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7" r:id="rId3"/>
    <p:sldId id="262" r:id="rId4"/>
    <p:sldId id="302" r:id="rId5"/>
    <p:sldId id="301" r:id="rId6"/>
    <p:sldId id="299" r:id="rId7"/>
    <p:sldId id="298" r:id="rId8"/>
    <p:sldId id="293" r:id="rId9"/>
    <p:sldId id="264" r:id="rId10"/>
    <p:sldId id="295" r:id="rId11"/>
    <p:sldId id="294" r:id="rId12"/>
    <p:sldId id="296" r:id="rId13"/>
    <p:sldId id="297" r:id="rId14"/>
    <p:sldId id="30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8" d="100"/>
          <a:sy n="58" d="100"/>
        </p:scale>
        <p:origin x="98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CFCD3-E72A-4ACA-93BE-7B2EE3191D3D}" type="datetimeFigureOut">
              <a:rPr lang="en-GB" smtClean="0"/>
              <a:t>18/02/2021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78342A-9BAB-4F30-B58D-70CFEC5F95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709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BA8020-68D1-4F0E-ADB1-A740E525AB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9966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BA8020-68D1-4F0E-ADB1-A740E525AB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4237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BA8020-68D1-4F0E-ADB1-A740E525AB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691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BA8020-68D1-4F0E-ADB1-A740E525AB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1637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BA8020-68D1-4F0E-ADB1-A740E525AB6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3454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18/02/2021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2943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18/02/2021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0406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18/02/2021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37471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08A47-8409-41F1-A0DC-A43CA4FD9D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B2D315-6092-4D8A-B676-A2326A2F14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F7956-A15F-4F4C-B6F7-19EF872D5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A64563-F8C5-4555-AD54-277941BFC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E9C366-8C60-4F54-BD9E-CAD1DC0CF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5383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A37FB-53D1-4BFC-9D46-ED4CD5EAD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D38857-EE6E-482E-9953-35E4BBAB89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BB2529-26F8-4659-94B6-8E26A071D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136CD-F433-4CAD-BEF8-3A95A119F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EF3F9-9FDD-4A2D-BECF-6B5963592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0599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45614-9AC2-43E1-9B40-E2DBF9A7F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69D25A-D774-4155-AFA0-AFC3E04F08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BA734F-F55E-4AED-9AFF-8B9A073B4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C0E0D6-A56D-4CBB-A9EB-15248D624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54B42E-FB02-4621-B820-15E21DB25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36621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73E56-E935-4D38-A1CF-FC86EC4BA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981E53-06C2-462B-BB0F-C218423FB6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A17993-690B-4F7A-8A8D-15281C628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DE48CB-B79B-44F5-9A9A-5C766C602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2A607D-BF87-4D8B-A777-349549327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A352F4-E1DF-4410-8534-A9EC48169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67240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1F856-44E2-44C9-B561-A64DB2AE7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74658C-D1DD-4261-BF7C-BE2B9360DF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8AA9B8-9339-4BDB-B828-D320AA507F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BD2618-CF8B-4AF3-A051-203A4F5216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9C896F-5698-4635-AB1F-DC9938CE8B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8726657-9939-4577-9E04-20D3BED1C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0B2853-6F84-44D7-B8B6-4FC5E5810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6EDDE1-9102-44F3-A908-111E4FB3F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40288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0B4BE-C67A-4BD2-BFAD-5ED1BAED6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9A8959-BE59-4552-8779-38E1926AA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6B0DD1-AECB-4EB4-AEA9-849B0D79F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092123-D732-4726-AC7D-FBC8D57D2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708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7E8FBE-0DF8-4EAA-A1FB-EB6E387A3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519B1A-F7F4-4351-9C89-18597A956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6A6C03-24BA-4BB1-8290-1726B9AC6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54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B6D08-A10D-465E-BA12-61C95985D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24868-239C-475D-BA64-4B9AEF9926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34F6A2-4756-42B4-9FE4-5F7CDD35B2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D0DD07-B9FC-44DC-AE53-872848770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203171-8D23-4E78-B638-6AE7FB1E4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5AE60E-E0B0-45C9-9973-F2FDA8407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16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18/02/2021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2431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3006C-F39D-4E22-BB26-5496AB2DC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691801-72EB-4FE4-9BAF-DE24E5F1AA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A67D39-5CD6-45F9-BA25-771EEFA9E6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6D98D7-CD2C-4F27-B1CB-CD20C6BF7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BCD87D-8FA7-40DD-9376-9725BF9AF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9FD591-97FE-40E2-959C-6BADE1AB9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52917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0068E-2A6B-405D-AB5A-FB5237CB7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F4248F-87C2-4D6E-A288-AFAAEC6439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EF83E-AFB6-498F-B8D7-AC69AD1ED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4FF721-6871-4477-AD21-83EC4CF7C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B414CA-0803-4BB5-8637-3D3A8F196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833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59E6EA-1DB6-426D-8770-8F2F97B48D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323BFD-811C-4C96-9FB0-70480EC9DB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C8C3B-5EBC-4D66-92F0-9AAE987B5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03.07/2020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4DCF7B-42D9-4BA0-9180-C898B8624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F94B5D-CBE3-445D-B09F-99D876CFC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4743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18/02/2021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6988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18/02/2021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825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18/02/2021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6898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18/02/2021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2437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18/02/2021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107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18/02/2021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6566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495E2-203B-4B7A-873D-06F3349292B5}" type="datetimeFigureOut">
              <a:rPr lang="en-GB" smtClean="0"/>
              <a:t>18/02/2021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0898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495E2-203B-4B7A-873D-06F3349292B5}" type="datetimeFigureOut">
              <a:rPr lang="en-GB" smtClean="0"/>
              <a:t>18/02/2021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ED5FD-EBBE-41FB-901E-33649E72EA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3384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CC46F5-E346-490D-9C96-316E648E6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8C7988-FFAB-40FF-B242-40B199C9D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7521D7-F93A-451D-AD89-FE0F5636F2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03.07/2020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A4BC3-44C4-4E8A-B33F-F5D72EC7C5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Demand Management of Symptomatic Breast Referrals   03.07.2020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62052A-B571-47B7-8D8B-743EFDB5F0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7403B-FCE4-47EB-9AA9-D1E81C0E08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187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06F6099-5926-40DA-AC79-D08B1B4A1B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44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0F3E52-AEE7-4E83-8CBC-07AA30607C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2"/>
            <a:ext cx="4023360" cy="2802219"/>
          </a:xfrm>
        </p:spPr>
        <p:txBody>
          <a:bodyPr anchor="b">
            <a:normAutofit/>
          </a:bodyPr>
          <a:lstStyle/>
          <a:p>
            <a:pPr algn="l"/>
            <a:r>
              <a:rPr lang="en-GB" sz="4000" b="1" dirty="0">
                <a:solidFill>
                  <a:srgbClr val="FFFF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Symptomatic Breast Referral Pathway  - BSUH</a:t>
            </a:r>
            <a:br>
              <a:rPr lang="en-GB" sz="3200" dirty="0">
                <a:solidFill>
                  <a:srgbClr val="FFFFFF"/>
                </a:solidFill>
              </a:rPr>
            </a:br>
            <a:endParaRPr lang="en-GB" sz="3200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4932D9-0602-48A3-8DA7-1635E63DEA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84800" y="1122362"/>
            <a:ext cx="5035203" cy="4796300"/>
          </a:xfrm>
        </p:spPr>
        <p:txBody>
          <a:bodyPr>
            <a:normAutofit/>
          </a:bodyPr>
          <a:lstStyle/>
          <a:p>
            <a:r>
              <a:rPr lang="en-GB" sz="4600" dirty="0">
                <a:solidFill>
                  <a:srgbClr val="FFFFFF"/>
                </a:solidFill>
                <a:latin typeface="+mj-lt"/>
              </a:rPr>
              <a:t>Presented by</a:t>
            </a:r>
          </a:p>
          <a:p>
            <a:endParaRPr lang="en-GB" sz="3600" dirty="0">
              <a:solidFill>
                <a:schemeClr val="bg1"/>
              </a:solidFill>
            </a:endParaRPr>
          </a:p>
          <a:p>
            <a:r>
              <a:rPr lang="en-GB" sz="3600" b="1" dirty="0">
                <a:solidFill>
                  <a:schemeClr val="bg1"/>
                </a:solidFill>
              </a:rPr>
              <a:t>Mrs Suzy </a:t>
            </a:r>
            <a:r>
              <a:rPr lang="en-GB" sz="3600" b="1" dirty="0">
                <a:solidFill>
                  <a:srgbClr val="FFFFFF"/>
                </a:solidFill>
              </a:rPr>
              <a:t>Halliday </a:t>
            </a:r>
            <a:r>
              <a:rPr lang="en-GB" sz="3000" dirty="0">
                <a:solidFill>
                  <a:srgbClr val="FFFFFF"/>
                </a:solidFill>
              </a:rPr>
              <a:t>ANP </a:t>
            </a:r>
            <a:r>
              <a:rPr lang="en-GB" sz="3200" dirty="0">
                <a:solidFill>
                  <a:srgbClr val="FFFFFF"/>
                </a:solidFill>
              </a:rPr>
              <a:t>NICE Fellow 2020-2023 </a:t>
            </a:r>
            <a:r>
              <a:rPr lang="en-GB" sz="3000" dirty="0">
                <a:solidFill>
                  <a:srgbClr val="FFFFFF"/>
                </a:solidFill>
              </a:rPr>
              <a:t>and </a:t>
            </a:r>
          </a:p>
          <a:p>
            <a:r>
              <a:rPr lang="en-GB" sz="3600" b="1" dirty="0">
                <a:solidFill>
                  <a:srgbClr val="FFFFFF"/>
                </a:solidFill>
              </a:rPr>
              <a:t>Dr </a:t>
            </a:r>
            <a:r>
              <a:rPr lang="en-GB" sz="3600" b="1" dirty="0">
                <a:solidFill>
                  <a:schemeClr val="bg1"/>
                </a:solidFill>
              </a:rPr>
              <a:t>Alex </a:t>
            </a:r>
            <a:r>
              <a:rPr lang="en-GB" sz="3600" b="1" dirty="0" err="1">
                <a:solidFill>
                  <a:schemeClr val="bg1"/>
                </a:solidFill>
              </a:rPr>
              <a:t>Mancey</a:t>
            </a:r>
            <a:r>
              <a:rPr lang="en-GB" sz="3600" b="1" dirty="0">
                <a:solidFill>
                  <a:schemeClr val="bg1"/>
                </a:solidFill>
              </a:rPr>
              <a:t>-Barratt </a:t>
            </a:r>
          </a:p>
          <a:p>
            <a:r>
              <a:rPr lang="en-GB" sz="3200" dirty="0">
                <a:solidFill>
                  <a:schemeClr val="bg1"/>
                </a:solidFill>
              </a:rPr>
              <a:t>B&amp;H CCG Macmillan GP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endParaRPr lang="en-GB" sz="3200" dirty="0">
              <a:solidFill>
                <a:srgbClr val="FFFFFF"/>
              </a:solidFill>
            </a:endParaRPr>
          </a:p>
          <a:p>
            <a:pPr algn="l"/>
            <a:r>
              <a:rPr lang="en-GB" sz="4600" dirty="0">
                <a:solidFill>
                  <a:srgbClr val="FFFFFF"/>
                </a:solidFill>
                <a:latin typeface="+mj-lt"/>
              </a:rPr>
              <a:t> 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F250A1-6112-4007-9DBE-3C92BD4D4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2321" y="6356350"/>
            <a:ext cx="2809017" cy="365125"/>
          </a:xfrm>
        </p:spPr>
        <p:txBody>
          <a:bodyPr>
            <a:normAutofit fontScale="925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BSUH Symptomatic Breast Referrals   03.07.2020</a:t>
            </a:r>
          </a:p>
        </p:txBody>
      </p:sp>
    </p:spTree>
    <p:extLst>
      <p:ext uri="{BB962C8B-B14F-4D97-AF65-F5344CB8AC3E}">
        <p14:creationId xmlns:p14="http://schemas.microsoft.com/office/powerpoint/2010/main" val="210573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606">
                <p:cTn id="23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C74B03-2EF6-46F4-ABEE-F80ACE671E09}"/>
              </a:ext>
            </a:extLst>
          </p:cNvPr>
          <p:cNvSpPr txBox="1"/>
          <p:nvPr/>
        </p:nvSpPr>
        <p:spPr>
          <a:xfrm>
            <a:off x="742950" y="742951"/>
            <a:ext cx="3476625" cy="49625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defRPr/>
            </a:pPr>
            <a:r>
              <a:rPr lang="en-GB" sz="4800" dirty="0">
                <a:solidFill>
                  <a:schemeClr val="bg1"/>
                </a:solidFill>
                <a:latin typeface="Calibri Light" panose="020F0302020204030204"/>
              </a:rPr>
              <a:t>New Symptomatic Breast Referral Form  </a:t>
            </a:r>
            <a:r>
              <a:rPr lang="en-GB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Female</a:t>
            </a:r>
          </a:p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A8E065-0636-4121-828E-9178B1F08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394" y="742951"/>
            <a:ext cx="4499353" cy="60617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18A7CC-D7E0-43C1-8906-FD383B287C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4395" y="311449"/>
            <a:ext cx="394335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725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C74B03-2EF6-46F4-ABEE-F80ACE671E09}"/>
              </a:ext>
            </a:extLst>
          </p:cNvPr>
          <p:cNvSpPr txBox="1"/>
          <p:nvPr/>
        </p:nvSpPr>
        <p:spPr>
          <a:xfrm>
            <a:off x="742950" y="742951"/>
            <a:ext cx="3476625" cy="49625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defRPr/>
            </a:pPr>
            <a:r>
              <a:rPr lang="en-GB" sz="4800" dirty="0">
                <a:solidFill>
                  <a:schemeClr val="bg1"/>
                </a:solidFill>
                <a:latin typeface="Calibri Light" panose="020F0302020204030204"/>
              </a:rPr>
              <a:t>New Symptomatic Breast Referral Form  </a:t>
            </a:r>
          </a:p>
          <a:p>
            <a:pPr lvl="0">
              <a:defRPr/>
            </a:pPr>
            <a:r>
              <a:rPr lang="en-GB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Male</a:t>
            </a:r>
          </a:p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E72B45-8B35-4892-935A-43709A6629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2437" y="742951"/>
            <a:ext cx="3985037" cy="57480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2D9D055-50E9-44A3-9890-EF99C7D2FA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1842" y="311449"/>
            <a:ext cx="408622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121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C74B03-2EF6-46F4-ABEE-F80ACE671E09}"/>
              </a:ext>
            </a:extLst>
          </p:cNvPr>
          <p:cNvSpPr txBox="1"/>
          <p:nvPr/>
        </p:nvSpPr>
        <p:spPr>
          <a:xfrm>
            <a:off x="742950" y="742951"/>
            <a:ext cx="3476625" cy="49625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4800" dirty="0">
                <a:solidFill>
                  <a:schemeClr val="bg1"/>
                </a:solidFill>
              </a:rPr>
              <a:t>Findings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endParaRPr lang="en-GB" sz="4800" dirty="0">
              <a:solidFill>
                <a:schemeClr val="bg1"/>
              </a:solidFill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4800" dirty="0">
                <a:solidFill>
                  <a:schemeClr val="bg1"/>
                </a:solidFill>
              </a:rPr>
              <a:t>The First 6 Weeks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GB" sz="3600" b="1" dirty="0">
                <a:solidFill>
                  <a:schemeClr val="bg1"/>
                </a:solidFill>
              </a:rPr>
              <a:t>1.4.20 -13.5.20</a:t>
            </a:r>
            <a:endParaRPr lang="en-GB" sz="3600" dirty="0">
              <a:solidFill>
                <a:schemeClr val="bg1"/>
              </a:solidFill>
            </a:endParaRPr>
          </a:p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058ACA26-7F59-4AEB-B43E-7146E0F37C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165081"/>
              </p:ext>
            </p:extLst>
          </p:nvPr>
        </p:nvGraphicFramePr>
        <p:xfrm>
          <a:off x="5767753" y="436459"/>
          <a:ext cx="5454943" cy="5929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3593">
                  <a:extLst>
                    <a:ext uri="{9D8B030D-6E8A-4147-A177-3AD203B41FA5}">
                      <a16:colId xmlns:a16="http://schemas.microsoft.com/office/drawing/2014/main" val="1975385713"/>
                    </a:ext>
                  </a:extLst>
                </a:gridCol>
                <a:gridCol w="1550450">
                  <a:extLst>
                    <a:ext uri="{9D8B030D-6E8A-4147-A177-3AD203B41FA5}">
                      <a16:colId xmlns:a16="http://schemas.microsoft.com/office/drawing/2014/main" val="3673673818"/>
                    </a:ext>
                  </a:extLst>
                </a:gridCol>
                <a:gridCol w="1550450">
                  <a:extLst>
                    <a:ext uri="{9D8B030D-6E8A-4147-A177-3AD203B41FA5}">
                      <a16:colId xmlns:a16="http://schemas.microsoft.com/office/drawing/2014/main" val="4099006126"/>
                    </a:ext>
                  </a:extLst>
                </a:gridCol>
                <a:gridCol w="1550450">
                  <a:extLst>
                    <a:ext uri="{9D8B030D-6E8A-4147-A177-3AD203B41FA5}">
                      <a16:colId xmlns:a16="http://schemas.microsoft.com/office/drawing/2014/main" val="2722788841"/>
                    </a:ext>
                  </a:extLst>
                </a:gridCol>
              </a:tblGrid>
              <a:tr h="363078">
                <a:tc>
                  <a:txBody>
                    <a:bodyPr/>
                    <a:lstStyle/>
                    <a:p>
                      <a:r>
                        <a:rPr lang="en-GB" sz="1200" dirty="0"/>
                        <a:t>Table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2522728"/>
                  </a:ext>
                </a:extLst>
              </a:tr>
              <a:tr h="3262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strike="noStrike" dirty="0">
                          <a:effectLst/>
                        </a:rPr>
                        <a:t>%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Type of Referral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No of Referrals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Clinical Details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4372021"/>
                  </a:ext>
                </a:extLst>
              </a:tr>
              <a:tr h="8862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13.60%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No of </a:t>
                      </a:r>
                      <a:r>
                        <a:rPr lang="en-GB" sz="1200" u="none" strike="noStrike" dirty="0" err="1">
                          <a:effectLst/>
                        </a:rPr>
                        <a:t>symp</a:t>
                      </a:r>
                      <a:r>
                        <a:rPr lang="en-GB" sz="1200" u="none" strike="noStrike" dirty="0">
                          <a:effectLst/>
                        </a:rPr>
                        <a:t> referrals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43</a:t>
                      </a:r>
                    </a:p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No with cancer </a:t>
                      </a:r>
                      <a:r>
                        <a:rPr lang="en-GB" sz="1200" u="none" strike="noStrike" dirty="0" err="1">
                          <a:effectLst/>
                        </a:rPr>
                        <a:t>diag</a:t>
                      </a:r>
                      <a:r>
                        <a:rPr lang="en-GB" sz="1200" u="none" strike="noStrike" dirty="0">
                          <a:effectLst/>
                        </a:rPr>
                        <a:t> 1 (lump) 2.3%. Atypia (lump) pending priority 4 </a:t>
                      </a:r>
                      <a:r>
                        <a:rPr lang="en-GB" sz="1200" u="none" strike="noStrike" dirty="0" err="1">
                          <a:effectLst/>
                        </a:rPr>
                        <a:t>sx</a:t>
                      </a:r>
                      <a:r>
                        <a:rPr lang="en-GB" sz="1200" u="none" strike="noStrike" dirty="0">
                          <a:effectLst/>
                        </a:rPr>
                        <a:t> 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753914"/>
                  </a:ext>
                </a:extLst>
              </a:tr>
              <a:tr h="8581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86.40%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No of urgent 2ww referrals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No with cancer </a:t>
                      </a:r>
                      <a:r>
                        <a:rPr lang="en-GB" sz="1200" u="none" strike="noStrike" dirty="0" err="1">
                          <a:effectLst/>
                        </a:rPr>
                        <a:t>diag</a:t>
                      </a:r>
                      <a:r>
                        <a:rPr lang="en-GB" sz="1200" u="none" strike="noStrike" dirty="0">
                          <a:effectLst/>
                        </a:rPr>
                        <a:t> 24 (8.8%). No with atypia pending priority 4 </a:t>
                      </a:r>
                      <a:r>
                        <a:rPr lang="en-GB" sz="1200" u="none" strike="noStrike" dirty="0" err="1">
                          <a:effectLst/>
                        </a:rPr>
                        <a:t>sx</a:t>
                      </a:r>
                      <a:r>
                        <a:rPr lang="en-GB" sz="1200" u="none" strike="noStrike" dirty="0">
                          <a:effectLst/>
                        </a:rPr>
                        <a:t>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9088327"/>
                  </a:ext>
                </a:extLst>
              </a:tr>
              <a:tr h="6752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3.80%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Not seen (DNAs 7 = 2.2%, cancelled, referred on)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12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328261"/>
                  </a:ext>
                </a:extLst>
              </a:tr>
              <a:tr h="717452">
                <a:tc>
                  <a:txBody>
                    <a:bodyPr/>
                    <a:lstStyle/>
                    <a:p>
                      <a:r>
                        <a:rPr lang="en-GB" sz="1200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Total number of </a:t>
                      </a:r>
                      <a:r>
                        <a:rPr lang="en-GB" sz="1200" u="none" strike="noStrike" dirty="0" err="1">
                          <a:effectLst/>
                        </a:rPr>
                        <a:t>Sym</a:t>
                      </a:r>
                      <a:r>
                        <a:rPr lang="en-GB" sz="1200" u="none" strike="noStrike" dirty="0">
                          <a:effectLst/>
                        </a:rPr>
                        <a:t> &amp; 2ww referrals with </a:t>
                      </a:r>
                      <a:r>
                        <a:rPr lang="en-GB" sz="1200" u="none" strike="noStrike" dirty="0" err="1">
                          <a:effectLst/>
                        </a:rPr>
                        <a:t>apts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317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6445314"/>
                  </a:ext>
                </a:extLst>
              </a:tr>
              <a:tr h="363078">
                <a:tc>
                  <a:txBody>
                    <a:bodyPr/>
                    <a:lstStyle/>
                    <a:p>
                      <a:r>
                        <a:rPr lang="en-GB" sz="1200" u="none" strike="noStrike" dirty="0">
                          <a:effectLst/>
                        </a:rPr>
                        <a:t> 10%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No of breast pain alone and outcomes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25 discharged, 5 awaiting f/u. No cancers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72238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en-GB" sz="1200" u="none" strike="noStrike" dirty="0">
                          <a:effectLst/>
                        </a:rPr>
                        <a:t>7.9%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No of B5b + DCIS and presenting symptoms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u="none" strike="noStrike" dirty="0">
                          <a:effectLst/>
                        </a:rPr>
                        <a:t>and 2 </a:t>
                      </a:r>
                      <a:r>
                        <a:rPr lang="en-GB" sz="1200" u="none" strike="noStrike" dirty="0" err="1">
                          <a:effectLst/>
                        </a:rPr>
                        <a:t>covid</a:t>
                      </a:r>
                      <a:r>
                        <a:rPr lang="en-GB" sz="1200" u="none" strike="noStrike" dirty="0">
                          <a:effectLst/>
                        </a:rPr>
                        <a:t> cancers treated empirically with endocrine mx 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509075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0.60%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dirty="0">
                          <a:effectLst/>
                        </a:rPr>
                        <a:t>No of B3 and presenting symptoms awaiting priority level 4 </a:t>
                      </a:r>
                      <a:r>
                        <a:rPr lang="en-GB" sz="1200" u="none" strike="noStrike" dirty="0" err="1">
                          <a:effectLst/>
                        </a:rPr>
                        <a:t>sx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u="none" strike="noStrike" dirty="0">
                          <a:effectLst/>
                        </a:rPr>
                        <a:t>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u="none" strike="noStrike" dirty="0">
                          <a:effectLst/>
                        </a:rPr>
                        <a:t>1 with lump, 1 nipple dx (1 </a:t>
                      </a:r>
                      <a:r>
                        <a:rPr lang="en-GB" sz="1200" u="none" strike="noStrike" dirty="0" err="1">
                          <a:effectLst/>
                        </a:rPr>
                        <a:t>symp</a:t>
                      </a:r>
                      <a:r>
                        <a:rPr lang="en-GB" sz="1200" u="none" strike="noStrike" dirty="0">
                          <a:effectLst/>
                        </a:rPr>
                        <a:t>, 1 urgent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9709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8877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06F6099-5926-40DA-AC79-D08B1B4A1B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44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0F3E52-AEE7-4E83-8CBC-07AA30607C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78" y="1642867"/>
            <a:ext cx="4023360" cy="2802219"/>
          </a:xfrm>
        </p:spPr>
        <p:txBody>
          <a:bodyPr anchor="b">
            <a:normAutofit fontScale="90000"/>
          </a:bodyPr>
          <a:lstStyle/>
          <a:p>
            <a:r>
              <a:rPr lang="en-GB" sz="4000" b="1" dirty="0">
                <a:solidFill>
                  <a:srgbClr val="FFFF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Symptomatic Breast Referral Pathway  - BSUH</a:t>
            </a:r>
            <a:br>
              <a:rPr lang="en-GB" sz="4000" b="1" dirty="0">
                <a:solidFill>
                  <a:srgbClr val="FFFF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</a:br>
            <a:br>
              <a:rPr lang="en-GB" sz="4000" b="1" dirty="0">
                <a:solidFill>
                  <a:srgbClr val="FFFFFF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GB" sz="40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 of Initial Service Intervention Findings</a:t>
            </a:r>
            <a:br>
              <a:rPr lang="en-GB" sz="3200" dirty="0">
                <a:solidFill>
                  <a:srgbClr val="FFFFFF"/>
                </a:solidFill>
              </a:rPr>
            </a:br>
            <a:endParaRPr lang="en-GB" sz="3200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4932D9-0602-48A3-8DA7-1635E63DEA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84800" y="295422"/>
            <a:ext cx="5035203" cy="5623240"/>
          </a:xfrm>
        </p:spPr>
        <p:txBody>
          <a:bodyPr>
            <a:normAutofit fontScale="850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dirty="0"/>
              <a:t>86.4% of current referrals were in the high index of suspicion group</a:t>
            </a:r>
          </a:p>
          <a:p>
            <a:pPr algn="l"/>
            <a:endParaRPr lang="en-GB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prstClr val="black"/>
                </a:solidFill>
              </a:rPr>
              <a:t>10% of current referrals were for breast pain alone compared </a:t>
            </a:r>
            <a:r>
              <a:rPr lang="en-GB" b="1">
                <a:solidFill>
                  <a:prstClr val="black"/>
                </a:solidFill>
              </a:rPr>
              <a:t>with 28% </a:t>
            </a:r>
            <a:r>
              <a:rPr lang="en-GB" b="1" dirty="0">
                <a:solidFill>
                  <a:prstClr val="black"/>
                </a:solidFill>
              </a:rPr>
              <a:t>in June 2019</a:t>
            </a:r>
          </a:p>
          <a:p>
            <a:pPr algn="l"/>
            <a:endParaRPr lang="en-GB" b="1" dirty="0">
              <a:solidFill>
                <a:prstClr val="black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prstClr val="black"/>
                </a:solidFill>
              </a:rPr>
              <a:t>No A&amp;G requests re pain or skin changes during this time</a:t>
            </a:r>
          </a:p>
          <a:p>
            <a:pPr algn="l"/>
            <a:endParaRPr lang="en-GB" b="1" dirty="0">
              <a:solidFill>
                <a:prstClr val="black"/>
              </a:solidFill>
            </a:endParaRPr>
          </a:p>
          <a:p>
            <a:pPr marL="342900" lvl="0" indent="-342900" algn="l">
              <a:buFont typeface="Arial" panose="020B0604020202020204" pitchFamily="34" charset="0"/>
              <a:buChar char="•"/>
              <a:defRPr/>
            </a:pPr>
            <a:r>
              <a:rPr lang="en-GB" b="1" dirty="0">
                <a:solidFill>
                  <a:prstClr val="black"/>
                </a:solidFill>
              </a:rPr>
              <a:t>Note that start of form coincided with very unusual times (</a:t>
            </a:r>
            <a:r>
              <a:rPr lang="en-GB" b="1" dirty="0" err="1">
                <a:solidFill>
                  <a:prstClr val="black"/>
                </a:solidFill>
              </a:rPr>
              <a:t>Covid</a:t>
            </a:r>
            <a:r>
              <a:rPr lang="en-GB" b="1" dirty="0">
                <a:solidFill>
                  <a:prstClr val="black"/>
                </a:solidFill>
              </a:rPr>
              <a:t>)</a:t>
            </a:r>
          </a:p>
          <a:p>
            <a:pPr lvl="0" algn="l">
              <a:defRPr/>
            </a:pPr>
            <a:endParaRPr lang="en-GB" b="1" dirty="0">
              <a:solidFill>
                <a:prstClr val="black"/>
              </a:solidFill>
            </a:endParaRPr>
          </a:p>
          <a:p>
            <a:pPr marL="342900" lvl="0" indent="-342900" algn="l">
              <a:buFont typeface="Arial" panose="020B0604020202020204" pitchFamily="34" charset="0"/>
              <a:buChar char="•"/>
              <a:defRPr/>
            </a:pPr>
            <a:r>
              <a:rPr lang="en-GB" b="1" dirty="0">
                <a:solidFill>
                  <a:prstClr val="black"/>
                </a:solidFill>
              </a:rPr>
              <a:t>Extended data analysis is needed to evaluate impact of service intervention and Covid-19 interplay on breast service performance and outcomes</a:t>
            </a:r>
          </a:p>
          <a:p>
            <a:pPr algn="l"/>
            <a:endParaRPr lang="en-GB" dirty="0">
              <a:solidFill>
                <a:prstClr val="black"/>
              </a:solidFill>
            </a:endParaRPr>
          </a:p>
          <a:p>
            <a:endParaRPr lang="en-GB" dirty="0">
              <a:solidFill>
                <a:prstClr val="black"/>
              </a:solidFill>
            </a:endParaRPr>
          </a:p>
          <a:p>
            <a:endParaRPr lang="en-GB" sz="4800" dirty="0"/>
          </a:p>
          <a:p>
            <a:endParaRPr lang="en-GB" sz="4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F250A1-6112-4007-9DBE-3C92BD4D4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92321" y="6356350"/>
            <a:ext cx="2809017" cy="365125"/>
          </a:xfrm>
        </p:spPr>
        <p:txBody>
          <a:bodyPr>
            <a:normAutofit fontScale="925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BSUH Symptomatic Breast Referrals   03.07.2020</a:t>
            </a:r>
          </a:p>
        </p:txBody>
      </p:sp>
    </p:spTree>
    <p:extLst>
      <p:ext uri="{BB962C8B-B14F-4D97-AF65-F5344CB8AC3E}">
        <p14:creationId xmlns:p14="http://schemas.microsoft.com/office/powerpoint/2010/main" val="65155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606">
                <p:cTn id="31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681" y="757018"/>
            <a:ext cx="3758712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lnSpc>
                <a:spcPct val="107000"/>
              </a:lnSpc>
              <a:spcBef>
                <a:spcPts val="1200"/>
              </a:spcBef>
              <a:defRPr/>
            </a:pPr>
            <a:r>
              <a:rPr lang="en-GB" sz="4800" b="1" kern="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Introduction</a:t>
            </a:r>
            <a:b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sz="4800" b="1" kern="0" dirty="0">
              <a:solidFill>
                <a:schemeClr val="bg1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0C4247-23FB-420B-AD86-4555561DEB91}"/>
              </a:ext>
            </a:extLst>
          </p:cNvPr>
          <p:cNvSpPr txBox="1"/>
          <p:nvPr/>
        </p:nvSpPr>
        <p:spPr>
          <a:xfrm>
            <a:off x="5399503" y="631236"/>
            <a:ext cx="6455613" cy="553997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Local Audit Data</a:t>
            </a:r>
          </a:p>
          <a:p>
            <a:endParaRPr lang="en-GB" sz="2800" kern="0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Nottingham Breast Symptom </a:t>
            </a:r>
          </a:p>
          <a:p>
            <a:r>
              <a:rPr lang="en-GB" sz="2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   Referral Model</a:t>
            </a:r>
          </a:p>
          <a:p>
            <a:endParaRPr lang="en-GB" sz="2800" kern="0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2019 Demand Data</a:t>
            </a:r>
          </a:p>
          <a:p>
            <a:endParaRPr lang="en-GB" sz="2800" kern="0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Service Change Rollout 1/4/20 </a:t>
            </a:r>
          </a:p>
          <a:p>
            <a:endParaRPr lang="en-GB" sz="2800" kern="0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Early Data Outcomes – the first 6 weeks</a:t>
            </a:r>
          </a:p>
          <a:p>
            <a:endParaRPr lang="en-GB" sz="2800" kern="0" dirty="0">
              <a:solidFill>
                <a:prstClr val="black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kern="0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Summary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7120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681" y="757018"/>
            <a:ext cx="3758712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107000"/>
              </a:lnSpc>
              <a:spcBef>
                <a:spcPts val="1200"/>
              </a:spcBef>
              <a:defRPr/>
            </a:pPr>
            <a:r>
              <a:rPr lang="en-GB" sz="4800" b="1" kern="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Background</a:t>
            </a:r>
            <a:br>
              <a:rPr lang="en-GB" sz="4800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GB" sz="4800" b="1" kern="0" dirty="0">
                <a:solidFill>
                  <a:schemeClr val="bg1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sz="4800" b="1" kern="0" dirty="0">
              <a:solidFill>
                <a:schemeClr val="bg1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0C4247-23FB-420B-AD86-4555561DEB91}"/>
              </a:ext>
            </a:extLst>
          </p:cNvPr>
          <p:cNvSpPr txBox="1"/>
          <p:nvPr/>
        </p:nvSpPr>
        <p:spPr>
          <a:xfrm>
            <a:off x="5410618" y="757018"/>
            <a:ext cx="6157701" cy="49263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Bef>
                <a:spcPts val="1200"/>
              </a:spcBef>
              <a:defRPr/>
            </a:pPr>
            <a:r>
              <a:rPr lang="en-GB" sz="2000" b="1" kern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BSUH - Picture by late 2018:</a:t>
            </a:r>
          </a:p>
          <a:p>
            <a:pPr lvl="0">
              <a:lnSpc>
                <a:spcPct val="107000"/>
              </a:lnSpc>
              <a:spcBef>
                <a:spcPts val="1200"/>
              </a:spcBef>
              <a:defRPr/>
            </a:pPr>
            <a:endParaRPr lang="en-GB" sz="2000" b="1" kern="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Strained local provision mainly related to staff shortage, </a:t>
            </a:r>
          </a:p>
          <a:p>
            <a:pPr lvl="0">
              <a:lnSpc>
                <a:spcPct val="107000"/>
              </a:lnSpc>
              <a:spcBef>
                <a:spcPts val="1200"/>
              </a:spcBef>
              <a:defRPr/>
            </a:pPr>
            <a:r>
              <a:rPr lang="en-GB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GB" b="1" kern="0" dirty="0" err="1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esp</a:t>
            </a:r>
            <a:r>
              <a:rPr lang="en-GB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mammographers and radiologists</a:t>
            </a:r>
          </a:p>
          <a:p>
            <a:pPr marL="285750" lvl="0" indent="-28575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Unable to provide ‘one stop’ clinic due to reduced staffing</a:t>
            </a:r>
          </a:p>
          <a:p>
            <a:pPr marL="285750" lvl="0" indent="-28575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Poor patient experience and performance against national standards</a:t>
            </a:r>
          </a:p>
          <a:p>
            <a:pPr marL="285750" lvl="0" indent="-28575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Joint BSUH CCG review in February 2019 </a:t>
            </a:r>
          </a:p>
          <a:p>
            <a:pPr marL="285750" lvl="0" indent="-28575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GB" b="1" kern="0" dirty="0">
                <a:solidFill>
                  <a:prstClr val="black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Identified large volume of referrals for breast pain with very low cancer conversion rate seen in local recent audit (Tables 1 &amp; 2)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282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681" y="757018"/>
            <a:ext cx="3758712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3200" b="1" dirty="0">
                <a:solidFill>
                  <a:schemeClr val="bg1"/>
                </a:solidFill>
                <a:latin typeface="Calibri" panose="020F0502020204030204"/>
              </a:rPr>
              <a:t>Dr Katerina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/>
              </a:rPr>
              <a:t>Lekanidi</a:t>
            </a:r>
            <a:br>
              <a:rPr lang="en-US" sz="2800" b="1" dirty="0">
                <a:solidFill>
                  <a:schemeClr val="bg1"/>
                </a:solidFill>
                <a:latin typeface="Calibri" panose="020F0502020204030204"/>
              </a:rPr>
            </a:br>
            <a:br>
              <a:rPr lang="en-US" sz="2800" b="1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2800" dirty="0">
                <a:solidFill>
                  <a:schemeClr val="bg1"/>
                </a:solidFill>
                <a:latin typeface="Calibri" panose="020F0502020204030204"/>
              </a:rPr>
              <a:t>Consultant Breast Radiologist BSUH</a:t>
            </a:r>
            <a:br>
              <a:rPr lang="en-US" sz="2800" dirty="0">
                <a:solidFill>
                  <a:schemeClr val="bg1"/>
                </a:solidFill>
                <a:latin typeface="Calibri" panose="020F0502020204030204"/>
              </a:rPr>
            </a:br>
            <a:br>
              <a:rPr lang="en-US" sz="2800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2800" dirty="0">
                <a:solidFill>
                  <a:schemeClr val="bg1"/>
                </a:solidFill>
                <a:latin typeface="Calibri" panose="020F0502020204030204"/>
              </a:rPr>
              <a:t>Audit presented February 2020</a:t>
            </a:r>
            <a:br>
              <a:rPr lang="en-US" sz="2800" dirty="0">
                <a:solidFill>
                  <a:schemeClr val="bg1"/>
                </a:solidFill>
                <a:latin typeface="Calibri" panose="020F0502020204030204"/>
              </a:rPr>
            </a:br>
            <a:endParaRPr lang="en-US" sz="2800" kern="1200" dirty="0">
              <a:solidFill>
                <a:schemeClr val="bg1"/>
              </a:solidFill>
            </a:endParaRP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8501A5B9-F7BF-4A95-8914-5D9115C8EF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398297"/>
              </p:ext>
            </p:extLst>
          </p:nvPr>
        </p:nvGraphicFramePr>
        <p:xfrm>
          <a:off x="5824024" y="1097280"/>
          <a:ext cx="5503593" cy="45043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3593">
                  <a:extLst>
                    <a:ext uri="{9D8B030D-6E8A-4147-A177-3AD203B41FA5}">
                      <a16:colId xmlns:a16="http://schemas.microsoft.com/office/drawing/2014/main" val="1950524157"/>
                    </a:ext>
                  </a:extLst>
                </a:gridCol>
              </a:tblGrid>
              <a:tr h="424283">
                <a:tc>
                  <a:txBody>
                    <a:bodyPr/>
                    <a:lstStyle/>
                    <a:p>
                      <a:r>
                        <a:rPr lang="en-GB" dirty="0"/>
                        <a:t>Table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6656341"/>
                  </a:ext>
                </a:extLst>
              </a:tr>
              <a:tr h="7323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Retrospective study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4585059"/>
                  </a:ext>
                </a:extLst>
              </a:tr>
              <a:tr h="13600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CRIS search from May 2013 to May 2018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Breast examinations with “Pain” and “P1” in the text of the report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3797082"/>
                  </a:ext>
                </a:extLst>
              </a:tr>
              <a:tr h="1987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Data collected: patient age at presentation, imaging modality, whether imaging was normal or abnormal, whether a biopsy was performed, outcome of biopsy and site of cancer (whether this correlated with pain) if malignancy was detected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4643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8665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681" y="757018"/>
            <a:ext cx="3758712" cy="496252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3600" b="1" dirty="0">
                <a:solidFill>
                  <a:schemeClr val="bg1"/>
                </a:solidFill>
                <a:latin typeface="Calibri" panose="020F0502020204030204"/>
              </a:rPr>
              <a:t>Findings</a:t>
            </a:r>
            <a:br>
              <a:rPr lang="en-US" sz="3600" b="1" dirty="0">
                <a:solidFill>
                  <a:schemeClr val="bg1"/>
                </a:solidFill>
                <a:latin typeface="Calibri" panose="020F0502020204030204"/>
              </a:rPr>
            </a:br>
            <a:br>
              <a:rPr lang="en-US" sz="3200" b="1" dirty="0">
                <a:solidFill>
                  <a:schemeClr val="bg1"/>
                </a:solidFill>
                <a:latin typeface="Calibri" panose="020F0502020204030204"/>
              </a:rPr>
            </a:br>
            <a:br>
              <a:rPr lang="en-US" sz="3200" b="1" dirty="0">
                <a:solidFill>
                  <a:schemeClr val="bg1"/>
                </a:solidFill>
                <a:latin typeface="Calibri" panose="020F0502020204030204"/>
              </a:rPr>
            </a:br>
            <a:br>
              <a:rPr lang="en-US" sz="3200" b="1" dirty="0">
                <a:solidFill>
                  <a:schemeClr val="bg1"/>
                </a:solidFill>
                <a:latin typeface="Calibri" panose="020F0502020204030204"/>
              </a:rPr>
            </a:br>
            <a:br>
              <a:rPr lang="en-US" sz="3200" b="1" dirty="0">
                <a:solidFill>
                  <a:schemeClr val="bg1"/>
                </a:solidFill>
                <a:latin typeface="Calibri" panose="020F0502020204030204"/>
              </a:rPr>
            </a:br>
            <a:br>
              <a:rPr lang="en-US" sz="3200" b="1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2000" b="1" dirty="0">
                <a:solidFill>
                  <a:schemeClr val="bg1"/>
                </a:solidFill>
                <a:latin typeface="Calibri" panose="020F0502020204030204"/>
              </a:rPr>
              <a:t>Dr Katerina </a:t>
            </a:r>
            <a:r>
              <a:rPr lang="en-US" sz="2000" b="1" dirty="0" err="1">
                <a:solidFill>
                  <a:schemeClr val="bg1"/>
                </a:solidFill>
                <a:latin typeface="Calibri" panose="020F0502020204030204"/>
              </a:rPr>
              <a:t>Lekanidi</a:t>
            </a:r>
            <a:br>
              <a:rPr lang="en-US" sz="2000" b="1" dirty="0">
                <a:solidFill>
                  <a:schemeClr val="bg1"/>
                </a:solidFill>
                <a:latin typeface="Calibri" panose="020F0502020204030204"/>
              </a:rPr>
            </a:br>
            <a:br>
              <a:rPr lang="en-US" sz="2000" b="1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2000" dirty="0">
                <a:solidFill>
                  <a:schemeClr val="bg1"/>
                </a:solidFill>
                <a:latin typeface="Calibri" panose="020F0502020204030204"/>
              </a:rPr>
              <a:t>Consultant Breast Radiologist BSUH</a:t>
            </a:r>
            <a:br>
              <a:rPr lang="en-US" sz="2000" dirty="0">
                <a:solidFill>
                  <a:schemeClr val="bg1"/>
                </a:solidFill>
                <a:latin typeface="Calibri" panose="020F0502020204030204"/>
              </a:rPr>
            </a:br>
            <a:br>
              <a:rPr lang="en-US" sz="2000" dirty="0">
                <a:solidFill>
                  <a:schemeClr val="bg1"/>
                </a:solidFill>
                <a:latin typeface="Calibri" panose="020F0502020204030204"/>
              </a:rPr>
            </a:br>
            <a:r>
              <a:rPr lang="en-US" sz="2000" dirty="0">
                <a:solidFill>
                  <a:schemeClr val="bg1"/>
                </a:solidFill>
                <a:latin typeface="Calibri" panose="020F0502020204030204"/>
              </a:rPr>
              <a:t>Audit presented February 2020</a:t>
            </a:r>
            <a:br>
              <a:rPr lang="en-US" sz="2800" b="1" dirty="0">
                <a:solidFill>
                  <a:schemeClr val="bg1"/>
                </a:solidFill>
                <a:latin typeface="Calibri" panose="020F0502020204030204"/>
              </a:rPr>
            </a:br>
            <a:br>
              <a:rPr lang="en-US" sz="2800" dirty="0">
                <a:solidFill>
                  <a:schemeClr val="bg1"/>
                </a:solidFill>
                <a:latin typeface="Calibri" panose="020F0502020204030204"/>
              </a:rPr>
            </a:br>
            <a:endParaRPr lang="en-US" sz="2800" kern="1200" dirty="0">
              <a:solidFill>
                <a:schemeClr val="bg1"/>
              </a:solidFill>
            </a:endParaRPr>
          </a:p>
        </p:txBody>
      </p:sp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1B3C90AE-0077-4FF4-BD88-9E2F42A1F8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764923"/>
              </p:ext>
            </p:extLst>
          </p:nvPr>
        </p:nvGraphicFramePr>
        <p:xfrm>
          <a:off x="5233182" y="66268"/>
          <a:ext cx="6621934" cy="6669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21934">
                  <a:extLst>
                    <a:ext uri="{9D8B030D-6E8A-4147-A177-3AD203B41FA5}">
                      <a16:colId xmlns:a16="http://schemas.microsoft.com/office/drawing/2014/main" val="259881402"/>
                    </a:ext>
                  </a:extLst>
                </a:gridCol>
              </a:tblGrid>
              <a:tr h="435440">
                <a:tc>
                  <a:txBody>
                    <a:bodyPr/>
                    <a:lstStyle/>
                    <a:p>
                      <a:r>
                        <a:rPr lang="en-GB" dirty="0"/>
                        <a:t>Table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4293047"/>
                  </a:ext>
                </a:extLst>
              </a:tr>
              <a:tr h="7620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695 patients were identified with 9 excluded (male, other symptoms in addition to pain)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0993963"/>
                  </a:ext>
                </a:extLst>
              </a:tr>
              <a:tr h="4414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Median age 49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8786057"/>
                  </a:ext>
                </a:extLst>
              </a:tr>
              <a:tr h="4414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633 mammograms were performed and 148 ultrasounds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746560"/>
                  </a:ext>
                </a:extLst>
              </a:tr>
              <a:tr h="6190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21 examinations were reported as abnormal with 16 biopsies performed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3462537"/>
                  </a:ext>
                </a:extLst>
              </a:tr>
              <a:tr h="7620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3 cancers were detected, cancer detection rate 0.4 % (</a:t>
                      </a:r>
                      <a:r>
                        <a:rPr lang="en-US" dirty="0" err="1"/>
                        <a:t>cf</a:t>
                      </a:r>
                      <a:r>
                        <a:rPr lang="en-US" dirty="0"/>
                        <a:t> screening detection rate ~1%)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679813"/>
                  </a:ext>
                </a:extLst>
              </a:tr>
              <a:tr h="8843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In the rest of the group no cancers were diagnosed in the 12 months following imaging, with 4 women diagnosed with cancer more than 1 year later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4719868"/>
                  </a:ext>
                </a:extLst>
              </a:tr>
              <a:tr h="4354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Of the diagnoses: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5989047"/>
                  </a:ext>
                </a:extLst>
              </a:tr>
              <a:tr h="4354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One woman of screening age was diagnosed with contralateral DCIS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4383714"/>
                  </a:ext>
                </a:extLst>
              </a:tr>
              <a:tr h="7620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One woman who had previous cancer was diagnosed with a B3 lesion -&gt; Focus of HG DCIS on excision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6930887"/>
                  </a:ext>
                </a:extLst>
              </a:tr>
              <a:tr h="6190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One woman had normal breasts on imaging, but grossly abnormal axilla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85820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5684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Nottingham Model 2018</a:t>
            </a:r>
            <a:b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GB" sz="2200" dirty="0">
                <a:solidFill>
                  <a:schemeClr val="bg1"/>
                </a:solidFill>
              </a:rPr>
              <a:t>We evaluated the Nottingham service implementation (2016-17). </a:t>
            </a:r>
            <a:br>
              <a:rPr lang="en-GB" sz="2200" dirty="0">
                <a:solidFill>
                  <a:schemeClr val="bg1"/>
                </a:solidFill>
              </a:rPr>
            </a:br>
            <a:br>
              <a:rPr lang="en-GB" sz="2200" dirty="0">
                <a:solidFill>
                  <a:schemeClr val="bg1"/>
                </a:solidFill>
              </a:rPr>
            </a:br>
            <a:r>
              <a:rPr lang="en-GB" sz="2200" dirty="0">
                <a:solidFill>
                  <a:schemeClr val="bg1"/>
                </a:solidFill>
              </a:rPr>
              <a:t>Here, the primary care referral form was redesigned. </a:t>
            </a:r>
            <a:br>
              <a:rPr lang="en-GB" sz="2200" dirty="0">
                <a:solidFill>
                  <a:schemeClr val="bg1"/>
                </a:solidFill>
              </a:rPr>
            </a:br>
            <a:br>
              <a:rPr lang="en-GB" sz="2200" dirty="0">
                <a:solidFill>
                  <a:schemeClr val="bg1"/>
                </a:solidFill>
              </a:rPr>
            </a:br>
            <a:r>
              <a:rPr lang="en-GB" sz="2200" dirty="0">
                <a:solidFill>
                  <a:schemeClr val="bg1"/>
                </a:solidFill>
              </a:rPr>
              <a:t>First line primary care intervention for breast pain, nipple eczema and male breast lumps was supported.</a:t>
            </a:r>
            <a:endParaRPr lang="en-US" sz="22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1C9E3C-A322-49B1-888A-5701CDAD8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822" y="1016870"/>
            <a:ext cx="6553545" cy="483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212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Nottingham Model</a:t>
            </a:r>
            <a:b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The Nottingham referral service improvement initiative reduced referrals by half over a sustained period following intervention. </a:t>
            </a:r>
            <a:b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Non urgent referrals were seen to drop with no change to cancer diagnosis rates.</a:t>
            </a:r>
            <a:br>
              <a:rPr lang="en-US" sz="2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endParaRPr lang="en-US" sz="23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1A166F-96AD-41F5-9EDD-26A3CBD61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822" y="1573403"/>
            <a:ext cx="6553545" cy="371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081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C74B03-2EF6-46F4-ABEE-F80ACE671E09}"/>
              </a:ext>
            </a:extLst>
          </p:cNvPr>
          <p:cNvSpPr txBox="1"/>
          <p:nvPr/>
        </p:nvSpPr>
        <p:spPr>
          <a:xfrm>
            <a:off x="742950" y="742951"/>
            <a:ext cx="3476625" cy="49625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/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67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j-cs"/>
              </a:rPr>
              <a:t>Dr Kate Preston and Dr </a:t>
            </a:r>
            <a:r>
              <a:rPr kumimoji="0" lang="en-US" sz="67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j-cs"/>
              </a:rPr>
              <a:t>Urika</a:t>
            </a:r>
            <a:r>
              <a:rPr kumimoji="0" lang="en-US" sz="67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j-cs"/>
              </a:rPr>
              <a:t> </a:t>
            </a:r>
            <a:r>
              <a:rPr kumimoji="0" lang="en-US" sz="67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j-ea"/>
                <a:cs typeface="+mj-cs"/>
              </a:rPr>
              <a:t>Tse</a:t>
            </a:r>
            <a:endParaRPr lang="en-US" sz="6700" b="1" dirty="0">
              <a:solidFill>
                <a:srgbClr val="FFFFFF"/>
              </a:solidFill>
              <a:ea typeface="+mj-ea"/>
              <a:cs typeface="+mj-cs"/>
            </a:endParaRPr>
          </a:p>
          <a:p>
            <a:pPr lvl="0"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6500" dirty="0">
                <a:solidFill>
                  <a:srgbClr val="FFFFFF"/>
                </a:solidFill>
              </a:rPr>
              <a:t>BSUH June 2019 Audit</a:t>
            </a:r>
            <a:endParaRPr kumimoji="0" lang="en-US" sz="65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r>
              <a:rPr lang="en-GB" sz="4800" dirty="0">
                <a:solidFill>
                  <a:schemeClr val="bg1"/>
                </a:solidFill>
              </a:rPr>
              <a:t>Findings supported rationale for service change:</a:t>
            </a:r>
          </a:p>
          <a:p>
            <a:endParaRPr lang="en-GB" sz="4800" dirty="0">
              <a:solidFill>
                <a:schemeClr val="bg1"/>
              </a:solidFill>
            </a:endParaRPr>
          </a:p>
          <a:p>
            <a:r>
              <a:rPr lang="en-GB" sz="4800" dirty="0">
                <a:solidFill>
                  <a:schemeClr val="bg1"/>
                </a:solidFill>
              </a:rPr>
              <a:t>28.4% of referrals were patients presenting with breast pain. </a:t>
            </a:r>
          </a:p>
          <a:p>
            <a:r>
              <a:rPr lang="en-GB" sz="4800" b="1" dirty="0">
                <a:solidFill>
                  <a:schemeClr val="bg1"/>
                </a:solidFill>
              </a:rPr>
              <a:t>No</a:t>
            </a:r>
            <a:r>
              <a:rPr lang="en-GB" sz="4800" dirty="0">
                <a:solidFill>
                  <a:schemeClr val="bg1"/>
                </a:solidFill>
              </a:rPr>
              <a:t> cancers diagnosed in this group</a:t>
            </a:r>
          </a:p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C54E7B5-4B20-4D0E-BEE5-110BEBC730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471463"/>
              </p:ext>
            </p:extLst>
          </p:nvPr>
        </p:nvGraphicFramePr>
        <p:xfrm>
          <a:off x="5392739" y="147086"/>
          <a:ext cx="6056311" cy="6191195"/>
        </p:xfrm>
        <a:graphic>
          <a:graphicData uri="http://schemas.openxmlformats.org/drawingml/2006/table">
            <a:tbl>
              <a:tblPr>
                <a:noFill/>
                <a:tableStyleId>{5C22544A-7EE6-4342-B048-85BDC9FD1C3A}</a:tableStyleId>
              </a:tblPr>
              <a:tblGrid>
                <a:gridCol w="3106655">
                  <a:extLst>
                    <a:ext uri="{9D8B030D-6E8A-4147-A177-3AD203B41FA5}">
                      <a16:colId xmlns:a16="http://schemas.microsoft.com/office/drawing/2014/main" val="1271303929"/>
                    </a:ext>
                  </a:extLst>
                </a:gridCol>
                <a:gridCol w="2006987">
                  <a:extLst>
                    <a:ext uri="{9D8B030D-6E8A-4147-A177-3AD203B41FA5}">
                      <a16:colId xmlns:a16="http://schemas.microsoft.com/office/drawing/2014/main" val="2775614968"/>
                    </a:ext>
                  </a:extLst>
                </a:gridCol>
                <a:gridCol w="942669">
                  <a:extLst>
                    <a:ext uri="{9D8B030D-6E8A-4147-A177-3AD203B41FA5}">
                      <a16:colId xmlns:a16="http://schemas.microsoft.com/office/drawing/2014/main" val="1268833936"/>
                    </a:ext>
                  </a:extLst>
                </a:gridCol>
              </a:tblGrid>
              <a:tr h="369461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bg1"/>
                          </a:solidFill>
                        </a:rPr>
                        <a:t>Table 3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75000"/>
                        <a:alpha val="3019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8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75000"/>
                        <a:alpha val="3019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8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75000"/>
                        <a:alpha val="30196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63346"/>
                  </a:ext>
                </a:extLst>
              </a:tr>
              <a:tr h="341909"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Indication</a:t>
                      </a:r>
                      <a:r>
                        <a:rPr lang="en-GB" sz="1400" b="1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s for referral </a:t>
                      </a:r>
                      <a:endParaRPr lang="en-GB" sz="14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Breast symptom (s)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981380"/>
                  </a:ext>
                </a:extLst>
              </a:tr>
              <a:tr h="492198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Total presenting with lump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180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216447"/>
                  </a:ext>
                </a:extLst>
              </a:tr>
              <a:tr h="1035883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Total presenting with lumpiness/nodularity</a:t>
                      </a: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111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761099"/>
                  </a:ext>
                </a:extLst>
              </a:tr>
              <a:tr h="644544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Total presenting with pain and no lump</a:t>
                      </a: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 (note: no cancers diagnosed)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126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28.4% 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502220"/>
                  </a:ext>
                </a:extLst>
              </a:tr>
              <a:tr h="644544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Total presenting with nipple discharge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0849396"/>
                  </a:ext>
                </a:extLst>
              </a:tr>
              <a:tr h="644544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Total presenting with changed nipple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26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387048"/>
                  </a:ext>
                </a:extLst>
              </a:tr>
              <a:tr h="644544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r>
                        <a:rPr lang="en-GB" sz="1400" b="0" i="0" u="none" strike="noStrike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Total presenting with skin changes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29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6917701"/>
                  </a:ext>
                </a:extLst>
              </a:tr>
              <a:tr h="644544"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Total presenting with abscesses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0" i="0" u="none" strike="noStrike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2231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5541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C74B03-2EF6-46F4-ABEE-F80ACE671E09}"/>
              </a:ext>
            </a:extLst>
          </p:cNvPr>
          <p:cNvSpPr txBox="1"/>
          <p:nvPr/>
        </p:nvSpPr>
        <p:spPr>
          <a:xfrm>
            <a:off x="742950" y="492573"/>
            <a:ext cx="3476625" cy="52129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4000" dirty="0">
                <a:solidFill>
                  <a:schemeClr val="bg1"/>
                </a:solidFill>
              </a:rPr>
              <a:t>Service Change  </a:t>
            </a:r>
          </a:p>
          <a:p>
            <a:endParaRPr lang="en-GB" sz="4000" dirty="0">
              <a:solidFill>
                <a:schemeClr val="bg1"/>
              </a:solidFill>
            </a:endParaRPr>
          </a:p>
          <a:p>
            <a:r>
              <a:rPr lang="en-GB" sz="3600" dirty="0">
                <a:solidFill>
                  <a:schemeClr val="bg1"/>
                </a:solidFill>
              </a:rPr>
              <a:t>First Steps: Networking and Collaboration</a:t>
            </a:r>
          </a:p>
          <a:p>
            <a:endParaRPr lang="en-GB" sz="4800" dirty="0"/>
          </a:p>
          <a:p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C54E7B5-4B20-4D0E-BEE5-110BEBC730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15057"/>
              </p:ext>
            </p:extLst>
          </p:nvPr>
        </p:nvGraphicFramePr>
        <p:xfrm>
          <a:off x="5753686" y="311449"/>
          <a:ext cx="4586067" cy="5022122"/>
        </p:xfrm>
        <a:graphic>
          <a:graphicData uri="http://schemas.openxmlformats.org/drawingml/2006/table">
            <a:tbl>
              <a:tblPr>
                <a:noFill/>
                <a:tableStyleId>{5C22544A-7EE6-4342-B048-85BDC9FD1C3A}</a:tableStyleId>
              </a:tblPr>
              <a:tblGrid>
                <a:gridCol w="4586067">
                  <a:extLst>
                    <a:ext uri="{9D8B030D-6E8A-4147-A177-3AD203B41FA5}">
                      <a16:colId xmlns:a16="http://schemas.microsoft.com/office/drawing/2014/main" val="1271303929"/>
                    </a:ext>
                  </a:extLst>
                </a:gridCol>
              </a:tblGrid>
              <a:tr h="520587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bg1"/>
                          </a:solidFill>
                        </a:rPr>
                        <a:t>Table 4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75000"/>
                        <a:alpha val="30196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63346"/>
                  </a:ext>
                </a:extLst>
              </a:tr>
              <a:tr h="308506">
                <a:tc>
                  <a:txBody>
                    <a:bodyPr/>
                    <a:lstStyle/>
                    <a:p>
                      <a:r>
                        <a:rPr lang="en-GB" sz="1600" b="1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Preliminary work</a:t>
                      </a:r>
                      <a:endParaRPr lang="en-GB" sz="16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981380"/>
                  </a:ext>
                </a:extLst>
              </a:tr>
              <a:tr h="387958">
                <a:tc>
                  <a:txBody>
                    <a:bodyPr/>
                    <a:lstStyle/>
                    <a:p>
                      <a:r>
                        <a:rPr lang="en-GB" sz="1400" dirty="0"/>
                        <a:t>Close collaboration with Clinical Commissioning Group Lead</a:t>
                      </a:r>
                      <a:endParaRPr lang="en-GB" sz="14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672303"/>
                  </a:ext>
                </a:extLst>
              </a:tr>
              <a:tr h="638303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dirty="0"/>
                        <a:t>Close collaboration with Primary Care Lead and Primary Care Teams</a:t>
                      </a:r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216447"/>
                  </a:ext>
                </a:extLst>
              </a:tr>
              <a:tr h="134459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Internal review of Advice &amp; Guidance process to include specific areas of enquiry relating to </a:t>
                      </a: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dirty="0"/>
                        <a:t>Breast pain</a:t>
                      </a: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dirty="0"/>
                        <a:t>Nipple eczema </a:t>
                      </a: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dirty="0"/>
                        <a:t>Male breast symptoms  </a:t>
                      </a:r>
                    </a:p>
                    <a:p>
                      <a:pPr marL="285750" marR="0" lvl="0" indent="-2857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400" dirty="0"/>
                        <a:t>Family history.</a:t>
                      </a:r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761099"/>
                  </a:ext>
                </a:extLst>
              </a:tr>
              <a:tr h="5819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Explanatory letter sent out to all regional referring primary care teams with links and supporting guidance</a:t>
                      </a: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502220"/>
                  </a:ext>
                </a:extLst>
              </a:tr>
              <a:tr h="11091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In-service collaboration through regular presentations at our clinical governance meetings and review with Cancer Alliance</a:t>
                      </a:r>
                    </a:p>
                    <a:p>
                      <a:pPr algn="l" fontAlgn="b"/>
                      <a:endParaRPr lang="en-GB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108386" marR="65032" marT="65032" marB="65032" anchor="b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878E8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0849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9511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929</Words>
  <Application>Microsoft Office PowerPoint</Application>
  <PresentationFormat>Widescreen</PresentationFormat>
  <Paragraphs>158</Paragraphs>
  <Slides>13</Slides>
  <Notes>5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1_Office Theme</vt:lpstr>
      <vt:lpstr>Symptomatic Breast Referral Pathway  - BSUH </vt:lpstr>
      <vt:lpstr>Introduction    </vt:lpstr>
      <vt:lpstr>Background     </vt:lpstr>
      <vt:lpstr>Dr Katerina Lekanidi  Consultant Breast Radiologist BSUH  Audit presented February 2020 </vt:lpstr>
      <vt:lpstr>Findings      Dr Katerina Lekanidi  Consultant Breast Radiologist BSUH  Audit presented February 2020  </vt:lpstr>
      <vt:lpstr>Nottingham Model 2018  We evaluated the Nottingham service implementation (2016-17).   Here, the primary care referral form was redesigned.   First line primary care intervention for breast pain, nipple eczema and male breast lumps was supported.</vt:lpstr>
      <vt:lpstr>Nottingham Model  The Nottingham referral service improvement initiative reduced referrals by half over a sustained period following intervention.   Non urgent referrals were seen to drop with no change to cancer diagnosis rates.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Symptomatic Breast Referral Pathway  - BSUH  Summary of Initial Service Intervention Findings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Symptomatic Breast Referral Pathway  - BSUH</dc:title>
  <dc:creator>Suzanne Halliday</dc:creator>
  <cp:lastModifiedBy>Suzanne Halliday</cp:lastModifiedBy>
  <cp:revision>29</cp:revision>
  <dcterms:created xsi:type="dcterms:W3CDTF">2020-07-05T17:13:28Z</dcterms:created>
  <dcterms:modified xsi:type="dcterms:W3CDTF">2021-02-18T12:02:06Z</dcterms:modified>
</cp:coreProperties>
</file>