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4091" r:id="rId4"/>
  </p:sldMasterIdLst>
  <p:notesMasterIdLst>
    <p:notesMasterId r:id="rId25"/>
  </p:notesMasterIdLst>
  <p:handoutMasterIdLst>
    <p:handoutMasterId r:id="rId26"/>
  </p:handoutMasterIdLst>
  <p:sldIdLst>
    <p:sldId id="300" r:id="rId5"/>
    <p:sldId id="2147472078" r:id="rId6"/>
    <p:sldId id="2147472039" r:id="rId7"/>
    <p:sldId id="2147472063" r:id="rId8"/>
    <p:sldId id="2147472046" r:id="rId9"/>
    <p:sldId id="2147472045" r:id="rId10"/>
    <p:sldId id="2147472007" r:id="rId11"/>
    <p:sldId id="2147472052" r:id="rId12"/>
    <p:sldId id="2147472086" r:id="rId13"/>
    <p:sldId id="2147472096" r:id="rId14"/>
    <p:sldId id="2147472097" r:id="rId15"/>
    <p:sldId id="2147472098" r:id="rId16"/>
    <p:sldId id="2147472099" r:id="rId17"/>
    <p:sldId id="2147472068" r:id="rId18"/>
    <p:sldId id="2147472053" r:id="rId19"/>
    <p:sldId id="2147472065" r:id="rId20"/>
    <p:sldId id="2147472092" r:id="rId21"/>
    <p:sldId id="2147472044" r:id="rId22"/>
    <p:sldId id="261" r:id="rId23"/>
    <p:sldId id="2147472091" r:id="rId24"/>
  </p:sldIdLst>
  <p:sldSz cx="12192000" cy="6858000"/>
  <p:notesSz cx="6858000" cy="9144000"/>
  <p:embeddedFontLst>
    <p:embeddedFont>
      <p:font typeface="Aptos Narrow" panose="020B0004020202020204" pitchFamily="34" charset="0"/>
      <p:regular r:id="rId27"/>
      <p:bold r:id="rId28"/>
      <p:italic r:id="rId29"/>
      <p:boldItalic r:id="rId30"/>
    </p:embeddedFont>
    <p:embeddedFont>
      <p:font typeface="Inter" panose="02000503000000020004" pitchFamily="2" charset="0"/>
      <p:regular r:id="rId31"/>
      <p:bold r:id="rId32"/>
    </p:embeddedFont>
    <p:embeddedFont>
      <p:font typeface="Inter SemiBold" panose="02000503000000020004" pitchFamily="2" charset="0"/>
      <p:bold r:id="rId33"/>
    </p:embeddedFont>
    <p:embeddedFont>
      <p:font typeface="Lato" panose="020F0502020204030203" pitchFamily="34" charset="0"/>
      <p:regular r:id="rId34"/>
      <p:bold r:id="rId35"/>
      <p:italic r:id="rId36"/>
      <p:boldItalic r:id="rId37"/>
    </p:embeddedFont>
    <p:embeddedFont>
      <p:font typeface="Lora SemiBold" pitchFamily="2" charset="0"/>
      <p:bold r:id="rId38"/>
      <p:boldItalic r:id="rId39"/>
    </p:embeddedFont>
    <p:embeddedFont>
      <p:font typeface="Segoe UI" panose="020B0502040204020203" pitchFamily="34" charset="0"/>
      <p:regular r:id="rId40"/>
      <p:bold r:id="rId41"/>
      <p:italic r:id="rId42"/>
      <p:boldItalic r:id="rId43"/>
    </p:embeddedFont>
    <p:embeddedFont>
      <p:font typeface="Verdana" panose="020B060403050404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EF"/>
    <a:srgbClr val="228096"/>
    <a:srgbClr val="0000FF"/>
    <a:srgbClr val="FFFFFF"/>
    <a:srgbClr val="222222"/>
    <a:srgbClr val="F7F4F1"/>
    <a:srgbClr val="00436C"/>
    <a:srgbClr val="FBF4EE"/>
    <a:srgbClr val="EFEECB"/>
    <a:srgbClr val="1864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3" y="139"/>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6.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niceuk.sharepoint.com/sites/Finance/Shared%20Documents/General/2024-25/Management%20Accounts/NICE%20Advice/Trackers/NICE%20Advice%20Finance%20Tracker%20-%202024-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solidFill>
                  <a:sysClr val="windowText" lastClr="000000">
                    <a:lumMod val="65000"/>
                    <a:lumOff val="35000"/>
                  </a:sysClr>
                </a:solidFill>
              </a:rPr>
              <a:t>TA HST income and costs - cumulative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Plan (£12m)</c:v>
          </c:tx>
          <c:spPr>
            <a:ln w="28575" cap="rnd">
              <a:solidFill>
                <a:schemeClr val="accent2"/>
              </a:solidFill>
              <a:round/>
            </a:ln>
            <a:effectLst/>
          </c:spPr>
          <c:marker>
            <c:symbol val="none"/>
          </c:marker>
          <c:cat>
            <c:numRef>
              <c:f>'[TA income forecast - 24-25 - 2.7.24 - v5.xlsx]Summary'!$B$49:$B$60</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'[TA income forecast - 24-25 - 2.7.24 - v5.xlsx]Summary'!$M$49:$M$60</c:f>
              <c:numCache>
                <c:formatCode>_-* #,##0_-;\-* #,##0_-;_-* "-"??_-;_-@_-</c:formatCode>
                <c:ptCount val="12"/>
                <c:pt idx="0">
                  <c:v>1000.75</c:v>
                </c:pt>
                <c:pt idx="1">
                  <c:v>2001.5</c:v>
                </c:pt>
                <c:pt idx="2">
                  <c:v>3002.25</c:v>
                </c:pt>
                <c:pt idx="3">
                  <c:v>4003</c:v>
                </c:pt>
                <c:pt idx="4">
                  <c:v>5003.75</c:v>
                </c:pt>
                <c:pt idx="5">
                  <c:v>6004.5</c:v>
                </c:pt>
                <c:pt idx="6">
                  <c:v>7005.25</c:v>
                </c:pt>
                <c:pt idx="7">
                  <c:v>8006</c:v>
                </c:pt>
                <c:pt idx="8">
                  <c:v>9006.75</c:v>
                </c:pt>
                <c:pt idx="9">
                  <c:v>10007.5</c:v>
                </c:pt>
                <c:pt idx="10">
                  <c:v>11008.25</c:v>
                </c:pt>
                <c:pt idx="11">
                  <c:v>12009</c:v>
                </c:pt>
              </c:numCache>
            </c:numRef>
          </c:val>
          <c:smooth val="0"/>
          <c:extLst>
            <c:ext xmlns:c16="http://schemas.microsoft.com/office/drawing/2014/chart" uri="{C3380CC4-5D6E-409C-BE32-E72D297353CC}">
              <c16:uniqueId val="{00000000-9152-47D5-B21F-64A8866F5626}"/>
            </c:ext>
          </c:extLst>
        </c:ser>
        <c:ser>
          <c:idx val="0"/>
          <c:order val="1"/>
          <c:tx>
            <c:v>Most-likely</c:v>
          </c:tx>
          <c:spPr>
            <a:ln w="28575" cap="rnd">
              <a:solidFill>
                <a:schemeClr val="accent1"/>
              </a:solidFill>
              <a:prstDash val="solid"/>
              <a:round/>
            </a:ln>
            <a:effectLst/>
          </c:spPr>
          <c:marker>
            <c:symbol val="none"/>
          </c:marker>
          <c:dPt>
            <c:idx val="2"/>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2-9152-47D5-B21F-64A8866F5626}"/>
              </c:ext>
            </c:extLst>
          </c:dPt>
          <c:dPt>
            <c:idx val="3"/>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4-9152-47D5-B21F-64A8866F5626}"/>
              </c:ext>
            </c:extLst>
          </c:dPt>
          <c:dPt>
            <c:idx val="4"/>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6-9152-47D5-B21F-64A8866F5626}"/>
              </c:ext>
            </c:extLst>
          </c:dPt>
          <c:dPt>
            <c:idx val="5"/>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8-9152-47D5-B21F-64A8866F5626}"/>
              </c:ext>
            </c:extLst>
          </c:dPt>
          <c:dPt>
            <c:idx val="6"/>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A-9152-47D5-B21F-64A8866F5626}"/>
              </c:ext>
            </c:extLst>
          </c:dPt>
          <c:dPt>
            <c:idx val="7"/>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C-9152-47D5-B21F-64A8866F5626}"/>
              </c:ext>
            </c:extLst>
          </c:dPt>
          <c:dPt>
            <c:idx val="8"/>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E-9152-47D5-B21F-64A8866F5626}"/>
              </c:ext>
            </c:extLst>
          </c:dPt>
          <c:dPt>
            <c:idx val="9"/>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10-9152-47D5-B21F-64A8866F5626}"/>
              </c:ext>
            </c:extLst>
          </c:dPt>
          <c:dPt>
            <c:idx val="10"/>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12-9152-47D5-B21F-64A8866F5626}"/>
              </c:ext>
            </c:extLst>
          </c:dPt>
          <c:dPt>
            <c:idx val="11"/>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14-9152-47D5-B21F-64A8866F5626}"/>
              </c:ext>
            </c:extLst>
          </c:dPt>
          <c:cat>
            <c:numRef>
              <c:f>'[TA income forecast - 24-25 - 2.7.24 - v5.xlsx]Summary'!$B$49:$B$60</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'[TA income forecast - 24-25 - 2.7.24 - v5.xlsx]Summary'!$J$49:$J$60</c:f>
              <c:numCache>
                <c:formatCode>_-* #,##0_-;\-* #,##0_-;_-* "-"??_-;_-@_-</c:formatCode>
                <c:ptCount val="12"/>
                <c:pt idx="0">
                  <c:v>1060.50325</c:v>
                </c:pt>
                <c:pt idx="1">
                  <c:v>2025.9767499999998</c:v>
                </c:pt>
                <c:pt idx="2">
                  <c:v>3578.9767499999998</c:v>
                </c:pt>
                <c:pt idx="3">
                  <c:v>4653.7331877278812</c:v>
                </c:pt>
                <c:pt idx="4">
                  <c:v>5496.7836906036409</c:v>
                </c:pt>
                <c:pt idx="5">
                  <c:v>6678.9033957670345</c:v>
                </c:pt>
                <c:pt idx="6">
                  <c:v>8060.9408169253938</c:v>
                </c:pt>
                <c:pt idx="7">
                  <c:v>9183.4047790102595</c:v>
                </c:pt>
                <c:pt idx="8">
                  <c:v>9625.670023091965</c:v>
                </c:pt>
                <c:pt idx="9">
                  <c:v>10590.641990398601</c:v>
                </c:pt>
                <c:pt idx="10">
                  <c:v>11567.362950812461</c:v>
                </c:pt>
                <c:pt idx="11">
                  <c:v>13037.267905000001</c:v>
                </c:pt>
              </c:numCache>
            </c:numRef>
          </c:val>
          <c:smooth val="0"/>
          <c:extLst>
            <c:ext xmlns:c16="http://schemas.microsoft.com/office/drawing/2014/chart" uri="{C3380CC4-5D6E-409C-BE32-E72D297353CC}">
              <c16:uniqueId val="{00000015-9152-47D5-B21F-64A8866F5626}"/>
            </c:ext>
          </c:extLst>
        </c:ser>
        <c:ser>
          <c:idx val="2"/>
          <c:order val="2"/>
          <c:tx>
            <c:v>Full-cost recovery</c:v>
          </c:tx>
          <c:spPr>
            <a:ln w="28575" cap="rnd">
              <a:solidFill>
                <a:schemeClr val="accent3"/>
              </a:solidFill>
              <a:round/>
            </a:ln>
            <a:effectLst/>
          </c:spPr>
          <c:marker>
            <c:symbol val="none"/>
          </c:marker>
          <c:dPt>
            <c:idx val="2"/>
            <c:marker>
              <c:symbol val="none"/>
            </c:marker>
            <c:bubble3D val="0"/>
            <c:spPr>
              <a:ln w="28575" cap="rnd">
                <a:solidFill>
                  <a:schemeClr val="accent3"/>
                </a:solidFill>
                <a:prstDash val="solid"/>
                <a:round/>
              </a:ln>
              <a:effectLst/>
            </c:spPr>
            <c:extLst>
              <c:ext xmlns:c16="http://schemas.microsoft.com/office/drawing/2014/chart" uri="{C3380CC4-5D6E-409C-BE32-E72D297353CC}">
                <c16:uniqueId val="{00000017-9152-47D5-B21F-64A8866F5626}"/>
              </c:ext>
            </c:extLst>
          </c:dPt>
          <c:dPt>
            <c:idx val="3"/>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19-9152-47D5-B21F-64A8866F5626}"/>
              </c:ext>
            </c:extLst>
          </c:dPt>
          <c:dPt>
            <c:idx val="4"/>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1B-9152-47D5-B21F-64A8866F5626}"/>
              </c:ext>
            </c:extLst>
          </c:dPt>
          <c:dPt>
            <c:idx val="5"/>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1D-9152-47D5-B21F-64A8866F5626}"/>
              </c:ext>
            </c:extLst>
          </c:dPt>
          <c:dPt>
            <c:idx val="6"/>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1F-9152-47D5-B21F-64A8866F5626}"/>
              </c:ext>
            </c:extLst>
          </c:dPt>
          <c:dPt>
            <c:idx val="7"/>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21-9152-47D5-B21F-64A8866F5626}"/>
              </c:ext>
            </c:extLst>
          </c:dPt>
          <c:dPt>
            <c:idx val="8"/>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23-9152-47D5-B21F-64A8866F5626}"/>
              </c:ext>
            </c:extLst>
          </c:dPt>
          <c:dPt>
            <c:idx val="9"/>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25-9152-47D5-B21F-64A8866F5626}"/>
              </c:ext>
            </c:extLst>
          </c:dPt>
          <c:dPt>
            <c:idx val="10"/>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27-9152-47D5-B21F-64A8866F5626}"/>
              </c:ext>
            </c:extLst>
          </c:dPt>
          <c:dPt>
            <c:idx val="11"/>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29-9152-47D5-B21F-64A8866F5626}"/>
              </c:ext>
            </c:extLst>
          </c:dPt>
          <c:cat>
            <c:numRef>
              <c:f>'[TA income forecast - 24-25 - 2.7.24 - v5.xlsx]Summary'!$B$49:$B$60</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'[TA income forecast - 24-25 - 2.7.24 - v5.xlsx]Summary'!$Q$49:$Q$60</c:f>
              <c:numCache>
                <c:formatCode>_-* #,##0_-;\-* #,##0_-;_-* "-"??_-;_-@_-</c:formatCode>
                <c:ptCount val="12"/>
                <c:pt idx="0">
                  <c:v>1209.6609900000001</c:v>
                </c:pt>
                <c:pt idx="1">
                  <c:v>2436.63319</c:v>
                </c:pt>
                <c:pt idx="2">
                  <c:v>3663.7762299999999</c:v>
                </c:pt>
                <c:pt idx="3">
                  <c:v>4902.2279899999994</c:v>
                </c:pt>
                <c:pt idx="4">
                  <c:v>6140.6797499999993</c:v>
                </c:pt>
                <c:pt idx="5">
                  <c:v>7379.1315099999993</c:v>
                </c:pt>
                <c:pt idx="6">
                  <c:v>8617.5832699999992</c:v>
                </c:pt>
                <c:pt idx="7">
                  <c:v>9856.0350299999991</c:v>
                </c:pt>
                <c:pt idx="8">
                  <c:v>11094.486789999999</c:v>
                </c:pt>
                <c:pt idx="9">
                  <c:v>12332.938549999999</c:v>
                </c:pt>
                <c:pt idx="10">
                  <c:v>13571.390309999999</c:v>
                </c:pt>
                <c:pt idx="11">
                  <c:v>14982.75707</c:v>
                </c:pt>
              </c:numCache>
            </c:numRef>
          </c:val>
          <c:smooth val="0"/>
          <c:extLst>
            <c:ext xmlns:c16="http://schemas.microsoft.com/office/drawing/2014/chart" uri="{C3380CC4-5D6E-409C-BE32-E72D297353CC}">
              <c16:uniqueId val="{0000002A-9152-47D5-B21F-64A8866F5626}"/>
            </c:ext>
          </c:extLst>
        </c:ser>
        <c:dLbls>
          <c:showLegendKey val="0"/>
          <c:showVal val="0"/>
          <c:showCatName val="0"/>
          <c:showSerName val="0"/>
          <c:showPercent val="0"/>
          <c:showBubbleSize val="0"/>
        </c:dLbls>
        <c:smooth val="0"/>
        <c:axId val="1940222384"/>
        <c:axId val="1940219504"/>
      </c:lineChart>
      <c:dateAx>
        <c:axId val="19402223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0219504"/>
        <c:crosses val="autoZero"/>
        <c:auto val="1"/>
        <c:lblOffset val="100"/>
        <c:baseTimeUnit val="months"/>
      </c:dateAx>
      <c:valAx>
        <c:axId val="1940219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0222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NICE Advice 2024-25</a:t>
            </a:r>
            <a:r>
              <a:rPr lang="en-GB" sz="1100" baseline="0"/>
              <a:t> Cumulative Forecast</a:t>
            </a:r>
            <a:endParaRPr lang="en-GB"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'[NICE Advice Finance Tracker - 2024-25.xlsx]Reporting charts'!$F$120</c:f>
              <c:strCache>
                <c:ptCount val="1"/>
                <c:pt idx="0">
                  <c:v>Cumulative YTD Total income</c:v>
                </c:pt>
              </c:strCache>
            </c:strRef>
          </c:tx>
          <c:spPr>
            <a:ln w="34925" cap="rnd">
              <a:solidFill>
                <a:schemeClr val="accent6">
                  <a:lumMod val="75000"/>
                </a:schemeClr>
              </a:solidFill>
              <a:round/>
            </a:ln>
            <a:effectLst/>
          </c:spPr>
          <c:marker>
            <c:symbol val="none"/>
          </c:marker>
          <c:cat>
            <c:numRef>
              <c:f>'[NICE Advice Finance Tracker - 2024-25.xlsx]Reporting charts'!$C$121:$C$132</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'[NICE Advice Finance Tracker - 2024-25.xlsx]Reporting charts'!$F$121:$F$132</c:f>
              <c:numCache>
                <c:formatCode>\ "£"#,##0,\k;\("£"#,##0,\k\)</c:formatCode>
                <c:ptCount val="12"/>
                <c:pt idx="0">
                  <c:v>389512.56000000017</c:v>
                </c:pt>
                <c:pt idx="1">
                  <c:v>666274.56000000029</c:v>
                </c:pt>
                <c:pt idx="2">
                  <c:v>900036.75000000023</c:v>
                </c:pt>
              </c:numCache>
            </c:numRef>
          </c:val>
          <c:smooth val="0"/>
          <c:extLst>
            <c:ext xmlns:c16="http://schemas.microsoft.com/office/drawing/2014/chart" uri="{C3380CC4-5D6E-409C-BE32-E72D297353CC}">
              <c16:uniqueId val="{00000000-9FBC-4FC0-AF19-A34CBE3D287A}"/>
            </c:ext>
          </c:extLst>
        </c:ser>
        <c:ser>
          <c:idx val="8"/>
          <c:order val="5"/>
          <c:tx>
            <c:strRef>
              <c:f>'[NICE Advice Finance Tracker - 2024-25.xlsx]Reporting charts'!$L$120</c:f>
              <c:strCache>
                <c:ptCount val="1"/>
                <c:pt idx="0">
                  <c:v>Cumulative YTD Expenditure</c:v>
                </c:pt>
              </c:strCache>
            </c:strRef>
          </c:tx>
          <c:spPr>
            <a:ln w="34925" cap="rnd">
              <a:solidFill>
                <a:schemeClr val="accent5">
                  <a:lumMod val="75000"/>
                </a:schemeClr>
              </a:solidFill>
              <a:round/>
            </a:ln>
            <a:effectLst/>
          </c:spPr>
          <c:marker>
            <c:symbol val="none"/>
          </c:marker>
          <c:cat>
            <c:numRef>
              <c:f>'[NICE Advice Finance Tracker - 2024-25.xlsx]Reporting charts'!$C$121:$C$132</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'[NICE Advice Finance Tracker - 2024-25.xlsx]Reporting charts'!$L$121:$L$132</c:f>
              <c:numCache>
                <c:formatCode>\ "£"#,##0,\k;\("£"#,##0,\k\)</c:formatCode>
                <c:ptCount val="12"/>
                <c:pt idx="0">
                  <c:v>295158.5</c:v>
                </c:pt>
                <c:pt idx="1">
                  <c:v>596200.1</c:v>
                </c:pt>
                <c:pt idx="2">
                  <c:v>944311.41999999993</c:v>
                </c:pt>
              </c:numCache>
            </c:numRef>
          </c:val>
          <c:smooth val="0"/>
          <c:extLst>
            <c:ext xmlns:c16="http://schemas.microsoft.com/office/drawing/2014/chart" uri="{C3380CC4-5D6E-409C-BE32-E72D297353CC}">
              <c16:uniqueId val="{00000001-9FBC-4FC0-AF19-A34CBE3D287A}"/>
            </c:ext>
          </c:extLst>
        </c:ser>
        <c:ser>
          <c:idx val="9"/>
          <c:order val="6"/>
          <c:tx>
            <c:strRef>
              <c:f>'[NICE Advice Finance Tracker - 2024-25.xlsx]Reporting charts'!$M$120</c:f>
              <c:strCache>
                <c:ptCount val="1"/>
                <c:pt idx="0">
                  <c:v>Cumulative Forecast Expenditure</c:v>
                </c:pt>
              </c:strCache>
            </c:strRef>
          </c:tx>
          <c:spPr>
            <a:ln w="31750" cap="rnd">
              <a:solidFill>
                <a:schemeClr val="accent1">
                  <a:lumMod val="75000"/>
                </a:schemeClr>
              </a:solidFill>
              <a:prstDash val="dash"/>
              <a:round/>
            </a:ln>
            <a:effectLst/>
          </c:spPr>
          <c:marker>
            <c:symbol val="none"/>
          </c:marker>
          <c:cat>
            <c:numRef>
              <c:f>'[NICE Advice Finance Tracker - 2024-25.xlsx]Reporting charts'!$C$121:$C$132</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'[NICE Advice Finance Tracker - 2024-25.xlsx]Reporting charts'!$M$121:$M$132</c:f>
              <c:numCache>
                <c:formatCode>General</c:formatCode>
                <c:ptCount val="12"/>
                <c:pt idx="2" formatCode="\ &quot;£&quot;#,##0,\k;\(&quot;£&quot;#,##0,\k\)">
                  <c:v>944311.41999999993</c:v>
                </c:pt>
                <c:pt idx="3" formatCode="\ &quot;£&quot;#,##0,\k;\(&quot;£&quot;#,##0,\k\)">
                  <c:v>1278006.6366666667</c:v>
                </c:pt>
                <c:pt idx="4" formatCode="\ &quot;£&quot;#,##0,\k;\(&quot;£&quot;#,##0,\k\)">
                  <c:v>1632801.8533333335</c:v>
                </c:pt>
                <c:pt idx="5" formatCode="\ &quot;£&quot;#,##0,\k;\(&quot;£&quot;#,##0,\k\)">
                  <c:v>1995597.0700000003</c:v>
                </c:pt>
                <c:pt idx="6" formatCode="\ &quot;£&quot;#,##0,\k;\(&quot;£&quot;#,##0,\k\)">
                  <c:v>2358392.2866666671</c:v>
                </c:pt>
                <c:pt idx="7" formatCode="\ &quot;£&quot;#,##0,\k;\(&quot;£&quot;#,##0,\k\)">
                  <c:v>2721187.5033333339</c:v>
                </c:pt>
                <c:pt idx="8" formatCode="\ &quot;£&quot;#,##0,\k;\(&quot;£&quot;#,##0,\k\)">
                  <c:v>3083982.7200000007</c:v>
                </c:pt>
                <c:pt idx="9" formatCode="\ &quot;£&quot;#,##0,\k;\(&quot;£&quot;#,##0,\k\)">
                  <c:v>3446777.9366666675</c:v>
                </c:pt>
                <c:pt idx="10" formatCode="\ &quot;£&quot;#,##0,\k;\(&quot;£&quot;#,##0,\k\)">
                  <c:v>3809573.1533333343</c:v>
                </c:pt>
                <c:pt idx="11" formatCode="\ &quot;£&quot;#,##0,\k;\(&quot;£&quot;#,##0,\k\)">
                  <c:v>4222536.370000001</c:v>
                </c:pt>
              </c:numCache>
            </c:numRef>
          </c:val>
          <c:smooth val="0"/>
          <c:extLst>
            <c:ext xmlns:c16="http://schemas.microsoft.com/office/drawing/2014/chart" uri="{C3380CC4-5D6E-409C-BE32-E72D297353CC}">
              <c16:uniqueId val="{00000002-9FBC-4FC0-AF19-A34CBE3D287A}"/>
            </c:ext>
          </c:extLst>
        </c:ser>
        <c:ser>
          <c:idx val="7"/>
          <c:order val="7"/>
          <c:tx>
            <c:strRef>
              <c:f>'[NICE Advice Finance Tracker - 2024-25.xlsx]Reporting charts'!$K$120</c:f>
              <c:strCache>
                <c:ptCount val="1"/>
                <c:pt idx="0">
                  <c:v>Cumulative Planned Sales Targets + IDAP</c:v>
                </c:pt>
              </c:strCache>
            </c:strRef>
          </c:tx>
          <c:spPr>
            <a:ln w="31750" cap="rnd">
              <a:solidFill>
                <a:srgbClr val="FFC000"/>
              </a:solidFill>
              <a:prstDash val="solid"/>
              <a:round/>
            </a:ln>
            <a:effectLst/>
          </c:spPr>
          <c:marker>
            <c:symbol val="none"/>
          </c:marker>
          <c:cat>
            <c:numRef>
              <c:f>'[NICE Advice Finance Tracker - 2024-25.xlsx]Reporting charts'!$C$121:$C$132</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'[NICE Advice Finance Tracker - 2024-25.xlsx]Reporting charts'!$K$121:$K$132</c:f>
              <c:numCache>
                <c:formatCode>General</c:formatCode>
                <c:ptCount val="12"/>
                <c:pt idx="2" formatCode="\ &quot;£&quot;#,##0,\k;\(&quot;£&quot;#,##0,\k\)">
                  <c:v>900036.60000000033</c:v>
                </c:pt>
                <c:pt idx="3" formatCode="\ &quot;£&quot;#,##0,\k;\(&quot;£&quot;#,##0,\k\)">
                  <c:v>1327282.5400000003</c:v>
                </c:pt>
                <c:pt idx="4" formatCode="\ &quot;£&quot;#,##0,\k;\(&quot;£&quot;#,##0,\k\)">
                  <c:v>1792452.1700000004</c:v>
                </c:pt>
                <c:pt idx="5" formatCode="\ &quot;£&quot;#,##0,\k;\(&quot;£&quot;#,##0,\k\)">
                  <c:v>2057955.5900000003</c:v>
                </c:pt>
                <c:pt idx="6" formatCode="\ &quot;£&quot;#,##0,\k;\(&quot;£&quot;#,##0,\k\)">
                  <c:v>2680327.2400000002</c:v>
                </c:pt>
                <c:pt idx="7" formatCode="\ &quot;£&quot;#,##0,\k;\(&quot;£&quot;#,##0,\k\)">
                  <c:v>2936429.29</c:v>
                </c:pt>
                <c:pt idx="8" formatCode="\ &quot;£&quot;#,##0,\k;\(&quot;£&quot;#,##0,\k\)">
                  <c:v>3201477.88</c:v>
                </c:pt>
                <c:pt idx="9" formatCode="\ &quot;£&quot;#,##0,\k;\(&quot;£&quot;#,##0,\k\)">
                  <c:v>3483685.21</c:v>
                </c:pt>
                <c:pt idx="10" formatCode="\ &quot;£&quot;#,##0,\k;\(&quot;£&quot;#,##0,\k\)">
                  <c:v>3775319.44</c:v>
                </c:pt>
                <c:pt idx="11" formatCode="\ &quot;£&quot;#,##0,\k;\(&quot;£&quot;#,##0,\k\)">
                  <c:v>4198952.4399999995</c:v>
                </c:pt>
              </c:numCache>
            </c:numRef>
          </c:val>
          <c:smooth val="0"/>
          <c:extLst>
            <c:ext xmlns:c16="http://schemas.microsoft.com/office/drawing/2014/chart" uri="{C3380CC4-5D6E-409C-BE32-E72D297353CC}">
              <c16:uniqueId val="{00000003-9FBC-4FC0-AF19-A34CBE3D287A}"/>
            </c:ext>
          </c:extLst>
        </c:ser>
        <c:ser>
          <c:idx val="5"/>
          <c:order val="8"/>
          <c:tx>
            <c:strRef>
              <c:f>'[NICE Advice Finance Tracker - 2024-25.xlsx]Reporting charts'!$I$120</c:f>
              <c:strCache>
                <c:ptCount val="1"/>
                <c:pt idx="0">
                  <c:v>Cumulative Contracted and Pipeline Revenue + IDAP</c:v>
                </c:pt>
              </c:strCache>
            </c:strRef>
          </c:tx>
          <c:spPr>
            <a:ln w="28575" cap="rnd">
              <a:solidFill>
                <a:schemeClr val="accent6">
                  <a:lumMod val="60000"/>
                  <a:lumOff val="40000"/>
                </a:schemeClr>
              </a:solidFill>
              <a:prstDash val="sysDash"/>
              <a:round/>
            </a:ln>
            <a:effectLst/>
          </c:spPr>
          <c:marker>
            <c:symbol val="none"/>
          </c:marker>
          <c:cat>
            <c:numRef>
              <c:f>'[NICE Advice Finance Tracker - 2024-25.xlsx]Reporting charts'!$C$121:$C$132</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'[NICE Advice Finance Tracker - 2024-25.xlsx]Reporting charts'!$I$121:$I$132</c:f>
              <c:numCache>
                <c:formatCode>General</c:formatCode>
                <c:ptCount val="12"/>
                <c:pt idx="2" formatCode="\ &quot;£&quot;#,##0,\k;\(&quot;£&quot;#,##0,\k\)">
                  <c:v>900036.60000000033</c:v>
                </c:pt>
                <c:pt idx="3" formatCode="\ &quot;£&quot;#,##0,\k;\(&quot;£&quot;#,##0,\k\)">
                  <c:v>1111764.4300000002</c:v>
                </c:pt>
                <c:pt idx="4" formatCode="\ &quot;£&quot;#,##0,\k;\(&quot;£&quot;#,##0,\k\)">
                  <c:v>1309163.9700000002</c:v>
                </c:pt>
                <c:pt idx="5" formatCode="\ &quot;£&quot;#,##0,\k;\(&quot;£&quot;#,##0,\k\)">
                  <c:v>1548093.34</c:v>
                </c:pt>
                <c:pt idx="6" formatCode="\ &quot;£&quot;#,##0,\k;\(&quot;£&quot;#,##0,\k\)">
                  <c:v>1737014.4900000002</c:v>
                </c:pt>
                <c:pt idx="7" formatCode="\ &quot;£&quot;#,##0,\k;\(&quot;£&quot;#,##0,\k\)">
                  <c:v>1878177.3800000001</c:v>
                </c:pt>
                <c:pt idx="8" formatCode="\ &quot;£&quot;#,##0,\k;\(&quot;£&quot;#,##0,\k\)">
                  <c:v>2011206.7200000002</c:v>
                </c:pt>
                <c:pt idx="9" formatCode="\ &quot;£&quot;#,##0,\k;\(&quot;£&quot;#,##0,\k\)">
                  <c:v>2123648.2600000002</c:v>
                </c:pt>
                <c:pt idx="10" formatCode="\ &quot;£&quot;#,##0,\k;\(&quot;£&quot;#,##0,\k\)">
                  <c:v>2184808.27</c:v>
                </c:pt>
                <c:pt idx="11" formatCode="\ &quot;£&quot;#,##0,\k;\(&quot;£&quot;#,##0,\k\)">
                  <c:v>2357025.15</c:v>
                </c:pt>
              </c:numCache>
            </c:numRef>
          </c:val>
          <c:smooth val="0"/>
          <c:extLst>
            <c:ext xmlns:c16="http://schemas.microsoft.com/office/drawing/2014/chart" uri="{C3380CC4-5D6E-409C-BE32-E72D297353CC}">
              <c16:uniqueId val="{00000004-9FBC-4FC0-AF19-A34CBE3D287A}"/>
            </c:ext>
          </c:extLst>
        </c:ser>
        <c:dLbls>
          <c:showLegendKey val="0"/>
          <c:showVal val="0"/>
          <c:showCatName val="0"/>
          <c:showSerName val="0"/>
          <c:showPercent val="0"/>
          <c:showBubbleSize val="0"/>
        </c:dLbls>
        <c:smooth val="0"/>
        <c:axId val="1443022048"/>
        <c:axId val="1443022528"/>
        <c:extLst>
          <c:ext xmlns:c15="http://schemas.microsoft.com/office/drawing/2012/chart" uri="{02D57815-91ED-43cb-92C2-25804820EDAC}">
            <c15:filteredLineSeries>
              <c15:ser>
                <c:idx val="0"/>
                <c:order val="0"/>
                <c:tx>
                  <c:strRef>
                    <c:extLst>
                      <c:ext uri="{02D57815-91ED-43cb-92C2-25804820EDAC}">
                        <c15:formulaRef>
                          <c15:sqref>'[NICE Advice Finance Tracker - 2024-25.xlsx]Reporting charts'!$D$120</c15:sqref>
                        </c15:formulaRef>
                      </c:ext>
                    </c:extLst>
                    <c:strCache>
                      <c:ptCount val="1"/>
                      <c:pt idx="0">
                        <c:v>Cumulative YTD commercial revenue</c:v>
                      </c:pt>
                    </c:strCache>
                  </c:strRef>
                </c:tx>
                <c:spPr>
                  <a:ln w="28575" cap="rnd">
                    <a:solidFill>
                      <a:schemeClr val="accent1"/>
                    </a:solidFill>
                    <a:round/>
                  </a:ln>
                  <a:effectLst/>
                </c:spPr>
                <c:marker>
                  <c:symbol val="none"/>
                </c:marker>
                <c:cat>
                  <c:numRef>
                    <c:extLst>
                      <c:ext uri="{02D57815-91ED-43cb-92C2-25804820EDAC}">
                        <c15:formulaRef>
                          <c15:sqref>'[NICE Advice Finance Tracker - 2024-25.xlsx]Reporting charts'!$C$121:$C$132</c15:sqref>
                        </c15:formulaRef>
                      </c:ext>
                    </c:extLst>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extLst>
                      <c:ext uri="{02D57815-91ED-43cb-92C2-25804820EDAC}">
                        <c15:formulaRef>
                          <c15:sqref>'[NICE Advice Finance Tracker - 2024-25.xlsx]Reporting charts'!$D$121:$D$132</c15:sqref>
                        </c15:formulaRef>
                      </c:ext>
                    </c:extLst>
                    <c:numCache>
                      <c:formatCode>\ "£"#,##0,\k;\("£"#,##0,\k\)</c:formatCode>
                      <c:ptCount val="12"/>
                      <c:pt idx="0">
                        <c:v>354259.56000000017</c:v>
                      </c:pt>
                      <c:pt idx="1">
                        <c:v>629344.56000000029</c:v>
                      </c:pt>
                      <c:pt idx="2">
                        <c:v>826284.36000000022</c:v>
                      </c:pt>
                    </c:numCache>
                  </c:numRef>
                </c:val>
                <c:smooth val="0"/>
                <c:extLst>
                  <c:ext xmlns:c16="http://schemas.microsoft.com/office/drawing/2014/chart" uri="{C3380CC4-5D6E-409C-BE32-E72D297353CC}">
                    <c16:uniqueId val="{00000005-9FBC-4FC0-AF19-A34CBE3D287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'[NICE Advice Finance Tracker - 2024-25.xlsx]Reporting charts'!$E$120</c15:sqref>
                        </c15:formulaRef>
                      </c:ext>
                    </c:extLst>
                    <c:strCache>
                      <c:ptCount val="1"/>
                      <c:pt idx="0">
                        <c:v>Cumulative YTD IDAP income</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'[NICE Advice Finance Tracker - 2024-25.xlsx]Reporting charts'!$C$121:$C$132</c15:sqref>
                        </c15:formulaRef>
                      </c:ext>
                    </c:extLst>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extLst xmlns:c15="http://schemas.microsoft.com/office/drawing/2012/chart">
                      <c:ext xmlns:c15="http://schemas.microsoft.com/office/drawing/2012/chart" uri="{02D57815-91ED-43cb-92C2-25804820EDAC}">
                        <c15:formulaRef>
                          <c15:sqref>'[NICE Advice Finance Tracker - 2024-25.xlsx]Reporting charts'!$E$121:$E$132</c15:sqref>
                        </c15:formulaRef>
                      </c:ext>
                    </c:extLst>
                    <c:numCache>
                      <c:formatCode>\ "£"#,##0,\k;\("£"#,##0,\k\)</c:formatCode>
                      <c:ptCount val="12"/>
                      <c:pt idx="0">
                        <c:v>35253</c:v>
                      </c:pt>
                      <c:pt idx="1">
                        <c:v>36930</c:v>
                      </c:pt>
                      <c:pt idx="2">
                        <c:v>73752.39</c:v>
                      </c:pt>
                    </c:numCache>
                  </c:numRef>
                </c:val>
                <c:smooth val="0"/>
                <c:extLst xmlns:c15="http://schemas.microsoft.com/office/drawing/2012/chart">
                  <c:ext xmlns:c16="http://schemas.microsoft.com/office/drawing/2014/chart" uri="{C3380CC4-5D6E-409C-BE32-E72D297353CC}">
                    <c16:uniqueId val="{00000006-9FBC-4FC0-AF19-A34CBE3D287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'[NICE Advice Finance Tracker - 2024-25.xlsx]Reporting charts'!$G$120</c15:sqref>
                        </c15:formulaRef>
                      </c:ext>
                    </c:extLst>
                    <c:strCache>
                      <c:ptCount val="1"/>
                      <c:pt idx="0">
                        <c:v>Cumulative identified forecast revenue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'[NICE Advice Finance Tracker - 2024-25.xlsx]Reporting charts'!$C$121:$C$132</c15:sqref>
                        </c15:formulaRef>
                      </c:ext>
                    </c:extLst>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extLst xmlns:c15="http://schemas.microsoft.com/office/drawing/2012/chart">
                      <c:ext xmlns:c15="http://schemas.microsoft.com/office/drawing/2012/chart" uri="{02D57815-91ED-43cb-92C2-25804820EDAC}">
                        <c15:formulaRef>
                          <c15:sqref>'[NICE Advice Finance Tracker - 2024-25.xlsx]Reporting charts'!$G$121:$G$132</c15:sqref>
                        </c15:formulaRef>
                      </c:ext>
                    </c:extLst>
                    <c:numCache>
                      <c:formatCode>General</c:formatCode>
                      <c:ptCount val="12"/>
                      <c:pt idx="2" formatCode="\ &quot;£&quot;#,##0,\k;\(&quot;£&quot;#,##0,\k\)">
                        <c:v>900036.60000000033</c:v>
                      </c:pt>
                      <c:pt idx="3" formatCode="\ &quot;£&quot;#,##0,\k;\(&quot;£&quot;#,##0,\k\)">
                        <c:v>1014518.6400000002</c:v>
                      </c:pt>
                      <c:pt idx="4" formatCode="\ &quot;£&quot;#,##0,\k;\(&quot;£&quot;#,##0,\k\)">
                        <c:v>1163994.3400000003</c:v>
                      </c:pt>
                      <c:pt idx="5" formatCode="\ &quot;£&quot;#,##0,\k;\(&quot;£&quot;#,##0,\k\)">
                        <c:v>1342589.9200000004</c:v>
                      </c:pt>
                      <c:pt idx="6" formatCode="\ &quot;£&quot;#,##0,\k;\(&quot;£&quot;#,##0,\k\)">
                        <c:v>1494642.8400000003</c:v>
                      </c:pt>
                      <c:pt idx="7" formatCode="\ &quot;£&quot;#,##0,\k;\(&quot;£&quot;#,##0,\k\)">
                        <c:v>1622075.3300000003</c:v>
                      </c:pt>
                      <c:pt idx="8" formatCode="\ &quot;£&quot;#,##0,\k;\(&quot;£&quot;#,##0,\k\)">
                        <c:v>1746158.1300000004</c:v>
                      </c:pt>
                      <c:pt idx="9" formatCode="\ &quot;£&quot;#,##0,\k;\(&quot;£&quot;#,##0,\k\)">
                        <c:v>1841440.9300000004</c:v>
                      </c:pt>
                      <c:pt idx="10" formatCode="\ &quot;£&quot;#,##0,\k;\(&quot;£&quot;#,##0,\k\)">
                        <c:v>1893174.0400000005</c:v>
                      </c:pt>
                      <c:pt idx="11" formatCode="\ &quot;£&quot;#,##0,\k;\(&quot;£&quot;#,##0,\k\)">
                        <c:v>1933392.1500000006</c:v>
                      </c:pt>
                    </c:numCache>
                  </c:numRef>
                </c:val>
                <c:smooth val="0"/>
                <c:extLst xmlns:c15="http://schemas.microsoft.com/office/drawing/2012/chart">
                  <c:ext xmlns:c16="http://schemas.microsoft.com/office/drawing/2014/chart" uri="{C3380CC4-5D6E-409C-BE32-E72D297353CC}">
                    <c16:uniqueId val="{00000007-9FBC-4FC0-AF19-A34CBE3D287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'[NICE Advice Finance Tracker - 2024-25.xlsx]Reporting charts'!$H$120</c15:sqref>
                        </c15:formulaRef>
                      </c:ext>
                    </c:extLst>
                    <c:strCache>
                      <c:ptCount val="1"/>
                      <c:pt idx="0">
                        <c:v>Cumulative IDAP income</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'[NICE Advice Finance Tracker - 2024-25.xlsx]Reporting charts'!$C$121:$C$132</c15:sqref>
                        </c15:formulaRef>
                      </c:ext>
                    </c:extLst>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extLst xmlns:c15="http://schemas.microsoft.com/office/drawing/2012/chart">
                      <c:ext xmlns:c15="http://schemas.microsoft.com/office/drawing/2012/chart" uri="{02D57815-91ED-43cb-92C2-25804820EDAC}">
                        <c15:formulaRef>
                          <c15:sqref>'[NICE Advice Finance Tracker - 2024-25.xlsx]Reporting charts'!$H$121:$H$132</c15:sqref>
                        </c15:formulaRef>
                      </c:ext>
                    </c:extLst>
                    <c:numCache>
                      <c:formatCode>General</c:formatCode>
                      <c:ptCount val="12"/>
                      <c:pt idx="2" formatCode="\ &quot;£&quot;#,##0,\k;\(&quot;£&quot;#,##0,\k\)">
                        <c:v>900036.60000000033</c:v>
                      </c:pt>
                      <c:pt idx="3" formatCode="\ &quot;£&quot;#,##0,\k;\(&quot;£&quot;#,##0,\k\)">
                        <c:v>97245.79</c:v>
                      </c:pt>
                      <c:pt idx="4" formatCode="\ &quot;£&quot;#,##0,\k;\(&quot;£&quot;#,##0,\k\)">
                        <c:v>145169.63</c:v>
                      </c:pt>
                      <c:pt idx="5" formatCode="\ &quot;£&quot;#,##0,\k;\(&quot;£&quot;#,##0,\k\)">
                        <c:v>205503.41999999998</c:v>
                      </c:pt>
                      <c:pt idx="6" formatCode="\ &quot;£&quot;#,##0,\k;\(&quot;£&quot;#,##0,\k\)">
                        <c:v>242371.64999999997</c:v>
                      </c:pt>
                      <c:pt idx="7" formatCode="\ &quot;£&quot;#,##0,\k;\(&quot;£&quot;#,##0,\k\)">
                        <c:v>256102.04999999996</c:v>
                      </c:pt>
                      <c:pt idx="8" formatCode="\ &quot;£&quot;#,##0,\k;\(&quot;£&quot;#,##0,\k\)">
                        <c:v>265048.58999999997</c:v>
                      </c:pt>
                      <c:pt idx="9" formatCode="\ &quot;£&quot;#,##0,\k;\(&quot;£&quot;#,##0,\k\)">
                        <c:v>282207.32999999996</c:v>
                      </c:pt>
                      <c:pt idx="10" formatCode="\ &quot;£&quot;#,##0,\k;\(&quot;£&quot;#,##0,\k\)">
                        <c:v>291634.23</c:v>
                      </c:pt>
                      <c:pt idx="11" formatCode="\ &quot;£&quot;#,##0,\k;\(&quot;£&quot;#,##0,\k\)">
                        <c:v>423633</c:v>
                      </c:pt>
                    </c:numCache>
                  </c:numRef>
                </c:val>
                <c:smooth val="0"/>
                <c:extLst xmlns:c15="http://schemas.microsoft.com/office/drawing/2012/chart">
                  <c:ext xmlns:c16="http://schemas.microsoft.com/office/drawing/2014/chart" uri="{C3380CC4-5D6E-409C-BE32-E72D297353CC}">
                    <c16:uniqueId val="{00000008-9FBC-4FC0-AF19-A34CBE3D287A}"/>
                  </c:ext>
                </c:extLst>
              </c15:ser>
            </c15:filteredLineSeries>
            <c15:filteredLineSeries>
              <c15:ser>
                <c:idx val="6"/>
                <c:order val="9"/>
                <c:tx>
                  <c:strRef>
                    <c:extLst xmlns:c15="http://schemas.microsoft.com/office/drawing/2012/chart">
                      <c:ext xmlns:c15="http://schemas.microsoft.com/office/drawing/2012/chart" uri="{02D57815-91ED-43cb-92C2-25804820EDAC}">
                        <c15:formulaRef>
                          <c15:sqref>'[NICE Advice Finance Tracker - 2024-25.xlsx]Reporting charts'!$J$120</c15:sqref>
                        </c15:formulaRef>
                      </c:ext>
                    </c:extLst>
                    <c:strCache>
                      <c:ptCount val="1"/>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'[NICE Advice Finance Tracker - 2024-25.xlsx]Reporting charts'!$C$121:$C$132</c15:sqref>
                        </c15:formulaRef>
                      </c:ext>
                    </c:extLst>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extLst xmlns:c15="http://schemas.microsoft.com/office/drawing/2012/chart">
                      <c:ext xmlns:c15="http://schemas.microsoft.com/office/drawing/2012/chart" uri="{02D57815-91ED-43cb-92C2-25804820EDAC}">
                        <c15:formulaRef>
                          <c15:sqref>'[NICE Advice Finance Tracker - 2024-25.xlsx]Reporting charts'!$J$121:$J$132</c15:sqref>
                        </c15:formulaRef>
                      </c:ext>
                    </c:extLst>
                    <c:numCache>
                      <c:formatCode>General</c:formatCode>
                      <c:ptCount val="12"/>
                    </c:numCache>
                  </c:numRef>
                </c:val>
                <c:smooth val="0"/>
                <c:extLst xmlns:c15="http://schemas.microsoft.com/office/drawing/2012/chart">
                  <c:ext xmlns:c16="http://schemas.microsoft.com/office/drawing/2014/chart" uri="{C3380CC4-5D6E-409C-BE32-E72D297353CC}">
                    <c16:uniqueId val="{00000009-9FBC-4FC0-AF19-A34CBE3D287A}"/>
                  </c:ext>
                </c:extLst>
              </c15:ser>
            </c15:filteredLineSeries>
          </c:ext>
        </c:extLst>
      </c:lineChart>
      <c:dateAx>
        <c:axId val="144302204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3022528"/>
        <c:crosses val="autoZero"/>
        <c:auto val="1"/>
        <c:lblOffset val="100"/>
        <c:baseTimeUnit val="months"/>
      </c:dateAx>
      <c:valAx>
        <c:axId val="1443022528"/>
        <c:scaling>
          <c:orientation val="minMax"/>
        </c:scaling>
        <c:delete val="0"/>
        <c:axPos val="l"/>
        <c:majorGridlines>
          <c:spPr>
            <a:ln w="9525" cap="flat" cmpd="sng" algn="ctr">
              <a:solidFill>
                <a:schemeClr val="tx1">
                  <a:lumMod val="15000"/>
                  <a:lumOff val="85000"/>
                </a:schemeClr>
              </a:solidFill>
              <a:round/>
            </a:ln>
            <a:effectLst/>
          </c:spPr>
        </c:majorGridlines>
        <c:numFmt formatCode="\ &quot;£&quot;#,##0,\k;\(&quot;£&quot;#,##0,\k\)"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3022048"/>
        <c:crosses val="autoZero"/>
        <c:crossBetween val="between"/>
      </c:valAx>
      <c:spPr>
        <a:noFill/>
        <a:ln>
          <a:noFill/>
        </a:ln>
        <a:effectLst/>
      </c:spPr>
    </c:plotArea>
    <c:legend>
      <c:legendPos val="b"/>
      <c:layout>
        <c:manualLayout>
          <c:xMode val="edge"/>
          <c:yMode val="edge"/>
          <c:x val="4.8987337460687404E-2"/>
          <c:y val="0.81880202040860128"/>
          <c:w val="0.90051832409837651"/>
          <c:h val="0.1056161488314733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0.4427</cdr:x>
      <cdr:y>0.14641</cdr:y>
    </cdr:from>
    <cdr:to>
      <cdr:x>0.81018</cdr:x>
      <cdr:y>0.41741</cdr:y>
    </cdr:to>
    <cdr:sp macro="" textlink="">
      <cdr:nvSpPr>
        <cdr:cNvPr id="2" name="TextBox 3">
          <a:extLst xmlns:a="http://schemas.openxmlformats.org/drawingml/2006/main">
            <a:ext uri="{FF2B5EF4-FFF2-40B4-BE49-F238E27FC236}">
              <a16:creationId xmlns:a16="http://schemas.microsoft.com/office/drawing/2014/main" id="{5D10C161-1C56-3BB5-7253-937C88AD2E2F}"/>
            </a:ext>
          </a:extLst>
        </cdr:cNvPr>
        <cdr:cNvSpPr txBox="1"/>
      </cdr:nvSpPr>
      <cdr:spPr>
        <a:xfrm xmlns:a="http://schemas.openxmlformats.org/drawingml/2006/main">
          <a:off x="2857222" y="409437"/>
          <a:ext cx="2371725" cy="75783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50000"/>
            </a:lnSpc>
          </a:pPr>
          <a:r>
            <a:rPr lang="en-GB" sz="1000" dirty="0"/>
            <a:t>Full-cost recovery - </a:t>
          </a:r>
          <a:r>
            <a:rPr lang="en-GB" sz="1000" b="1" dirty="0"/>
            <a:t>£15m</a:t>
          </a:r>
        </a:p>
        <a:p xmlns:a="http://schemas.openxmlformats.org/drawingml/2006/main">
          <a:pPr>
            <a:lnSpc>
              <a:spcPct val="150000"/>
            </a:lnSpc>
          </a:pPr>
          <a:r>
            <a:rPr lang="en-GB" sz="1000" dirty="0"/>
            <a:t>Forecast - </a:t>
          </a:r>
          <a:r>
            <a:rPr lang="en-GB" sz="1000" b="1" dirty="0"/>
            <a:t>£13m</a:t>
          </a:r>
        </a:p>
        <a:p xmlns:a="http://schemas.openxmlformats.org/drawingml/2006/main">
          <a:pPr>
            <a:lnSpc>
              <a:spcPct val="150000"/>
            </a:lnSpc>
          </a:pPr>
          <a:r>
            <a:rPr lang="en-GB" sz="1000" dirty="0"/>
            <a:t>Plan - </a:t>
          </a:r>
          <a:r>
            <a:rPr lang="en-GB" sz="1000" b="1" dirty="0"/>
            <a:t>£12m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12/07/2024</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a:p>
        </p:txBody>
      </p:sp>
    </p:spTree>
    <p:extLst>
      <p:ext uri="{BB962C8B-B14F-4D97-AF65-F5344CB8AC3E}">
        <p14:creationId xmlns:p14="http://schemas.microsoft.com/office/powerpoint/2010/main" val="1029359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11</a:t>
            </a:fld>
            <a:endParaRPr lang="en-GB"/>
          </a:p>
        </p:txBody>
      </p:sp>
    </p:spTree>
    <p:extLst>
      <p:ext uri="{BB962C8B-B14F-4D97-AF65-F5344CB8AC3E}">
        <p14:creationId xmlns:p14="http://schemas.microsoft.com/office/powerpoint/2010/main" val="1534562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12</a:t>
            </a:fld>
            <a:endParaRPr lang="en-US"/>
          </a:p>
        </p:txBody>
      </p:sp>
    </p:spTree>
    <p:extLst>
      <p:ext uri="{BB962C8B-B14F-4D97-AF65-F5344CB8AC3E}">
        <p14:creationId xmlns:p14="http://schemas.microsoft.com/office/powerpoint/2010/main" val="294735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13</a:t>
            </a:fld>
            <a:endParaRPr lang="en-GB"/>
          </a:p>
        </p:txBody>
      </p:sp>
    </p:spTree>
    <p:extLst>
      <p:ext uri="{BB962C8B-B14F-4D97-AF65-F5344CB8AC3E}">
        <p14:creationId xmlns:p14="http://schemas.microsoft.com/office/powerpoint/2010/main" val="4042635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14</a:t>
            </a:fld>
            <a:endParaRPr lang="en-GB"/>
          </a:p>
        </p:txBody>
      </p:sp>
    </p:spTree>
    <p:extLst>
      <p:ext uri="{BB962C8B-B14F-4D97-AF65-F5344CB8AC3E}">
        <p14:creationId xmlns:p14="http://schemas.microsoft.com/office/powerpoint/2010/main" val="339433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15</a:t>
            </a:fld>
            <a:endParaRPr lang="en-GB"/>
          </a:p>
        </p:txBody>
      </p:sp>
    </p:spTree>
    <p:extLst>
      <p:ext uri="{BB962C8B-B14F-4D97-AF65-F5344CB8AC3E}">
        <p14:creationId xmlns:p14="http://schemas.microsoft.com/office/powerpoint/2010/main" val="153456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3</a:t>
            </a:fld>
            <a:endParaRPr lang="en-US"/>
          </a:p>
        </p:txBody>
      </p:sp>
    </p:spTree>
    <p:extLst>
      <p:ext uri="{BB962C8B-B14F-4D97-AF65-F5344CB8AC3E}">
        <p14:creationId xmlns:p14="http://schemas.microsoft.com/office/powerpoint/2010/main" val="382134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652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5</a:t>
            </a:fld>
            <a:endParaRPr lang="en-GB"/>
          </a:p>
        </p:txBody>
      </p:sp>
    </p:spTree>
    <p:extLst>
      <p:ext uri="{BB962C8B-B14F-4D97-AF65-F5344CB8AC3E}">
        <p14:creationId xmlns:p14="http://schemas.microsoft.com/office/powerpoint/2010/main" val="259782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6</a:t>
            </a:fld>
            <a:endParaRPr lang="en-GB"/>
          </a:p>
        </p:txBody>
      </p:sp>
    </p:spTree>
    <p:extLst>
      <p:ext uri="{BB962C8B-B14F-4D97-AF65-F5344CB8AC3E}">
        <p14:creationId xmlns:p14="http://schemas.microsoft.com/office/powerpoint/2010/main" val="153456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7</a:t>
            </a:fld>
            <a:endParaRPr lang="en-GB"/>
          </a:p>
        </p:txBody>
      </p:sp>
    </p:spTree>
    <p:extLst>
      <p:ext uri="{BB962C8B-B14F-4D97-AF65-F5344CB8AC3E}">
        <p14:creationId xmlns:p14="http://schemas.microsoft.com/office/powerpoint/2010/main" val="259782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8</a:t>
            </a:fld>
            <a:endParaRPr lang="en-GB"/>
          </a:p>
        </p:txBody>
      </p:sp>
    </p:spTree>
    <p:extLst>
      <p:ext uri="{BB962C8B-B14F-4D97-AF65-F5344CB8AC3E}">
        <p14:creationId xmlns:p14="http://schemas.microsoft.com/office/powerpoint/2010/main" val="153456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9</a:t>
            </a:fld>
            <a:endParaRPr lang="en-GB"/>
          </a:p>
        </p:txBody>
      </p:sp>
    </p:spTree>
    <p:extLst>
      <p:ext uri="{BB962C8B-B14F-4D97-AF65-F5344CB8AC3E}">
        <p14:creationId xmlns:p14="http://schemas.microsoft.com/office/powerpoint/2010/main" val="161164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10</a:t>
            </a:fld>
            <a:endParaRPr lang="en-US"/>
          </a:p>
        </p:txBody>
      </p:sp>
    </p:spTree>
    <p:extLst>
      <p:ext uri="{BB962C8B-B14F-4D97-AF65-F5344CB8AC3E}">
        <p14:creationId xmlns:p14="http://schemas.microsoft.com/office/powerpoint/2010/main" val="3139151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rm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B3DA-D7ED-1023-CEF1-981D035B06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678F10-16A4-33A9-6914-DF6261E0DC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5F18A3-D934-B0C3-4BFD-A514D193595F}"/>
              </a:ext>
            </a:extLst>
          </p:cNvPr>
          <p:cNvSpPr>
            <a:spLocks noGrp="1"/>
          </p:cNvSpPr>
          <p:nvPr>
            <p:ph type="dt" sz="half" idx="10"/>
          </p:nvPr>
        </p:nvSpPr>
        <p:spPr/>
        <p:txBody>
          <a:bodyPr/>
          <a:lstStyle/>
          <a:p>
            <a:fld id="{BF39BB2A-236F-4F94-9647-548809D8C606}" type="datetimeFigureOut">
              <a:rPr lang="en-GB" smtClean="0"/>
              <a:t>12/07/2024</a:t>
            </a:fld>
            <a:endParaRPr lang="en-GB"/>
          </a:p>
        </p:txBody>
      </p:sp>
      <p:sp>
        <p:nvSpPr>
          <p:cNvPr id="5" name="Footer Placeholder 4">
            <a:extLst>
              <a:ext uri="{FF2B5EF4-FFF2-40B4-BE49-F238E27FC236}">
                <a16:creationId xmlns:a16="http://schemas.microsoft.com/office/drawing/2014/main" id="{AD57CACF-39F3-3D5F-F3E1-92A86B85C2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879E0-F381-88CC-BC1D-8478D80CFD45}"/>
              </a:ext>
            </a:extLst>
          </p:cNvPr>
          <p:cNvSpPr>
            <a:spLocks noGrp="1"/>
          </p:cNvSpPr>
          <p:nvPr>
            <p:ph type="sldNum" sz="quarter" idx="12"/>
          </p:nvPr>
        </p:nvSpPr>
        <p:spPr/>
        <p:txBody>
          <a:bodyPr/>
          <a:lstStyle/>
          <a:p>
            <a:fld id="{D681C2ED-713C-464F-86EC-C12E658684E2}" type="slidenum">
              <a:rPr lang="en-GB" smtClean="0"/>
              <a:t>‹#›</a:t>
            </a:fld>
            <a:endParaRPr lang="en-GB"/>
          </a:p>
        </p:txBody>
      </p:sp>
    </p:spTree>
    <p:extLst>
      <p:ext uri="{BB962C8B-B14F-4D97-AF65-F5344CB8AC3E}">
        <p14:creationId xmlns:p14="http://schemas.microsoft.com/office/powerpoint/2010/main" val="4081059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233731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9E2C-CA3E-F7A8-529E-86F35830ED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7F37D0-5F28-0281-0EB3-7844C623CB5F}"/>
              </a:ext>
            </a:extLst>
          </p:cNvPr>
          <p:cNvSpPr>
            <a:spLocks noGrp="1"/>
          </p:cNvSpPr>
          <p:nvPr>
            <p:ph type="dt" sz="half" idx="10"/>
          </p:nvPr>
        </p:nvSpPr>
        <p:spPr/>
        <p:txBody>
          <a:bodyPr/>
          <a:lstStyle/>
          <a:p>
            <a:fld id="{63FEFFE5-B53D-429D-9702-7A792688C1FB}" type="datetimeFigureOut">
              <a:rPr lang="en-GB" smtClean="0"/>
              <a:t>12/07/2024</a:t>
            </a:fld>
            <a:endParaRPr lang="en-GB"/>
          </a:p>
        </p:txBody>
      </p:sp>
      <p:sp>
        <p:nvSpPr>
          <p:cNvPr id="4" name="Footer Placeholder 3">
            <a:extLst>
              <a:ext uri="{FF2B5EF4-FFF2-40B4-BE49-F238E27FC236}">
                <a16:creationId xmlns:a16="http://schemas.microsoft.com/office/drawing/2014/main" id="{AD05DF1C-C7D0-FF90-3310-5C89546872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9F080-691C-9F8C-0A80-C3F95BA41B7D}"/>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612117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C5CD-10FD-1EEC-F701-F0A105691B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662F2D-25EB-AA41-ABE8-133E796C77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DB1245-47B9-C18E-9CFC-74F425851FDA}"/>
              </a:ext>
            </a:extLst>
          </p:cNvPr>
          <p:cNvSpPr>
            <a:spLocks noGrp="1"/>
          </p:cNvSpPr>
          <p:nvPr>
            <p:ph type="dt" sz="half" idx="10"/>
          </p:nvPr>
        </p:nvSpPr>
        <p:spPr/>
        <p:txBody>
          <a:bodyPr/>
          <a:lstStyle/>
          <a:p>
            <a:fld id="{63FEFFE5-B53D-429D-9702-7A792688C1FB}" type="datetimeFigureOut">
              <a:rPr lang="en-GB" smtClean="0"/>
              <a:t>12/07/2024</a:t>
            </a:fld>
            <a:endParaRPr lang="en-GB"/>
          </a:p>
        </p:txBody>
      </p:sp>
      <p:sp>
        <p:nvSpPr>
          <p:cNvPr id="5" name="Footer Placeholder 4">
            <a:extLst>
              <a:ext uri="{FF2B5EF4-FFF2-40B4-BE49-F238E27FC236}">
                <a16:creationId xmlns:a16="http://schemas.microsoft.com/office/drawing/2014/main" id="{4EB7C7CB-B1A7-9572-CF9A-873E19F26C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603E7-8EDB-F48A-68FC-5BF998178EBE}"/>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45279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 id="2147484135" r:id="rId43"/>
    <p:sldLayoutId id="2147484136" r:id="rId44"/>
    <p:sldLayoutId id="2147484137" r:id="rId45"/>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45EE-55D5-450C-8A31-068E6276FDFB}"/>
              </a:ext>
            </a:extLst>
          </p:cNvPr>
          <p:cNvSpPr>
            <a:spLocks noGrp="1"/>
          </p:cNvSpPr>
          <p:nvPr>
            <p:ph type="ctrTitle"/>
          </p:nvPr>
        </p:nvSpPr>
        <p:spPr>
          <a:xfrm>
            <a:off x="667837" y="683464"/>
            <a:ext cx="5303755" cy="2073732"/>
          </a:xfrm>
        </p:spPr>
        <p:txBody>
          <a:bodyPr>
            <a:noAutofit/>
          </a:bodyPr>
          <a:lstStyle/>
          <a:p>
            <a:r>
              <a:rPr lang="en-GB" sz="4400" b="0">
                <a:latin typeface="Lora SemiBold"/>
              </a:rPr>
              <a:t>Integrated</a:t>
            </a:r>
            <a:br>
              <a:rPr lang="en-GB" sz="4400" b="0">
                <a:latin typeface="Lora SemiBold"/>
              </a:rPr>
            </a:br>
            <a:r>
              <a:rPr lang="en-GB" sz="4400" b="0">
                <a:latin typeface="Lora SemiBold"/>
              </a:rPr>
              <a:t>Performance </a:t>
            </a:r>
            <a:br>
              <a:rPr lang="en-GB" sz="4400" b="0"/>
            </a:br>
            <a:r>
              <a:rPr lang="en-GB" sz="4400" b="0">
                <a:latin typeface="Lora SemiBold"/>
              </a:rPr>
              <a:t>Report (IPR)</a:t>
            </a:r>
            <a:br>
              <a:rPr lang="en-GB" sz="4400" b="1"/>
            </a:br>
            <a:br>
              <a:rPr lang="en-GB" sz="4400" b="1"/>
            </a:br>
            <a:br>
              <a:rPr lang="en-GB" sz="4400" b="1"/>
            </a:br>
            <a:br>
              <a:rPr lang="en-GB" sz="4400" b="1"/>
            </a:br>
            <a:br>
              <a:rPr lang="en-GB" sz="4400" b="1"/>
            </a:br>
            <a:endParaRPr lang="en-GB" sz="4400" b="0">
              <a:latin typeface="+mn-lt"/>
            </a:endParaRPr>
          </a:p>
        </p:txBody>
      </p:sp>
      <p:pic>
        <p:nvPicPr>
          <p:cNvPr id="11" name="Picture Placeholder 10">
            <a:extLst>
              <a:ext uri="{FF2B5EF4-FFF2-40B4-BE49-F238E27FC236}">
                <a16:creationId xmlns:a16="http://schemas.microsoft.com/office/drawing/2014/main" id="{7A68F576-C945-BD93-E504-5A62A5F0C44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srcRect l="18704" r="37442"/>
          <a:stretch/>
        </p:blipFill>
        <p:spPr>
          <a:xfrm>
            <a:off x="5730875" y="-9054"/>
            <a:ext cx="6461125" cy="6867053"/>
          </a:xfrm>
        </p:spPr>
      </p:pic>
      <p:sp>
        <p:nvSpPr>
          <p:cNvPr id="3" name="TextBox 2">
            <a:extLst>
              <a:ext uri="{FF2B5EF4-FFF2-40B4-BE49-F238E27FC236}">
                <a16:creationId xmlns:a16="http://schemas.microsoft.com/office/drawing/2014/main" id="{1F2F3549-E1A4-CBD8-47D0-8A62AE082B27}"/>
              </a:ext>
            </a:extLst>
          </p:cNvPr>
          <p:cNvSpPr txBox="1"/>
          <p:nvPr/>
        </p:nvSpPr>
        <p:spPr>
          <a:xfrm>
            <a:off x="667837" y="3424472"/>
            <a:ext cx="4614530" cy="461665"/>
          </a:xfrm>
          <a:prstGeom prst="rect">
            <a:avLst/>
          </a:prstGeom>
          <a:noFill/>
        </p:spPr>
        <p:txBody>
          <a:bodyPr wrap="square" lIns="91440" tIns="45720" rIns="91440" bIns="45720" rtlCol="0" anchor="t">
            <a:spAutoFit/>
          </a:bodyPr>
          <a:lstStyle/>
          <a:p>
            <a:pPr>
              <a:spcAft>
                <a:spcPts val="600"/>
              </a:spcAft>
            </a:pPr>
            <a:r>
              <a:rPr lang="en-GB" sz="2400">
                <a:solidFill>
                  <a:schemeClr val="bg1"/>
                </a:solidFill>
                <a:latin typeface="Inter SemiBold"/>
                <a:ea typeface="Inter SemiBold"/>
              </a:rPr>
              <a:t>July</a:t>
            </a:r>
            <a:r>
              <a:rPr lang="en-GB" sz="2400" b="0">
                <a:solidFill>
                  <a:schemeClr val="bg1"/>
                </a:solidFill>
                <a:latin typeface="Inter SemiBold"/>
                <a:ea typeface="Inter SemiBold"/>
              </a:rPr>
              <a:t> 2024</a:t>
            </a:r>
          </a:p>
        </p:txBody>
      </p:sp>
    </p:spTree>
    <p:extLst>
      <p:ext uri="{BB962C8B-B14F-4D97-AF65-F5344CB8AC3E}">
        <p14:creationId xmlns:p14="http://schemas.microsoft.com/office/powerpoint/2010/main" val="246821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5101A8-533B-F8E9-3326-7AFD32189A4A}"/>
              </a:ext>
              <a:ext uri="{C183D7F6-B498-43B3-948B-1728B52AA6E4}">
                <adec:decorative xmlns:adec="http://schemas.microsoft.com/office/drawing/2017/decorative" val="1"/>
              </a:ext>
            </a:extLst>
          </p:cNvPr>
          <p:cNvSpPr/>
          <p:nvPr/>
        </p:nvSpPr>
        <p:spPr>
          <a:xfrm>
            <a:off x="8179269" y="932144"/>
            <a:ext cx="3837133" cy="530854"/>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605123FA-73C6-5A18-F561-DFBEC88B60F0}"/>
              </a:ext>
              <a:ext uri="{C183D7F6-B498-43B3-948B-1728B52AA6E4}">
                <adec:decorative xmlns:adec="http://schemas.microsoft.com/office/drawing/2017/decorative" val="1"/>
              </a:ext>
            </a:extLst>
          </p:cNvPr>
          <p:cNvSpPr/>
          <p:nvPr/>
        </p:nvSpPr>
        <p:spPr>
          <a:xfrm>
            <a:off x="4584265" y="3157587"/>
            <a:ext cx="3459600" cy="499503"/>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1233504-9B23-8DE2-C01D-7284CBF4695B}"/>
              </a:ext>
              <a:ext uri="{C183D7F6-B498-43B3-948B-1728B52AA6E4}">
                <adec:decorative xmlns:adec="http://schemas.microsoft.com/office/drawing/2017/decorative" val="1"/>
              </a:ext>
            </a:extLst>
          </p:cNvPr>
          <p:cNvSpPr/>
          <p:nvPr/>
        </p:nvSpPr>
        <p:spPr>
          <a:xfrm>
            <a:off x="4584265" y="932144"/>
            <a:ext cx="3460979" cy="530854"/>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D80FABF-C366-C668-1E0B-42006188336C}"/>
              </a:ext>
              <a:ext uri="{C183D7F6-B498-43B3-948B-1728B52AA6E4}">
                <adec:decorative xmlns:adec="http://schemas.microsoft.com/office/drawing/2017/decorative" val="1"/>
              </a:ext>
            </a:extLst>
          </p:cNvPr>
          <p:cNvSpPr/>
          <p:nvPr/>
        </p:nvSpPr>
        <p:spPr>
          <a:xfrm>
            <a:off x="491230" y="932144"/>
            <a:ext cx="3971042" cy="809440"/>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31">
            <a:extLst>
              <a:ext uri="{FF2B5EF4-FFF2-40B4-BE49-F238E27FC236}">
                <a16:creationId xmlns:a16="http://schemas.microsoft.com/office/drawing/2014/main" id="{1FEF4797-3BEF-5B89-6898-FF8E7221B726}"/>
              </a:ext>
            </a:extLst>
          </p:cNvPr>
          <p:cNvSpPr txBox="1">
            <a:spLocks noGrp="1"/>
          </p:cNvSpPr>
          <p:nvPr>
            <p:ph type="title" idx="4294967295"/>
          </p:nvPr>
        </p:nvSpPr>
        <p:spPr>
          <a:xfrm>
            <a:off x="436189" y="259279"/>
            <a:ext cx="11076689" cy="4922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500">
                <a:latin typeface="Lora SemiBold"/>
              </a:rPr>
              <a:t>Useable: Exception report</a:t>
            </a:r>
          </a:p>
        </p:txBody>
      </p:sp>
      <p:sp>
        <p:nvSpPr>
          <p:cNvPr id="6" name="Rectangle 5">
            <a:extLst>
              <a:ext uri="{FF2B5EF4-FFF2-40B4-BE49-F238E27FC236}">
                <a16:creationId xmlns:a16="http://schemas.microsoft.com/office/drawing/2014/main" id="{A5301BF4-AF08-C5A8-E6CE-E4B90A32516E}"/>
              </a:ext>
            </a:extLst>
          </p:cNvPr>
          <p:cNvSpPr/>
          <p:nvPr/>
        </p:nvSpPr>
        <p:spPr>
          <a:xfrm>
            <a:off x="9095547" y="229723"/>
            <a:ext cx="2920855" cy="560565"/>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r>
              <a:rPr lang="en-GB" b="1">
                <a:solidFill>
                  <a:schemeClr val="bg1"/>
                </a:solidFill>
              </a:rPr>
              <a:t>RAG rating: </a:t>
            </a:r>
          </a:p>
        </p:txBody>
      </p:sp>
      <p:sp>
        <p:nvSpPr>
          <p:cNvPr id="7" name="TextBox 6">
            <a:extLst>
              <a:ext uri="{FF2B5EF4-FFF2-40B4-BE49-F238E27FC236}">
                <a16:creationId xmlns:a16="http://schemas.microsoft.com/office/drawing/2014/main" id="{39948E36-1C8A-C7B4-71FF-A2398ACF51F0}"/>
              </a:ext>
            </a:extLst>
          </p:cNvPr>
          <p:cNvSpPr txBox="1"/>
          <p:nvPr/>
        </p:nvSpPr>
        <p:spPr>
          <a:xfrm>
            <a:off x="10843662" y="314889"/>
            <a:ext cx="1057778" cy="369332"/>
          </a:xfrm>
          <a:prstGeom prst="rect">
            <a:avLst/>
          </a:prstGeom>
          <a:solidFill>
            <a:schemeClr val="accent3"/>
          </a:solidFill>
          <a:ln>
            <a:noFill/>
          </a:ln>
        </p:spPr>
        <p:txBody>
          <a:bodyPr wrap="square" rtlCol="0">
            <a:spAutoFit/>
          </a:bodyPr>
          <a:lstStyle/>
          <a:p>
            <a:pPr algn="ctr"/>
            <a:r>
              <a:rPr lang="en-GB"/>
              <a:t>Amber</a:t>
            </a:r>
          </a:p>
        </p:txBody>
      </p:sp>
      <p:sp>
        <p:nvSpPr>
          <p:cNvPr id="9" name="TextBox 8">
            <a:extLst>
              <a:ext uri="{FF2B5EF4-FFF2-40B4-BE49-F238E27FC236}">
                <a16:creationId xmlns:a16="http://schemas.microsoft.com/office/drawing/2014/main" id="{15E37254-E0D6-009E-9034-8C99253D7EC1}"/>
              </a:ext>
            </a:extLst>
          </p:cNvPr>
          <p:cNvSpPr txBox="1"/>
          <p:nvPr/>
        </p:nvSpPr>
        <p:spPr>
          <a:xfrm>
            <a:off x="1222657" y="1019799"/>
            <a:ext cx="3239615" cy="646331"/>
          </a:xfrm>
          <a:prstGeom prst="rect">
            <a:avLst/>
          </a:prstGeom>
          <a:solidFill>
            <a:srgbClr val="00436C"/>
          </a:solidFill>
        </p:spPr>
        <p:txBody>
          <a:bodyPr wrap="square">
            <a:spAutoFit/>
          </a:bodyPr>
          <a:lstStyle/>
          <a:p>
            <a:r>
              <a:rPr lang="en-GB" sz="1200" b="1">
                <a:solidFill>
                  <a:schemeClr val="bg1"/>
                </a:solidFill>
              </a:rPr>
              <a:t>Key highlights / what’s been achieved and headline progress towards outcomes and KPIs</a:t>
            </a:r>
          </a:p>
        </p:txBody>
      </p:sp>
      <p:sp>
        <p:nvSpPr>
          <p:cNvPr id="8" name="TextBox 7">
            <a:extLst>
              <a:ext uri="{FF2B5EF4-FFF2-40B4-BE49-F238E27FC236}">
                <a16:creationId xmlns:a16="http://schemas.microsoft.com/office/drawing/2014/main" id="{E343F5F7-D194-D367-8D4D-615095DF43D5}"/>
              </a:ext>
            </a:extLst>
          </p:cNvPr>
          <p:cNvSpPr txBox="1"/>
          <p:nvPr/>
        </p:nvSpPr>
        <p:spPr>
          <a:xfrm>
            <a:off x="491230" y="1795001"/>
            <a:ext cx="3971042" cy="4297215"/>
          </a:xfrm>
          <a:prstGeom prst="rect">
            <a:avLst/>
          </a:prstGeom>
          <a:solidFill>
            <a:schemeClr val="accent1"/>
          </a:solidFill>
          <a:ln>
            <a:noFill/>
          </a:ln>
        </p:spPr>
        <p:txBody>
          <a:bodyPr wrap="square" lIns="180000" tIns="180000" rIns="180000" bIns="180000" rtlCol="0" anchor="t">
            <a:noAutofit/>
          </a:bodyPr>
          <a:lstStyle/>
          <a:p>
            <a:pPr marL="285750" indent="-285750">
              <a:spcAft>
                <a:spcPts val="1200"/>
              </a:spcAft>
              <a:buFont typeface="Arial" panose="020B0604020202020204" pitchFamily="34" charset="0"/>
              <a:buChar char="•"/>
            </a:pPr>
            <a:r>
              <a:rPr lang="en-GB" sz="1100">
                <a:solidFill>
                  <a:schemeClr val="bg1"/>
                </a:solidFill>
              </a:rPr>
              <a:t>The new corporate website homepage has launched</a:t>
            </a:r>
            <a:endParaRPr lang="en-GB" sz="1100">
              <a:solidFill>
                <a:schemeClr val="bg1"/>
              </a:solidFill>
              <a:ea typeface="Inter"/>
            </a:endParaRPr>
          </a:p>
          <a:p>
            <a:pPr marL="285750" indent="-285750">
              <a:spcAft>
                <a:spcPts val="1200"/>
              </a:spcAft>
              <a:buFont typeface="Arial" panose="020B0604020202020204" pitchFamily="34" charset="0"/>
              <a:buChar char="•"/>
            </a:pPr>
            <a:r>
              <a:rPr lang="en-GB" sz="1100">
                <a:solidFill>
                  <a:schemeClr val="bg1"/>
                </a:solidFill>
                <a:ea typeface="Inter"/>
              </a:rPr>
              <a:t>In finalising work packages to create a structured recommendations framework, content governance and the foundational work to develop a digital knowledge platform, we have identified a number of interdependencies and decisions which are being worked through in July.</a:t>
            </a:r>
            <a:endParaRPr lang="en-GB" sz="1100">
              <a:solidFill>
                <a:schemeClr val="bg1"/>
              </a:solidFill>
            </a:endParaRPr>
          </a:p>
          <a:p>
            <a:pPr marL="285750" indent="-285750">
              <a:spcAft>
                <a:spcPts val="1200"/>
              </a:spcAft>
              <a:buFont typeface="Arial" panose="020B0604020202020204" pitchFamily="34" charset="0"/>
              <a:buChar char="•"/>
            </a:pPr>
            <a:r>
              <a:rPr lang="en-GB" sz="1100">
                <a:solidFill>
                  <a:schemeClr val="bg1"/>
                </a:solidFill>
                <a:ea typeface="Inter"/>
              </a:rPr>
              <a:t>Agreed the alignment of structured recommendations </a:t>
            </a:r>
            <a:r>
              <a:rPr lang="en-GB" sz="1100">
                <a:solidFill>
                  <a:schemeClr val="bg1"/>
                </a:solidFill>
                <a:latin typeface="Inter"/>
                <a:ea typeface="Inter"/>
                <a:cs typeface="Segoe UI"/>
              </a:rPr>
              <a:t>for Medicines TAs with all of the Centre for Health Technology Evaluation (CHTE) directorate, ready for legal review. </a:t>
            </a:r>
            <a:endParaRPr lang="en-GB" sz="1100">
              <a:solidFill>
                <a:schemeClr val="bg1"/>
              </a:solidFill>
              <a:latin typeface="Segoe UI"/>
              <a:ea typeface="Inter"/>
              <a:cs typeface="Segoe UI"/>
            </a:endParaRPr>
          </a:p>
          <a:p>
            <a:pPr marL="285750" indent="-285750">
              <a:spcAft>
                <a:spcPts val="1200"/>
              </a:spcAft>
              <a:buFont typeface="Arial" panose="020B0604020202020204" pitchFamily="34" charset="0"/>
              <a:buChar char="•"/>
            </a:pPr>
            <a:r>
              <a:rPr lang="en-GB" sz="1100">
                <a:solidFill>
                  <a:schemeClr val="bg1"/>
                </a:solidFill>
              </a:rPr>
              <a:t>Knowledge platform - the collaboration with Amazon Web Services (AWS) continues, to review the structure of NICE’s existing guidance content, including use of a semantic data modelling approach to enable componentisation.</a:t>
            </a:r>
            <a:endParaRPr lang="en-GB" sz="1100">
              <a:solidFill>
                <a:schemeClr val="bg1"/>
              </a:solidFill>
              <a:ea typeface="Inter"/>
            </a:endParaRPr>
          </a:p>
          <a:p>
            <a:pPr lvl="1">
              <a:spcAft>
                <a:spcPts val="1200"/>
              </a:spcAft>
            </a:pPr>
            <a:endParaRPr lang="en-GB" sz="1100">
              <a:solidFill>
                <a:schemeClr val="bg1"/>
              </a:solidFill>
            </a:endParaRPr>
          </a:p>
          <a:p>
            <a:pPr marL="742950" lvl="1" indent="-285750">
              <a:spcAft>
                <a:spcPts val="1200"/>
              </a:spcAft>
              <a:buFont typeface="Arial" panose="020B0604020202020204" pitchFamily="34" charset="0"/>
              <a:buChar char="•"/>
            </a:pPr>
            <a:endParaRPr lang="en-GB" sz="1100">
              <a:solidFill>
                <a:schemeClr val="bg1"/>
              </a:solidFill>
            </a:endParaRPr>
          </a:p>
        </p:txBody>
      </p:sp>
      <p:sp>
        <p:nvSpPr>
          <p:cNvPr id="11" name="TextBox 10">
            <a:extLst>
              <a:ext uri="{FF2B5EF4-FFF2-40B4-BE49-F238E27FC236}">
                <a16:creationId xmlns:a16="http://schemas.microsoft.com/office/drawing/2014/main" id="{7D1FECD6-2012-74A8-0257-BF774FFE4D7E}"/>
              </a:ext>
            </a:extLst>
          </p:cNvPr>
          <p:cNvSpPr txBox="1"/>
          <p:nvPr/>
        </p:nvSpPr>
        <p:spPr>
          <a:xfrm>
            <a:off x="5193699" y="1043930"/>
            <a:ext cx="1823476" cy="307777"/>
          </a:xfrm>
          <a:prstGeom prst="rect">
            <a:avLst/>
          </a:prstGeom>
          <a:solidFill>
            <a:srgbClr val="00436C"/>
          </a:solidFill>
        </p:spPr>
        <p:txBody>
          <a:bodyPr wrap="square">
            <a:spAutoFit/>
          </a:bodyPr>
          <a:lstStyle/>
          <a:p>
            <a:r>
              <a:rPr lang="en-GB" sz="1400" b="1">
                <a:solidFill>
                  <a:schemeClr val="bg1"/>
                </a:solidFill>
              </a:rPr>
              <a:t>Live issues</a:t>
            </a:r>
          </a:p>
        </p:txBody>
      </p:sp>
      <p:sp>
        <p:nvSpPr>
          <p:cNvPr id="13" name="TextBox 12">
            <a:extLst>
              <a:ext uri="{FF2B5EF4-FFF2-40B4-BE49-F238E27FC236}">
                <a16:creationId xmlns:a16="http://schemas.microsoft.com/office/drawing/2014/main" id="{7A14B203-8DB7-D144-2D58-66B4885C0C7B}"/>
              </a:ext>
            </a:extLst>
          </p:cNvPr>
          <p:cNvSpPr txBox="1"/>
          <p:nvPr/>
        </p:nvSpPr>
        <p:spPr>
          <a:xfrm>
            <a:off x="4584265" y="1514949"/>
            <a:ext cx="3460979" cy="1574157"/>
          </a:xfrm>
          <a:prstGeom prst="rect">
            <a:avLst/>
          </a:prstGeom>
          <a:solidFill>
            <a:srgbClr val="228096"/>
          </a:solidFill>
          <a:ln>
            <a:noFill/>
          </a:ln>
        </p:spPr>
        <p:txBody>
          <a:bodyPr wrap="square" lIns="180000" tIns="180000" rIns="180000" bIns="180000" rtlCol="0" anchor="t">
            <a:noAutofit/>
          </a:bodyPr>
          <a:lstStyle/>
          <a:p>
            <a:pPr marL="171450" indent="-171450">
              <a:spcAft>
                <a:spcPts val="1200"/>
              </a:spcAft>
              <a:buFont typeface="Arial" panose="020B0604020202020204" pitchFamily="34" charset="0"/>
              <a:buChar char="•"/>
            </a:pPr>
            <a:r>
              <a:rPr lang="en-GB" sz="1100">
                <a:solidFill>
                  <a:schemeClr val="bg1"/>
                </a:solidFill>
              </a:rPr>
              <a:t>During the pre-election period no new content could be published on the corporate site. This was anticipated to impact the number of guidance clicks KPI from the corporate site. Mitigation - being actively monitored.</a:t>
            </a:r>
          </a:p>
        </p:txBody>
      </p:sp>
      <p:sp>
        <p:nvSpPr>
          <p:cNvPr id="4" name="TextBox 3">
            <a:extLst>
              <a:ext uri="{FF2B5EF4-FFF2-40B4-BE49-F238E27FC236}">
                <a16:creationId xmlns:a16="http://schemas.microsoft.com/office/drawing/2014/main" id="{E4BFAC83-5C86-0B73-A880-4191CD388475}"/>
              </a:ext>
            </a:extLst>
          </p:cNvPr>
          <p:cNvSpPr txBox="1"/>
          <p:nvPr/>
        </p:nvSpPr>
        <p:spPr>
          <a:xfrm>
            <a:off x="5193699" y="3157587"/>
            <a:ext cx="2612629" cy="523220"/>
          </a:xfrm>
          <a:prstGeom prst="rect">
            <a:avLst/>
          </a:prstGeom>
          <a:noFill/>
        </p:spPr>
        <p:txBody>
          <a:bodyPr wrap="square">
            <a:spAutoFit/>
          </a:bodyPr>
          <a:lstStyle/>
          <a:p>
            <a:r>
              <a:rPr lang="en-GB" sz="1400" b="1">
                <a:solidFill>
                  <a:schemeClr val="bg1"/>
                </a:solidFill>
              </a:rPr>
              <a:t>Key activities for next month</a:t>
            </a:r>
          </a:p>
        </p:txBody>
      </p:sp>
      <p:sp>
        <p:nvSpPr>
          <p:cNvPr id="18" name="TextBox 17">
            <a:extLst>
              <a:ext uri="{FF2B5EF4-FFF2-40B4-BE49-F238E27FC236}">
                <a16:creationId xmlns:a16="http://schemas.microsoft.com/office/drawing/2014/main" id="{6A6684E3-3E77-46BA-7D25-793D65DE8CB9}"/>
              </a:ext>
            </a:extLst>
          </p:cNvPr>
          <p:cNvSpPr txBox="1"/>
          <p:nvPr/>
        </p:nvSpPr>
        <p:spPr>
          <a:xfrm>
            <a:off x="4584265" y="3702906"/>
            <a:ext cx="3460980" cy="2379036"/>
          </a:xfrm>
          <a:prstGeom prst="rect">
            <a:avLst/>
          </a:prstGeom>
          <a:solidFill>
            <a:srgbClr val="228096"/>
          </a:solidFill>
          <a:ln>
            <a:noFill/>
          </a:ln>
        </p:spPr>
        <p:txBody>
          <a:bodyPr wrap="square" lIns="180000" tIns="180000" rIns="180000" bIns="180000" rtlCol="0" anchor="t">
            <a:noAutofit/>
          </a:bodyPr>
          <a:lstStyle/>
          <a:p>
            <a:pPr marL="171450" indent="-171450">
              <a:spcAft>
                <a:spcPts val="1200"/>
              </a:spcAft>
              <a:buFont typeface="Arial" panose="020B0604020202020204" pitchFamily="34" charset="0"/>
              <a:buChar char="•"/>
            </a:pPr>
            <a:r>
              <a:rPr lang="en-GB" sz="1100">
                <a:solidFill>
                  <a:schemeClr val="bg1"/>
                </a:solidFill>
                <a:ea typeface="Inter"/>
              </a:rPr>
              <a:t>Develop remaining website page templates and scheduling of content for phased migration</a:t>
            </a:r>
          </a:p>
          <a:p>
            <a:pPr marL="171450" indent="-171450">
              <a:spcAft>
                <a:spcPts val="1200"/>
              </a:spcAft>
              <a:buFont typeface="Arial" panose="020B0604020202020204" pitchFamily="34" charset="0"/>
              <a:buChar char="•"/>
            </a:pPr>
            <a:r>
              <a:rPr lang="en-GB" sz="1100">
                <a:solidFill>
                  <a:schemeClr val="bg1"/>
                </a:solidFill>
                <a:ea typeface="Inter"/>
              </a:rPr>
              <a:t>Develop the structured recommendation model for guidelines</a:t>
            </a:r>
          </a:p>
          <a:p>
            <a:pPr marL="171450" indent="-171450">
              <a:spcAft>
                <a:spcPts val="1200"/>
              </a:spcAft>
              <a:buFont typeface="Arial" panose="020B0604020202020204" pitchFamily="34" charset="0"/>
              <a:buChar char="•"/>
            </a:pPr>
            <a:r>
              <a:rPr lang="en-GB" sz="1100">
                <a:solidFill>
                  <a:schemeClr val="bg1"/>
                </a:solidFill>
              </a:rPr>
              <a:t>Knowledge platform - joint workshops with NICE exec and senior leaders to identify and understand interdependencies in foundational work to enable procurement and build from Sept</a:t>
            </a:r>
            <a:endParaRPr lang="en-GB" sz="1100">
              <a:solidFill>
                <a:schemeClr val="bg1"/>
              </a:solidFill>
              <a:ea typeface="Inter"/>
            </a:endParaRPr>
          </a:p>
        </p:txBody>
      </p:sp>
      <p:sp>
        <p:nvSpPr>
          <p:cNvPr id="15" name="TextBox 14">
            <a:extLst>
              <a:ext uri="{FF2B5EF4-FFF2-40B4-BE49-F238E27FC236}">
                <a16:creationId xmlns:a16="http://schemas.microsoft.com/office/drawing/2014/main" id="{587D350D-6C27-8F9B-BED9-882FC07041A8}"/>
              </a:ext>
            </a:extLst>
          </p:cNvPr>
          <p:cNvSpPr txBox="1"/>
          <p:nvPr/>
        </p:nvSpPr>
        <p:spPr>
          <a:xfrm>
            <a:off x="8859981" y="1061015"/>
            <a:ext cx="3080592" cy="307777"/>
          </a:xfrm>
          <a:prstGeom prst="rect">
            <a:avLst/>
          </a:prstGeom>
          <a:solidFill>
            <a:srgbClr val="00436C"/>
          </a:solidFill>
        </p:spPr>
        <p:txBody>
          <a:bodyPr wrap="square">
            <a:spAutoFit/>
          </a:bodyPr>
          <a:lstStyle/>
          <a:p>
            <a:r>
              <a:rPr lang="en-GB" sz="1400" b="1">
                <a:solidFill>
                  <a:schemeClr val="bg1"/>
                </a:solidFill>
              </a:rPr>
              <a:t>Key risks and mitigation</a:t>
            </a:r>
          </a:p>
        </p:txBody>
      </p:sp>
      <p:sp>
        <p:nvSpPr>
          <p:cNvPr id="16" name="TextBox 15">
            <a:extLst>
              <a:ext uri="{FF2B5EF4-FFF2-40B4-BE49-F238E27FC236}">
                <a16:creationId xmlns:a16="http://schemas.microsoft.com/office/drawing/2014/main" id="{E3E7FD8A-36C3-10F8-9FB4-7172FEE92883}"/>
              </a:ext>
            </a:extLst>
          </p:cNvPr>
          <p:cNvSpPr txBox="1"/>
          <p:nvPr/>
        </p:nvSpPr>
        <p:spPr>
          <a:xfrm>
            <a:off x="8179269" y="1514950"/>
            <a:ext cx="3837131" cy="4566992"/>
          </a:xfrm>
          <a:prstGeom prst="rect">
            <a:avLst/>
          </a:prstGeom>
          <a:solidFill>
            <a:srgbClr val="228096"/>
          </a:solidFill>
          <a:ln>
            <a:noFill/>
          </a:ln>
        </p:spPr>
        <p:txBody>
          <a:bodyPr wrap="square" lIns="180000" tIns="180000" rIns="180000" bIns="180000" rtlCol="0" anchor="t">
            <a:noAutofit/>
          </a:bodyPr>
          <a:lstStyle/>
          <a:p>
            <a:r>
              <a:rPr lang="en-GB" sz="1100">
                <a:solidFill>
                  <a:schemeClr val="bg1"/>
                </a:solidFill>
              </a:rPr>
              <a:t>RISK There is a risk that changes made to the structure and language of recommendations will not align with guidance producing centres methods and culture and are not implemented consistently.</a:t>
            </a:r>
            <a:endParaRPr lang="en-GB" sz="1100">
              <a:solidFill>
                <a:schemeClr val="bg1"/>
              </a:solidFill>
              <a:ea typeface="Inter"/>
            </a:endParaRPr>
          </a:p>
          <a:p>
            <a:endParaRPr lang="en-US" sz="1100">
              <a:solidFill>
                <a:schemeClr val="bg1"/>
              </a:solidFill>
            </a:endParaRPr>
          </a:p>
          <a:p>
            <a:r>
              <a:rPr lang="en-GB" sz="1100">
                <a:solidFill>
                  <a:schemeClr val="bg1"/>
                </a:solidFill>
              </a:rPr>
              <a:t>MITIGATION working with guidance teams to understand the impact on non-compliance on our users needs and their ability to use guidance to get the best care to people fast. </a:t>
            </a:r>
            <a:endParaRPr lang="en-GB" sz="1100">
              <a:solidFill>
                <a:schemeClr val="bg1"/>
              </a:solidFill>
              <a:ea typeface="Inter"/>
            </a:endParaRPr>
          </a:p>
          <a:p>
            <a:endParaRPr lang="en-GB" sz="1100">
              <a:solidFill>
                <a:schemeClr val="bg1"/>
              </a:solidFill>
              <a:ea typeface="Inter"/>
            </a:endParaRPr>
          </a:p>
          <a:p>
            <a:endParaRPr lang="en-GB" sz="1100">
              <a:solidFill>
                <a:schemeClr val="bg1"/>
              </a:solidFill>
              <a:ea typeface="Inter"/>
            </a:endParaRPr>
          </a:p>
          <a:p>
            <a:r>
              <a:rPr lang="en-GB" sz="1100">
                <a:solidFill>
                  <a:schemeClr val="bg1"/>
                </a:solidFill>
                <a:ea typeface="Inter"/>
              </a:rPr>
              <a:t>RISK Interdependencies in plans not identified and addressed so foundational work to move towards a content enabled, product organisation does not progress</a:t>
            </a:r>
          </a:p>
          <a:p>
            <a:endParaRPr lang="en-GB" sz="1100">
              <a:solidFill>
                <a:schemeClr val="bg1"/>
              </a:solidFill>
              <a:ea typeface="Inter"/>
            </a:endParaRPr>
          </a:p>
          <a:p>
            <a:r>
              <a:rPr lang="en-GB" sz="1100">
                <a:solidFill>
                  <a:schemeClr val="bg1"/>
                </a:solidFill>
                <a:ea typeface="Inter"/>
              </a:rPr>
              <a:t>MITIGATION Programme management of the useable programme actively manages all foundational aspects, accountability, risk management,  resource allocation and independencies to ensure we meet this objective</a:t>
            </a:r>
          </a:p>
          <a:p>
            <a:endParaRPr lang="en-GB" sz="1100">
              <a:solidFill>
                <a:schemeClr val="bg1"/>
              </a:solidFill>
              <a:ea typeface="Inter"/>
            </a:endParaRPr>
          </a:p>
          <a:p>
            <a:endParaRPr lang="en-GB" sz="1100">
              <a:solidFill>
                <a:schemeClr val="bg1"/>
              </a:solidFill>
              <a:ea typeface="Inter"/>
            </a:endParaRPr>
          </a:p>
          <a:p>
            <a:endParaRPr lang="en-GB" sz="1100">
              <a:solidFill>
                <a:schemeClr val="bg1"/>
              </a:solidFill>
              <a:ea typeface="Inter"/>
            </a:endParaRPr>
          </a:p>
          <a:p>
            <a:endParaRPr lang="en-GB" sz="1100">
              <a:solidFill>
                <a:schemeClr val="bg1"/>
              </a:solidFill>
              <a:ea typeface="Inter"/>
            </a:endParaRPr>
          </a:p>
          <a:p>
            <a:pPr>
              <a:spcAft>
                <a:spcPts val="1200"/>
              </a:spcAft>
            </a:pPr>
            <a:endParaRPr lang="en-GB" sz="1100">
              <a:solidFill>
                <a:schemeClr val="bg1"/>
              </a:solidFill>
              <a:ea typeface="Inter"/>
            </a:endParaRPr>
          </a:p>
        </p:txBody>
      </p:sp>
      <p:pic>
        <p:nvPicPr>
          <p:cNvPr id="29" name="Picture 28">
            <a:extLst>
              <a:ext uri="{FF2B5EF4-FFF2-40B4-BE49-F238E27FC236}">
                <a16:creationId xmlns:a16="http://schemas.microsoft.com/office/drawing/2014/main" id="{3823D74B-DFB5-D74A-65B8-52E1423C370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00102" y="975668"/>
            <a:ext cx="578747" cy="438700"/>
          </a:xfrm>
          <a:prstGeom prst="rect">
            <a:avLst/>
          </a:prstGeom>
        </p:spPr>
      </p:pic>
      <p:pic>
        <p:nvPicPr>
          <p:cNvPr id="27" name="Picture 26">
            <a:extLst>
              <a:ext uri="{FF2B5EF4-FFF2-40B4-BE49-F238E27FC236}">
                <a16:creationId xmlns:a16="http://schemas.microsoft.com/office/drawing/2014/main" id="{42F3A06A-4C18-55FA-4BBD-62D4F833236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2241" y="1061015"/>
            <a:ext cx="743910" cy="563897"/>
          </a:xfrm>
          <a:prstGeom prst="rect">
            <a:avLst/>
          </a:prstGeom>
          <a:solidFill>
            <a:schemeClr val="accent2"/>
          </a:solidFill>
        </p:spPr>
      </p:pic>
      <p:pic>
        <p:nvPicPr>
          <p:cNvPr id="30" name="Picture 29">
            <a:extLst>
              <a:ext uri="{FF2B5EF4-FFF2-40B4-BE49-F238E27FC236}">
                <a16:creationId xmlns:a16="http://schemas.microsoft.com/office/drawing/2014/main" id="{77657028-663C-68BF-D5FE-82389EFCCFFE}"/>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8258774" y="991523"/>
            <a:ext cx="525379" cy="398246"/>
          </a:xfrm>
          <a:prstGeom prst="rect">
            <a:avLst/>
          </a:prstGeom>
        </p:spPr>
      </p:pic>
      <p:pic>
        <p:nvPicPr>
          <p:cNvPr id="19" name="Picture 18">
            <a:extLst>
              <a:ext uri="{FF2B5EF4-FFF2-40B4-BE49-F238E27FC236}">
                <a16:creationId xmlns:a16="http://schemas.microsoft.com/office/drawing/2014/main" id="{28481FC9-25B1-CE6F-1C63-4B90B34CDBB5}"/>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4600102" y="3179686"/>
            <a:ext cx="582638" cy="441651"/>
          </a:xfrm>
          <a:prstGeom prst="rect">
            <a:avLst/>
          </a:prstGeom>
        </p:spPr>
      </p:pic>
    </p:spTree>
    <p:extLst>
      <p:ext uri="{BB962C8B-B14F-4D97-AF65-F5344CB8AC3E}">
        <p14:creationId xmlns:p14="http://schemas.microsoft.com/office/powerpoint/2010/main" val="99826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539923" y="191562"/>
            <a:ext cx="11076689" cy="604849"/>
          </a:xfrm>
        </p:spPr>
        <p:txBody>
          <a:bodyPr>
            <a:normAutofit/>
          </a:bodyPr>
          <a:lstStyle/>
          <a:p>
            <a:r>
              <a:rPr lang="en-US" sz="2500">
                <a:latin typeface="Lora SemiBold"/>
              </a:rPr>
              <a:t>Useable: High-level summary of performance </a:t>
            </a:r>
          </a:p>
        </p:txBody>
      </p:sp>
      <p:sp>
        <p:nvSpPr>
          <p:cNvPr id="9" name="TextBox 8">
            <a:extLst>
              <a:ext uri="{FF2B5EF4-FFF2-40B4-BE49-F238E27FC236}">
                <a16:creationId xmlns:a16="http://schemas.microsoft.com/office/drawing/2014/main" id="{774E9B3A-6AEF-0D7D-8CDF-F8C5DB0418EE}"/>
              </a:ext>
            </a:extLst>
          </p:cNvPr>
          <p:cNvSpPr txBox="1"/>
          <p:nvPr/>
        </p:nvSpPr>
        <p:spPr>
          <a:xfrm>
            <a:off x="397165" y="676527"/>
            <a:ext cx="11397670" cy="1656177"/>
          </a:xfrm>
          <a:prstGeom prst="rect">
            <a:avLst/>
          </a:prstGeom>
          <a:solidFill>
            <a:srgbClr val="228096"/>
          </a:solidFill>
          <a:ln>
            <a:noFill/>
          </a:ln>
        </p:spPr>
        <p:txBody>
          <a:bodyPr wrap="square" lIns="180000" tIns="180000" rIns="180000" bIns="180000" rtlCol="0" anchor="t">
            <a:spAutoFit/>
          </a:bodyPr>
          <a:lstStyle/>
          <a:p>
            <a:pPr>
              <a:spcAft>
                <a:spcPts val="1200"/>
              </a:spcAft>
            </a:pPr>
            <a:r>
              <a:rPr lang="en-GB" sz="1400" b="1">
                <a:solidFill>
                  <a:schemeClr val="bg1"/>
                </a:solidFill>
              </a:rPr>
              <a:t>Headline commentary:</a:t>
            </a:r>
            <a:r>
              <a:rPr lang="en-GB" sz="1400">
                <a:solidFill>
                  <a:schemeClr val="bg1"/>
                </a:solidFill>
              </a:rPr>
              <a:t> </a:t>
            </a:r>
          </a:p>
          <a:p>
            <a:r>
              <a:rPr lang="en-GB" sz="1200">
                <a:solidFill>
                  <a:schemeClr val="bg1"/>
                </a:solidFill>
              </a:rPr>
              <a:t>It is too early to provide an indicator of performance for some KPIs shown below, due to the delay in the launch of the new corporate website which went live in June. The figures shown for users accessing guidance content include visits to guidance, advice and indicators. The baseline/comparator provided includes the equivalent months last year, as well as the rolling annual figure.  The rolling annual figure will add greater value from the next report in September, when that will show the total figure from April-August, alongside the more specific figures for the latest two months in that period. </a:t>
            </a:r>
          </a:p>
          <a:p>
            <a:r>
              <a:rPr lang="en-GB" sz="1200">
                <a:solidFill>
                  <a:schemeClr val="bg1"/>
                </a:solidFill>
                <a:ea typeface="Inter"/>
              </a:rPr>
              <a:t>While the business plan milestones for Q4 are on track, we are tightly manging sub milestones to ensure we mitigate arising risks and interdependencies.</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p:cNvGraphicFramePr>
          <p:nvPr>
            <p:extLst>
              <p:ext uri="{D42A27DB-BD31-4B8C-83A1-F6EECF244321}">
                <p14:modId xmlns:p14="http://schemas.microsoft.com/office/powerpoint/2010/main" val="141990518"/>
              </p:ext>
            </p:extLst>
          </p:nvPr>
        </p:nvGraphicFramePr>
        <p:xfrm>
          <a:off x="539758" y="2432248"/>
          <a:ext cx="6970877" cy="3694386"/>
        </p:xfrm>
        <a:graphic>
          <a:graphicData uri="http://schemas.openxmlformats.org/drawingml/2006/table">
            <a:tbl>
              <a:tblPr firstRow="1" bandRow="1">
                <a:tableStyleId>{5C22544A-7EE6-4342-B048-85BDC9FD1C3A}</a:tableStyleId>
              </a:tblPr>
              <a:tblGrid>
                <a:gridCol w="2663631">
                  <a:extLst>
                    <a:ext uri="{9D8B030D-6E8A-4147-A177-3AD203B41FA5}">
                      <a16:colId xmlns:a16="http://schemas.microsoft.com/office/drawing/2014/main" val="324831861"/>
                    </a:ext>
                  </a:extLst>
                </a:gridCol>
                <a:gridCol w="1015511">
                  <a:extLst>
                    <a:ext uri="{9D8B030D-6E8A-4147-A177-3AD203B41FA5}">
                      <a16:colId xmlns:a16="http://schemas.microsoft.com/office/drawing/2014/main" val="2195783223"/>
                    </a:ext>
                  </a:extLst>
                </a:gridCol>
                <a:gridCol w="1239659">
                  <a:extLst>
                    <a:ext uri="{9D8B030D-6E8A-4147-A177-3AD203B41FA5}">
                      <a16:colId xmlns:a16="http://schemas.microsoft.com/office/drawing/2014/main" val="3566072911"/>
                    </a:ext>
                  </a:extLst>
                </a:gridCol>
                <a:gridCol w="1090023">
                  <a:extLst>
                    <a:ext uri="{9D8B030D-6E8A-4147-A177-3AD203B41FA5}">
                      <a16:colId xmlns:a16="http://schemas.microsoft.com/office/drawing/2014/main" val="3181490075"/>
                    </a:ext>
                  </a:extLst>
                </a:gridCol>
                <a:gridCol w="962053">
                  <a:extLst>
                    <a:ext uri="{9D8B030D-6E8A-4147-A177-3AD203B41FA5}">
                      <a16:colId xmlns:a16="http://schemas.microsoft.com/office/drawing/2014/main" val="3913680241"/>
                    </a:ext>
                  </a:extLst>
                </a:gridCol>
              </a:tblGrid>
              <a:tr h="192292">
                <a:tc>
                  <a:txBody>
                    <a:bodyPr/>
                    <a:lstStyle/>
                    <a:p>
                      <a:r>
                        <a:rPr lang="en-GB" sz="1100">
                          <a:solidFill>
                            <a:schemeClr val="tx1"/>
                          </a:solidFill>
                          <a:latin typeface="Inter"/>
                          <a:ea typeface="Inter"/>
                        </a:rPr>
                        <a:t>Business plan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100">
                          <a:solidFill>
                            <a:schemeClr val="tx1"/>
                          </a:solidFill>
                          <a:latin typeface="Inter" panose="02000503000000020004" pitchFamily="2" charset="0"/>
                          <a:ea typeface="Inter" panose="02000503000000020004" pitchFamily="2" charset="0"/>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Inter" panose="02000503000000020004" pitchFamily="2" charset="0"/>
                          <a:ea typeface="Inter" panose="02000503000000020004" pitchFamily="2" charset="0"/>
                        </a:rPr>
                        <a:t>KPI performance target 24-25</a:t>
                      </a:r>
                    </a:p>
                    <a:p>
                      <a:pPr algn="ctr"/>
                      <a:endParaRPr lang="en-GB" sz="1100">
                        <a:solidFill>
                          <a:schemeClr val="tx1"/>
                        </a:solidFill>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100">
                          <a:solidFill>
                            <a:schemeClr val="tx1"/>
                          </a:solidFill>
                          <a:latin typeface="Inter"/>
                          <a:ea typeface="Inter"/>
                        </a:rPr>
                        <a:t>Actual YTD </a:t>
                      </a:r>
                      <a:endParaRPr lang="en-GB" sz="1100">
                        <a:solidFill>
                          <a:schemeClr val="tx1"/>
                        </a:solidFill>
                        <a:latin typeface="Inter"/>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a:solidFill>
                            <a:schemeClr val="tx1"/>
                          </a:solidFill>
                          <a:latin typeface="Inter SemiBold"/>
                          <a:ea typeface="Inter SemiBold"/>
                          <a:cs typeface="+mn-cs"/>
                        </a:rPr>
                        <a:t>% Increase vs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4640076"/>
                  </a:ext>
                </a:extLst>
              </a:tr>
              <a:tr h="668903">
                <a:tc>
                  <a:txBody>
                    <a:bodyPr/>
                    <a:lstStyle/>
                    <a:p>
                      <a:pPr marL="0" indent="0">
                        <a:buFont typeface="Arial" panose="020B0604020202020204" pitchFamily="34" charset="0"/>
                        <a:buNone/>
                      </a:pPr>
                      <a:r>
                        <a:rPr lang="en-GB" sz="1050">
                          <a:solidFill>
                            <a:schemeClr val="tx1"/>
                          </a:solidFill>
                          <a:latin typeface="+mn-lt"/>
                          <a:ea typeface="Inter"/>
                        </a:rPr>
                        <a:t>No of users accessing NICE website for guidance and advice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lvl="0" algn="ctr">
                        <a:buNone/>
                      </a:pPr>
                      <a:r>
                        <a:rPr lang="en-GB" sz="1050" b="0" i="0" u="none" strike="noStrike" noProof="0">
                          <a:solidFill>
                            <a:schemeClr val="tx1"/>
                          </a:solidFill>
                          <a:latin typeface="+mn-lt"/>
                        </a:rPr>
                        <a:t>3.241 million</a:t>
                      </a:r>
                      <a:endParaRPr lang="en-GB" sz="1050" b="1">
                        <a:solidFill>
                          <a:schemeClr val="tx1"/>
                        </a:solidFill>
                        <a:latin typeface="+mn-lt"/>
                        <a:ea typeface="Inter" panose="02000503000000020004" pitchFamily="2" charset="0"/>
                      </a:endParaRPr>
                    </a:p>
                    <a:p>
                      <a:pPr lvl="0" algn="ctr">
                        <a:buNone/>
                      </a:pPr>
                      <a:r>
                        <a:rPr lang="en-GB" sz="1050" b="0">
                          <a:solidFill>
                            <a:schemeClr val="tx1"/>
                          </a:solidFill>
                          <a:latin typeface="+mn-lt"/>
                          <a:ea typeface="Inter"/>
                        </a:rPr>
                        <a:t>(baseline – Apr + May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50" b="0" i="0" u="none" strike="noStrike" noProof="0">
                          <a:solidFill>
                            <a:schemeClr val="tx1"/>
                          </a:solidFill>
                          <a:latin typeface="+mn-lt"/>
                        </a:rPr>
                        <a:t> Increase on equivalent calendar months from 23-24</a:t>
                      </a:r>
                      <a:endParaRPr lang="en-US" sz="105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050">
                          <a:solidFill>
                            <a:schemeClr val="tx1"/>
                          </a:solidFill>
                          <a:latin typeface="+mn-lt"/>
                        </a:rPr>
                        <a:t>3.388 million (Apr + May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050" b="1">
                          <a:solidFill>
                            <a:schemeClr val="tx1"/>
                          </a:solidFill>
                          <a:latin typeface="+mn-lt"/>
                          <a:ea typeface="Inter" panose="02000503000000020004" pitchFamily="2"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37338454"/>
                  </a:ext>
                </a:extLst>
              </a:tr>
              <a:tr h="606286">
                <a:tc>
                  <a:txBody>
                    <a:bodyPr/>
                    <a:lstStyle/>
                    <a:p>
                      <a:pPr marL="0" indent="0">
                        <a:buFont typeface="Arial" panose="020B0604020202020204" pitchFamily="34" charset="0"/>
                        <a:buNone/>
                      </a:pPr>
                      <a:endParaRPr lang="en-GB" sz="1050">
                        <a:solidFill>
                          <a:schemeClr val="tx1"/>
                        </a:solidFill>
                        <a:latin typeface="+mn-lt"/>
                        <a:ea typeface="Inter"/>
                      </a:endParaRPr>
                    </a:p>
                  </a:txBody>
                  <a:tcP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lvl="0" algn="ctr">
                        <a:buNone/>
                      </a:pPr>
                      <a:r>
                        <a:rPr lang="en-GB" sz="1050" b="0">
                          <a:solidFill>
                            <a:schemeClr val="tx1"/>
                          </a:solidFill>
                          <a:latin typeface="+mn-lt"/>
                          <a:ea typeface="Inter"/>
                        </a:rPr>
                        <a:t>18.278 million</a:t>
                      </a:r>
                    </a:p>
                    <a:p>
                      <a:pPr lvl="0" algn="ctr">
                        <a:buNone/>
                      </a:pPr>
                      <a:r>
                        <a:rPr lang="en-GB" sz="1050" b="0">
                          <a:solidFill>
                            <a:schemeClr val="tx1"/>
                          </a:solidFill>
                          <a:latin typeface="+mn-lt"/>
                          <a:ea typeface="Inter"/>
                        </a:rPr>
                        <a:t>(Full year)</a:t>
                      </a:r>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050">
                          <a:solidFill>
                            <a:schemeClr val="tx1"/>
                          </a:solidFill>
                          <a:latin typeface="+mn-lt"/>
                        </a:rPr>
                        <a:t>Increase on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050">
                          <a:solidFill>
                            <a:schemeClr val="tx1"/>
                          </a:solidFill>
                          <a:latin typeface="+mn-lt"/>
                        </a:rPr>
                        <a:t>As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050" b="1">
                          <a:solidFill>
                            <a:schemeClr val="tx1"/>
                          </a:solidFill>
                          <a:latin typeface="+mn-lt"/>
                          <a:ea typeface="Inter" panose="02000503000000020004" pitchFamily="2"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91947934"/>
                  </a:ext>
                </a:extLst>
              </a:tr>
              <a:tr h="918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latin typeface="+mn-lt"/>
                          <a:ea typeface="Inter"/>
                        </a:rPr>
                        <a:t>Clicks on guidance products from the NICE corporate website (monthly figures)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US" sz="1050">
                          <a:solidFill>
                            <a:schemeClr val="tx1"/>
                          </a:solidFill>
                          <a:latin typeface="+mn-lt"/>
                        </a:rPr>
                        <a:t>15.3 million (baselined Apr + May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US" sz="1050">
                          <a:solidFill>
                            <a:schemeClr val="tx1"/>
                          </a:solidFill>
                          <a:latin typeface="+mn-lt"/>
                        </a:rPr>
                        <a:t>17.6 million (15% increase from equivalent months in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noProof="0">
                          <a:solidFill>
                            <a:schemeClr val="tx1"/>
                          </a:solidFill>
                          <a:latin typeface="+mn-lt"/>
                        </a:rPr>
                        <a:t>14.4 million (Apr + May)</a:t>
                      </a:r>
                      <a:endParaRPr lang="en-US" sz="1050">
                        <a:solidFill>
                          <a:schemeClr val="tx1"/>
                        </a:solidFill>
                        <a:latin typeface="+mn-lt"/>
                      </a:endParaRPr>
                    </a:p>
                    <a:p>
                      <a:pPr marL="0" marR="0" lvl="0" indent="0" algn="ctr">
                        <a:lnSpc>
                          <a:spcPct val="100000"/>
                        </a:lnSpc>
                        <a:spcBef>
                          <a:spcPts val="0"/>
                        </a:spcBef>
                        <a:spcAft>
                          <a:spcPts val="0"/>
                        </a:spcAft>
                        <a:buNone/>
                      </a:pPr>
                      <a:endParaRPr lang="en-US" sz="105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buNone/>
                      </a:pPr>
                      <a:r>
                        <a:rPr lang="en-GB" sz="1050" b="1">
                          <a:solidFill>
                            <a:schemeClr val="tx1"/>
                          </a:solidFill>
                          <a:latin typeface="+mn-lt"/>
                          <a:ea typeface="Inter" panose="02000503000000020004" pitchFamily="2" charset="0"/>
                        </a:rPr>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r h="675860">
                <a:tc>
                  <a:txBody>
                    <a:bodyPr/>
                    <a:lstStyle/>
                    <a:p>
                      <a:pPr marL="0" marR="0" lvl="0" indent="0" algn="l" rtl="0">
                        <a:lnSpc>
                          <a:spcPct val="100000"/>
                        </a:lnSpc>
                        <a:spcBef>
                          <a:spcPts val="0"/>
                        </a:spcBef>
                        <a:spcAft>
                          <a:spcPts val="0"/>
                        </a:spcAft>
                        <a:buClrTx/>
                        <a:buSzTx/>
                        <a:buFontTx/>
                        <a:buNone/>
                      </a:pPr>
                      <a:endParaRPr lang="en-GB" sz="1050">
                        <a:solidFill>
                          <a:schemeClr val="tx1"/>
                        </a:solidFill>
                        <a:latin typeface="+mn-lt"/>
                        <a:ea typeface="In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a:lnSpc>
                          <a:spcPct val="100000"/>
                        </a:lnSpc>
                        <a:spcBef>
                          <a:spcPts val="0"/>
                        </a:spcBef>
                        <a:spcAft>
                          <a:spcPts val="0"/>
                        </a:spcAft>
                        <a:buClrTx/>
                        <a:buSzTx/>
                        <a:buFontTx/>
                        <a:buNone/>
                        <a:tabLst/>
                        <a:defRPr/>
                      </a:pPr>
                      <a:r>
                        <a:rPr lang="en-GB" sz="1050" b="0">
                          <a:solidFill>
                            <a:schemeClr val="tx1"/>
                          </a:solidFill>
                          <a:latin typeface="+mn-lt"/>
                          <a:ea typeface="Inter"/>
                        </a:rPr>
                        <a:t>83.2 million (Full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GB" sz="1050" b="0">
                          <a:solidFill>
                            <a:schemeClr val="tx1"/>
                          </a:solidFill>
                          <a:latin typeface="+mn-lt"/>
                        </a:rPr>
                        <a:t>95.7 million (15% increase in full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GB" sz="1050" b="0">
                          <a:solidFill>
                            <a:schemeClr val="tx1"/>
                          </a:solidFill>
                          <a:latin typeface="+mn-lt"/>
                        </a:rPr>
                        <a:t>As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buNone/>
                      </a:pPr>
                      <a:r>
                        <a:rPr lang="en-GB" sz="1050" b="1" dirty="0">
                          <a:solidFill>
                            <a:schemeClr val="tx1"/>
                          </a:solidFill>
                          <a:latin typeface="+mn-lt"/>
                          <a:ea typeface="Inter" panose="02000503000000020004" pitchFamily="2"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67660698"/>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3864613062"/>
              </p:ext>
            </p:extLst>
          </p:nvPr>
        </p:nvGraphicFramePr>
        <p:xfrm>
          <a:off x="8075488" y="2432249"/>
          <a:ext cx="3576754" cy="3667207"/>
        </p:xfrm>
        <a:graphic>
          <a:graphicData uri="http://schemas.openxmlformats.org/drawingml/2006/table">
            <a:tbl>
              <a:tblPr firstRow="1" bandRow="1">
                <a:tableStyleId>{5C22544A-7EE6-4342-B048-85BDC9FD1C3A}</a:tableStyleId>
              </a:tblPr>
              <a:tblGrid>
                <a:gridCol w="2143387">
                  <a:extLst>
                    <a:ext uri="{9D8B030D-6E8A-4147-A177-3AD203B41FA5}">
                      <a16:colId xmlns:a16="http://schemas.microsoft.com/office/drawing/2014/main" val="2727980484"/>
                    </a:ext>
                  </a:extLst>
                </a:gridCol>
                <a:gridCol w="837404">
                  <a:extLst>
                    <a:ext uri="{9D8B030D-6E8A-4147-A177-3AD203B41FA5}">
                      <a16:colId xmlns:a16="http://schemas.microsoft.com/office/drawing/2014/main" val="1637958658"/>
                    </a:ext>
                  </a:extLst>
                </a:gridCol>
                <a:gridCol w="595963">
                  <a:extLst>
                    <a:ext uri="{9D8B030D-6E8A-4147-A177-3AD203B41FA5}">
                      <a16:colId xmlns:a16="http://schemas.microsoft.com/office/drawing/2014/main" val="159653918"/>
                    </a:ext>
                  </a:extLst>
                </a:gridCol>
              </a:tblGrid>
              <a:tr h="485766">
                <a:tc>
                  <a:txBody>
                    <a:bodyPr/>
                    <a:lstStyle/>
                    <a:p>
                      <a:r>
                        <a:rPr lang="en-GB" sz="1100">
                          <a:solidFill>
                            <a:schemeClr val="tx1"/>
                          </a:solidFill>
                          <a:latin typeface="Inter"/>
                          <a:ea typeface="Inter" panose="02000503000000020004" pitchFamily="2" charset="0"/>
                        </a:rPr>
                        <a:t>Bus Plan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100">
                          <a:solidFill>
                            <a:schemeClr val="tx1"/>
                          </a:solidFill>
                          <a:latin typeface="Inter"/>
                          <a:ea typeface="Inter" panose="02000503000000020004" pitchFamily="2" charset="0"/>
                        </a:rPr>
                        <a:t>Due 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100">
                          <a:solidFill>
                            <a:schemeClr val="tx1"/>
                          </a:solidFill>
                          <a:latin typeface="Inter"/>
                          <a:ea typeface="Inter" panose="02000503000000020004" pitchFamily="2" charset="0"/>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632074">
                <a:tc>
                  <a:txBody>
                    <a:bodyPr/>
                    <a:lstStyle/>
                    <a:p>
                      <a:r>
                        <a:rPr lang="en-GB" sz="1000">
                          <a:latin typeface="Inter"/>
                          <a:ea typeface="Inter" panose="02000503000000020004" pitchFamily="2" charset="0"/>
                        </a:rPr>
                        <a:t>Complete migration to new corporate 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Inter"/>
                        </a:rPr>
                        <a:t>Q4</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Inter"/>
                          <a:ea typeface="Inter" panose="02000503000000020004"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43138784"/>
                  </a:ext>
                </a:extLst>
              </a:tr>
              <a:tr h="934241">
                <a:tc>
                  <a:txBody>
                    <a:bodyPr/>
                    <a:lstStyle/>
                    <a:p>
                      <a:r>
                        <a:rPr lang="en-GB" sz="1000">
                          <a:latin typeface="Inter"/>
                          <a:ea typeface="Inter" panose="02000503000000020004" pitchFamily="2" charset="0"/>
                        </a:rPr>
                        <a:t>Complete proof of concepts with semantic data model to inform next steps of knowledge platform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Inter"/>
                          <a:ea typeface="Inter" panose="02000503000000020004" pitchFamily="2"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Inter" panose="02000503000000020004" pitchFamily="2" charset="0"/>
                          <a:ea typeface="Inter" panose="02000503000000020004"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70541423"/>
                  </a:ext>
                </a:extLst>
              </a:tr>
              <a:tr h="923263">
                <a:tc>
                  <a:txBody>
                    <a:bodyPr/>
                    <a:lstStyle/>
                    <a:p>
                      <a:r>
                        <a:rPr lang="en-GB" sz="1000">
                          <a:latin typeface="Inter"/>
                          <a:ea typeface="Inter" panose="02000503000000020004" pitchFamily="2" charset="0"/>
                        </a:rPr>
                        <a:t>Agree standardised wording and structure for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Inter"/>
                          <a:ea typeface="Inter" panose="02000503000000020004" pitchFamily="2"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Inter" panose="02000503000000020004" pitchFamily="2" charset="0"/>
                          <a:ea typeface="Inter" panose="02000503000000020004"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16768234"/>
                  </a:ext>
                </a:extLst>
              </a:tr>
              <a:tr h="691863">
                <a:tc>
                  <a:txBody>
                    <a:bodyPr/>
                    <a:lstStyle/>
                    <a:p>
                      <a:r>
                        <a:rPr lang="en-GB" sz="1000">
                          <a:latin typeface="Inter"/>
                          <a:ea typeface="Inter" panose="02000503000000020004" pitchFamily="2" charset="0"/>
                        </a:rPr>
                        <a:t>Launch a new content governance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Inter"/>
                          <a:ea typeface="Inter" panose="02000503000000020004" pitchFamily="2"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dirty="0">
                          <a:solidFill>
                            <a:schemeClr val="tx1"/>
                          </a:solidFill>
                          <a:latin typeface="Inter"/>
                          <a:ea typeface="Inter" panose="02000503000000020004"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713143"/>
                  </a:ext>
                </a:extLst>
              </a:tr>
            </a:tbl>
          </a:graphicData>
        </a:graphic>
      </p:graphicFrame>
      <p:sp>
        <p:nvSpPr>
          <p:cNvPr id="4" name="TextBox 3">
            <a:extLst>
              <a:ext uri="{FF2B5EF4-FFF2-40B4-BE49-F238E27FC236}">
                <a16:creationId xmlns:a16="http://schemas.microsoft.com/office/drawing/2014/main" id="{50079B3B-8497-BC4F-EB5C-BADC7B56EFBA}"/>
              </a:ext>
            </a:extLst>
          </p:cNvPr>
          <p:cNvSpPr txBox="1"/>
          <p:nvPr/>
        </p:nvSpPr>
        <p:spPr>
          <a:xfrm>
            <a:off x="1380964" y="6132275"/>
            <a:ext cx="4573267" cy="784830"/>
          </a:xfrm>
          <a:prstGeom prst="rect">
            <a:avLst/>
          </a:prstGeom>
          <a:noFill/>
        </p:spPr>
        <p:txBody>
          <a:bodyPr wrap="square">
            <a:spAutoFit/>
          </a:bodyPr>
          <a:lstStyle/>
          <a:p>
            <a:r>
              <a:rPr lang="en-GB" sz="900" b="1"/>
              <a:t>KPIs reflect April and May figures; </a:t>
            </a:r>
            <a:r>
              <a:rPr lang="en-GB" sz="900"/>
              <a:t>There are a small number of KPIs measured via our annual reputation survey, and therefore they have not been included here. For ‘Useable’ there are two: “No of users accessing NICE website for guidance and advice” and “Agreement among our core audiences that NICE guidance is useable”</a:t>
            </a:r>
            <a:endParaRPr lang="en-GB" sz="900" b="1"/>
          </a:p>
        </p:txBody>
      </p:sp>
      <p:sp>
        <p:nvSpPr>
          <p:cNvPr id="6" name="TextBox 5">
            <a:extLst>
              <a:ext uri="{FF2B5EF4-FFF2-40B4-BE49-F238E27FC236}">
                <a16:creationId xmlns:a16="http://schemas.microsoft.com/office/drawing/2014/main" id="{0D61DD7D-A6BE-BCF0-6BF4-B9CB4F204703}"/>
              </a:ext>
            </a:extLst>
          </p:cNvPr>
          <p:cNvSpPr txBox="1"/>
          <p:nvPr/>
        </p:nvSpPr>
        <p:spPr>
          <a:xfrm>
            <a:off x="7983391" y="6340024"/>
            <a:ext cx="3405077" cy="230832"/>
          </a:xfrm>
          <a:prstGeom prst="rect">
            <a:avLst/>
          </a:prstGeom>
          <a:noFill/>
        </p:spPr>
        <p:txBody>
          <a:bodyPr wrap="square">
            <a:spAutoFit/>
          </a:bodyPr>
          <a:lstStyle/>
          <a:p>
            <a:r>
              <a:rPr lang="en-GB" sz="900" b="1"/>
              <a:t>RAG rating key: C= complete; G= green; A= amber; R= red</a:t>
            </a:r>
          </a:p>
        </p:txBody>
      </p:sp>
    </p:spTree>
    <p:extLst>
      <p:ext uri="{BB962C8B-B14F-4D97-AF65-F5344CB8AC3E}">
        <p14:creationId xmlns:p14="http://schemas.microsoft.com/office/powerpoint/2010/main" val="118436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5101A8-533B-F8E9-3326-7AFD32189A4A}"/>
              </a:ext>
              <a:ext uri="{C183D7F6-B498-43B3-948B-1728B52AA6E4}">
                <adec:decorative xmlns:adec="http://schemas.microsoft.com/office/drawing/2017/decorative" val="1"/>
              </a:ext>
            </a:extLst>
          </p:cNvPr>
          <p:cNvSpPr/>
          <p:nvPr/>
        </p:nvSpPr>
        <p:spPr>
          <a:xfrm>
            <a:off x="8179270" y="932144"/>
            <a:ext cx="3837132" cy="530854"/>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3F0387C-7AEF-E2B6-0F2C-A9418459D29B}"/>
              </a:ext>
              <a:ext uri="{C183D7F6-B498-43B3-948B-1728B52AA6E4}">
                <adec:decorative xmlns:adec="http://schemas.microsoft.com/office/drawing/2017/decorative" val="1"/>
              </a:ext>
            </a:extLst>
          </p:cNvPr>
          <p:cNvSpPr/>
          <p:nvPr/>
        </p:nvSpPr>
        <p:spPr>
          <a:xfrm>
            <a:off x="5059114" y="2245151"/>
            <a:ext cx="3015553" cy="530855"/>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1233504-9B23-8DE2-C01D-7284CBF4695B}"/>
              </a:ext>
              <a:ext uri="{C183D7F6-B498-43B3-948B-1728B52AA6E4}">
                <adec:decorative xmlns:adec="http://schemas.microsoft.com/office/drawing/2017/decorative" val="1"/>
              </a:ext>
            </a:extLst>
          </p:cNvPr>
          <p:cNvSpPr/>
          <p:nvPr/>
        </p:nvSpPr>
        <p:spPr>
          <a:xfrm>
            <a:off x="5059114" y="932144"/>
            <a:ext cx="3015552" cy="530854"/>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D80FABF-C366-C668-1E0B-42006188336C}"/>
              </a:ext>
              <a:ext uri="{C183D7F6-B498-43B3-948B-1728B52AA6E4}">
                <adec:decorative xmlns:adec="http://schemas.microsoft.com/office/drawing/2017/decorative" val="1"/>
              </a:ext>
            </a:extLst>
          </p:cNvPr>
          <p:cNvSpPr/>
          <p:nvPr/>
        </p:nvSpPr>
        <p:spPr>
          <a:xfrm>
            <a:off x="491230" y="938244"/>
            <a:ext cx="4463280" cy="809440"/>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31">
            <a:extLst>
              <a:ext uri="{FF2B5EF4-FFF2-40B4-BE49-F238E27FC236}">
                <a16:creationId xmlns:a16="http://schemas.microsoft.com/office/drawing/2014/main" id="{1FEF4797-3BEF-5B89-6898-FF8E7221B726}"/>
              </a:ext>
            </a:extLst>
          </p:cNvPr>
          <p:cNvSpPr txBox="1">
            <a:spLocks noGrp="1"/>
          </p:cNvSpPr>
          <p:nvPr>
            <p:ph type="title" idx="4294967295"/>
          </p:nvPr>
        </p:nvSpPr>
        <p:spPr>
          <a:xfrm>
            <a:off x="436189" y="259279"/>
            <a:ext cx="8249617" cy="4922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500">
                <a:latin typeface="Lora SemiBold"/>
              </a:rPr>
              <a:t>Impactful: Exception report</a:t>
            </a:r>
          </a:p>
        </p:txBody>
      </p:sp>
      <p:sp>
        <p:nvSpPr>
          <p:cNvPr id="6" name="Rectangle 5">
            <a:extLst>
              <a:ext uri="{FF2B5EF4-FFF2-40B4-BE49-F238E27FC236}">
                <a16:creationId xmlns:a16="http://schemas.microsoft.com/office/drawing/2014/main" id="{A5301BF4-AF08-C5A8-E6CE-E4B90A32516E}"/>
              </a:ext>
            </a:extLst>
          </p:cNvPr>
          <p:cNvSpPr/>
          <p:nvPr/>
        </p:nvSpPr>
        <p:spPr>
          <a:xfrm>
            <a:off x="9095547" y="229723"/>
            <a:ext cx="2920855" cy="560565"/>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r>
              <a:rPr lang="en-GB" b="1">
                <a:solidFill>
                  <a:schemeClr val="bg1"/>
                </a:solidFill>
              </a:rPr>
              <a:t>RAG rating: </a:t>
            </a:r>
          </a:p>
        </p:txBody>
      </p:sp>
      <p:sp>
        <p:nvSpPr>
          <p:cNvPr id="7" name="TextBox 6">
            <a:extLst>
              <a:ext uri="{FF2B5EF4-FFF2-40B4-BE49-F238E27FC236}">
                <a16:creationId xmlns:a16="http://schemas.microsoft.com/office/drawing/2014/main" id="{39948E36-1C8A-C7B4-71FF-A2398ACF51F0}"/>
              </a:ext>
            </a:extLst>
          </p:cNvPr>
          <p:cNvSpPr txBox="1"/>
          <p:nvPr/>
        </p:nvSpPr>
        <p:spPr>
          <a:xfrm>
            <a:off x="10843662" y="314889"/>
            <a:ext cx="1057778" cy="369332"/>
          </a:xfrm>
          <a:prstGeom prst="rect">
            <a:avLst/>
          </a:prstGeom>
          <a:solidFill>
            <a:srgbClr val="00B050"/>
          </a:solidFill>
          <a:ln>
            <a:noFill/>
          </a:ln>
        </p:spPr>
        <p:txBody>
          <a:bodyPr wrap="square" rtlCol="0">
            <a:spAutoFit/>
          </a:bodyPr>
          <a:lstStyle/>
          <a:p>
            <a:pPr algn="ctr"/>
            <a:r>
              <a:rPr lang="en-GB"/>
              <a:t>Green</a:t>
            </a:r>
          </a:p>
        </p:txBody>
      </p:sp>
      <p:sp>
        <p:nvSpPr>
          <p:cNvPr id="9" name="TextBox 8">
            <a:extLst>
              <a:ext uri="{FF2B5EF4-FFF2-40B4-BE49-F238E27FC236}">
                <a16:creationId xmlns:a16="http://schemas.microsoft.com/office/drawing/2014/main" id="{15E37254-E0D6-009E-9034-8C99253D7EC1}"/>
              </a:ext>
            </a:extLst>
          </p:cNvPr>
          <p:cNvSpPr txBox="1"/>
          <p:nvPr/>
        </p:nvSpPr>
        <p:spPr>
          <a:xfrm>
            <a:off x="1222657" y="1020898"/>
            <a:ext cx="2737285" cy="646331"/>
          </a:xfrm>
          <a:prstGeom prst="rect">
            <a:avLst/>
          </a:prstGeom>
          <a:solidFill>
            <a:srgbClr val="00436C"/>
          </a:solidFill>
        </p:spPr>
        <p:txBody>
          <a:bodyPr wrap="square">
            <a:spAutoFit/>
          </a:bodyPr>
          <a:lstStyle/>
          <a:p>
            <a:r>
              <a:rPr lang="en-GB" sz="1200" b="1">
                <a:solidFill>
                  <a:schemeClr val="bg1"/>
                </a:solidFill>
              </a:rPr>
              <a:t>Key highlights / what’s been achieved and headline progress towards outcomes and KPIs</a:t>
            </a:r>
          </a:p>
        </p:txBody>
      </p:sp>
      <p:sp>
        <p:nvSpPr>
          <p:cNvPr id="8" name="TextBox 7">
            <a:extLst>
              <a:ext uri="{FF2B5EF4-FFF2-40B4-BE49-F238E27FC236}">
                <a16:creationId xmlns:a16="http://schemas.microsoft.com/office/drawing/2014/main" id="{E343F5F7-D194-D367-8D4D-615095DF43D5}"/>
              </a:ext>
            </a:extLst>
          </p:cNvPr>
          <p:cNvSpPr txBox="1"/>
          <p:nvPr/>
        </p:nvSpPr>
        <p:spPr>
          <a:xfrm>
            <a:off x="491229" y="1801630"/>
            <a:ext cx="4463281" cy="4438638"/>
          </a:xfrm>
          <a:prstGeom prst="rect">
            <a:avLst/>
          </a:prstGeom>
          <a:solidFill>
            <a:schemeClr val="accent1"/>
          </a:solidFill>
          <a:ln>
            <a:noFill/>
          </a:ln>
        </p:spPr>
        <p:txBody>
          <a:bodyPr wrap="square" lIns="180000" tIns="180000" rIns="180000" bIns="180000" rtlCol="0" anchor="t">
            <a:noAutofit/>
          </a:bodyPr>
          <a:lstStyle/>
          <a:p>
            <a:pPr>
              <a:spcAft>
                <a:spcPts val="600"/>
              </a:spcAft>
            </a:pPr>
            <a:r>
              <a:rPr lang="en-GB" sz="1100">
                <a:solidFill>
                  <a:schemeClr val="bg1"/>
                </a:solidFill>
                <a:latin typeface="Inter SemiBold"/>
                <a:ea typeface="Inter SemiBold"/>
              </a:rPr>
              <a:t>Governance</a:t>
            </a:r>
          </a:p>
          <a:p>
            <a:pPr marL="285750" indent="-285750">
              <a:spcAft>
                <a:spcPts val="1200"/>
              </a:spcAft>
              <a:buFont typeface="Arial" panose="020B0604020202020204" pitchFamily="34" charset="0"/>
              <a:buChar char="•"/>
            </a:pPr>
            <a:r>
              <a:rPr lang="en-GB" sz="1100">
                <a:solidFill>
                  <a:schemeClr val="bg1"/>
                </a:solidFill>
              </a:rPr>
              <a:t>Sub Programme Board governance structure established to ensure delivery, including impactful oversight group.</a:t>
            </a:r>
            <a:endParaRPr lang="en-GB" sz="1100">
              <a:solidFill>
                <a:schemeClr val="bg1"/>
              </a:solidFill>
              <a:ea typeface="Inter"/>
            </a:endParaRPr>
          </a:p>
          <a:p>
            <a:pPr>
              <a:spcAft>
                <a:spcPts val="1200"/>
              </a:spcAft>
            </a:pPr>
            <a:r>
              <a:rPr lang="en-GB" sz="1100">
                <a:solidFill>
                  <a:schemeClr val="bg1"/>
                </a:solidFill>
                <a:latin typeface="Inter SemiBold"/>
                <a:ea typeface="Inter SemiBold"/>
              </a:rPr>
              <a:t>Delivery</a:t>
            </a:r>
          </a:p>
          <a:p>
            <a:pPr marL="285750" indent="-285750">
              <a:spcAft>
                <a:spcPts val="600"/>
              </a:spcAft>
              <a:buFont typeface="Arial" panose="020B0604020202020204" pitchFamily="34" charset="0"/>
              <a:buChar char="•"/>
            </a:pPr>
            <a:r>
              <a:rPr lang="en-GB" sz="1100">
                <a:solidFill>
                  <a:schemeClr val="bg1"/>
                </a:solidFill>
              </a:rPr>
              <a:t>Priority topics agreed to guide insight and implementation work (maternity, dementia, cardiovascular disease, weight management, and respiratory). These will then be used to guide development of the metrics that form the core impactful KPI about proportion of measures showing improvements in uptake.</a:t>
            </a:r>
            <a:endParaRPr lang="en-GB" sz="1100">
              <a:solidFill>
                <a:schemeClr val="bg1"/>
              </a:solidFill>
              <a:ea typeface="Inter"/>
            </a:endParaRPr>
          </a:p>
          <a:p>
            <a:pPr marL="285750" indent="-285750">
              <a:spcAft>
                <a:spcPts val="600"/>
              </a:spcAft>
              <a:buFont typeface="Arial" panose="020B0604020202020204" pitchFamily="34" charset="0"/>
              <a:buChar char="•"/>
            </a:pPr>
            <a:r>
              <a:rPr lang="en-GB" sz="1100">
                <a:solidFill>
                  <a:schemeClr val="bg1"/>
                </a:solidFill>
              </a:rPr>
              <a:t>Longlist of priority partners currently being collated to amplify NICE guidance</a:t>
            </a:r>
            <a:endParaRPr lang="en-GB" sz="1100">
              <a:solidFill>
                <a:schemeClr val="bg1"/>
              </a:solidFill>
              <a:ea typeface="Inter"/>
            </a:endParaRPr>
          </a:p>
          <a:p>
            <a:pPr marL="285750" indent="-285750">
              <a:spcAft>
                <a:spcPts val="600"/>
              </a:spcAft>
              <a:buFont typeface="Arial" panose="020B0604020202020204" pitchFamily="34" charset="0"/>
              <a:buChar char="•"/>
            </a:pPr>
            <a:r>
              <a:rPr lang="en-GB" sz="1100">
                <a:solidFill>
                  <a:schemeClr val="bg1"/>
                </a:solidFill>
              </a:rPr>
              <a:t>System intelligence - quarterly reporting of intelligence gathered is in place.</a:t>
            </a:r>
            <a:endParaRPr lang="en-GB" sz="1100">
              <a:solidFill>
                <a:schemeClr val="bg1"/>
              </a:solidFill>
              <a:ea typeface="Inter"/>
            </a:endParaRPr>
          </a:p>
          <a:p>
            <a:pPr marL="285750" indent="-285750">
              <a:spcAft>
                <a:spcPts val="1200"/>
              </a:spcAft>
              <a:buFont typeface="Arial" panose="020B0604020202020204" pitchFamily="34" charset="0"/>
              <a:buChar char="•"/>
            </a:pPr>
            <a:r>
              <a:rPr lang="en-GB" sz="1100">
                <a:solidFill>
                  <a:schemeClr val="bg1"/>
                </a:solidFill>
              </a:rPr>
              <a:t>A policy for remuneration of non-staff involvement and engagement activity has been agreed. </a:t>
            </a:r>
            <a:endParaRPr lang="en-GB" sz="1100">
              <a:solidFill>
                <a:schemeClr val="bg1"/>
              </a:solidFill>
              <a:ea typeface="Inter"/>
            </a:endParaRPr>
          </a:p>
        </p:txBody>
      </p:sp>
      <p:sp>
        <p:nvSpPr>
          <p:cNvPr id="11" name="TextBox 10">
            <a:extLst>
              <a:ext uri="{FF2B5EF4-FFF2-40B4-BE49-F238E27FC236}">
                <a16:creationId xmlns:a16="http://schemas.microsoft.com/office/drawing/2014/main" id="{7D1FECD6-2012-74A8-0257-BF774FFE4D7E}"/>
              </a:ext>
            </a:extLst>
          </p:cNvPr>
          <p:cNvSpPr txBox="1"/>
          <p:nvPr/>
        </p:nvSpPr>
        <p:spPr>
          <a:xfrm>
            <a:off x="5676035" y="1043930"/>
            <a:ext cx="1823476" cy="307777"/>
          </a:xfrm>
          <a:prstGeom prst="rect">
            <a:avLst/>
          </a:prstGeom>
          <a:solidFill>
            <a:srgbClr val="00436C"/>
          </a:solidFill>
        </p:spPr>
        <p:txBody>
          <a:bodyPr wrap="square">
            <a:spAutoFit/>
          </a:bodyPr>
          <a:lstStyle/>
          <a:p>
            <a:r>
              <a:rPr lang="en-GB" sz="1400" b="1">
                <a:solidFill>
                  <a:schemeClr val="bg1"/>
                </a:solidFill>
              </a:rPr>
              <a:t>Live issues</a:t>
            </a:r>
          </a:p>
        </p:txBody>
      </p:sp>
      <p:sp>
        <p:nvSpPr>
          <p:cNvPr id="13" name="TextBox 12">
            <a:extLst>
              <a:ext uri="{FF2B5EF4-FFF2-40B4-BE49-F238E27FC236}">
                <a16:creationId xmlns:a16="http://schemas.microsoft.com/office/drawing/2014/main" id="{7A14B203-8DB7-D144-2D58-66B4885C0C7B}"/>
              </a:ext>
            </a:extLst>
          </p:cNvPr>
          <p:cNvSpPr txBox="1"/>
          <p:nvPr/>
        </p:nvSpPr>
        <p:spPr>
          <a:xfrm>
            <a:off x="5059114" y="1514311"/>
            <a:ext cx="3015553" cy="661650"/>
          </a:xfrm>
          <a:prstGeom prst="rect">
            <a:avLst/>
          </a:prstGeom>
          <a:solidFill>
            <a:srgbClr val="228096"/>
          </a:solidFill>
          <a:ln>
            <a:noFill/>
          </a:ln>
        </p:spPr>
        <p:txBody>
          <a:bodyPr wrap="square" lIns="180000" tIns="180000" rIns="180000" bIns="180000" rtlCol="0" anchor="t">
            <a:noAutofit/>
          </a:bodyPr>
          <a:lstStyle/>
          <a:p>
            <a:pPr>
              <a:spcAft>
                <a:spcPts val="1200"/>
              </a:spcAft>
            </a:pPr>
            <a:r>
              <a:rPr lang="en-GB" sz="1100">
                <a:solidFill>
                  <a:schemeClr val="bg1"/>
                </a:solidFill>
                <a:ea typeface="Inter"/>
              </a:rPr>
              <a:t>N/A</a:t>
            </a:r>
          </a:p>
        </p:txBody>
      </p:sp>
      <p:sp>
        <p:nvSpPr>
          <p:cNvPr id="19" name="TextBox 18">
            <a:extLst>
              <a:ext uri="{FF2B5EF4-FFF2-40B4-BE49-F238E27FC236}">
                <a16:creationId xmlns:a16="http://schemas.microsoft.com/office/drawing/2014/main" id="{73F09DF1-E1EF-56E3-6240-900A7BAE8909}"/>
              </a:ext>
            </a:extLst>
          </p:cNvPr>
          <p:cNvSpPr txBox="1"/>
          <p:nvPr/>
        </p:nvSpPr>
        <p:spPr>
          <a:xfrm>
            <a:off x="5781931" y="2314341"/>
            <a:ext cx="1717580" cy="461665"/>
          </a:xfrm>
          <a:prstGeom prst="rect">
            <a:avLst/>
          </a:prstGeom>
          <a:solidFill>
            <a:srgbClr val="00436C"/>
          </a:solidFill>
        </p:spPr>
        <p:txBody>
          <a:bodyPr wrap="square">
            <a:spAutoFit/>
          </a:bodyPr>
          <a:lstStyle/>
          <a:p>
            <a:r>
              <a:rPr lang="en-GB" sz="1200" b="1">
                <a:solidFill>
                  <a:schemeClr val="bg1"/>
                </a:solidFill>
              </a:rPr>
              <a:t>Key activities for next month</a:t>
            </a:r>
          </a:p>
        </p:txBody>
      </p:sp>
      <p:sp>
        <p:nvSpPr>
          <p:cNvPr id="18" name="TextBox 17">
            <a:extLst>
              <a:ext uri="{FF2B5EF4-FFF2-40B4-BE49-F238E27FC236}">
                <a16:creationId xmlns:a16="http://schemas.microsoft.com/office/drawing/2014/main" id="{6A6684E3-3E77-46BA-7D25-793D65DE8CB9}"/>
              </a:ext>
            </a:extLst>
          </p:cNvPr>
          <p:cNvSpPr txBox="1"/>
          <p:nvPr/>
        </p:nvSpPr>
        <p:spPr>
          <a:xfrm>
            <a:off x="5059113" y="2845195"/>
            <a:ext cx="3015553" cy="3395073"/>
          </a:xfrm>
          <a:prstGeom prst="rect">
            <a:avLst/>
          </a:prstGeom>
          <a:solidFill>
            <a:srgbClr val="228096"/>
          </a:solidFill>
          <a:ln>
            <a:noFill/>
          </a:ln>
        </p:spPr>
        <p:txBody>
          <a:bodyPr wrap="square" lIns="180000" tIns="180000" rIns="180000" bIns="180000" rtlCol="0" anchor="t">
            <a:noAutofit/>
          </a:bodyPr>
          <a:lstStyle/>
          <a:p>
            <a:pPr marL="171450" indent="-171450">
              <a:spcAft>
                <a:spcPts val="1200"/>
              </a:spcAft>
              <a:buFont typeface="Arial" panose="020B0604020202020204" pitchFamily="34" charset="0"/>
              <a:buChar char="•"/>
            </a:pPr>
            <a:r>
              <a:rPr lang="en-GB" sz="1100">
                <a:solidFill>
                  <a:schemeClr val="bg1"/>
                </a:solidFill>
              </a:rPr>
              <a:t>Longlist of priority partners to be refined and agree definition of “partnership” in context of implementation</a:t>
            </a:r>
          </a:p>
          <a:p>
            <a:pPr marL="171450" indent="-171450">
              <a:spcAft>
                <a:spcPts val="1200"/>
              </a:spcAft>
              <a:buFont typeface="Arial" panose="020B0604020202020204" pitchFamily="34" charset="0"/>
              <a:buChar char="•"/>
            </a:pPr>
            <a:r>
              <a:rPr lang="en-GB" sz="1100">
                <a:solidFill>
                  <a:schemeClr val="bg1"/>
                </a:solidFill>
              </a:rPr>
              <a:t>Provide routine updates on national uptake in core areas covered by uptake data directory</a:t>
            </a:r>
            <a:endParaRPr lang="en-GB" sz="1100">
              <a:solidFill>
                <a:schemeClr val="bg1"/>
              </a:solidFill>
              <a:ea typeface="Inter"/>
            </a:endParaRPr>
          </a:p>
          <a:p>
            <a:pPr marL="171450" indent="-171450">
              <a:spcAft>
                <a:spcPts val="1200"/>
              </a:spcAft>
              <a:buFont typeface="Arial" panose="020B0604020202020204" pitchFamily="34" charset="0"/>
              <a:buChar char="•"/>
            </a:pPr>
            <a:r>
              <a:rPr lang="en-GB" sz="1100">
                <a:solidFill>
                  <a:schemeClr val="bg1"/>
                </a:solidFill>
              </a:rPr>
              <a:t>Map strategic partners to priority topics to amplify guidance impact</a:t>
            </a:r>
            <a:endParaRPr lang="en-GB" sz="1100">
              <a:solidFill>
                <a:schemeClr val="bg1"/>
              </a:solidFill>
              <a:ea typeface="Inter"/>
            </a:endParaRPr>
          </a:p>
          <a:p>
            <a:pPr marL="171450" indent="-171450">
              <a:spcAft>
                <a:spcPts val="1200"/>
              </a:spcAft>
              <a:buFont typeface="Arial" panose="020B0604020202020204" pitchFamily="34" charset="0"/>
              <a:buChar char="•"/>
            </a:pPr>
            <a:r>
              <a:rPr lang="en-GB" sz="1100">
                <a:solidFill>
                  <a:schemeClr val="bg1"/>
                </a:solidFill>
              </a:rPr>
              <a:t>Establish process to measure cumulative impact of NICE guidance</a:t>
            </a:r>
            <a:endParaRPr lang="en-GB" sz="1100">
              <a:solidFill>
                <a:schemeClr val="bg1"/>
              </a:solidFill>
              <a:ea typeface="Inter"/>
            </a:endParaRPr>
          </a:p>
          <a:p>
            <a:pPr marL="171450" indent="-171450">
              <a:spcAft>
                <a:spcPts val="1200"/>
              </a:spcAft>
              <a:buFont typeface="Arial" panose="020B0604020202020204" pitchFamily="34" charset="0"/>
              <a:buChar char="•"/>
            </a:pPr>
            <a:r>
              <a:rPr lang="en-GB" sz="1100">
                <a:solidFill>
                  <a:schemeClr val="bg1"/>
                </a:solidFill>
              </a:rPr>
              <a:t>Develop approach to coordinating intelligence across insight and measurement functions</a:t>
            </a:r>
            <a:endParaRPr lang="en-GB" sz="1100">
              <a:solidFill>
                <a:schemeClr val="bg1"/>
              </a:solidFill>
              <a:ea typeface="Inter"/>
            </a:endParaRPr>
          </a:p>
        </p:txBody>
      </p:sp>
      <p:sp>
        <p:nvSpPr>
          <p:cNvPr id="15" name="TextBox 14">
            <a:extLst>
              <a:ext uri="{FF2B5EF4-FFF2-40B4-BE49-F238E27FC236}">
                <a16:creationId xmlns:a16="http://schemas.microsoft.com/office/drawing/2014/main" id="{587D350D-6C27-8F9B-BED9-882FC07041A8}"/>
              </a:ext>
            </a:extLst>
          </p:cNvPr>
          <p:cNvSpPr txBox="1"/>
          <p:nvPr/>
        </p:nvSpPr>
        <p:spPr>
          <a:xfrm>
            <a:off x="8685806" y="1035520"/>
            <a:ext cx="2352475" cy="307777"/>
          </a:xfrm>
          <a:prstGeom prst="rect">
            <a:avLst/>
          </a:prstGeom>
          <a:solidFill>
            <a:srgbClr val="00436C"/>
          </a:solidFill>
        </p:spPr>
        <p:txBody>
          <a:bodyPr wrap="square">
            <a:spAutoFit/>
          </a:bodyPr>
          <a:lstStyle/>
          <a:p>
            <a:r>
              <a:rPr lang="en-GB" sz="1400" b="1">
                <a:solidFill>
                  <a:schemeClr val="bg1"/>
                </a:solidFill>
              </a:rPr>
              <a:t>Key risks and mitigation</a:t>
            </a:r>
          </a:p>
        </p:txBody>
      </p:sp>
      <p:sp>
        <p:nvSpPr>
          <p:cNvPr id="16" name="TextBox 15">
            <a:extLst>
              <a:ext uri="{FF2B5EF4-FFF2-40B4-BE49-F238E27FC236}">
                <a16:creationId xmlns:a16="http://schemas.microsoft.com/office/drawing/2014/main" id="{E3E7FD8A-36C3-10F8-9FB4-7172FEE92883}"/>
              </a:ext>
            </a:extLst>
          </p:cNvPr>
          <p:cNvSpPr txBox="1"/>
          <p:nvPr/>
        </p:nvSpPr>
        <p:spPr>
          <a:xfrm>
            <a:off x="8179270" y="1514949"/>
            <a:ext cx="3837130" cy="4725319"/>
          </a:xfrm>
          <a:prstGeom prst="rect">
            <a:avLst/>
          </a:prstGeom>
          <a:solidFill>
            <a:srgbClr val="228096"/>
          </a:solidFill>
          <a:ln>
            <a:noFill/>
          </a:ln>
        </p:spPr>
        <p:txBody>
          <a:bodyPr wrap="square" lIns="180000" tIns="180000" rIns="180000" bIns="180000" rtlCol="0" anchor="t">
            <a:noAutofit/>
          </a:bodyPr>
          <a:lstStyle/>
          <a:p>
            <a:pPr>
              <a:spcAft>
                <a:spcPts val="1200"/>
              </a:spcAft>
            </a:pPr>
            <a:r>
              <a:rPr lang="en-GB" sz="1100">
                <a:solidFill>
                  <a:schemeClr val="bg1"/>
                </a:solidFill>
                <a:ea typeface="+mn-lt"/>
                <a:cs typeface="+mn-lt"/>
              </a:rPr>
              <a:t>Risk - resource pressure on system partners may limit their capacity for what they see as discretionary activities. Mitigation - ensure priorities are relevant to system partners and seen as a contributing medium/long term solution to their pressures</a:t>
            </a:r>
          </a:p>
          <a:p>
            <a:pPr>
              <a:spcAft>
                <a:spcPts val="1200"/>
              </a:spcAft>
            </a:pPr>
            <a:r>
              <a:rPr lang="en-GB" sz="1100">
                <a:solidFill>
                  <a:schemeClr val="bg1"/>
                </a:solidFill>
              </a:rPr>
              <a:t>Risk -  there is a risk we raise expectations about increasing levels of all guidance uptake with the KPI about uptake measurement. Mitigation - careful communications around prioritised areas.</a:t>
            </a:r>
            <a:endParaRPr lang="en-GB" sz="1100">
              <a:solidFill>
                <a:schemeClr val="bg1"/>
              </a:solidFill>
              <a:ea typeface="Inter"/>
            </a:endParaRPr>
          </a:p>
          <a:p>
            <a:pPr>
              <a:spcAft>
                <a:spcPts val="1200"/>
              </a:spcAft>
            </a:pPr>
            <a:r>
              <a:rPr lang="en-GB" sz="1100">
                <a:solidFill>
                  <a:schemeClr val="bg1"/>
                </a:solidFill>
              </a:rPr>
              <a:t>Risk - there is a potential risk that we overcommit implementation work. Mitigation - focus on priority areas, secure resource for developing implementation toolkits (in line with our commitments under the Voluntary Pricing, Access and Growth agreement) and work as a wider implementation function across NICE. </a:t>
            </a:r>
            <a:endParaRPr lang="en-GB" sz="1100">
              <a:solidFill>
                <a:schemeClr val="bg1"/>
              </a:solidFill>
              <a:ea typeface="Inter"/>
            </a:endParaRPr>
          </a:p>
          <a:p>
            <a:pPr>
              <a:spcAft>
                <a:spcPts val="1200"/>
              </a:spcAft>
            </a:pPr>
            <a:r>
              <a:rPr lang="en-GB" sz="1100">
                <a:solidFill>
                  <a:schemeClr val="bg1"/>
                </a:solidFill>
              </a:rPr>
              <a:t>Risk - interdependencies with I&amp;P, DIT and communications directorate need to be effectively managed to achieve objectives. Mitigation - establish clear requirements as part of work programmes which account for existing plans.</a:t>
            </a:r>
            <a:endParaRPr lang="en-GB" sz="1100">
              <a:solidFill>
                <a:schemeClr val="bg1"/>
              </a:solidFill>
              <a:ea typeface="Inter"/>
            </a:endParaRPr>
          </a:p>
        </p:txBody>
      </p:sp>
      <p:pic>
        <p:nvPicPr>
          <p:cNvPr id="2" name="Picture 1">
            <a:extLst>
              <a:ext uri="{FF2B5EF4-FFF2-40B4-BE49-F238E27FC236}">
                <a16:creationId xmlns:a16="http://schemas.microsoft.com/office/drawing/2014/main" id="{422F67AF-632B-3933-65BC-2D9229175A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2242" y="1074844"/>
            <a:ext cx="743910" cy="563897"/>
          </a:xfrm>
          <a:prstGeom prst="rect">
            <a:avLst/>
          </a:prstGeom>
        </p:spPr>
      </p:pic>
      <p:pic>
        <p:nvPicPr>
          <p:cNvPr id="3" name="Picture 2">
            <a:extLst>
              <a:ext uri="{FF2B5EF4-FFF2-40B4-BE49-F238E27FC236}">
                <a16:creationId xmlns:a16="http://schemas.microsoft.com/office/drawing/2014/main" id="{972CFD51-DA2B-A4D4-E278-FAB5F280FA7D}"/>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5103299" y="2289752"/>
            <a:ext cx="582638" cy="441651"/>
          </a:xfrm>
          <a:prstGeom prst="rect">
            <a:avLst/>
          </a:prstGeom>
        </p:spPr>
      </p:pic>
      <p:pic>
        <p:nvPicPr>
          <p:cNvPr id="27" name="Picture 26">
            <a:extLst>
              <a:ext uri="{FF2B5EF4-FFF2-40B4-BE49-F238E27FC236}">
                <a16:creationId xmlns:a16="http://schemas.microsoft.com/office/drawing/2014/main" id="{11273BD0-D3FC-0419-F1C1-38698178DD44}"/>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5107190" y="963825"/>
            <a:ext cx="578747" cy="438700"/>
          </a:xfrm>
          <a:prstGeom prst="rect">
            <a:avLst/>
          </a:prstGeom>
        </p:spPr>
      </p:pic>
      <p:pic>
        <p:nvPicPr>
          <p:cNvPr id="28" name="Picture 27">
            <a:extLst>
              <a:ext uri="{FF2B5EF4-FFF2-40B4-BE49-F238E27FC236}">
                <a16:creationId xmlns:a16="http://schemas.microsoft.com/office/drawing/2014/main" id="{CC796949-B04F-6B93-E357-328057FF91B3}"/>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8179270" y="998669"/>
            <a:ext cx="525379" cy="398246"/>
          </a:xfrm>
          <a:prstGeom prst="rect">
            <a:avLst/>
          </a:prstGeom>
        </p:spPr>
      </p:pic>
    </p:spTree>
    <p:extLst>
      <p:ext uri="{BB962C8B-B14F-4D97-AF65-F5344CB8AC3E}">
        <p14:creationId xmlns:p14="http://schemas.microsoft.com/office/powerpoint/2010/main" val="240203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539759" y="166234"/>
            <a:ext cx="9658752" cy="580987"/>
          </a:xfrm>
        </p:spPr>
        <p:txBody>
          <a:bodyPr>
            <a:normAutofit/>
          </a:bodyPr>
          <a:lstStyle/>
          <a:p>
            <a:r>
              <a:rPr lang="en-US" sz="2500">
                <a:latin typeface="Lora SemiBold"/>
              </a:rPr>
              <a:t>Impactful: High-level summary of performance</a:t>
            </a:r>
          </a:p>
        </p:txBody>
      </p:sp>
      <p:sp>
        <p:nvSpPr>
          <p:cNvPr id="9" name="TextBox 8">
            <a:extLst>
              <a:ext uri="{FF2B5EF4-FFF2-40B4-BE49-F238E27FC236}">
                <a16:creationId xmlns:a16="http://schemas.microsoft.com/office/drawing/2014/main" id="{774E9B3A-6AEF-0D7D-8CDF-F8C5DB0418EE}"/>
              </a:ext>
            </a:extLst>
          </p:cNvPr>
          <p:cNvSpPr txBox="1"/>
          <p:nvPr/>
        </p:nvSpPr>
        <p:spPr>
          <a:xfrm>
            <a:off x="539758" y="798181"/>
            <a:ext cx="11397670" cy="1356883"/>
          </a:xfrm>
          <a:prstGeom prst="rect">
            <a:avLst/>
          </a:prstGeom>
          <a:solidFill>
            <a:srgbClr val="228096"/>
          </a:solidFill>
          <a:ln>
            <a:noFill/>
          </a:ln>
        </p:spPr>
        <p:txBody>
          <a:bodyPr wrap="square" lIns="108000" tIns="108000" rIns="108000" bIns="108000" rtlCol="0" anchor="t">
            <a:spAutoFit/>
          </a:bodyPr>
          <a:lstStyle/>
          <a:p>
            <a:r>
              <a:rPr lang="en-GB" sz="1400" b="1">
                <a:solidFill>
                  <a:schemeClr val="bg1"/>
                </a:solidFill>
              </a:rPr>
              <a:t>Headline commentary</a:t>
            </a:r>
            <a:r>
              <a:rPr lang="en-GB" sz="1200" b="1">
                <a:solidFill>
                  <a:schemeClr val="bg1"/>
                </a:solidFill>
              </a:rPr>
              <a:t>:</a:t>
            </a:r>
            <a:r>
              <a:rPr lang="en-GB" sz="1200">
                <a:solidFill>
                  <a:schemeClr val="bg1"/>
                </a:solidFill>
              </a:rPr>
              <a:t> </a:t>
            </a:r>
            <a:endParaRPr lang="en-US">
              <a:solidFill>
                <a:schemeClr val="bg1"/>
              </a:solidFill>
            </a:endParaRPr>
          </a:p>
          <a:p>
            <a:r>
              <a:rPr lang="en-GB" sz="1200">
                <a:solidFill>
                  <a:schemeClr val="bg1"/>
                </a:solidFill>
              </a:rPr>
              <a:t>KPIs: Work during 2024/25 will establish a baseline for 2 of the KPIs below (improvements in uptake and favourability amongst VCS organisations). The two KPIs about implementation support and priority areas will start to show progress over the next few months.</a:t>
            </a:r>
            <a:endParaRPr lang="en-GB" sz="1400">
              <a:solidFill>
                <a:schemeClr val="bg1"/>
              </a:solidFill>
            </a:endParaRPr>
          </a:p>
          <a:p>
            <a:endParaRPr lang="en-GB" sz="1200">
              <a:solidFill>
                <a:schemeClr val="bg1"/>
              </a:solidFill>
            </a:endParaRPr>
          </a:p>
          <a:p>
            <a:r>
              <a:rPr lang="en-GB" sz="1200">
                <a:solidFill>
                  <a:schemeClr val="bg1"/>
                </a:solidFill>
              </a:rPr>
              <a:t>Much of the work under the impactful work programme is focused on delivery in a small set of priority areas. The most important task to date has been to develop a longlist of priority topics and then refine this into a shortlist for agreement.</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nvGraphicFramePr>
        <p:xfrm>
          <a:off x="539758" y="2225225"/>
          <a:ext cx="6948058" cy="3947469"/>
        </p:xfrm>
        <a:graphic>
          <a:graphicData uri="http://schemas.openxmlformats.org/drawingml/2006/table">
            <a:tbl>
              <a:tblPr firstRow="1" bandRow="1">
                <a:tableStyleId>{5C22544A-7EE6-4342-B048-85BDC9FD1C3A}</a:tableStyleId>
              </a:tblPr>
              <a:tblGrid>
                <a:gridCol w="2374810">
                  <a:extLst>
                    <a:ext uri="{9D8B030D-6E8A-4147-A177-3AD203B41FA5}">
                      <a16:colId xmlns:a16="http://schemas.microsoft.com/office/drawing/2014/main" val="324831861"/>
                    </a:ext>
                  </a:extLst>
                </a:gridCol>
                <a:gridCol w="1218461">
                  <a:extLst>
                    <a:ext uri="{9D8B030D-6E8A-4147-A177-3AD203B41FA5}">
                      <a16:colId xmlns:a16="http://schemas.microsoft.com/office/drawing/2014/main" val="2195783223"/>
                    </a:ext>
                  </a:extLst>
                </a:gridCol>
                <a:gridCol w="1175816">
                  <a:extLst>
                    <a:ext uri="{9D8B030D-6E8A-4147-A177-3AD203B41FA5}">
                      <a16:colId xmlns:a16="http://schemas.microsoft.com/office/drawing/2014/main" val="3566072911"/>
                    </a:ext>
                  </a:extLst>
                </a:gridCol>
                <a:gridCol w="1175816">
                  <a:extLst>
                    <a:ext uri="{9D8B030D-6E8A-4147-A177-3AD203B41FA5}">
                      <a16:colId xmlns:a16="http://schemas.microsoft.com/office/drawing/2014/main" val="3550518944"/>
                    </a:ext>
                  </a:extLst>
                </a:gridCol>
                <a:gridCol w="1003155">
                  <a:extLst>
                    <a:ext uri="{9D8B030D-6E8A-4147-A177-3AD203B41FA5}">
                      <a16:colId xmlns:a16="http://schemas.microsoft.com/office/drawing/2014/main" val="3913680241"/>
                    </a:ext>
                  </a:extLst>
                </a:gridCol>
              </a:tblGrid>
              <a:tr h="838849">
                <a:tc>
                  <a:txBody>
                    <a:bodyPr/>
                    <a:lstStyle/>
                    <a:p>
                      <a:r>
                        <a:rPr lang="en-GB" sz="1200">
                          <a:solidFill>
                            <a:schemeClr val="tx1"/>
                          </a:solidFill>
                          <a:latin typeface="Inter SemiBold"/>
                          <a:ea typeface="Inter SemiBold"/>
                        </a:rPr>
                        <a:t>Business plan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Inter" panose="02000503000000020004" pitchFamily="2" charset="0"/>
                          <a:ea typeface="Inter" panose="02000503000000020004" pitchFamily="2" charset="0"/>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Inter" panose="02000503000000020004" pitchFamily="2" charset="0"/>
                          <a:ea typeface="Inter" panose="02000503000000020004" pitchFamily="2" charset="0"/>
                        </a:rPr>
                        <a:t>KPI performance target 24-25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Inter SemiBold"/>
                        <a:ea typeface="Inter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Inter SemiBold"/>
                          <a:ea typeface="Inter SemiBold"/>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200">
                          <a:solidFill>
                            <a:schemeClr val="tx1"/>
                          </a:solidFill>
                          <a:latin typeface="Inter SemiBold"/>
                          <a:ea typeface="Inter SemiBold"/>
                        </a:rPr>
                        <a:t>Trajectory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4014640076"/>
                  </a:ext>
                </a:extLst>
              </a:tr>
              <a:tr h="1594164">
                <a:tc>
                  <a:txBody>
                    <a:bodyPr/>
                    <a:lstStyle/>
                    <a:p>
                      <a:pPr marL="0" indent="0">
                        <a:buFont typeface="Arial" panose="020B0604020202020204" pitchFamily="34" charset="0"/>
                        <a:buNone/>
                      </a:pPr>
                      <a:r>
                        <a:rPr lang="en-GB" sz="1050">
                          <a:solidFill>
                            <a:schemeClr val="tx1"/>
                          </a:solidFill>
                          <a:latin typeface="Inter"/>
                          <a:ea typeface="Inter"/>
                        </a:rPr>
                        <a:t>Proportion of agreed priority guidance measures showing an improvement in national uptake (health and care system priority areas, populations with identified health inequalities, areas that matter most to people and the communities).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Inter"/>
                          <a:ea typeface="Inter"/>
                        </a:rPr>
                        <a:t>N/A</a:t>
                      </a:r>
                    </a:p>
                    <a:p>
                      <a:pPr lvl="0" algn="ctr">
                        <a:buNone/>
                      </a:pPr>
                      <a:r>
                        <a:rPr lang="en-GB" sz="1050" b="1" i="0" u="none" strike="noStrike" noProof="0">
                          <a:solidFill>
                            <a:schemeClr val="tx1"/>
                          </a:solidFill>
                          <a:latin typeface="Inter"/>
                        </a:rPr>
                        <a:t>Baseline to be established during 24/25</a:t>
                      </a:r>
                      <a:endParaRPr lang="en-GB" sz="105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Inter"/>
                          <a:ea typeface="Inter"/>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Inter"/>
                          <a:ea typeface="Inter"/>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a:solidFill>
                            <a:schemeClr val="tx1"/>
                          </a:solidFill>
                          <a:latin typeface="Inter"/>
                          <a:ea typeface="Inter"/>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837338454"/>
                  </a:ext>
                </a:extLst>
              </a:tr>
              <a:tr h="664235">
                <a:tc>
                  <a:txBody>
                    <a:bodyPr/>
                    <a:lstStyle/>
                    <a:p>
                      <a:pPr marL="0" marR="0" lvl="0" indent="0" algn="l">
                        <a:lnSpc>
                          <a:spcPct val="100000"/>
                        </a:lnSpc>
                        <a:spcBef>
                          <a:spcPts val="0"/>
                        </a:spcBef>
                        <a:spcAft>
                          <a:spcPts val="0"/>
                        </a:spcAft>
                        <a:buNone/>
                      </a:pPr>
                      <a:r>
                        <a:rPr lang="en-GB" sz="1050" b="0" i="0" u="none" strike="noStrike" baseline="0" noProof="0">
                          <a:solidFill>
                            <a:schemeClr val="tx1"/>
                          </a:solidFill>
                          <a:latin typeface="Inter"/>
                        </a:rPr>
                        <a:t>All agreed priority areas have targeted implementation support package in place</a:t>
                      </a:r>
                      <a:endParaRPr lang="en-US" sz="105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Inter"/>
                          <a:ea typeface="Inter"/>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Inter"/>
                          <a:ea typeface="Inter"/>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Inter"/>
                          <a:ea typeface="Inter"/>
                        </a:rPr>
                        <a:t>0 *In line with expected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en-GB" sz="1050">
                        <a:solidFill>
                          <a:schemeClr val="tx1"/>
                        </a:solidFill>
                        <a:latin typeface="Inter"/>
                        <a:ea typeface="In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13131278"/>
                  </a:ext>
                </a:extLst>
              </a:tr>
              <a:tr h="850221">
                <a:tc>
                  <a:txBody>
                    <a:bodyPr/>
                    <a:lstStyle/>
                    <a:p>
                      <a:pPr marL="0" lvl="0" indent="0" algn="l">
                        <a:lnSpc>
                          <a:spcPct val="100000"/>
                        </a:lnSpc>
                        <a:spcBef>
                          <a:spcPts val="0"/>
                        </a:spcBef>
                        <a:spcAft>
                          <a:spcPts val="0"/>
                        </a:spcAft>
                        <a:buNone/>
                      </a:pPr>
                      <a:r>
                        <a:rPr lang="en-GB" sz="1050" b="0" i="0" u="none" strike="noStrike" noProof="0">
                          <a:solidFill>
                            <a:schemeClr val="tx1"/>
                          </a:solidFill>
                          <a:latin typeface="Inter"/>
                        </a:rPr>
                        <a:t>New partnerships (including VCS organisations) to amplify the impact of NICE guidance in agreed priority areas. </a:t>
                      </a:r>
                      <a:endParaRPr lang="en-US" sz="105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50" b="1">
                          <a:solidFill>
                            <a:schemeClr val="tx1"/>
                          </a:solidFill>
                          <a:latin typeface="Inter"/>
                          <a:ea typeface="Inter"/>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50" b="1">
                          <a:solidFill>
                            <a:schemeClr val="tx1"/>
                          </a:solidFill>
                          <a:latin typeface="Inter"/>
                          <a:ea typeface="Inter"/>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50" b="1">
                          <a:solidFill>
                            <a:schemeClr val="tx1"/>
                          </a:solidFill>
                          <a:latin typeface="Inter"/>
                          <a:ea typeface="Inter"/>
                        </a:rPr>
                        <a:t>0 *as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endParaRPr lang="en-GB" sz="1050" dirty="0">
                        <a:solidFill>
                          <a:schemeClr val="tx1"/>
                        </a:solidFill>
                        <a:latin typeface="Inter"/>
                        <a:ea typeface="In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357279095"/>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nvPr>
        </p:nvGraphicFramePr>
        <p:xfrm>
          <a:off x="7863152" y="2217546"/>
          <a:ext cx="4074276" cy="3955149"/>
        </p:xfrm>
        <a:graphic>
          <a:graphicData uri="http://schemas.openxmlformats.org/drawingml/2006/table">
            <a:tbl>
              <a:tblPr firstRow="1" bandRow="1">
                <a:tableStyleId>{5C22544A-7EE6-4342-B048-85BDC9FD1C3A}</a:tableStyleId>
              </a:tblPr>
              <a:tblGrid>
                <a:gridCol w="2682926">
                  <a:extLst>
                    <a:ext uri="{9D8B030D-6E8A-4147-A177-3AD203B41FA5}">
                      <a16:colId xmlns:a16="http://schemas.microsoft.com/office/drawing/2014/main" val="2727980484"/>
                    </a:ext>
                  </a:extLst>
                </a:gridCol>
                <a:gridCol w="870155">
                  <a:extLst>
                    <a:ext uri="{9D8B030D-6E8A-4147-A177-3AD203B41FA5}">
                      <a16:colId xmlns:a16="http://schemas.microsoft.com/office/drawing/2014/main" val="1637958658"/>
                    </a:ext>
                  </a:extLst>
                </a:gridCol>
                <a:gridCol w="521195">
                  <a:extLst>
                    <a:ext uri="{9D8B030D-6E8A-4147-A177-3AD203B41FA5}">
                      <a16:colId xmlns:a16="http://schemas.microsoft.com/office/drawing/2014/main" val="159653918"/>
                    </a:ext>
                  </a:extLst>
                </a:gridCol>
              </a:tblGrid>
              <a:tr h="265350">
                <a:tc>
                  <a:txBody>
                    <a:bodyPr/>
                    <a:lstStyle/>
                    <a:p>
                      <a:r>
                        <a:rPr lang="en-GB" sz="1200">
                          <a:solidFill>
                            <a:schemeClr val="tx1"/>
                          </a:solidFill>
                          <a:latin typeface="Inter"/>
                          <a:ea typeface="Inter" panose="02000503000000020004" pitchFamily="2" charset="0"/>
                        </a:rPr>
                        <a:t>Bus Plan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200">
                          <a:solidFill>
                            <a:schemeClr val="tx1"/>
                          </a:solidFill>
                          <a:latin typeface="Inter"/>
                          <a:ea typeface="Inter" panose="02000503000000020004" pitchFamily="2" charset="0"/>
                        </a:rPr>
                        <a:t>Due 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200">
                          <a:solidFill>
                            <a:schemeClr val="tx1"/>
                          </a:solidFill>
                          <a:latin typeface="Inter"/>
                          <a:ea typeface="Inter" panose="02000503000000020004" pitchFamily="2" charset="0"/>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4420518"/>
                  </a:ext>
                </a:extLst>
              </a:tr>
              <a:tr h="552812">
                <a:tc>
                  <a:txBody>
                    <a:bodyPr/>
                    <a:lstStyle/>
                    <a:p>
                      <a:pPr marL="0" marR="0" lvl="0" indent="0" algn="l">
                        <a:lnSpc>
                          <a:spcPct val="100000"/>
                        </a:lnSpc>
                        <a:spcBef>
                          <a:spcPts val="0"/>
                        </a:spcBef>
                        <a:spcAft>
                          <a:spcPts val="0"/>
                        </a:spcAft>
                        <a:buNone/>
                      </a:pPr>
                      <a:r>
                        <a:rPr lang="en-GB" sz="1050" b="0" i="0" u="none" strike="noStrike" kern="1200" cap="none" spc="0" normalizeH="0" baseline="0" noProof="0">
                          <a:ln>
                            <a:noFill/>
                          </a:ln>
                          <a:solidFill>
                            <a:srgbClr val="000000"/>
                          </a:solidFill>
                          <a:effectLst/>
                          <a:uLnTx/>
                          <a:uFillTx/>
                          <a:latin typeface="Inter"/>
                        </a:rPr>
                        <a:t>Developed and implemented a fairer payment policy for involvement and engagement activity </a:t>
                      </a:r>
                      <a:endParaRPr kumimoji="0" lang="en-US" sz="1050">
                        <a:latin typeface="In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Inter"/>
                          <a:ea typeface="Inter" panose="02000503000000020004" pitchFamily="2" charset="0"/>
                        </a:rPr>
                        <a:t>30 June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Inter"/>
                          <a:ea typeface="Inter" panose="02000503000000020004" pitchFamily="2"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503289">
                <a:tc>
                  <a:txBody>
                    <a:bodyPr/>
                    <a:lstStyle/>
                    <a:p>
                      <a:pPr lvl="0" algn="l">
                        <a:lnSpc>
                          <a:spcPct val="100000"/>
                        </a:lnSpc>
                        <a:spcBef>
                          <a:spcPts val="0"/>
                        </a:spcBef>
                        <a:spcAft>
                          <a:spcPts val="0"/>
                        </a:spcAft>
                        <a:buNone/>
                      </a:pPr>
                      <a:r>
                        <a:rPr lang="en-GB" sz="1050" b="0" i="0" u="none" strike="noStrike" noProof="0">
                          <a:solidFill>
                            <a:srgbClr val="000000"/>
                          </a:solidFill>
                          <a:latin typeface="Inter"/>
                        </a:rPr>
                        <a:t>Routine reporting of prioritised uptake measures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Inter"/>
                          <a:ea typeface="Inter" panose="02000503000000020004" pitchFamily="2" charset="0"/>
                        </a:rPr>
                        <a:t>31 July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mn-lt"/>
                          <a:ea typeface="Inter" panose="02000503000000020004" pitchFamily="2" charset="0"/>
                        </a:rPr>
                        <a:t>G</a:t>
                      </a:r>
                    </a:p>
                    <a:p>
                      <a:pPr algn="ctr"/>
                      <a:endParaRPr lang="en-GB" sz="1000" b="1">
                        <a:solidFill>
                          <a:schemeClr val="tx1"/>
                        </a:solidFill>
                        <a:latin typeface="Inter"/>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43138784"/>
                  </a:ext>
                </a:extLst>
              </a:tr>
              <a:tr h="552812">
                <a:tc>
                  <a:txBody>
                    <a:bodyPr/>
                    <a:lstStyle/>
                    <a:p>
                      <a:pPr lvl="0" algn="l">
                        <a:lnSpc>
                          <a:spcPct val="100000"/>
                        </a:lnSpc>
                        <a:spcBef>
                          <a:spcPts val="0"/>
                        </a:spcBef>
                        <a:spcAft>
                          <a:spcPts val="0"/>
                        </a:spcAft>
                        <a:buNone/>
                      </a:pPr>
                      <a:r>
                        <a:rPr lang="en-GB" sz="1050" b="0" i="0" u="none" strike="noStrike" noProof="0">
                          <a:solidFill>
                            <a:srgbClr val="000000"/>
                          </a:solidFill>
                          <a:latin typeface="Inter"/>
                        </a:rPr>
                        <a:t>Joint plans in place to amplify the impact of NICE guidance through priority partnerships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Inter"/>
                          <a:ea typeface="Inter" panose="02000503000000020004" pitchFamily="2" charset="0"/>
                        </a:rPr>
                        <a:t>30 Sept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mn-lt"/>
                          <a:ea typeface="Inter" panose="02000503000000020004" pitchFamily="2" charset="0"/>
                        </a:rPr>
                        <a:t>G</a:t>
                      </a:r>
                    </a:p>
                    <a:p>
                      <a:pPr algn="ctr"/>
                      <a:endParaRPr lang="en-GB" sz="1000">
                        <a:solidFill>
                          <a:schemeClr val="tx1"/>
                        </a:solidFill>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70541423"/>
                  </a:ext>
                </a:extLst>
              </a:tr>
              <a:tr h="552812">
                <a:tc>
                  <a:txBody>
                    <a:bodyPr/>
                    <a:lstStyle/>
                    <a:p>
                      <a:pPr lvl="0" algn="l">
                        <a:lnSpc>
                          <a:spcPct val="100000"/>
                        </a:lnSpc>
                        <a:spcBef>
                          <a:spcPts val="0"/>
                        </a:spcBef>
                        <a:spcAft>
                          <a:spcPts val="0"/>
                        </a:spcAft>
                        <a:buNone/>
                      </a:pPr>
                      <a:r>
                        <a:rPr lang="en-GB" sz="1050" b="0" i="0" u="none" strike="noStrike" noProof="0">
                          <a:solidFill>
                            <a:srgbClr val="000000"/>
                          </a:solidFill>
                          <a:latin typeface="Inter"/>
                        </a:rPr>
                        <a:t>4 implementation support packages initiated to address agreed priority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Inter"/>
                          <a:ea typeface="Inter" panose="02000503000000020004" pitchFamily="2" charset="0"/>
                        </a:rPr>
                        <a:t>30 Sep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mn-lt"/>
                          <a:ea typeface="Inter" panose="02000503000000020004" pitchFamily="2" charset="0"/>
                        </a:rPr>
                        <a:t>G</a:t>
                      </a:r>
                    </a:p>
                    <a:p>
                      <a:pPr algn="ctr"/>
                      <a:endParaRPr lang="en-GB" sz="1000">
                        <a:solidFill>
                          <a:schemeClr val="tx1"/>
                        </a:solidFill>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16768234"/>
                  </a:ext>
                </a:extLst>
              </a:tr>
              <a:tr h="707599">
                <a:tc>
                  <a:txBody>
                    <a:bodyPr/>
                    <a:lstStyle/>
                    <a:p>
                      <a:pPr lvl="0">
                        <a:buNone/>
                      </a:pPr>
                      <a:r>
                        <a:rPr lang="en-GB" sz="1050" b="0" i="0" u="none" strike="noStrike" noProof="0">
                          <a:solidFill>
                            <a:srgbClr val="000000"/>
                          </a:solidFill>
                          <a:latin typeface="Inter"/>
                        </a:rPr>
                        <a:t>Programme of shared learning in place, connecting practitioners and commissioners to implementation best practice</a:t>
                      </a:r>
                      <a:endParaRPr lang="en-US" sz="1050">
                        <a:latin typeface="In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Inter"/>
                          <a:ea typeface="Inter" panose="02000503000000020004" pitchFamily="2" charset="0"/>
                        </a:rPr>
                        <a:t>30 Nov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mn-lt"/>
                          <a:ea typeface="Inter" panose="02000503000000020004" pitchFamily="2" charset="0"/>
                        </a:rPr>
                        <a:t>G</a:t>
                      </a:r>
                    </a:p>
                    <a:p>
                      <a:pPr algn="ctr"/>
                      <a:endParaRPr lang="en-GB" sz="1000" b="1">
                        <a:solidFill>
                          <a:schemeClr val="tx1"/>
                        </a:solidFill>
                        <a:latin typeface="Inter"/>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713143"/>
                  </a:ext>
                </a:extLst>
              </a:tr>
              <a:tr h="707599">
                <a:tc>
                  <a:txBody>
                    <a:bodyPr/>
                    <a:lstStyle/>
                    <a:p>
                      <a:pPr lvl="0">
                        <a:buNone/>
                      </a:pPr>
                      <a:r>
                        <a:rPr lang="en-GB" sz="1050" b="0" i="0" u="none" strike="noStrike" noProof="0">
                          <a:solidFill>
                            <a:schemeClr val="tx1"/>
                          </a:solidFill>
                          <a:latin typeface="Inter"/>
                        </a:rPr>
                        <a:t>Developed and tested impactful approaches for involving people and communities in developments in all new prioritised guidance</a:t>
                      </a:r>
                      <a:endParaRPr lang="en-US" sz="1050">
                        <a:latin typeface="In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Inter"/>
                          <a:ea typeface="Inter" panose="02000503000000020004" pitchFamily="2" charset="0"/>
                        </a:rPr>
                        <a:t>31 Mar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ea typeface="Inter" panose="02000503000000020004" pitchFamily="2" charset="0"/>
                        </a:rPr>
                        <a:t>G</a:t>
                      </a:r>
                    </a:p>
                    <a:p>
                      <a:pPr algn="ctr"/>
                      <a:endParaRPr lang="en-GB" sz="1000" dirty="0">
                        <a:solidFill>
                          <a:schemeClr val="tx1"/>
                        </a:solidFill>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18367413"/>
                  </a:ext>
                </a:extLst>
              </a:tr>
            </a:tbl>
          </a:graphicData>
        </a:graphic>
      </p:graphicFrame>
      <p:sp>
        <p:nvSpPr>
          <p:cNvPr id="7" name="Arrow: Left-Right 6">
            <a:extLst>
              <a:ext uri="{FF2B5EF4-FFF2-40B4-BE49-F238E27FC236}">
                <a16:creationId xmlns:a16="http://schemas.microsoft.com/office/drawing/2014/main" id="{078FD22E-DE52-9910-0798-1C5D095715ED}"/>
              </a:ext>
              <a:ext uri="{C183D7F6-B498-43B3-948B-1728B52AA6E4}">
                <adec:decorative xmlns:adec="http://schemas.microsoft.com/office/drawing/2017/decorative" val="1"/>
              </a:ext>
            </a:extLst>
          </p:cNvPr>
          <p:cNvSpPr/>
          <p:nvPr/>
        </p:nvSpPr>
        <p:spPr>
          <a:xfrm>
            <a:off x="6730658" y="4845524"/>
            <a:ext cx="479071" cy="284167"/>
          </a:xfrm>
          <a:prstGeom prst="leftRightArrow">
            <a:avLst>
              <a:gd name="adj1" fmla="val 50000"/>
              <a:gd name="adj2" fmla="val 5424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Arrow: Left-Right 9">
            <a:extLst>
              <a:ext uri="{FF2B5EF4-FFF2-40B4-BE49-F238E27FC236}">
                <a16:creationId xmlns:a16="http://schemas.microsoft.com/office/drawing/2014/main" id="{0FF2C031-0F97-1B0E-3117-67034B2B65C6}"/>
              </a:ext>
              <a:ext uri="{C183D7F6-B498-43B3-948B-1728B52AA6E4}">
                <adec:decorative xmlns:adec="http://schemas.microsoft.com/office/drawing/2017/decorative" val="1"/>
              </a:ext>
            </a:extLst>
          </p:cNvPr>
          <p:cNvSpPr/>
          <p:nvPr/>
        </p:nvSpPr>
        <p:spPr>
          <a:xfrm>
            <a:off x="6730658" y="5609559"/>
            <a:ext cx="479071" cy="284167"/>
          </a:xfrm>
          <a:prstGeom prst="leftRightArrow">
            <a:avLst>
              <a:gd name="adj1" fmla="val 50000"/>
              <a:gd name="adj2" fmla="val 5424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extBox 3">
            <a:extLst>
              <a:ext uri="{FF2B5EF4-FFF2-40B4-BE49-F238E27FC236}">
                <a16:creationId xmlns:a16="http://schemas.microsoft.com/office/drawing/2014/main" id="{26B5F877-2F64-B1FE-FBF0-5894B443007C}"/>
              </a:ext>
            </a:extLst>
          </p:cNvPr>
          <p:cNvSpPr txBox="1"/>
          <p:nvPr/>
        </p:nvSpPr>
        <p:spPr>
          <a:xfrm>
            <a:off x="1159724" y="6231094"/>
            <a:ext cx="4936276" cy="507831"/>
          </a:xfrm>
          <a:prstGeom prst="rect">
            <a:avLst/>
          </a:prstGeom>
          <a:noFill/>
        </p:spPr>
        <p:txBody>
          <a:bodyPr wrap="square">
            <a:spAutoFit/>
          </a:bodyPr>
          <a:lstStyle/>
          <a:p>
            <a:r>
              <a:rPr lang="en-GB" sz="900" b="1"/>
              <a:t>KPIs reflect April and May figures; </a:t>
            </a:r>
            <a:r>
              <a:rPr lang="en-GB" sz="900"/>
              <a:t>There are a small number of KPIs measured via our annual reputation survey, and therefore they have not been included here. For ‘Impactful’ there is one: “Overall favourability towards NICE amongst VCS orgs”</a:t>
            </a:r>
            <a:endParaRPr lang="en-GB" sz="900" b="1"/>
          </a:p>
        </p:txBody>
      </p:sp>
      <p:sp>
        <p:nvSpPr>
          <p:cNvPr id="6" name="TextBox 5">
            <a:extLst>
              <a:ext uri="{FF2B5EF4-FFF2-40B4-BE49-F238E27FC236}">
                <a16:creationId xmlns:a16="http://schemas.microsoft.com/office/drawing/2014/main" id="{17F5B580-A658-58B3-575F-DE32E758FB97}"/>
              </a:ext>
            </a:extLst>
          </p:cNvPr>
          <p:cNvSpPr txBox="1"/>
          <p:nvPr/>
        </p:nvSpPr>
        <p:spPr>
          <a:xfrm>
            <a:off x="7983391" y="6340024"/>
            <a:ext cx="3405077" cy="230832"/>
          </a:xfrm>
          <a:prstGeom prst="rect">
            <a:avLst/>
          </a:prstGeom>
          <a:noFill/>
        </p:spPr>
        <p:txBody>
          <a:bodyPr wrap="square">
            <a:spAutoFit/>
          </a:bodyPr>
          <a:lstStyle/>
          <a:p>
            <a:r>
              <a:rPr lang="en-GB" sz="900" b="1"/>
              <a:t>RAG rating key: C= complete; G= green; A= amber; r= Red</a:t>
            </a:r>
          </a:p>
        </p:txBody>
      </p:sp>
    </p:spTree>
    <p:extLst>
      <p:ext uri="{BB962C8B-B14F-4D97-AF65-F5344CB8AC3E}">
        <p14:creationId xmlns:p14="http://schemas.microsoft.com/office/powerpoint/2010/main" val="49609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63FF06-9310-AF80-8103-C566ABBF5198}"/>
              </a:ext>
              <a:ext uri="{C183D7F6-B498-43B3-948B-1728B52AA6E4}">
                <adec:decorative xmlns:adec="http://schemas.microsoft.com/office/drawing/2017/decorative" val="1"/>
              </a:ext>
            </a:extLst>
          </p:cNvPr>
          <p:cNvSpPr/>
          <p:nvPr/>
        </p:nvSpPr>
        <p:spPr>
          <a:xfrm>
            <a:off x="5237348" y="4286221"/>
            <a:ext cx="3851529" cy="688681"/>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0A15269-075A-7F18-71E0-D70CD7C15C43}"/>
              </a:ext>
              <a:ext uri="{C183D7F6-B498-43B3-948B-1728B52AA6E4}">
                <adec:decorative xmlns:adec="http://schemas.microsoft.com/office/drawing/2017/decorative" val="1"/>
              </a:ext>
            </a:extLst>
          </p:cNvPr>
          <p:cNvSpPr/>
          <p:nvPr/>
        </p:nvSpPr>
        <p:spPr>
          <a:xfrm>
            <a:off x="491229" y="905118"/>
            <a:ext cx="4603285" cy="957665"/>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89A89D-A577-B76E-7E44-C2537E796ACA}"/>
              </a:ext>
            </a:extLst>
          </p:cNvPr>
          <p:cNvSpPr>
            <a:spLocks noGrp="1"/>
          </p:cNvSpPr>
          <p:nvPr>
            <p:ph type="ctrTitle"/>
          </p:nvPr>
        </p:nvSpPr>
        <p:spPr>
          <a:xfrm>
            <a:off x="356392" y="261875"/>
            <a:ext cx="6200819" cy="468179"/>
          </a:xfrm>
        </p:spPr>
        <p:txBody>
          <a:bodyPr>
            <a:normAutofit/>
          </a:bodyPr>
          <a:lstStyle/>
          <a:p>
            <a:r>
              <a:rPr lang="en-GB" sz="2500">
                <a:latin typeface="Lora SemiBold"/>
              </a:rPr>
              <a:t>Brilliant organisation: Exception report</a:t>
            </a:r>
          </a:p>
        </p:txBody>
      </p:sp>
      <p:sp>
        <p:nvSpPr>
          <p:cNvPr id="7" name="Rectangle 6">
            <a:extLst>
              <a:ext uri="{FF2B5EF4-FFF2-40B4-BE49-F238E27FC236}">
                <a16:creationId xmlns:a16="http://schemas.microsoft.com/office/drawing/2014/main" id="{F670DE0C-26E3-0D01-17E8-C8517F03C0B7}"/>
              </a:ext>
            </a:extLst>
          </p:cNvPr>
          <p:cNvSpPr/>
          <p:nvPr/>
        </p:nvSpPr>
        <p:spPr>
          <a:xfrm>
            <a:off x="8706985" y="229723"/>
            <a:ext cx="2920855" cy="560565"/>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r>
              <a:rPr lang="en-GB" b="1">
                <a:solidFill>
                  <a:schemeClr val="bg1"/>
                </a:solidFill>
              </a:rPr>
              <a:t>RAG rating: </a:t>
            </a:r>
          </a:p>
        </p:txBody>
      </p:sp>
      <p:sp>
        <p:nvSpPr>
          <p:cNvPr id="4" name="TextBox 3">
            <a:extLst>
              <a:ext uri="{FF2B5EF4-FFF2-40B4-BE49-F238E27FC236}">
                <a16:creationId xmlns:a16="http://schemas.microsoft.com/office/drawing/2014/main" id="{F43169F3-77B5-3DE9-DE57-39C7AD31CF69}"/>
              </a:ext>
            </a:extLst>
          </p:cNvPr>
          <p:cNvSpPr txBox="1"/>
          <p:nvPr/>
        </p:nvSpPr>
        <p:spPr>
          <a:xfrm>
            <a:off x="10455100" y="314889"/>
            <a:ext cx="1057778" cy="369332"/>
          </a:xfrm>
          <a:prstGeom prst="rect">
            <a:avLst/>
          </a:prstGeom>
          <a:solidFill>
            <a:srgbClr val="FFC000"/>
          </a:solidFill>
          <a:ln>
            <a:noFill/>
          </a:ln>
        </p:spPr>
        <p:txBody>
          <a:bodyPr wrap="square" rtlCol="0">
            <a:spAutoFit/>
          </a:bodyPr>
          <a:lstStyle/>
          <a:p>
            <a:pPr algn="ctr"/>
            <a:r>
              <a:rPr lang="en-GB"/>
              <a:t>Amber</a:t>
            </a:r>
          </a:p>
        </p:txBody>
      </p:sp>
      <p:sp>
        <p:nvSpPr>
          <p:cNvPr id="10" name="TextBox 9">
            <a:extLst>
              <a:ext uri="{FF2B5EF4-FFF2-40B4-BE49-F238E27FC236}">
                <a16:creationId xmlns:a16="http://schemas.microsoft.com/office/drawing/2014/main" id="{ABA0ACA0-574B-B6FC-0AAB-3100EA98C05D}"/>
              </a:ext>
            </a:extLst>
          </p:cNvPr>
          <p:cNvSpPr txBox="1"/>
          <p:nvPr/>
        </p:nvSpPr>
        <p:spPr>
          <a:xfrm>
            <a:off x="1326639" y="955866"/>
            <a:ext cx="3473413" cy="830997"/>
          </a:xfrm>
          <a:prstGeom prst="rect">
            <a:avLst/>
          </a:prstGeom>
          <a:solidFill>
            <a:srgbClr val="00436C"/>
          </a:solidFill>
        </p:spPr>
        <p:txBody>
          <a:bodyPr wrap="square">
            <a:spAutoFit/>
          </a:bodyPr>
          <a:lstStyle/>
          <a:p>
            <a:r>
              <a:rPr lang="en-GB" sz="1600" b="1">
                <a:solidFill>
                  <a:schemeClr val="bg1"/>
                </a:solidFill>
              </a:rPr>
              <a:t>Key highlights / what’s been achieved and headline progress towards outcomes and KPIs</a:t>
            </a:r>
          </a:p>
        </p:txBody>
      </p:sp>
      <p:sp>
        <p:nvSpPr>
          <p:cNvPr id="16" name="TextBox 15">
            <a:extLst>
              <a:ext uri="{FF2B5EF4-FFF2-40B4-BE49-F238E27FC236}">
                <a16:creationId xmlns:a16="http://schemas.microsoft.com/office/drawing/2014/main" id="{80D5EE5C-3568-A2CB-CB11-FCD0FDE60D60}"/>
              </a:ext>
            </a:extLst>
          </p:cNvPr>
          <p:cNvSpPr txBox="1"/>
          <p:nvPr/>
        </p:nvSpPr>
        <p:spPr>
          <a:xfrm>
            <a:off x="483232" y="1947064"/>
            <a:ext cx="4611282" cy="4259554"/>
          </a:xfrm>
          <a:prstGeom prst="rect">
            <a:avLst/>
          </a:prstGeom>
          <a:solidFill>
            <a:schemeClr val="accent1"/>
          </a:solidFill>
          <a:ln>
            <a:noFill/>
          </a:ln>
        </p:spPr>
        <p:txBody>
          <a:bodyPr wrap="square" lIns="288000" tIns="144000" rIns="288000" bIns="288000" rtlCol="0" anchor="t">
            <a:noAutofit/>
          </a:bodyPr>
          <a:lstStyle/>
          <a:p>
            <a:pPr>
              <a:spcAft>
                <a:spcPts val="1200"/>
              </a:spcAft>
            </a:pPr>
            <a:r>
              <a:rPr lang="en-GB" sz="1050">
                <a:solidFill>
                  <a:schemeClr val="bg1"/>
                </a:solidFill>
              </a:rPr>
              <a:t>Values awards launched and first values winners announced </a:t>
            </a:r>
          </a:p>
          <a:p>
            <a:pPr>
              <a:spcAft>
                <a:spcPts val="1200"/>
              </a:spcAft>
            </a:pPr>
            <a:r>
              <a:rPr lang="en-GB" sz="1050">
                <a:solidFill>
                  <a:schemeClr val="bg1"/>
                </a:solidFill>
              </a:rPr>
              <a:t>5-year Equality &amp; Diversity roadmap published.</a:t>
            </a:r>
            <a:endParaRPr lang="en-GB" sz="1050">
              <a:solidFill>
                <a:schemeClr val="bg1"/>
              </a:solidFill>
              <a:ea typeface="Inter"/>
            </a:endParaRPr>
          </a:p>
          <a:p>
            <a:pPr>
              <a:spcAft>
                <a:spcPts val="1200"/>
              </a:spcAft>
            </a:pPr>
            <a:r>
              <a:rPr lang="en-GB" sz="1050">
                <a:solidFill>
                  <a:schemeClr val="bg1"/>
                </a:solidFill>
                <a:ea typeface="Inter"/>
              </a:rPr>
              <a:t>All relevant Employee Relations and Unisons colleagues trained in Restorative, Just Learning Approach for dealing with conflict resolution - increase in informal resolution. Partnership with Unison strengthened - members now trained in consistency checking and job matching.</a:t>
            </a:r>
          </a:p>
          <a:p>
            <a:pPr>
              <a:spcAft>
                <a:spcPts val="1200"/>
              </a:spcAft>
            </a:pPr>
            <a:r>
              <a:rPr lang="en-GB" sz="1050">
                <a:solidFill>
                  <a:schemeClr val="bg1"/>
                </a:solidFill>
                <a:ea typeface="Inter"/>
              </a:rPr>
              <a:t>Commenced full process review including launching the new streamlined starters, changes and leavers forms, cutting time to completion drastically and making space for leaders to lead more.</a:t>
            </a:r>
          </a:p>
          <a:p>
            <a:pPr>
              <a:spcAft>
                <a:spcPts val="1200"/>
              </a:spcAft>
            </a:pPr>
            <a:r>
              <a:rPr lang="en-GB" sz="1050">
                <a:solidFill>
                  <a:schemeClr val="bg1"/>
                </a:solidFill>
                <a:ea typeface="Inter"/>
              </a:rPr>
              <a:t>Vacancy panel now ceased in its old form. This will transition to being relevant Exec led, People Team and Finance as approvers in Trac, speeding up but not compromising rigour.</a:t>
            </a:r>
          </a:p>
          <a:p>
            <a:pPr>
              <a:spcAft>
                <a:spcPts val="1200"/>
              </a:spcAft>
            </a:pPr>
            <a:r>
              <a:rPr lang="en-GB" sz="1050">
                <a:solidFill>
                  <a:schemeClr val="bg1"/>
                </a:solidFill>
                <a:ea typeface="Inter"/>
              </a:rPr>
              <a:t>The reputation research project is complete. </a:t>
            </a:r>
            <a:r>
              <a:rPr lang="en-GB" sz="1050">
                <a:solidFill>
                  <a:schemeClr val="bg1"/>
                </a:solidFill>
              </a:rPr>
              <a:t>Findings are being reported and plans to address these being rolled out.</a:t>
            </a:r>
            <a:endParaRPr lang="en-GB" sz="1050">
              <a:solidFill>
                <a:schemeClr val="bg1"/>
              </a:solidFill>
              <a:ea typeface="Inter"/>
            </a:endParaRPr>
          </a:p>
          <a:p>
            <a:pPr>
              <a:spcAft>
                <a:spcPts val="1200"/>
              </a:spcAft>
            </a:pPr>
            <a:r>
              <a:rPr lang="en-GB" sz="1050">
                <a:solidFill>
                  <a:schemeClr val="bg1"/>
                </a:solidFill>
                <a:ea typeface="Inter"/>
              </a:rPr>
              <a:t>Staff Survey now closed- results and updates to be shared at the end of July with Exec colleagues.</a:t>
            </a:r>
          </a:p>
          <a:p>
            <a:pPr>
              <a:spcAft>
                <a:spcPts val="1200"/>
              </a:spcAft>
            </a:pPr>
            <a:r>
              <a:rPr lang="en-GB" sz="1050">
                <a:solidFill>
                  <a:schemeClr val="bg1"/>
                </a:solidFill>
                <a:ea typeface="Inter"/>
              </a:rPr>
              <a:t>Successful highly rated independent ESR standards review.</a:t>
            </a:r>
          </a:p>
        </p:txBody>
      </p:sp>
      <p:sp>
        <p:nvSpPr>
          <p:cNvPr id="13" name="Rectangle 12">
            <a:extLst>
              <a:ext uri="{FF2B5EF4-FFF2-40B4-BE49-F238E27FC236}">
                <a16:creationId xmlns:a16="http://schemas.microsoft.com/office/drawing/2014/main" id="{D3C13D9A-79AB-E0E6-104F-4AB6FE7069FF}"/>
              </a:ext>
              <a:ext uri="{C183D7F6-B498-43B3-948B-1728B52AA6E4}">
                <adec:decorative xmlns:adec="http://schemas.microsoft.com/office/drawing/2017/decorative" val="1"/>
              </a:ext>
            </a:extLst>
          </p:cNvPr>
          <p:cNvSpPr/>
          <p:nvPr/>
        </p:nvSpPr>
        <p:spPr>
          <a:xfrm>
            <a:off x="5237348" y="905118"/>
            <a:ext cx="3851529" cy="688681"/>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0B51427-88C5-ECD5-A3E7-482C90CABA81}"/>
              </a:ext>
            </a:extLst>
          </p:cNvPr>
          <p:cNvSpPr txBox="1"/>
          <p:nvPr/>
        </p:nvSpPr>
        <p:spPr>
          <a:xfrm>
            <a:off x="6050420" y="1080181"/>
            <a:ext cx="1823476" cy="338554"/>
          </a:xfrm>
          <a:prstGeom prst="rect">
            <a:avLst/>
          </a:prstGeom>
          <a:solidFill>
            <a:srgbClr val="00436C"/>
          </a:solidFill>
        </p:spPr>
        <p:txBody>
          <a:bodyPr wrap="square">
            <a:spAutoFit/>
          </a:bodyPr>
          <a:lstStyle/>
          <a:p>
            <a:r>
              <a:rPr lang="en-GB" sz="1600" b="1">
                <a:solidFill>
                  <a:schemeClr val="bg1"/>
                </a:solidFill>
              </a:rPr>
              <a:t>Live issues</a:t>
            </a:r>
          </a:p>
        </p:txBody>
      </p:sp>
      <p:sp>
        <p:nvSpPr>
          <p:cNvPr id="19" name="TextBox 18">
            <a:extLst>
              <a:ext uri="{FF2B5EF4-FFF2-40B4-BE49-F238E27FC236}">
                <a16:creationId xmlns:a16="http://schemas.microsoft.com/office/drawing/2014/main" id="{6FE442A3-BAE3-C6D8-2936-F13FBECEA18A}"/>
              </a:ext>
            </a:extLst>
          </p:cNvPr>
          <p:cNvSpPr txBox="1"/>
          <p:nvPr/>
        </p:nvSpPr>
        <p:spPr>
          <a:xfrm>
            <a:off x="5237348" y="1669118"/>
            <a:ext cx="3851529" cy="2522659"/>
          </a:xfrm>
          <a:prstGeom prst="rect">
            <a:avLst/>
          </a:prstGeom>
          <a:solidFill>
            <a:srgbClr val="228096"/>
          </a:solidFill>
          <a:ln>
            <a:noFill/>
          </a:ln>
        </p:spPr>
        <p:txBody>
          <a:bodyPr wrap="square" lIns="288000" tIns="144000" rIns="288000" bIns="288000" rtlCol="0" anchor="t">
            <a:noAutofit/>
          </a:bodyPr>
          <a:lstStyle/>
          <a:p>
            <a:pPr>
              <a:spcAft>
                <a:spcPts val="1200"/>
              </a:spcAft>
            </a:pPr>
            <a:r>
              <a:rPr lang="en-GB" sz="1100" dirty="0">
                <a:solidFill>
                  <a:schemeClr val="bg1"/>
                </a:solidFill>
              </a:rPr>
              <a:t>NICE is £1.7m under plan at end of month 3 – hence the overall amber rating. Mitigation approaches are set out within Finance section on slide 17.</a:t>
            </a:r>
          </a:p>
          <a:p>
            <a:pPr>
              <a:spcAft>
                <a:spcPts val="1200"/>
              </a:spcAft>
            </a:pPr>
            <a:r>
              <a:rPr lang="en-GB" sz="1100" dirty="0">
                <a:solidFill>
                  <a:schemeClr val="bg1"/>
                </a:solidFill>
                <a:ea typeface="Inter"/>
              </a:rPr>
              <a:t>Senior People Partner recruitment - </a:t>
            </a:r>
            <a:r>
              <a:rPr lang="en-GB" sz="1100" dirty="0">
                <a:solidFill>
                  <a:schemeClr val="bg1"/>
                </a:solidFill>
              </a:rPr>
              <a:t>challenging to find a suitable candidate. Mitigation - reviewing requirements and revised recruitment approaches</a:t>
            </a:r>
            <a:r>
              <a:rPr lang="en-GB" sz="1100" dirty="0">
                <a:solidFill>
                  <a:schemeClr val="bg1"/>
                </a:solidFill>
                <a:ea typeface="Inter"/>
              </a:rPr>
              <a:t>.</a:t>
            </a:r>
          </a:p>
          <a:p>
            <a:pPr>
              <a:spcAft>
                <a:spcPts val="1200"/>
              </a:spcAft>
            </a:pPr>
            <a:r>
              <a:rPr lang="en-GB" sz="1100" dirty="0">
                <a:solidFill>
                  <a:schemeClr val="bg1"/>
                </a:solidFill>
                <a:ea typeface="Inter"/>
              </a:rPr>
              <a:t>Job Evaluation - issue of speed caused by increased volumes. Mitigation – train more volunteers and update templates to support.</a:t>
            </a:r>
          </a:p>
        </p:txBody>
      </p:sp>
      <p:sp>
        <p:nvSpPr>
          <p:cNvPr id="11" name="TextBox 10">
            <a:extLst>
              <a:ext uri="{FF2B5EF4-FFF2-40B4-BE49-F238E27FC236}">
                <a16:creationId xmlns:a16="http://schemas.microsoft.com/office/drawing/2014/main" id="{136BF696-2043-7F02-63B2-31EADE9BAB92}"/>
              </a:ext>
            </a:extLst>
          </p:cNvPr>
          <p:cNvSpPr txBox="1"/>
          <p:nvPr/>
        </p:nvSpPr>
        <p:spPr>
          <a:xfrm>
            <a:off x="6025886" y="4373981"/>
            <a:ext cx="1823476" cy="584775"/>
          </a:xfrm>
          <a:prstGeom prst="rect">
            <a:avLst/>
          </a:prstGeom>
          <a:noFill/>
        </p:spPr>
        <p:txBody>
          <a:bodyPr wrap="square">
            <a:spAutoFit/>
          </a:bodyPr>
          <a:lstStyle/>
          <a:p>
            <a:r>
              <a:rPr lang="en-GB" sz="1600" b="1">
                <a:solidFill>
                  <a:schemeClr val="bg1"/>
                </a:solidFill>
              </a:rPr>
              <a:t>Key activities for next month</a:t>
            </a:r>
          </a:p>
        </p:txBody>
      </p:sp>
      <p:sp>
        <p:nvSpPr>
          <p:cNvPr id="29" name="TextBox 28">
            <a:extLst>
              <a:ext uri="{FF2B5EF4-FFF2-40B4-BE49-F238E27FC236}">
                <a16:creationId xmlns:a16="http://schemas.microsoft.com/office/drawing/2014/main" id="{C96DCB8A-B5B2-C9B1-B247-7B04AE34EB27}"/>
              </a:ext>
            </a:extLst>
          </p:cNvPr>
          <p:cNvSpPr txBox="1"/>
          <p:nvPr/>
        </p:nvSpPr>
        <p:spPr>
          <a:xfrm>
            <a:off x="5237348" y="5069344"/>
            <a:ext cx="3851529" cy="1137274"/>
          </a:xfrm>
          <a:prstGeom prst="rect">
            <a:avLst/>
          </a:prstGeom>
          <a:solidFill>
            <a:srgbClr val="228096"/>
          </a:solidFill>
          <a:ln>
            <a:noFill/>
          </a:ln>
        </p:spPr>
        <p:txBody>
          <a:bodyPr wrap="square" lIns="288000" tIns="144000" rIns="288000" bIns="288000" rtlCol="0" anchor="t">
            <a:noAutofit/>
          </a:bodyPr>
          <a:lstStyle/>
          <a:p>
            <a:r>
              <a:rPr lang="en-GB" sz="1100">
                <a:solidFill>
                  <a:schemeClr val="bg1"/>
                </a:solidFill>
                <a:ea typeface="Inter"/>
              </a:rPr>
              <a:t>Slot at next NICE Board drop-in for Restorative, Just Learning Approach</a:t>
            </a:r>
          </a:p>
          <a:p>
            <a:r>
              <a:rPr lang="en-GB" sz="1100">
                <a:solidFill>
                  <a:schemeClr val="bg1"/>
                </a:solidFill>
              </a:rPr>
              <a:t>Business case to build continuous quality improvement capacity and capability</a:t>
            </a:r>
          </a:p>
        </p:txBody>
      </p:sp>
      <p:sp>
        <p:nvSpPr>
          <p:cNvPr id="22" name="Rectangle 21">
            <a:extLst>
              <a:ext uri="{FF2B5EF4-FFF2-40B4-BE49-F238E27FC236}">
                <a16:creationId xmlns:a16="http://schemas.microsoft.com/office/drawing/2014/main" id="{996D0678-951D-9CCC-99E5-6D4BE1B64CA7}"/>
              </a:ext>
              <a:ext uri="{C183D7F6-B498-43B3-948B-1728B52AA6E4}">
                <adec:decorative xmlns:adec="http://schemas.microsoft.com/office/drawing/2017/decorative" val="1"/>
              </a:ext>
            </a:extLst>
          </p:cNvPr>
          <p:cNvSpPr/>
          <p:nvPr/>
        </p:nvSpPr>
        <p:spPr>
          <a:xfrm>
            <a:off x="9240286" y="905118"/>
            <a:ext cx="2387554" cy="688681"/>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D3E10265-9BAD-043F-4FC1-B63B9056F03B}"/>
              </a:ext>
            </a:extLst>
          </p:cNvPr>
          <p:cNvSpPr txBox="1"/>
          <p:nvPr/>
        </p:nvSpPr>
        <p:spPr>
          <a:xfrm>
            <a:off x="10023469" y="957071"/>
            <a:ext cx="1604371" cy="584775"/>
          </a:xfrm>
          <a:prstGeom prst="rect">
            <a:avLst/>
          </a:prstGeom>
          <a:solidFill>
            <a:srgbClr val="00436C"/>
          </a:solidFill>
        </p:spPr>
        <p:txBody>
          <a:bodyPr wrap="square">
            <a:spAutoFit/>
          </a:bodyPr>
          <a:lstStyle/>
          <a:p>
            <a:r>
              <a:rPr lang="en-GB" sz="1600" b="1">
                <a:solidFill>
                  <a:schemeClr val="bg1"/>
                </a:solidFill>
              </a:rPr>
              <a:t>Key risks and mitigation</a:t>
            </a:r>
          </a:p>
        </p:txBody>
      </p:sp>
      <p:sp>
        <p:nvSpPr>
          <p:cNvPr id="25" name="TextBox 24">
            <a:extLst>
              <a:ext uri="{FF2B5EF4-FFF2-40B4-BE49-F238E27FC236}">
                <a16:creationId xmlns:a16="http://schemas.microsoft.com/office/drawing/2014/main" id="{B822FD4D-D2CE-ECE3-4FFA-BB7C4CF43266}"/>
              </a:ext>
            </a:extLst>
          </p:cNvPr>
          <p:cNvSpPr txBox="1"/>
          <p:nvPr/>
        </p:nvSpPr>
        <p:spPr>
          <a:xfrm>
            <a:off x="9240286" y="1671543"/>
            <a:ext cx="2387554" cy="4535075"/>
          </a:xfrm>
          <a:prstGeom prst="rect">
            <a:avLst/>
          </a:prstGeom>
          <a:solidFill>
            <a:srgbClr val="228096"/>
          </a:solidFill>
          <a:ln>
            <a:noFill/>
          </a:ln>
        </p:spPr>
        <p:txBody>
          <a:bodyPr wrap="square" lIns="288000" tIns="144000" rIns="288000" bIns="288000" rtlCol="0" anchor="t">
            <a:noAutofit/>
          </a:bodyPr>
          <a:lstStyle/>
          <a:p>
            <a:r>
              <a:rPr lang="en-GB" sz="1100">
                <a:solidFill>
                  <a:schemeClr val="bg1"/>
                </a:solidFill>
                <a:ea typeface="Inter"/>
              </a:rPr>
              <a:t>Risk - Operational pressures impacting pace of delivery of Project Nova (People team transformation). Mitigation:</a:t>
            </a:r>
          </a:p>
          <a:p>
            <a:pPr marL="285750" indent="-285750">
              <a:buFont typeface="Arial" panose="020B0604020202020204" pitchFamily="34" charset="0"/>
              <a:buChar char="•"/>
            </a:pPr>
            <a:r>
              <a:rPr lang="en-GB" sz="1100">
                <a:solidFill>
                  <a:schemeClr val="bg1"/>
                </a:solidFill>
              </a:rPr>
              <a:t>Ongoing prioritisation of activity</a:t>
            </a:r>
          </a:p>
          <a:p>
            <a:pPr marL="285750" indent="-285750">
              <a:buFont typeface="Arial" panose="020B0604020202020204" pitchFamily="34" charset="0"/>
              <a:buChar char="•"/>
            </a:pPr>
            <a:r>
              <a:rPr lang="en-GB" sz="1100">
                <a:solidFill>
                  <a:schemeClr val="bg1"/>
                </a:solidFill>
              </a:rPr>
              <a:t>Continuation of recruitment</a:t>
            </a:r>
          </a:p>
          <a:p>
            <a:pPr marL="285750" indent="-285750">
              <a:spcAft>
                <a:spcPts val="1200"/>
              </a:spcAft>
              <a:buFont typeface="Arial" panose="020B0604020202020204" pitchFamily="34" charset="0"/>
              <a:buChar char="•"/>
            </a:pPr>
            <a:r>
              <a:rPr lang="en-GB" sz="1100">
                <a:solidFill>
                  <a:schemeClr val="bg1"/>
                </a:solidFill>
              </a:rPr>
              <a:t>Review and progression of resolution for operational issues</a:t>
            </a:r>
          </a:p>
          <a:p>
            <a:pPr>
              <a:spcAft>
                <a:spcPts val="1200"/>
              </a:spcAft>
            </a:pPr>
            <a:r>
              <a:rPr lang="en-GB" sz="1100">
                <a:solidFill>
                  <a:schemeClr val="bg1"/>
                </a:solidFill>
              </a:rPr>
              <a:t>Risk - RAG status for overall cyber security posture of NICE continues to be  “Red” but with an improvement in trend. There is now strong confidence that we will meet the target mitigated risk score of 16 by end of Q4 2024-2025 at the latest.</a:t>
            </a:r>
          </a:p>
          <a:p>
            <a:pPr>
              <a:spcAft>
                <a:spcPts val="1200"/>
              </a:spcAft>
            </a:pPr>
            <a:endParaRPr lang="en-GB" sz="1100">
              <a:ea typeface="Inter"/>
            </a:endParaRPr>
          </a:p>
          <a:p>
            <a:pPr>
              <a:spcAft>
                <a:spcPts val="1200"/>
              </a:spcAft>
            </a:pPr>
            <a:endParaRPr lang="en-GB" sz="1100">
              <a:ea typeface="Inter"/>
            </a:endParaRPr>
          </a:p>
          <a:p>
            <a:pPr>
              <a:spcAft>
                <a:spcPts val="1200"/>
              </a:spcAft>
            </a:pPr>
            <a:endParaRPr lang="en-GB" sz="1100">
              <a:ea typeface="Inter"/>
            </a:endParaRPr>
          </a:p>
          <a:p>
            <a:pPr>
              <a:spcAft>
                <a:spcPts val="1200"/>
              </a:spcAft>
            </a:pPr>
            <a:endParaRPr lang="en-GB" sz="1100">
              <a:ea typeface="Inter"/>
            </a:endParaRPr>
          </a:p>
        </p:txBody>
      </p:sp>
      <p:pic>
        <p:nvPicPr>
          <p:cNvPr id="3" name="Picture 2">
            <a:extLst>
              <a:ext uri="{FF2B5EF4-FFF2-40B4-BE49-F238E27FC236}">
                <a16:creationId xmlns:a16="http://schemas.microsoft.com/office/drawing/2014/main" id="{19AC75F7-A5A7-C9AD-31EE-3CAC431B11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6091" y="1003758"/>
            <a:ext cx="743910" cy="563897"/>
          </a:xfrm>
          <a:prstGeom prst="rect">
            <a:avLst/>
          </a:prstGeom>
        </p:spPr>
      </p:pic>
      <p:pic>
        <p:nvPicPr>
          <p:cNvPr id="6" name="Picture 5">
            <a:extLst>
              <a:ext uri="{FF2B5EF4-FFF2-40B4-BE49-F238E27FC236}">
                <a16:creationId xmlns:a16="http://schemas.microsoft.com/office/drawing/2014/main" id="{9AC41E42-6A6A-5504-D3CA-B3F209332FCB}"/>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5215470" y="952625"/>
            <a:ext cx="783183" cy="593666"/>
          </a:xfrm>
          <a:prstGeom prst="rect">
            <a:avLst/>
          </a:prstGeom>
        </p:spPr>
      </p:pic>
      <p:pic>
        <p:nvPicPr>
          <p:cNvPr id="8" name="Picture 7">
            <a:extLst>
              <a:ext uri="{FF2B5EF4-FFF2-40B4-BE49-F238E27FC236}">
                <a16:creationId xmlns:a16="http://schemas.microsoft.com/office/drawing/2014/main" id="{CC9AC79C-004E-1D12-B3A3-F9C40E58B585}"/>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9240286" y="952625"/>
            <a:ext cx="783183" cy="593666"/>
          </a:xfrm>
          <a:prstGeom prst="rect">
            <a:avLst/>
          </a:prstGeom>
          <a:solidFill>
            <a:srgbClr val="00436C"/>
          </a:solidFill>
        </p:spPr>
      </p:pic>
      <p:pic>
        <p:nvPicPr>
          <p:cNvPr id="15" name="Picture 14">
            <a:extLst>
              <a:ext uri="{FF2B5EF4-FFF2-40B4-BE49-F238E27FC236}">
                <a16:creationId xmlns:a16="http://schemas.microsoft.com/office/drawing/2014/main" id="{8D289B28-5351-0D1C-AD59-84E340D5360F}"/>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5215469" y="4333727"/>
            <a:ext cx="783183" cy="593667"/>
          </a:xfrm>
          <a:prstGeom prst="rect">
            <a:avLst/>
          </a:prstGeom>
        </p:spPr>
      </p:pic>
    </p:spTree>
    <p:extLst>
      <p:ext uri="{BB962C8B-B14F-4D97-AF65-F5344CB8AC3E}">
        <p14:creationId xmlns:p14="http://schemas.microsoft.com/office/powerpoint/2010/main" val="53683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436522" y="171099"/>
            <a:ext cx="11076689" cy="481258"/>
          </a:xfrm>
        </p:spPr>
        <p:txBody>
          <a:bodyPr vert="horz" lIns="91440" tIns="45720" rIns="91440" bIns="45720" rtlCol="0" anchor="t" anchorCtr="0">
            <a:noAutofit/>
          </a:bodyPr>
          <a:lstStyle/>
          <a:p>
            <a:r>
              <a:rPr lang="en-US" sz="2500">
                <a:latin typeface="+mj-lt"/>
                <a:ea typeface="Inter"/>
              </a:rPr>
              <a:t>Brilliant organisation</a:t>
            </a:r>
            <a:r>
              <a:rPr lang="en-US" sz="2500" b="1">
                <a:latin typeface="+mj-lt"/>
                <a:ea typeface="Inter"/>
              </a:rPr>
              <a:t>: </a:t>
            </a:r>
            <a:r>
              <a:rPr lang="en-US" sz="2500">
                <a:latin typeface="+mj-lt"/>
                <a:ea typeface="Inter"/>
              </a:rPr>
              <a:t>High-level summary of performance</a:t>
            </a:r>
          </a:p>
        </p:txBody>
      </p:sp>
      <p:sp>
        <p:nvSpPr>
          <p:cNvPr id="9" name="TextBox 8">
            <a:extLst>
              <a:ext uri="{FF2B5EF4-FFF2-40B4-BE49-F238E27FC236}">
                <a16:creationId xmlns:a16="http://schemas.microsoft.com/office/drawing/2014/main" id="{774E9B3A-6AEF-0D7D-8CDF-F8C5DB0418EE}"/>
              </a:ext>
            </a:extLst>
          </p:cNvPr>
          <p:cNvSpPr txBox="1"/>
          <p:nvPr/>
        </p:nvSpPr>
        <p:spPr>
          <a:xfrm>
            <a:off x="539758" y="776056"/>
            <a:ext cx="11397670" cy="861774"/>
          </a:xfrm>
          <a:prstGeom prst="rect">
            <a:avLst/>
          </a:prstGeom>
          <a:solidFill>
            <a:srgbClr val="228096"/>
          </a:solidFill>
          <a:ln>
            <a:noFill/>
          </a:ln>
        </p:spPr>
        <p:txBody>
          <a:bodyPr wrap="square" lIns="91440" tIns="45720" rIns="91440" bIns="45720" rtlCol="0" anchor="t">
            <a:spAutoFit/>
          </a:bodyPr>
          <a:lstStyle/>
          <a:p>
            <a:r>
              <a:rPr lang="en-GB" sz="1400" b="1">
                <a:solidFill>
                  <a:schemeClr val="bg1"/>
                </a:solidFill>
              </a:rPr>
              <a:t>Headline commentary:</a:t>
            </a:r>
            <a:r>
              <a:rPr lang="en-GB" sz="1400">
                <a:solidFill>
                  <a:schemeClr val="bg1"/>
                </a:solidFill>
              </a:rPr>
              <a:t> </a:t>
            </a:r>
            <a:r>
              <a:rPr lang="en-GB" sz="1200">
                <a:solidFill>
                  <a:schemeClr val="bg1"/>
                </a:solidFill>
              </a:rPr>
              <a:t>Amber rating </a:t>
            </a:r>
            <a:r>
              <a:rPr lang="en-GB" sz="1200">
                <a:solidFill>
                  <a:schemeClr val="bg1"/>
                </a:solidFill>
                <a:ea typeface="Aptos" panose="020B0004020202020204" pitchFamily="34" charset="0"/>
                <a:cs typeface="Aptos" panose="020B0004020202020204" pitchFamily="34" charset="0"/>
              </a:rPr>
              <a:t>for financial position. There are 3 key factors leading to this KPI being reported as red: S</a:t>
            </a:r>
            <a:r>
              <a:rPr lang="en-GB" sz="1200">
                <a:solidFill>
                  <a:schemeClr val="bg1"/>
                </a:solidFill>
                <a:effectLst/>
                <a:ea typeface="Aptos" panose="020B0004020202020204" pitchFamily="34" charset="0"/>
                <a:cs typeface="Aptos" panose="020B0004020202020204" pitchFamily="34" charset="0"/>
              </a:rPr>
              <a:t>trong performance for TA and NA income, a higher than planned vacancy rate, plus uncommitted reserves – </a:t>
            </a:r>
            <a:r>
              <a:rPr lang="en-GB" sz="1200">
                <a:solidFill>
                  <a:schemeClr val="bg1"/>
                </a:solidFill>
                <a:ea typeface="Aptos" panose="020B0004020202020204" pitchFamily="34" charset="0"/>
                <a:cs typeface="Aptos" panose="020B0004020202020204" pitchFamily="34" charset="0"/>
              </a:rPr>
              <a:t>means overall NICE is </a:t>
            </a:r>
            <a:r>
              <a:rPr lang="en-GB" sz="1200">
                <a:solidFill>
                  <a:schemeClr val="bg1"/>
                </a:solidFill>
                <a:effectLst/>
                <a:ea typeface="Aptos" panose="020B0004020202020204" pitchFamily="34" charset="0"/>
                <a:cs typeface="Aptos" panose="020B0004020202020204" pitchFamily="34" charset="0"/>
              </a:rPr>
              <a:t>£1.7m under plan at end of month 3 and therefore need to consider plans for in year non-recurrent investments.</a:t>
            </a:r>
            <a:r>
              <a:rPr lang="en-GB" sz="1200">
                <a:solidFill>
                  <a:schemeClr val="bg1"/>
                </a:solidFill>
                <a:ea typeface="Aptos" panose="020B0004020202020204" pitchFamily="34" charset="0"/>
                <a:cs typeface="Aptos" panose="020B0004020202020204" pitchFamily="34" charset="0"/>
              </a:rPr>
              <a:t> Manchester office move is rated as amber due to staff sickness – this is being mitigated by reprioritising resource to maintain progress.</a:t>
            </a:r>
            <a:r>
              <a:rPr lang="en-GB" sz="1200">
                <a:solidFill>
                  <a:schemeClr val="bg1"/>
                </a:solidFill>
                <a:effectLst/>
                <a:ea typeface="Aptos" panose="020B0004020202020204" pitchFamily="34" charset="0"/>
                <a:cs typeface="Aptos" panose="020B0004020202020204" pitchFamily="34" charset="0"/>
              </a:rPr>
              <a:t>  </a:t>
            </a:r>
            <a:r>
              <a:rPr lang="en-GB" sz="1200">
                <a:solidFill>
                  <a:schemeClr val="bg1"/>
                </a:solidFill>
              </a:rPr>
              <a:t> </a:t>
            </a:r>
            <a:endParaRPr lang="en-GB" sz="1600">
              <a:solidFill>
                <a:schemeClr val="bg1"/>
              </a:solidFill>
            </a:endParaRP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2189295416"/>
              </p:ext>
            </p:extLst>
          </p:nvPr>
        </p:nvGraphicFramePr>
        <p:xfrm>
          <a:off x="539758" y="1648509"/>
          <a:ext cx="7144001" cy="4325466"/>
        </p:xfrm>
        <a:graphic>
          <a:graphicData uri="http://schemas.openxmlformats.org/drawingml/2006/table">
            <a:tbl>
              <a:tblPr firstRow="1" bandRow="1">
                <a:tableStyleId>{5C22544A-7EE6-4342-B048-85BDC9FD1C3A}</a:tableStyleId>
              </a:tblPr>
              <a:tblGrid>
                <a:gridCol w="2347424">
                  <a:extLst>
                    <a:ext uri="{9D8B030D-6E8A-4147-A177-3AD203B41FA5}">
                      <a16:colId xmlns:a16="http://schemas.microsoft.com/office/drawing/2014/main" val="324831861"/>
                    </a:ext>
                  </a:extLst>
                </a:gridCol>
                <a:gridCol w="1448512">
                  <a:extLst>
                    <a:ext uri="{9D8B030D-6E8A-4147-A177-3AD203B41FA5}">
                      <a16:colId xmlns:a16="http://schemas.microsoft.com/office/drawing/2014/main" val="2195783223"/>
                    </a:ext>
                  </a:extLst>
                </a:gridCol>
                <a:gridCol w="1397286">
                  <a:extLst>
                    <a:ext uri="{9D8B030D-6E8A-4147-A177-3AD203B41FA5}">
                      <a16:colId xmlns:a16="http://schemas.microsoft.com/office/drawing/2014/main" val="3566072911"/>
                    </a:ext>
                  </a:extLst>
                </a:gridCol>
                <a:gridCol w="1027416">
                  <a:extLst>
                    <a:ext uri="{9D8B030D-6E8A-4147-A177-3AD203B41FA5}">
                      <a16:colId xmlns:a16="http://schemas.microsoft.com/office/drawing/2014/main" val="3953896008"/>
                    </a:ext>
                  </a:extLst>
                </a:gridCol>
                <a:gridCol w="923363">
                  <a:extLst>
                    <a:ext uri="{9D8B030D-6E8A-4147-A177-3AD203B41FA5}">
                      <a16:colId xmlns:a16="http://schemas.microsoft.com/office/drawing/2014/main" val="3913680241"/>
                    </a:ext>
                  </a:extLst>
                </a:gridCol>
              </a:tblGrid>
              <a:tr h="742720">
                <a:tc>
                  <a:txBody>
                    <a:bodyPr/>
                    <a:lstStyle/>
                    <a:p>
                      <a:r>
                        <a:rPr lang="en-GB" sz="1200" b="0">
                          <a:solidFill>
                            <a:schemeClr val="tx1"/>
                          </a:solidFill>
                          <a:latin typeface="Inter SemiBold"/>
                          <a:ea typeface="Inter SemiBold"/>
                        </a:rPr>
                        <a:t>NICE Business plan KPIs </a:t>
                      </a:r>
                      <a:endParaRPr lang="en-GB" sz="1200" b="0">
                        <a:solidFill>
                          <a:schemeClr val="tx1"/>
                        </a:solidFill>
                        <a:latin typeface="Inter SemiBold" panose="02000503000000020004" pitchFamily="2" charset="0"/>
                        <a:ea typeface="Inter SemiBold" panose="02000503000000020004"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200" b="0">
                          <a:solidFill>
                            <a:schemeClr val="tx1"/>
                          </a:solidFill>
                          <a:latin typeface="Inter SemiBold"/>
                          <a:ea typeface="Inter SemiBold"/>
                        </a:rPr>
                        <a:t>KPI starting Performance 23-24</a:t>
                      </a:r>
                      <a:endParaRPr lang="en-GB" sz="1200" b="0">
                        <a:solidFill>
                          <a:schemeClr val="tx1"/>
                        </a:solidFill>
                        <a:latin typeface="Inter SemiBold" panose="02000503000000020004" pitchFamily="2" charset="0"/>
                        <a:ea typeface="Inter SemiBold" panose="02000503000000020004"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Inter SemiBold"/>
                          <a:ea typeface="Inter SemiBold"/>
                        </a:rPr>
                        <a:t>KPI Performance target 24-25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Inter SemiBold"/>
                          <a:ea typeface="Inter SemiBold"/>
                        </a:rPr>
                        <a:t>Actual YTD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latin typeface="Inter SemiBold"/>
                          <a:ea typeface="Inter SemiBold"/>
                          <a:cs typeface="+mn-cs"/>
                        </a:rPr>
                        <a:t>% Increase vs 23-24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4640076"/>
                  </a:ext>
                </a:extLst>
              </a:tr>
              <a:tr h="647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kern="1200">
                          <a:solidFill>
                            <a:schemeClr val="tx1"/>
                          </a:solidFill>
                          <a:effectLst/>
                        </a:rPr>
                        <a:t>Media coverag</a:t>
                      </a:r>
                      <a:r>
                        <a:rPr lang="en-GB" sz="1050">
                          <a:solidFill>
                            <a:schemeClr val="tx1"/>
                          </a:solidFill>
                        </a:rPr>
                        <a:t>e of NICE that is positive in sentiment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b="1">
                          <a:latin typeface="Inter"/>
                          <a:ea typeface="Inter"/>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50" b="1">
                          <a:latin typeface="Inter"/>
                          <a:ea typeface="Inter"/>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50" b="1">
                          <a:solidFill>
                            <a:schemeClr val="tx1"/>
                          </a:solidFill>
                          <a:latin typeface="Inter"/>
                          <a:ea typeface="Inter"/>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050">
                          <a:latin typeface="Inter"/>
                          <a:ea typeface="Inter"/>
                        </a:rPr>
                        <a:t>+10 percentage points (pp)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131278"/>
                  </a:ext>
                </a:extLst>
              </a:tr>
              <a:tr h="807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kern="1200">
                          <a:solidFill>
                            <a:schemeClr val="tx1"/>
                          </a:solidFill>
                          <a:effectLst/>
                        </a:rPr>
                        <a:t>Media coverage that is generated by NICE </a:t>
                      </a:r>
                      <a:r>
                        <a:rPr lang="en-GB" sz="1050">
                          <a:solidFill>
                            <a:schemeClr val="tx1"/>
                          </a:solidFill>
                        </a:rPr>
                        <a:t>includes at least one NICE key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Inter"/>
                          <a:ea typeface="Inter"/>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Inter"/>
                          <a:ea typeface="Inter"/>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Inter"/>
                          <a:ea typeface="Inter"/>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050">
                          <a:latin typeface="Inter"/>
                          <a:ea typeface="Inter"/>
                        </a:rPr>
                        <a:t>+2pp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r h="848823">
                <a:tc>
                  <a:txBody>
                    <a:bodyPr/>
                    <a:lstStyle/>
                    <a:p>
                      <a:pPr marL="0" marR="0" lvl="0" indent="0" algn="l" rtl="0" eaLnBrk="1" fontAlgn="auto" latinLnBrk="0" hangingPunct="1">
                        <a:lnSpc>
                          <a:spcPct val="100000"/>
                        </a:lnSpc>
                        <a:spcBef>
                          <a:spcPts val="0"/>
                        </a:spcBef>
                        <a:spcAft>
                          <a:spcPts val="0"/>
                        </a:spcAft>
                        <a:buClrTx/>
                        <a:buSzTx/>
                        <a:buFontTx/>
                        <a:buNone/>
                      </a:pPr>
                      <a:r>
                        <a:rPr lang="en-GB" sz="1050">
                          <a:solidFill>
                            <a:schemeClr val="tx1"/>
                          </a:solidFill>
                        </a:rPr>
                        <a:t>Representation of ethnic minority, disabled and LGBTQ+ colleagues at all levels</a:t>
                      </a:r>
                      <a:endParaRPr lang="en-GB" sz="105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050" b="0" i="0" u="none" strike="noStrike">
                          <a:solidFill>
                            <a:srgbClr val="000000"/>
                          </a:solidFill>
                          <a:effectLst/>
                          <a:latin typeface="+mn-lt"/>
                        </a:rPr>
                        <a:t>Ethnic 18.21</a:t>
                      </a:r>
                      <a:r>
                        <a:rPr lang="en-GB" sz="1050" b="0" i="0">
                          <a:solidFill>
                            <a:srgbClr val="000000"/>
                          </a:solidFill>
                          <a:effectLst/>
                          <a:latin typeface="+mn-lt"/>
                        </a:rPr>
                        <a:t>​%</a:t>
                      </a:r>
                    </a:p>
                    <a:p>
                      <a:pPr algn="ctr" rtl="0" fontAlgn="base"/>
                      <a:r>
                        <a:rPr lang="en-GB" sz="1050" b="0" i="0" u="none" strike="noStrike">
                          <a:solidFill>
                            <a:srgbClr val="000000"/>
                          </a:solidFill>
                          <a:effectLst/>
                          <a:latin typeface="+mn-lt"/>
                        </a:rPr>
                        <a:t>Disabled</a:t>
                      </a:r>
                      <a:r>
                        <a:rPr lang="en-GB" sz="1050" b="0" i="0">
                          <a:solidFill>
                            <a:srgbClr val="000000"/>
                          </a:solidFill>
                          <a:effectLst/>
                          <a:latin typeface="+mn-lt"/>
                        </a:rPr>
                        <a:t>​ 9.49%</a:t>
                      </a:r>
                    </a:p>
                    <a:p>
                      <a:pPr algn="ctr" rtl="0" fontAlgn="base"/>
                      <a:r>
                        <a:rPr lang="en-GB" sz="1050" b="0" i="0" u="none" strike="noStrike">
                          <a:solidFill>
                            <a:srgbClr val="000000"/>
                          </a:solidFill>
                          <a:effectLst/>
                          <a:latin typeface="+mn-lt"/>
                        </a:rPr>
                        <a:t>LGBTQ+</a:t>
                      </a:r>
                      <a:r>
                        <a:rPr lang="en-GB" sz="1050" b="0" i="0">
                          <a:solidFill>
                            <a:srgbClr val="000000"/>
                          </a:solidFill>
                          <a:effectLst/>
                          <a:latin typeface="+mn-lt"/>
                        </a:rPr>
                        <a:t>​ 8.34%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rtl="0" fontAlgn="base"/>
                      <a:r>
                        <a:rPr lang="en-GB" sz="1050" b="0" i="0">
                          <a:solidFill>
                            <a:srgbClr val="000000"/>
                          </a:solidFill>
                          <a:effectLst/>
                          <a:latin typeface="+mn-lt"/>
                        </a:rPr>
                        <a:t>Ethnic 20.3%</a:t>
                      </a:r>
                    </a:p>
                    <a:p>
                      <a:pPr algn="ctr" rtl="0" fontAlgn="base"/>
                      <a:r>
                        <a:rPr lang="en-GB" sz="1050" b="0" i="0">
                          <a:solidFill>
                            <a:srgbClr val="000000"/>
                          </a:solidFill>
                          <a:effectLst/>
                          <a:latin typeface="+mn-lt"/>
                        </a:rPr>
                        <a:t>Disabled 10.44%</a:t>
                      </a:r>
                    </a:p>
                    <a:p>
                      <a:pPr algn="ctr" rtl="0" fontAlgn="base"/>
                      <a:r>
                        <a:rPr lang="en-GB" sz="1050" b="0" i="0">
                          <a:solidFill>
                            <a:srgbClr val="000000"/>
                          </a:solidFill>
                          <a:effectLst/>
                          <a:latin typeface="+mn-lt"/>
                        </a:rPr>
                        <a:t>LGBTQ+ 9.17%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rtl="0" fontAlgn="base"/>
                      <a:r>
                        <a:rPr lang="en-GB" sz="1000" b="1" i="0">
                          <a:solidFill>
                            <a:schemeClr val="tx1"/>
                          </a:solidFill>
                          <a:effectLst/>
                        </a:rPr>
                        <a:t>Ethnic 19.3%</a:t>
                      </a:r>
                    </a:p>
                    <a:p>
                      <a:pPr algn="ctr" rtl="0" fontAlgn="base"/>
                      <a:r>
                        <a:rPr lang="en-GB" sz="1000" b="1" i="0">
                          <a:solidFill>
                            <a:schemeClr val="tx1"/>
                          </a:solidFill>
                          <a:effectLst/>
                        </a:rPr>
                        <a:t>Disabled 9.8%</a:t>
                      </a:r>
                    </a:p>
                    <a:p>
                      <a:pPr algn="ctr" rtl="0" fontAlgn="base"/>
                      <a:r>
                        <a:rPr lang="en-GB" sz="1000" b="1" i="0">
                          <a:solidFill>
                            <a:schemeClr val="tx1"/>
                          </a:solidFill>
                          <a:effectLst/>
                        </a:rPr>
                        <a:t>LGBTQ+ 8.51%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000">
                          <a:latin typeface="Inter"/>
                          <a:ea typeface="Inter"/>
                        </a:rPr>
                        <a:t>+1pp</a:t>
                      </a:r>
                    </a:p>
                    <a:p>
                      <a:r>
                        <a:rPr lang="en-GB" sz="1000">
                          <a:latin typeface="Inter"/>
                          <a:ea typeface="Inter"/>
                        </a:rPr>
                        <a:t>+0.3pp</a:t>
                      </a:r>
                    </a:p>
                    <a:p>
                      <a:r>
                        <a:rPr lang="en-GB" sz="1000">
                          <a:latin typeface="Inter"/>
                          <a:ea typeface="Inter"/>
                        </a:rPr>
                        <a:t>+0.2pp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72468284"/>
                  </a:ext>
                </a:extLst>
              </a:tr>
              <a:tr h="611272">
                <a:tc>
                  <a:txBody>
                    <a:bodyPr/>
                    <a:lstStyle/>
                    <a:p>
                      <a:pPr marL="0" marR="0" lvl="0" indent="0" algn="l" rtl="0" eaLnBrk="1" fontAlgn="auto" latinLnBrk="0" hangingPunct="1">
                        <a:lnSpc>
                          <a:spcPct val="100000"/>
                        </a:lnSpc>
                        <a:spcBef>
                          <a:spcPts val="0"/>
                        </a:spcBef>
                        <a:spcAft>
                          <a:spcPts val="0"/>
                        </a:spcAft>
                        <a:buClrTx/>
                        <a:buSzTx/>
                        <a:buFontTx/>
                        <a:buNone/>
                      </a:pPr>
                      <a:r>
                        <a:rPr lang="en-GB" sz="1050">
                          <a:solidFill>
                            <a:schemeClr val="tx1"/>
                          </a:solidFill>
                        </a:rPr>
                        <a:t>Number of informal resolutions</a:t>
                      </a:r>
                      <a:endParaRPr lang="en-GB" sz="105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Inter"/>
                          <a:ea typeface="Inter"/>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Inter"/>
                          <a:ea typeface="Inter"/>
                        </a:rPr>
                        <a:t>31 (50% 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b="1">
                          <a:solidFill>
                            <a:schemeClr val="tx1"/>
                          </a:solidFill>
                          <a:latin typeface="Inter"/>
                          <a:ea typeface="Inter"/>
                        </a:rPr>
                        <a:t>11 </a:t>
                      </a:r>
                      <a:endParaRPr lang="en-GB" sz="1100" b="1">
                        <a:solidFill>
                          <a:schemeClr val="tx1"/>
                        </a:solidFill>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050">
                          <a:latin typeface="Inter"/>
                          <a:ea typeface="Inter"/>
                        </a:rPr>
                        <a:t>+214%</a:t>
                      </a:r>
                      <a:r>
                        <a:rPr lang="en-GB" sz="1200" b="1">
                          <a:latin typeface="Inter"/>
                          <a:ea typeface="Inter"/>
                        </a:rPr>
                        <a:t>*</a:t>
                      </a:r>
                      <a:endParaRPr lang="en-GB" sz="1050" b="1">
                        <a:latin typeface="Inter"/>
                        <a:ea typeface="In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92403806"/>
                  </a:ext>
                </a:extLst>
              </a:tr>
              <a:tr h="66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a:solidFill>
                            <a:schemeClr val="tx1"/>
                          </a:solidFill>
                          <a:effectLst/>
                        </a:rPr>
                        <a:t>Financial position (deficit and surplus)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Inter"/>
                          <a:ea typeface="Inter"/>
                        </a:rPr>
                        <a:t>No deficit, Surplus &lt;£1m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Inter"/>
                          <a:ea typeface="Inter"/>
                        </a:rPr>
                        <a:t>(Achieved)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Inter"/>
                          <a:ea typeface="Inter"/>
                        </a:rPr>
                        <a:t>No deficit, Surplus &lt;£1m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1">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Inter"/>
                          <a:ea typeface="Inter"/>
                        </a:rPr>
                        <a:t>-£1.7m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050" dirty="0">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996741"/>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2405156113"/>
              </p:ext>
            </p:extLst>
          </p:nvPr>
        </p:nvGraphicFramePr>
        <p:xfrm>
          <a:off x="8139081" y="1648510"/>
          <a:ext cx="3776113" cy="4320849"/>
        </p:xfrm>
        <a:graphic>
          <a:graphicData uri="http://schemas.openxmlformats.org/drawingml/2006/table">
            <a:tbl>
              <a:tblPr firstRow="1" bandRow="1">
                <a:tableStyleId>{5C22544A-7EE6-4342-B048-85BDC9FD1C3A}</a:tableStyleId>
              </a:tblPr>
              <a:tblGrid>
                <a:gridCol w="2353194">
                  <a:extLst>
                    <a:ext uri="{9D8B030D-6E8A-4147-A177-3AD203B41FA5}">
                      <a16:colId xmlns:a16="http://schemas.microsoft.com/office/drawing/2014/main" val="2727980484"/>
                    </a:ext>
                  </a:extLst>
                </a:gridCol>
                <a:gridCol w="881743">
                  <a:extLst>
                    <a:ext uri="{9D8B030D-6E8A-4147-A177-3AD203B41FA5}">
                      <a16:colId xmlns:a16="http://schemas.microsoft.com/office/drawing/2014/main" val="1637958658"/>
                    </a:ext>
                  </a:extLst>
                </a:gridCol>
                <a:gridCol w="541176">
                  <a:extLst>
                    <a:ext uri="{9D8B030D-6E8A-4147-A177-3AD203B41FA5}">
                      <a16:colId xmlns:a16="http://schemas.microsoft.com/office/drawing/2014/main" val="159653918"/>
                    </a:ext>
                  </a:extLst>
                </a:gridCol>
              </a:tblGrid>
              <a:tr h="410594">
                <a:tc>
                  <a:txBody>
                    <a:bodyPr/>
                    <a:lstStyle/>
                    <a:p>
                      <a:r>
                        <a:rPr lang="en-GB" sz="1200" b="0">
                          <a:solidFill>
                            <a:schemeClr val="tx1"/>
                          </a:solidFill>
                          <a:latin typeface="Inter SemiBold"/>
                          <a:ea typeface="Inter SemiBold"/>
                        </a:rPr>
                        <a:t>NICE Bus Plan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200" b="0">
                          <a:solidFill>
                            <a:schemeClr val="tx1"/>
                          </a:solidFill>
                          <a:latin typeface="Inter SemiBold"/>
                          <a:ea typeface="Inter SemiBold"/>
                        </a:rPr>
                        <a:t>Due 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200" b="0">
                          <a:solidFill>
                            <a:schemeClr val="tx1"/>
                          </a:solidFill>
                          <a:latin typeface="Inter SemiBold"/>
                          <a:ea typeface="Inter SemiBold"/>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4420518"/>
                  </a:ext>
                </a:extLst>
              </a:tr>
              <a:tr h="911184">
                <a:tc>
                  <a:txBody>
                    <a:bodyPr/>
                    <a:lstStyle/>
                    <a:p>
                      <a:pPr marL="0" marR="0" lvl="0" indent="0" algn="l" rtl="0" eaLnBrk="1" fontAlgn="auto" latinLnBrk="0" hangingPunct="1">
                        <a:lnSpc>
                          <a:spcPct val="100000"/>
                        </a:lnSpc>
                        <a:spcBef>
                          <a:spcPts val="0"/>
                        </a:spcBef>
                        <a:spcAft>
                          <a:spcPts val="0"/>
                        </a:spcAft>
                        <a:buClrTx/>
                        <a:buSzTx/>
                        <a:buFontTx/>
                        <a:buNone/>
                      </a:pPr>
                      <a:r>
                        <a:rPr lang="en-GB" sz="1050">
                          <a:ea typeface="Verdana"/>
                          <a:cs typeface="Calibri"/>
                        </a:rPr>
                        <a:t>Launched a new Equality, Diversity and Inclusion Roadmap including new objectives to improve staff experience and representation </a:t>
                      </a:r>
                      <a:endParaRPr lang="en-GB" sz="1050">
                        <a:solidFill>
                          <a:srgbClr val="808080"/>
                        </a:solidFill>
                        <a:ea typeface="Verdan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Inter"/>
                          <a:ea typeface="Inter"/>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b="1">
                          <a:solidFill>
                            <a:schemeClr val="tx1"/>
                          </a:solidFill>
                          <a:latin typeface="Inter"/>
                          <a:ea typeface="Inter"/>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84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ea typeface="Verdana"/>
                          <a:cs typeface="Calibri"/>
                        </a:rPr>
                        <a:t>Rolled out Power-BI enabled detailed financial forecasting and scenario planning to increase accuracy of forecasts and engage operational teams  </a:t>
                      </a:r>
                      <a:endParaRPr lang="en-GB" sz="1050">
                        <a:solidFill>
                          <a:srgbClr val="808080"/>
                        </a:solidFill>
                        <a:ea typeface="Verdan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Inter"/>
                          <a:ea typeface="Inter"/>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b="1">
                          <a:solidFill>
                            <a:schemeClr val="tx1"/>
                          </a:solidFill>
                          <a:latin typeface="Inter"/>
                          <a:ea typeface="Inter"/>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43138784"/>
                  </a:ext>
                </a:extLst>
              </a:tr>
              <a:tr h="660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ea typeface="Verdana"/>
                          <a:cs typeface="Calibri"/>
                        </a:rPr>
                        <a:t>Fully embedded finance business partnering to improve financial input into directorate decisions</a:t>
                      </a:r>
                      <a:endParaRPr lang="en-GB" sz="1050">
                        <a:solidFill>
                          <a:srgbClr val="808080"/>
                        </a:solidFill>
                        <a:ea typeface="Verdan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Inter"/>
                          <a:ea typeface="Inter"/>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Inter"/>
                          <a:ea typeface="Inter"/>
                        </a:rPr>
                        <a:t>G</a:t>
                      </a:r>
                    </a:p>
                    <a:p>
                      <a:pPr algn="ctr"/>
                      <a:endParaRPr lang="en-GB" sz="1050">
                        <a:solidFill>
                          <a:schemeClr val="tx1"/>
                        </a:solidFill>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70541423"/>
                  </a:ext>
                </a:extLst>
              </a:tr>
              <a:tr h="715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ea typeface="Verdana"/>
                          <a:cs typeface="Calibri"/>
                        </a:rPr>
                        <a:t>Completed a successful office move to our new Manchester office</a:t>
                      </a:r>
                      <a:endParaRPr lang="en-GB" sz="1050">
                        <a:solidFill>
                          <a:srgbClr val="808080"/>
                        </a:solidFill>
                        <a:ea typeface="Verdan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Inter"/>
                          <a:ea typeface="Inter"/>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Inter"/>
                          <a:ea typeface="Inter"/>
                        </a:rPr>
                        <a:t>A</a:t>
                      </a:r>
                    </a:p>
                    <a:p>
                      <a:pPr algn="ctr"/>
                      <a:endParaRPr lang="en-GB" sz="1050">
                        <a:solidFill>
                          <a:schemeClr val="tx1"/>
                        </a:solidFill>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16768234"/>
                  </a:ext>
                </a:extLst>
              </a:tr>
              <a:tr h="713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ea typeface="Verdana"/>
                          <a:cs typeface="Calibri"/>
                        </a:rPr>
                        <a:t>Leadership competencies implemented with initial review and feedback provided for all leadership teams</a:t>
                      </a:r>
                      <a:endParaRPr lang="en-GB" sz="1050">
                        <a:solidFill>
                          <a:srgbClr val="808080"/>
                        </a:solidFill>
                        <a:ea typeface="Verdan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Inter"/>
                          <a:ea typeface="Inter"/>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b="1" dirty="0">
                          <a:solidFill>
                            <a:schemeClr val="tx1"/>
                          </a:solidFill>
                          <a:latin typeface="Inter"/>
                          <a:ea typeface="Inter"/>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713143"/>
                  </a:ext>
                </a:extLst>
              </a:tr>
            </a:tbl>
          </a:graphicData>
        </a:graphic>
      </p:graphicFrame>
      <p:sp>
        <p:nvSpPr>
          <p:cNvPr id="7" name="Arrow: Down 6">
            <a:extLst>
              <a:ext uri="{FF2B5EF4-FFF2-40B4-BE49-F238E27FC236}">
                <a16:creationId xmlns:a16="http://schemas.microsoft.com/office/drawing/2014/main" id="{D562D64B-FAB0-F196-C891-773EBD3480CE}"/>
              </a:ext>
              <a:ext uri="{C183D7F6-B498-43B3-948B-1728B52AA6E4}">
                <adec:decorative xmlns:adec="http://schemas.microsoft.com/office/drawing/2017/decorative" val="1"/>
              </a:ext>
            </a:extLst>
          </p:cNvPr>
          <p:cNvSpPr/>
          <p:nvPr/>
        </p:nvSpPr>
        <p:spPr>
          <a:xfrm>
            <a:off x="6985501" y="5436191"/>
            <a:ext cx="484632" cy="407388"/>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A2141FA-6BEC-837B-98E2-0BF2D2FCF345}"/>
              </a:ext>
            </a:extLst>
          </p:cNvPr>
          <p:cNvSpPr txBox="1"/>
          <p:nvPr/>
        </p:nvSpPr>
        <p:spPr>
          <a:xfrm>
            <a:off x="1441957" y="6001376"/>
            <a:ext cx="4565437" cy="646331"/>
          </a:xfrm>
          <a:prstGeom prst="rect">
            <a:avLst/>
          </a:prstGeom>
          <a:noFill/>
        </p:spPr>
        <p:txBody>
          <a:bodyPr wrap="square">
            <a:spAutoFit/>
          </a:bodyPr>
          <a:lstStyle/>
          <a:p>
            <a:r>
              <a:rPr lang="en-GB" sz="900" b="1"/>
              <a:t>KPIs reflect April and May figures with exception of financial position </a:t>
            </a:r>
            <a:r>
              <a:rPr lang="en-GB" sz="900"/>
              <a:t>There are a small number of KPIs measured via our annual reputation survey, and therefore they have not been included here. For “Org Brilliance” there is one: “Overall favourability towards NICE amongst our core audiences”</a:t>
            </a:r>
            <a:endParaRPr lang="en-GB" sz="900" b="1"/>
          </a:p>
        </p:txBody>
      </p:sp>
      <p:sp>
        <p:nvSpPr>
          <p:cNvPr id="8" name="TextBox 7">
            <a:extLst>
              <a:ext uri="{FF2B5EF4-FFF2-40B4-BE49-F238E27FC236}">
                <a16:creationId xmlns:a16="http://schemas.microsoft.com/office/drawing/2014/main" id="{F25EF071-1779-564B-D9F0-C9234659CAD6}"/>
              </a:ext>
            </a:extLst>
          </p:cNvPr>
          <p:cNvSpPr txBox="1"/>
          <p:nvPr/>
        </p:nvSpPr>
        <p:spPr>
          <a:xfrm>
            <a:off x="8510117" y="6081944"/>
            <a:ext cx="3405077" cy="230832"/>
          </a:xfrm>
          <a:prstGeom prst="rect">
            <a:avLst/>
          </a:prstGeom>
          <a:noFill/>
        </p:spPr>
        <p:txBody>
          <a:bodyPr wrap="square">
            <a:spAutoFit/>
          </a:bodyPr>
          <a:lstStyle/>
          <a:p>
            <a:r>
              <a:rPr lang="en-GB" sz="900" b="1"/>
              <a:t>RAG rating key: C= complete; G= green; A= amber; R= red</a:t>
            </a:r>
          </a:p>
        </p:txBody>
      </p:sp>
      <p:sp>
        <p:nvSpPr>
          <p:cNvPr id="4" name="TextBox 3">
            <a:extLst>
              <a:ext uri="{FF2B5EF4-FFF2-40B4-BE49-F238E27FC236}">
                <a16:creationId xmlns:a16="http://schemas.microsoft.com/office/drawing/2014/main" id="{559E0FFA-DF11-DF96-F64F-8CD45E9A4309}"/>
              </a:ext>
            </a:extLst>
          </p:cNvPr>
          <p:cNvSpPr txBox="1"/>
          <p:nvPr/>
        </p:nvSpPr>
        <p:spPr>
          <a:xfrm>
            <a:off x="6262434" y="6324541"/>
            <a:ext cx="3753293" cy="446276"/>
          </a:xfrm>
          <a:prstGeom prst="rect">
            <a:avLst/>
          </a:prstGeom>
          <a:noFill/>
        </p:spPr>
        <p:txBody>
          <a:bodyPr wrap="square" rtlCol="0">
            <a:spAutoFit/>
          </a:bodyPr>
          <a:lstStyle/>
          <a:p>
            <a:r>
              <a:rPr lang="en-GB" sz="1400" b="1"/>
              <a:t>*</a:t>
            </a:r>
            <a:r>
              <a:rPr lang="en-GB" sz="900"/>
              <a:t>Based on number achieved in 2 months (5.5 per month) compared to average 23-24 trajectory of 1.75 per month</a:t>
            </a:r>
            <a:endParaRPr lang="en-GB"/>
          </a:p>
        </p:txBody>
      </p:sp>
    </p:spTree>
    <p:extLst>
      <p:ext uri="{BB962C8B-B14F-4D97-AF65-F5344CB8AC3E}">
        <p14:creationId xmlns:p14="http://schemas.microsoft.com/office/powerpoint/2010/main" val="120129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D407CE-C80F-1987-9A1D-321114E211DA}"/>
              </a:ext>
            </a:extLst>
          </p:cNvPr>
          <p:cNvSpPr>
            <a:spLocks noGrp="1"/>
          </p:cNvSpPr>
          <p:nvPr>
            <p:ph type="ctrTitle"/>
          </p:nvPr>
        </p:nvSpPr>
        <p:spPr>
          <a:xfrm>
            <a:off x="396535" y="282207"/>
            <a:ext cx="11076689" cy="710423"/>
          </a:xfrm>
        </p:spPr>
        <p:txBody>
          <a:bodyPr>
            <a:normAutofit/>
          </a:bodyPr>
          <a:lstStyle/>
          <a:p>
            <a:r>
              <a:rPr lang="en-GB" sz="2500" b="0">
                <a:latin typeface="+mj-lt"/>
                <a:cs typeface="Arial"/>
              </a:rPr>
              <a:t>Appendix to Brilliant organisation</a:t>
            </a:r>
            <a:endParaRPr lang="en-GB" sz="2500" b="0">
              <a:latin typeface="+mj-lt"/>
              <a:cs typeface="Arial" panose="020B0604020202020204" pitchFamily="34" charset="0"/>
            </a:endParaRPr>
          </a:p>
        </p:txBody>
      </p:sp>
      <p:graphicFrame>
        <p:nvGraphicFramePr>
          <p:cNvPr id="4" name="Table 3">
            <a:extLst>
              <a:ext uri="{FF2B5EF4-FFF2-40B4-BE49-F238E27FC236}">
                <a16:creationId xmlns:a16="http://schemas.microsoft.com/office/drawing/2014/main" id="{0720A60D-9160-B6CF-DE0D-165CBDA40B69}"/>
              </a:ext>
            </a:extLst>
          </p:cNvPr>
          <p:cNvGraphicFramePr>
            <a:graphicFrameLocks noGrp="1"/>
          </p:cNvGraphicFramePr>
          <p:nvPr>
            <p:extLst>
              <p:ext uri="{D42A27DB-BD31-4B8C-83A1-F6EECF244321}">
                <p14:modId xmlns:p14="http://schemas.microsoft.com/office/powerpoint/2010/main" val="62546434"/>
              </p:ext>
            </p:extLst>
          </p:nvPr>
        </p:nvGraphicFramePr>
        <p:xfrm>
          <a:off x="396535" y="992630"/>
          <a:ext cx="11415254" cy="4863265"/>
        </p:xfrm>
        <a:graphic>
          <a:graphicData uri="http://schemas.openxmlformats.org/drawingml/2006/table">
            <a:tbl>
              <a:tblPr firstRow="1" firstCol="1" bandRow="1">
                <a:tableStyleId>{5C22544A-7EE6-4342-B048-85BDC9FD1C3A}</a:tableStyleId>
              </a:tblPr>
              <a:tblGrid>
                <a:gridCol w="1216508">
                  <a:extLst>
                    <a:ext uri="{9D8B030D-6E8A-4147-A177-3AD203B41FA5}">
                      <a16:colId xmlns:a16="http://schemas.microsoft.com/office/drawing/2014/main" val="2914550284"/>
                    </a:ext>
                  </a:extLst>
                </a:gridCol>
                <a:gridCol w="2527442">
                  <a:extLst>
                    <a:ext uri="{9D8B030D-6E8A-4147-A177-3AD203B41FA5}">
                      <a16:colId xmlns:a16="http://schemas.microsoft.com/office/drawing/2014/main" val="3060368895"/>
                    </a:ext>
                  </a:extLst>
                </a:gridCol>
                <a:gridCol w="1695236">
                  <a:extLst>
                    <a:ext uri="{9D8B030D-6E8A-4147-A177-3AD203B41FA5}">
                      <a16:colId xmlns:a16="http://schemas.microsoft.com/office/drawing/2014/main" val="2030538268"/>
                    </a:ext>
                  </a:extLst>
                </a:gridCol>
                <a:gridCol w="1006868">
                  <a:extLst>
                    <a:ext uri="{9D8B030D-6E8A-4147-A177-3AD203B41FA5}">
                      <a16:colId xmlns:a16="http://schemas.microsoft.com/office/drawing/2014/main" val="347532820"/>
                    </a:ext>
                  </a:extLst>
                </a:gridCol>
                <a:gridCol w="1191802">
                  <a:extLst>
                    <a:ext uri="{9D8B030D-6E8A-4147-A177-3AD203B41FA5}">
                      <a16:colId xmlns:a16="http://schemas.microsoft.com/office/drawing/2014/main" val="283532840"/>
                    </a:ext>
                  </a:extLst>
                </a:gridCol>
                <a:gridCol w="2973271">
                  <a:extLst>
                    <a:ext uri="{9D8B030D-6E8A-4147-A177-3AD203B41FA5}">
                      <a16:colId xmlns:a16="http://schemas.microsoft.com/office/drawing/2014/main" val="330126582"/>
                    </a:ext>
                  </a:extLst>
                </a:gridCol>
                <a:gridCol w="804127">
                  <a:extLst>
                    <a:ext uri="{9D8B030D-6E8A-4147-A177-3AD203B41FA5}">
                      <a16:colId xmlns:a16="http://schemas.microsoft.com/office/drawing/2014/main" val="2056729566"/>
                    </a:ext>
                  </a:extLst>
                </a:gridCol>
              </a:tblGrid>
              <a:tr h="449826">
                <a:tc>
                  <a:txBody>
                    <a:bodyPr/>
                    <a:lstStyle/>
                    <a:p>
                      <a:endParaRPr lang="en-GB" sz="1200">
                        <a:solidFill>
                          <a:schemeClr val="bg1"/>
                        </a:solidFill>
                        <a:effectLst/>
                        <a:highlight>
                          <a:srgbClr val="FFFFFF"/>
                        </a:highlight>
                        <a:latin typeface="Aptos" panose="020B0004020202020204" pitchFamily="34" charset="0"/>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200">
                          <a:solidFill>
                            <a:schemeClr val="tx1"/>
                          </a:solidFill>
                          <a:effectLst/>
                        </a:rPr>
                        <a:t>Target</a:t>
                      </a:r>
                      <a:endParaRPr lang="en-GB" sz="12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1200">
                          <a:solidFill>
                            <a:schemeClr val="tx1"/>
                          </a:solidFill>
                          <a:effectLst/>
                        </a:rPr>
                        <a:t>Comparator/</a:t>
                      </a:r>
                      <a:endParaRPr lang="en-GB" sz="1200">
                        <a:solidFill>
                          <a:schemeClr val="tx1"/>
                        </a:solidFill>
                        <a:effectLst/>
                        <a:latin typeface="Aptos" panose="020B0004020202020204" pitchFamily="34" charset="0"/>
                      </a:endParaRPr>
                    </a:p>
                    <a:p>
                      <a:pPr lvl="0" algn="l">
                        <a:buNone/>
                      </a:pPr>
                      <a:r>
                        <a:rPr lang="en-GB" sz="1200">
                          <a:solidFill>
                            <a:schemeClr val="tx1"/>
                          </a:solidFill>
                          <a:effectLst/>
                        </a:rPr>
                        <a:t>baseline</a:t>
                      </a:r>
                      <a:endParaRPr lang="en-GB" sz="1200">
                        <a:solidFill>
                          <a:schemeClr val="tx1"/>
                        </a:solidFill>
                        <a:effectLst/>
                        <a:latin typeface="Aptos"/>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1200">
                          <a:solidFill>
                            <a:schemeClr val="tx1"/>
                          </a:solidFill>
                          <a:effectLst/>
                        </a:rPr>
                        <a:t>YTD</a:t>
                      </a:r>
                      <a:endParaRPr lang="en-GB" sz="12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1100">
                          <a:solidFill>
                            <a:schemeClr val="tx1"/>
                          </a:solidFill>
                          <a:effectLst/>
                        </a:rPr>
                        <a:t>% improvement or decrease</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1200">
                          <a:solidFill>
                            <a:schemeClr val="tx1"/>
                          </a:solidFill>
                          <a:effectLst/>
                        </a:rPr>
                        <a:t>Add comment why target not met: provide reason, anticipated publication date/month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1200">
                          <a:solidFill>
                            <a:schemeClr val="tx1"/>
                          </a:solidFill>
                          <a:effectLst/>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40709429"/>
                  </a:ext>
                </a:extLst>
              </a:tr>
              <a:tr h="433766">
                <a:tc>
                  <a:txBody>
                    <a:bodyPr/>
                    <a:lstStyle/>
                    <a:p>
                      <a:r>
                        <a:rPr lang="en-GB" sz="1100">
                          <a:solidFill>
                            <a:schemeClr val="tx1"/>
                          </a:solidFill>
                          <a:effectLst/>
                          <a:latin typeface="Inter SemiBold"/>
                          <a:ea typeface="Inter SemiBold"/>
                          <a:cs typeface="Aptos" panose="020B0004020202020204" pitchFamily="34" charset="0"/>
                        </a:rPr>
                        <a:t>Sickness rate - overall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2.78%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050">
                          <a:effectLst/>
                          <a:latin typeface="+mn-lt"/>
                          <a:ea typeface="Aptos" panose="020B0004020202020204" pitchFamily="34" charset="0"/>
                          <a:cs typeface="Aptos" panose="020B0004020202020204" pitchFamily="34" charset="0"/>
                        </a:rPr>
                        <a:t>0.2 percentage point (pp)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endParaRPr lang="en-GB" sz="1100">
                        <a:effectLst/>
                        <a:latin typeface="+mn-lt"/>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mn-lt"/>
                          <a:ea typeface="Aptos" panose="020B0004020202020204" pitchFamily="34" charset="0"/>
                          <a:cs typeface="Aptos" panose="020B00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77530154"/>
                  </a:ext>
                </a:extLst>
              </a:tr>
              <a:tr h="441788">
                <a:tc>
                  <a:txBody>
                    <a:bodyPr/>
                    <a:lstStyle/>
                    <a:p>
                      <a:r>
                        <a:rPr lang="en-GB" sz="1100">
                          <a:solidFill>
                            <a:schemeClr val="tx1"/>
                          </a:solidFill>
                          <a:effectLst/>
                          <a:latin typeface="Inter SemiBold"/>
                          <a:ea typeface="Inter SemiBold"/>
                          <a:cs typeface="Aptos" panose="020B0004020202020204" pitchFamily="34" charset="0"/>
                        </a:rPr>
                        <a:t>Total turnover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mn-lt"/>
                          <a:ea typeface="Aptos" panose="020B0004020202020204" pitchFamily="34" charset="0"/>
                          <a:cs typeface="Aptos" panose="020B00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No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12.03%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endParaRPr lang="en-GB" sz="1050">
                        <a:effectLst/>
                        <a:latin typeface="+mn-lt"/>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endParaRPr lang="en-GB" sz="1100">
                        <a:effectLst/>
                        <a:latin typeface="+mn-lt"/>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mn-lt"/>
                          <a:ea typeface="Aptos" panose="020B0004020202020204" pitchFamily="34" charset="0"/>
                          <a:cs typeface="Aptos" panose="020B00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048728"/>
                  </a:ext>
                </a:extLst>
              </a:tr>
              <a:tr h="441788">
                <a:tc>
                  <a:txBody>
                    <a:bodyPr/>
                    <a:lstStyle/>
                    <a:p>
                      <a:r>
                        <a:rPr lang="en-GB" sz="1100">
                          <a:solidFill>
                            <a:schemeClr val="tx1"/>
                          </a:solidFill>
                          <a:effectLst/>
                          <a:latin typeface="Inter SemiBold"/>
                          <a:ea typeface="Inter SemiBold"/>
                          <a:cs typeface="Aptos" panose="020B0004020202020204" pitchFamily="34" charset="0"/>
                        </a:rPr>
                        <a:t>Voluntary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mn-lt"/>
                          <a:ea typeface="Aptos" panose="020B0004020202020204" pitchFamily="34" charset="0"/>
                          <a:cs typeface="Aptos" panose="020B00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effectLst/>
                          <a:latin typeface="+mn-lt"/>
                          <a:ea typeface="Aptos" panose="020B0004020202020204" pitchFamily="34" charset="0"/>
                          <a:cs typeface="Aptos" panose="020B0004020202020204" pitchFamily="34" charset="0"/>
                        </a:rPr>
                        <a:t>No baseline</a:t>
                      </a:r>
                    </a:p>
                    <a:p>
                      <a:pPr algn="l"/>
                      <a:endParaRPr lang="en-GB" sz="1100">
                        <a:effectLst/>
                        <a:latin typeface="+mn-lt"/>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7.67%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endParaRPr lang="en-GB" sz="1050">
                        <a:effectLst/>
                        <a:latin typeface="+mn-lt"/>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endParaRPr lang="en-GB" sz="1100">
                        <a:effectLst/>
                        <a:latin typeface="+mn-lt"/>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mn-lt"/>
                          <a:ea typeface="Aptos" panose="020B0004020202020204" pitchFamily="34" charset="0"/>
                          <a:cs typeface="Aptos" panose="020B00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942905"/>
                  </a:ext>
                </a:extLst>
              </a:tr>
              <a:tr h="441788">
                <a:tc>
                  <a:txBody>
                    <a:bodyPr/>
                    <a:lstStyle/>
                    <a:p>
                      <a:r>
                        <a:rPr lang="en-GB" sz="1100">
                          <a:solidFill>
                            <a:schemeClr val="tx1"/>
                          </a:solidFill>
                          <a:effectLst/>
                          <a:latin typeface="Inter SemiBold"/>
                          <a:ea typeface="Inter SemiBold"/>
                          <a:cs typeface="Aptos" panose="020B0004020202020204" pitchFamily="34" charset="0"/>
                        </a:rPr>
                        <a:t>Non voluntary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mn-lt"/>
                          <a:ea typeface="Aptos" panose="020B0004020202020204" pitchFamily="34" charset="0"/>
                          <a:cs typeface="Aptos" panose="020B00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effectLst/>
                          <a:latin typeface="+mn-lt"/>
                          <a:ea typeface="Aptos" panose="020B0004020202020204" pitchFamily="34" charset="0"/>
                          <a:cs typeface="Aptos" panose="020B0004020202020204" pitchFamily="34" charset="0"/>
                        </a:rPr>
                        <a:t>No baseline</a:t>
                      </a:r>
                    </a:p>
                    <a:p>
                      <a:pPr algn="l"/>
                      <a:endParaRPr lang="en-GB" sz="1100">
                        <a:effectLst/>
                        <a:latin typeface="+mn-lt"/>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4.36%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endParaRPr lang="en-GB" sz="1050">
                        <a:effectLst/>
                        <a:latin typeface="+mn-lt"/>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endParaRPr lang="en-GB" sz="1100">
                        <a:effectLst/>
                        <a:latin typeface="+mn-lt"/>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mn-lt"/>
                          <a:ea typeface="Aptos" panose="020B0004020202020204" pitchFamily="34" charset="0"/>
                          <a:cs typeface="Aptos" panose="020B00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328988"/>
                  </a:ext>
                </a:extLst>
              </a:tr>
              <a:tr h="186304">
                <a:tc>
                  <a:txBody>
                    <a:bodyPr/>
                    <a:lstStyle/>
                    <a:p>
                      <a:r>
                        <a:rPr lang="en-GB" sz="1100">
                          <a:solidFill>
                            <a:schemeClr val="tx1"/>
                          </a:solidFill>
                          <a:effectLst/>
                          <a:latin typeface="Inter SemiBold"/>
                          <a:ea typeface="Inter SemiBold"/>
                          <a:cs typeface="Aptos" panose="020B0004020202020204" pitchFamily="34" charset="0"/>
                        </a:rPr>
                        <a:t>FOIs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effectLst/>
                          <a:latin typeface="+mn-lt"/>
                          <a:ea typeface="Aptos" panose="020B0004020202020204" pitchFamily="34" charset="0"/>
                          <a:cs typeface="Aptos" panose="020B0004020202020204" pitchFamily="34" charset="0"/>
                        </a:rPr>
                        <a:t>90% of FOIs responded to with 20 working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050">
                          <a:effectLst/>
                          <a:latin typeface="+mn-lt"/>
                          <a:ea typeface="Aptos" panose="020B0004020202020204" pitchFamily="34" charset="0"/>
                          <a:cs typeface="Aptos" panose="020B0004020202020204" pitchFamily="34" charset="0"/>
                        </a:rPr>
                        <a:t> 7pp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endParaRPr lang="en-GB" sz="1100">
                        <a:effectLst/>
                        <a:latin typeface="+mn-lt"/>
                        <a:ea typeface="Aptos" panose="020B0004020202020204" pitchFamily="34" charset="0"/>
                        <a:cs typeface="Aptos" panose="020B0004020202020204" pitchFamily="34" charset="0"/>
                      </a:endParaRPr>
                    </a:p>
                    <a:p>
                      <a:pPr algn="l"/>
                      <a:r>
                        <a:rPr lang="en-GB" sz="1100">
                          <a:effectLst/>
                          <a:latin typeface="+mn-lt"/>
                          <a:ea typeface="Aptos" panose="020B0004020202020204" pitchFamily="34" charset="0"/>
                          <a:cs typeface="Aptos" panose="020B0004020202020204" pitchFamily="34" charset="0"/>
                        </a:rPr>
                        <a:t>Target being exceeded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mn-lt"/>
                          <a:ea typeface="Aptos" panose="020B0004020202020204" pitchFamily="34" charset="0"/>
                          <a:cs typeface="Aptos" panose="020B00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713598041"/>
                  </a:ext>
                </a:extLst>
              </a:tr>
              <a:tr h="714278">
                <a:tc>
                  <a:txBody>
                    <a:bodyPr/>
                    <a:lstStyle/>
                    <a:p>
                      <a:r>
                        <a:rPr lang="en-GB" sz="1100">
                          <a:solidFill>
                            <a:schemeClr val="tx1"/>
                          </a:solidFill>
                          <a:effectLst/>
                          <a:latin typeface="Inter SemiBold"/>
                          <a:ea typeface="Inter SemiBold"/>
                          <a:cs typeface="Aptos" panose="020B0004020202020204" pitchFamily="34" charset="0"/>
                        </a:rPr>
                        <a:t>Parliamentary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100">
                          <a:effectLst/>
                          <a:latin typeface="+mn-lt"/>
                          <a:ea typeface="Aptos" panose="020B0004020202020204" pitchFamily="34" charset="0"/>
                          <a:cs typeface="Aptos" panose="020B0004020202020204" pitchFamily="34" charset="0"/>
                        </a:rPr>
                        <a:t>90% of Parliamentary Questions responded to within the requested time frame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050">
                          <a:effectLst/>
                          <a:latin typeface="+mn-lt"/>
                          <a:ea typeface="Aptos" panose="020B0004020202020204" pitchFamily="34" charset="0"/>
                          <a:cs typeface="Aptos" panose="020B0004020202020204" pitchFamily="34" charset="0"/>
                        </a:rPr>
                        <a:t>10pp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endParaRPr lang="en-GB" sz="1100">
                        <a:effectLst/>
                        <a:latin typeface="+mn-lt"/>
                        <a:ea typeface="Aptos" panose="020B0004020202020204" pitchFamily="34" charset="0"/>
                        <a:cs typeface="Aptos" panose="020B0004020202020204" pitchFamily="34" charset="0"/>
                      </a:endParaRPr>
                    </a:p>
                    <a:p>
                      <a:pPr algn="l"/>
                      <a:r>
                        <a:rPr lang="en-GB" sz="1100">
                          <a:effectLst/>
                          <a:latin typeface="+mn-lt"/>
                          <a:ea typeface="Aptos" panose="020B0004020202020204" pitchFamily="34" charset="0"/>
                          <a:cs typeface="Aptos" panose="020B0004020202020204" pitchFamily="34" charset="0"/>
                        </a:rPr>
                        <a:t>Target being exceeded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mn-lt"/>
                          <a:ea typeface="Aptos" panose="020B0004020202020204" pitchFamily="34" charset="0"/>
                          <a:cs typeface="Aptos" panose="020B00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2566723"/>
                  </a:ext>
                </a:extLst>
              </a:tr>
              <a:tr h="494529">
                <a:tc>
                  <a:txBody>
                    <a:bodyPr/>
                    <a:lstStyle/>
                    <a:p>
                      <a:r>
                        <a:rPr lang="en-GB" sz="1100">
                          <a:solidFill>
                            <a:schemeClr val="tx1"/>
                          </a:solidFill>
                          <a:effectLst/>
                          <a:latin typeface="Inter SemiBold"/>
                          <a:ea typeface="Inter SemiBold"/>
                          <a:cs typeface="Aptos" panose="020B0004020202020204" pitchFamily="34" charset="0"/>
                        </a:rPr>
                        <a:t>Payment compliance</a:t>
                      </a:r>
                      <a:endParaRPr lang="en-GB" sz="1100" b="0">
                        <a:solidFill>
                          <a:schemeClr val="tx1"/>
                        </a:solidFill>
                        <a:effectLst/>
                        <a:latin typeface="Inter SemiBold" panose="02000503000000020004" pitchFamily="2" charset="0"/>
                        <a:ea typeface="Inter SemiBold" panose="02000503000000020004" pitchFamily="2"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b="0">
                          <a:effectLst/>
                          <a:latin typeface="+mn-lt"/>
                          <a:ea typeface="Aptos" panose="020B0004020202020204" pitchFamily="34" charset="0"/>
                          <a:cs typeface="Aptos" panose="020B0004020202020204" pitchFamily="34" charset="0"/>
                        </a:rPr>
                        <a:t>&gt;95% invoices paid within 30 days of calendar month-end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b="0">
                          <a:effectLst/>
                          <a:latin typeface="+mn-lt"/>
                          <a:ea typeface="Aptos" panose="020B0004020202020204" pitchFamily="34" charset="0"/>
                          <a:cs typeface="Aptos" panose="020B0004020202020204" pitchFamily="34" charset="0"/>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98.1%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050">
                          <a:effectLst/>
                          <a:latin typeface="+mn-lt"/>
                          <a:ea typeface="Aptos" panose="020B0004020202020204" pitchFamily="34" charset="0"/>
                          <a:cs typeface="Aptos" panose="020B0004020202020204" pitchFamily="34" charset="0"/>
                        </a:rPr>
                        <a:t>2.1pp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Target being exceeded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effectLst/>
                          <a:latin typeface="+mn-lt"/>
                          <a:ea typeface="Aptos" panose="020B0004020202020204" pitchFamily="34" charset="0"/>
                          <a:cs typeface="Aptos" panose="020B0004020202020204" pitchFamily="34" charset="0"/>
                        </a:rPr>
                        <a:t>G</a:t>
                      </a:r>
                    </a:p>
                    <a:p>
                      <a:pPr algn="ctr"/>
                      <a:endParaRPr lang="en-GB" sz="1100" b="1">
                        <a:solidFill>
                          <a:schemeClr val="tx1"/>
                        </a:solidFill>
                        <a:effectLst/>
                        <a:latin typeface="+mn-lt"/>
                        <a:ea typeface="Aptos" panose="020B0004020202020204" pitchFamily="34" charset="0"/>
                        <a:cs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10684451"/>
                  </a:ext>
                </a:extLst>
              </a:tr>
              <a:tr h="690794">
                <a:tc>
                  <a:txBody>
                    <a:bodyPr/>
                    <a:lstStyle/>
                    <a:p>
                      <a:r>
                        <a:rPr lang="en-GB" sz="1100">
                          <a:solidFill>
                            <a:schemeClr val="tx1"/>
                          </a:solidFill>
                          <a:effectLst/>
                          <a:latin typeface="Inter SemiBold"/>
                          <a:ea typeface="Inter SemiBold"/>
                          <a:cs typeface="Aptos" panose="020B0004020202020204" pitchFamily="34" charset="0"/>
                        </a:rPr>
                        <a:t>Complaints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80% of complaints acknowledged and responded to within 20 working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a:effectLst/>
                          <a:latin typeface="+mn-lt"/>
                          <a:ea typeface="Aptos" panose="020B0004020202020204" pitchFamily="34" charset="0"/>
                          <a:cs typeface="Aptos" panose="020B00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050">
                          <a:effectLst/>
                          <a:latin typeface="+mn-lt"/>
                          <a:ea typeface="Aptos" panose="020B0004020202020204" pitchFamily="34" charset="0"/>
                          <a:cs typeface="Aptos" panose="020B00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r>
                        <a:rPr lang="en-GB" sz="1100" b="0">
                          <a:effectLst/>
                          <a:latin typeface="+mn-lt"/>
                          <a:ea typeface="Aptos" panose="020B0004020202020204" pitchFamily="34" charset="0"/>
                          <a:cs typeface="Aptos" panose="020B0004020202020204" pitchFamily="34" charset="0"/>
                        </a:rPr>
                        <a:t>No complaints received and due for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dirty="0">
                          <a:solidFill>
                            <a:schemeClr val="tx1"/>
                          </a:solidFill>
                          <a:effectLst/>
                          <a:latin typeface="+mn-lt"/>
                          <a:ea typeface="Aptos" panose="020B0004020202020204" pitchFamily="34" charset="0"/>
                          <a:cs typeface="Aptos" panose="020B00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47722101"/>
                  </a:ext>
                </a:extLst>
              </a:tr>
            </a:tbl>
          </a:graphicData>
        </a:graphic>
      </p:graphicFrame>
      <p:sp>
        <p:nvSpPr>
          <p:cNvPr id="6" name="TextBox 5">
            <a:extLst>
              <a:ext uri="{FF2B5EF4-FFF2-40B4-BE49-F238E27FC236}">
                <a16:creationId xmlns:a16="http://schemas.microsoft.com/office/drawing/2014/main" id="{3E527A97-43C0-F6DD-7F5E-385B4BC1A671}"/>
              </a:ext>
            </a:extLst>
          </p:cNvPr>
          <p:cNvSpPr txBox="1"/>
          <p:nvPr/>
        </p:nvSpPr>
        <p:spPr>
          <a:xfrm>
            <a:off x="1476910" y="5865370"/>
            <a:ext cx="6097712" cy="230832"/>
          </a:xfrm>
          <a:prstGeom prst="rect">
            <a:avLst/>
          </a:prstGeom>
          <a:noFill/>
        </p:spPr>
        <p:txBody>
          <a:bodyPr wrap="square">
            <a:spAutoFit/>
          </a:bodyPr>
          <a:lstStyle/>
          <a:p>
            <a:r>
              <a:rPr lang="en-GB" sz="900" b="1"/>
              <a:t>KPIs reflect April and May figures</a:t>
            </a:r>
            <a:endParaRPr lang="en-GB" sz="900"/>
          </a:p>
        </p:txBody>
      </p:sp>
      <p:sp>
        <p:nvSpPr>
          <p:cNvPr id="2" name="TextBox 1">
            <a:extLst>
              <a:ext uri="{FF2B5EF4-FFF2-40B4-BE49-F238E27FC236}">
                <a16:creationId xmlns:a16="http://schemas.microsoft.com/office/drawing/2014/main" id="{31469644-B9BA-F190-D036-59B21FD5620C}"/>
              </a:ext>
            </a:extLst>
          </p:cNvPr>
          <p:cNvSpPr txBox="1"/>
          <p:nvPr/>
        </p:nvSpPr>
        <p:spPr>
          <a:xfrm>
            <a:off x="8406712" y="6059252"/>
            <a:ext cx="3405077" cy="369332"/>
          </a:xfrm>
          <a:prstGeom prst="rect">
            <a:avLst/>
          </a:prstGeom>
          <a:noFill/>
        </p:spPr>
        <p:txBody>
          <a:bodyPr wrap="square">
            <a:spAutoFit/>
          </a:bodyPr>
          <a:lstStyle/>
          <a:p>
            <a:r>
              <a:rPr lang="en-GB" sz="900" b="1"/>
              <a:t>RAG rating key: C= complete; G= green; A= amber; R= Red</a:t>
            </a:r>
          </a:p>
        </p:txBody>
      </p:sp>
    </p:spTree>
    <p:extLst>
      <p:ext uri="{BB962C8B-B14F-4D97-AF65-F5344CB8AC3E}">
        <p14:creationId xmlns:p14="http://schemas.microsoft.com/office/powerpoint/2010/main" val="304909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B923-4804-DB3E-7A9F-5D0A6D84DBB4}"/>
              </a:ext>
            </a:extLst>
          </p:cNvPr>
          <p:cNvSpPr>
            <a:spLocks noGrp="1"/>
          </p:cNvSpPr>
          <p:nvPr>
            <p:ph type="ctrTitle"/>
          </p:nvPr>
        </p:nvSpPr>
        <p:spPr>
          <a:xfrm>
            <a:off x="65651" y="174231"/>
            <a:ext cx="8236138" cy="499857"/>
          </a:xfrm>
        </p:spPr>
        <p:txBody>
          <a:bodyPr>
            <a:normAutofit fontScale="90000"/>
          </a:bodyPr>
          <a:lstStyle/>
          <a:p>
            <a:r>
              <a:rPr lang="en-GB" sz="2400">
                <a:latin typeface="Lora SemiBold"/>
              </a:rPr>
              <a:t>Financial performance as at 30 June 24 and Full year outturn</a:t>
            </a:r>
          </a:p>
        </p:txBody>
      </p:sp>
      <p:graphicFrame>
        <p:nvGraphicFramePr>
          <p:cNvPr id="7" name="Table 6">
            <a:extLst>
              <a:ext uri="{FF2B5EF4-FFF2-40B4-BE49-F238E27FC236}">
                <a16:creationId xmlns:a16="http://schemas.microsoft.com/office/drawing/2014/main" id="{181C3442-0B41-ADDB-E352-B9E23E121325}"/>
              </a:ext>
            </a:extLst>
          </p:cNvPr>
          <p:cNvGraphicFramePr>
            <a:graphicFrameLocks noGrp="1"/>
          </p:cNvGraphicFramePr>
          <p:nvPr>
            <p:extLst>
              <p:ext uri="{D42A27DB-BD31-4B8C-83A1-F6EECF244321}">
                <p14:modId xmlns:p14="http://schemas.microsoft.com/office/powerpoint/2010/main" val="488636172"/>
              </p:ext>
            </p:extLst>
          </p:nvPr>
        </p:nvGraphicFramePr>
        <p:xfrm>
          <a:off x="326088" y="769375"/>
          <a:ext cx="5649835" cy="1645487"/>
        </p:xfrm>
        <a:graphic>
          <a:graphicData uri="http://schemas.openxmlformats.org/drawingml/2006/table">
            <a:tbl>
              <a:tblPr firstRow="1" lastRow="1">
                <a:tableStyleId>{5C22544A-7EE6-4342-B048-85BDC9FD1C3A}</a:tableStyleId>
              </a:tblPr>
              <a:tblGrid>
                <a:gridCol w="1124016">
                  <a:extLst>
                    <a:ext uri="{9D8B030D-6E8A-4147-A177-3AD203B41FA5}">
                      <a16:colId xmlns:a16="http://schemas.microsoft.com/office/drawing/2014/main" val="4133194356"/>
                    </a:ext>
                  </a:extLst>
                </a:gridCol>
                <a:gridCol w="877455">
                  <a:extLst>
                    <a:ext uri="{9D8B030D-6E8A-4147-A177-3AD203B41FA5}">
                      <a16:colId xmlns:a16="http://schemas.microsoft.com/office/drawing/2014/main" val="4174961884"/>
                    </a:ext>
                  </a:extLst>
                </a:gridCol>
                <a:gridCol w="674254">
                  <a:extLst>
                    <a:ext uri="{9D8B030D-6E8A-4147-A177-3AD203B41FA5}">
                      <a16:colId xmlns:a16="http://schemas.microsoft.com/office/drawing/2014/main" val="4033841382"/>
                    </a:ext>
                  </a:extLst>
                </a:gridCol>
                <a:gridCol w="655782">
                  <a:extLst>
                    <a:ext uri="{9D8B030D-6E8A-4147-A177-3AD203B41FA5}">
                      <a16:colId xmlns:a16="http://schemas.microsoft.com/office/drawing/2014/main" val="980421400"/>
                    </a:ext>
                  </a:extLst>
                </a:gridCol>
                <a:gridCol w="812800">
                  <a:extLst>
                    <a:ext uri="{9D8B030D-6E8A-4147-A177-3AD203B41FA5}">
                      <a16:colId xmlns:a16="http://schemas.microsoft.com/office/drawing/2014/main" val="3016846180"/>
                    </a:ext>
                  </a:extLst>
                </a:gridCol>
                <a:gridCol w="711200">
                  <a:extLst>
                    <a:ext uri="{9D8B030D-6E8A-4147-A177-3AD203B41FA5}">
                      <a16:colId xmlns:a16="http://schemas.microsoft.com/office/drawing/2014/main" val="2103408247"/>
                    </a:ext>
                  </a:extLst>
                </a:gridCol>
                <a:gridCol w="794328">
                  <a:extLst>
                    <a:ext uri="{9D8B030D-6E8A-4147-A177-3AD203B41FA5}">
                      <a16:colId xmlns:a16="http://schemas.microsoft.com/office/drawing/2014/main" val="2556545297"/>
                    </a:ext>
                  </a:extLst>
                </a:gridCol>
              </a:tblGrid>
              <a:tr h="758244">
                <a:tc>
                  <a:txBody>
                    <a:bodyPr/>
                    <a:lstStyle/>
                    <a:p>
                      <a:pPr algn="ctr" fontAlgn="b"/>
                      <a:r>
                        <a:rPr lang="en-GB" sz="1100" u="none" strike="noStrike">
                          <a:effectLst/>
                        </a:rPr>
                        <a:t> </a:t>
                      </a:r>
                      <a:endParaRPr lang="en-GB" sz="1100" b="0" i="0" u="none" strike="noStrike">
                        <a:effectLst/>
                        <a:latin typeface="Aptos Narrow" panose="020B0004020202020204" pitchFamily="34" charset="0"/>
                      </a:endParaRPr>
                    </a:p>
                  </a:txBody>
                  <a:tcPr marL="7097" marR="7097" marT="7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a:effectLst/>
                        </a:rPr>
                        <a:t>YTD </a:t>
                      </a:r>
                      <a:br>
                        <a:rPr lang="en-GB" sz="1100" u="none" strike="noStrike">
                          <a:effectLst/>
                        </a:rPr>
                      </a:br>
                      <a:r>
                        <a:rPr lang="en-GB" sz="1100" u="none" strike="noStrike">
                          <a:effectLst/>
                        </a:rPr>
                        <a:t>budget £000</a:t>
                      </a:r>
                      <a:endParaRPr lang="en-GB" sz="1100" b="0" i="0" u="none" strike="noStrike">
                        <a:effectLst/>
                        <a:latin typeface="Aptos Narrow" panose="020B0004020202020204" pitchFamily="34" charset="0"/>
                      </a:endParaRPr>
                    </a:p>
                  </a:txBody>
                  <a:tcPr marL="7097" marR="7097" marT="70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a:effectLst/>
                        </a:rPr>
                        <a:t>YTD actual £000</a:t>
                      </a:r>
                      <a:endParaRPr lang="en-GB" sz="1100" b="0" i="0" u="none" strike="noStrike">
                        <a:effectLst/>
                        <a:latin typeface="Aptos Narrow" panose="020B0004020202020204" pitchFamily="34" charset="0"/>
                      </a:endParaRPr>
                    </a:p>
                  </a:txBody>
                  <a:tcPr marL="7097" marR="7097" marT="70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a:effectLst/>
                        </a:rPr>
                        <a:t>YTD variance £000</a:t>
                      </a:r>
                      <a:endParaRPr lang="en-GB" sz="1100" b="0" i="0" u="none" strike="noStrike">
                        <a:effectLst/>
                        <a:latin typeface="Aptos Narrow" panose="020B0004020202020204" pitchFamily="34" charset="0"/>
                      </a:endParaRPr>
                    </a:p>
                  </a:txBody>
                  <a:tcPr marL="7097" marR="7097" marT="70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a:effectLst/>
                        </a:rPr>
                        <a:t>Annual budget </a:t>
                      </a:r>
                      <a:br>
                        <a:rPr lang="en-GB" sz="1100" u="none" strike="noStrike">
                          <a:effectLst/>
                        </a:rPr>
                      </a:br>
                      <a:r>
                        <a:rPr lang="en-GB" sz="1100" u="none" strike="noStrike">
                          <a:effectLst/>
                        </a:rPr>
                        <a:t>£000</a:t>
                      </a:r>
                      <a:endParaRPr lang="en-GB" sz="1100" b="0" i="0" u="none" strike="noStrike">
                        <a:effectLst/>
                        <a:latin typeface="Aptos Narrow" panose="020B0004020202020204" pitchFamily="34" charset="0"/>
                      </a:endParaRPr>
                    </a:p>
                  </a:txBody>
                  <a:tcPr marL="7097" marR="7097" marT="70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a:effectLst/>
                        </a:rPr>
                        <a:t>Estimated outturn </a:t>
                      </a:r>
                      <a:br>
                        <a:rPr lang="en-GB" sz="1100" u="none" strike="noStrike">
                          <a:effectLst/>
                        </a:rPr>
                      </a:br>
                      <a:r>
                        <a:rPr lang="en-GB" sz="1100" u="none" strike="noStrike">
                          <a:effectLst/>
                        </a:rPr>
                        <a:t>£000</a:t>
                      </a:r>
                      <a:endParaRPr lang="en-GB" sz="1100" b="0" i="0" u="none" strike="noStrike">
                        <a:effectLst/>
                        <a:latin typeface="Aptos Narrow" panose="020B0004020202020204" pitchFamily="34" charset="0"/>
                      </a:endParaRPr>
                    </a:p>
                  </a:txBody>
                  <a:tcPr marL="7097" marR="7097" marT="70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a:effectLst/>
                        </a:rPr>
                        <a:t>Variance £000</a:t>
                      </a:r>
                      <a:endParaRPr lang="en-GB" sz="1100" b="0" i="0" u="none" strike="noStrike">
                        <a:effectLst/>
                        <a:latin typeface="Aptos Narrow" panose="020B0004020202020204" pitchFamily="34" charset="0"/>
                      </a:endParaRPr>
                    </a:p>
                  </a:txBody>
                  <a:tcPr marL="7097" marR="7097" marT="70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5978090"/>
                  </a:ext>
                </a:extLst>
              </a:tr>
              <a:tr h="228113">
                <a:tc>
                  <a:txBody>
                    <a:bodyPr/>
                    <a:lstStyle/>
                    <a:p>
                      <a:pPr algn="l" fontAlgn="b"/>
                      <a:r>
                        <a:rPr lang="en-GB" sz="1100" u="none" strike="noStrike">
                          <a:effectLst/>
                        </a:rPr>
                        <a:t>Pay</a:t>
                      </a:r>
                      <a:endParaRPr lang="en-GB" sz="1100" b="0" i="0" u="none" strike="noStrike">
                        <a:effectLst/>
                        <a:latin typeface="Aptos Narrow" panose="020B0004020202020204" pitchFamily="34" charset="0"/>
                      </a:endParaRPr>
                    </a:p>
                  </a:txBody>
                  <a:tcPr marL="7097" marR="7097" marT="7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14,901</a:t>
                      </a:r>
                    </a:p>
                  </a:txBody>
                  <a:tcPr marL="9525" marR="72000"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14,218</a:t>
                      </a:r>
                    </a:p>
                  </a:txBody>
                  <a:tcPr marL="9525" marR="72000"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-683</a:t>
                      </a:r>
                    </a:p>
                  </a:txBody>
                  <a:tcPr marL="9525" marR="72000"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61,479</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60,933</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-545</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5677187"/>
                  </a:ext>
                </a:extLst>
              </a:tr>
              <a:tr h="222179">
                <a:tc>
                  <a:txBody>
                    <a:bodyPr/>
                    <a:lstStyle/>
                    <a:p>
                      <a:pPr algn="l" fontAlgn="b"/>
                      <a:r>
                        <a:rPr lang="en-GB" sz="1100" u="none" strike="noStrike">
                          <a:effectLst/>
                        </a:rPr>
                        <a:t>Non-pay</a:t>
                      </a:r>
                      <a:endParaRPr lang="en-GB" sz="1100" b="0" i="0" u="none" strike="noStrike">
                        <a:effectLst/>
                        <a:latin typeface="Aptos Narrow" panose="020B0004020202020204" pitchFamily="34" charset="0"/>
                      </a:endParaRPr>
                    </a:p>
                  </a:txBody>
                  <a:tcPr marL="7097" marR="7097" marT="7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5,970</a:t>
                      </a:r>
                    </a:p>
                  </a:txBody>
                  <a:tcPr marL="9525" marR="72000"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5,461</a:t>
                      </a:r>
                    </a:p>
                  </a:txBody>
                  <a:tcPr marL="9525" marR="72000"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-509</a:t>
                      </a:r>
                    </a:p>
                  </a:txBody>
                  <a:tcPr marL="9525" marR="72000"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26,928</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27,716</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788</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200701"/>
                  </a:ext>
                </a:extLst>
              </a:tr>
              <a:tr h="222179">
                <a:tc>
                  <a:txBody>
                    <a:bodyPr/>
                    <a:lstStyle/>
                    <a:p>
                      <a:pPr algn="l" fontAlgn="b"/>
                      <a:r>
                        <a:rPr lang="en-GB" sz="1100" u="none" strike="noStrike">
                          <a:effectLst/>
                        </a:rPr>
                        <a:t>Income</a:t>
                      </a:r>
                      <a:endParaRPr lang="en-GB" sz="1100" b="0" i="0" u="none" strike="noStrike">
                        <a:effectLst/>
                        <a:latin typeface="Aptos Narrow" panose="020B0004020202020204" pitchFamily="34" charset="0"/>
                      </a:endParaRPr>
                    </a:p>
                  </a:txBody>
                  <a:tcPr marL="7097" marR="7097" marT="7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-6,793</a:t>
                      </a:r>
                    </a:p>
                  </a:txBody>
                  <a:tcPr marL="9525" marR="72000"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-7,291</a:t>
                      </a:r>
                    </a:p>
                  </a:txBody>
                  <a:tcPr marL="9525" marR="72000"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-498</a:t>
                      </a:r>
                    </a:p>
                  </a:txBody>
                  <a:tcPr marL="9525" marR="72000"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-27,206</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-28,299</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u="none" strike="noStrike" kern="1200">
                          <a:solidFill>
                            <a:schemeClr val="dk1"/>
                          </a:solidFill>
                          <a:effectLst/>
                          <a:latin typeface="+mn-lt"/>
                          <a:ea typeface="+mn-ea"/>
                          <a:cs typeface="+mn-cs"/>
                        </a:rPr>
                        <a:t>-1,093</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612172"/>
                  </a:ext>
                </a:extLst>
              </a:tr>
              <a:tr h="213359">
                <a:tc>
                  <a:txBody>
                    <a:bodyPr/>
                    <a:lstStyle/>
                    <a:p>
                      <a:pPr algn="l" fontAlgn="b"/>
                      <a:r>
                        <a:rPr lang="en-GB" sz="1100" u="none" strike="noStrike">
                          <a:effectLst/>
                        </a:rPr>
                        <a:t>Total</a:t>
                      </a:r>
                      <a:endParaRPr lang="en-GB" sz="1100" b="1" i="0" u="none" strike="noStrike">
                        <a:effectLst/>
                        <a:latin typeface="Aptos Narrow" panose="020B0004020202020204" pitchFamily="34" charset="0"/>
                      </a:endParaRPr>
                    </a:p>
                  </a:txBody>
                  <a:tcPr marL="7097" marR="7097" marT="7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b="1" u="none" strike="noStrike" kern="1200">
                          <a:solidFill>
                            <a:schemeClr val="lt1"/>
                          </a:solidFill>
                          <a:effectLst/>
                          <a:latin typeface="+mn-lt"/>
                          <a:ea typeface="+mn-ea"/>
                          <a:cs typeface="+mn-cs"/>
                        </a:rPr>
                        <a:t>14,077</a:t>
                      </a:r>
                    </a:p>
                  </a:txBody>
                  <a:tcPr marL="0" marR="36000" marT="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b="1" u="none" strike="noStrike" kern="1200">
                          <a:solidFill>
                            <a:schemeClr val="lt1"/>
                          </a:solidFill>
                          <a:effectLst/>
                          <a:latin typeface="+mn-lt"/>
                          <a:ea typeface="+mn-ea"/>
                          <a:cs typeface="+mn-cs"/>
                        </a:rPr>
                        <a:t>12,388</a:t>
                      </a:r>
                    </a:p>
                  </a:txBody>
                  <a:tcPr marL="0" marR="36000" marT="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b="1" u="none" strike="noStrike" kern="1200">
                          <a:solidFill>
                            <a:schemeClr val="lt1"/>
                          </a:solidFill>
                          <a:effectLst/>
                          <a:latin typeface="+mn-lt"/>
                          <a:ea typeface="+mn-ea"/>
                          <a:cs typeface="+mn-cs"/>
                        </a:rPr>
                        <a:t>-1,690</a:t>
                      </a:r>
                    </a:p>
                  </a:txBody>
                  <a:tcPr marL="0" marR="36000" marT="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b="1" u="none" strike="noStrike" kern="1200">
                          <a:solidFill>
                            <a:schemeClr val="lt1"/>
                          </a:solidFill>
                          <a:effectLst/>
                          <a:latin typeface="+mn-lt"/>
                          <a:ea typeface="+mn-ea"/>
                          <a:cs typeface="+mn-cs"/>
                        </a:rPr>
                        <a:t>61,201</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b="1" u="none" strike="noStrike" kern="1200">
                          <a:solidFill>
                            <a:schemeClr val="lt1"/>
                          </a:solidFill>
                          <a:effectLst/>
                          <a:latin typeface="+mn-lt"/>
                          <a:ea typeface="+mn-ea"/>
                          <a:cs typeface="+mn-cs"/>
                        </a:rPr>
                        <a:t>60,351</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100" b="1" u="none" strike="noStrike" kern="1200" dirty="0">
                          <a:solidFill>
                            <a:schemeClr val="lt1"/>
                          </a:solidFill>
                          <a:effectLst/>
                          <a:latin typeface="+mn-lt"/>
                          <a:ea typeface="+mn-ea"/>
                          <a:cs typeface="+mn-cs"/>
                        </a:rPr>
                        <a:t>-850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683967"/>
                  </a:ext>
                </a:extLst>
              </a:tr>
            </a:tbl>
          </a:graphicData>
        </a:graphic>
      </p:graphicFrame>
      <p:sp>
        <p:nvSpPr>
          <p:cNvPr id="3" name="Text Placeholder 2">
            <a:extLst>
              <a:ext uri="{FF2B5EF4-FFF2-40B4-BE49-F238E27FC236}">
                <a16:creationId xmlns:a16="http://schemas.microsoft.com/office/drawing/2014/main" id="{8F9B50D9-D701-02F9-652D-EAD8129CA286}"/>
              </a:ext>
            </a:extLst>
          </p:cNvPr>
          <p:cNvSpPr>
            <a:spLocks noGrp="1"/>
          </p:cNvSpPr>
          <p:nvPr>
            <p:ph type="body" sz="quarter" idx="12"/>
          </p:nvPr>
        </p:nvSpPr>
        <p:spPr>
          <a:xfrm>
            <a:off x="6715454" y="674088"/>
            <a:ext cx="4512753" cy="1836063"/>
          </a:xfrm>
        </p:spPr>
        <p:txBody>
          <a:bodyPr vert="horz" lIns="91440" tIns="45720" rIns="91440" bIns="45720" rtlCol="0" anchor="t">
            <a:normAutofit/>
          </a:bodyPr>
          <a:lstStyle/>
          <a:p>
            <a:pPr>
              <a:spcBef>
                <a:spcPts val="600"/>
              </a:spcBef>
            </a:pPr>
            <a:r>
              <a:rPr lang="en-GB" sz="1200" b="1">
                <a:latin typeface="Inter"/>
                <a:ea typeface="Inter"/>
              </a:rPr>
              <a:t>YTD Financial performance</a:t>
            </a:r>
          </a:p>
          <a:p>
            <a:pPr>
              <a:spcBef>
                <a:spcPts val="600"/>
              </a:spcBef>
            </a:pPr>
            <a:r>
              <a:rPr lang="en-GB" sz="1100">
                <a:latin typeface="Inter"/>
                <a:ea typeface="Inter"/>
              </a:rPr>
              <a:t>As at the end of June we are underspent by £1.7m. The underspend is driven by (1) Pay: actual vacancy rate of c8% vs. planned vacancy factor of 2.5%; (2) reserves not being drawn against year to-date and contingency not being utilised; and (3) higher income from medicines evaluation.  </a:t>
            </a:r>
          </a:p>
          <a:p>
            <a:endParaRPr lang="en-GB" sz="1100"/>
          </a:p>
        </p:txBody>
      </p:sp>
      <p:sp>
        <p:nvSpPr>
          <p:cNvPr id="11" name="TextBox 10">
            <a:extLst>
              <a:ext uri="{FF2B5EF4-FFF2-40B4-BE49-F238E27FC236}">
                <a16:creationId xmlns:a16="http://schemas.microsoft.com/office/drawing/2014/main" id="{76EC289D-98E9-85C6-0048-696B10C896E6}"/>
              </a:ext>
            </a:extLst>
          </p:cNvPr>
          <p:cNvSpPr txBox="1"/>
          <p:nvPr/>
        </p:nvSpPr>
        <p:spPr>
          <a:xfrm>
            <a:off x="326088" y="2522216"/>
            <a:ext cx="6109854" cy="276999"/>
          </a:xfrm>
          <a:prstGeom prst="rect">
            <a:avLst/>
          </a:prstGeom>
          <a:noFill/>
        </p:spPr>
        <p:txBody>
          <a:bodyPr wrap="square">
            <a:spAutoFit/>
          </a:bodyPr>
          <a:lstStyle/>
          <a:p>
            <a:r>
              <a:rPr lang="en-GB" sz="1200" b="1">
                <a:latin typeface="Inter"/>
                <a:ea typeface="Inter"/>
              </a:rPr>
              <a:t>Full year forecast - scenarios</a:t>
            </a:r>
            <a:endParaRPr lang="en-GB" sz="1200"/>
          </a:p>
        </p:txBody>
      </p:sp>
      <p:graphicFrame>
        <p:nvGraphicFramePr>
          <p:cNvPr id="6" name="Table 5">
            <a:extLst>
              <a:ext uri="{FF2B5EF4-FFF2-40B4-BE49-F238E27FC236}">
                <a16:creationId xmlns:a16="http://schemas.microsoft.com/office/drawing/2014/main" id="{4DD2E255-70E7-8202-7CBD-75137057510C}"/>
              </a:ext>
            </a:extLst>
          </p:cNvPr>
          <p:cNvGraphicFramePr>
            <a:graphicFrameLocks noGrp="1"/>
          </p:cNvGraphicFramePr>
          <p:nvPr>
            <p:extLst>
              <p:ext uri="{D42A27DB-BD31-4B8C-83A1-F6EECF244321}">
                <p14:modId xmlns:p14="http://schemas.microsoft.com/office/powerpoint/2010/main" val="3524591726"/>
              </p:ext>
            </p:extLst>
          </p:nvPr>
        </p:nvGraphicFramePr>
        <p:xfrm>
          <a:off x="326088" y="2799215"/>
          <a:ext cx="5649835" cy="3650708"/>
        </p:xfrm>
        <a:graphic>
          <a:graphicData uri="http://schemas.openxmlformats.org/drawingml/2006/table">
            <a:tbl>
              <a:tblPr firstRow="1" lastRow="1">
                <a:tableStyleId>{5C22544A-7EE6-4342-B048-85BDC9FD1C3A}</a:tableStyleId>
              </a:tblPr>
              <a:tblGrid>
                <a:gridCol w="1133256">
                  <a:extLst>
                    <a:ext uri="{9D8B030D-6E8A-4147-A177-3AD203B41FA5}">
                      <a16:colId xmlns:a16="http://schemas.microsoft.com/office/drawing/2014/main" val="2126607124"/>
                    </a:ext>
                  </a:extLst>
                </a:gridCol>
                <a:gridCol w="642109">
                  <a:extLst>
                    <a:ext uri="{9D8B030D-6E8A-4147-A177-3AD203B41FA5}">
                      <a16:colId xmlns:a16="http://schemas.microsoft.com/office/drawing/2014/main" val="4184945689"/>
                    </a:ext>
                  </a:extLst>
                </a:gridCol>
                <a:gridCol w="364654">
                  <a:extLst>
                    <a:ext uri="{9D8B030D-6E8A-4147-A177-3AD203B41FA5}">
                      <a16:colId xmlns:a16="http://schemas.microsoft.com/office/drawing/2014/main" val="3726383259"/>
                    </a:ext>
                  </a:extLst>
                </a:gridCol>
                <a:gridCol w="2715489">
                  <a:extLst>
                    <a:ext uri="{9D8B030D-6E8A-4147-A177-3AD203B41FA5}">
                      <a16:colId xmlns:a16="http://schemas.microsoft.com/office/drawing/2014/main" val="1494539635"/>
                    </a:ext>
                  </a:extLst>
                </a:gridCol>
                <a:gridCol w="794327">
                  <a:extLst>
                    <a:ext uri="{9D8B030D-6E8A-4147-A177-3AD203B41FA5}">
                      <a16:colId xmlns:a16="http://schemas.microsoft.com/office/drawing/2014/main" val="2343047068"/>
                    </a:ext>
                  </a:extLst>
                </a:gridCol>
              </a:tblGrid>
              <a:tr h="291711">
                <a:tc>
                  <a:txBody>
                    <a:bodyPr/>
                    <a:lstStyle/>
                    <a:p>
                      <a:pPr algn="l" fontAlgn="b"/>
                      <a:r>
                        <a:rPr lang="en-GB" sz="1000" u="none" strike="noStrike">
                          <a:effectLst/>
                        </a:rPr>
                        <a:t>Assumption</a:t>
                      </a:r>
                      <a:endParaRPr lang="en-GB"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u="none" strike="noStrike">
                          <a:effectLst/>
                        </a:rPr>
                        <a:t>£'000</a:t>
                      </a:r>
                      <a:endParaRPr lang="en-GB"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kern="1200">
                          <a:solidFill>
                            <a:schemeClr val="lt1"/>
                          </a:solidFill>
                          <a:effectLst/>
                          <a:latin typeface="+mn-lt"/>
                          <a:ea typeface="+mn-ea"/>
                          <a:cs typeface="+mn-cs"/>
                        </a:rPr>
                        <a:t>Likelihood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b="1" u="none" strike="noStrike" kern="1200">
                          <a:solidFill>
                            <a:schemeClr val="lt1"/>
                          </a:solidFill>
                          <a:effectLst/>
                          <a:latin typeface="+mn-lt"/>
                          <a:ea typeface="+mn-ea"/>
                          <a:cs typeface="+mn-cs"/>
                        </a:rPr>
                        <a:t>  Comments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000" b="1" u="none" strike="noStrike" kern="1200">
                          <a:solidFill>
                            <a:schemeClr val="lt1"/>
                          </a:solidFill>
                          <a:effectLst/>
                          <a:latin typeface="+mn-lt"/>
                          <a:ea typeface="+mn-ea"/>
                          <a:cs typeface="+mn-cs"/>
                        </a:rPr>
                        <a:t>Range</a:t>
                      </a:r>
                    </a:p>
                    <a:p>
                      <a:pPr marL="0" algn="l" defTabSz="914400" rtl="0" eaLnBrk="1" fontAlgn="b" latinLnBrk="0" hangingPunct="1"/>
                      <a:endParaRPr lang="en-GB" sz="1000" b="1" u="none" strike="noStrike" kern="1200">
                        <a:solidFill>
                          <a:schemeClr val="lt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0524125"/>
                  </a:ext>
                </a:extLst>
              </a:tr>
              <a:tr h="291711">
                <a:tc>
                  <a:txBody>
                    <a:bodyPr/>
                    <a:lstStyle/>
                    <a:p>
                      <a:pPr algn="l" fontAlgn="b"/>
                      <a:r>
                        <a:rPr lang="en-GB" sz="1000" u="none" strike="noStrike">
                          <a:effectLst/>
                        </a:rPr>
                        <a:t>Pay Award </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u="none" strike="noStrike">
                          <a:effectLst/>
                        </a:rPr>
                        <a:t>500</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M</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u="none" strike="noStrike">
                          <a:effectLst/>
                        </a:rPr>
                        <a:t>Additional pay award over budget 2%</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000" b="0" u="none" strike="noStrike" kern="1200">
                          <a:solidFill>
                            <a:schemeClr val="tx1"/>
                          </a:solidFill>
                          <a:effectLst/>
                          <a:latin typeface="+mn-lt"/>
                          <a:ea typeface="+mn-ea"/>
                          <a:cs typeface="+mn-cs"/>
                        </a:rPr>
                        <a:t>£0 - £1m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366815"/>
                  </a:ext>
                </a:extLst>
              </a:tr>
              <a:tr h="434077">
                <a:tc>
                  <a:txBody>
                    <a:bodyPr/>
                    <a:lstStyle/>
                    <a:p>
                      <a:pPr algn="l" fontAlgn="b"/>
                      <a:r>
                        <a:rPr lang="en-GB" sz="1000" u="none" strike="noStrike">
                          <a:effectLst/>
                        </a:rPr>
                        <a:t>Dilapidations</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u="none" strike="noStrike">
                          <a:effectLst/>
                        </a:rPr>
                        <a:t>1,000</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H</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u="none" strike="noStrike">
                          <a:effectLst/>
                        </a:rPr>
                        <a:t>Absorb the final, agreed dilapidations cost for Manchester office closure</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000" b="0" u="none" strike="noStrike" kern="1200">
                          <a:solidFill>
                            <a:schemeClr val="tx1"/>
                          </a:solidFill>
                          <a:effectLst/>
                          <a:latin typeface="+mn-lt"/>
                          <a:ea typeface="+mn-ea"/>
                          <a:cs typeface="+mn-cs"/>
                        </a:rPr>
                        <a:t>£0 - £2.5m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6375964"/>
                  </a:ext>
                </a:extLst>
              </a:tr>
              <a:tr h="571386">
                <a:tc>
                  <a:txBody>
                    <a:bodyPr/>
                    <a:lstStyle/>
                    <a:p>
                      <a:pPr algn="l" fontAlgn="b"/>
                      <a:r>
                        <a:rPr lang="en-GB" sz="1000" u="none" strike="noStrike">
                          <a:effectLst/>
                          <a:latin typeface="+mn-lt"/>
                        </a:rPr>
                        <a:t>DIT investment funds</a:t>
                      </a:r>
                      <a:endParaRPr lang="en-GB" sz="1000" b="0" i="0" u="none" strike="noStrike">
                        <a:solidFill>
                          <a:srgbClr val="000000"/>
                        </a:solidFill>
                        <a:effectLst/>
                        <a:latin typeface="+mn-lt"/>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mn-lt"/>
                        </a:rPr>
                        <a:t>1,300</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mn-lt"/>
                        </a:rPr>
                        <a:t>M</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Budget set aside to address tech debt and investment in digitisation.</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000" b="0" u="none" strike="noStrike" kern="1200">
                          <a:solidFill>
                            <a:schemeClr val="tx1"/>
                          </a:solidFill>
                          <a:effectLst/>
                          <a:latin typeface="+mn-lt"/>
                          <a:ea typeface="+mn-ea"/>
                          <a:cs typeface="+mn-cs"/>
                        </a:rPr>
                        <a:t>£0 - £1.3m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1874255"/>
                  </a:ext>
                </a:extLst>
              </a:tr>
              <a:tr h="437566">
                <a:tc>
                  <a:txBody>
                    <a:bodyPr/>
                    <a:lstStyle/>
                    <a:p>
                      <a:pPr algn="l" fontAlgn="b"/>
                      <a:r>
                        <a:rPr lang="en-GB" sz="1000" b="0" i="0" u="none" strike="noStrike">
                          <a:solidFill>
                            <a:srgbClr val="000000"/>
                          </a:solidFill>
                          <a:effectLst/>
                          <a:latin typeface="+mn-lt"/>
                        </a:rPr>
                        <a:t>Improving timeliness programme</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mn-lt"/>
                        </a:rPr>
                        <a:t>500</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mn-lt"/>
                        </a:rPr>
                        <a:t>M</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Business case for continuous quality improvement and programme management support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u="none" strike="noStrike" kern="1200">
                          <a:solidFill>
                            <a:schemeClr val="tx1"/>
                          </a:solidFill>
                          <a:effectLst/>
                          <a:latin typeface="+mn-lt"/>
                          <a:ea typeface="+mn-ea"/>
                          <a:cs typeface="+mn-cs"/>
                        </a:rPr>
                        <a:t>£0 - £0.5m</a:t>
                      </a:r>
                    </a:p>
                    <a:p>
                      <a:pPr marL="0" algn="ctr" defTabSz="914400" rtl="0" eaLnBrk="1" fontAlgn="b" latinLnBrk="0" hangingPunct="1"/>
                      <a:endParaRPr lang="en-GB" sz="1000" b="0" u="none" strike="noStrike" kern="120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231308"/>
                  </a:ext>
                </a:extLst>
              </a:tr>
              <a:tr h="434077">
                <a:tc>
                  <a:txBody>
                    <a:bodyPr/>
                    <a:lstStyle/>
                    <a:p>
                      <a:pPr algn="l" fontAlgn="b"/>
                      <a:r>
                        <a:rPr lang="en-GB" sz="1000" u="none" strike="noStrike">
                          <a:effectLst/>
                        </a:rPr>
                        <a:t>Tech Debt</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u="none" strike="noStrike">
                          <a:effectLst/>
                        </a:rPr>
                        <a:t>350</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M</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u="none" strike="noStrike">
                          <a:effectLst/>
                        </a:rPr>
                        <a:t>Bring forward estimated tech debt investment from 25/26</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000" b="0" u="none" strike="noStrike" kern="1200">
                          <a:solidFill>
                            <a:schemeClr val="tx1"/>
                          </a:solidFill>
                          <a:effectLst/>
                          <a:latin typeface="+mn-lt"/>
                          <a:ea typeface="+mn-ea"/>
                          <a:cs typeface="+mn-cs"/>
                        </a:rPr>
                        <a:t>£0 - £0.4m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93368"/>
                  </a:ext>
                </a:extLst>
              </a:tr>
              <a:tr h="434077">
                <a:tc>
                  <a:txBody>
                    <a:bodyPr/>
                    <a:lstStyle/>
                    <a:p>
                      <a:pPr algn="l" fontAlgn="b"/>
                      <a:r>
                        <a:rPr lang="en-GB" sz="1000" u="none" strike="noStrike">
                          <a:effectLst/>
                        </a:rPr>
                        <a:t>Redundancy costs (23/24)</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u="none" strike="noStrike">
                          <a:effectLst/>
                        </a:rPr>
                        <a:t>690</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H</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u="none" strike="noStrike">
                          <a:effectLst/>
                        </a:rPr>
                        <a:t>Absorb cost from org changes completed in 23/24.</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000" b="0" u="none" strike="noStrike" kern="1200">
                          <a:solidFill>
                            <a:schemeClr val="tx1"/>
                          </a:solidFill>
                          <a:effectLst/>
                          <a:latin typeface="+mn-lt"/>
                          <a:ea typeface="+mn-ea"/>
                          <a:cs typeface="+mn-cs"/>
                        </a:rPr>
                        <a:t>£0.7m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271475"/>
                  </a:ext>
                </a:extLst>
              </a:tr>
              <a:tr h="434077">
                <a:tc>
                  <a:txBody>
                    <a:bodyPr/>
                    <a:lstStyle/>
                    <a:p>
                      <a:pPr algn="l" fontAlgn="b"/>
                      <a:r>
                        <a:rPr lang="en-GB" sz="1000" u="none" strike="noStrike">
                          <a:effectLst/>
                        </a:rPr>
                        <a:t>Rent Review</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u="none" strike="noStrike">
                          <a:effectLst/>
                        </a:rPr>
                        <a:t>200</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M</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u="none" strike="noStrike">
                          <a:effectLst/>
                        </a:rPr>
                        <a:t>Backdated rent review</a:t>
                      </a:r>
                      <a:endParaRPr lang="en-GB"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000" b="0" u="none" strike="noStrike" kern="1200">
                          <a:solidFill>
                            <a:schemeClr val="tx1"/>
                          </a:solidFill>
                          <a:effectLst/>
                          <a:latin typeface="+mn-lt"/>
                          <a:ea typeface="+mn-ea"/>
                          <a:cs typeface="+mn-cs"/>
                        </a:rPr>
                        <a:t>£0 - £0.2m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5452921"/>
                  </a:ext>
                </a:extLst>
              </a:tr>
              <a:tr h="289303">
                <a:tc>
                  <a:txBody>
                    <a:bodyPr/>
                    <a:lstStyle/>
                    <a:p>
                      <a:pPr algn="l" fontAlgn="b"/>
                      <a:r>
                        <a:rPr lang="en-GB" sz="1000" u="none" strike="noStrike">
                          <a:effectLst/>
                        </a:rPr>
                        <a:t>Total</a:t>
                      </a:r>
                      <a:endParaRPr lang="en-GB"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u="none" strike="noStrike">
                          <a:effectLst/>
                        </a:rPr>
                        <a:t>4,540</a:t>
                      </a:r>
                      <a:endParaRPr lang="en-GB"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endParaRPr lang="en-GB" sz="1000" b="1" u="none" strike="noStrike" kern="1200" dirty="0">
                        <a:solidFill>
                          <a:schemeClr val="lt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8284223"/>
                  </a:ext>
                </a:extLst>
              </a:tr>
            </a:tbl>
          </a:graphicData>
        </a:graphic>
      </p:graphicFrame>
      <p:sp>
        <p:nvSpPr>
          <p:cNvPr id="4" name="Text Placeholder 2">
            <a:extLst>
              <a:ext uri="{FF2B5EF4-FFF2-40B4-BE49-F238E27FC236}">
                <a16:creationId xmlns:a16="http://schemas.microsoft.com/office/drawing/2014/main" id="{CF675EDB-6B2B-DA02-A7BF-47B177A7CC38}"/>
              </a:ext>
            </a:extLst>
          </p:cNvPr>
          <p:cNvSpPr txBox="1">
            <a:spLocks/>
          </p:cNvSpPr>
          <p:nvPr/>
        </p:nvSpPr>
        <p:spPr>
          <a:xfrm>
            <a:off x="6715454" y="2455131"/>
            <a:ext cx="4965727" cy="372690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200" b="1" dirty="0">
                <a:latin typeface="Inter"/>
                <a:ea typeface="Inter"/>
              </a:rPr>
              <a:t>Full year forecast</a:t>
            </a:r>
            <a:endParaRPr lang="en-GB" sz="1200" dirty="0">
              <a:latin typeface="Inter"/>
              <a:ea typeface="Inter"/>
            </a:endParaRPr>
          </a:p>
          <a:p>
            <a:pPr>
              <a:spcBef>
                <a:spcPts val="600"/>
              </a:spcBef>
            </a:pPr>
            <a:r>
              <a:rPr lang="en-GB" sz="1100" dirty="0">
                <a:latin typeface="Inter"/>
                <a:ea typeface="Inter"/>
              </a:rPr>
              <a:t>Current FY forecast is £0.85m underspend. </a:t>
            </a:r>
            <a:r>
              <a:rPr lang="en-US" sz="1100" dirty="0">
                <a:latin typeface="Inter"/>
                <a:ea typeface="Inter"/>
              </a:rPr>
              <a:t>The forecast outturn includes assumptions about material expenditure in several areas </a:t>
            </a:r>
            <a:r>
              <a:rPr lang="en-GB" sz="1100" dirty="0">
                <a:latin typeface="Inter"/>
                <a:ea typeface="Inter"/>
              </a:rPr>
              <a:t>totalling</a:t>
            </a:r>
            <a:r>
              <a:rPr lang="en-US" sz="1100" dirty="0">
                <a:latin typeface="Inter"/>
                <a:ea typeface="Inter"/>
              </a:rPr>
              <a:t> £4.5m (see table on the left). In a downside scenario there is a risk of a significant underspend if these costs do not </a:t>
            </a:r>
            <a:r>
              <a:rPr lang="en-US" sz="1100" dirty="0" err="1">
                <a:latin typeface="Inter"/>
                <a:ea typeface="Inter"/>
              </a:rPr>
              <a:t>materialise</a:t>
            </a:r>
            <a:r>
              <a:rPr lang="en-US" sz="1100" dirty="0">
                <a:latin typeface="Inter"/>
                <a:ea typeface="Inter"/>
              </a:rPr>
              <a:t>.   </a:t>
            </a:r>
          </a:p>
          <a:p>
            <a:pPr>
              <a:spcBef>
                <a:spcPts val="600"/>
              </a:spcBef>
            </a:pPr>
            <a:r>
              <a:rPr lang="en-GB" sz="1200" b="1" dirty="0">
                <a:ea typeface="Inter"/>
              </a:rPr>
              <a:t>Project funding</a:t>
            </a:r>
          </a:p>
          <a:p>
            <a:pPr>
              <a:spcBef>
                <a:spcPts val="600"/>
              </a:spcBef>
            </a:pPr>
            <a:r>
              <a:rPr lang="en-GB" sz="1100" dirty="0">
                <a:ea typeface="Inter"/>
              </a:rPr>
              <a:t>In addition to baseline funding, we are expecting approximately £5m of project funding to include funding from the Office for Life Sciences (£2.2m) and the DHSC MedTech directorate (£1.5m) to support the growth of our HealthTech guidance, and the first year of ringfenced funding from the VPAG life sciences investment fund to support medicines uptake. Progress on deliverables for each funding stream are on track, with small underspends in quarter 1 due to staff turnover.</a:t>
            </a:r>
            <a:endParaRPr lang="en-GB" sz="1100" dirty="0"/>
          </a:p>
        </p:txBody>
      </p:sp>
    </p:spTree>
    <p:extLst>
      <p:ext uri="{BB962C8B-B14F-4D97-AF65-F5344CB8AC3E}">
        <p14:creationId xmlns:p14="http://schemas.microsoft.com/office/powerpoint/2010/main" val="69973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A268-B106-4D88-6065-89D6720C84C5}"/>
              </a:ext>
            </a:extLst>
          </p:cNvPr>
          <p:cNvSpPr>
            <a:spLocks noGrp="1"/>
          </p:cNvSpPr>
          <p:nvPr>
            <p:ph type="ctrTitle"/>
          </p:nvPr>
        </p:nvSpPr>
        <p:spPr>
          <a:xfrm>
            <a:off x="416821" y="252968"/>
            <a:ext cx="11076689" cy="492699"/>
          </a:xfrm>
        </p:spPr>
        <p:txBody>
          <a:bodyPr>
            <a:normAutofit/>
          </a:bodyPr>
          <a:lstStyle/>
          <a:p>
            <a:r>
              <a:rPr lang="en-GB" sz="2800"/>
              <a:t>TA-HST programme – finance position M3 (June) 24-25 </a:t>
            </a:r>
          </a:p>
        </p:txBody>
      </p:sp>
      <p:graphicFrame>
        <p:nvGraphicFramePr>
          <p:cNvPr id="3" name="Table 2">
            <a:extLst>
              <a:ext uri="{FF2B5EF4-FFF2-40B4-BE49-F238E27FC236}">
                <a16:creationId xmlns:a16="http://schemas.microsoft.com/office/drawing/2014/main" id="{ECD476C7-3B9B-6842-74CC-0F88B90D2711}"/>
              </a:ext>
            </a:extLst>
          </p:cNvPr>
          <p:cNvGraphicFramePr>
            <a:graphicFrameLocks noGrp="1"/>
          </p:cNvGraphicFramePr>
          <p:nvPr>
            <p:extLst>
              <p:ext uri="{D42A27DB-BD31-4B8C-83A1-F6EECF244321}">
                <p14:modId xmlns:p14="http://schemas.microsoft.com/office/powerpoint/2010/main" val="1884973646"/>
              </p:ext>
            </p:extLst>
          </p:nvPr>
        </p:nvGraphicFramePr>
        <p:xfrm>
          <a:off x="585926" y="745667"/>
          <a:ext cx="6613863" cy="2281616"/>
        </p:xfrm>
        <a:graphic>
          <a:graphicData uri="http://schemas.openxmlformats.org/drawingml/2006/table">
            <a:tbl>
              <a:tblPr firstRow="1" bandRow="1">
                <a:tableStyleId>{5C22544A-7EE6-4342-B048-85BDC9FD1C3A}</a:tableStyleId>
              </a:tblPr>
              <a:tblGrid>
                <a:gridCol w="1515929">
                  <a:extLst>
                    <a:ext uri="{9D8B030D-6E8A-4147-A177-3AD203B41FA5}">
                      <a16:colId xmlns:a16="http://schemas.microsoft.com/office/drawing/2014/main" val="805087633"/>
                    </a:ext>
                  </a:extLst>
                </a:gridCol>
                <a:gridCol w="929878">
                  <a:extLst>
                    <a:ext uri="{9D8B030D-6E8A-4147-A177-3AD203B41FA5}">
                      <a16:colId xmlns:a16="http://schemas.microsoft.com/office/drawing/2014/main" val="2592816678"/>
                    </a:ext>
                  </a:extLst>
                </a:gridCol>
                <a:gridCol w="715054">
                  <a:extLst>
                    <a:ext uri="{9D8B030D-6E8A-4147-A177-3AD203B41FA5}">
                      <a16:colId xmlns:a16="http://schemas.microsoft.com/office/drawing/2014/main" val="4166063079"/>
                    </a:ext>
                  </a:extLst>
                </a:gridCol>
                <a:gridCol w="762355">
                  <a:extLst>
                    <a:ext uri="{9D8B030D-6E8A-4147-A177-3AD203B41FA5}">
                      <a16:colId xmlns:a16="http://schemas.microsoft.com/office/drawing/2014/main" val="4062614154"/>
                    </a:ext>
                  </a:extLst>
                </a:gridCol>
                <a:gridCol w="799257">
                  <a:extLst>
                    <a:ext uri="{9D8B030D-6E8A-4147-A177-3AD203B41FA5}">
                      <a16:colId xmlns:a16="http://schemas.microsoft.com/office/drawing/2014/main" val="4171838540"/>
                    </a:ext>
                  </a:extLst>
                </a:gridCol>
                <a:gridCol w="1037131">
                  <a:extLst>
                    <a:ext uri="{9D8B030D-6E8A-4147-A177-3AD203B41FA5}">
                      <a16:colId xmlns:a16="http://schemas.microsoft.com/office/drawing/2014/main" val="2464963364"/>
                    </a:ext>
                  </a:extLst>
                </a:gridCol>
                <a:gridCol w="854259">
                  <a:extLst>
                    <a:ext uri="{9D8B030D-6E8A-4147-A177-3AD203B41FA5}">
                      <a16:colId xmlns:a16="http://schemas.microsoft.com/office/drawing/2014/main" val="1725883069"/>
                    </a:ext>
                  </a:extLst>
                </a:gridCol>
              </a:tblGrid>
              <a:tr h="752836">
                <a:tc>
                  <a:txBody>
                    <a:bodyPr/>
                    <a:lstStyle/>
                    <a:p>
                      <a:pPr algn="l" fontAlgn="ctr"/>
                      <a:r>
                        <a:rPr lang="en-GB" sz="1000" b="1" i="0" u="none" strike="noStrike">
                          <a:solidFill>
                            <a:srgbClr val="FFFFFF"/>
                          </a:solidFill>
                          <a:effectLst/>
                          <a:latin typeface="+mn-lt"/>
                        </a:rPr>
                        <a:t>Spend category</a:t>
                      </a:r>
                      <a:endParaRPr lang="en-GB" sz="1000" b="1" i="0" u="none" strike="noStrike">
                        <a:solidFill>
                          <a:srgbClr val="FFFFFF"/>
                        </a:solidFill>
                        <a:effectLst/>
                        <a:highlight>
                          <a:srgbClr val="004650"/>
                        </a:highlight>
                        <a:latin typeface="+mn-lt"/>
                      </a:endParaRPr>
                    </a:p>
                  </a:txBody>
                  <a:tcPr marL="9525" marR="9525" marT="9525" marB="0" anchor="ctr"/>
                </a:tc>
                <a:tc>
                  <a:txBody>
                    <a:bodyPr/>
                    <a:lstStyle/>
                    <a:p>
                      <a:pPr algn="ctr" fontAlgn="ctr"/>
                      <a:r>
                        <a:rPr lang="en-GB" sz="1000" b="1" i="0" u="none" strike="noStrike">
                          <a:solidFill>
                            <a:srgbClr val="FFFFFF"/>
                          </a:solidFill>
                          <a:effectLst/>
                          <a:latin typeface="+mn-lt"/>
                        </a:rPr>
                        <a:t>YTD </a:t>
                      </a:r>
                      <a:br>
                        <a:rPr lang="en-GB" sz="1000" b="1" i="0" u="none" strike="noStrike">
                          <a:solidFill>
                            <a:srgbClr val="FFFFFF"/>
                          </a:solidFill>
                          <a:effectLst/>
                          <a:latin typeface="+mn-lt"/>
                        </a:rPr>
                      </a:br>
                      <a:r>
                        <a:rPr lang="en-GB" sz="1000" b="1" i="0" u="none" strike="noStrike">
                          <a:solidFill>
                            <a:srgbClr val="FFFFFF"/>
                          </a:solidFill>
                          <a:effectLst/>
                          <a:latin typeface="+mn-lt"/>
                        </a:rPr>
                        <a:t>budget</a:t>
                      </a:r>
                      <a:br>
                        <a:rPr lang="en-GB" sz="1000" b="1" i="0" u="none" strike="noStrike">
                          <a:solidFill>
                            <a:srgbClr val="FFFFFF"/>
                          </a:solidFill>
                          <a:effectLst/>
                          <a:latin typeface="+mn-lt"/>
                        </a:rPr>
                      </a:br>
                      <a:r>
                        <a:rPr lang="en-GB" sz="1000" b="1" i="0" u="none" strike="noStrike">
                          <a:solidFill>
                            <a:srgbClr val="FFFFFF"/>
                          </a:solidFill>
                          <a:effectLst/>
                          <a:latin typeface="+mn-lt"/>
                        </a:rPr>
                        <a:t> £000</a:t>
                      </a:r>
                      <a:endParaRPr lang="en-GB" sz="1000" b="1" i="0" u="none" strike="noStrike">
                        <a:solidFill>
                          <a:srgbClr val="FFFFFF"/>
                        </a:solidFill>
                        <a:effectLst/>
                        <a:highlight>
                          <a:srgbClr val="004650"/>
                        </a:highlight>
                        <a:latin typeface="+mn-lt"/>
                      </a:endParaRPr>
                    </a:p>
                  </a:txBody>
                  <a:tcPr marL="9525" marR="9525" marT="9525" marB="0" anchor="ctr"/>
                </a:tc>
                <a:tc>
                  <a:txBody>
                    <a:bodyPr/>
                    <a:lstStyle/>
                    <a:p>
                      <a:pPr algn="ctr" fontAlgn="ctr"/>
                      <a:r>
                        <a:rPr lang="en-GB" sz="1000" b="1" i="0" u="none" strike="noStrike">
                          <a:solidFill>
                            <a:srgbClr val="FFFFFF"/>
                          </a:solidFill>
                          <a:effectLst/>
                          <a:latin typeface="+mn-lt"/>
                        </a:rPr>
                        <a:t>YTD</a:t>
                      </a:r>
                      <a:br>
                        <a:rPr lang="en-GB" sz="1000" b="1" i="0" u="none" strike="noStrike">
                          <a:solidFill>
                            <a:srgbClr val="FFFFFF"/>
                          </a:solidFill>
                          <a:effectLst/>
                          <a:latin typeface="+mn-lt"/>
                        </a:rPr>
                      </a:br>
                      <a:r>
                        <a:rPr lang="en-GB" sz="1000" b="1" i="0" u="none" strike="noStrike">
                          <a:solidFill>
                            <a:srgbClr val="FFFFFF"/>
                          </a:solidFill>
                          <a:effectLst/>
                          <a:latin typeface="+mn-lt"/>
                        </a:rPr>
                        <a:t> actual £000</a:t>
                      </a:r>
                      <a:endParaRPr lang="en-GB" sz="1000" b="1" i="0" u="none" strike="noStrike">
                        <a:solidFill>
                          <a:srgbClr val="FFFFFF"/>
                        </a:solidFill>
                        <a:effectLst/>
                        <a:highlight>
                          <a:srgbClr val="004650"/>
                        </a:highlight>
                        <a:latin typeface="+mn-lt"/>
                      </a:endParaRPr>
                    </a:p>
                  </a:txBody>
                  <a:tcPr marL="9525" marR="9525" marT="9525" marB="0" anchor="ctr"/>
                </a:tc>
                <a:tc>
                  <a:txBody>
                    <a:bodyPr/>
                    <a:lstStyle/>
                    <a:p>
                      <a:pPr algn="ctr" fontAlgn="ctr"/>
                      <a:r>
                        <a:rPr lang="en-GB" sz="1000" b="1" i="0" u="none" strike="noStrike">
                          <a:solidFill>
                            <a:srgbClr val="FFFFFF"/>
                          </a:solidFill>
                          <a:effectLst/>
                          <a:latin typeface="+mn-lt"/>
                        </a:rPr>
                        <a:t>YTD Variance</a:t>
                      </a:r>
                      <a:br>
                        <a:rPr lang="en-GB" sz="1000" b="1" i="0" u="none" strike="noStrike">
                          <a:solidFill>
                            <a:srgbClr val="FFFFFF"/>
                          </a:solidFill>
                          <a:effectLst/>
                          <a:latin typeface="+mn-lt"/>
                        </a:rPr>
                      </a:br>
                      <a:r>
                        <a:rPr lang="en-GB" sz="1000" b="1" i="0" u="none" strike="noStrike">
                          <a:solidFill>
                            <a:srgbClr val="FFFFFF"/>
                          </a:solidFill>
                          <a:effectLst/>
                          <a:latin typeface="+mn-lt"/>
                        </a:rPr>
                        <a:t> £000</a:t>
                      </a:r>
                      <a:endParaRPr lang="en-GB" sz="1000" b="1" i="0" u="none" strike="noStrike">
                        <a:solidFill>
                          <a:srgbClr val="FFFFFF"/>
                        </a:solidFill>
                        <a:effectLst/>
                        <a:highlight>
                          <a:srgbClr val="004650"/>
                        </a:highlight>
                        <a:latin typeface="+mn-lt"/>
                      </a:endParaRPr>
                    </a:p>
                  </a:txBody>
                  <a:tcPr marL="9525" marR="9525" marT="9525" marB="0" anchor="ctr"/>
                </a:tc>
                <a:tc>
                  <a:txBody>
                    <a:bodyPr/>
                    <a:lstStyle/>
                    <a:p>
                      <a:pPr algn="ctr"/>
                      <a:r>
                        <a:rPr lang="en-GB" sz="1000">
                          <a:latin typeface="+mn-lt"/>
                        </a:rPr>
                        <a:t>Annual budget £000</a:t>
                      </a:r>
                    </a:p>
                  </a:txBody>
                  <a:tcPr anchor="ctr"/>
                </a:tc>
                <a:tc>
                  <a:txBody>
                    <a:bodyPr/>
                    <a:lstStyle/>
                    <a:p>
                      <a:pPr algn="ctr"/>
                      <a:r>
                        <a:rPr lang="en-GB" sz="1000">
                          <a:latin typeface="+mn-lt"/>
                        </a:rPr>
                        <a:t>Estimated outturn £000</a:t>
                      </a:r>
                    </a:p>
                  </a:txBody>
                  <a:tcPr anchor="ctr"/>
                </a:tc>
                <a:tc>
                  <a:txBody>
                    <a:bodyPr/>
                    <a:lstStyle/>
                    <a:p>
                      <a:pPr algn="ctr"/>
                      <a:r>
                        <a:rPr lang="en-GB" sz="1000">
                          <a:latin typeface="+mn-lt"/>
                        </a:rPr>
                        <a:t>Estimated outturn variance £000</a:t>
                      </a:r>
                    </a:p>
                  </a:txBody>
                  <a:tcPr anchor="ctr"/>
                </a:tc>
                <a:extLst>
                  <a:ext uri="{0D108BD9-81ED-4DB2-BD59-A6C34878D82A}">
                    <a16:rowId xmlns:a16="http://schemas.microsoft.com/office/drawing/2014/main" val="3685648595"/>
                  </a:ext>
                </a:extLst>
              </a:tr>
              <a:tr h="305756">
                <a:tc>
                  <a:txBody>
                    <a:bodyPr/>
                    <a:lstStyle/>
                    <a:p>
                      <a:r>
                        <a:rPr lang="en-GB" sz="1000"/>
                        <a:t>Pay</a:t>
                      </a:r>
                    </a:p>
                  </a:txBody>
                  <a:tcPr anchor="ctr">
                    <a:solidFill>
                      <a:schemeClr val="accent1">
                        <a:lumMod val="20000"/>
                        <a:lumOff val="80000"/>
                      </a:schemeClr>
                    </a:solidFill>
                  </a:tcPr>
                </a:tc>
                <a:tc>
                  <a:txBody>
                    <a:bodyPr/>
                    <a:lstStyle/>
                    <a:p>
                      <a:pPr algn="r"/>
                      <a:r>
                        <a:rPr lang="en-GB" sz="1000"/>
                        <a:t>2,856</a:t>
                      </a:r>
                    </a:p>
                  </a:txBody>
                  <a:tcPr anchor="ctr">
                    <a:solidFill>
                      <a:schemeClr val="bg1">
                        <a:lumMod val="95000"/>
                      </a:schemeClr>
                    </a:solidFill>
                  </a:tcPr>
                </a:tc>
                <a:tc>
                  <a:txBody>
                    <a:bodyPr/>
                    <a:lstStyle/>
                    <a:p>
                      <a:pPr algn="r"/>
                      <a:r>
                        <a:rPr lang="en-GB" sz="1000"/>
                        <a:t>2,792</a:t>
                      </a:r>
                    </a:p>
                  </a:txBody>
                  <a:tcPr anchor="ctr">
                    <a:solidFill>
                      <a:schemeClr val="bg1">
                        <a:lumMod val="95000"/>
                      </a:schemeClr>
                    </a:solidFill>
                  </a:tcPr>
                </a:tc>
                <a:tc>
                  <a:txBody>
                    <a:bodyPr/>
                    <a:lstStyle/>
                    <a:p>
                      <a:pPr algn="r"/>
                      <a:r>
                        <a:rPr lang="en-GB" sz="1000"/>
                        <a:t>(64)</a:t>
                      </a:r>
                    </a:p>
                  </a:txBody>
                  <a:tcPr anchor="ctr">
                    <a:solidFill>
                      <a:schemeClr val="bg1">
                        <a:lumMod val="95000"/>
                      </a:schemeClr>
                    </a:solidFill>
                  </a:tcPr>
                </a:tc>
                <a:tc>
                  <a:txBody>
                    <a:bodyPr/>
                    <a:lstStyle/>
                    <a:p>
                      <a:pPr algn="r"/>
                      <a:r>
                        <a:rPr lang="en-GB" sz="1000"/>
                        <a:t>11,598</a:t>
                      </a:r>
                    </a:p>
                  </a:txBody>
                  <a:tcPr anchor="ctr">
                    <a:solidFill>
                      <a:schemeClr val="bg1">
                        <a:lumMod val="95000"/>
                      </a:schemeClr>
                    </a:solidFill>
                  </a:tcPr>
                </a:tc>
                <a:tc>
                  <a:txBody>
                    <a:bodyPr/>
                    <a:lstStyle/>
                    <a:p>
                      <a:pPr algn="r"/>
                      <a:r>
                        <a:rPr lang="en-GB" sz="1000"/>
                        <a:t>11,486</a:t>
                      </a:r>
                    </a:p>
                  </a:txBody>
                  <a:tcPr anchor="ctr">
                    <a:solidFill>
                      <a:schemeClr val="bg1">
                        <a:lumMod val="95000"/>
                      </a:schemeClr>
                    </a:solidFill>
                  </a:tcPr>
                </a:tc>
                <a:tc>
                  <a:txBody>
                    <a:bodyPr/>
                    <a:lstStyle/>
                    <a:p>
                      <a:pPr algn="r"/>
                      <a:r>
                        <a:rPr lang="en-GB" sz="1000"/>
                        <a:t>(112)</a:t>
                      </a:r>
                    </a:p>
                  </a:txBody>
                  <a:tcPr anchor="ctr">
                    <a:solidFill>
                      <a:schemeClr val="bg1">
                        <a:lumMod val="95000"/>
                      </a:schemeClr>
                    </a:solidFill>
                  </a:tcPr>
                </a:tc>
                <a:extLst>
                  <a:ext uri="{0D108BD9-81ED-4DB2-BD59-A6C34878D82A}">
                    <a16:rowId xmlns:a16="http://schemas.microsoft.com/office/drawing/2014/main" val="343148186"/>
                  </a:ext>
                </a:extLst>
              </a:tr>
              <a:tr h="305756">
                <a:tc>
                  <a:txBody>
                    <a:bodyPr/>
                    <a:lstStyle/>
                    <a:p>
                      <a:r>
                        <a:rPr lang="en-GB" sz="1000"/>
                        <a:t>Non-Pay</a:t>
                      </a:r>
                    </a:p>
                  </a:txBody>
                  <a:tcPr anchor="ctr">
                    <a:solidFill>
                      <a:schemeClr val="accent1">
                        <a:lumMod val="20000"/>
                        <a:lumOff val="80000"/>
                      </a:schemeClr>
                    </a:solidFill>
                  </a:tcPr>
                </a:tc>
                <a:tc>
                  <a:txBody>
                    <a:bodyPr/>
                    <a:lstStyle/>
                    <a:p>
                      <a:pPr algn="r"/>
                      <a:r>
                        <a:rPr lang="en-GB" sz="1000"/>
                        <a:t>849</a:t>
                      </a:r>
                    </a:p>
                  </a:txBody>
                  <a:tcPr anchor="ctr">
                    <a:solidFill>
                      <a:schemeClr val="bg1">
                        <a:lumMod val="95000"/>
                      </a:schemeClr>
                    </a:solidFill>
                  </a:tcPr>
                </a:tc>
                <a:tc>
                  <a:txBody>
                    <a:bodyPr/>
                    <a:lstStyle/>
                    <a:p>
                      <a:pPr algn="r"/>
                      <a:r>
                        <a:rPr lang="en-GB" sz="1000"/>
                        <a:t>846 </a:t>
                      </a:r>
                    </a:p>
                  </a:txBody>
                  <a:tcPr anchor="ctr">
                    <a:solidFill>
                      <a:schemeClr val="bg1">
                        <a:lumMod val="95000"/>
                      </a:schemeClr>
                    </a:solidFill>
                  </a:tcPr>
                </a:tc>
                <a:tc>
                  <a:txBody>
                    <a:bodyPr/>
                    <a:lstStyle/>
                    <a:p>
                      <a:pPr algn="r"/>
                      <a:r>
                        <a:rPr lang="en-GB" sz="1000"/>
                        <a:t>(3)</a:t>
                      </a:r>
                    </a:p>
                  </a:txBody>
                  <a:tcPr anchor="ctr">
                    <a:solidFill>
                      <a:schemeClr val="bg1">
                        <a:lumMod val="95000"/>
                      </a:schemeClr>
                    </a:solidFill>
                  </a:tcPr>
                </a:tc>
                <a:tc>
                  <a:txBody>
                    <a:bodyPr/>
                    <a:lstStyle/>
                    <a:p>
                      <a:pPr algn="r"/>
                      <a:r>
                        <a:rPr lang="en-GB" sz="1000"/>
                        <a:t>3,396</a:t>
                      </a:r>
                    </a:p>
                  </a:txBody>
                  <a:tcPr anchor="ctr">
                    <a:solidFill>
                      <a:schemeClr val="bg1">
                        <a:lumMod val="95000"/>
                      </a:schemeClr>
                    </a:solidFill>
                  </a:tcPr>
                </a:tc>
                <a:tc>
                  <a:txBody>
                    <a:bodyPr/>
                    <a:lstStyle/>
                    <a:p>
                      <a:pPr algn="r"/>
                      <a:r>
                        <a:rPr lang="en-GB" sz="1000"/>
                        <a:t>3,392</a:t>
                      </a:r>
                    </a:p>
                  </a:txBody>
                  <a:tcPr anchor="ctr">
                    <a:solidFill>
                      <a:schemeClr val="bg1">
                        <a:lumMod val="95000"/>
                      </a:schemeClr>
                    </a:solidFill>
                  </a:tcPr>
                </a:tc>
                <a:tc>
                  <a:txBody>
                    <a:bodyPr/>
                    <a:lstStyle/>
                    <a:p>
                      <a:pPr algn="r"/>
                      <a:r>
                        <a:rPr lang="en-GB" sz="1000"/>
                        <a:t>(3)</a:t>
                      </a:r>
                    </a:p>
                  </a:txBody>
                  <a:tcPr anchor="ctr">
                    <a:solidFill>
                      <a:schemeClr val="bg1">
                        <a:lumMod val="95000"/>
                      </a:schemeClr>
                    </a:solidFill>
                  </a:tcPr>
                </a:tc>
                <a:extLst>
                  <a:ext uri="{0D108BD9-81ED-4DB2-BD59-A6C34878D82A}">
                    <a16:rowId xmlns:a16="http://schemas.microsoft.com/office/drawing/2014/main" val="2212026222"/>
                  </a:ext>
                </a:extLst>
              </a:tr>
              <a:tr h="305756">
                <a:tc>
                  <a:txBody>
                    <a:bodyPr/>
                    <a:lstStyle/>
                    <a:p>
                      <a:r>
                        <a:rPr lang="en-GB" sz="1000" b="1"/>
                        <a:t>Expenditure total</a:t>
                      </a:r>
                    </a:p>
                  </a:txBody>
                  <a:tcPr anchor="ctr">
                    <a:solidFill>
                      <a:schemeClr val="accent1">
                        <a:lumMod val="20000"/>
                        <a:lumOff val="80000"/>
                      </a:schemeClr>
                    </a:solidFill>
                  </a:tcPr>
                </a:tc>
                <a:tc>
                  <a:txBody>
                    <a:bodyPr/>
                    <a:lstStyle/>
                    <a:p>
                      <a:pPr algn="r"/>
                      <a:r>
                        <a:rPr lang="en-GB" sz="1000" b="1"/>
                        <a:t>3,705</a:t>
                      </a:r>
                    </a:p>
                  </a:txBody>
                  <a:tcPr anchor="ctr">
                    <a:solidFill>
                      <a:schemeClr val="bg1">
                        <a:lumMod val="95000"/>
                      </a:schemeClr>
                    </a:solidFill>
                  </a:tcPr>
                </a:tc>
                <a:tc>
                  <a:txBody>
                    <a:bodyPr/>
                    <a:lstStyle/>
                    <a:p>
                      <a:pPr algn="r"/>
                      <a:r>
                        <a:rPr lang="en-GB" sz="1000" b="1"/>
                        <a:t>3,638</a:t>
                      </a:r>
                    </a:p>
                  </a:txBody>
                  <a:tcPr anchor="ctr">
                    <a:solidFill>
                      <a:schemeClr val="bg1">
                        <a:lumMod val="95000"/>
                      </a:schemeClr>
                    </a:solidFill>
                  </a:tcPr>
                </a:tc>
                <a:tc>
                  <a:txBody>
                    <a:bodyPr/>
                    <a:lstStyle/>
                    <a:p>
                      <a:pPr algn="r"/>
                      <a:r>
                        <a:rPr lang="en-GB" sz="1000" b="1"/>
                        <a:t>(67)</a:t>
                      </a:r>
                    </a:p>
                  </a:txBody>
                  <a:tcPr anchor="ctr">
                    <a:solidFill>
                      <a:schemeClr val="bg1">
                        <a:lumMod val="95000"/>
                      </a:schemeClr>
                    </a:solidFill>
                  </a:tcPr>
                </a:tc>
                <a:tc>
                  <a:txBody>
                    <a:bodyPr/>
                    <a:lstStyle/>
                    <a:p>
                      <a:pPr algn="r"/>
                      <a:r>
                        <a:rPr lang="en-GB" sz="1000" b="1"/>
                        <a:t>14,994</a:t>
                      </a:r>
                    </a:p>
                  </a:txBody>
                  <a:tcPr anchor="ctr">
                    <a:solidFill>
                      <a:schemeClr val="bg1">
                        <a:lumMod val="95000"/>
                      </a:schemeClr>
                    </a:solidFill>
                  </a:tcPr>
                </a:tc>
                <a:tc>
                  <a:txBody>
                    <a:bodyPr/>
                    <a:lstStyle/>
                    <a:p>
                      <a:pPr algn="r"/>
                      <a:r>
                        <a:rPr lang="en-GB" sz="1000" b="1"/>
                        <a:t>14,878</a:t>
                      </a:r>
                    </a:p>
                  </a:txBody>
                  <a:tcPr anchor="ctr">
                    <a:solidFill>
                      <a:schemeClr val="bg1">
                        <a:lumMod val="95000"/>
                      </a:schemeClr>
                    </a:solidFill>
                  </a:tcPr>
                </a:tc>
                <a:tc>
                  <a:txBody>
                    <a:bodyPr/>
                    <a:lstStyle/>
                    <a:p>
                      <a:pPr algn="r"/>
                      <a:r>
                        <a:rPr lang="en-GB" sz="1000" b="1"/>
                        <a:t>(116)</a:t>
                      </a:r>
                    </a:p>
                  </a:txBody>
                  <a:tcPr anchor="ctr">
                    <a:solidFill>
                      <a:schemeClr val="bg1">
                        <a:lumMod val="95000"/>
                      </a:schemeClr>
                    </a:solidFill>
                  </a:tcPr>
                </a:tc>
                <a:extLst>
                  <a:ext uri="{0D108BD9-81ED-4DB2-BD59-A6C34878D82A}">
                    <a16:rowId xmlns:a16="http://schemas.microsoft.com/office/drawing/2014/main" val="3163275412"/>
                  </a:ext>
                </a:extLst>
              </a:tr>
              <a:tr h="305756">
                <a:tc>
                  <a:txBody>
                    <a:bodyPr/>
                    <a:lstStyle/>
                    <a:p>
                      <a:r>
                        <a:rPr lang="en-GB" sz="1000"/>
                        <a:t>Income</a:t>
                      </a:r>
                    </a:p>
                  </a:txBody>
                  <a:tcPr anchor="ctr">
                    <a:solidFill>
                      <a:schemeClr val="accent1">
                        <a:lumMod val="20000"/>
                        <a:lumOff val="80000"/>
                      </a:schemeClr>
                    </a:solidFill>
                  </a:tcPr>
                </a:tc>
                <a:tc>
                  <a:txBody>
                    <a:bodyPr/>
                    <a:lstStyle/>
                    <a:p>
                      <a:pPr algn="r"/>
                      <a:r>
                        <a:rPr lang="en-GB" sz="1000"/>
                        <a:t>(3,002)</a:t>
                      </a:r>
                    </a:p>
                  </a:txBody>
                  <a:tcPr anchor="ctr">
                    <a:solidFill>
                      <a:schemeClr val="bg1">
                        <a:lumMod val="95000"/>
                      </a:schemeClr>
                    </a:solidFill>
                  </a:tcPr>
                </a:tc>
                <a:tc>
                  <a:txBody>
                    <a:bodyPr/>
                    <a:lstStyle/>
                    <a:p>
                      <a:pPr algn="r"/>
                      <a:r>
                        <a:rPr lang="en-GB" sz="1000"/>
                        <a:t>(3,579)</a:t>
                      </a:r>
                    </a:p>
                  </a:txBody>
                  <a:tcPr anchor="ctr">
                    <a:solidFill>
                      <a:schemeClr val="bg1">
                        <a:lumMod val="95000"/>
                      </a:schemeClr>
                    </a:solidFill>
                  </a:tcPr>
                </a:tc>
                <a:tc>
                  <a:txBody>
                    <a:bodyPr/>
                    <a:lstStyle/>
                    <a:p>
                      <a:pPr algn="r"/>
                      <a:r>
                        <a:rPr lang="en-GB" sz="1000"/>
                        <a:t>(577)</a:t>
                      </a:r>
                    </a:p>
                  </a:txBody>
                  <a:tcPr anchor="ctr">
                    <a:solidFill>
                      <a:schemeClr val="bg1">
                        <a:lumMod val="95000"/>
                      </a:schemeClr>
                    </a:solidFill>
                  </a:tcPr>
                </a:tc>
                <a:tc>
                  <a:txBody>
                    <a:bodyPr/>
                    <a:lstStyle/>
                    <a:p>
                      <a:pPr algn="r"/>
                      <a:r>
                        <a:rPr lang="en-GB" sz="1000"/>
                        <a:t>(12,009)</a:t>
                      </a:r>
                    </a:p>
                  </a:txBody>
                  <a:tcPr anchor="ctr">
                    <a:solidFill>
                      <a:schemeClr val="bg1">
                        <a:lumMod val="95000"/>
                      </a:schemeClr>
                    </a:solidFill>
                  </a:tcPr>
                </a:tc>
                <a:tc>
                  <a:txBody>
                    <a:bodyPr/>
                    <a:lstStyle/>
                    <a:p>
                      <a:pPr algn="r"/>
                      <a:r>
                        <a:rPr lang="en-GB" sz="1000"/>
                        <a:t>(13,037)</a:t>
                      </a:r>
                    </a:p>
                  </a:txBody>
                  <a:tcPr anchor="ctr">
                    <a:solidFill>
                      <a:schemeClr val="bg1">
                        <a:lumMod val="95000"/>
                      </a:schemeClr>
                    </a:solidFill>
                  </a:tcPr>
                </a:tc>
                <a:tc>
                  <a:txBody>
                    <a:bodyPr/>
                    <a:lstStyle/>
                    <a:p>
                      <a:pPr algn="r"/>
                      <a:r>
                        <a:rPr lang="en-GB" sz="1000"/>
                        <a:t>(1,028)</a:t>
                      </a:r>
                    </a:p>
                  </a:txBody>
                  <a:tcPr anchor="ctr">
                    <a:solidFill>
                      <a:schemeClr val="bg1">
                        <a:lumMod val="95000"/>
                      </a:schemeClr>
                    </a:solidFill>
                  </a:tcPr>
                </a:tc>
                <a:extLst>
                  <a:ext uri="{0D108BD9-81ED-4DB2-BD59-A6C34878D82A}">
                    <a16:rowId xmlns:a16="http://schemas.microsoft.com/office/drawing/2014/main" val="2076760827"/>
                  </a:ext>
                </a:extLst>
              </a:tr>
              <a:tr h="305756">
                <a:tc>
                  <a:txBody>
                    <a:bodyPr/>
                    <a:lstStyle/>
                    <a:p>
                      <a:r>
                        <a:rPr lang="en-GB" sz="1000" b="1"/>
                        <a:t>(Surplus)/Deficit</a:t>
                      </a:r>
                    </a:p>
                  </a:txBody>
                  <a:tcPr anchor="ctr">
                    <a:solidFill>
                      <a:schemeClr val="accent1">
                        <a:lumMod val="20000"/>
                        <a:lumOff val="80000"/>
                      </a:schemeClr>
                    </a:solidFill>
                  </a:tcPr>
                </a:tc>
                <a:tc>
                  <a:txBody>
                    <a:bodyPr/>
                    <a:lstStyle/>
                    <a:p>
                      <a:pPr algn="r"/>
                      <a:r>
                        <a:rPr lang="en-GB" sz="1000" b="1"/>
                        <a:t>703</a:t>
                      </a:r>
                    </a:p>
                  </a:txBody>
                  <a:tcPr anchor="ctr">
                    <a:solidFill>
                      <a:schemeClr val="bg1">
                        <a:lumMod val="95000"/>
                      </a:schemeClr>
                    </a:solidFill>
                  </a:tcPr>
                </a:tc>
                <a:tc>
                  <a:txBody>
                    <a:bodyPr/>
                    <a:lstStyle/>
                    <a:p>
                      <a:pPr algn="r"/>
                      <a:r>
                        <a:rPr lang="en-GB" sz="1000" b="1"/>
                        <a:t>59 </a:t>
                      </a:r>
                    </a:p>
                  </a:txBody>
                  <a:tcPr anchor="ctr">
                    <a:solidFill>
                      <a:schemeClr val="bg1">
                        <a:lumMod val="95000"/>
                      </a:schemeClr>
                    </a:solidFill>
                  </a:tcPr>
                </a:tc>
                <a:tc>
                  <a:txBody>
                    <a:bodyPr/>
                    <a:lstStyle/>
                    <a:p>
                      <a:pPr algn="r"/>
                      <a:r>
                        <a:rPr lang="en-GB" sz="1000" b="1"/>
                        <a:t>(644)</a:t>
                      </a:r>
                    </a:p>
                  </a:txBody>
                  <a:tcPr anchor="ctr">
                    <a:solidFill>
                      <a:schemeClr val="bg1">
                        <a:lumMod val="95000"/>
                      </a:schemeClr>
                    </a:solidFill>
                  </a:tcPr>
                </a:tc>
                <a:tc>
                  <a:txBody>
                    <a:bodyPr/>
                    <a:lstStyle/>
                    <a:p>
                      <a:pPr algn="r"/>
                      <a:r>
                        <a:rPr lang="en-GB" sz="1000" b="1"/>
                        <a:t>2,985</a:t>
                      </a:r>
                    </a:p>
                  </a:txBody>
                  <a:tcPr anchor="ctr">
                    <a:solidFill>
                      <a:schemeClr val="bg1">
                        <a:lumMod val="95000"/>
                      </a:schemeClr>
                    </a:solidFill>
                  </a:tcPr>
                </a:tc>
                <a:tc>
                  <a:txBody>
                    <a:bodyPr/>
                    <a:lstStyle/>
                    <a:p>
                      <a:pPr algn="r"/>
                      <a:r>
                        <a:rPr lang="en-GB" sz="1000" b="1"/>
                        <a:t>1,840 </a:t>
                      </a:r>
                    </a:p>
                  </a:txBody>
                  <a:tcPr anchor="ctr">
                    <a:solidFill>
                      <a:schemeClr val="bg1">
                        <a:lumMod val="95000"/>
                      </a:schemeClr>
                    </a:solidFill>
                  </a:tcPr>
                </a:tc>
                <a:tc>
                  <a:txBody>
                    <a:bodyPr/>
                    <a:lstStyle/>
                    <a:p>
                      <a:pPr algn="r"/>
                      <a:r>
                        <a:rPr lang="en-GB" sz="1000" b="1" dirty="0"/>
                        <a:t>(1,144)</a:t>
                      </a:r>
                    </a:p>
                  </a:txBody>
                  <a:tcPr anchor="ctr">
                    <a:solidFill>
                      <a:schemeClr val="bg1">
                        <a:lumMod val="95000"/>
                      </a:schemeClr>
                    </a:solidFill>
                  </a:tcPr>
                </a:tc>
                <a:extLst>
                  <a:ext uri="{0D108BD9-81ED-4DB2-BD59-A6C34878D82A}">
                    <a16:rowId xmlns:a16="http://schemas.microsoft.com/office/drawing/2014/main" val="901717691"/>
                  </a:ext>
                </a:extLst>
              </a:tr>
            </a:tbl>
          </a:graphicData>
        </a:graphic>
      </p:graphicFrame>
      <p:graphicFrame>
        <p:nvGraphicFramePr>
          <p:cNvPr id="4" name="Chart 3" descr="TAs and HSTs income and costs shown cumulative. Full cost recovery £15m, Forecast £13m, Plan £12m">
            <a:extLst>
              <a:ext uri="{FF2B5EF4-FFF2-40B4-BE49-F238E27FC236}">
                <a16:creationId xmlns:a16="http://schemas.microsoft.com/office/drawing/2014/main" id="{7EB5CBAE-93F0-AE9A-A3D2-F290B44ACEF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48710869"/>
              </p:ext>
            </p:extLst>
          </p:nvPr>
        </p:nvGraphicFramePr>
        <p:xfrm>
          <a:off x="585926" y="3107184"/>
          <a:ext cx="6454065" cy="27964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BE922FB-8718-5A3F-DB18-92F1BF4929FE}"/>
              </a:ext>
            </a:extLst>
          </p:cNvPr>
          <p:cNvSpPr txBox="1"/>
          <p:nvPr/>
        </p:nvSpPr>
        <p:spPr>
          <a:xfrm>
            <a:off x="7741327" y="857602"/>
            <a:ext cx="4062746" cy="435503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200" u="sng"/>
              <a:t>YTD performance </a:t>
            </a:r>
            <a:r>
              <a:rPr lang="en-GB" sz="1200"/>
              <a:t>is £0.6m better than plan reflecting a prior year discount adjustment (ca. £0.25m) along with higher throughput, better sales mix and pay underspend. This means that YTD the programme has required £644k less Grant-in-Aid funding.</a:t>
            </a:r>
          </a:p>
          <a:p>
            <a:pPr marL="285750" indent="-285750">
              <a:spcAft>
                <a:spcPts val="600"/>
              </a:spcAft>
              <a:buFont typeface="Arial" panose="020B0604020202020204" pitchFamily="34" charset="0"/>
              <a:buChar char="•"/>
            </a:pPr>
            <a:r>
              <a:rPr lang="en-GB" sz="1200" u="sng"/>
              <a:t>Full year forecast income </a:t>
            </a:r>
            <a:r>
              <a:rPr lang="en-GB" sz="1200"/>
              <a:t>is £13m against a target of £12m, generating a forecast surplus of £1.1m. This reflect the full year effect of the discount adjustment (£0.4m) along with better sales mix. </a:t>
            </a:r>
          </a:p>
          <a:p>
            <a:pPr marL="285750" indent="-285750">
              <a:spcAft>
                <a:spcPts val="600"/>
              </a:spcAft>
              <a:buFont typeface="Arial" panose="020B0604020202020204" pitchFamily="34" charset="0"/>
              <a:buChar char="•"/>
            </a:pPr>
            <a:r>
              <a:rPr lang="en-GB" sz="1200"/>
              <a:t>The income forecast assumes a throughput of 80 units (the equivalent of 80 full STAs) this year and factors in historical drop-out rates. </a:t>
            </a:r>
          </a:p>
          <a:p>
            <a:pPr marL="285750" indent="-285750">
              <a:spcAft>
                <a:spcPts val="600"/>
              </a:spcAft>
              <a:buFont typeface="Arial" panose="020B0604020202020204" pitchFamily="34" charset="0"/>
              <a:buChar char="•"/>
            </a:pPr>
            <a:r>
              <a:rPr lang="en-GB" sz="1200"/>
              <a:t>Year-to-date, the programme has recovered 91% of its costs, excluding the effect of the prior year adjustment. Full-year cost recovery is forecast to be 88%, compared to 79% in 23-24. </a:t>
            </a:r>
          </a:p>
          <a:p>
            <a:pPr marL="285750" indent="-285750">
              <a:spcAft>
                <a:spcPts val="600"/>
              </a:spcAft>
              <a:buFont typeface="Arial" panose="020B0604020202020204" pitchFamily="34" charset="0"/>
              <a:buChar char="•"/>
            </a:pPr>
            <a:r>
              <a:rPr lang="en-GB" sz="1200"/>
              <a:t>The programme is not expected to utilise the c£400k contingency set aside in reserves.</a:t>
            </a:r>
          </a:p>
          <a:p>
            <a:pPr lvl="1"/>
            <a:endParaRPr lang="en-GB" sz="1200"/>
          </a:p>
          <a:p>
            <a:endParaRPr lang="en-GB" sz="1200"/>
          </a:p>
        </p:txBody>
      </p:sp>
      <p:sp>
        <p:nvSpPr>
          <p:cNvPr id="5" name="TextBox 4">
            <a:extLst>
              <a:ext uri="{FF2B5EF4-FFF2-40B4-BE49-F238E27FC236}">
                <a16:creationId xmlns:a16="http://schemas.microsoft.com/office/drawing/2014/main" id="{338DFC89-2103-ABAD-F721-CC3A0E0D3965}"/>
              </a:ext>
            </a:extLst>
          </p:cNvPr>
          <p:cNvSpPr txBox="1"/>
          <p:nvPr/>
        </p:nvSpPr>
        <p:spPr>
          <a:xfrm>
            <a:off x="818713" y="5860440"/>
            <a:ext cx="6381076" cy="246221"/>
          </a:xfrm>
          <a:prstGeom prst="rect">
            <a:avLst/>
          </a:prstGeom>
          <a:noFill/>
        </p:spPr>
        <p:txBody>
          <a:bodyPr wrap="square" rtlCol="0">
            <a:spAutoFit/>
          </a:bodyPr>
          <a:lstStyle/>
          <a:p>
            <a:r>
              <a:rPr lang="en-GB" sz="1000"/>
              <a:t>*dashed lines denote forecast figures</a:t>
            </a:r>
          </a:p>
        </p:txBody>
      </p:sp>
    </p:spTree>
    <p:extLst>
      <p:ext uri="{BB962C8B-B14F-4D97-AF65-F5344CB8AC3E}">
        <p14:creationId xmlns:p14="http://schemas.microsoft.com/office/powerpoint/2010/main" val="373165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41DE-21F9-B412-59F4-F69F8B97B673}"/>
              </a:ext>
            </a:extLst>
          </p:cNvPr>
          <p:cNvSpPr>
            <a:spLocks noGrp="1"/>
          </p:cNvSpPr>
          <p:nvPr>
            <p:ph type="ctrTitle"/>
          </p:nvPr>
        </p:nvSpPr>
        <p:spPr>
          <a:xfrm>
            <a:off x="558583" y="545526"/>
            <a:ext cx="11178381" cy="838657"/>
          </a:xfrm>
        </p:spPr>
        <p:txBody>
          <a:bodyPr>
            <a:normAutofit/>
          </a:bodyPr>
          <a:lstStyle/>
          <a:p>
            <a:r>
              <a:rPr lang="en-GB" sz="3200"/>
              <a:t>NICE Advice– Month 3 and FY 24-25 Forecast</a:t>
            </a:r>
          </a:p>
        </p:txBody>
      </p:sp>
      <p:sp>
        <p:nvSpPr>
          <p:cNvPr id="7" name="Text Placeholder 2">
            <a:extLst>
              <a:ext uri="{FF2B5EF4-FFF2-40B4-BE49-F238E27FC236}">
                <a16:creationId xmlns:a16="http://schemas.microsoft.com/office/drawing/2014/main" id="{BDDA385F-5D7B-C3DC-3447-E93F9A30BE7C}"/>
              </a:ext>
            </a:extLst>
          </p:cNvPr>
          <p:cNvSpPr txBox="1">
            <a:spLocks/>
          </p:cNvSpPr>
          <p:nvPr/>
        </p:nvSpPr>
        <p:spPr>
          <a:xfrm>
            <a:off x="8691154" y="1207161"/>
            <a:ext cx="3260701" cy="4766453"/>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buFont typeface="Arial" panose="020B0604020202020204" pitchFamily="34" charset="0"/>
              <a:buChar char="•"/>
            </a:pPr>
            <a:r>
              <a:rPr lang="en-GB" sz="1100">
                <a:latin typeface="+mn-lt"/>
                <a:ea typeface="Inter SemiBold" panose="02000503000000020004" pitchFamily="2" charset="0"/>
              </a:rPr>
              <a:t>NICE Advice has generated a </a:t>
            </a:r>
            <a:r>
              <a:rPr lang="en-GB" sz="1100" b="1">
                <a:latin typeface="+mn-lt"/>
                <a:ea typeface="Inter SemiBold" panose="02000503000000020004" pitchFamily="2" charset="0"/>
              </a:rPr>
              <a:t>YTD deficit of £44k</a:t>
            </a:r>
            <a:r>
              <a:rPr lang="en-GB" sz="1100">
                <a:latin typeface="+mn-lt"/>
                <a:ea typeface="Inter SemiBold" panose="02000503000000020004" pitchFamily="2" charset="0"/>
              </a:rPr>
              <a:t>. The full year forecast is for NICE Advice to achieve a </a:t>
            </a:r>
            <a:r>
              <a:rPr lang="en-GB" sz="1100" b="1">
                <a:latin typeface="+mn-lt"/>
                <a:ea typeface="Inter SemiBold" panose="02000503000000020004" pitchFamily="2" charset="0"/>
              </a:rPr>
              <a:t>breakeven position. </a:t>
            </a:r>
            <a:endParaRPr lang="en-GB" sz="1100">
              <a:latin typeface="+mn-lt"/>
              <a:ea typeface="Inter SemiBold" panose="02000503000000020004" pitchFamily="2" charset="0"/>
            </a:endParaRPr>
          </a:p>
          <a:p>
            <a:pPr marL="176213" indent="-176213">
              <a:buFont typeface="Arial" panose="020B0604020202020204" pitchFamily="34" charset="0"/>
              <a:buChar char="•"/>
            </a:pPr>
            <a:r>
              <a:rPr lang="en-GB" sz="1100">
                <a:latin typeface="+mn-lt"/>
                <a:ea typeface="Inter SemiBold" panose="02000503000000020004" pitchFamily="2" charset="0"/>
              </a:rPr>
              <a:t>The FY forecast is based on identified revenue of £1.9m, agreed sales targets of £1.9m and gross expenditure of £4.35m. </a:t>
            </a:r>
          </a:p>
          <a:p>
            <a:pPr marL="176213" indent="-176213">
              <a:buFont typeface="Arial" panose="020B0604020202020204" pitchFamily="34" charset="0"/>
              <a:buChar char="•"/>
            </a:pPr>
            <a:r>
              <a:rPr lang="en-GB" sz="1100">
                <a:latin typeface="+mn-lt"/>
                <a:ea typeface="Inter SemiBold" panose="02000503000000020004" pitchFamily="2" charset="0"/>
              </a:rPr>
              <a:t>OLS funding for staff and pilot project delivery totals £546k for the year.</a:t>
            </a:r>
          </a:p>
          <a:p>
            <a:pPr marL="176213" indent="-176213">
              <a:buFont typeface="Arial" panose="020B0604020202020204" pitchFamily="34" charset="0"/>
              <a:buChar char="•"/>
            </a:pPr>
            <a:r>
              <a:rPr kumimoji="0" lang="en-GB" sz="1100" b="0" i="0" u="none" strike="noStrike" kern="1200" cap="none" spc="0" normalizeH="0" baseline="0" noProof="0">
                <a:ln>
                  <a:noFill/>
                </a:ln>
                <a:solidFill>
                  <a:srgbClr val="000000"/>
                </a:solidFill>
                <a:effectLst/>
                <a:uLnTx/>
                <a:uFillTx/>
                <a:latin typeface="+mn-lt"/>
                <a:ea typeface="Inter SemiBold" panose="02000503000000020004" pitchFamily="2" charset="0"/>
              </a:rPr>
              <a:t>The </a:t>
            </a:r>
            <a:r>
              <a:rPr lang="en-GB" sz="1100">
                <a:solidFill>
                  <a:srgbClr val="000000"/>
                </a:solidFill>
                <a:latin typeface="+mn-lt"/>
                <a:ea typeface="Inter SemiBold" panose="02000503000000020004" pitchFamily="2" charset="0"/>
              </a:rPr>
              <a:t>outturn </a:t>
            </a:r>
            <a:r>
              <a:rPr kumimoji="0" lang="en-GB" sz="1100" b="0" i="0" u="none" strike="noStrike" kern="1200" cap="none" spc="0" normalizeH="0" baseline="0" noProof="0">
                <a:ln>
                  <a:noFill/>
                </a:ln>
                <a:solidFill>
                  <a:srgbClr val="000000"/>
                </a:solidFill>
                <a:effectLst/>
                <a:uLnTx/>
                <a:uFillTx/>
                <a:latin typeface="+mn-lt"/>
                <a:ea typeface="Inter SemiBold" panose="02000503000000020004" pitchFamily="2" charset="0"/>
              </a:rPr>
              <a:t>includes a £1,182k contribution to overheads and use of NICE IP</a:t>
            </a:r>
            <a:r>
              <a:rPr lang="en-GB" sz="1100">
                <a:latin typeface="+mn-lt"/>
                <a:ea typeface="Inter SemiBold" panose="02000503000000020004" pitchFamily="2" charset="0"/>
              </a:rPr>
              <a:t>. </a:t>
            </a:r>
          </a:p>
          <a:p>
            <a:pPr marL="176213" indent="-176213">
              <a:buFont typeface="Arial" panose="020B0604020202020204" pitchFamily="34" charset="0"/>
              <a:buChar char="•"/>
            </a:pPr>
            <a:r>
              <a:rPr lang="en-GB" sz="1100">
                <a:latin typeface="+mn-lt"/>
                <a:ea typeface="Inter SemiBold" panose="02000503000000020004" pitchFamily="2" charset="0"/>
              </a:rPr>
              <a:t>The cumulative contracted and pipeline revenue + IDAP line represent currently identified opportunities, which will increase as further sales are secured during the year.</a:t>
            </a:r>
          </a:p>
        </p:txBody>
      </p:sp>
      <p:pic>
        <p:nvPicPr>
          <p:cNvPr id="3" name="Picture 2">
            <a:extLst>
              <a:ext uri="{FF2B5EF4-FFF2-40B4-BE49-F238E27FC236}">
                <a16:creationId xmlns:a16="http://schemas.microsoft.com/office/drawing/2014/main" id="{0AFBF7B5-DF59-5455-E197-7CB9E456070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8583" y="1148526"/>
            <a:ext cx="7192845" cy="1400450"/>
          </a:xfrm>
          <a:prstGeom prst="rect">
            <a:avLst/>
          </a:prstGeom>
        </p:spPr>
      </p:pic>
      <p:graphicFrame>
        <p:nvGraphicFramePr>
          <p:cNvPr id="5" name="Chart 4">
            <a:extLst>
              <a:ext uri="{FF2B5EF4-FFF2-40B4-BE49-F238E27FC236}">
                <a16:creationId xmlns:a16="http://schemas.microsoft.com/office/drawing/2014/main" id="{DDB04911-DE10-D4F0-2487-E9423BEE8E9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938616867"/>
              </p:ext>
            </p:extLst>
          </p:nvPr>
        </p:nvGraphicFramePr>
        <p:xfrm>
          <a:off x="558583" y="2604655"/>
          <a:ext cx="8132571" cy="39605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617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522788" y="361736"/>
            <a:ext cx="9852851" cy="585322"/>
          </a:xfrm>
        </p:spPr>
        <p:txBody>
          <a:bodyPr>
            <a:normAutofit/>
          </a:bodyPr>
          <a:lstStyle/>
          <a:p>
            <a:r>
              <a:rPr lang="en-GB" sz="3600">
                <a:ea typeface="Inter"/>
                <a:cs typeface="Calibri Light"/>
              </a:rPr>
              <a:t>July 2024 IPR contents page</a:t>
            </a:r>
            <a:endParaRPr lang="en-GB" sz="3600">
              <a:solidFill>
                <a:srgbClr val="FF0000"/>
              </a:solidFill>
              <a:ea typeface="Inter"/>
              <a:cs typeface="Calibri Light"/>
            </a:endParaRPr>
          </a:p>
        </p:txBody>
      </p:sp>
      <p:sp>
        <p:nvSpPr>
          <p:cNvPr id="4" name="Slide Number Placeholder 3">
            <a:extLst>
              <a:ext uri="{FF2B5EF4-FFF2-40B4-BE49-F238E27FC236}">
                <a16:creationId xmlns:a16="http://schemas.microsoft.com/office/drawing/2014/main" id="{7C541F80-4524-3E20-2ACF-3F00B3BC04F5}"/>
              </a:ext>
            </a:extLst>
          </p:cNvPr>
          <p:cNvSpPr>
            <a:spLocks noGrp="1"/>
          </p:cNvSpPr>
          <p:nvPr>
            <p:ph type="sldNum" sz="quarter" idx="4294967295"/>
          </p:nvPr>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914462-0A0E-4602-BFA1-33271CD95439}" type="slidenum">
              <a:rPr kumimoji="0" lang="en-GB" sz="1400" b="0" i="0" u="none" strike="noStrike" kern="1200" cap="none" spc="0" normalizeH="0" baseline="0" noProof="0" smtClean="0">
                <a:ln>
                  <a:noFill/>
                </a:ln>
                <a:solidFill>
                  <a:srgbClr val="000000"/>
                </a:solidFill>
                <a:effectLst/>
                <a:uLnTx/>
                <a:uFillTx/>
                <a:latin typeface="Inte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srgbClr val="000000"/>
              </a:solidFill>
              <a:effectLst/>
              <a:uLnTx/>
              <a:uFillTx/>
              <a:latin typeface="Inter"/>
              <a:ea typeface="+mn-ea"/>
              <a:cs typeface="+mn-cs"/>
            </a:endParaRPr>
          </a:p>
        </p:txBody>
      </p:sp>
      <p:graphicFrame>
        <p:nvGraphicFramePr>
          <p:cNvPr id="5" name="Table 5">
            <a:extLst>
              <a:ext uri="{FF2B5EF4-FFF2-40B4-BE49-F238E27FC236}">
                <a16:creationId xmlns:a16="http://schemas.microsoft.com/office/drawing/2014/main" id="{23C9EDC0-948B-72DD-E398-AA284CAC8ACE}"/>
              </a:ext>
            </a:extLst>
          </p:cNvPr>
          <p:cNvGraphicFramePr>
            <a:graphicFrameLocks noGrp="1"/>
          </p:cNvGraphicFramePr>
          <p:nvPr>
            <p:extLst>
              <p:ext uri="{D42A27DB-BD31-4B8C-83A1-F6EECF244321}">
                <p14:modId xmlns:p14="http://schemas.microsoft.com/office/powerpoint/2010/main" val="725106721"/>
              </p:ext>
            </p:extLst>
          </p:nvPr>
        </p:nvGraphicFramePr>
        <p:xfrm>
          <a:off x="605299" y="996403"/>
          <a:ext cx="11148336" cy="4716031"/>
        </p:xfrm>
        <a:graphic>
          <a:graphicData uri="http://schemas.openxmlformats.org/drawingml/2006/table">
            <a:tbl>
              <a:tblPr firstRow="1" bandRow="1">
                <a:tableStyleId>{21E4AEA4-8DFA-4A89-87EB-49C32662AFE0}</a:tableStyleId>
              </a:tblPr>
              <a:tblGrid>
                <a:gridCol w="6237381">
                  <a:extLst>
                    <a:ext uri="{9D8B030D-6E8A-4147-A177-3AD203B41FA5}">
                      <a16:colId xmlns:a16="http://schemas.microsoft.com/office/drawing/2014/main" val="895819676"/>
                    </a:ext>
                  </a:extLst>
                </a:gridCol>
                <a:gridCol w="2311011">
                  <a:extLst>
                    <a:ext uri="{9D8B030D-6E8A-4147-A177-3AD203B41FA5}">
                      <a16:colId xmlns:a16="http://schemas.microsoft.com/office/drawing/2014/main" val="3735901729"/>
                    </a:ext>
                  </a:extLst>
                </a:gridCol>
                <a:gridCol w="2599944">
                  <a:extLst>
                    <a:ext uri="{9D8B030D-6E8A-4147-A177-3AD203B41FA5}">
                      <a16:colId xmlns:a16="http://schemas.microsoft.com/office/drawing/2014/main" val="2565304208"/>
                    </a:ext>
                  </a:extLst>
                </a:gridCol>
              </a:tblGrid>
              <a:tr h="343039">
                <a:tc>
                  <a:txBody>
                    <a:bodyPr/>
                    <a:lstStyle/>
                    <a:p>
                      <a:r>
                        <a:rPr lang="en-GB" sz="1600"/>
                        <a:t>Section</a:t>
                      </a:r>
                    </a:p>
                  </a:txBody>
                  <a:tcPr/>
                </a:tc>
                <a:tc>
                  <a:txBody>
                    <a:bodyPr/>
                    <a:lstStyle/>
                    <a:p>
                      <a:r>
                        <a:rPr lang="en-GB" sz="1600" b="1"/>
                        <a:t>Slide / chart number</a:t>
                      </a:r>
                    </a:p>
                  </a:txBody>
                  <a:tcPr/>
                </a:tc>
                <a:tc>
                  <a:txBody>
                    <a:bodyPr/>
                    <a:lstStyle/>
                    <a:p>
                      <a:r>
                        <a:rPr lang="en-GB" sz="1600"/>
                        <a:t>Lead</a:t>
                      </a:r>
                    </a:p>
                  </a:txBody>
                  <a:tcPr/>
                </a:tc>
                <a:extLst>
                  <a:ext uri="{0D108BD9-81ED-4DB2-BD59-A6C34878D82A}">
                    <a16:rowId xmlns:a16="http://schemas.microsoft.com/office/drawing/2014/main" val="1694526003"/>
                  </a:ext>
                </a:extLst>
              </a:tr>
              <a:tr h="361181">
                <a:tc>
                  <a:txBody>
                    <a:bodyPr/>
                    <a:lstStyle/>
                    <a:p>
                      <a:r>
                        <a:rPr lang="en-GB" sz="1400" b="1">
                          <a:latin typeface="Inter"/>
                        </a:rPr>
                        <a:t>Introductory points</a:t>
                      </a:r>
                    </a:p>
                  </a:txBody>
                  <a:tcPr anchor="ctr"/>
                </a:tc>
                <a:tc>
                  <a:txBody>
                    <a:bodyPr/>
                    <a:lstStyle/>
                    <a:p>
                      <a:pPr algn="l"/>
                      <a:r>
                        <a:rPr lang="en-GB" sz="1400" b="1">
                          <a:latin typeface="Inter"/>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trike="noStrike">
                          <a:solidFill>
                            <a:schemeClr val="tx1"/>
                          </a:solidFill>
                          <a:latin typeface="+mn-lt"/>
                        </a:rPr>
                        <a:t>Sam Roberts</a:t>
                      </a:r>
                    </a:p>
                  </a:txBody>
                  <a:tcPr anchor="ctr"/>
                </a:tc>
                <a:extLst>
                  <a:ext uri="{0D108BD9-81ED-4DB2-BD59-A6C34878D82A}">
                    <a16:rowId xmlns:a16="http://schemas.microsoft.com/office/drawing/2014/main" val="3692472460"/>
                  </a:ext>
                </a:extLst>
              </a:tr>
              <a:tr h="361181">
                <a:tc>
                  <a:txBody>
                    <a:bodyPr/>
                    <a:lstStyle/>
                    <a:p>
                      <a:r>
                        <a:rPr lang="en-GB" sz="1400" b="1"/>
                        <a:t>Executive summary – highlights and escalation points</a:t>
                      </a:r>
                      <a:endParaRPr lang="en-GB" sz="1400" b="1">
                        <a:latin typeface="Inter"/>
                      </a:endParaRPr>
                    </a:p>
                  </a:txBody>
                  <a:tcPr anchor="ctr"/>
                </a:tc>
                <a:tc>
                  <a:txBody>
                    <a:bodyPr/>
                    <a:lstStyle/>
                    <a:p>
                      <a:pPr algn="l"/>
                      <a:r>
                        <a:rPr lang="en-GB" sz="1400" b="1">
                          <a:latin typeface="Inter"/>
                        </a:rPr>
                        <a:t>4</a:t>
                      </a:r>
                    </a:p>
                  </a:txBody>
                  <a:tcPr anchor="ctr"/>
                </a:tc>
                <a:tc>
                  <a:txBody>
                    <a:bodyPr/>
                    <a:lstStyle/>
                    <a:p>
                      <a:pPr lvl="0" algn="l">
                        <a:buNone/>
                      </a:pPr>
                      <a:r>
                        <a:rPr lang="en-GB" sz="1400" strike="noStrike"/>
                        <a:t>All ET</a:t>
                      </a:r>
                      <a:endParaRPr lang="en-GB" sz="1400" strike="noStrike">
                        <a:latin typeface="Inter"/>
                      </a:endParaRPr>
                    </a:p>
                  </a:txBody>
                  <a:tcPr anchor="ctr"/>
                </a:tc>
                <a:extLst>
                  <a:ext uri="{0D108BD9-81ED-4DB2-BD59-A6C34878D82A}">
                    <a16:rowId xmlns:a16="http://schemas.microsoft.com/office/drawing/2014/main" val="3600036375"/>
                  </a:ext>
                </a:extLst>
              </a:tr>
              <a:tr h="324410">
                <a:tc>
                  <a:txBody>
                    <a:bodyPr/>
                    <a:lstStyle/>
                    <a:p>
                      <a:r>
                        <a:rPr lang="en-GB" sz="1400" b="1"/>
                        <a:t>Summary of performance – Relevance </a:t>
                      </a:r>
                    </a:p>
                  </a:txBody>
                  <a:tcPr anchor="ctr"/>
                </a:tc>
                <a:tc>
                  <a:txBody>
                    <a:bodyPr/>
                    <a:lstStyle/>
                    <a:p>
                      <a:pPr lvl="0" algn="l">
                        <a:buNone/>
                      </a:pPr>
                      <a:r>
                        <a:rPr lang="en-GB" sz="1400" b="1">
                          <a:solidFill>
                            <a:schemeClr val="tx1"/>
                          </a:solidFill>
                          <a:latin typeface="Inter"/>
                        </a:rPr>
                        <a:t>5-6</a:t>
                      </a:r>
                    </a:p>
                  </a:txBody>
                  <a:tcPr anchor="ctr"/>
                </a:tc>
                <a:tc>
                  <a:txBody>
                    <a:bodyPr/>
                    <a:lstStyle/>
                    <a:p>
                      <a:r>
                        <a:rPr lang="en-GB" sz="1400"/>
                        <a:t>Jonathan Benger</a:t>
                      </a:r>
                      <a:endParaRPr lang="en-GB" sz="1400">
                        <a:latin typeface="Inter"/>
                      </a:endParaRPr>
                    </a:p>
                  </a:txBody>
                  <a:tcPr anchor="ctr"/>
                </a:tc>
                <a:extLst>
                  <a:ext uri="{0D108BD9-81ED-4DB2-BD59-A6C34878D82A}">
                    <a16:rowId xmlns:a16="http://schemas.microsoft.com/office/drawing/2014/main" val="2575591267"/>
                  </a:ext>
                </a:extLst>
              </a:tr>
              <a:tr h="530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Summary of performance – Timely and high quality</a:t>
                      </a:r>
                      <a:endParaRPr lang="en-US" sz="14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latin typeface="Inter"/>
                      </a:endParaRPr>
                    </a:p>
                  </a:txBody>
                  <a:tcPr anchor="ctr"/>
                </a:tc>
                <a:tc>
                  <a:txBody>
                    <a:bodyPr/>
                    <a:lstStyle/>
                    <a:p>
                      <a:pPr lvl="0" algn="l">
                        <a:buNone/>
                      </a:pPr>
                      <a:r>
                        <a:rPr lang="en-GB" sz="1400" b="1">
                          <a:solidFill>
                            <a:schemeClr val="tx1"/>
                          </a:solidFill>
                          <a:latin typeface="Inter"/>
                        </a:rPr>
                        <a:t>7-9</a:t>
                      </a:r>
                      <a:endParaRPr lang="en-GB" sz="1400">
                        <a:latin typeface="Inter"/>
                      </a:endParaRPr>
                    </a:p>
                  </a:txBody>
                  <a:tcPr anchor="ctr"/>
                </a:tc>
                <a:tc>
                  <a:txBody>
                    <a:bodyPr/>
                    <a:lstStyle/>
                    <a:p>
                      <a:pPr lvl="0">
                        <a:buNone/>
                      </a:pPr>
                      <a:r>
                        <a:rPr lang="en-GB" sz="1400"/>
                        <a:t>Sam Roberts</a:t>
                      </a:r>
                      <a:endParaRPr lang="en-GB" sz="1400">
                        <a:latin typeface="Inter"/>
                      </a:endParaRPr>
                    </a:p>
                  </a:txBody>
                  <a:tcPr anchor="ctr"/>
                </a:tc>
                <a:extLst>
                  <a:ext uri="{0D108BD9-81ED-4DB2-BD59-A6C34878D82A}">
                    <a16:rowId xmlns:a16="http://schemas.microsoft.com/office/drawing/2014/main" val="4168624177"/>
                  </a:ext>
                </a:extLst>
              </a:tr>
              <a:tr h="530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Summary of performance – </a:t>
                      </a:r>
                      <a:r>
                        <a:rPr lang="en-GB" sz="1400" b="1" u="none" strike="noStrike" noProof="0">
                          <a:solidFill>
                            <a:srgbClr val="000000"/>
                          </a:solidFill>
                        </a:rPr>
                        <a:t>Useable</a:t>
                      </a:r>
                      <a:endParaRPr lang="en-US" sz="1400" b="0" i="0" u="none" strike="noStrike" noProof="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latin typeface="Inter"/>
                      </a:endParaRPr>
                    </a:p>
                  </a:txBody>
                  <a:tcPr anchor="ctr"/>
                </a:tc>
                <a:tc>
                  <a:txBody>
                    <a:bodyPr/>
                    <a:lstStyle/>
                    <a:p>
                      <a:pPr lvl="0" algn="l">
                        <a:buNone/>
                      </a:pPr>
                      <a:r>
                        <a:rPr lang="en-GB" sz="1400" b="1">
                          <a:latin typeface="Inter"/>
                        </a:rPr>
                        <a:t>10-11</a:t>
                      </a:r>
                    </a:p>
                  </a:txBody>
                  <a:tcPr anchor="ctr"/>
                </a:tc>
                <a:tc>
                  <a:txBody>
                    <a:bodyPr/>
                    <a:lstStyle/>
                    <a:p>
                      <a:pPr lvl="0">
                        <a:buNone/>
                      </a:pPr>
                      <a:r>
                        <a:rPr lang="en-GB" sz="1400"/>
                        <a:t>Clare Morgan</a:t>
                      </a:r>
                      <a:endParaRPr lang="en-GB" sz="1400">
                        <a:latin typeface="Inter"/>
                      </a:endParaRPr>
                    </a:p>
                  </a:txBody>
                  <a:tcPr anchor="ctr"/>
                </a:tc>
                <a:extLst>
                  <a:ext uri="{0D108BD9-81ED-4DB2-BD59-A6C34878D82A}">
                    <a16:rowId xmlns:a16="http://schemas.microsoft.com/office/drawing/2014/main" val="3150030084"/>
                  </a:ext>
                </a:extLst>
              </a:tr>
              <a:tr h="530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Summary of performance – </a:t>
                      </a:r>
                      <a:r>
                        <a:rPr lang="en-GB" sz="1400" b="1" u="none" strike="noStrike" noProof="0">
                          <a:solidFill>
                            <a:srgbClr val="000000"/>
                          </a:solidFill>
                        </a:rPr>
                        <a:t>Demonstrable Impact</a:t>
                      </a:r>
                      <a:endParaRPr lang="en-US" sz="1400" b="0" i="0" u="none" strike="noStrike" noProof="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p>
                  </a:txBody>
                  <a:tcPr anchor="ctr"/>
                </a:tc>
                <a:tc>
                  <a:txBody>
                    <a:bodyPr/>
                    <a:lstStyle/>
                    <a:p>
                      <a:pPr lvl="0" algn="l">
                        <a:buNone/>
                      </a:pPr>
                      <a:r>
                        <a:rPr lang="en-GB" sz="1400" b="1"/>
                        <a:t>12-13</a:t>
                      </a:r>
                      <a:endParaRPr lang="en-GB" sz="1400" b="1">
                        <a:latin typeface="Inter"/>
                      </a:endParaRPr>
                    </a:p>
                  </a:txBody>
                  <a:tcPr anchor="ctr"/>
                </a:tc>
                <a:tc>
                  <a:txBody>
                    <a:bodyPr/>
                    <a:lstStyle/>
                    <a:p>
                      <a:pPr lvl="0">
                        <a:buNone/>
                      </a:pPr>
                      <a:r>
                        <a:rPr lang="en-GB" sz="1400"/>
                        <a:t>Clare Morgan</a:t>
                      </a:r>
                      <a:endParaRPr lang="en-US" sz="1400">
                        <a:latin typeface="Inter"/>
                      </a:endParaRPr>
                    </a:p>
                  </a:txBody>
                  <a:tcPr anchor="ctr"/>
                </a:tc>
                <a:extLst>
                  <a:ext uri="{0D108BD9-81ED-4DB2-BD59-A6C34878D82A}">
                    <a16:rowId xmlns:a16="http://schemas.microsoft.com/office/drawing/2014/main" val="1440821425"/>
                  </a:ext>
                </a:extLst>
              </a:tr>
              <a:tr h="530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Summary of performance – Organisational Brilliance</a:t>
                      </a:r>
                      <a:endParaRPr lang="en-GB" sz="14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latin typeface="Inter"/>
                      </a:endParaRPr>
                    </a:p>
                  </a:txBody>
                  <a:tcPr anchor="ctr"/>
                </a:tc>
                <a:tc>
                  <a:txBody>
                    <a:bodyPr/>
                    <a:lstStyle/>
                    <a:p>
                      <a:pPr lvl="0" algn="l">
                        <a:buNone/>
                      </a:pPr>
                      <a:r>
                        <a:rPr lang="en-GB" sz="1400" b="1"/>
                        <a:t>14-16</a:t>
                      </a:r>
                      <a:endParaRPr lang="en-GB" sz="1400" b="1">
                        <a:latin typeface="Inter"/>
                      </a:endParaRPr>
                    </a:p>
                  </a:txBody>
                  <a:tcPr anchor="ctr"/>
                </a:tc>
                <a:tc>
                  <a:txBody>
                    <a:bodyPr/>
                    <a:lstStyle/>
                    <a:p>
                      <a:pPr lvl="0">
                        <a:buNone/>
                      </a:pPr>
                      <a:r>
                        <a:rPr lang="en-US" sz="1400"/>
                        <a:t>Helen Brown</a:t>
                      </a:r>
                      <a:endParaRPr lang="en-US" sz="1400">
                        <a:latin typeface="Inter"/>
                      </a:endParaRPr>
                    </a:p>
                  </a:txBody>
                  <a:tcPr anchor="ctr"/>
                </a:tc>
                <a:extLst>
                  <a:ext uri="{0D108BD9-81ED-4DB2-BD59-A6C34878D82A}">
                    <a16:rowId xmlns:a16="http://schemas.microsoft.com/office/drawing/2014/main" val="2052227944"/>
                  </a:ext>
                </a:extLst>
              </a:tr>
              <a:tr h="602806">
                <a:tc>
                  <a:txBody>
                    <a:bodyPr/>
                    <a:lstStyle/>
                    <a:p>
                      <a:pPr lvl="0">
                        <a:buNone/>
                      </a:pPr>
                      <a:r>
                        <a:rPr lang="en-GB" sz="1400" b="1" i="0" u="none" strike="noStrike" baseline="0" noProof="0">
                          <a:solidFill>
                            <a:srgbClr val="000000"/>
                          </a:solidFill>
                          <a:latin typeface="Inter"/>
                        </a:rPr>
                        <a:t>Finance including TA and NICE Advice income</a:t>
                      </a:r>
                      <a:endParaRPr lang="en-US" sz="1400" b="0" i="0" u="none" strike="noStrike" noProof="0">
                        <a:solidFill>
                          <a:srgbClr val="FF0000"/>
                        </a:solidFill>
                        <a:latin typeface="Inter"/>
                      </a:endParaRPr>
                    </a:p>
                  </a:txBody>
                  <a:tcPr anchor="ctr"/>
                </a:tc>
                <a:tc>
                  <a:txBody>
                    <a:bodyPr/>
                    <a:lstStyle/>
                    <a:p>
                      <a:pPr lvl="0" algn="l">
                        <a:buNone/>
                      </a:pPr>
                      <a:r>
                        <a:rPr lang="en-GB" sz="1400" b="1"/>
                        <a:t>17-19</a:t>
                      </a:r>
                      <a:endParaRPr lang="en-GB" sz="1400" b="1">
                        <a:latin typeface="Inter"/>
                      </a:endParaRPr>
                    </a:p>
                  </a:txBody>
                  <a:tcPr anchor="ctr"/>
                </a:tc>
                <a:tc>
                  <a:txBody>
                    <a:bodyPr/>
                    <a:lstStyle/>
                    <a:p>
                      <a:pPr lvl="0">
                        <a:buNone/>
                      </a:pPr>
                      <a:r>
                        <a:rPr lang="en-GB" sz="1400">
                          <a:latin typeface="Inter"/>
                        </a:rPr>
                        <a:t>Boryana Stambolova</a:t>
                      </a:r>
                    </a:p>
                  </a:txBody>
                  <a:tcPr anchor="ctr"/>
                </a:tc>
                <a:extLst>
                  <a:ext uri="{0D108BD9-81ED-4DB2-BD59-A6C34878D82A}">
                    <a16:rowId xmlns:a16="http://schemas.microsoft.com/office/drawing/2014/main" val="1269574362"/>
                  </a:ext>
                </a:extLst>
              </a:tr>
              <a:tr h="602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baseline="0" noProof="0">
                          <a:solidFill>
                            <a:srgbClr val="000000"/>
                          </a:solidFill>
                        </a:rPr>
                        <a:t>Headline description of key projects</a:t>
                      </a:r>
                      <a:endParaRPr lang="en-US" sz="1400" b="0" i="0" u="none" strike="noStrike" noProof="0">
                        <a:solidFill>
                          <a:srgbClr val="FF0000"/>
                        </a:solidFill>
                        <a:latin typeface="+mn-lt"/>
                      </a:endParaRPr>
                    </a:p>
                    <a:p>
                      <a:pPr lvl="0">
                        <a:buNone/>
                      </a:pPr>
                      <a:endParaRPr lang="en-US" sz="1400" b="0" i="0" u="none" strike="noStrike" noProof="0">
                        <a:solidFill>
                          <a:srgbClr val="FF0000"/>
                        </a:solidFill>
                        <a:latin typeface="Inter"/>
                      </a:endParaRPr>
                    </a:p>
                  </a:txBody>
                  <a:tcPr anchor="ctr"/>
                </a:tc>
                <a:tc>
                  <a:txBody>
                    <a:bodyPr/>
                    <a:lstStyle/>
                    <a:p>
                      <a:pPr lvl="0" algn="l">
                        <a:buNone/>
                      </a:pPr>
                      <a:r>
                        <a:rPr lang="en-GB" sz="1400" b="1">
                          <a:latin typeface="Inter"/>
                        </a:rPr>
                        <a:t>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rPr>
                        <a:t>N/A - appendix</a:t>
                      </a:r>
                    </a:p>
                  </a:txBody>
                  <a:tcPr anchor="ctr"/>
                </a:tc>
                <a:extLst>
                  <a:ext uri="{0D108BD9-81ED-4DB2-BD59-A6C34878D82A}">
                    <a16:rowId xmlns:a16="http://schemas.microsoft.com/office/drawing/2014/main" val="3235484439"/>
                  </a:ext>
                </a:extLst>
              </a:tr>
            </a:tbl>
          </a:graphicData>
        </a:graphic>
      </p:graphicFrame>
    </p:spTree>
    <p:extLst>
      <p:ext uri="{BB962C8B-B14F-4D97-AF65-F5344CB8AC3E}">
        <p14:creationId xmlns:p14="http://schemas.microsoft.com/office/powerpoint/2010/main" val="2630399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44420-33BE-C2F6-B91A-FD42D20E6461}"/>
              </a:ext>
            </a:extLst>
          </p:cNvPr>
          <p:cNvSpPr>
            <a:spLocks noGrp="1"/>
          </p:cNvSpPr>
          <p:nvPr>
            <p:ph type="ctrTitle"/>
          </p:nvPr>
        </p:nvSpPr>
        <p:spPr>
          <a:xfrm>
            <a:off x="557654" y="285526"/>
            <a:ext cx="11076689" cy="423392"/>
          </a:xfrm>
        </p:spPr>
        <p:txBody>
          <a:bodyPr>
            <a:normAutofit fontScale="90000"/>
          </a:bodyPr>
          <a:lstStyle/>
          <a:p>
            <a:r>
              <a:rPr lang="en-US" sz="2800">
                <a:latin typeface="Lora SemiBold"/>
              </a:rPr>
              <a:t>Headline description of key projects to deliver NICE aims</a:t>
            </a:r>
            <a:endParaRPr lang="en-US" sz="2800"/>
          </a:p>
        </p:txBody>
      </p:sp>
      <p:graphicFrame>
        <p:nvGraphicFramePr>
          <p:cNvPr id="7" name="Table 6">
            <a:extLst>
              <a:ext uri="{FF2B5EF4-FFF2-40B4-BE49-F238E27FC236}">
                <a16:creationId xmlns:a16="http://schemas.microsoft.com/office/drawing/2014/main" id="{2AF90AA5-D6D7-E7CF-EF5A-F33BC892E22A}"/>
              </a:ext>
            </a:extLst>
          </p:cNvPr>
          <p:cNvGraphicFramePr>
            <a:graphicFrameLocks noGrp="1"/>
          </p:cNvGraphicFramePr>
          <p:nvPr>
            <p:extLst>
              <p:ext uri="{D42A27DB-BD31-4B8C-83A1-F6EECF244321}">
                <p14:modId xmlns:p14="http://schemas.microsoft.com/office/powerpoint/2010/main" val="2906942556"/>
              </p:ext>
            </p:extLst>
          </p:nvPr>
        </p:nvGraphicFramePr>
        <p:xfrm>
          <a:off x="174339" y="745786"/>
          <a:ext cx="11843322" cy="5290228"/>
        </p:xfrm>
        <a:graphic>
          <a:graphicData uri="http://schemas.openxmlformats.org/drawingml/2006/table">
            <a:tbl>
              <a:tblPr firstRow="1" bandRow="1">
                <a:tableStyleId>{5C22544A-7EE6-4342-B048-85BDC9FD1C3A}</a:tableStyleId>
              </a:tblPr>
              <a:tblGrid>
                <a:gridCol w="2759489">
                  <a:extLst>
                    <a:ext uri="{9D8B030D-6E8A-4147-A177-3AD203B41FA5}">
                      <a16:colId xmlns:a16="http://schemas.microsoft.com/office/drawing/2014/main" val="1248132733"/>
                    </a:ext>
                  </a:extLst>
                </a:gridCol>
                <a:gridCol w="3472701">
                  <a:extLst>
                    <a:ext uri="{9D8B030D-6E8A-4147-A177-3AD203B41FA5}">
                      <a16:colId xmlns:a16="http://schemas.microsoft.com/office/drawing/2014/main" val="3285407288"/>
                    </a:ext>
                  </a:extLst>
                </a:gridCol>
                <a:gridCol w="5611132">
                  <a:extLst>
                    <a:ext uri="{9D8B030D-6E8A-4147-A177-3AD203B41FA5}">
                      <a16:colId xmlns:a16="http://schemas.microsoft.com/office/drawing/2014/main" val="2453268704"/>
                    </a:ext>
                  </a:extLst>
                </a:gridCol>
              </a:tblGrid>
              <a:tr h="390418">
                <a:tc>
                  <a:txBody>
                    <a:bodyPr/>
                    <a:lstStyle/>
                    <a:p>
                      <a:pPr lvl="0">
                        <a:buNone/>
                      </a:pPr>
                      <a:r>
                        <a:rPr lang="en-US"/>
                        <a:t>NICE aim </a:t>
                      </a:r>
                    </a:p>
                  </a:txBody>
                  <a:tcPr>
                    <a:lnB w="12700" cap="flat" cmpd="sng" algn="ctr">
                      <a:solidFill>
                        <a:schemeClr val="bg1"/>
                      </a:solidFill>
                      <a:prstDash val="solid"/>
                      <a:round/>
                      <a:headEnd type="none" w="med" len="med"/>
                      <a:tailEnd type="none" w="med" len="med"/>
                    </a:lnB>
                  </a:tcPr>
                </a:tc>
                <a:tc>
                  <a:txBody>
                    <a:bodyPr/>
                    <a:lstStyle/>
                    <a:p>
                      <a:r>
                        <a:rPr lang="en-US"/>
                        <a:t>Project name</a:t>
                      </a:r>
                    </a:p>
                  </a:txBody>
                  <a:tcPr>
                    <a:lnB w="12700" cap="flat" cmpd="sng" algn="ctr">
                      <a:solidFill>
                        <a:schemeClr val="bg1"/>
                      </a:solidFill>
                      <a:prstDash val="solid"/>
                      <a:round/>
                      <a:headEnd type="none" w="med" len="med"/>
                      <a:tailEnd type="none" w="med" len="med"/>
                    </a:lnB>
                  </a:tcPr>
                </a:tc>
                <a:tc>
                  <a:txBody>
                    <a:bodyPr/>
                    <a:lstStyle/>
                    <a:p>
                      <a:r>
                        <a:rPr lang="en-US"/>
                        <a:t>Project headline description</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3307298"/>
                  </a:ext>
                </a:extLst>
              </a:tr>
              <a:tr h="514333">
                <a:tc rowSpan="3">
                  <a:txBody>
                    <a:bodyPr/>
                    <a:lstStyle/>
                    <a:p>
                      <a:r>
                        <a:rPr lang="en-US" sz="1200" dirty="0"/>
                        <a:t>Timely and High-Quality Guidance</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200" dirty="0"/>
                        <a:t>Rules Based Pathway (RBP)</a:t>
                      </a:r>
                    </a:p>
                  </a:txBody>
                  <a:tcPr>
                    <a:lnL w="12700" cmpd="sng">
                      <a:noFill/>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lang="en-GB" sz="1100" kern="1200" dirty="0">
                          <a:effectLst/>
                        </a:rPr>
                        <a:t>Establishing the rules and principles on which NICE and NHS England will work in partnership to evaluate, commission and fund medical technologies</a:t>
                      </a:r>
                      <a:endParaRPr lang="en-US" sz="11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057408857"/>
                  </a:ext>
                </a:extLst>
              </a:tr>
              <a:tr h="541008">
                <a:tc vMerge="1">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200" dirty="0"/>
                        <a:t>Improving Timeliness and Staff experience (ITSE)</a:t>
                      </a:r>
                    </a:p>
                  </a:txBody>
                  <a:tcPr>
                    <a:lnL w="12700" cmpd="sng">
                      <a:noFill/>
                    </a:lnL>
                    <a:solidFill>
                      <a:schemeClr val="accent1">
                        <a:lumMod val="20000"/>
                        <a:lumOff val="80000"/>
                      </a:schemeClr>
                    </a:solidFill>
                  </a:tcPr>
                </a:tc>
                <a:tc>
                  <a:txBody>
                    <a:bodyPr/>
                    <a:lstStyle/>
                    <a:p>
                      <a:r>
                        <a:rPr lang="en-US" sz="1100" dirty="0"/>
                        <a:t>Improved timeliness by </a:t>
                      </a:r>
                      <a:r>
                        <a:rPr lang="en-US" sz="1100" dirty="0" err="1"/>
                        <a:t>standardising</a:t>
                      </a:r>
                      <a:r>
                        <a:rPr lang="en-US" sz="1100" dirty="0"/>
                        <a:t> and improving processes across guidance producing </a:t>
                      </a:r>
                      <a:r>
                        <a:rPr lang="en-US" sz="1100" dirty="0" err="1"/>
                        <a:t>centres</a:t>
                      </a:r>
                      <a:r>
                        <a:rPr lang="en-US" sz="1100" dirty="0"/>
                        <a:t>, through the use of digital tools and continuous improvement approaches</a:t>
                      </a:r>
                    </a:p>
                  </a:txBody>
                  <a:tcPr>
                    <a:lnR w="127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406881725"/>
                  </a:ext>
                </a:extLst>
              </a:tr>
              <a:tr h="514333">
                <a:tc vMerge="1">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200" dirty="0"/>
                        <a:t>Incorporation of TAs into guidelines</a:t>
                      </a:r>
                    </a:p>
                  </a:txBody>
                  <a:tcPr>
                    <a:lnL w="12700" cmpd="sng">
                      <a:noFill/>
                    </a:lnL>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GB" sz="1100" dirty="0"/>
                        <a:t>Inclusion of medicines and </a:t>
                      </a:r>
                      <a:r>
                        <a:rPr lang="en-GB" sz="1100" dirty="0" err="1"/>
                        <a:t>healthtech</a:t>
                      </a:r>
                      <a:r>
                        <a:rPr lang="en-GB" sz="1100" dirty="0"/>
                        <a:t> recommendations within guidelines to make NICE guidance more useful and useable</a:t>
                      </a:r>
                      <a:endParaRPr lang="en-US" sz="1100" i="0" dirty="0"/>
                    </a:p>
                  </a:txBody>
                  <a:tcP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3387408"/>
                  </a:ext>
                </a:extLst>
              </a:tr>
              <a:tr h="762000">
                <a:tc rowSpan="2">
                  <a:txBody>
                    <a:bodyPr/>
                    <a:lstStyle/>
                    <a:p>
                      <a:r>
                        <a:rPr lang="en-US" sz="1200" dirty="0"/>
                        <a:t>Useable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Content governance and Structured recommendations</a:t>
                      </a:r>
                    </a:p>
                    <a:p>
                      <a:endParaRPr lang="en-US" sz="1200" kern="1200" dirty="0">
                        <a:solidFill>
                          <a:schemeClr val="dk1"/>
                        </a:solidFill>
                        <a:latin typeface="+mn-lt"/>
                        <a:ea typeface="+mn-ea"/>
                        <a:cs typeface="+mn-cs"/>
                      </a:endParaRPr>
                    </a:p>
                  </a:txBody>
                  <a:tcPr>
                    <a:lnT w="2857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t>Create shorter more structured recommendations which can be integrated across different types of guidance</a:t>
                      </a:r>
                    </a:p>
                    <a:p>
                      <a:r>
                        <a:rPr lang="en-US" sz="1100" kern="1200" dirty="0"/>
                        <a:t>Revise the governance used to write all guidance products so are </a:t>
                      </a:r>
                      <a:r>
                        <a:rPr lang="en-US" sz="1100" kern="1200" dirty="0" err="1"/>
                        <a:t>centred</a:t>
                      </a:r>
                      <a:r>
                        <a:rPr lang="en-US" sz="1100" kern="1200" dirty="0"/>
                        <a:t> around users.</a:t>
                      </a:r>
                      <a:endParaRPr lang="en-US" sz="1100" kern="1200" dirty="0">
                        <a:solidFill>
                          <a:schemeClr val="dk1"/>
                        </a:solidFill>
                        <a:latin typeface="+mn-lt"/>
                        <a:ea typeface="+mn-ea"/>
                        <a:cs typeface="+mn-cs"/>
                      </a:endParaRPr>
                    </a:p>
                  </a:txBody>
                  <a:tcPr>
                    <a:lnT w="28575"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448289358"/>
                  </a:ext>
                </a:extLst>
              </a:tr>
              <a:tr h="426904">
                <a:tc vMerge="1">
                  <a:txBody>
                    <a:bodyPr/>
                    <a:lstStyle/>
                    <a:p>
                      <a:endParaRPr lang="en-US"/>
                    </a:p>
                  </a:txBody>
                  <a:tcP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Knowledge platform</a:t>
                      </a:r>
                      <a:endParaRPr lang="en-US" sz="1200" kern="1200" dirty="0">
                        <a:solidFill>
                          <a:schemeClr val="dk1"/>
                        </a:solidFill>
                        <a:latin typeface="+mn-lt"/>
                        <a:ea typeface="+mn-ea"/>
                        <a:cs typeface="+mn-cs"/>
                      </a:endParaRPr>
                    </a:p>
                  </a:txBody>
                  <a:tcP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t>Procure and implement knowledge platform which structured content will be migrated to.</a:t>
                      </a:r>
                      <a:endParaRPr lang="en-US" sz="1100" kern="1200" dirty="0">
                        <a:solidFill>
                          <a:schemeClr val="dk1"/>
                        </a:solidFill>
                        <a:latin typeface="+mn-lt"/>
                        <a:ea typeface="+mn-ea"/>
                        <a:cs typeface="+mn-cs"/>
                      </a:endParaRPr>
                    </a:p>
                  </a:txBody>
                  <a:tcP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580141"/>
                  </a:ext>
                </a:extLst>
              </a:tr>
              <a:tr h="372990">
                <a:tc rowSpan="4">
                  <a:txBody>
                    <a:bodyPr/>
                    <a:lstStyle/>
                    <a:p>
                      <a:r>
                        <a:rPr lang="en-US" sz="1200" dirty="0"/>
                        <a:t>Impactful</a:t>
                      </a:r>
                    </a:p>
                    <a:p>
                      <a:endParaRPr lang="en-US" sz="1200" dirty="0"/>
                    </a:p>
                  </a:txBody>
                  <a:tcPr>
                    <a:lnT w="285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Measurement uptake</a:t>
                      </a:r>
                      <a:endParaRPr lang="en-US" sz="1200" kern="1200" dirty="0">
                        <a:solidFill>
                          <a:schemeClr val="dk1"/>
                        </a:solidFill>
                        <a:latin typeface="+mn-lt"/>
                        <a:ea typeface="+mn-ea"/>
                        <a:cs typeface="+mn-cs"/>
                      </a:endParaRPr>
                    </a:p>
                  </a:txBody>
                  <a:tcPr>
                    <a:lnT w="2857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t>Measure uptake of our guidance and use that data to ensure NICE focuses on our priorities.</a:t>
                      </a:r>
                      <a:endParaRPr lang="en-US" sz="1100" kern="1200" dirty="0">
                        <a:solidFill>
                          <a:schemeClr val="dk1"/>
                        </a:solidFill>
                        <a:latin typeface="+mn-lt"/>
                        <a:ea typeface="+mn-ea"/>
                        <a:cs typeface="+mn-cs"/>
                      </a:endParaRPr>
                    </a:p>
                  </a:txBody>
                  <a:tcPr>
                    <a:lnT w="28575"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792258855"/>
                  </a:ext>
                </a:extLst>
              </a:tr>
              <a:tr h="320040">
                <a:tc vMerge="1">
                  <a:txBody>
                    <a:bodyPr/>
                    <a:lstStyle/>
                    <a:p>
                      <a:endParaRPr/>
                    </a:p>
                  </a:txBody>
                  <a:tcPr>
                    <a:solidFill>
                      <a:schemeClr val="accent1">
                        <a:lumMod val="40000"/>
                        <a:lumOff val="60000"/>
                      </a:schemeClr>
                    </a:solidFill>
                  </a:tcPr>
                </a:tc>
                <a:tc>
                  <a:txBody>
                    <a:bodyPr/>
                    <a:lstStyle/>
                    <a:p>
                      <a:r>
                        <a:rPr lang="en-US" sz="1200" kern="1200" dirty="0"/>
                        <a:t>Amplify priority partnerships</a:t>
                      </a:r>
                      <a:endParaRPr lang="en-US" sz="1200" kern="1200" dirty="0">
                        <a:solidFill>
                          <a:schemeClr val="dk1"/>
                        </a:solidFill>
                        <a:latin typeface="+mn-lt"/>
                        <a:ea typeface="+mn-ea"/>
                        <a:cs typeface="+mn-cs"/>
                      </a:endParaRPr>
                    </a:p>
                  </a:txBody>
                  <a:tcPr>
                    <a:solidFill>
                      <a:schemeClr val="accent1">
                        <a:lumMod val="20000"/>
                        <a:lumOff val="80000"/>
                      </a:schemeClr>
                    </a:solidFill>
                  </a:tcPr>
                </a:tc>
                <a:tc>
                  <a:txBody>
                    <a:bodyPr/>
                    <a:lstStyle/>
                    <a:p>
                      <a:r>
                        <a:rPr lang="en-US" sz="1100" kern="1200"/>
                        <a:t>Work closely with critical stakeholders who can amplify our guidance in priority areas to help get the best care to patients fast.</a:t>
                      </a:r>
                      <a:endParaRPr lang="en-US" sz="1100" kern="120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880105307"/>
                  </a:ext>
                </a:extLst>
              </a:tr>
              <a:tr h="640080">
                <a:tc vMerge="1">
                  <a:txBody>
                    <a:bodyPr/>
                    <a:lstStyle/>
                    <a:p>
                      <a:endParaRPr lang="en-US"/>
                    </a:p>
                  </a:txBody>
                  <a:tcPr>
                    <a:solidFill>
                      <a:schemeClr val="accent1">
                        <a:lumMod val="40000"/>
                        <a:lumOff val="60000"/>
                      </a:schemeClr>
                    </a:solidFill>
                  </a:tcPr>
                </a:tc>
                <a:tc>
                  <a:txBody>
                    <a:bodyPr/>
                    <a:lstStyle/>
                    <a:p>
                      <a:r>
                        <a:rPr lang="en-US" sz="1200" kern="1200"/>
                        <a:t>Targeted implementation support</a:t>
                      </a:r>
                      <a:endParaRPr lang="en-US" sz="1200" kern="1200">
                        <a:solidFill>
                          <a:schemeClr val="dk1"/>
                        </a:solidFill>
                        <a:latin typeface="+mn-lt"/>
                        <a:ea typeface="+mn-ea"/>
                        <a:cs typeface="+mn-cs"/>
                      </a:endParaRPr>
                    </a:p>
                  </a:txBody>
                  <a:tcPr>
                    <a:solidFill>
                      <a:schemeClr val="accent1">
                        <a:lumMod val="20000"/>
                        <a:lumOff val="80000"/>
                      </a:schemeClr>
                    </a:solidFill>
                  </a:tcPr>
                </a:tc>
                <a:tc>
                  <a:txBody>
                    <a:bodyPr/>
                    <a:lstStyle/>
                    <a:p>
                      <a:r>
                        <a:rPr lang="en-US" sz="1100" kern="1200" dirty="0"/>
                        <a:t>We will use implementation science to focus on system priorities populations with identified health in equalities and other areas that matter most to people and communities.</a:t>
                      </a:r>
                      <a:endParaRPr lang="en-US" sz="11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459922616"/>
                  </a:ext>
                </a:extLst>
              </a:tr>
              <a:tr h="533400">
                <a:tc vMerge="1">
                  <a:txBody>
                    <a:bodyPr/>
                    <a:lstStyle/>
                    <a:p>
                      <a:endParaRPr lang="en-US"/>
                    </a:p>
                  </a:txBody>
                  <a:tcPr>
                    <a:solidFill>
                      <a:schemeClr val="accent1">
                        <a:lumMod val="40000"/>
                        <a:lumOff val="60000"/>
                      </a:schemeClr>
                    </a:solidFill>
                  </a:tcPr>
                </a:tc>
                <a:tc>
                  <a:txBody>
                    <a:bodyPr/>
                    <a:lstStyle/>
                    <a:p>
                      <a:r>
                        <a:rPr lang="en-US" sz="1200" kern="1200"/>
                        <a:t>Public involvement best practice approach</a:t>
                      </a:r>
                      <a:endParaRPr lang="en-US" sz="1200" kern="1200">
                        <a:solidFill>
                          <a:schemeClr val="dk1"/>
                        </a:solidFill>
                        <a:latin typeface="+mn-lt"/>
                        <a:ea typeface="+mn-ea"/>
                        <a:cs typeface="+mn-cs"/>
                      </a:endParaRPr>
                    </a:p>
                  </a:txBody>
                  <a:tcPr>
                    <a:solidFill>
                      <a:schemeClr val="accent1">
                        <a:lumMod val="20000"/>
                        <a:lumOff val="80000"/>
                      </a:schemeClr>
                    </a:solidFill>
                  </a:tcPr>
                </a:tc>
                <a:tc>
                  <a:txBody>
                    <a:bodyPr/>
                    <a:lstStyle/>
                    <a:p>
                      <a:r>
                        <a:rPr lang="en-US" sz="1100" kern="1200" dirty="0"/>
                        <a:t>Implementing a new way to reach the right members of the public at the right time in the right way to increase uptake of guidance and support getting the best care to people fast.</a:t>
                      </a:r>
                      <a:endParaRPr lang="en-US" sz="11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578460165"/>
                  </a:ext>
                </a:extLst>
              </a:tr>
            </a:tbl>
          </a:graphicData>
        </a:graphic>
      </p:graphicFrame>
    </p:spTree>
    <p:extLst>
      <p:ext uri="{BB962C8B-B14F-4D97-AF65-F5344CB8AC3E}">
        <p14:creationId xmlns:p14="http://schemas.microsoft.com/office/powerpoint/2010/main" val="185001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522788" y="361736"/>
            <a:ext cx="9852851" cy="585322"/>
          </a:xfrm>
        </p:spPr>
        <p:txBody>
          <a:bodyPr>
            <a:normAutofit/>
          </a:bodyPr>
          <a:lstStyle/>
          <a:p>
            <a:r>
              <a:rPr lang="en-GB" sz="3600">
                <a:ea typeface="Inter"/>
                <a:cs typeface="Calibri Light"/>
              </a:rPr>
              <a:t>July 2024 IPR – Summary points</a:t>
            </a:r>
            <a:endParaRPr lang="en-GB" sz="3600">
              <a:solidFill>
                <a:srgbClr val="FF0000"/>
              </a:solidFill>
              <a:ea typeface="Inter"/>
              <a:cs typeface="Calibri Light"/>
            </a:endParaRPr>
          </a:p>
        </p:txBody>
      </p:sp>
      <p:sp>
        <p:nvSpPr>
          <p:cNvPr id="4" name="Slide Number Placeholder 3">
            <a:extLst>
              <a:ext uri="{FF2B5EF4-FFF2-40B4-BE49-F238E27FC236}">
                <a16:creationId xmlns:a16="http://schemas.microsoft.com/office/drawing/2014/main" id="{7C541F80-4524-3E20-2ACF-3F00B3BC04F5}"/>
              </a:ext>
            </a:extLst>
          </p:cNvPr>
          <p:cNvSpPr>
            <a:spLocks noGrp="1"/>
          </p:cNvSpPr>
          <p:nvPr>
            <p:ph type="sldNum" sz="quarter" idx="4294967295"/>
          </p:nvPr>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914462-0A0E-4602-BFA1-33271CD95439}" type="slidenum">
              <a:rPr kumimoji="0" lang="en-GB" sz="1400" b="0" i="0" u="none" strike="noStrike" kern="1200" cap="none" spc="0" normalizeH="0" baseline="0" noProof="0" smtClean="0">
                <a:ln>
                  <a:noFill/>
                </a:ln>
                <a:solidFill>
                  <a:srgbClr val="000000"/>
                </a:solidFill>
                <a:effectLst/>
                <a:uLnTx/>
                <a:uFillTx/>
                <a:latin typeface="Inte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a:ln>
                <a:noFill/>
              </a:ln>
              <a:solidFill>
                <a:srgbClr val="000000"/>
              </a:solidFill>
              <a:effectLst/>
              <a:uLnTx/>
              <a:uFillTx/>
              <a:latin typeface="Inter"/>
              <a:ea typeface="+mn-ea"/>
              <a:cs typeface="+mn-cs"/>
            </a:endParaRPr>
          </a:p>
        </p:txBody>
      </p:sp>
      <p:sp>
        <p:nvSpPr>
          <p:cNvPr id="3" name="TextBox 2">
            <a:extLst>
              <a:ext uri="{FF2B5EF4-FFF2-40B4-BE49-F238E27FC236}">
                <a16:creationId xmlns:a16="http://schemas.microsoft.com/office/drawing/2014/main" id="{3138AFDD-60A6-3D3E-3B0B-29DB05E12998}"/>
              </a:ext>
            </a:extLst>
          </p:cNvPr>
          <p:cNvSpPr txBox="1"/>
          <p:nvPr/>
        </p:nvSpPr>
        <p:spPr>
          <a:xfrm>
            <a:off x="522788" y="1121719"/>
            <a:ext cx="10900880" cy="3330207"/>
          </a:xfrm>
          <a:prstGeom prst="rect">
            <a:avLst/>
          </a:prstGeom>
          <a:noFill/>
        </p:spPr>
        <p:txBody>
          <a:bodyPr wrap="square" lIns="91440" tIns="45720" rIns="91440" bIns="45720" rtlCol="0" anchor="t">
            <a:spAutoFit/>
          </a:bodyPr>
          <a:lstStyle/>
          <a:p>
            <a:pPr marL="342900" indent="-342900">
              <a:buFont typeface="+mj-lt"/>
              <a:buAutoNum type="arabicPeriod"/>
            </a:pPr>
            <a:endParaRPr lang="en-GB">
              <a:solidFill>
                <a:schemeClr val="bg1"/>
              </a:solidFill>
              <a:effectLst/>
              <a:ea typeface="Aptos" panose="020B0004020202020204" pitchFamily="34" charset="0"/>
              <a:cs typeface="Aptos" panose="020B0004020202020204" pitchFamily="34" charset="0"/>
            </a:endParaRPr>
          </a:p>
          <a:p>
            <a:pPr marL="342900" indent="-342900">
              <a:lnSpc>
                <a:spcPct val="150000"/>
              </a:lnSpc>
              <a:buFont typeface="+mj-lt"/>
              <a:buAutoNum type="arabicPeriod"/>
            </a:pPr>
            <a:r>
              <a:rPr lang="en-GB" sz="1600">
                <a:solidFill>
                  <a:schemeClr val="bg1"/>
                </a:solidFill>
                <a:ea typeface="Aptos" panose="020B0004020202020204" pitchFamily="34" charset="0"/>
                <a:cs typeface="Aptos" panose="020B0004020202020204" pitchFamily="34" charset="0"/>
              </a:rPr>
              <a:t>The KPI figures included within this report reflect April and May figures - with the exception of Finance, which reports Q1 in full. A footnote has been included on each of the slides this applies to.</a:t>
            </a:r>
          </a:p>
          <a:p>
            <a:pPr marL="342900" indent="-342900">
              <a:lnSpc>
                <a:spcPct val="150000"/>
              </a:lnSpc>
              <a:buFont typeface="+mj-lt"/>
              <a:buAutoNum type="arabicPeriod"/>
            </a:pPr>
            <a:r>
              <a:rPr lang="en-GB" sz="1600">
                <a:solidFill>
                  <a:schemeClr val="bg1"/>
                </a:solidFill>
                <a:ea typeface="Aptos" panose="020B0004020202020204" pitchFamily="34" charset="0"/>
                <a:cs typeface="Aptos" panose="020B0004020202020204" pitchFamily="34" charset="0"/>
              </a:rPr>
              <a:t>Board-level KPIs that do not have data to show progress have been included only as a footnote within relevant slides</a:t>
            </a:r>
          </a:p>
          <a:p>
            <a:pPr marL="342900" indent="-342900">
              <a:lnSpc>
                <a:spcPct val="150000"/>
              </a:lnSpc>
              <a:buFont typeface="+mj-lt"/>
              <a:buAutoNum type="arabicPeriod"/>
            </a:pPr>
            <a:r>
              <a:rPr lang="en-GB" sz="1600">
                <a:solidFill>
                  <a:schemeClr val="bg1"/>
                </a:solidFill>
                <a:ea typeface="Aptos" panose="020B0004020202020204" pitchFamily="34" charset="0"/>
                <a:cs typeface="Aptos" panose="020B0004020202020204" pitchFamily="34" charset="0"/>
              </a:rPr>
              <a:t>Narrative updates, including milestones, have been captured to reflect latest progress at end of June.</a:t>
            </a:r>
          </a:p>
          <a:p>
            <a:pPr marL="342900" indent="-342900">
              <a:lnSpc>
                <a:spcPct val="150000"/>
              </a:lnSpc>
              <a:buFont typeface="+mj-lt"/>
              <a:buAutoNum type="arabicPeriod"/>
            </a:pPr>
            <a:r>
              <a:rPr lang="en-GB" sz="1600">
                <a:solidFill>
                  <a:schemeClr val="bg1"/>
                </a:solidFill>
                <a:ea typeface="Aptos" panose="020B0004020202020204" pitchFamily="34" charset="0"/>
                <a:cs typeface="Aptos" panose="020B0004020202020204" pitchFamily="34" charset="0"/>
              </a:rPr>
              <a:t>The final slide provides a headline summary of the key projects that are referred to within this report, with the purpose of providing helpful supporting information for Board members. </a:t>
            </a:r>
          </a:p>
          <a:p>
            <a:pPr marL="342900" indent="-342900">
              <a:lnSpc>
                <a:spcPct val="150000"/>
              </a:lnSpc>
              <a:buFont typeface="+mj-lt"/>
              <a:buAutoNum type="arabicPeriod"/>
            </a:pPr>
            <a:endParaRPr lang="en-GB">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20016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0B72047A-E855-AAD3-1D00-595B30F75E9E}"/>
              </a:ext>
            </a:extLst>
          </p:cNvPr>
          <p:cNvSpPr>
            <a:spLocks noGrp="1"/>
          </p:cNvSpPr>
          <p:nvPr>
            <p:ph type="ctrTitle"/>
          </p:nvPr>
        </p:nvSpPr>
        <p:spPr>
          <a:xfrm>
            <a:off x="363441" y="226185"/>
            <a:ext cx="11289800" cy="422037"/>
          </a:xfrm>
        </p:spPr>
        <p:txBody>
          <a:bodyPr>
            <a:normAutofit fontScale="90000"/>
          </a:bodyPr>
          <a:lstStyle/>
          <a:p>
            <a:r>
              <a:rPr lang="en-GB" sz="2800">
                <a:latin typeface="Lora SemiBold"/>
              </a:rPr>
              <a:t>Executive summary on NICE Business Plan progress 2024-25 (July 2024)</a:t>
            </a:r>
          </a:p>
        </p:txBody>
      </p:sp>
      <p:graphicFrame>
        <p:nvGraphicFramePr>
          <p:cNvPr id="40" name="Table 39">
            <a:extLst>
              <a:ext uri="{FF2B5EF4-FFF2-40B4-BE49-F238E27FC236}">
                <a16:creationId xmlns:a16="http://schemas.microsoft.com/office/drawing/2014/main" id="{A900C37E-C0F5-F261-A9AB-818A5D937EBB}"/>
              </a:ext>
            </a:extLst>
          </p:cNvPr>
          <p:cNvGraphicFramePr>
            <a:graphicFrameLocks noGrp="1"/>
          </p:cNvGraphicFramePr>
          <p:nvPr>
            <p:extLst>
              <p:ext uri="{D42A27DB-BD31-4B8C-83A1-F6EECF244321}">
                <p14:modId xmlns:p14="http://schemas.microsoft.com/office/powerpoint/2010/main" val="540404290"/>
              </p:ext>
            </p:extLst>
          </p:nvPr>
        </p:nvGraphicFramePr>
        <p:xfrm>
          <a:off x="246581" y="641072"/>
          <a:ext cx="11794732" cy="5527906"/>
        </p:xfrm>
        <a:graphic>
          <a:graphicData uri="http://schemas.openxmlformats.org/drawingml/2006/table">
            <a:tbl>
              <a:tblPr firstRow="1" bandRow="1">
                <a:tableStyleId>{5C22544A-7EE6-4342-B048-85BDC9FD1C3A}</a:tableStyleId>
              </a:tblPr>
              <a:tblGrid>
                <a:gridCol w="1286829">
                  <a:extLst>
                    <a:ext uri="{9D8B030D-6E8A-4147-A177-3AD203B41FA5}">
                      <a16:colId xmlns:a16="http://schemas.microsoft.com/office/drawing/2014/main" val="1304194542"/>
                    </a:ext>
                  </a:extLst>
                </a:gridCol>
                <a:gridCol w="1514176">
                  <a:extLst>
                    <a:ext uri="{9D8B030D-6E8A-4147-A177-3AD203B41FA5}">
                      <a16:colId xmlns:a16="http://schemas.microsoft.com/office/drawing/2014/main" val="400807798"/>
                    </a:ext>
                  </a:extLst>
                </a:gridCol>
                <a:gridCol w="5147081">
                  <a:extLst>
                    <a:ext uri="{9D8B030D-6E8A-4147-A177-3AD203B41FA5}">
                      <a16:colId xmlns:a16="http://schemas.microsoft.com/office/drawing/2014/main" val="3403607435"/>
                    </a:ext>
                  </a:extLst>
                </a:gridCol>
                <a:gridCol w="3846646">
                  <a:extLst>
                    <a:ext uri="{9D8B030D-6E8A-4147-A177-3AD203B41FA5}">
                      <a16:colId xmlns:a16="http://schemas.microsoft.com/office/drawing/2014/main" val="1258050394"/>
                    </a:ext>
                  </a:extLst>
                </a:gridCol>
              </a:tblGrid>
              <a:tr h="242506">
                <a:tc>
                  <a:txBody>
                    <a:bodyPr/>
                    <a:lstStyle/>
                    <a:p>
                      <a:r>
                        <a:rPr lang="en-GB" sz="1200">
                          <a:solidFill>
                            <a:schemeClr val="tx1"/>
                          </a:solidFill>
                        </a:rPr>
                        <a:t>Area</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200">
                          <a:solidFill>
                            <a:schemeClr val="tx1"/>
                          </a:solidFill>
                        </a:rPr>
                        <a:t>Current status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200">
                          <a:solidFill>
                            <a:schemeClr val="tx1"/>
                          </a:solidFill>
                        </a:rPr>
                        <a:t>Key highlights and successes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200">
                          <a:solidFill>
                            <a:schemeClr val="tx1"/>
                          </a:solidFill>
                        </a:rPr>
                        <a:t>Key challenges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1314526159"/>
                  </a:ext>
                </a:extLst>
              </a:tr>
              <a:tr h="504156">
                <a:tc>
                  <a:txBody>
                    <a:bodyPr/>
                    <a:lstStyle/>
                    <a:p>
                      <a:r>
                        <a:rPr lang="en-GB" sz="1200"/>
                        <a:t>Focusing on What is Most Relevant</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050"/>
                        <a:t>First Prioritisation Board met on 29 May – topic selection now integrated. The 'Forward view' </a:t>
                      </a:r>
                      <a:r>
                        <a:rPr lang="en-GB" sz="1050" b="0" i="0" kern="1200">
                          <a:solidFill>
                            <a:schemeClr val="dk1"/>
                          </a:solidFill>
                          <a:effectLst/>
                          <a:latin typeface="+mn-lt"/>
                          <a:ea typeface="+mn-ea"/>
                          <a:cs typeface="+mn-cs"/>
                        </a:rPr>
                        <a:t>of topic priorities (to be regularly reviewed in response to changes in system need and demand) </a:t>
                      </a:r>
                      <a:r>
                        <a:rPr lang="en-GB" sz="1050"/>
                        <a:t>has been finalised and will be published post general election.</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spcAft>
                          <a:spcPts val="600"/>
                        </a:spcAft>
                      </a:pPr>
                      <a:r>
                        <a:rPr lang="en-GB" sz="1050"/>
                        <a:t>Risk that the capacity in our current pipeline may not support the guidance we prioritise.</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21052914"/>
                  </a:ext>
                </a:extLst>
              </a:tr>
              <a:tr h="1271263">
                <a:tc>
                  <a:txBody>
                    <a:bodyPr/>
                    <a:lstStyle/>
                    <a:p>
                      <a:r>
                        <a:rPr lang="en-GB" sz="1200"/>
                        <a:t>Providing High Quality &amp; Timely Advice</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rtl="0" eaLnBrk="1" fontAlgn="auto" latinLnBrk="0" hangingPunct="1">
                        <a:lnSpc>
                          <a:spcPct val="100000"/>
                        </a:lnSpc>
                        <a:spcBef>
                          <a:spcPts val="0"/>
                        </a:spcBef>
                        <a:spcAft>
                          <a:spcPts val="600"/>
                        </a:spcAft>
                        <a:buClrTx/>
                        <a:buSzTx/>
                        <a:buFontTx/>
                        <a:buNone/>
                      </a:pPr>
                      <a:r>
                        <a:rPr lang="en-GB" sz="1050" b="1">
                          <a:solidFill>
                            <a:schemeClr val="tx1"/>
                          </a:solidFill>
                          <a:latin typeface="+mn-lt"/>
                          <a:ea typeface="Inter"/>
                        </a:rPr>
                        <a:t>Incorporation of technology appraisals (TAs) into guidelines:</a:t>
                      </a:r>
                      <a:r>
                        <a:rPr lang="en-GB" sz="1050" b="0">
                          <a:solidFill>
                            <a:schemeClr val="tx1"/>
                          </a:solidFill>
                          <a:latin typeface="+mn-lt"/>
                          <a:ea typeface="Inter"/>
                        </a:rPr>
                        <a:t> 41 TAs incorporated into guidelines by end of May, and a further 59 are planned for Q2 - ahead of schedule against the overall target of incorporating 170 TAs in 24-25.</a:t>
                      </a:r>
                      <a:endParaRPr lang="en-GB" sz="1050" b="0">
                        <a:solidFill>
                          <a:schemeClr val="tx1"/>
                        </a:solidFill>
                        <a:latin typeface="+mn-lt"/>
                        <a:ea typeface="Inter" panose="02000503000000020004" pitchFamily="2" charset="0"/>
                      </a:endParaRPr>
                    </a:p>
                    <a:p>
                      <a:pPr marL="0" marR="0" lvl="0" indent="0" algn="l" rtl="0" eaLnBrk="1" fontAlgn="auto" latinLnBrk="0" hangingPunct="1">
                        <a:lnSpc>
                          <a:spcPct val="100000"/>
                        </a:lnSpc>
                        <a:spcBef>
                          <a:spcPts val="0"/>
                        </a:spcBef>
                        <a:spcAft>
                          <a:spcPts val="600"/>
                        </a:spcAft>
                        <a:buClrTx/>
                        <a:buSzTx/>
                        <a:buFontTx/>
                        <a:buNone/>
                      </a:pPr>
                      <a:r>
                        <a:rPr lang="en-GB" sz="1050" b="1">
                          <a:solidFill>
                            <a:schemeClr val="tx1"/>
                          </a:solidFill>
                          <a:latin typeface="+mn-lt"/>
                          <a:ea typeface="Inter"/>
                        </a:rPr>
                        <a:t>Improving timeliness of guidance production and staff experience:</a:t>
                      </a:r>
                      <a:r>
                        <a:rPr lang="en-GB" sz="1050" b="0">
                          <a:solidFill>
                            <a:schemeClr val="tx1"/>
                          </a:solidFill>
                          <a:latin typeface="+mn-lt"/>
                          <a:ea typeface="Inter"/>
                        </a:rPr>
                        <a:t> We are seeking approval for this business case to be sought at July Board meeting.  </a:t>
                      </a:r>
                    </a:p>
                    <a:p>
                      <a:pPr marL="0" marR="0" lvl="0" indent="0" algn="l" rtl="0" eaLnBrk="1" fontAlgn="auto" latinLnBrk="0" hangingPunct="1">
                        <a:lnSpc>
                          <a:spcPct val="100000"/>
                        </a:lnSpc>
                        <a:spcBef>
                          <a:spcPts val="0"/>
                        </a:spcBef>
                        <a:spcAft>
                          <a:spcPts val="600"/>
                        </a:spcAft>
                        <a:buClrTx/>
                        <a:buSzTx/>
                        <a:buFontTx/>
                        <a:buNone/>
                      </a:pPr>
                      <a:r>
                        <a:rPr lang="en-GB" sz="1050" b="1"/>
                        <a:t>NICE/NHSE MedTech Rules-Based Pathway (RBP)</a:t>
                      </a:r>
                      <a:r>
                        <a:rPr lang="en-GB" sz="1050"/>
                        <a:t> consultation commenced on 23 May – due to conclude on 15</a:t>
                      </a:r>
                      <a:r>
                        <a:rPr lang="en-GB" sz="1050" baseline="30000"/>
                        <a:t>th</a:t>
                      </a:r>
                      <a:r>
                        <a:rPr lang="en-GB" sz="1050"/>
                        <a:t> August.</a:t>
                      </a:r>
                      <a:endParaRPr lang="en-GB" sz="1050" b="0">
                        <a:solidFill>
                          <a:schemeClr val="tx1"/>
                        </a:solidFill>
                        <a:latin typeface="+mn-lt"/>
                        <a:ea typeface="Inter" panose="02000503000000020004" pitchFamily="2"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spcAft>
                          <a:spcPts val="600"/>
                        </a:spcAft>
                      </a:pPr>
                      <a:r>
                        <a:rPr lang="en-GB" sz="1050"/>
                        <a:t>Risk that the requirement to adequately engage stakeholders and ensure an appropriate level of expert input into the incorporation project could delay the overall timeline to incorporate   </a:t>
                      </a:r>
                    </a:p>
                    <a:p>
                      <a:pPr>
                        <a:spcAft>
                          <a:spcPts val="600"/>
                        </a:spcAft>
                      </a:pPr>
                      <a:r>
                        <a:rPr lang="en-GB" sz="1050"/>
                        <a:t>Risk to achieving a strong business case for digitisation (ITSE) that gains investment approval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50"/>
                        <a:t>Risk of difficulty reaching a policy position on the RBP that is acceptable to all stakeholders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470657775"/>
                  </a:ext>
                </a:extLst>
              </a:tr>
              <a:tr h="918962">
                <a:tc>
                  <a:txBody>
                    <a:bodyPr/>
                    <a:lstStyle/>
                    <a:p>
                      <a:r>
                        <a:rPr lang="en-GB" sz="1200"/>
                        <a:t>Ensuring our Advice is Useable</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Amber – </a:t>
                      </a:r>
                      <a:r>
                        <a:rPr lang="en-GB" sz="1100" kern="1200">
                          <a:solidFill>
                            <a:schemeClr val="dk1"/>
                          </a:solidFill>
                          <a:effectLst/>
                          <a:latin typeface="+mn-lt"/>
                          <a:ea typeface="+mn-ea"/>
                          <a:cs typeface="+mn-cs"/>
                        </a:rPr>
                        <a:t>due to ongoing clarification of programme interdependencies and decisions - being worked through in July</a:t>
                      </a:r>
                      <a:endParaRPr lang="en-GB" sz="1100" b="1">
                        <a:solidFill>
                          <a:schemeClr val="tx1"/>
                        </a:solidFill>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spcAft>
                          <a:spcPts val="600"/>
                        </a:spcAft>
                      </a:pPr>
                      <a:r>
                        <a:rPr lang="en-GB" sz="1050"/>
                        <a:t>The new corporate website homepage launched in June and figures giving early insights of the impact of this will be included in the next Board report.</a:t>
                      </a:r>
                    </a:p>
                    <a:p>
                      <a:pPr>
                        <a:spcAft>
                          <a:spcPts val="600"/>
                        </a:spcAft>
                      </a:pPr>
                      <a:r>
                        <a:rPr lang="en-GB" sz="1050"/>
                        <a:t>Knowledge platform - collaboration with the Amazon Web Services (AWS) data science team to review the structure of NICE’s guidance content. This includes exploring use cases to inform our content structure and future knowledge platform requirements.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spcAft>
                          <a:spcPts val="600"/>
                        </a:spcAft>
                      </a:pPr>
                      <a:r>
                        <a:rPr lang="en-GB" sz="1050"/>
                        <a:t>Alignment of activity in the structured recommendations project and the Digital Information Technology (DIT) knowledge spine activities has flagged critical interdependencies which are being resolved.</a:t>
                      </a:r>
                    </a:p>
                    <a:p>
                      <a:pPr>
                        <a:spcAft>
                          <a:spcPts val="600"/>
                        </a:spcAft>
                      </a:pPr>
                      <a:endParaRPr lang="en-GB" sz="1050"/>
                    </a:p>
                    <a:p>
                      <a:pPr>
                        <a:spcAft>
                          <a:spcPts val="600"/>
                        </a:spcAft>
                      </a:pPr>
                      <a:endParaRPr lang="en-GB" sz="1050"/>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232242556"/>
                  </a:ext>
                </a:extLst>
              </a:tr>
              <a:tr h="504156">
                <a:tc>
                  <a:txBody>
                    <a:bodyPr/>
                    <a:lstStyle/>
                    <a:p>
                      <a:r>
                        <a:rPr lang="en-GB" sz="1200"/>
                        <a:t>Demonstrable impact</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spcAft>
                          <a:spcPts val="600"/>
                        </a:spcAft>
                      </a:pPr>
                      <a:r>
                        <a:rPr lang="en-GB" sz="1050"/>
                        <a:t>Priority topics agreed for health &amp; care to guide insight and implementation work. </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spcAft>
                          <a:spcPts val="600"/>
                        </a:spcAft>
                      </a:pPr>
                      <a:r>
                        <a:rPr lang="en-GB" sz="1050"/>
                        <a:t>Risk of overcommitting to implementation work so will focus on priority areas, secure resource for VPAG implementation work and work as wider implementation function.</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915167903"/>
                  </a:ext>
                </a:extLst>
              </a:tr>
              <a:tr h="799634">
                <a:tc>
                  <a:txBody>
                    <a:bodyPr/>
                    <a:lstStyle/>
                    <a:p>
                      <a:r>
                        <a:rPr lang="en-GB" sz="1200"/>
                        <a:t>Brilliant organisation</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Amber – </a:t>
                      </a:r>
                      <a:r>
                        <a:rPr lang="en-GB" sz="1100" b="0">
                          <a:solidFill>
                            <a:schemeClr val="tx1"/>
                          </a:solidFill>
                        </a:rPr>
                        <a:t>due to significant under-spend</a:t>
                      </a:r>
                      <a:endParaRPr lang="en-GB" sz="1200" b="0">
                        <a:solidFill>
                          <a:schemeClr val="tx1"/>
                        </a:solidFill>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spcAft>
                          <a:spcPts val="600"/>
                        </a:spcAft>
                      </a:pPr>
                      <a:r>
                        <a:rPr lang="en-GB" sz="1050"/>
                        <a:t>Values awards launched and first winners announced</a:t>
                      </a:r>
                    </a:p>
                    <a:p>
                      <a:pPr>
                        <a:spcAft>
                          <a:spcPts val="600"/>
                        </a:spcAft>
                      </a:pPr>
                      <a:r>
                        <a:rPr lang="en-GB" sz="1050"/>
                        <a:t>5-year Equality &amp; Diversity roadmap launched </a:t>
                      </a:r>
                    </a:p>
                    <a:p>
                      <a:pPr lvl="0">
                        <a:spcAft>
                          <a:spcPts val="600"/>
                        </a:spcAft>
                        <a:buNone/>
                      </a:pPr>
                      <a:r>
                        <a:rPr lang="en-GB" sz="1050" b="0" i="0" u="none" strike="noStrike" noProof="0">
                          <a:solidFill>
                            <a:srgbClr val="000000"/>
                          </a:solidFill>
                          <a:latin typeface="Inter"/>
                        </a:rPr>
                        <a:t>Increase in informal resolutions within employee relations in line with a Restorative Just Learning approach.</a:t>
                      </a:r>
                      <a:endParaRPr lang="en-US" sz="1050" b="0" i="0" u="none" strike="noStrike" noProof="0">
                        <a:solidFill>
                          <a:srgbClr val="000000"/>
                        </a:solidFill>
                        <a:latin typeface="Inter"/>
                      </a:endParaRPr>
                    </a:p>
                    <a:p>
                      <a:pPr marL="0" lvl="0" indent="0" algn="l">
                        <a:lnSpc>
                          <a:spcPct val="100000"/>
                        </a:lnSpc>
                        <a:spcBef>
                          <a:spcPts val="0"/>
                        </a:spcBef>
                        <a:spcAft>
                          <a:spcPts val="0"/>
                        </a:spcAft>
                        <a:buNone/>
                      </a:pPr>
                      <a:r>
                        <a:rPr lang="en-GB" sz="1050" b="0" i="0" u="none" strike="noStrike" noProof="0">
                          <a:solidFill>
                            <a:srgbClr val="000000"/>
                          </a:solidFill>
                          <a:latin typeface="Inter"/>
                        </a:rPr>
                        <a:t>ET succession planning activity completed for ET direct reports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spcAft>
                          <a:spcPts val="600"/>
                        </a:spcAft>
                      </a:pPr>
                      <a:r>
                        <a:rPr lang="en-GB" sz="1050" dirty="0"/>
                        <a:t>Risk - NICE is £1.7m under plan at end of month 3 so that continuing trajectory would exceed 24-25 financial under-spend tolerance</a:t>
                      </a:r>
                    </a:p>
                    <a:p>
                      <a:pPr lvl="0">
                        <a:spcAft>
                          <a:spcPts val="600"/>
                        </a:spcAft>
                        <a:buNone/>
                      </a:pPr>
                      <a:r>
                        <a:rPr lang="en-GB" sz="1050" dirty="0"/>
                        <a:t>Issue - recruitment of Senior People Partner - challenge to find a suitable candidate, so reviewing requirements and revising recruitment approach</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175230450"/>
                  </a:ext>
                </a:extLst>
              </a:tr>
            </a:tbl>
          </a:graphicData>
        </a:graphic>
      </p:graphicFrame>
      <p:sp>
        <p:nvSpPr>
          <p:cNvPr id="2" name="TextBox 1">
            <a:extLst>
              <a:ext uri="{FF2B5EF4-FFF2-40B4-BE49-F238E27FC236}">
                <a16:creationId xmlns:a16="http://schemas.microsoft.com/office/drawing/2014/main" id="{8FE245F4-E078-2F8D-E84D-1EF15DDFD2D0}"/>
              </a:ext>
            </a:extLst>
          </p:cNvPr>
          <p:cNvSpPr txBox="1"/>
          <p:nvPr/>
        </p:nvSpPr>
        <p:spPr>
          <a:xfrm>
            <a:off x="1242349" y="6362088"/>
            <a:ext cx="3405077" cy="369332"/>
          </a:xfrm>
          <a:prstGeom prst="rect">
            <a:avLst/>
          </a:prstGeom>
          <a:noFill/>
        </p:spPr>
        <p:txBody>
          <a:bodyPr wrap="square">
            <a:spAutoFit/>
          </a:bodyPr>
          <a:lstStyle/>
          <a:p>
            <a:r>
              <a:rPr lang="en-GB" sz="900" b="1"/>
              <a:t>RAG rating key: C= complete; G= green; A= amber; R= red</a:t>
            </a:r>
          </a:p>
        </p:txBody>
      </p:sp>
    </p:spTree>
    <p:extLst>
      <p:ext uri="{BB962C8B-B14F-4D97-AF65-F5344CB8AC3E}">
        <p14:creationId xmlns:p14="http://schemas.microsoft.com/office/powerpoint/2010/main" val="239520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DC38452-FEC4-4355-E807-0C85FE2B447A}"/>
              </a:ext>
              <a:ext uri="{C183D7F6-B498-43B3-948B-1728B52AA6E4}">
                <adec:decorative xmlns:adec="http://schemas.microsoft.com/office/drawing/2017/decorative" val="1"/>
              </a:ext>
            </a:extLst>
          </p:cNvPr>
          <p:cNvSpPr/>
          <p:nvPr/>
        </p:nvSpPr>
        <p:spPr>
          <a:xfrm>
            <a:off x="5117924" y="3761029"/>
            <a:ext cx="3175728" cy="688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96D0678-951D-9CCC-99E5-6D4BE1B64CA7}"/>
              </a:ext>
              <a:ext uri="{C183D7F6-B498-43B3-948B-1728B52AA6E4}">
                <adec:decorative xmlns:adec="http://schemas.microsoft.com/office/drawing/2017/decorative" val="1"/>
              </a:ext>
            </a:extLst>
          </p:cNvPr>
          <p:cNvSpPr/>
          <p:nvPr/>
        </p:nvSpPr>
        <p:spPr>
          <a:xfrm>
            <a:off x="8446300" y="1109121"/>
            <a:ext cx="3181542" cy="688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3C13D9A-79AB-E0E6-104F-4AB6FE7069FF}"/>
              </a:ext>
              <a:ext uri="{C183D7F6-B498-43B3-948B-1728B52AA6E4}">
                <adec:decorative xmlns:adec="http://schemas.microsoft.com/office/drawing/2017/decorative" val="1"/>
              </a:ext>
            </a:extLst>
          </p:cNvPr>
          <p:cNvSpPr/>
          <p:nvPr/>
        </p:nvSpPr>
        <p:spPr>
          <a:xfrm>
            <a:off x="5112110" y="1109121"/>
            <a:ext cx="3181542" cy="688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0A15269-075A-7F18-71E0-D70CD7C15C43}"/>
              </a:ext>
              <a:ext uri="{C183D7F6-B498-43B3-948B-1728B52AA6E4}">
                <adec:decorative xmlns:adec="http://schemas.microsoft.com/office/drawing/2017/decorative" val="1"/>
              </a:ext>
            </a:extLst>
          </p:cNvPr>
          <p:cNvSpPr/>
          <p:nvPr/>
        </p:nvSpPr>
        <p:spPr>
          <a:xfrm>
            <a:off x="491229" y="1115221"/>
            <a:ext cx="4468229" cy="1017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89A89D-A577-B76E-7E44-C2537E796ACA}"/>
              </a:ext>
            </a:extLst>
          </p:cNvPr>
          <p:cNvSpPr>
            <a:spLocks noGrp="1"/>
          </p:cNvSpPr>
          <p:nvPr>
            <p:ph type="ctrTitle"/>
          </p:nvPr>
        </p:nvSpPr>
        <p:spPr>
          <a:xfrm>
            <a:off x="356392" y="261875"/>
            <a:ext cx="7340762" cy="560565"/>
          </a:xfrm>
        </p:spPr>
        <p:txBody>
          <a:bodyPr>
            <a:normAutofit/>
          </a:bodyPr>
          <a:lstStyle/>
          <a:p>
            <a:r>
              <a:rPr lang="en-GB" sz="2500">
                <a:latin typeface="Lora SemiBold"/>
              </a:rPr>
              <a:t>Relevance: Exception report </a:t>
            </a:r>
          </a:p>
        </p:txBody>
      </p:sp>
      <p:sp>
        <p:nvSpPr>
          <p:cNvPr id="7" name="Rectangle 6">
            <a:extLst>
              <a:ext uri="{FF2B5EF4-FFF2-40B4-BE49-F238E27FC236}">
                <a16:creationId xmlns:a16="http://schemas.microsoft.com/office/drawing/2014/main" id="{F670DE0C-26E3-0D01-17E8-C8517F03C0B7}"/>
              </a:ext>
            </a:extLst>
          </p:cNvPr>
          <p:cNvSpPr/>
          <p:nvPr/>
        </p:nvSpPr>
        <p:spPr>
          <a:xfrm>
            <a:off x="8706985" y="229723"/>
            <a:ext cx="2920855" cy="560565"/>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r>
              <a:rPr lang="en-GB" b="1">
                <a:solidFill>
                  <a:schemeClr val="bg1"/>
                </a:solidFill>
              </a:rPr>
              <a:t>RAG rating: </a:t>
            </a:r>
          </a:p>
        </p:txBody>
      </p:sp>
      <p:sp>
        <p:nvSpPr>
          <p:cNvPr id="4" name="TextBox 3">
            <a:extLst>
              <a:ext uri="{FF2B5EF4-FFF2-40B4-BE49-F238E27FC236}">
                <a16:creationId xmlns:a16="http://schemas.microsoft.com/office/drawing/2014/main" id="{F43169F3-77B5-3DE9-DE57-39C7AD31CF69}"/>
              </a:ext>
            </a:extLst>
          </p:cNvPr>
          <p:cNvSpPr txBox="1"/>
          <p:nvPr/>
        </p:nvSpPr>
        <p:spPr>
          <a:xfrm>
            <a:off x="10455100" y="329266"/>
            <a:ext cx="1057778" cy="369332"/>
          </a:xfrm>
          <a:prstGeom prst="rect">
            <a:avLst/>
          </a:prstGeom>
          <a:solidFill>
            <a:srgbClr val="00B050"/>
          </a:solidFill>
          <a:ln>
            <a:noFill/>
          </a:ln>
        </p:spPr>
        <p:txBody>
          <a:bodyPr wrap="square" rtlCol="0">
            <a:spAutoFit/>
          </a:bodyPr>
          <a:lstStyle/>
          <a:p>
            <a:pPr algn="ctr"/>
            <a:r>
              <a:rPr lang="en-GB"/>
              <a:t>Green</a:t>
            </a:r>
          </a:p>
        </p:txBody>
      </p:sp>
      <p:sp>
        <p:nvSpPr>
          <p:cNvPr id="10" name="TextBox 9">
            <a:extLst>
              <a:ext uri="{FF2B5EF4-FFF2-40B4-BE49-F238E27FC236}">
                <a16:creationId xmlns:a16="http://schemas.microsoft.com/office/drawing/2014/main" id="{ABA0ACA0-574B-B6FC-0AAB-3100EA98C05D}"/>
              </a:ext>
              <a:ext uri="{C183D7F6-B498-43B3-948B-1728B52AA6E4}">
                <adec:decorative xmlns:adec="http://schemas.microsoft.com/office/drawing/2017/decorative" val="0"/>
              </a:ext>
            </a:extLst>
          </p:cNvPr>
          <p:cNvSpPr txBox="1"/>
          <p:nvPr/>
        </p:nvSpPr>
        <p:spPr>
          <a:xfrm>
            <a:off x="1320294" y="1211259"/>
            <a:ext cx="3473413" cy="738664"/>
          </a:xfrm>
          <a:prstGeom prst="rect">
            <a:avLst/>
          </a:prstGeom>
          <a:noFill/>
        </p:spPr>
        <p:txBody>
          <a:bodyPr wrap="square">
            <a:spAutoFit/>
          </a:bodyPr>
          <a:lstStyle/>
          <a:p>
            <a:r>
              <a:rPr lang="en-GB" sz="1400" b="1">
                <a:solidFill>
                  <a:schemeClr val="bg1"/>
                </a:solidFill>
              </a:rPr>
              <a:t>Key highlights / what’s been achieved and headline progress towards outcomes and KPIs </a:t>
            </a:r>
          </a:p>
        </p:txBody>
      </p:sp>
      <p:sp>
        <p:nvSpPr>
          <p:cNvPr id="16" name="TextBox 15">
            <a:extLst>
              <a:ext uri="{FF2B5EF4-FFF2-40B4-BE49-F238E27FC236}">
                <a16:creationId xmlns:a16="http://schemas.microsoft.com/office/drawing/2014/main" id="{80D5EE5C-3568-A2CB-CB11-FCD0FDE60D60}"/>
              </a:ext>
            </a:extLst>
          </p:cNvPr>
          <p:cNvSpPr txBox="1"/>
          <p:nvPr/>
        </p:nvSpPr>
        <p:spPr>
          <a:xfrm>
            <a:off x="491228" y="2187729"/>
            <a:ext cx="4468230" cy="3953799"/>
          </a:xfrm>
          <a:prstGeom prst="rect">
            <a:avLst/>
          </a:prstGeom>
          <a:solidFill>
            <a:srgbClr val="228096"/>
          </a:solidFill>
          <a:ln>
            <a:noFill/>
          </a:ln>
        </p:spPr>
        <p:txBody>
          <a:bodyPr wrap="square" lIns="288000" tIns="288000" rIns="288000" bIns="288000" rtlCol="0" anchor="t">
            <a:noAutofit/>
          </a:bodyPr>
          <a:lstStyle/>
          <a:p>
            <a:pPr>
              <a:spcAft>
                <a:spcPts val="1200"/>
              </a:spcAft>
            </a:pPr>
            <a:r>
              <a:rPr lang="en-GB" sz="1200">
                <a:solidFill>
                  <a:schemeClr val="bg1"/>
                </a:solidFill>
              </a:rPr>
              <a:t>NICE prioritisation board (PB) launched on 29</a:t>
            </a:r>
            <a:r>
              <a:rPr lang="en-GB" sz="1200" baseline="30000">
                <a:solidFill>
                  <a:schemeClr val="bg1"/>
                </a:solidFill>
              </a:rPr>
              <a:t>th</a:t>
            </a:r>
            <a:r>
              <a:rPr lang="en-GB" sz="1200">
                <a:solidFill>
                  <a:schemeClr val="bg1"/>
                </a:solidFill>
              </a:rPr>
              <a:t> May, and this new approach has had support from sponsor teams in DHSC and NHSE.</a:t>
            </a:r>
            <a:endParaRPr lang="en-GB" sz="1200">
              <a:solidFill>
                <a:schemeClr val="bg1"/>
              </a:solidFill>
              <a:ea typeface="Inter"/>
            </a:endParaRPr>
          </a:p>
          <a:p>
            <a:pPr>
              <a:spcAft>
                <a:spcPts val="1200"/>
              </a:spcAft>
            </a:pPr>
            <a:r>
              <a:rPr lang="en-GB" sz="1200">
                <a:solidFill>
                  <a:schemeClr val="bg1"/>
                </a:solidFill>
                <a:ea typeface="Inter"/>
              </a:rPr>
              <a:t>The PB has been meeting every two weeks and </a:t>
            </a:r>
            <a:r>
              <a:rPr lang="en-GB" sz="1200">
                <a:solidFill>
                  <a:schemeClr val="bg1"/>
                </a:solidFill>
              </a:rPr>
              <a:t>is making decisions using the common prioritisation framework, and routing guidance development to the relevant guidance producing programmes</a:t>
            </a:r>
            <a:endParaRPr lang="en-GB" sz="1200">
              <a:solidFill>
                <a:schemeClr val="bg1"/>
              </a:solidFill>
              <a:ea typeface="Inter"/>
            </a:endParaRPr>
          </a:p>
          <a:p>
            <a:pPr>
              <a:spcAft>
                <a:spcPts val="1200"/>
              </a:spcAft>
            </a:pPr>
            <a:r>
              <a:rPr lang="en-GB" sz="1200">
                <a:solidFill>
                  <a:schemeClr val="bg1"/>
                </a:solidFill>
                <a:ea typeface="Inter"/>
              </a:rPr>
              <a:t>The prioritisation manual, thematic consultation comments and response, and the strategic principles for public health, social care and rare diseases have been published.</a:t>
            </a:r>
            <a:endParaRPr lang="en-GB" sz="1100">
              <a:solidFill>
                <a:schemeClr val="bg1"/>
              </a:solidFill>
              <a:ea typeface="Inter"/>
            </a:endParaRPr>
          </a:p>
        </p:txBody>
      </p:sp>
      <p:sp>
        <p:nvSpPr>
          <p:cNvPr id="14" name="TextBox 13">
            <a:extLst>
              <a:ext uri="{FF2B5EF4-FFF2-40B4-BE49-F238E27FC236}">
                <a16:creationId xmlns:a16="http://schemas.microsoft.com/office/drawing/2014/main" id="{B0B51427-88C5-ECD5-A3E7-482C90CABA81}"/>
              </a:ext>
            </a:extLst>
          </p:cNvPr>
          <p:cNvSpPr txBox="1"/>
          <p:nvPr/>
        </p:nvSpPr>
        <p:spPr>
          <a:xfrm>
            <a:off x="5873678" y="1275441"/>
            <a:ext cx="1823476" cy="307777"/>
          </a:xfrm>
          <a:prstGeom prst="rect">
            <a:avLst/>
          </a:prstGeom>
          <a:noFill/>
        </p:spPr>
        <p:txBody>
          <a:bodyPr wrap="square">
            <a:spAutoFit/>
          </a:bodyPr>
          <a:lstStyle/>
          <a:p>
            <a:r>
              <a:rPr lang="en-GB" sz="1400" b="1">
                <a:solidFill>
                  <a:schemeClr val="bg1"/>
                </a:solidFill>
              </a:rPr>
              <a:t>Live issues</a:t>
            </a:r>
          </a:p>
        </p:txBody>
      </p:sp>
      <p:sp>
        <p:nvSpPr>
          <p:cNvPr id="19" name="TextBox 18">
            <a:extLst>
              <a:ext uri="{FF2B5EF4-FFF2-40B4-BE49-F238E27FC236}">
                <a16:creationId xmlns:a16="http://schemas.microsoft.com/office/drawing/2014/main" id="{6FE442A3-BAE3-C6D8-2936-F13FBECEA18A}"/>
              </a:ext>
            </a:extLst>
          </p:cNvPr>
          <p:cNvSpPr txBox="1"/>
          <p:nvPr/>
        </p:nvSpPr>
        <p:spPr>
          <a:xfrm>
            <a:off x="5114437" y="1840274"/>
            <a:ext cx="3181542" cy="1874287"/>
          </a:xfrm>
          <a:prstGeom prst="rect">
            <a:avLst/>
          </a:prstGeom>
          <a:solidFill>
            <a:srgbClr val="228096"/>
          </a:solidFill>
          <a:ln>
            <a:noFill/>
          </a:ln>
        </p:spPr>
        <p:txBody>
          <a:bodyPr wrap="square" lIns="288000" tIns="288000" rIns="288000" bIns="288000" rtlCol="0" anchor="t">
            <a:spAutoFit/>
          </a:bodyPr>
          <a:lstStyle/>
          <a:p>
            <a:pPr>
              <a:spcAft>
                <a:spcPts val="1200"/>
              </a:spcAft>
            </a:pPr>
            <a:r>
              <a:rPr lang="en-GB" sz="1200">
                <a:solidFill>
                  <a:schemeClr val="bg1"/>
                </a:solidFill>
              </a:rPr>
              <a:t>Managing stakeholder expectations regarding what we prioritise (or not). Mitigation – continue to maintain engagement with key sponsor teams and utilise our wider insights from horizon scanning and system intelligence activities</a:t>
            </a:r>
            <a:endParaRPr lang="en-GB" sz="1200">
              <a:solidFill>
                <a:schemeClr val="bg1"/>
              </a:solidFill>
              <a:ea typeface="Inter"/>
            </a:endParaRPr>
          </a:p>
        </p:txBody>
      </p:sp>
      <p:sp>
        <p:nvSpPr>
          <p:cNvPr id="30" name="TextBox 29">
            <a:extLst>
              <a:ext uri="{FF2B5EF4-FFF2-40B4-BE49-F238E27FC236}">
                <a16:creationId xmlns:a16="http://schemas.microsoft.com/office/drawing/2014/main" id="{EF47A991-5F63-F6A1-DBF1-5D39F27DD4D7}"/>
              </a:ext>
            </a:extLst>
          </p:cNvPr>
          <p:cNvSpPr txBox="1"/>
          <p:nvPr/>
        </p:nvSpPr>
        <p:spPr>
          <a:xfrm>
            <a:off x="5927620" y="3876483"/>
            <a:ext cx="1728875" cy="523220"/>
          </a:xfrm>
          <a:prstGeom prst="rect">
            <a:avLst/>
          </a:prstGeom>
          <a:noFill/>
        </p:spPr>
        <p:txBody>
          <a:bodyPr wrap="square">
            <a:spAutoFit/>
          </a:bodyPr>
          <a:lstStyle/>
          <a:p>
            <a:r>
              <a:rPr lang="en-GB" sz="1400" b="1">
                <a:solidFill>
                  <a:schemeClr val="bg1"/>
                </a:solidFill>
              </a:rPr>
              <a:t>Key activities for next month</a:t>
            </a:r>
          </a:p>
        </p:txBody>
      </p:sp>
      <p:sp>
        <p:nvSpPr>
          <p:cNvPr id="29" name="TextBox 28">
            <a:extLst>
              <a:ext uri="{FF2B5EF4-FFF2-40B4-BE49-F238E27FC236}">
                <a16:creationId xmlns:a16="http://schemas.microsoft.com/office/drawing/2014/main" id="{C96DCB8A-B5B2-C9B1-B247-7B04AE34EB27}"/>
              </a:ext>
            </a:extLst>
          </p:cNvPr>
          <p:cNvSpPr txBox="1"/>
          <p:nvPr/>
        </p:nvSpPr>
        <p:spPr>
          <a:xfrm>
            <a:off x="5119822" y="4482686"/>
            <a:ext cx="3181542" cy="1658843"/>
          </a:xfrm>
          <a:prstGeom prst="rect">
            <a:avLst/>
          </a:prstGeom>
          <a:solidFill>
            <a:srgbClr val="228096"/>
          </a:solidFill>
          <a:ln>
            <a:noFill/>
          </a:ln>
        </p:spPr>
        <p:txBody>
          <a:bodyPr wrap="square" lIns="288000" tIns="288000" rIns="288000" bIns="288000" rtlCol="0" anchor="t">
            <a:spAutoFit/>
          </a:bodyPr>
          <a:lstStyle/>
          <a:p>
            <a:pPr>
              <a:spcAft>
                <a:spcPts val="1200"/>
              </a:spcAft>
            </a:pPr>
            <a:r>
              <a:rPr lang="en-GB" sz="1200">
                <a:solidFill>
                  <a:schemeClr val="bg1"/>
                </a:solidFill>
              </a:rPr>
              <a:t>Publish the first Prioritisation annual forward view.</a:t>
            </a:r>
          </a:p>
          <a:p>
            <a:pPr>
              <a:spcAft>
                <a:spcPts val="1200"/>
              </a:spcAft>
            </a:pPr>
            <a:r>
              <a:rPr lang="en-GB" sz="1200">
                <a:solidFill>
                  <a:schemeClr val="bg1"/>
                </a:solidFill>
              </a:rPr>
              <a:t>Start publishing our prioritisation decisions on the prioritisation board webpage on the NICE website.</a:t>
            </a:r>
            <a:endParaRPr lang="en-GB" sz="1200">
              <a:solidFill>
                <a:schemeClr val="bg1"/>
              </a:solidFill>
              <a:ea typeface="Inter"/>
            </a:endParaRPr>
          </a:p>
        </p:txBody>
      </p:sp>
      <p:sp>
        <p:nvSpPr>
          <p:cNvPr id="23" name="TextBox 22">
            <a:extLst>
              <a:ext uri="{FF2B5EF4-FFF2-40B4-BE49-F238E27FC236}">
                <a16:creationId xmlns:a16="http://schemas.microsoft.com/office/drawing/2014/main" id="{D3E10265-9BAD-043F-4FC1-B63B9056F03B}"/>
              </a:ext>
            </a:extLst>
          </p:cNvPr>
          <p:cNvSpPr txBox="1"/>
          <p:nvPr/>
        </p:nvSpPr>
        <p:spPr>
          <a:xfrm>
            <a:off x="9195645" y="1279815"/>
            <a:ext cx="2352475" cy="307777"/>
          </a:xfrm>
          <a:prstGeom prst="rect">
            <a:avLst/>
          </a:prstGeom>
          <a:noFill/>
        </p:spPr>
        <p:txBody>
          <a:bodyPr wrap="square" lIns="91440" tIns="45720" rIns="91440" bIns="45720" anchor="t">
            <a:spAutoFit/>
          </a:bodyPr>
          <a:lstStyle/>
          <a:p>
            <a:r>
              <a:rPr lang="en-GB" sz="1400" b="1">
                <a:solidFill>
                  <a:schemeClr val="bg1"/>
                </a:solidFill>
              </a:rPr>
              <a:t>Key risks and mitigation</a:t>
            </a:r>
            <a:endParaRPr lang="en-GB" sz="1400" b="1">
              <a:solidFill>
                <a:schemeClr val="bg1"/>
              </a:solidFill>
              <a:ea typeface="Inter"/>
            </a:endParaRPr>
          </a:p>
        </p:txBody>
      </p:sp>
      <p:sp>
        <p:nvSpPr>
          <p:cNvPr id="25" name="TextBox 24">
            <a:extLst>
              <a:ext uri="{FF2B5EF4-FFF2-40B4-BE49-F238E27FC236}">
                <a16:creationId xmlns:a16="http://schemas.microsoft.com/office/drawing/2014/main" id="{B822FD4D-D2CE-ECE3-4FFA-BB7C4CF43266}"/>
              </a:ext>
            </a:extLst>
          </p:cNvPr>
          <p:cNvSpPr txBox="1"/>
          <p:nvPr/>
        </p:nvSpPr>
        <p:spPr>
          <a:xfrm>
            <a:off x="8444606" y="1843688"/>
            <a:ext cx="3181542" cy="4297841"/>
          </a:xfrm>
          <a:prstGeom prst="rect">
            <a:avLst/>
          </a:prstGeom>
          <a:solidFill>
            <a:srgbClr val="228096"/>
          </a:solidFill>
          <a:ln>
            <a:noFill/>
          </a:ln>
        </p:spPr>
        <p:txBody>
          <a:bodyPr wrap="square" lIns="288000" tIns="288000" rIns="288000" bIns="288000" rtlCol="0" anchor="t">
            <a:noAutofit/>
          </a:bodyPr>
          <a:lstStyle/>
          <a:p>
            <a:pPr>
              <a:spcAft>
                <a:spcPts val="1200"/>
              </a:spcAft>
            </a:pPr>
            <a:r>
              <a:rPr lang="en-GB" sz="1200">
                <a:solidFill>
                  <a:schemeClr val="bg1"/>
                </a:solidFill>
              </a:rPr>
              <a:t>Risk – not having capacity in our current pipeline to produce the guidance we prioritise. </a:t>
            </a:r>
          </a:p>
          <a:p>
            <a:pPr>
              <a:spcAft>
                <a:spcPts val="1200"/>
              </a:spcAft>
            </a:pPr>
            <a:r>
              <a:rPr lang="en-GB" sz="1200">
                <a:solidFill>
                  <a:schemeClr val="bg1"/>
                </a:solidFill>
              </a:rPr>
              <a:t>Mitigation -Prioritisation Board members from guidance developing teams will consider staff capacity and provide oversight of the guidance topic pipelines. </a:t>
            </a:r>
            <a:endParaRPr lang="en-GB" sz="1200"/>
          </a:p>
          <a:p>
            <a:pPr>
              <a:spcAft>
                <a:spcPts val="1200"/>
              </a:spcAft>
            </a:pPr>
            <a:endParaRPr lang="en-GB" sz="1200"/>
          </a:p>
        </p:txBody>
      </p:sp>
      <p:pic>
        <p:nvPicPr>
          <p:cNvPr id="42" name="Picture 41">
            <a:extLst>
              <a:ext uri="{FF2B5EF4-FFF2-40B4-BE49-F238E27FC236}">
                <a16:creationId xmlns:a16="http://schemas.microsoft.com/office/drawing/2014/main" id="{1DEB2F83-1A1F-FB3B-A97C-E4E7034215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1301" y="1365937"/>
            <a:ext cx="743910" cy="563897"/>
          </a:xfrm>
          <a:prstGeom prst="rect">
            <a:avLst/>
          </a:prstGeom>
        </p:spPr>
      </p:pic>
      <p:pic>
        <p:nvPicPr>
          <p:cNvPr id="44" name="Picture 43">
            <a:extLst>
              <a:ext uri="{FF2B5EF4-FFF2-40B4-BE49-F238E27FC236}">
                <a16:creationId xmlns:a16="http://schemas.microsoft.com/office/drawing/2014/main" id="{3B0F8E8B-0C48-4669-5855-D976D4D6FADD}"/>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8444606" y="1147884"/>
            <a:ext cx="783183" cy="593667"/>
          </a:xfrm>
          <a:prstGeom prst="rect">
            <a:avLst/>
          </a:prstGeom>
        </p:spPr>
      </p:pic>
      <p:pic>
        <p:nvPicPr>
          <p:cNvPr id="40" name="Picture 39">
            <a:extLst>
              <a:ext uri="{FF2B5EF4-FFF2-40B4-BE49-F238E27FC236}">
                <a16:creationId xmlns:a16="http://schemas.microsoft.com/office/drawing/2014/main" id="{C151D750-404E-CFEA-DE99-E890AAE3310E}"/>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5138726" y="3807705"/>
            <a:ext cx="783183" cy="593667"/>
          </a:xfrm>
          <a:prstGeom prst="rect">
            <a:avLst/>
          </a:prstGeom>
        </p:spPr>
      </p:pic>
      <p:pic>
        <p:nvPicPr>
          <p:cNvPr id="43" name="Picture 42">
            <a:extLst>
              <a:ext uri="{FF2B5EF4-FFF2-40B4-BE49-F238E27FC236}">
                <a16:creationId xmlns:a16="http://schemas.microsoft.com/office/drawing/2014/main" id="{39402AEB-9EBC-127F-F618-7DC51E129811}"/>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5135048" y="1156627"/>
            <a:ext cx="783183" cy="593667"/>
          </a:xfrm>
          <a:prstGeom prst="rect">
            <a:avLst/>
          </a:prstGeom>
        </p:spPr>
      </p:pic>
    </p:spTree>
    <p:extLst>
      <p:ext uri="{BB962C8B-B14F-4D97-AF65-F5344CB8AC3E}">
        <p14:creationId xmlns:p14="http://schemas.microsoft.com/office/powerpoint/2010/main" val="344237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470486" y="202158"/>
            <a:ext cx="10958286" cy="777351"/>
          </a:xfrm>
        </p:spPr>
        <p:txBody>
          <a:bodyPr>
            <a:normAutofit/>
          </a:bodyPr>
          <a:lstStyle/>
          <a:p>
            <a:r>
              <a:rPr lang="en-US" sz="2500">
                <a:latin typeface="Lora SemiBold"/>
              </a:rPr>
              <a:t>Relevance: High-level summary of performance</a:t>
            </a:r>
          </a:p>
        </p:txBody>
      </p:sp>
      <p:sp>
        <p:nvSpPr>
          <p:cNvPr id="9" name="TextBox 8">
            <a:extLst>
              <a:ext uri="{FF2B5EF4-FFF2-40B4-BE49-F238E27FC236}">
                <a16:creationId xmlns:a16="http://schemas.microsoft.com/office/drawing/2014/main" id="{774E9B3A-6AEF-0D7D-8CDF-F8C5DB0418EE}"/>
              </a:ext>
            </a:extLst>
          </p:cNvPr>
          <p:cNvSpPr txBox="1"/>
          <p:nvPr/>
        </p:nvSpPr>
        <p:spPr>
          <a:xfrm>
            <a:off x="470486" y="746079"/>
            <a:ext cx="11438502" cy="1640788"/>
          </a:xfrm>
          <a:prstGeom prst="rect">
            <a:avLst/>
          </a:prstGeom>
          <a:solidFill>
            <a:schemeClr val="accent1"/>
          </a:solidFill>
          <a:ln>
            <a:noFill/>
          </a:ln>
        </p:spPr>
        <p:txBody>
          <a:bodyPr wrap="square" lIns="180000" tIns="180000" rIns="180000" bIns="180000" rtlCol="0" anchor="t">
            <a:spAutoFit/>
          </a:bodyPr>
          <a:lstStyle/>
          <a:p>
            <a:pPr>
              <a:spcAft>
                <a:spcPts val="600"/>
              </a:spcAft>
            </a:pPr>
            <a:r>
              <a:rPr lang="en-GB" sz="1600">
                <a:solidFill>
                  <a:schemeClr val="bg1"/>
                </a:solidFill>
                <a:latin typeface="Inter SemiBold" panose="02000503000000020004" pitchFamily="2" charset="0"/>
                <a:ea typeface="Inter SemiBold" panose="02000503000000020004" pitchFamily="2" charset="0"/>
              </a:rPr>
              <a:t>Headline commentary on KPIs and milestones:</a:t>
            </a:r>
          </a:p>
          <a:p>
            <a:pPr marL="171450" indent="-171450">
              <a:spcAft>
                <a:spcPts val="1200"/>
              </a:spcAft>
              <a:buFont typeface="Arial" panose="020B0604020202020204" pitchFamily="34" charset="0"/>
              <a:buChar char="•"/>
            </a:pPr>
            <a:r>
              <a:rPr lang="en-GB" sz="1400">
                <a:solidFill>
                  <a:schemeClr val="bg1"/>
                </a:solidFill>
              </a:rPr>
              <a:t>Prioritisation framework published. Prioritisation Board launched following shadow board period.</a:t>
            </a:r>
          </a:p>
          <a:p>
            <a:pPr marL="171450" indent="-171450">
              <a:spcAft>
                <a:spcPts val="1200"/>
              </a:spcAft>
              <a:buFont typeface="Arial" panose="020B0604020202020204" pitchFamily="34" charset="0"/>
              <a:buChar char="•"/>
            </a:pPr>
            <a:r>
              <a:rPr lang="en-GB" sz="1400">
                <a:solidFill>
                  <a:schemeClr val="bg1"/>
                </a:solidFill>
                <a:ea typeface="Inter"/>
              </a:rPr>
              <a:t>Prioritisation Board forward look has been postponed until post-general election</a:t>
            </a:r>
          </a:p>
          <a:p>
            <a:pPr marL="171450" indent="-171450">
              <a:spcAft>
                <a:spcPts val="1200"/>
              </a:spcAft>
              <a:buFont typeface="Arial" panose="020B0604020202020204" pitchFamily="34" charset="0"/>
              <a:buChar char="•"/>
            </a:pPr>
            <a:r>
              <a:rPr lang="en-GB" sz="1400">
                <a:solidFill>
                  <a:schemeClr val="bg1"/>
                </a:solidFill>
                <a:ea typeface="Inter"/>
              </a:rPr>
              <a:t>Recruitment timelines for horizon scanning roles may mean not all have started by end of Sept</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463460821"/>
              </p:ext>
            </p:extLst>
          </p:nvPr>
        </p:nvGraphicFramePr>
        <p:xfrm>
          <a:off x="470486" y="2585317"/>
          <a:ext cx="6452057" cy="3526604"/>
        </p:xfrm>
        <a:graphic>
          <a:graphicData uri="http://schemas.openxmlformats.org/drawingml/2006/table">
            <a:tbl>
              <a:tblPr firstRow="1" bandRow="1">
                <a:tableStyleId>{5C22544A-7EE6-4342-B048-85BDC9FD1C3A}</a:tableStyleId>
              </a:tblPr>
              <a:tblGrid>
                <a:gridCol w="2349334">
                  <a:extLst>
                    <a:ext uri="{9D8B030D-6E8A-4147-A177-3AD203B41FA5}">
                      <a16:colId xmlns:a16="http://schemas.microsoft.com/office/drawing/2014/main" val="324831861"/>
                    </a:ext>
                  </a:extLst>
                </a:gridCol>
                <a:gridCol w="1163640">
                  <a:extLst>
                    <a:ext uri="{9D8B030D-6E8A-4147-A177-3AD203B41FA5}">
                      <a16:colId xmlns:a16="http://schemas.microsoft.com/office/drawing/2014/main" val="2195783223"/>
                    </a:ext>
                  </a:extLst>
                </a:gridCol>
                <a:gridCol w="1168690">
                  <a:extLst>
                    <a:ext uri="{9D8B030D-6E8A-4147-A177-3AD203B41FA5}">
                      <a16:colId xmlns:a16="http://schemas.microsoft.com/office/drawing/2014/main" val="3566072911"/>
                    </a:ext>
                  </a:extLst>
                </a:gridCol>
                <a:gridCol w="768631">
                  <a:extLst>
                    <a:ext uri="{9D8B030D-6E8A-4147-A177-3AD203B41FA5}">
                      <a16:colId xmlns:a16="http://schemas.microsoft.com/office/drawing/2014/main" val="3580123181"/>
                    </a:ext>
                  </a:extLst>
                </a:gridCol>
                <a:gridCol w="1001762">
                  <a:extLst>
                    <a:ext uri="{9D8B030D-6E8A-4147-A177-3AD203B41FA5}">
                      <a16:colId xmlns:a16="http://schemas.microsoft.com/office/drawing/2014/main" val="3913680241"/>
                    </a:ext>
                  </a:extLst>
                </a:gridCol>
              </a:tblGrid>
              <a:tr h="850840">
                <a:tc>
                  <a:txBody>
                    <a:bodyPr/>
                    <a:lstStyle/>
                    <a:p>
                      <a:r>
                        <a:rPr lang="en-GB" sz="1200">
                          <a:solidFill>
                            <a:schemeClr val="tx1"/>
                          </a:solidFill>
                          <a:latin typeface="Inter" panose="02000503000000020004" pitchFamily="2" charset="0"/>
                          <a:ea typeface="Inter" panose="02000503000000020004" pitchFamily="2" charset="0"/>
                        </a:rPr>
                        <a:t>NICE Business plan KPIs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Inter" panose="02000503000000020004" pitchFamily="2" charset="0"/>
                          <a:ea typeface="Inter" panose="02000503000000020004" pitchFamily="2" charset="0"/>
                        </a:rPr>
                        <a:t>KPI starting performance 23-24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Inter" panose="02000503000000020004" pitchFamily="2" charset="0"/>
                          <a:ea typeface="Inter" panose="02000503000000020004" pitchFamily="2" charset="0"/>
                        </a:rPr>
                        <a:t>KPI performance target 24-25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Inter" panose="02000503000000020004" pitchFamily="2" charset="0"/>
                          <a:ea typeface="Inter" panose="02000503000000020004" pitchFamily="2" charset="0"/>
                        </a:rPr>
                        <a:t>Actual YTD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200">
                          <a:solidFill>
                            <a:schemeClr val="tx1"/>
                          </a:solidFill>
                          <a:latin typeface="Inter" panose="02000503000000020004" pitchFamily="2" charset="0"/>
                          <a:ea typeface="Inter" panose="02000503000000020004" pitchFamily="2" charset="0"/>
                        </a:rPr>
                        <a:t>Trajectory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4014640076"/>
                  </a:ext>
                </a:extLst>
              </a:tr>
              <a:tr h="1144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ea typeface="+mn-lt"/>
                          <a:cs typeface="+mn-lt"/>
                        </a:rPr>
                        <a:t>% of positive decisions made by the Prioritisation Board that align to the key NHS and social care priorities described in our annual Forward 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b="1">
                          <a:solidFill>
                            <a:schemeClr val="tx1"/>
                          </a:solidFill>
                          <a:latin typeface="Inter" panose="02000503000000020004" pitchFamily="2" charset="0"/>
                          <a:ea typeface="Inter" panose="02000503000000020004" pitchFamily="2" charset="0"/>
                        </a:rPr>
                        <a:t>N/A – new measure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50" b="1">
                          <a:solidFill>
                            <a:schemeClr val="tx1"/>
                          </a:solidFill>
                          <a:latin typeface="Inter" panose="02000503000000020004" pitchFamily="2" charset="0"/>
                          <a:ea typeface="Inter" panose="02000503000000020004" pitchFamily="2"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50" b="1">
                          <a:solidFill>
                            <a:schemeClr val="tx1"/>
                          </a:solidFill>
                          <a:latin typeface="Inter" panose="02000503000000020004" pitchFamily="2" charset="0"/>
                          <a:ea typeface="Inter" panose="02000503000000020004" pitchFamily="2" charset="0"/>
                        </a:rPr>
                        <a:t>N/A* </a:t>
                      </a:r>
                      <a:r>
                        <a:rPr lang="en-GB" sz="1050" b="0">
                          <a:solidFill>
                            <a:schemeClr val="tx1"/>
                          </a:solidFill>
                          <a:latin typeface="Inter" panose="02000503000000020004" pitchFamily="2" charset="0"/>
                          <a:ea typeface="Inter" panose="02000503000000020004" pitchFamily="2" charset="0"/>
                        </a:rPr>
                        <a:t>data will start to be collected from Aug on a quarterly basis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50">
                          <a:latin typeface="Inter" panose="02000503000000020004" pitchFamily="2" charset="0"/>
                          <a:ea typeface="Inter" panose="02000503000000020004" pitchFamily="2"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131278"/>
                  </a:ext>
                </a:extLst>
              </a:tr>
              <a:tr h="1144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ea typeface="+mn-lt"/>
                          <a:cs typeface="+mn-lt"/>
                        </a:rPr>
                        <a:t>% of responses to Regulation 28 reports, HSSIB safety recommendations and safety within specified and/or statutory timeframes</a:t>
                      </a:r>
                      <a:endParaRPr lang="en-US" sz="1050">
                        <a:solidFill>
                          <a:schemeClr val="tx1"/>
                        </a:solidFill>
                        <a:ea typeface="+mn-lt"/>
                        <a:cs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Inter" panose="02000503000000020004" pitchFamily="2" charset="0"/>
                          <a:ea typeface="Inter" panose="02000503000000020004" pitchFamily="2" charset="0"/>
                        </a:rPr>
                        <a:t>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Inter" panose="02000503000000020004" pitchFamily="2" charset="0"/>
                          <a:ea typeface="Inter" panose="02000503000000020004" pitchFamily="2"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Inter" panose="02000503000000020004" pitchFamily="2" charset="0"/>
                          <a:ea typeface="Inter" panose="02000503000000020004" pitchFamily="2"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en-GB" sz="1050" dirty="0">
                        <a:latin typeface="Inter" panose="02000503000000020004" pitchFamily="2" charset="0"/>
                        <a:ea typeface="Inter"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bl>
          </a:graphicData>
        </a:graphic>
      </p:graphicFrame>
      <p:sp>
        <p:nvSpPr>
          <p:cNvPr id="6" name="Arrow: Up 5" descr="Green arrow indicating good progress&#10;">
            <a:extLst>
              <a:ext uri="{FF2B5EF4-FFF2-40B4-BE49-F238E27FC236}">
                <a16:creationId xmlns:a16="http://schemas.microsoft.com/office/drawing/2014/main" id="{2F07361F-9952-41AE-5340-78F271CF9C98}"/>
              </a:ext>
            </a:extLst>
          </p:cNvPr>
          <p:cNvSpPr/>
          <p:nvPr/>
        </p:nvSpPr>
        <p:spPr>
          <a:xfrm>
            <a:off x="6155375" y="5298311"/>
            <a:ext cx="484632" cy="40738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4203791549"/>
              </p:ext>
            </p:extLst>
          </p:nvPr>
        </p:nvGraphicFramePr>
        <p:xfrm>
          <a:off x="7195616" y="2602784"/>
          <a:ext cx="4713372" cy="3509135"/>
        </p:xfrm>
        <a:graphic>
          <a:graphicData uri="http://schemas.openxmlformats.org/drawingml/2006/table">
            <a:tbl>
              <a:tblPr firstRow="1" bandRow="1">
                <a:tableStyleId>{5C22544A-7EE6-4342-B048-85BDC9FD1C3A}</a:tableStyleId>
              </a:tblPr>
              <a:tblGrid>
                <a:gridCol w="3168506">
                  <a:extLst>
                    <a:ext uri="{9D8B030D-6E8A-4147-A177-3AD203B41FA5}">
                      <a16:colId xmlns:a16="http://schemas.microsoft.com/office/drawing/2014/main" val="2727980484"/>
                    </a:ext>
                  </a:extLst>
                </a:gridCol>
                <a:gridCol w="1000336">
                  <a:extLst>
                    <a:ext uri="{9D8B030D-6E8A-4147-A177-3AD203B41FA5}">
                      <a16:colId xmlns:a16="http://schemas.microsoft.com/office/drawing/2014/main" val="1637958658"/>
                    </a:ext>
                  </a:extLst>
                </a:gridCol>
                <a:gridCol w="544530">
                  <a:extLst>
                    <a:ext uri="{9D8B030D-6E8A-4147-A177-3AD203B41FA5}">
                      <a16:colId xmlns:a16="http://schemas.microsoft.com/office/drawing/2014/main" val="159653918"/>
                    </a:ext>
                  </a:extLst>
                </a:gridCol>
              </a:tblGrid>
              <a:tr h="530845">
                <a:tc>
                  <a:txBody>
                    <a:bodyPr/>
                    <a:lstStyle/>
                    <a:p>
                      <a:r>
                        <a:rPr lang="en-GB" sz="1200">
                          <a:solidFill>
                            <a:schemeClr val="tx1"/>
                          </a:solidFill>
                          <a:latin typeface="Inter"/>
                          <a:ea typeface="Inter"/>
                        </a:rPr>
                        <a:t>NICE Bus Plan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200">
                          <a:solidFill>
                            <a:schemeClr val="tx1"/>
                          </a:solidFill>
                          <a:latin typeface="Inter"/>
                          <a:ea typeface="Inter"/>
                        </a:rPr>
                        <a:t>Due 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200">
                          <a:solidFill>
                            <a:schemeClr val="tx1"/>
                          </a:solidFill>
                          <a:latin typeface="Inter"/>
                          <a:ea typeface="Inter"/>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639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latin typeface="+mn-lt"/>
                          <a:ea typeface="Lato"/>
                          <a:cs typeface="Lato"/>
                        </a:rPr>
                        <a:t>Common prioritisation framework published following public consultation and agreement with system partners</a:t>
                      </a:r>
                      <a:endParaRPr kumimoji="0" lang="en-GB" sz="1050" b="0" i="0" u="none" strike="noStrike" kern="1200" cap="none" spc="0" normalizeH="0" baseline="0" noProof="0">
                        <a:ln>
                          <a:noFill/>
                        </a:ln>
                        <a:solidFill>
                          <a:schemeClr val="tx1"/>
                        </a:solidFill>
                        <a:effectLst/>
                        <a:uLnTx/>
                        <a:uFillTx/>
                        <a:latin typeface="+mn-lt"/>
                        <a:ea typeface="Lato"/>
                        <a:cs typeface="La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50">
                          <a:latin typeface="Inter"/>
                          <a:ea typeface="Inter"/>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Inter"/>
                          <a:ea typeface="Inter"/>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278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tx1"/>
                          </a:solidFill>
                          <a:effectLst/>
                          <a:uLnTx/>
                          <a:uFillTx/>
                          <a:latin typeface="+mn-lt"/>
                          <a:ea typeface="Lato"/>
                          <a:cs typeface="Lato"/>
                        </a:rPr>
                        <a:t>NICE’s </a:t>
                      </a:r>
                      <a:r>
                        <a:rPr lang="en-GB" sz="1050">
                          <a:solidFill>
                            <a:schemeClr val="tx1"/>
                          </a:solidFill>
                          <a:latin typeface="+mn-lt"/>
                          <a:ea typeface="Lato"/>
                          <a:cs typeface="Lato"/>
                        </a:rPr>
                        <a:t>P</a:t>
                      </a:r>
                      <a:r>
                        <a:rPr kumimoji="0" lang="en-GB" sz="1050" b="0" i="0" u="none" strike="noStrike" kern="1200" cap="none" spc="0" normalizeH="0" baseline="0" noProof="0">
                          <a:ln>
                            <a:noFill/>
                          </a:ln>
                          <a:solidFill>
                            <a:schemeClr val="tx1"/>
                          </a:solidFill>
                          <a:effectLst/>
                          <a:uLnTx/>
                          <a:uFillTx/>
                          <a:latin typeface="+mn-lt"/>
                          <a:ea typeface="Lato"/>
                          <a:cs typeface="Lato"/>
                        </a:rPr>
                        <a:t>rioritisation Board launched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50">
                          <a:latin typeface="Inter"/>
                          <a:ea typeface="Inter"/>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Inter"/>
                          <a:ea typeface="Inter"/>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43138784"/>
                  </a:ext>
                </a:extLst>
              </a:tr>
              <a:tr h="278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latin typeface="+mn-lt"/>
                          <a:ea typeface="Lato"/>
                          <a:cs typeface="Lato"/>
                        </a:rPr>
                        <a:t>P</a:t>
                      </a:r>
                      <a:r>
                        <a:rPr kumimoji="0" lang="en-GB" sz="1050" b="0" i="0" u="none" strike="noStrike" kern="1200" cap="none" spc="0" normalizeH="0" baseline="0" noProof="0">
                          <a:ln>
                            <a:noFill/>
                          </a:ln>
                          <a:solidFill>
                            <a:schemeClr val="tx1"/>
                          </a:solidFill>
                          <a:effectLst/>
                          <a:uLnTx/>
                          <a:uFillTx/>
                          <a:latin typeface="+mn-lt"/>
                          <a:ea typeface="Lato"/>
                          <a:cs typeface="Lato"/>
                        </a:rPr>
                        <a:t>rioritisation Board’s forward look published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50">
                          <a:latin typeface="Inter"/>
                          <a:ea typeface="Inter"/>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Inter"/>
                          <a:ea typeface="Inter"/>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0541423"/>
                  </a:ext>
                </a:extLst>
              </a:tr>
              <a:tr h="481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effectLst/>
                          <a:uLnTx/>
                          <a:uFillTx/>
                          <a:latin typeface="+mn-lt"/>
                          <a:ea typeface="Lato"/>
                          <a:cs typeface="Lato"/>
                        </a:rPr>
                        <a:t>Single horizon scanning function operational, linking with external providers</a:t>
                      </a:r>
                      <a:endParaRPr lang="en-GB" sz="1050">
                        <a:latin typeface="Lato"/>
                        <a:ea typeface="Lato"/>
                        <a:cs typeface="La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50">
                          <a:latin typeface="Inter"/>
                          <a:ea typeface="Inter"/>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Inter"/>
                          <a:ea typeface="Inter"/>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04713143"/>
                  </a:ext>
                </a:extLst>
              </a:tr>
              <a:tr h="639482">
                <a:tc>
                  <a:txBody>
                    <a:bodyPr/>
                    <a:lstStyle/>
                    <a:p>
                      <a:pPr marL="0" marR="0" lvl="0" indent="0" algn="l" rtl="0" eaLnBrk="1" fontAlgn="auto" latinLnBrk="0" hangingPunct="1">
                        <a:lnSpc>
                          <a:spcPct val="100000"/>
                        </a:lnSpc>
                        <a:spcBef>
                          <a:spcPts val="0"/>
                        </a:spcBef>
                        <a:spcAft>
                          <a:spcPts val="0"/>
                        </a:spcAft>
                        <a:buClrTx/>
                        <a:buSzTx/>
                        <a:buFontTx/>
                        <a:buNone/>
                      </a:pPr>
                      <a:r>
                        <a:rPr lang="en-GB" sz="1050">
                          <a:latin typeface="+mn-lt"/>
                          <a:ea typeface="Lato"/>
                          <a:cs typeface="Lato"/>
                        </a:rPr>
                        <a:t>Agreed an approach for recognising guidance from other organisations in areas where NICE does not produce guidance </a:t>
                      </a:r>
                      <a:endParaRPr lang="en-GB" sz="1050">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50">
                          <a:latin typeface="Inter"/>
                          <a:ea typeface="Inter"/>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Inter"/>
                          <a:ea typeface="Inter"/>
                        </a:rPr>
                        <a:t>G</a:t>
                      </a:r>
                    </a:p>
                    <a:p>
                      <a:pPr algn="ctr"/>
                      <a:endParaRPr lang="en-GB" sz="1050">
                        <a:solidFill>
                          <a:schemeClr val="tx1"/>
                        </a:solidFill>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18367413"/>
                  </a:ext>
                </a:extLst>
              </a:tr>
              <a:tr h="661407">
                <a:tc>
                  <a:txBody>
                    <a:bodyPr/>
                    <a:lstStyle/>
                    <a:p>
                      <a:pPr marL="0" marR="0" lvl="0" indent="0" algn="l" rtl="0" eaLnBrk="1" fontAlgn="auto" latinLnBrk="0" hangingPunct="1">
                        <a:lnSpc>
                          <a:spcPct val="100000"/>
                        </a:lnSpc>
                        <a:spcBef>
                          <a:spcPts val="0"/>
                        </a:spcBef>
                        <a:spcAft>
                          <a:spcPts val="0"/>
                        </a:spcAft>
                        <a:buClrTx/>
                        <a:buSzTx/>
                        <a:buFontTx/>
                        <a:buNone/>
                      </a:pPr>
                      <a:r>
                        <a:rPr lang="en-GB" sz="1050">
                          <a:latin typeface="+mn-lt"/>
                          <a:ea typeface="Lato"/>
                          <a:cs typeface="Lato"/>
                        </a:rPr>
                        <a:t>Consulted on any identified changes to routing criteria for Highly Specialised Technology Appraisals </a:t>
                      </a:r>
                      <a:endParaRPr lang="en-GB" sz="1050">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50">
                          <a:latin typeface="Inter"/>
                          <a:ea typeface="Inter"/>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tx1"/>
                          </a:solidFill>
                          <a:latin typeface="Inter"/>
                          <a:ea typeface="Inter"/>
                        </a:rPr>
                        <a:t>G</a:t>
                      </a:r>
                    </a:p>
                    <a:p>
                      <a:pPr algn="ctr"/>
                      <a:endParaRPr lang="en-GB" sz="1050" dirty="0">
                        <a:solidFill>
                          <a:schemeClr val="tx1"/>
                        </a:solidFill>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57675873"/>
                  </a:ext>
                </a:extLst>
              </a:tr>
            </a:tbl>
          </a:graphicData>
        </a:graphic>
      </p:graphicFrame>
      <p:sp>
        <p:nvSpPr>
          <p:cNvPr id="7" name="TextBox 6">
            <a:extLst>
              <a:ext uri="{FF2B5EF4-FFF2-40B4-BE49-F238E27FC236}">
                <a16:creationId xmlns:a16="http://schemas.microsoft.com/office/drawing/2014/main" id="{7EE42E8D-06B3-6272-05BB-537CD781BA73}"/>
              </a:ext>
            </a:extLst>
          </p:cNvPr>
          <p:cNvSpPr txBox="1"/>
          <p:nvPr/>
        </p:nvSpPr>
        <p:spPr>
          <a:xfrm>
            <a:off x="1236921" y="6211669"/>
            <a:ext cx="4727943" cy="646331"/>
          </a:xfrm>
          <a:prstGeom prst="rect">
            <a:avLst/>
          </a:prstGeom>
          <a:noFill/>
        </p:spPr>
        <p:txBody>
          <a:bodyPr wrap="square">
            <a:spAutoFit/>
          </a:bodyPr>
          <a:lstStyle/>
          <a:p>
            <a:r>
              <a:rPr lang="en-GB" sz="900" b="1"/>
              <a:t>KPIs reflect April and May figures;  </a:t>
            </a:r>
            <a:r>
              <a:rPr lang="en-GB" sz="900"/>
              <a:t>There are a small number of KPIs measured via our annual reputation survey, and therefore they have not been included here. For ‘relevance’ there was one: “Agreement amongst our core audiences that NICE guidance is relevant in our reputation research survey in 2025”</a:t>
            </a:r>
          </a:p>
        </p:txBody>
      </p:sp>
      <p:sp>
        <p:nvSpPr>
          <p:cNvPr id="8" name="TextBox 7">
            <a:extLst>
              <a:ext uri="{FF2B5EF4-FFF2-40B4-BE49-F238E27FC236}">
                <a16:creationId xmlns:a16="http://schemas.microsoft.com/office/drawing/2014/main" id="{9B31E5A8-E95D-4C77-C301-FB65E36EB9FB}"/>
              </a:ext>
            </a:extLst>
          </p:cNvPr>
          <p:cNvSpPr txBox="1"/>
          <p:nvPr/>
        </p:nvSpPr>
        <p:spPr>
          <a:xfrm>
            <a:off x="7550002" y="6259958"/>
            <a:ext cx="3405077" cy="230832"/>
          </a:xfrm>
          <a:prstGeom prst="rect">
            <a:avLst/>
          </a:prstGeom>
          <a:noFill/>
        </p:spPr>
        <p:txBody>
          <a:bodyPr wrap="square">
            <a:spAutoFit/>
          </a:bodyPr>
          <a:lstStyle/>
          <a:p>
            <a:r>
              <a:rPr lang="en-GB" sz="900" b="1"/>
              <a:t>RAG rating key: C= complete; G= green; A= amber; R= red</a:t>
            </a:r>
          </a:p>
        </p:txBody>
      </p:sp>
    </p:spTree>
    <p:extLst>
      <p:ext uri="{BB962C8B-B14F-4D97-AF65-F5344CB8AC3E}">
        <p14:creationId xmlns:p14="http://schemas.microsoft.com/office/powerpoint/2010/main" val="139321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DD19C3-202E-48C2-858A-6C3B6DF61681}"/>
              </a:ext>
              <a:ext uri="{C183D7F6-B498-43B3-948B-1728B52AA6E4}">
                <adec:decorative xmlns:adec="http://schemas.microsoft.com/office/drawing/2017/decorative" val="1"/>
              </a:ext>
            </a:extLst>
          </p:cNvPr>
          <p:cNvSpPr/>
          <p:nvPr/>
        </p:nvSpPr>
        <p:spPr>
          <a:xfrm>
            <a:off x="9321037" y="959522"/>
            <a:ext cx="2690384" cy="5308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4002287" y="2266568"/>
            <a:ext cx="5247699" cy="46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D1ADDC5-B9C6-F9CF-1597-AE1A9CFA0377}"/>
              </a:ext>
              <a:ext uri="{C183D7F6-B498-43B3-948B-1728B52AA6E4}">
                <adec:decorative xmlns:adec="http://schemas.microsoft.com/office/drawing/2017/decorative" val="1"/>
              </a:ext>
            </a:extLst>
          </p:cNvPr>
          <p:cNvSpPr/>
          <p:nvPr/>
        </p:nvSpPr>
        <p:spPr>
          <a:xfrm>
            <a:off x="4002287" y="959522"/>
            <a:ext cx="5247699" cy="5308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479428" y="959522"/>
            <a:ext cx="3440690" cy="10079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436189" y="178166"/>
            <a:ext cx="11076689" cy="746158"/>
          </a:xfrm>
        </p:spPr>
        <p:txBody>
          <a:bodyPr>
            <a:normAutofit/>
          </a:bodyPr>
          <a:lstStyle/>
          <a:p>
            <a:r>
              <a:rPr lang="en-GB" sz="2500">
                <a:latin typeface="Lora SemiBold"/>
              </a:rPr>
              <a:t>Timely &amp; High-Quality: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22972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r>
              <a:rPr lang="en-GB" b="1">
                <a:solidFill>
                  <a:schemeClr val="bg1"/>
                </a:solidFill>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838682" y="329266"/>
            <a:ext cx="1057778" cy="369332"/>
          </a:xfrm>
          <a:prstGeom prst="rect">
            <a:avLst/>
          </a:prstGeom>
          <a:solidFill>
            <a:srgbClr val="00B050"/>
          </a:solidFill>
          <a:ln>
            <a:noFill/>
          </a:ln>
        </p:spPr>
        <p:txBody>
          <a:bodyPr wrap="square" rtlCol="0">
            <a:spAutoFit/>
          </a:bodyPr>
          <a:lstStyle/>
          <a:p>
            <a:pPr algn="ctr"/>
            <a:r>
              <a:rPr lang="en-GB"/>
              <a:t>Green</a:t>
            </a:r>
          </a:p>
        </p:txBody>
      </p:sp>
      <p:sp>
        <p:nvSpPr>
          <p:cNvPr id="8" name="TextBox 7">
            <a:extLst>
              <a:ext uri="{FF2B5EF4-FFF2-40B4-BE49-F238E27FC236}">
                <a16:creationId xmlns:a16="http://schemas.microsoft.com/office/drawing/2014/main" id="{D3943C95-D5E6-A3CE-B167-96142A36149A}"/>
              </a:ext>
            </a:extLst>
          </p:cNvPr>
          <p:cNvSpPr txBox="1"/>
          <p:nvPr/>
        </p:nvSpPr>
        <p:spPr>
          <a:xfrm>
            <a:off x="1303241" y="959522"/>
            <a:ext cx="2637923" cy="954107"/>
          </a:xfrm>
          <a:prstGeom prst="rect">
            <a:avLst/>
          </a:prstGeom>
          <a:noFill/>
        </p:spPr>
        <p:txBody>
          <a:bodyPr wrap="square">
            <a:spAutoFit/>
          </a:bodyPr>
          <a:lstStyle/>
          <a:p>
            <a:r>
              <a:rPr lang="en-GB" sz="1400" b="1">
                <a:solidFill>
                  <a:schemeClr val="bg1"/>
                </a:solidFill>
              </a:rPr>
              <a:t>Key highlights / what’s been achieved and headline progress towards outcomes and KPIs</a:t>
            </a:r>
          </a:p>
        </p:txBody>
      </p:sp>
      <p:sp>
        <p:nvSpPr>
          <p:cNvPr id="9" name="TextBox 8">
            <a:extLst>
              <a:ext uri="{FF2B5EF4-FFF2-40B4-BE49-F238E27FC236}">
                <a16:creationId xmlns:a16="http://schemas.microsoft.com/office/drawing/2014/main" id="{D47EDE79-9C78-F8DD-B967-B64E4699754D}"/>
              </a:ext>
            </a:extLst>
          </p:cNvPr>
          <p:cNvSpPr txBox="1"/>
          <p:nvPr/>
        </p:nvSpPr>
        <p:spPr>
          <a:xfrm>
            <a:off x="479428" y="2002629"/>
            <a:ext cx="3440692" cy="4151592"/>
          </a:xfrm>
          <a:prstGeom prst="rect">
            <a:avLst/>
          </a:prstGeom>
          <a:solidFill>
            <a:schemeClr val="accent1"/>
          </a:solidFill>
          <a:ln>
            <a:noFill/>
          </a:ln>
        </p:spPr>
        <p:txBody>
          <a:bodyPr wrap="square" lIns="180000" tIns="180000" rIns="180000" bIns="180000" rtlCol="0" anchor="t">
            <a:noAutofit/>
          </a:bodyPr>
          <a:lstStyle/>
          <a:p>
            <a:r>
              <a:rPr lang="en-GB" sz="1100" b="1">
                <a:solidFill>
                  <a:schemeClr val="bg1"/>
                </a:solidFill>
              </a:rPr>
              <a:t>NICE/NHSE medtech</a:t>
            </a:r>
            <a:r>
              <a:rPr lang="en-GB" sz="1100" b="1">
                <a:solidFill>
                  <a:srgbClr val="FF0000"/>
                </a:solidFill>
              </a:rPr>
              <a:t> </a:t>
            </a:r>
            <a:r>
              <a:rPr lang="en-GB" sz="1100" b="1">
                <a:solidFill>
                  <a:schemeClr val="bg1"/>
                </a:solidFill>
              </a:rPr>
              <a:t>rules based pathway (RBP)</a:t>
            </a:r>
            <a:endParaRPr lang="en-GB" sz="1100">
              <a:solidFill>
                <a:schemeClr val="bg1"/>
              </a:solidFill>
            </a:endParaRPr>
          </a:p>
          <a:p>
            <a:pPr marL="171450" indent="-171450">
              <a:buFont typeface="Arial"/>
              <a:buChar char="•"/>
            </a:pPr>
            <a:r>
              <a:rPr lang="en-GB" sz="1050">
                <a:solidFill>
                  <a:schemeClr val="bg1"/>
                </a:solidFill>
              </a:rPr>
              <a:t>44 consultation responses received</a:t>
            </a:r>
            <a:endParaRPr lang="en-GB" sz="1050">
              <a:solidFill>
                <a:schemeClr val="bg1"/>
              </a:solidFill>
              <a:cs typeface="Lato"/>
            </a:endParaRPr>
          </a:p>
          <a:p>
            <a:pPr marL="171450" indent="-171450">
              <a:buFont typeface="Arial"/>
              <a:buChar char="•"/>
            </a:pPr>
            <a:r>
              <a:rPr lang="en-GB" sz="1050">
                <a:solidFill>
                  <a:schemeClr val="bg1"/>
                </a:solidFill>
              </a:rPr>
              <a:t>Principles</a:t>
            </a:r>
            <a:r>
              <a:rPr lang="en-GB" sz="1050" b="0">
                <a:solidFill>
                  <a:schemeClr val="bg1"/>
                </a:solidFill>
                <a:latin typeface="Inter"/>
                <a:ea typeface="Inter"/>
              </a:rPr>
              <a:t> agreed and governance established on </a:t>
            </a:r>
            <a:r>
              <a:rPr lang="en-GB" sz="1050">
                <a:solidFill>
                  <a:schemeClr val="bg1"/>
                </a:solidFill>
                <a:ea typeface="Lato"/>
                <a:cs typeface="Lato"/>
              </a:rPr>
              <a:t>NICE-led</a:t>
            </a:r>
            <a:r>
              <a:rPr kumimoji="0" lang="en-GB" sz="1050" b="0" i="0" u="none" strike="noStrike" kern="1200" cap="none" spc="0" normalizeH="0" baseline="0" noProof="0">
                <a:ln>
                  <a:noFill/>
                </a:ln>
                <a:solidFill>
                  <a:schemeClr val="bg1"/>
                </a:solidFill>
                <a:effectLst/>
                <a:uLnTx/>
                <a:uFillTx/>
                <a:latin typeface="+mn-lt"/>
                <a:ea typeface="Lato"/>
                <a:cs typeface="Lato"/>
              </a:rPr>
              <a:t> RBP </a:t>
            </a:r>
            <a:r>
              <a:rPr lang="en-GB" sz="1050">
                <a:solidFill>
                  <a:schemeClr val="bg1"/>
                </a:solidFill>
                <a:ea typeface="Lato"/>
                <a:cs typeface="Lato"/>
              </a:rPr>
              <a:t>workstreams: NICE</a:t>
            </a:r>
            <a:r>
              <a:rPr kumimoji="0" lang="en-GB" sz="1050" b="0" i="0" u="none" strike="noStrike" kern="1200" cap="none" spc="0" normalizeH="0" baseline="0" noProof="0">
                <a:ln>
                  <a:noFill/>
                </a:ln>
                <a:solidFill>
                  <a:schemeClr val="bg1"/>
                </a:solidFill>
                <a:effectLst/>
                <a:uLnTx/>
                <a:uFillTx/>
                <a:latin typeface="+mn-lt"/>
                <a:ea typeface="Lato"/>
                <a:cs typeface="Lato"/>
              </a:rPr>
              <a:t> assessment, and Topic Selection</a:t>
            </a:r>
          </a:p>
          <a:p>
            <a:pPr marL="171450" indent="-171450">
              <a:buFont typeface="Arial"/>
              <a:buChar char="•"/>
            </a:pPr>
            <a:endParaRPr lang="en-GB" sz="1100">
              <a:solidFill>
                <a:schemeClr val="bg1"/>
              </a:solidFill>
              <a:ea typeface="Inter"/>
              <a:cs typeface="Lato"/>
            </a:endParaRPr>
          </a:p>
          <a:p>
            <a:r>
              <a:rPr lang="en-GB" sz="1100" b="1">
                <a:solidFill>
                  <a:schemeClr val="bg1"/>
                </a:solidFill>
                <a:ea typeface="Inter SemiBold"/>
              </a:rPr>
              <a:t>Improving timeliness of guidance production and staff experience:</a:t>
            </a:r>
            <a:r>
              <a:rPr lang="en-GB" sz="1100">
                <a:solidFill>
                  <a:schemeClr val="bg1"/>
                </a:solidFill>
                <a:ea typeface="Inter SemiBold"/>
              </a:rPr>
              <a:t> </a:t>
            </a:r>
          </a:p>
          <a:p>
            <a:pPr marL="171450" indent="-171450">
              <a:buFont typeface="Arial"/>
              <a:buChar char="•"/>
            </a:pPr>
            <a:r>
              <a:rPr lang="en-GB" sz="1050">
                <a:solidFill>
                  <a:schemeClr val="bg1"/>
                </a:solidFill>
                <a:ea typeface="Inter SemiBold"/>
              </a:rPr>
              <a:t>Business case to be discussed at July Board</a:t>
            </a:r>
            <a:endParaRPr lang="en-GB" sz="1050">
              <a:solidFill>
                <a:schemeClr val="bg1"/>
              </a:solidFill>
              <a:ea typeface="Inter"/>
            </a:endParaRPr>
          </a:p>
          <a:p>
            <a:pPr marL="171450" indent="-171450">
              <a:buFont typeface="Arial"/>
              <a:buChar char="•"/>
            </a:pPr>
            <a:r>
              <a:rPr lang="en-GB" sz="1050">
                <a:solidFill>
                  <a:schemeClr val="bg1"/>
                </a:solidFill>
                <a:ea typeface="Inter SemiBold"/>
              </a:rPr>
              <a:t>Roll out of digital tools to support topic management and agreeing requirements for committee management support tools</a:t>
            </a:r>
          </a:p>
          <a:p>
            <a:pPr marL="171450" indent="-171450">
              <a:buFont typeface="Arial"/>
              <a:buChar char="•"/>
            </a:pPr>
            <a:endParaRPr lang="en-GB" sz="1100">
              <a:solidFill>
                <a:schemeClr val="bg1"/>
              </a:solidFill>
              <a:ea typeface="Inter SemiBold"/>
            </a:endParaRPr>
          </a:p>
          <a:p>
            <a:r>
              <a:rPr lang="en-GB" sz="1100" b="1">
                <a:solidFill>
                  <a:schemeClr val="bg1"/>
                </a:solidFill>
                <a:ea typeface="Inter SemiBold"/>
              </a:rPr>
              <a:t>Incorporation of TAs into guidelines: </a:t>
            </a:r>
          </a:p>
          <a:p>
            <a:pPr marL="171450" indent="-171450">
              <a:buFont typeface="Arial" panose="020B0604020202020204" pitchFamily="34" charset="0"/>
              <a:buChar char="•"/>
            </a:pPr>
            <a:r>
              <a:rPr lang="en-GB" sz="1050">
                <a:solidFill>
                  <a:schemeClr val="bg1"/>
                </a:solidFill>
              </a:rPr>
              <a:t>Positive feedback from stakeholders to plans for TA incorporation, and TAs fully incorporated into 19 guideline areas</a:t>
            </a:r>
          </a:p>
          <a:p>
            <a:endParaRPr lang="en-GB" sz="1100">
              <a:solidFill>
                <a:schemeClr val="bg1"/>
              </a:solidFill>
              <a:ea typeface="Inter"/>
            </a:endParaRPr>
          </a:p>
          <a:p>
            <a:r>
              <a:rPr lang="en-GB" sz="1100" b="1">
                <a:solidFill>
                  <a:schemeClr val="bg1"/>
                </a:solidFill>
              </a:rPr>
              <a:t>Methods development:</a:t>
            </a:r>
            <a:r>
              <a:rPr lang="en-GB" sz="1100">
                <a:solidFill>
                  <a:schemeClr val="bg1"/>
                </a:solidFill>
              </a:rPr>
              <a:t> </a:t>
            </a:r>
            <a:endParaRPr lang="en-GB" sz="1100">
              <a:solidFill>
                <a:schemeClr val="bg1"/>
              </a:solidFill>
              <a:ea typeface="Inter"/>
            </a:endParaRPr>
          </a:p>
          <a:p>
            <a:pPr marL="171450" indent="-171450">
              <a:buFont typeface="Arial"/>
              <a:buChar char="•"/>
            </a:pPr>
            <a:r>
              <a:rPr lang="en-GB" sz="1050">
                <a:solidFill>
                  <a:schemeClr val="bg1"/>
                </a:solidFill>
              </a:rPr>
              <a:t>Health inequalities methods audit completed informing next steps</a:t>
            </a:r>
            <a:endParaRPr lang="en-GB" sz="1050">
              <a:solidFill>
                <a:schemeClr val="bg1"/>
              </a:solidFill>
              <a:ea typeface="Inter"/>
            </a:endParaRPr>
          </a:p>
          <a:p>
            <a:pPr marL="171450" indent="-171450">
              <a:spcAft>
                <a:spcPts val="1200"/>
              </a:spcAft>
              <a:buFont typeface="Arial"/>
              <a:buChar char="•"/>
            </a:pPr>
            <a:r>
              <a:rPr lang="en-GB" sz="1050">
                <a:solidFill>
                  <a:schemeClr val="bg1"/>
                </a:solidFill>
              </a:rPr>
              <a:t>Long list of potential topics for the HTA Lab proposed, with first topic agreed</a:t>
            </a:r>
            <a:endParaRPr lang="en-GB" sz="1050">
              <a:solidFill>
                <a:schemeClr val="bg1"/>
              </a:solidFill>
              <a:ea typeface="Inter"/>
            </a:endParaRPr>
          </a:p>
        </p:txBody>
      </p:sp>
      <p:sp>
        <p:nvSpPr>
          <p:cNvPr id="12" name="TextBox 11">
            <a:extLst>
              <a:ext uri="{FF2B5EF4-FFF2-40B4-BE49-F238E27FC236}">
                <a16:creationId xmlns:a16="http://schemas.microsoft.com/office/drawing/2014/main" id="{5C7A7D78-5370-5318-AA58-7DFC1F483CAC}"/>
              </a:ext>
            </a:extLst>
          </p:cNvPr>
          <p:cNvSpPr txBox="1"/>
          <p:nvPr/>
        </p:nvSpPr>
        <p:spPr>
          <a:xfrm>
            <a:off x="4830474" y="1071061"/>
            <a:ext cx="1823476" cy="307777"/>
          </a:xfrm>
          <a:prstGeom prst="rect">
            <a:avLst/>
          </a:prstGeom>
          <a:noFill/>
        </p:spPr>
        <p:txBody>
          <a:bodyPr wrap="square">
            <a:spAutoFit/>
          </a:bodyPr>
          <a:lstStyle/>
          <a:p>
            <a:r>
              <a:rPr lang="en-GB" sz="1400" b="1">
                <a:solidFill>
                  <a:schemeClr val="bg1"/>
                </a:solidFill>
              </a:rPr>
              <a:t>Live issues</a:t>
            </a:r>
          </a:p>
        </p:txBody>
      </p:sp>
      <p:sp>
        <p:nvSpPr>
          <p:cNvPr id="14" name="TextBox 13">
            <a:extLst>
              <a:ext uri="{FF2B5EF4-FFF2-40B4-BE49-F238E27FC236}">
                <a16:creationId xmlns:a16="http://schemas.microsoft.com/office/drawing/2014/main" id="{D73FE0BA-1096-31D0-19B5-27F0409EC3AB}"/>
              </a:ext>
            </a:extLst>
          </p:cNvPr>
          <p:cNvSpPr txBox="1"/>
          <p:nvPr/>
        </p:nvSpPr>
        <p:spPr>
          <a:xfrm>
            <a:off x="4002287" y="1518017"/>
            <a:ext cx="5247699" cy="684000"/>
          </a:xfrm>
          <a:prstGeom prst="rect">
            <a:avLst/>
          </a:prstGeom>
          <a:solidFill>
            <a:srgbClr val="228096"/>
          </a:solidFill>
          <a:ln>
            <a:noFill/>
          </a:ln>
        </p:spPr>
        <p:txBody>
          <a:bodyPr wrap="square" lIns="180000" tIns="180000" rIns="180000" bIns="180000" rtlCol="0" anchor="t">
            <a:spAutoFit/>
          </a:bodyPr>
          <a:lstStyle/>
          <a:p>
            <a:pPr marL="285750" indent="-285750">
              <a:buFont typeface="Arial" panose="020B0604020202020204" pitchFamily="34" charset="0"/>
              <a:buChar char="•"/>
            </a:pPr>
            <a:r>
              <a:rPr lang="en-GB" sz="1050">
                <a:solidFill>
                  <a:schemeClr val="bg1"/>
                </a:solidFill>
                <a:ea typeface="Inter SemiBold" panose="02000503000000020004" pitchFamily="2" charset="0"/>
              </a:rPr>
              <a:t>Improving timeliness and staff experience (ITSE) – internal resource to support MS project implementation. Mitigation – prioritisation of activity including focus on smaller pilot areas</a:t>
            </a:r>
            <a:endParaRPr lang="en-GB" sz="1050">
              <a:solidFill>
                <a:srgbClr val="FF0000"/>
              </a:solidFill>
            </a:endParaRPr>
          </a:p>
        </p:txBody>
      </p:sp>
      <p:sp>
        <p:nvSpPr>
          <p:cNvPr id="3" name="TextBox 2">
            <a:extLst>
              <a:ext uri="{FF2B5EF4-FFF2-40B4-BE49-F238E27FC236}">
                <a16:creationId xmlns:a16="http://schemas.microsoft.com/office/drawing/2014/main" id="{2EAA5DDD-1F04-9C2A-8A23-F8C24C026C00}"/>
              </a:ext>
            </a:extLst>
          </p:cNvPr>
          <p:cNvSpPr txBox="1"/>
          <p:nvPr/>
        </p:nvSpPr>
        <p:spPr>
          <a:xfrm>
            <a:off x="4592007" y="2346680"/>
            <a:ext cx="3277502" cy="307777"/>
          </a:xfrm>
          <a:prstGeom prst="rect">
            <a:avLst/>
          </a:prstGeom>
          <a:noFill/>
        </p:spPr>
        <p:txBody>
          <a:bodyPr wrap="square">
            <a:spAutoFit/>
          </a:bodyPr>
          <a:lstStyle/>
          <a:p>
            <a:r>
              <a:rPr lang="en-GB" sz="1400" b="1">
                <a:solidFill>
                  <a:schemeClr val="bg1"/>
                </a:solidFill>
              </a:rPr>
              <a:t>Key activities for next month</a:t>
            </a:r>
          </a:p>
        </p:txBody>
      </p:sp>
      <p:sp>
        <p:nvSpPr>
          <p:cNvPr id="24" name="TextBox 23">
            <a:extLst>
              <a:ext uri="{FF2B5EF4-FFF2-40B4-BE49-F238E27FC236}">
                <a16:creationId xmlns:a16="http://schemas.microsoft.com/office/drawing/2014/main" id="{D4D2D40D-5649-926E-52CB-C7E779CFB6BA}"/>
              </a:ext>
            </a:extLst>
          </p:cNvPr>
          <p:cNvSpPr txBox="1"/>
          <p:nvPr/>
        </p:nvSpPr>
        <p:spPr>
          <a:xfrm>
            <a:off x="4002287" y="2760918"/>
            <a:ext cx="5248545" cy="3393302"/>
          </a:xfrm>
          <a:prstGeom prst="rect">
            <a:avLst/>
          </a:prstGeom>
          <a:solidFill>
            <a:srgbClr val="228096"/>
          </a:solidFill>
          <a:ln>
            <a:noFill/>
          </a:ln>
        </p:spPr>
        <p:txBody>
          <a:bodyPr wrap="square" lIns="180000" tIns="180000" rIns="180000" bIns="180000" rtlCol="0" anchor="t">
            <a:noAutofit/>
          </a:bodyPr>
          <a:lstStyle/>
          <a:p>
            <a:pPr marL="8255" lvl="1"/>
            <a:r>
              <a:rPr lang="en-GB" sz="1100" b="1">
                <a:solidFill>
                  <a:schemeClr val="bg1"/>
                </a:solidFill>
                <a:ea typeface="+mn-lt"/>
                <a:cs typeface="+mn-lt"/>
              </a:rPr>
              <a:t>NICE/NHSE medtech</a:t>
            </a:r>
            <a:r>
              <a:rPr lang="en-GB" sz="1100" b="1">
                <a:solidFill>
                  <a:srgbClr val="FF0000"/>
                </a:solidFill>
                <a:ea typeface="+mn-lt"/>
                <a:cs typeface="+mn-lt"/>
              </a:rPr>
              <a:t> </a:t>
            </a:r>
            <a:r>
              <a:rPr lang="en-GB" sz="1100" b="1">
                <a:solidFill>
                  <a:schemeClr val="bg1"/>
                </a:solidFill>
                <a:ea typeface="+mn-lt"/>
                <a:cs typeface="+mn-lt"/>
              </a:rPr>
              <a:t>rules based pathway (RBP)</a:t>
            </a:r>
            <a:r>
              <a:rPr lang="en-GB" sz="1100">
                <a:solidFill>
                  <a:schemeClr val="bg1"/>
                </a:solidFill>
                <a:ea typeface="+mn-lt"/>
                <a:cs typeface="+mn-lt"/>
              </a:rPr>
              <a:t>:</a:t>
            </a:r>
            <a:endParaRPr lang="en-US">
              <a:solidFill>
                <a:schemeClr val="bg1"/>
              </a:solidFill>
              <a:latin typeface="Inter"/>
              <a:ea typeface="Inter"/>
            </a:endParaRPr>
          </a:p>
          <a:p>
            <a:pPr marL="179705" lvl="1" indent="-171450">
              <a:buFont typeface="Arial" panose="020B0604020202020204" pitchFamily="34" charset="0"/>
              <a:buChar char="•"/>
            </a:pPr>
            <a:r>
              <a:rPr lang="en-GB" sz="1050">
                <a:solidFill>
                  <a:schemeClr val="bg1"/>
                </a:solidFill>
                <a:latin typeface="Inter"/>
                <a:ea typeface="Inter"/>
              </a:rPr>
              <a:t>Identify current pipeline of potential technologies for prioritisation to test the RBP process</a:t>
            </a:r>
          </a:p>
          <a:p>
            <a:pPr marL="179705" lvl="1" indent="-171450">
              <a:buFont typeface="Arial" panose="020B0604020202020204" pitchFamily="34" charset="0"/>
              <a:buChar char="•"/>
            </a:pPr>
            <a:r>
              <a:rPr lang="en-GB" sz="1050">
                <a:solidFill>
                  <a:schemeClr val="bg1"/>
                </a:solidFill>
                <a:latin typeface="Inter"/>
                <a:ea typeface="Inter"/>
              </a:rPr>
              <a:t>Map the current process for topic selection and NICE assessment for RBP,  and identify where it may not be fit for purpose</a:t>
            </a:r>
          </a:p>
          <a:p>
            <a:pPr marL="179705" lvl="1" indent="-171450">
              <a:buFont typeface="Arial" panose="020B0604020202020204" pitchFamily="34" charset="0"/>
              <a:buChar char="•"/>
            </a:pPr>
            <a:r>
              <a:rPr lang="en-GB" sz="1050">
                <a:solidFill>
                  <a:schemeClr val="bg1"/>
                </a:solidFill>
                <a:latin typeface="Inter"/>
                <a:ea typeface="Inter"/>
              </a:rPr>
              <a:t>Stakeholder engagement following the general election</a:t>
            </a:r>
          </a:p>
          <a:p>
            <a:pPr marL="179705" lvl="1" indent="-171450">
              <a:buFont typeface="Arial" panose="020B0604020202020204" pitchFamily="34" charset="0"/>
              <a:buChar char="•"/>
            </a:pPr>
            <a:endParaRPr lang="en-GB" sz="1100">
              <a:solidFill>
                <a:schemeClr val="bg1"/>
              </a:solidFill>
              <a:ea typeface="Inter"/>
            </a:endParaRPr>
          </a:p>
          <a:p>
            <a:r>
              <a:rPr lang="en-GB" sz="1100" b="1">
                <a:solidFill>
                  <a:schemeClr val="bg1"/>
                </a:solidFill>
                <a:ea typeface="Inter SemiBold"/>
              </a:rPr>
              <a:t>Improving timeliness of guidance production:</a:t>
            </a:r>
          </a:p>
          <a:p>
            <a:pPr marL="171450" indent="-171450">
              <a:buFont typeface="Arial" panose="020B0604020202020204" pitchFamily="34" charset="0"/>
              <a:buChar char="•"/>
            </a:pPr>
            <a:r>
              <a:rPr lang="en-GB" sz="1050">
                <a:solidFill>
                  <a:schemeClr val="bg1"/>
                </a:solidFill>
                <a:ea typeface="Inter SemiBold"/>
              </a:rPr>
              <a:t>MS Project on course to deliver a common approach to timeline management (part of topic management) by end of July</a:t>
            </a:r>
          </a:p>
          <a:p>
            <a:pPr marL="171450" indent="-171450">
              <a:buFont typeface="Arial" panose="020B0604020202020204" pitchFamily="34" charset="0"/>
              <a:buChar char="•"/>
            </a:pPr>
            <a:r>
              <a:rPr lang="en-GB" sz="1050">
                <a:solidFill>
                  <a:schemeClr val="bg1"/>
                </a:solidFill>
              </a:rPr>
              <a:t>Planning tools de-commissioning technical review completed</a:t>
            </a:r>
            <a:endParaRPr lang="en-GB" sz="1050">
              <a:solidFill>
                <a:schemeClr val="bg1"/>
              </a:solidFill>
              <a:ea typeface="Inter"/>
            </a:endParaRPr>
          </a:p>
          <a:p>
            <a:pPr marL="171450" indent="-171450">
              <a:buFont typeface="Arial" panose="020B0604020202020204" pitchFamily="34" charset="0"/>
              <a:buChar char="•"/>
            </a:pPr>
            <a:r>
              <a:rPr lang="en-GB" sz="1050">
                <a:solidFill>
                  <a:schemeClr val="bg1"/>
                </a:solidFill>
                <a:latin typeface="Inter"/>
                <a:ea typeface="Inter"/>
              </a:rPr>
              <a:t>In</a:t>
            </a:r>
            <a:r>
              <a:rPr lang="en-GB" sz="1050" kern="1200">
                <a:solidFill>
                  <a:schemeClr val="bg1"/>
                </a:solidFill>
                <a:latin typeface="Inter"/>
                <a:ea typeface="Inter"/>
                <a:cs typeface="+mn-cs"/>
              </a:rPr>
              <a:t>ternal testing with the pilot solution built for committee </a:t>
            </a:r>
            <a:r>
              <a:rPr lang="en-GB" sz="1050">
                <a:solidFill>
                  <a:schemeClr val="bg1"/>
                </a:solidFill>
                <a:latin typeface="Inter"/>
                <a:ea typeface="Inter"/>
              </a:rPr>
              <a:t>management</a:t>
            </a:r>
            <a:r>
              <a:rPr lang="en-GB" sz="1050" kern="1200">
                <a:solidFill>
                  <a:schemeClr val="bg1"/>
                </a:solidFill>
                <a:latin typeface="Inter"/>
                <a:ea typeface="Inter"/>
                <a:cs typeface="+mn-cs"/>
              </a:rPr>
              <a:t>, and engagement with external associates to inform next steps</a:t>
            </a:r>
            <a:r>
              <a:rPr lang="en-GB" sz="1100" kern="1200">
                <a:solidFill>
                  <a:schemeClr val="bg1"/>
                </a:solidFill>
                <a:latin typeface="Inter"/>
                <a:ea typeface="Inter"/>
                <a:cs typeface="+mn-cs"/>
              </a:rPr>
              <a:t>.</a:t>
            </a:r>
            <a:endParaRPr lang="en-GB" sz="1100" kern="1200">
              <a:solidFill>
                <a:schemeClr val="bg1"/>
              </a:solidFill>
              <a:latin typeface="Inter"/>
              <a:ea typeface="Inter"/>
            </a:endParaRPr>
          </a:p>
          <a:p>
            <a:endParaRPr lang="en-GB" sz="1100">
              <a:solidFill>
                <a:schemeClr val="bg1"/>
              </a:solidFill>
              <a:latin typeface="Inter"/>
              <a:ea typeface="Inter" panose="02000503000000020004" pitchFamily="2" charset="0"/>
            </a:endParaRPr>
          </a:p>
          <a:p>
            <a:r>
              <a:rPr lang="en-GB" sz="1100" b="1">
                <a:solidFill>
                  <a:schemeClr val="bg1"/>
                </a:solidFill>
                <a:ea typeface="Inter SemiBold"/>
              </a:rPr>
              <a:t>Incorporation of TAs into guidelines: </a:t>
            </a:r>
          </a:p>
          <a:p>
            <a:pPr marL="171450" indent="-171450">
              <a:buFont typeface="Arial" panose="020B0604020202020204" pitchFamily="34" charset="0"/>
              <a:buChar char="•"/>
            </a:pPr>
            <a:r>
              <a:rPr lang="en-GB" sz="1050">
                <a:solidFill>
                  <a:schemeClr val="bg1"/>
                </a:solidFill>
              </a:rPr>
              <a:t>Progress next batch of TAs for incorporation and develop clear expectations around how high-profile TA incorporations -  where more flexibility might be required - should be managed</a:t>
            </a:r>
          </a:p>
          <a:p>
            <a:pPr marL="171450" indent="-171450">
              <a:buFont typeface="Arial" panose="020B0604020202020204" pitchFamily="34" charset="0"/>
              <a:buChar char="•"/>
            </a:pPr>
            <a:r>
              <a:rPr lang="en-GB" sz="1050">
                <a:solidFill>
                  <a:schemeClr val="bg1"/>
                </a:solidFill>
              </a:rPr>
              <a:t>Further stakeholder engagement on integration (where health economic analyses updated) paused.</a:t>
            </a:r>
          </a:p>
          <a:p>
            <a:endParaRPr lang="en-GB" sz="1050">
              <a:solidFill>
                <a:schemeClr val="bg1"/>
              </a:solidFill>
              <a:ea typeface="Inter"/>
            </a:endParaRPr>
          </a:p>
        </p:txBody>
      </p:sp>
      <p:sp>
        <p:nvSpPr>
          <p:cNvPr id="19" name="TextBox 18">
            <a:extLst>
              <a:ext uri="{FF2B5EF4-FFF2-40B4-BE49-F238E27FC236}">
                <a16:creationId xmlns:a16="http://schemas.microsoft.com/office/drawing/2014/main" id="{F2D51453-51B3-443A-E731-A21953DF69CE}"/>
              </a:ext>
            </a:extLst>
          </p:cNvPr>
          <p:cNvSpPr txBox="1"/>
          <p:nvPr/>
        </p:nvSpPr>
        <p:spPr>
          <a:xfrm>
            <a:off x="9857982" y="963339"/>
            <a:ext cx="2153440" cy="523220"/>
          </a:xfrm>
          <a:prstGeom prst="rect">
            <a:avLst/>
          </a:prstGeom>
          <a:noFill/>
        </p:spPr>
        <p:txBody>
          <a:bodyPr wrap="square">
            <a:spAutoFit/>
          </a:bodyPr>
          <a:lstStyle/>
          <a:p>
            <a:r>
              <a:rPr lang="en-GB" sz="1400" b="1">
                <a:solidFill>
                  <a:schemeClr val="bg1"/>
                </a:solidFill>
              </a:rPr>
              <a:t>Key risks and mitigation</a:t>
            </a:r>
          </a:p>
        </p:txBody>
      </p:sp>
      <p:sp>
        <p:nvSpPr>
          <p:cNvPr id="22" name="TextBox 21">
            <a:extLst>
              <a:ext uri="{FF2B5EF4-FFF2-40B4-BE49-F238E27FC236}">
                <a16:creationId xmlns:a16="http://schemas.microsoft.com/office/drawing/2014/main" id="{B89184A4-0A80-7E42-66A8-99D9ED5B8401}"/>
              </a:ext>
            </a:extLst>
          </p:cNvPr>
          <p:cNvSpPr txBox="1"/>
          <p:nvPr/>
        </p:nvSpPr>
        <p:spPr>
          <a:xfrm>
            <a:off x="9321037" y="1518018"/>
            <a:ext cx="2690382" cy="4636202"/>
          </a:xfrm>
          <a:prstGeom prst="rect">
            <a:avLst/>
          </a:prstGeom>
          <a:solidFill>
            <a:srgbClr val="228096"/>
          </a:solidFill>
          <a:ln>
            <a:noFill/>
          </a:ln>
        </p:spPr>
        <p:txBody>
          <a:bodyPr wrap="square" lIns="180000" tIns="180000" rIns="180000" bIns="180000" rtlCol="0" anchor="t">
            <a:noAutofit/>
          </a:bodyPr>
          <a:lstStyle/>
          <a:p>
            <a:pPr>
              <a:spcAft>
                <a:spcPts val="1200"/>
              </a:spcAft>
            </a:pPr>
            <a:r>
              <a:rPr lang="en-GB" sz="1100" b="1">
                <a:solidFill>
                  <a:schemeClr val="bg1"/>
                </a:solidFill>
                <a:ea typeface="+mn-lt"/>
                <a:cs typeface="+mn-lt"/>
              </a:rPr>
              <a:t>NICE/NHSE medtech</a:t>
            </a:r>
            <a:r>
              <a:rPr lang="en-GB" sz="1100" b="1">
                <a:solidFill>
                  <a:srgbClr val="FF0000"/>
                </a:solidFill>
                <a:ea typeface="+mn-lt"/>
                <a:cs typeface="+mn-lt"/>
              </a:rPr>
              <a:t> </a:t>
            </a:r>
            <a:r>
              <a:rPr lang="en-GB" sz="1100" b="1">
                <a:solidFill>
                  <a:schemeClr val="bg1"/>
                </a:solidFill>
                <a:ea typeface="+mn-lt"/>
                <a:cs typeface="+mn-lt"/>
              </a:rPr>
              <a:t>rules based pathway</a:t>
            </a:r>
            <a:r>
              <a:rPr lang="en-GB" sz="1100">
                <a:solidFill>
                  <a:schemeClr val="bg1"/>
                </a:solidFill>
                <a:ea typeface="+mn-lt"/>
                <a:cs typeface="+mn-lt"/>
              </a:rPr>
              <a:t>:</a:t>
            </a:r>
            <a:endParaRPr lang="en-US">
              <a:solidFill>
                <a:schemeClr val="bg1"/>
              </a:solidFill>
            </a:endParaRPr>
          </a:p>
          <a:p>
            <a:r>
              <a:rPr lang="en-GB" sz="1100">
                <a:solidFill>
                  <a:schemeClr val="bg1"/>
                </a:solidFill>
                <a:ea typeface="+mn-lt"/>
                <a:cs typeface="+mn-lt"/>
              </a:rPr>
              <a:t>Risk – Reaching a policy position on RBP that is acceptable to all stakeholders. Mitigation – Careful review of consultation responses, wide engagement, collaborative working with NHSE that acknowledges policy red lines early (e.g. NICE independence)</a:t>
            </a:r>
          </a:p>
          <a:p>
            <a:pPr>
              <a:spcAft>
                <a:spcPts val="1200"/>
              </a:spcAft>
            </a:pPr>
            <a:endParaRPr lang="en-GB" sz="1100">
              <a:solidFill>
                <a:schemeClr val="bg1"/>
              </a:solidFill>
            </a:endParaRPr>
          </a:p>
          <a:p>
            <a:pPr>
              <a:spcAft>
                <a:spcPts val="1200"/>
              </a:spcAft>
            </a:pPr>
            <a:r>
              <a:rPr lang="en-GB" sz="1100" b="1">
                <a:solidFill>
                  <a:schemeClr val="bg1"/>
                </a:solidFill>
                <a:ea typeface="+mn-lt"/>
                <a:cs typeface="+mn-lt"/>
              </a:rPr>
              <a:t>Improving timeliness of guidance production:</a:t>
            </a:r>
            <a:endParaRPr lang="en-GB">
              <a:solidFill>
                <a:schemeClr val="bg1"/>
              </a:solidFill>
            </a:endParaRPr>
          </a:p>
          <a:p>
            <a:pPr>
              <a:spcAft>
                <a:spcPts val="1200"/>
              </a:spcAft>
            </a:pPr>
            <a:r>
              <a:rPr lang="en-GB" sz="1100">
                <a:solidFill>
                  <a:schemeClr val="bg1"/>
                </a:solidFill>
              </a:rPr>
              <a:t>Risk –  Achieving a feasible and timely solution to replace planning tools. Mitigation - continue to progress digital tools to support committee management, and customer relationship management (CRM)</a:t>
            </a:r>
            <a:endParaRPr lang="en-US">
              <a:solidFill>
                <a:schemeClr val="bg1"/>
              </a:solidFill>
              <a:ea typeface="Inter"/>
            </a:endParaRPr>
          </a:p>
        </p:txBody>
      </p:sp>
      <p:pic>
        <p:nvPicPr>
          <p:cNvPr id="36" name="Picture 35">
            <a:extLst>
              <a:ext uri="{FF2B5EF4-FFF2-40B4-BE49-F238E27FC236}">
                <a16:creationId xmlns:a16="http://schemas.microsoft.com/office/drawing/2014/main" id="{B6240763-A112-7D14-63D3-6F34E737BB4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991021" y="1005599"/>
            <a:ext cx="578747" cy="438700"/>
          </a:xfrm>
          <a:prstGeom prst="rect">
            <a:avLst/>
          </a:prstGeom>
        </p:spPr>
      </p:pic>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6189" y="1026168"/>
            <a:ext cx="743910" cy="563897"/>
          </a:xfrm>
          <a:prstGeom prst="rect">
            <a:avLst/>
          </a:prstGeom>
        </p:spPr>
      </p:pic>
      <p:pic>
        <p:nvPicPr>
          <p:cNvPr id="37" name="Picture 36">
            <a:extLst>
              <a:ext uri="{FF2B5EF4-FFF2-40B4-BE49-F238E27FC236}">
                <a16:creationId xmlns:a16="http://schemas.microsoft.com/office/drawing/2014/main" id="{67F72C8F-238D-DD9C-555D-D6D103720E62}"/>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9321039" y="1025826"/>
            <a:ext cx="525379" cy="398246"/>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3991021" y="2292917"/>
            <a:ext cx="582638" cy="441651"/>
          </a:xfrm>
          <a:prstGeom prst="rect">
            <a:avLst/>
          </a:prstGeom>
        </p:spPr>
      </p:pic>
    </p:spTree>
    <p:extLst>
      <p:ext uri="{BB962C8B-B14F-4D97-AF65-F5344CB8AC3E}">
        <p14:creationId xmlns:p14="http://schemas.microsoft.com/office/powerpoint/2010/main" val="293410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265791" y="202138"/>
            <a:ext cx="11858625" cy="754053"/>
          </a:xfrm>
        </p:spPr>
        <p:txBody>
          <a:bodyPr>
            <a:normAutofit/>
          </a:bodyPr>
          <a:lstStyle/>
          <a:p>
            <a:r>
              <a:rPr lang="en-US" sz="2500">
                <a:latin typeface="Lora SemiBold"/>
              </a:rPr>
              <a:t>Timely &amp; High-Quality: High-level summary of performance (1 of 2)</a:t>
            </a:r>
          </a:p>
        </p:txBody>
      </p:sp>
      <p:sp>
        <p:nvSpPr>
          <p:cNvPr id="9" name="TextBox 8">
            <a:extLst>
              <a:ext uri="{FF2B5EF4-FFF2-40B4-BE49-F238E27FC236}">
                <a16:creationId xmlns:a16="http://schemas.microsoft.com/office/drawing/2014/main" id="{774E9B3A-6AEF-0D7D-8CDF-F8C5DB0418EE}"/>
              </a:ext>
            </a:extLst>
          </p:cNvPr>
          <p:cNvSpPr txBox="1"/>
          <p:nvPr/>
        </p:nvSpPr>
        <p:spPr>
          <a:xfrm>
            <a:off x="322156" y="615987"/>
            <a:ext cx="11604053" cy="1184940"/>
          </a:xfrm>
          <a:prstGeom prst="rect">
            <a:avLst/>
          </a:prstGeom>
          <a:solidFill>
            <a:srgbClr val="228096"/>
          </a:solidFill>
          <a:ln>
            <a:noFill/>
          </a:ln>
        </p:spPr>
        <p:txBody>
          <a:bodyPr wrap="square" lIns="91440" tIns="45720" rIns="91440" bIns="45720" rtlCol="0" anchor="t">
            <a:spAutoFit/>
          </a:bodyPr>
          <a:lstStyle/>
          <a:p>
            <a:pPr>
              <a:spcAft>
                <a:spcPts val="600"/>
              </a:spcAft>
            </a:pPr>
            <a:r>
              <a:rPr lang="en-GB" sz="1200" b="1">
                <a:solidFill>
                  <a:schemeClr val="bg1"/>
                </a:solidFill>
                <a:latin typeface="Inter SemiBold"/>
                <a:ea typeface="Inter SemiBold"/>
              </a:rPr>
              <a:t>Headline </a:t>
            </a:r>
            <a:r>
              <a:rPr lang="en-GB" sz="1200">
                <a:solidFill>
                  <a:schemeClr val="bg1"/>
                </a:solidFill>
                <a:latin typeface="Inter SemiBold"/>
                <a:ea typeface="Inter SemiBold"/>
              </a:rPr>
              <a:t>commentary</a:t>
            </a:r>
            <a:r>
              <a:rPr lang="en-GB" sz="1200" b="1">
                <a:solidFill>
                  <a:schemeClr val="bg1"/>
                </a:solidFill>
                <a:latin typeface="Inter SemiBold"/>
                <a:ea typeface="Inter SemiBold"/>
              </a:rPr>
              <a:t> on KPIs and milestones:</a:t>
            </a:r>
            <a:r>
              <a:rPr lang="en-GB" sz="1200">
                <a:solidFill>
                  <a:schemeClr val="bg1"/>
                </a:solidFill>
                <a:latin typeface="Inter SemiBold"/>
                <a:ea typeface="Inter SemiBold"/>
              </a:rPr>
              <a:t> </a:t>
            </a:r>
            <a:endParaRPr lang="en-GB" sz="1200">
              <a:solidFill>
                <a:schemeClr val="bg1"/>
              </a:solidFill>
              <a:latin typeface="Inter SemiBold" panose="02000503000000020004" pitchFamily="2" charset="0"/>
              <a:ea typeface="Inter SemiBold" panose="02000503000000020004" pitchFamily="2" charset="0"/>
            </a:endParaRPr>
          </a:p>
          <a:p>
            <a:pPr marL="171450" indent="-171450">
              <a:spcAft>
                <a:spcPts val="600"/>
              </a:spcAft>
              <a:buFont typeface="Arial" panose="020B0604020202020204" pitchFamily="34" charset="0"/>
              <a:buChar char="•"/>
            </a:pPr>
            <a:r>
              <a:rPr lang="en-GB" sz="1100">
                <a:solidFill>
                  <a:schemeClr val="bg1"/>
                </a:solidFill>
                <a:latin typeface="Inter"/>
                <a:ea typeface="Inter"/>
                <a:cs typeface="Segoe UI"/>
              </a:rPr>
              <a:t>KPI - Medicines improvement year on year between marketing authorisation and NICE recommendation - positive improvement but reflects low output numbers to date</a:t>
            </a:r>
          </a:p>
          <a:p>
            <a:pPr marL="171450" indent="-171450">
              <a:spcAft>
                <a:spcPts val="600"/>
              </a:spcAft>
              <a:buFont typeface="Arial" panose="020B0604020202020204" pitchFamily="34" charset="0"/>
              <a:buChar char="•"/>
            </a:pPr>
            <a:r>
              <a:rPr lang="en-GB" sz="1100">
                <a:solidFill>
                  <a:schemeClr val="bg1"/>
                </a:solidFill>
                <a:latin typeface="Inter"/>
                <a:ea typeface="Inter"/>
                <a:cs typeface="Segoe UI"/>
              </a:rPr>
              <a:t>Consultation on the med-tech rules-based pathway (RBP) has been extended to enable longer period for responses, and due to impact of general election</a:t>
            </a:r>
          </a:p>
          <a:p>
            <a:pPr marL="171450" indent="-171450">
              <a:spcAft>
                <a:spcPts val="600"/>
              </a:spcAft>
              <a:buFont typeface="Arial" panose="020B0604020202020204" pitchFamily="34" charset="0"/>
              <a:buChar char="•"/>
            </a:pPr>
            <a:r>
              <a:rPr lang="en-GB" sz="1100">
                <a:solidFill>
                  <a:schemeClr val="bg1"/>
                </a:solidFill>
                <a:ea typeface="+mn-lt"/>
                <a:cs typeface="+mn-lt"/>
              </a:rPr>
              <a:t>Retrospective incorporation of TAs into guidelines is on track and progressing as planned. Routine, prospective incorporation is now expected to begin in Q2 due to delays in publishing the selected TAs.</a:t>
            </a:r>
            <a:endParaRPr lang="en-GB" sz="1100">
              <a:solidFill>
                <a:schemeClr val="bg1"/>
              </a:solidFill>
              <a:latin typeface="Inter"/>
              <a:ea typeface="Inter"/>
              <a:cs typeface="Segoe UI"/>
            </a:endParaRPr>
          </a:p>
        </p:txBody>
      </p:sp>
      <p:graphicFrame>
        <p:nvGraphicFramePr>
          <p:cNvPr id="6" name="Table 5">
            <a:extLst>
              <a:ext uri="{FF2B5EF4-FFF2-40B4-BE49-F238E27FC236}">
                <a16:creationId xmlns:a16="http://schemas.microsoft.com/office/drawing/2014/main" id="{7A9D3AE2-79C3-EDDA-9E97-F4608FCCFA49}"/>
              </a:ext>
            </a:extLst>
          </p:cNvPr>
          <p:cNvGraphicFramePr>
            <a:graphicFrameLocks noGrp="1"/>
          </p:cNvGraphicFramePr>
          <p:nvPr>
            <p:extLst>
              <p:ext uri="{D42A27DB-BD31-4B8C-83A1-F6EECF244321}">
                <p14:modId xmlns:p14="http://schemas.microsoft.com/office/powerpoint/2010/main" val="478941784"/>
              </p:ext>
            </p:extLst>
          </p:nvPr>
        </p:nvGraphicFramePr>
        <p:xfrm>
          <a:off x="322156" y="1946503"/>
          <a:ext cx="7050825" cy="4344275"/>
        </p:xfrm>
        <a:graphic>
          <a:graphicData uri="http://schemas.openxmlformats.org/drawingml/2006/table">
            <a:tbl>
              <a:tblPr firstRow="1" bandRow="1">
                <a:tableStyleId>{5C22544A-7EE6-4342-B048-85BDC9FD1C3A}</a:tableStyleId>
              </a:tblPr>
              <a:tblGrid>
                <a:gridCol w="2203603">
                  <a:extLst>
                    <a:ext uri="{9D8B030D-6E8A-4147-A177-3AD203B41FA5}">
                      <a16:colId xmlns:a16="http://schemas.microsoft.com/office/drawing/2014/main" val="2304097070"/>
                    </a:ext>
                  </a:extLst>
                </a:gridCol>
                <a:gridCol w="1117600">
                  <a:extLst>
                    <a:ext uri="{9D8B030D-6E8A-4147-A177-3AD203B41FA5}">
                      <a16:colId xmlns:a16="http://schemas.microsoft.com/office/drawing/2014/main" val="3265154386"/>
                    </a:ext>
                  </a:extLst>
                </a:gridCol>
                <a:gridCol w="1062181">
                  <a:extLst>
                    <a:ext uri="{9D8B030D-6E8A-4147-A177-3AD203B41FA5}">
                      <a16:colId xmlns:a16="http://schemas.microsoft.com/office/drawing/2014/main" val="2658410738"/>
                    </a:ext>
                  </a:extLst>
                </a:gridCol>
                <a:gridCol w="1236655">
                  <a:extLst>
                    <a:ext uri="{9D8B030D-6E8A-4147-A177-3AD203B41FA5}">
                      <a16:colId xmlns:a16="http://schemas.microsoft.com/office/drawing/2014/main" val="347521359"/>
                    </a:ext>
                  </a:extLst>
                </a:gridCol>
                <a:gridCol w="1430786">
                  <a:extLst>
                    <a:ext uri="{9D8B030D-6E8A-4147-A177-3AD203B41FA5}">
                      <a16:colId xmlns:a16="http://schemas.microsoft.com/office/drawing/2014/main" val="1255037757"/>
                    </a:ext>
                  </a:extLst>
                </a:gridCol>
              </a:tblGrid>
              <a:tr h="644592">
                <a:tc>
                  <a:txBody>
                    <a:bodyPr/>
                    <a:lstStyle/>
                    <a:p>
                      <a:r>
                        <a:rPr lang="en-GB" sz="1100">
                          <a:solidFill>
                            <a:schemeClr val="tx1"/>
                          </a:solidFill>
                          <a:latin typeface="Inter"/>
                          <a:ea typeface="Inter" panose="02000503000000020004" pitchFamily="2" charset="0"/>
                        </a:rPr>
                        <a:t>NICE Board KPIs </a:t>
                      </a:r>
                      <a:r>
                        <a:rPr lang="en-GB" sz="1100" b="1">
                          <a:solidFill>
                            <a:srgbClr val="000000"/>
                          </a:solidFill>
                        </a:rPr>
                        <a:t>(this slide are all NICE Board level KPIs ) </a:t>
                      </a:r>
                      <a:endParaRPr lang="en-GB" sz="1100">
                        <a:solidFill>
                          <a:schemeClr val="tx1"/>
                        </a:solidFill>
                        <a:latin typeface="Inter"/>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100">
                          <a:solidFill>
                            <a:schemeClr val="tx1"/>
                          </a:solidFill>
                          <a:latin typeface="Inter" panose="02000503000000020004" pitchFamily="2" charset="0"/>
                          <a:ea typeface="Inter" panose="02000503000000020004" pitchFamily="2" charset="0"/>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Inter" panose="02000503000000020004" pitchFamily="2" charset="0"/>
                          <a:ea typeface="Inter" panose="02000503000000020004" pitchFamily="2" charset="0"/>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Inter"/>
                          <a:ea typeface="Inter" panose="02000503000000020004" pitchFamily="2" charset="0"/>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Inter"/>
                          <a:ea typeface="Inter" panose="02000503000000020004" pitchFamily="2" charset="0"/>
                        </a:rPr>
                        <a:t>% improvement  / decrease vs 23-24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7221365"/>
                  </a:ext>
                </a:extLst>
              </a:tr>
              <a:tr h="925568">
                <a:tc>
                  <a:txBody>
                    <a:bodyPr/>
                    <a:lstStyle/>
                    <a:p>
                      <a:pPr marL="0" indent="0">
                        <a:buFont typeface="Arial" panose="020B0604020202020204" pitchFamily="34" charset="0"/>
                        <a:buNone/>
                      </a:pPr>
                      <a:r>
                        <a:rPr lang="en-GB" sz="1000" b="1">
                          <a:solidFill>
                            <a:schemeClr val="tx1"/>
                          </a:solidFill>
                          <a:latin typeface="Inter"/>
                          <a:ea typeface="Inter" panose="02000503000000020004" pitchFamily="2" charset="0"/>
                        </a:rPr>
                        <a:t>Medicines</a:t>
                      </a:r>
                      <a:r>
                        <a:rPr lang="en-GB" sz="1000">
                          <a:solidFill>
                            <a:schemeClr val="tx1"/>
                          </a:solidFill>
                          <a:latin typeface="Inter"/>
                          <a:ea typeface="Inter" panose="02000503000000020004" pitchFamily="2" charset="0"/>
                        </a:rPr>
                        <a:t> - Mean and median time between marketing authorisation and NICE recommendation (optimal and divergent)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latin typeface="Inter"/>
                          <a:ea typeface="Inter" panose="02000503000000020004" pitchFamily="2" charset="0"/>
                        </a:rPr>
                        <a:t>452 days (mean)</a:t>
                      </a:r>
                    </a:p>
                    <a:p>
                      <a:pPr algn="ctr"/>
                      <a:endParaRPr lang="en-GB" sz="1000" b="1">
                        <a:latin typeface="Inter"/>
                        <a:ea typeface="Inter"/>
                      </a:endParaRPr>
                    </a:p>
                    <a:p>
                      <a:pPr lvl="0" algn="ctr">
                        <a:buNone/>
                      </a:pPr>
                      <a:r>
                        <a:rPr lang="en-GB" sz="1000" b="1">
                          <a:latin typeface="Inter"/>
                          <a:ea typeface="Inter"/>
                        </a:rPr>
                        <a:t>322 days (median)</a:t>
                      </a:r>
                      <a:endParaRPr lang="en-GB">
                        <a:ea typeface="In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Inter"/>
                          <a:ea typeface="Inter" panose="02000503000000020004" pitchFamily="2" charset="0"/>
                        </a:rPr>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GB" sz="1000" b="1">
                          <a:solidFill>
                            <a:schemeClr val="tx1"/>
                          </a:solidFill>
                          <a:latin typeface="Inter"/>
                          <a:ea typeface="Inter" panose="02000503000000020004" pitchFamily="2" charset="0"/>
                        </a:rPr>
                        <a:t>361 days (mean)</a:t>
                      </a:r>
                    </a:p>
                    <a:p>
                      <a:pPr algn="ctr"/>
                      <a:endParaRPr lang="en-GB" sz="1000" b="1">
                        <a:solidFill>
                          <a:schemeClr val="tx1"/>
                        </a:solidFill>
                        <a:latin typeface="Inter"/>
                        <a:ea typeface="Inter"/>
                      </a:endParaRPr>
                    </a:p>
                    <a:p>
                      <a:pPr lvl="0" algn="ctr">
                        <a:buNone/>
                      </a:pPr>
                      <a:r>
                        <a:rPr lang="en-GB" sz="1000" b="1">
                          <a:solidFill>
                            <a:schemeClr val="tx1"/>
                          </a:solidFill>
                          <a:latin typeface="Inter"/>
                          <a:ea typeface="Inter"/>
                        </a:rPr>
                        <a:t>298 days (median) </a:t>
                      </a:r>
                      <a:endParaRPr lang="en-GB">
                        <a:ea typeface="Inter"/>
                      </a:endParaRPr>
                    </a:p>
                    <a:p>
                      <a:pPr lvl="0" algn="ctr">
                        <a:buNone/>
                      </a:pPr>
                      <a:r>
                        <a:rPr lang="en-GB" sz="1000" b="1">
                          <a:solidFill>
                            <a:schemeClr val="tx1"/>
                          </a:solidFill>
                          <a:latin typeface="Inter"/>
                          <a:ea typeface="Inter"/>
                        </a:rPr>
                        <a:t>(N=8)</a:t>
                      </a:r>
                      <a:endParaRPr lang="en-GB">
                        <a:ea typeface="In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r>
                        <a:rPr lang="en-GB" sz="1000" b="1">
                          <a:solidFill>
                            <a:schemeClr val="tx1"/>
                          </a:solidFill>
                          <a:latin typeface="Inter"/>
                          <a:ea typeface="Inter" panose="02000503000000020004" pitchFamily="2" charset="0"/>
                        </a:rPr>
                        <a:t>20% improvement (mean)</a:t>
                      </a:r>
                    </a:p>
                    <a:p>
                      <a:pPr algn="l"/>
                      <a:endParaRPr lang="en-GB" sz="1000" b="1">
                        <a:solidFill>
                          <a:schemeClr val="tx1"/>
                        </a:solidFill>
                        <a:latin typeface="Inter"/>
                        <a:ea typeface="Inter" panose="02000503000000020004" pitchFamily="2" charset="0"/>
                      </a:endParaRPr>
                    </a:p>
                    <a:p>
                      <a:pPr algn="l"/>
                      <a:r>
                        <a:rPr lang="en-GB" sz="1000" b="1">
                          <a:solidFill>
                            <a:schemeClr val="tx1"/>
                          </a:solidFill>
                          <a:latin typeface="Inter"/>
                          <a:ea typeface="Inter" panose="02000503000000020004" pitchFamily="2" charset="0"/>
                        </a:rPr>
                        <a:t>7% improvement (median)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3453577"/>
                  </a:ext>
                </a:extLst>
              </a:tr>
              <a:tr h="97641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a:solidFill>
                            <a:schemeClr val="tx1"/>
                          </a:solidFill>
                          <a:latin typeface="+mn-lt"/>
                          <a:ea typeface="Inter" panose="02000503000000020004" pitchFamily="2" charset="0"/>
                        </a:rPr>
                        <a:t>Medicines</a:t>
                      </a:r>
                      <a:r>
                        <a:rPr lang="en-GB" sz="1000">
                          <a:solidFill>
                            <a:schemeClr val="tx1"/>
                          </a:solidFill>
                          <a:latin typeface="+mn-lt"/>
                          <a:ea typeface="Inter" panose="02000503000000020004" pitchFamily="2" charset="0"/>
                        </a:rPr>
                        <a:t> - Mean and median time between marketing authorisation and NICE recommendation (optimal)</a:t>
                      </a:r>
                      <a:endParaRPr lang="en-GB" sz="1000">
                        <a:solidFill>
                          <a:schemeClr val="tx1"/>
                        </a:solidFill>
                        <a:latin typeface="Inter"/>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latin typeface="Inter"/>
                          <a:ea typeface="Inter" panose="02000503000000020004" pitchFamily="2" charset="0"/>
                        </a:rPr>
                        <a:t>36 days (mean)</a:t>
                      </a:r>
                    </a:p>
                    <a:p>
                      <a:pPr algn="ctr"/>
                      <a:r>
                        <a:rPr lang="en-GB" sz="1000" b="1">
                          <a:latin typeface="Inter"/>
                          <a:ea typeface="Inter" panose="02000503000000020004" pitchFamily="2" charset="0"/>
                        </a:rPr>
                        <a:t>43 days (median)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mn-lt"/>
                          <a:ea typeface="Inter" panose="02000503000000020004" pitchFamily="2" charset="0"/>
                          <a:cs typeface="+mn-cs"/>
                        </a:rPr>
                        <a:t>90 days (mean)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mn-lt"/>
                          <a:ea typeface="Inter" panose="02000503000000020004" pitchFamily="2" charset="0"/>
                          <a:cs typeface="+mn-cs"/>
                        </a:rPr>
                        <a:t>90 days (median)</a:t>
                      </a:r>
                    </a:p>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GB" sz="1000" b="1">
                          <a:solidFill>
                            <a:schemeClr val="tx1"/>
                          </a:solidFill>
                          <a:latin typeface="Inter"/>
                          <a:ea typeface="Inter" panose="02000503000000020004" pitchFamily="2" charset="0"/>
                        </a:rPr>
                        <a:t>70 days (mean)</a:t>
                      </a:r>
                    </a:p>
                    <a:p>
                      <a:pPr algn="ctr"/>
                      <a:r>
                        <a:rPr lang="en-GB" sz="1000" b="1">
                          <a:solidFill>
                            <a:schemeClr val="tx1"/>
                          </a:solidFill>
                          <a:latin typeface="Inter"/>
                          <a:ea typeface="Inter" panose="02000503000000020004" pitchFamily="2" charset="0"/>
                        </a:rPr>
                        <a:t>70 days (median) (N=1 )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r>
                        <a:rPr lang="en-GB" sz="1000" b="1">
                          <a:solidFill>
                            <a:schemeClr val="tx1"/>
                          </a:solidFill>
                          <a:latin typeface="Inter"/>
                          <a:ea typeface="Inter" panose="02000503000000020004" pitchFamily="2" charset="0"/>
                        </a:rPr>
                        <a:t>94% deterioration (mean) </a:t>
                      </a:r>
                    </a:p>
                    <a:p>
                      <a:pPr algn="l"/>
                      <a:r>
                        <a:rPr lang="en-GB" sz="1000" b="1">
                          <a:solidFill>
                            <a:schemeClr val="tx1"/>
                          </a:solidFill>
                          <a:latin typeface="Inter"/>
                          <a:ea typeface="Inter" panose="02000503000000020004" pitchFamily="2" charset="0"/>
                        </a:rPr>
                        <a:t>63% deterioration (median)</a:t>
                      </a:r>
                    </a:p>
                    <a:p>
                      <a:pPr algn="l"/>
                      <a:r>
                        <a:rPr lang="en-GB" sz="1000" b="1" i="1">
                          <a:solidFill>
                            <a:schemeClr val="tx1"/>
                          </a:solidFill>
                          <a:latin typeface="Inter"/>
                          <a:ea typeface="Inter" panose="02000503000000020004" pitchFamily="2" charset="0"/>
                        </a:rPr>
                        <a:t>NOTE: only one data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123710"/>
                  </a:ext>
                </a:extLst>
              </a:tr>
              <a:tr h="92556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a:solidFill>
                            <a:schemeClr val="tx1"/>
                          </a:solidFill>
                          <a:latin typeface="+mn-lt"/>
                          <a:ea typeface="Inter" panose="02000503000000020004" pitchFamily="2" charset="0"/>
                        </a:rPr>
                        <a:t>Medicines</a:t>
                      </a:r>
                      <a:r>
                        <a:rPr lang="en-GB" sz="1000">
                          <a:solidFill>
                            <a:schemeClr val="tx1"/>
                          </a:solidFill>
                          <a:latin typeface="+mn-lt"/>
                          <a:ea typeface="Inter" panose="02000503000000020004" pitchFamily="2" charset="0"/>
                        </a:rPr>
                        <a:t> - Mean and median time between marketing authorisation and NICE recommendation (divergent)</a:t>
                      </a:r>
                    </a:p>
                    <a:p>
                      <a:pPr marL="0" indent="0">
                        <a:buFont typeface="Arial" panose="020B0604020202020204" pitchFamily="34" charset="0"/>
                        <a:buNone/>
                      </a:pPr>
                      <a:endParaRPr lang="en-GB" sz="1000">
                        <a:solidFill>
                          <a:schemeClr val="tx1"/>
                        </a:solidFill>
                        <a:latin typeface="Inter"/>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latin typeface="Inter"/>
                          <a:ea typeface="Inter" panose="02000503000000020004" pitchFamily="2" charset="0"/>
                        </a:rPr>
                        <a:t>540 days (mean)</a:t>
                      </a:r>
                    </a:p>
                    <a:p>
                      <a:pPr algn="ctr"/>
                      <a:r>
                        <a:rPr lang="en-GB" sz="1000" b="1">
                          <a:latin typeface="Inter"/>
                          <a:ea typeface="Inter" panose="02000503000000020004" pitchFamily="2" charset="0"/>
                        </a:rPr>
                        <a:t>365 days </a:t>
                      </a:r>
                    </a:p>
                    <a:p>
                      <a:pPr algn="ctr"/>
                      <a:r>
                        <a:rPr lang="en-GB" sz="1000" b="1">
                          <a:latin typeface="Inter"/>
                          <a:ea typeface="Inter" panose="02000503000000020004" pitchFamily="2" charset="0"/>
                        </a:rPr>
                        <a:t>(median)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Inter"/>
                          <a:ea typeface="Inter" panose="02000503000000020004" pitchFamily="2" charset="0"/>
                        </a:rPr>
                        <a:t>Improvement on baseline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GB" sz="1000" b="1">
                          <a:solidFill>
                            <a:schemeClr val="tx1"/>
                          </a:solidFill>
                          <a:latin typeface="Inter"/>
                          <a:ea typeface="Inter" panose="02000503000000020004" pitchFamily="2" charset="0"/>
                        </a:rPr>
                        <a:t>402 (mean)</a:t>
                      </a:r>
                    </a:p>
                    <a:p>
                      <a:pPr algn="ctr"/>
                      <a:r>
                        <a:rPr lang="en-GB" sz="1000" b="1">
                          <a:solidFill>
                            <a:schemeClr val="tx1"/>
                          </a:solidFill>
                          <a:latin typeface="Inter"/>
                          <a:ea typeface="Inter" panose="02000503000000020004" pitchFamily="2" charset="0"/>
                        </a:rPr>
                        <a:t>336 (median) </a:t>
                      </a:r>
                    </a:p>
                    <a:p>
                      <a:pPr algn="ctr"/>
                      <a:r>
                        <a:rPr lang="en-GB" sz="1000" b="1">
                          <a:solidFill>
                            <a:schemeClr val="tx1"/>
                          </a:solidFill>
                          <a:latin typeface="Inter"/>
                          <a:ea typeface="Inter" panose="02000503000000020004" pitchFamily="2" charset="0"/>
                        </a:rPr>
                        <a:t>(N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000" b="1">
                          <a:latin typeface="Inter" panose="02000503000000020004" pitchFamily="2" charset="0"/>
                          <a:ea typeface="Inter" panose="02000503000000020004" pitchFamily="2" charset="0"/>
                        </a:rPr>
                        <a:t>24% improvement (mean)</a:t>
                      </a:r>
                    </a:p>
                    <a:p>
                      <a:endParaRPr lang="en-GB" sz="1000" b="1">
                        <a:latin typeface="Inter" panose="02000503000000020004" pitchFamily="2" charset="0"/>
                        <a:ea typeface="Inter" panose="02000503000000020004" pitchFamily="2" charset="0"/>
                      </a:endParaRPr>
                    </a:p>
                    <a:p>
                      <a:r>
                        <a:rPr lang="en-GB" sz="1000" b="1">
                          <a:latin typeface="Inter" panose="02000503000000020004" pitchFamily="2" charset="0"/>
                          <a:ea typeface="Inter" panose="02000503000000020004" pitchFamily="2" charset="0"/>
                        </a:rPr>
                        <a:t>13% improvement</a:t>
                      </a:r>
                    </a:p>
                    <a:p>
                      <a:r>
                        <a:rPr lang="en-GB" sz="1000" b="1">
                          <a:latin typeface="Inter" panose="02000503000000020004" pitchFamily="2" charset="0"/>
                          <a:ea typeface="Inter" panose="02000503000000020004" pitchFamily="2" charset="0"/>
                        </a:rPr>
                        <a:t>(median)</a:t>
                      </a:r>
                      <a:endParaRPr lang="en-GB" sz="1000" b="1">
                        <a:solidFill>
                          <a:schemeClr val="tx1"/>
                        </a:solidFill>
                        <a:latin typeface="Inter"/>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3662302"/>
                  </a:ext>
                </a:extLst>
              </a:tr>
              <a:tr h="725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Inter"/>
                          <a:ea typeface="Inter" panose="02000503000000020004" pitchFamily="2" charset="0"/>
                        </a:rPr>
                        <a:t>Medicines </a:t>
                      </a:r>
                      <a:r>
                        <a:rPr lang="en-GB" sz="1000">
                          <a:solidFill>
                            <a:schemeClr val="tx1"/>
                          </a:solidFill>
                          <a:latin typeface="Inter"/>
                          <a:ea typeface="Inter" panose="02000503000000020004" pitchFamily="2" charset="0"/>
                        </a:rPr>
                        <a:t>- Improvement year on year in optimal topics as a % of all medicines’ appraisals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Inter"/>
                          <a:ea typeface="Inter" panose="02000503000000020004" pitchFamily="2" charset="0"/>
                        </a:rPr>
                        <a:t>16.5%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Inter" panose="02000503000000020004" pitchFamily="2" charset="0"/>
                          <a:ea typeface="Inter" panose="02000503000000020004" pitchFamily="2" charset="0"/>
                        </a:rPr>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000" b="1" dirty="0"/>
                        <a:t>-4 percentage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9444244"/>
                  </a:ext>
                </a:extLst>
              </a:tr>
            </a:tbl>
          </a:graphicData>
        </a:graphic>
      </p:graphicFrame>
      <p:sp>
        <p:nvSpPr>
          <p:cNvPr id="3" name="TextBox 2">
            <a:extLst>
              <a:ext uri="{FF2B5EF4-FFF2-40B4-BE49-F238E27FC236}">
                <a16:creationId xmlns:a16="http://schemas.microsoft.com/office/drawing/2014/main" id="{021E7DD9-6107-E543-53E1-4423E6932E4E}"/>
              </a:ext>
            </a:extLst>
          </p:cNvPr>
          <p:cNvSpPr txBox="1"/>
          <p:nvPr/>
        </p:nvSpPr>
        <p:spPr>
          <a:xfrm>
            <a:off x="2389668" y="6425030"/>
            <a:ext cx="4340741" cy="230832"/>
          </a:xfrm>
          <a:prstGeom prst="rect">
            <a:avLst/>
          </a:prstGeom>
          <a:noFill/>
        </p:spPr>
        <p:txBody>
          <a:bodyPr wrap="square">
            <a:spAutoFit/>
          </a:bodyPr>
          <a:lstStyle/>
          <a:p>
            <a:r>
              <a:rPr lang="en-GB" sz="900" b="1"/>
              <a:t>KPIs reflect April and May figures</a:t>
            </a:r>
          </a:p>
        </p:txBody>
      </p:sp>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446566126"/>
              </p:ext>
            </p:extLst>
          </p:nvPr>
        </p:nvGraphicFramePr>
        <p:xfrm>
          <a:off x="7600619" y="1946502"/>
          <a:ext cx="4088728" cy="4226866"/>
        </p:xfrm>
        <a:graphic>
          <a:graphicData uri="http://schemas.openxmlformats.org/drawingml/2006/table">
            <a:tbl>
              <a:tblPr firstRow="1" bandRow="1">
                <a:tableStyleId>{5C22544A-7EE6-4342-B048-85BDC9FD1C3A}</a:tableStyleId>
              </a:tblPr>
              <a:tblGrid>
                <a:gridCol w="3066997">
                  <a:extLst>
                    <a:ext uri="{9D8B030D-6E8A-4147-A177-3AD203B41FA5}">
                      <a16:colId xmlns:a16="http://schemas.microsoft.com/office/drawing/2014/main" val="2727980484"/>
                    </a:ext>
                  </a:extLst>
                </a:gridCol>
                <a:gridCol w="505538">
                  <a:extLst>
                    <a:ext uri="{9D8B030D-6E8A-4147-A177-3AD203B41FA5}">
                      <a16:colId xmlns:a16="http://schemas.microsoft.com/office/drawing/2014/main" val="1637958658"/>
                    </a:ext>
                  </a:extLst>
                </a:gridCol>
                <a:gridCol w="516193">
                  <a:extLst>
                    <a:ext uri="{9D8B030D-6E8A-4147-A177-3AD203B41FA5}">
                      <a16:colId xmlns:a16="http://schemas.microsoft.com/office/drawing/2014/main" val="159653918"/>
                    </a:ext>
                  </a:extLst>
                </a:gridCol>
              </a:tblGrid>
              <a:tr h="259420">
                <a:tc>
                  <a:txBody>
                    <a:bodyPr/>
                    <a:lstStyle/>
                    <a:p>
                      <a:r>
                        <a:rPr lang="en-GB" sz="1100">
                          <a:solidFill>
                            <a:schemeClr val="tx1"/>
                          </a:solidFill>
                          <a:latin typeface="Inter"/>
                          <a:ea typeface="Inter" panose="02000503000000020004" pitchFamily="2" charset="0"/>
                        </a:rPr>
                        <a:t>NICE Board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100">
                          <a:solidFill>
                            <a:schemeClr val="tx1"/>
                          </a:solidFill>
                          <a:latin typeface="Inter"/>
                          <a:ea typeface="Inter" panose="02000503000000020004" pitchFamily="2" charset="0"/>
                        </a:rPr>
                        <a:t>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100">
                          <a:solidFill>
                            <a:schemeClr val="tx1"/>
                          </a:solidFill>
                          <a:latin typeface="Inter"/>
                          <a:ea typeface="Inter" panose="02000503000000020004" pitchFamily="2" charset="0"/>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421525">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kern="1200" cap="none" spc="0" normalizeH="0" baseline="0" noProof="0">
                          <a:ln>
                            <a:noFill/>
                          </a:ln>
                          <a:effectLst/>
                          <a:uLnTx/>
                          <a:uFillTx/>
                          <a:latin typeface="Inter"/>
                          <a:ea typeface="Lato"/>
                          <a:cs typeface="Lato"/>
                        </a:rPr>
                        <a:t>Start routinely incorporating relevant medicine technology appraisals in guidelines</a:t>
                      </a:r>
                      <a:endParaRPr kumimoji="0" lang="en-GB" sz="10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Inter"/>
                          <a:ea typeface="Inter" panose="02000503000000020004" pitchFamily="2"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Inter"/>
                          <a:ea typeface="Inter" panose="02000503000000020004" pitchFamily="2"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409037"/>
                  </a:ext>
                </a:extLst>
              </a:tr>
              <a:tr h="421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Inter"/>
                          <a:ea typeface="Inter" panose="02000503000000020004" pitchFamily="2" charset="0"/>
                          <a:cs typeface="Lato"/>
                        </a:rPr>
                        <a:t>Understood baseline and opportunities for improvement</a:t>
                      </a:r>
                      <a:r>
                        <a:rPr kumimoji="0" lang="en-GB" sz="1000" b="0" i="0" u="none" strike="noStrike" kern="1200" cap="none" spc="0" normalizeH="0" baseline="0" noProof="0">
                          <a:ln>
                            <a:noFill/>
                          </a:ln>
                          <a:solidFill>
                            <a:schemeClr val="tx1"/>
                          </a:solidFill>
                          <a:effectLst/>
                          <a:uLnTx/>
                          <a:uFillTx/>
                          <a:latin typeface="Inter"/>
                          <a:ea typeface="Inter" panose="02000503000000020004" pitchFamily="2" charset="0"/>
                          <a:cs typeface="Lato"/>
                        </a:rPr>
                        <a:t> in guidance producing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Inter"/>
                          <a:ea typeface="Inter" panose="02000503000000020004" pitchFamily="2"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00" b="1">
                          <a:latin typeface="Inter"/>
                          <a:ea typeface="Inter" panose="02000503000000020004"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71230206"/>
                  </a:ext>
                </a:extLst>
              </a:tr>
              <a:tr h="431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Inter"/>
                          <a:ea typeface="Inter" panose="02000503000000020004" pitchFamily="2" charset="0"/>
                        </a:rPr>
                        <a:t>Rolled out digital tools that support planning and identified future planning/scheduling needs</a:t>
                      </a:r>
                      <a:endParaRPr lang="en-GB" sz="1000" b="0" i="0" u="none" strike="noStrike" kern="1200" cap="none" spc="0" normalizeH="0" baseline="0" noProof="0">
                        <a:ln>
                          <a:noFill/>
                        </a:ln>
                        <a:solidFill>
                          <a:schemeClr val="tx1"/>
                        </a:solidFill>
                        <a:effectLst/>
                        <a:uLnTx/>
                        <a:uFillTx/>
                        <a:latin typeface="Inter"/>
                        <a:ea typeface="Inter" panose="02000503000000020004" pitchFamily="2"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Inter"/>
                          <a:ea typeface="Inter" panose="02000503000000020004" pitchFamily="2"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latin typeface="Inter"/>
                          <a:ea typeface="Inter" panose="02000503000000020004"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43138784"/>
                  </a:ext>
                </a:extLst>
              </a:tr>
              <a:tr h="396760">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000" b="0" i="0" u="none" strike="noStrike" kern="1200" cap="none" spc="0" normalizeH="0" baseline="0" noProof="0">
                          <a:ln>
                            <a:noFill/>
                          </a:ln>
                          <a:solidFill>
                            <a:schemeClr val="tx1"/>
                          </a:solidFill>
                          <a:effectLst/>
                          <a:uLnTx/>
                          <a:uFillTx/>
                          <a:latin typeface="Inter"/>
                          <a:ea typeface="Inter" panose="02000503000000020004" pitchFamily="2" charset="0"/>
                          <a:cs typeface="Lato"/>
                        </a:rPr>
                        <a:t>Aligned and digitised some key steps in guidance producing processes</a:t>
                      </a:r>
                      <a:endParaRPr kumimoji="0" lang="en-GB" sz="1000" b="0" i="0" u="none" strike="noStrike" kern="1200" cap="none" spc="0" normalizeH="0" baseline="0" noProof="0">
                        <a:ln>
                          <a:noFill/>
                        </a:ln>
                        <a:solidFill>
                          <a:schemeClr val="tx1"/>
                        </a:solidFill>
                        <a:effectLst/>
                        <a:uLnTx/>
                        <a:uFillTx/>
                        <a:latin typeface="Inter"/>
                        <a:ea typeface="Inter" panose="02000503000000020004" pitchFamily="2"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Inter"/>
                          <a:ea typeface="Inter" panose="02000503000000020004" pitchFamily="2"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Inter"/>
                          <a:ea typeface="Inter" panose="02000503000000020004" pitchFamily="2" charset="0"/>
                        </a:rPr>
                        <a:t>A</a:t>
                      </a:r>
                    </a:p>
                    <a:p>
                      <a:pPr algn="ctr"/>
                      <a:endParaRPr lang="en-GB" sz="1000">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0541423"/>
                  </a:ext>
                </a:extLst>
              </a:tr>
              <a:tr h="549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Inter"/>
                          <a:ea typeface="Inter" panose="02000503000000020004" pitchFamily="2" charset="0"/>
                          <a:cs typeface="Lato"/>
                        </a:rPr>
                        <a:t>Reviewed the use of the severity modifier in medicines evaluation and identified remedial actions if needed</a:t>
                      </a:r>
                      <a:endParaRPr lang="en-GB" sz="1000">
                        <a:solidFill>
                          <a:schemeClr val="tx1"/>
                        </a:solidFill>
                        <a:latin typeface="Inter"/>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Inter"/>
                          <a:ea typeface="Inter" panose="02000503000000020004" pitchFamily="2"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Inter"/>
                          <a:ea typeface="Inter" panose="02000503000000020004" pitchFamily="2" charset="0"/>
                        </a:rPr>
                        <a:t>G</a:t>
                      </a:r>
                    </a:p>
                    <a:p>
                      <a:pPr algn="ctr"/>
                      <a:endParaRPr lang="en-GB" sz="1000">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16768234"/>
                  </a:ext>
                </a:extLst>
              </a:tr>
              <a:tr h="396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Inter"/>
                          <a:ea typeface="Inter" panose="02000503000000020004" pitchFamily="2" charset="0"/>
                          <a:cs typeface="Lato"/>
                        </a:rPr>
                        <a:t>Updated methods for assessing health inequalities in guidance production</a:t>
                      </a:r>
                      <a:endParaRPr lang="en-GB" sz="1000">
                        <a:solidFill>
                          <a:schemeClr val="tx1"/>
                        </a:solidFill>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Inter"/>
                          <a:ea typeface="Inter" panose="02000503000000020004" pitchFamily="2"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latin typeface="Inter"/>
                          <a:ea typeface="Inter" panose="02000503000000020004"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713143"/>
                  </a:ext>
                </a:extLst>
              </a:tr>
              <a:tr h="618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Inter"/>
                          <a:ea typeface="Inter" panose="02000503000000020004" pitchFamily="2" charset="0"/>
                          <a:cs typeface="Lato"/>
                        </a:rPr>
                        <a:t>Expanded HTA Lab capacity in line with new VPAG funding and delivered insightful outputs supporting high quality guidance</a:t>
                      </a:r>
                      <a:endParaRPr kumimoji="0" lang="en-GB" sz="1000" b="0" i="0" u="none" strike="noStrike" kern="1200" cap="none" spc="0" normalizeH="0" baseline="0" noProof="0">
                        <a:ln>
                          <a:noFill/>
                        </a:ln>
                        <a:solidFill>
                          <a:schemeClr val="tx1"/>
                        </a:solidFill>
                        <a:effectLst/>
                        <a:uLnTx/>
                        <a:uFillTx/>
                        <a:latin typeface="Inter"/>
                        <a:ea typeface="Inter" panose="02000503000000020004" pitchFamily="2" charset="0"/>
                        <a:cs typeface="La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Inter"/>
                          <a:ea typeface="Inter" panose="02000503000000020004" pitchFamily="2"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Inter"/>
                          <a:ea typeface="Inter" panose="02000503000000020004" pitchFamily="2" charset="0"/>
                        </a:rPr>
                        <a:t>G</a:t>
                      </a:r>
                    </a:p>
                    <a:p>
                      <a:pPr algn="ctr"/>
                      <a:endParaRPr lang="en-GB" sz="1000">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18367413"/>
                  </a:ext>
                </a:extLst>
              </a:tr>
              <a:tr h="304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Inter"/>
                          <a:ea typeface="Inter" panose="02000503000000020004" pitchFamily="2" charset="0"/>
                          <a:cs typeface="Lato"/>
                        </a:rPr>
                        <a:t>Launched 8 Late-Stage Assessment topics</a:t>
                      </a:r>
                      <a:endParaRPr kumimoji="0" lang="en-GB" sz="1000" b="0" i="0" u="none" strike="noStrike" kern="1200" cap="none" spc="0" normalizeH="0" baseline="0" noProof="0">
                        <a:ln>
                          <a:noFill/>
                        </a:ln>
                        <a:effectLst/>
                        <a:uLnTx/>
                        <a:uFillTx/>
                        <a:latin typeface="Inter"/>
                        <a:ea typeface="Inter" panose="02000503000000020004" pitchFamily="2" charset="0"/>
                        <a:cs typeface="La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Inter"/>
                          <a:ea typeface="Inter" panose="02000503000000020004" pitchFamily="2"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Inter"/>
                          <a:ea typeface="Inter" panose="02000503000000020004"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57675873"/>
                  </a:ext>
                </a:extLst>
              </a:tr>
              <a:tr h="426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mn-lt"/>
                          <a:ea typeface="Lato"/>
                          <a:cs typeface="Lato"/>
                        </a:rPr>
                        <a:t>Consulted (with NHSE) on a medtech rules-based pathway</a:t>
                      </a:r>
                      <a:endParaRPr lang="en-GB" sz="1000">
                        <a:latin typeface="Lato"/>
                        <a:ea typeface="Lato"/>
                        <a:cs typeface="La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50">
                          <a:latin typeface="Inter"/>
                          <a:ea typeface="Inter"/>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tx1"/>
                          </a:solidFill>
                          <a:latin typeface="Inter"/>
                          <a:ea typeface="Inter"/>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019839227"/>
                  </a:ext>
                </a:extLst>
              </a:tr>
            </a:tbl>
          </a:graphicData>
        </a:graphic>
      </p:graphicFrame>
      <p:sp>
        <p:nvSpPr>
          <p:cNvPr id="4" name="TextBox 3">
            <a:extLst>
              <a:ext uri="{FF2B5EF4-FFF2-40B4-BE49-F238E27FC236}">
                <a16:creationId xmlns:a16="http://schemas.microsoft.com/office/drawing/2014/main" id="{4095BD0A-A83B-8F3D-683E-DCBA42086378}"/>
              </a:ext>
            </a:extLst>
          </p:cNvPr>
          <p:cNvSpPr txBox="1"/>
          <p:nvPr/>
        </p:nvSpPr>
        <p:spPr>
          <a:xfrm>
            <a:off x="7600619" y="6401946"/>
            <a:ext cx="3405077" cy="230832"/>
          </a:xfrm>
          <a:prstGeom prst="rect">
            <a:avLst/>
          </a:prstGeom>
          <a:noFill/>
        </p:spPr>
        <p:txBody>
          <a:bodyPr wrap="square">
            <a:spAutoFit/>
          </a:bodyPr>
          <a:lstStyle/>
          <a:p>
            <a:r>
              <a:rPr lang="en-GB" sz="900" b="1"/>
              <a:t>RAG rating key: C= complete; G= green; A= amber; R= red</a:t>
            </a:r>
          </a:p>
        </p:txBody>
      </p:sp>
    </p:spTree>
    <p:extLst>
      <p:ext uri="{BB962C8B-B14F-4D97-AF65-F5344CB8AC3E}">
        <p14:creationId xmlns:p14="http://schemas.microsoft.com/office/powerpoint/2010/main" val="85293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265791" y="202138"/>
            <a:ext cx="11858625" cy="754053"/>
          </a:xfrm>
        </p:spPr>
        <p:txBody>
          <a:bodyPr>
            <a:normAutofit/>
          </a:bodyPr>
          <a:lstStyle/>
          <a:p>
            <a:r>
              <a:rPr lang="en-US" sz="2500">
                <a:latin typeface="Lora SemiBold"/>
              </a:rPr>
              <a:t>Timely &amp; High-Quality: High-level summary of performance (2 of 2)</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510032560"/>
              </p:ext>
            </p:extLst>
          </p:nvPr>
        </p:nvGraphicFramePr>
        <p:xfrm>
          <a:off x="265789" y="899055"/>
          <a:ext cx="10635090" cy="2329495"/>
        </p:xfrm>
        <a:graphic>
          <a:graphicData uri="http://schemas.openxmlformats.org/drawingml/2006/table">
            <a:tbl>
              <a:tblPr firstRow="1" bandRow="1">
                <a:tableStyleId>{5C22544A-7EE6-4342-B048-85BDC9FD1C3A}</a:tableStyleId>
              </a:tblPr>
              <a:tblGrid>
                <a:gridCol w="4493292">
                  <a:extLst>
                    <a:ext uri="{9D8B030D-6E8A-4147-A177-3AD203B41FA5}">
                      <a16:colId xmlns:a16="http://schemas.microsoft.com/office/drawing/2014/main" val="324831861"/>
                    </a:ext>
                  </a:extLst>
                </a:gridCol>
                <a:gridCol w="1590997">
                  <a:extLst>
                    <a:ext uri="{9D8B030D-6E8A-4147-A177-3AD203B41FA5}">
                      <a16:colId xmlns:a16="http://schemas.microsoft.com/office/drawing/2014/main" val="2195783223"/>
                    </a:ext>
                  </a:extLst>
                </a:gridCol>
                <a:gridCol w="1528871">
                  <a:extLst>
                    <a:ext uri="{9D8B030D-6E8A-4147-A177-3AD203B41FA5}">
                      <a16:colId xmlns:a16="http://schemas.microsoft.com/office/drawing/2014/main" val="3566072911"/>
                    </a:ext>
                  </a:extLst>
                </a:gridCol>
                <a:gridCol w="1386883">
                  <a:extLst>
                    <a:ext uri="{9D8B030D-6E8A-4147-A177-3AD203B41FA5}">
                      <a16:colId xmlns:a16="http://schemas.microsoft.com/office/drawing/2014/main" val="1042624944"/>
                    </a:ext>
                  </a:extLst>
                </a:gridCol>
                <a:gridCol w="1635047">
                  <a:extLst>
                    <a:ext uri="{9D8B030D-6E8A-4147-A177-3AD203B41FA5}">
                      <a16:colId xmlns:a16="http://schemas.microsoft.com/office/drawing/2014/main" val="3913680241"/>
                    </a:ext>
                  </a:extLst>
                </a:gridCol>
              </a:tblGrid>
              <a:tr h="647889">
                <a:tc>
                  <a:txBody>
                    <a:bodyPr/>
                    <a:lstStyle/>
                    <a:p>
                      <a:r>
                        <a:rPr lang="en-GB" sz="1100">
                          <a:solidFill>
                            <a:schemeClr val="tx1"/>
                          </a:solidFill>
                          <a:latin typeface="Inter"/>
                          <a:ea typeface="Inter"/>
                        </a:rPr>
                        <a:t>NICE Board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100">
                          <a:solidFill>
                            <a:schemeClr val="tx1"/>
                          </a:solidFill>
                          <a:latin typeface="Inter"/>
                          <a:ea typeface="Inter"/>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Inter"/>
                          <a:ea typeface="Inter"/>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Inter"/>
                          <a:ea typeface="Inter"/>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mn-lt"/>
                          <a:ea typeface="Inter" panose="02000503000000020004" pitchFamily="2" charset="0"/>
                        </a:rPr>
                        <a:t>% improvement  / decrease vs 23-24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4640076"/>
                  </a:ext>
                </a:extLst>
              </a:tr>
              <a:tr h="598052">
                <a:tc>
                  <a:txBody>
                    <a:bodyPr/>
                    <a:lstStyle/>
                    <a:p>
                      <a:pPr marL="0" indent="0">
                        <a:buFont typeface="Arial" panose="020B0604020202020204" pitchFamily="34" charset="0"/>
                        <a:buNone/>
                      </a:pPr>
                      <a:r>
                        <a:rPr lang="en-GB" sz="1000" b="1">
                          <a:solidFill>
                            <a:schemeClr val="tx1"/>
                          </a:solidFill>
                          <a:latin typeface="Inter"/>
                          <a:ea typeface="Inter"/>
                        </a:rPr>
                        <a:t>HealthTech </a:t>
                      </a:r>
                      <a:r>
                        <a:rPr lang="en-GB" sz="1000">
                          <a:solidFill>
                            <a:schemeClr val="tx1"/>
                          </a:solidFill>
                          <a:latin typeface="Inter"/>
                          <a:ea typeface="Inter"/>
                        </a:rPr>
                        <a:t>- Mean and median time to publish HealthTech guidance </a:t>
                      </a:r>
                      <a:endParaRPr lang="en-GB" sz="1000">
                        <a:solidFill>
                          <a:srgbClr val="FF0000"/>
                        </a:solidFill>
                        <a:latin typeface="Inter"/>
                        <a:ea typeface="In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latin typeface="Inter"/>
                          <a:ea typeface="Inter"/>
                        </a:rPr>
                        <a:t>Mean: 490 days</a:t>
                      </a:r>
                    </a:p>
                    <a:p>
                      <a:pPr lvl="0" algn="ctr">
                        <a:buNone/>
                      </a:pPr>
                      <a:endParaRPr lang="en-GB" sz="1000" b="1">
                        <a:latin typeface="Inter"/>
                        <a:ea typeface="Inter"/>
                      </a:endParaRPr>
                    </a:p>
                    <a:p>
                      <a:pPr lvl="0" algn="ctr">
                        <a:buNone/>
                      </a:pPr>
                      <a:r>
                        <a:rPr lang="en-GB" sz="1000" b="1">
                          <a:latin typeface="Inter"/>
                          <a:ea typeface="Inter"/>
                        </a:rPr>
                        <a:t>Median: 402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mn-lt"/>
                          <a:ea typeface="Inter"/>
                        </a:rPr>
                        <a:t>Improvement on 23-24 baseline</a:t>
                      </a:r>
                      <a:endParaRPr lang="en-US">
                        <a:ea typeface="In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GB" sz="1000" b="1">
                          <a:solidFill>
                            <a:srgbClr val="000000"/>
                          </a:solidFill>
                        </a:rPr>
                        <a:t>Mean: 426 days</a:t>
                      </a:r>
                    </a:p>
                    <a:p>
                      <a:pPr algn="ctr"/>
                      <a:r>
                        <a:rPr lang="en-GB" sz="1000" b="1">
                          <a:solidFill>
                            <a:srgbClr val="000000"/>
                          </a:solidFill>
                        </a:rPr>
                        <a:t>Median: 419.5 days (N=9)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000" b="1">
                          <a:latin typeface="Inter"/>
                          <a:ea typeface="Inter"/>
                        </a:rPr>
                        <a:t>13% improvement (mean)</a:t>
                      </a:r>
                    </a:p>
                    <a:p>
                      <a:r>
                        <a:rPr lang="en-GB" sz="1000" b="1">
                          <a:latin typeface="Inter"/>
                          <a:ea typeface="Inter"/>
                        </a:rPr>
                        <a:t>4% deterioration (median)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10509601"/>
                  </a:ext>
                </a:extLst>
              </a:tr>
              <a:tr h="431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mn-lt"/>
                        </a:rPr>
                        <a:t>CfG</a:t>
                      </a:r>
                      <a:r>
                        <a:rPr lang="en-GB" sz="1000">
                          <a:solidFill>
                            <a:schemeClr val="tx1"/>
                          </a:solidFill>
                          <a:latin typeface="+mn-lt"/>
                        </a:rPr>
                        <a:t> – % of quality standard updates published alongside guideline updates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Inter"/>
                          <a:ea typeface="Inter"/>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a:lnSpc>
                          <a:spcPct val="100000"/>
                        </a:lnSpc>
                        <a:spcBef>
                          <a:spcPts val="0"/>
                        </a:spcBef>
                        <a:spcAft>
                          <a:spcPts val="0"/>
                        </a:spcAft>
                        <a:buClrTx/>
                        <a:buSzTx/>
                        <a:buFontTx/>
                        <a:buNone/>
                      </a:pPr>
                      <a:r>
                        <a:rPr lang="en-GB" sz="1000" b="1">
                          <a:solidFill>
                            <a:schemeClr val="tx1"/>
                          </a:solidFill>
                          <a:latin typeface="Inter"/>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a:lnSpc>
                          <a:spcPct val="100000"/>
                        </a:lnSpc>
                        <a:spcBef>
                          <a:spcPts val="0"/>
                        </a:spcBef>
                        <a:spcAft>
                          <a:spcPts val="0"/>
                        </a:spcAft>
                        <a:buClrTx/>
                        <a:buSzTx/>
                        <a:buFontTx/>
                        <a:buNone/>
                      </a:pPr>
                      <a:r>
                        <a:rPr lang="en-GB" sz="1000" b="1">
                          <a:solidFill>
                            <a:schemeClr val="tx1"/>
                          </a:solidFill>
                          <a:latin typeface="Inter"/>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a:latin typeface="Inter" panose="02000503000000020004" pitchFamily="2" charset="0"/>
                        <a:ea typeface="Inter" panose="0200050300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41422275"/>
                  </a:ext>
                </a:extLst>
              </a:tr>
              <a:tr h="512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Inter"/>
                          <a:ea typeface="Inter"/>
                        </a:rPr>
                        <a:t>% of TAs retrospectively incorporated by end of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Inter"/>
                          <a:ea typeface="Inter"/>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Inter"/>
                          <a:ea typeface="Inter"/>
                        </a:rPr>
                        <a:t>33% (170 out of 517)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Inter"/>
                          <a:ea typeface="Inter"/>
                        </a:rPr>
                        <a:t>8% (41)</a:t>
                      </a:r>
                      <a:endParaRPr lang="en-GB" sz="1000" b="1">
                        <a:solidFill>
                          <a:schemeClr val="bg1"/>
                        </a:solidFill>
                        <a:latin typeface="Inter"/>
                        <a:ea typeface="In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000" b="1" dirty="0">
                          <a:latin typeface="Inter"/>
                          <a:ea typeface="Inter"/>
                        </a:rPr>
                        <a:t>41 achieved by end of May against target of 42 for 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55031856"/>
                  </a:ext>
                </a:extLst>
              </a:tr>
            </a:tbl>
          </a:graphicData>
        </a:graphic>
      </p:graphicFrame>
      <p:sp>
        <p:nvSpPr>
          <p:cNvPr id="4" name="TextBox 3">
            <a:extLst>
              <a:ext uri="{FF2B5EF4-FFF2-40B4-BE49-F238E27FC236}">
                <a16:creationId xmlns:a16="http://schemas.microsoft.com/office/drawing/2014/main" id="{B8AC6CE5-C896-5198-E1DB-886C9DB06C43}"/>
              </a:ext>
            </a:extLst>
          </p:cNvPr>
          <p:cNvSpPr txBox="1"/>
          <p:nvPr/>
        </p:nvSpPr>
        <p:spPr>
          <a:xfrm>
            <a:off x="445039" y="4953915"/>
            <a:ext cx="6274737" cy="1015663"/>
          </a:xfrm>
          <a:prstGeom prst="rect">
            <a:avLst/>
          </a:prstGeom>
          <a:noFill/>
        </p:spPr>
        <p:txBody>
          <a:bodyPr wrap="square">
            <a:spAutoFit/>
          </a:bodyPr>
          <a:lstStyle/>
          <a:p>
            <a:r>
              <a:rPr lang="en-GB" sz="1000" b="1"/>
              <a:t>KPIs reflect April and May figures; </a:t>
            </a:r>
            <a:r>
              <a:rPr lang="en-GB" sz="1000"/>
              <a:t>Two KPIs have not been included here:</a:t>
            </a:r>
          </a:p>
          <a:p>
            <a:r>
              <a:rPr lang="en-GB" sz="1000"/>
              <a:t> 1) “</a:t>
            </a:r>
            <a:r>
              <a:rPr lang="en-GB" sz="1000">
                <a:effectLst/>
                <a:ea typeface="Times New Roman" panose="02020603050405020304" pitchFamily="18" charset="0"/>
                <a:cs typeface="Times New Roman" panose="02020603050405020304" pitchFamily="18" charset="0"/>
              </a:rPr>
              <a:t>Mean and median time to produce new guideline and guideline update” - data is being captured to establish a baseline for future measurement in 25-26;</a:t>
            </a:r>
          </a:p>
          <a:p>
            <a:r>
              <a:rPr lang="en-GB" sz="1000">
                <a:effectLst/>
                <a:ea typeface="Times New Roman" panose="02020603050405020304" pitchFamily="18" charset="0"/>
                <a:cs typeface="Times New Roman" panose="02020603050405020304" pitchFamily="18" charset="0"/>
              </a:rPr>
              <a:t> 2 “New NICE guidance within topic suites published within 6 months of Prioritisation Board's decision to update” - baseline data will start to be collected from August, and will be captured on a quarterly basis</a:t>
            </a:r>
            <a:endParaRPr lang="en-GB" sz="1000"/>
          </a:p>
        </p:txBody>
      </p:sp>
    </p:spTree>
    <p:extLst>
      <p:ext uri="{BB962C8B-B14F-4D97-AF65-F5344CB8AC3E}">
        <p14:creationId xmlns:p14="http://schemas.microsoft.com/office/powerpoint/2010/main" val="1280422409"/>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F185A7E4-78E5-4BE0-9BEF-9C12F0CDF1FA}" vid="{24CA821E-553C-4BFA-A3D0-5C527EE24A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EB742D5E2988439A0FECDECF284312" ma:contentTypeVersion="6" ma:contentTypeDescription="Create a new document." ma:contentTypeScope="" ma:versionID="b04cdf7c05549e4665a6c320dc73ee12">
  <xsd:schema xmlns:xsd="http://www.w3.org/2001/XMLSchema" xmlns:xs="http://www.w3.org/2001/XMLSchema" xmlns:p="http://schemas.microsoft.com/office/2006/metadata/properties" xmlns:ns2="289b8fc0-128f-4d7b-b8ee-34c94b7018e7" xmlns:ns3="35b4e7bb-0a9c-468b-b508-8e83b9d014a1" targetNamespace="http://schemas.microsoft.com/office/2006/metadata/properties" ma:root="true" ma:fieldsID="5aa5fda71fffd7cdfa1ed96c174d13ef" ns2:_="" ns3:_="">
    <xsd:import namespace="289b8fc0-128f-4d7b-b8ee-34c94b7018e7"/>
    <xsd:import namespace="35b4e7bb-0a9c-468b-b508-8e83b9d014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b8fc0-128f-4d7b-b8ee-34c94b701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4e7bb-0a9c-468b-b508-8e83b9d014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64C8EB-E586-40C3-8481-52D728B1BAFA}">
  <ds:schemaRefs>
    <ds:schemaRef ds:uri="http://schemas.microsoft.com/sharepoint/v3/contenttype/forms"/>
  </ds:schemaRefs>
</ds:datastoreItem>
</file>

<file path=customXml/itemProps2.xml><?xml version="1.0" encoding="utf-8"?>
<ds:datastoreItem xmlns:ds="http://schemas.openxmlformats.org/officeDocument/2006/customXml" ds:itemID="{0D39B2AF-FBAE-4E84-8E42-FC7C6057A4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b8fc0-128f-4d7b-b8ee-34c94b7018e7"/>
    <ds:schemaRef ds:uri="35b4e7bb-0a9c-468b-b508-8e83b9d01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87BBE2-E0A3-45EE-A61C-2FC03142DEA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NICE corporate PPT template</Template>
  <TotalTime>0</TotalTime>
  <Words>6012</Words>
  <Application>Microsoft Office PowerPoint</Application>
  <PresentationFormat>Widescreen</PresentationFormat>
  <Paragraphs>759</Paragraphs>
  <Slides>20</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Calibri</vt:lpstr>
      <vt:lpstr>Segoe UI</vt:lpstr>
      <vt:lpstr>Aptos</vt:lpstr>
      <vt:lpstr>Inter SemiBold</vt:lpstr>
      <vt:lpstr>Lora SemiBold</vt:lpstr>
      <vt:lpstr>Verdana</vt:lpstr>
      <vt:lpstr>Lato</vt:lpstr>
      <vt:lpstr>Aptos Narrow</vt:lpstr>
      <vt:lpstr>Times New Roman</vt:lpstr>
      <vt:lpstr>Inter</vt:lpstr>
      <vt:lpstr>NICE</vt:lpstr>
      <vt:lpstr>Integrated Performance  Report (IPR)     </vt:lpstr>
      <vt:lpstr>July 2024 IPR contents page</vt:lpstr>
      <vt:lpstr>July 2024 IPR – Summary points</vt:lpstr>
      <vt:lpstr>Executive summary on NICE Business Plan progress 2024-25 (July 2024)</vt:lpstr>
      <vt:lpstr>Relevance: Exception report </vt:lpstr>
      <vt:lpstr>Relevance: High-level summary of performance</vt:lpstr>
      <vt:lpstr>Timely &amp; High-Quality: Exception report </vt:lpstr>
      <vt:lpstr>Timely &amp; High-Quality: High-level summary of performance (1 of 2)</vt:lpstr>
      <vt:lpstr>Timely &amp; High-Quality: High-level summary of performance (2 of 2)</vt:lpstr>
      <vt:lpstr>Useable: Exception report</vt:lpstr>
      <vt:lpstr>Useable: High-level summary of performance </vt:lpstr>
      <vt:lpstr>Impactful: Exception report</vt:lpstr>
      <vt:lpstr>Impactful: High-level summary of performance</vt:lpstr>
      <vt:lpstr>Brilliant organisation: Exception report</vt:lpstr>
      <vt:lpstr>Brilliant organisation: High-level summary of performance</vt:lpstr>
      <vt:lpstr>Appendix to Brilliant organisation</vt:lpstr>
      <vt:lpstr>Financial performance as at 30 June 24 and Full year outturn</vt:lpstr>
      <vt:lpstr>TA-HST programme – finance position M3 (June) 24-25 </vt:lpstr>
      <vt:lpstr>NICE Advice– Month 3 and FY 24-25 Forecast</vt:lpstr>
      <vt:lpstr>Headline description of key projects to deliver NICE aims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2024-07-10T05:41:37Z</dcterms:created>
  <dcterms:modified xsi:type="dcterms:W3CDTF">2024-07-12T11:41:32Z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2024-07-10T05:41:42Z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3ee217a6-57fc-41a9-bd04-5a069707acee</vt:lpwstr>
  </property>
  <property fmtid="{D5CDD505-2E9C-101B-9397-08002B2CF9AE}" pid="8" name="MSIP_Label_c69d85d5-6d9e-4305-a294-1f636ec0f2d6_ContentBits">
    <vt:lpwstr>0</vt:lpwstr>
  </property>
  <property fmtid="{D5CDD505-2E9C-101B-9397-08002B2CF9AE}" pid="9" name="ContentTypeId">
    <vt:lpwstr>0x010100CFEB742D5E2988439A0FECDECF284312</vt:lpwstr>
  </property>
</Properties>
</file>