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4"/>
    <p:sldMasterId id="2147484139" r:id="rId5"/>
  </p:sldMasterIdLst>
  <p:notesMasterIdLst>
    <p:notesMasterId r:id="rId24"/>
  </p:notesMasterIdLst>
  <p:handoutMasterIdLst>
    <p:handoutMasterId r:id="rId25"/>
  </p:handoutMasterIdLst>
  <p:sldIdLst>
    <p:sldId id="300" r:id="rId6"/>
    <p:sldId id="2147472078" r:id="rId7"/>
    <p:sldId id="2147472063" r:id="rId8"/>
    <p:sldId id="2147472113" r:id="rId9"/>
    <p:sldId id="2147472105" r:id="rId10"/>
    <p:sldId id="2147472112" r:id="rId11"/>
    <p:sldId id="2147472108" r:id="rId12"/>
    <p:sldId id="2147472107" r:id="rId13"/>
    <p:sldId id="2147472115" r:id="rId14"/>
    <p:sldId id="2147472097" r:id="rId15"/>
    <p:sldId id="2147473301" r:id="rId16"/>
    <p:sldId id="2147472099" r:id="rId17"/>
    <p:sldId id="2147472125" r:id="rId18"/>
    <p:sldId id="2147472053" r:id="rId19"/>
    <p:sldId id="2147472093" r:id="rId20"/>
    <p:sldId id="2147472065" r:id="rId21"/>
    <p:sldId id="2147472477" r:id="rId22"/>
    <p:sldId id="2147472091" r:id="rId23"/>
  </p:sldIdLst>
  <p:sldSz cx="12192000" cy="6858000"/>
  <p:notesSz cx="6858000" cy="9144000"/>
  <p:embeddedFontLst>
    <p:embeddedFont>
      <p:font typeface="Inter" panose="02000503000000020004" pitchFamily="2" charset="0"/>
      <p:regular r:id="rId26"/>
      <p:bold r:id="rId27"/>
    </p:embeddedFont>
    <p:embeddedFont>
      <p:font typeface="Inter SemiBold" panose="02000503000000020004" pitchFamily="2" charset="0"/>
      <p:bold r:id="rId28"/>
    </p:embeddedFont>
    <p:embeddedFont>
      <p:font typeface="Lato" panose="020F0502020204030203" pitchFamily="34" charset="0"/>
      <p:regular r:id="rId29"/>
      <p:bold r:id="rId30"/>
    </p:embeddedFont>
    <p:embeddedFont>
      <p:font typeface="Lora SemiBold" pitchFamily="2" charset="0"/>
      <p:bold r:id="rId31"/>
      <p:boldItalic r:id="rId32"/>
    </p:embeddedFont>
    <p:embeddedFont>
      <p:font typeface="Segoe UI" panose="020B0502040204020203"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F37302-2DC2-3AD0-CE97-A93DD1230A34}" name="Pete Thomas" initials="" userId="S::Pete.Thomas@nice.org.uk::b16fe9b9-ebf6-466e-ac2c-b66b20582bd0" providerId="AD"/>
  <p188:author id="{559C9006-56D3-9A1A-A70F-65D3E78E659D}" name="Rachel Neary-Jones" initials="RN" userId="S::rachel.neary-jones@nice.org.uk::6753f655-71bb-47b2-856c-a8c17bf0af98" providerId="AD"/>
  <p188:author id="{0A936509-F7E0-29E2-9E57-C2454ADCC904}" name="Mark Sullivan" initials="MS" userId="S::Mark.Sullivan@nice.org.uk::72227284-1f6e-4aa9-858f-c8086a28e017" providerId="AD"/>
  <p188:author id="{5A95E70C-862F-AD67-ECEC-80DD50E23946}" name="Lori Farrar" initials="" userId="S::Lori.Farrar@nice.org.uk::9a016649-3598-48f5-8841-888036a4c0dd" providerId="AD"/>
  <p188:author id="{434C1010-3E40-1BFD-E6D9-158B700566B4}" name="Mark Sullivan" initials="MS" userId="S::mark.sullivan@nice.org.uk::72227284-1f6e-4aa9-858f-c8086a28e017" providerId="AD"/>
  <p188:author id="{DD1C1E11-67A5-7A06-945F-6DCAA5EAC97F}" name="Jenniffer Prescott" initials="JP" userId="S::jenniffer.prescott@nice.org.uk::4a185499-69ae-4501-ae05-a090f9e4b2a3" providerId="AD"/>
  <p188:author id="{E3C97113-B4C8-7823-1D8A-780E8AA45A6E}" name="James Fitton" initials="JF" userId="S::James.Fitton@nice.org.uk::2f9b744e-fa9f-4f5e-b2ab-87144bf7ef20" providerId="AD"/>
  <p188:author id="{F9ABBB13-E672-AAE3-B263-FC41A4FCA310}" name="Nicole Toms" initials="NT" userId="S::nicole.toms@nice.org.uk::03a7df55-4f59-45f0-86a6-12eb2566ca50" providerId="AD"/>
  <p188:author id="{442C2614-DF22-C963-3F63-893716649450}" name="Alison Liddell" initials="AL" userId="S::alison.liddell@nice.org.uk::2a7ec0d0-661b-48f4-931c-b97a11468cd5" providerId="AD"/>
  <p188:author id="{467AF615-87F4-168D-5010-9E8B34E00D62}" name="Tanya Slinn" initials="TS" userId="S::Tanya.Slinn@nice.org.uk::ff8ff5d4-2d2e-4b1d-bf79-5331cb02e5dc" providerId="AD"/>
  <p188:author id="{ED44B41A-1092-5F19-121C-8254E574F01B}" name="John Pegington" initials="JP" userId="S::john.pegington@nice.org.uk::c2dac31f-14e4-4ef2-82a8-235ab4aea185" providerId="AD"/>
  <p188:author id="{C49A791E-B6A5-0A58-382D-7C8D1B68D3C8}" name="Sanjay Tanday" initials="" userId="S::Sanjay.Tanday@nice.org.uk::d05be048-1a11-4623-8117-4c649532512b" providerId="AD"/>
  <p188:author id="{D907A01F-830F-AF8C-D1DD-848A2E216421}" name="Helen Landels" initials="HL" userId="S::Helen.Landels@nice.org.uk::1384fb32-b5ec-4f67-b71a-cde98654fe0e" providerId="AD"/>
  <p188:author id="{20582F26-7E9F-9C99-B05A-B2121A06313E}" name="Maria Pennington" initials="MP" userId="S::Maria.Pennington@nice.org.uk::8c151f19-401e-40fd-a472-f12573172fc5" providerId="AD"/>
  <p188:author id="{1FFC1C2A-2023-7A2A-3581-2EF3F2E86051}" name="Danielle Mason" initials="DM" userId="S::Danielle.Mason@nice.org.uk::6b0148c3-fe47-45fd-83e0-bc1849cc3b16" providerId="AD"/>
  <p188:author id="{6A3C5B2C-B756-87D3-67AE-AA246CDE8572}" name="Helen Williams" initials="HW" userId="S::helen.brown@nice.org.uk::c4182f50-8611-4bdf-b36c-e0b584ccb87c" providerId="AD"/>
  <p188:author id="{E30E742C-7E18-59E3-E906-F0F046E7689A}" name="Jeanette Kusel" initials="JK" userId="S::jeanette.kusel@nice.org.uk::9ffd0c33-4686-4990-800f-2dfc1dc2ed37" providerId="AD"/>
  <p188:author id="{FC92D237-6B75-AA65-C4D7-A7086E7943D8}" name="Katy Wright" initials="" userId="S::Katy.Wright@nice.org.uk::9fa71b49-c126-446a-aaca-d8e1ffc59fd9" providerId="AD"/>
  <p188:author id="{FAC6C63A-8D37-ECD3-2DEE-E3BA5C9985C8}" name="Louise Edwards" initials="" userId="S::Louise.Edwards@nice.org.uk::b98b5334-27d2-4f7d-b117-a8e51b569993" providerId="AD"/>
  <p188:author id="{13FE103C-6F9E-174C-7404-8B2CFF8AB7FD}" name="Geoff Ellison-Roberts" initials="" userId="S::Geoff.Ellison-Roberts@nice.org.uk::321b84fb-a44a-45ad-9c11-62e8162a6356" providerId="AD"/>
  <p188:author id="{4548D142-2E44-B9FD-78AF-19D117583BFB}" name="Clare Morgan" initials="CM" userId="S::clare.morgan@nice.org.uk::2839e4b1-0f17-4338-8f95-1993dc91e5f7" providerId="AD"/>
  <p188:author id="{1DA8AF4D-93DD-073C-819B-D4DBB358D45E}" name="Martin Davison" initials="MD" userId="S::Martin.Davison@nice.org.uk::481663e5-c4f9-4526-ba62-5f19141c20b7" providerId="AD"/>
  <p188:author id="{388A1E53-4F25-0F6F-81B0-8C3F7EC077B7}" name="Maria Lawson" initials="" userId="S::Maria.Lawson@nice.org.uk::e56a6927-bc38-4214-b1f8-27941d237c68" providerId="AD"/>
  <p188:author id="{B4699257-CAC1-A687-B4FA-DE64DB1F8B57}" name="Jonathan Benger" initials="JB" userId="S::jonathan.benger@nice.org.uk::d92b2667-998e-48ea-9b21-e435aca5bfb6" providerId="AD"/>
  <p188:author id="{10949B57-04C6-709D-921F-6969FD9365DE}" name="Mark Salmon" initials="MS" userId="S::mark.salmon@nice.org.uk::44fa436a-7132-4a1e-a790-aa6f4375a5c2" providerId="AD"/>
  <p188:author id="{D3956B5B-E86B-2CDB-EA64-2D44A5DB276F}" name="Rupert Franklin" initials="RF" userId="S::Rupert.Franklin@nice.org.uk::bd7dd36f-6eac-44a8-b1c8-60f21888a1c2" providerId="AD"/>
  <p188:author id="{C09B4F5D-4BFD-C53C-DB94-B882ADB202E4}" name="Andrew Wheeler" initials="AW" userId="S::Andrew.Wheeler@nice.org.uk::a4cb387c-5b75-40fc-80b6-0a453f2f633c" providerId="AD"/>
  <p188:author id="{0DB16261-0F13-E21D-EA3D-BACE464395A4}" name="Andrew Wheeler" initials="AW" userId="S::andrew.wheeler@nice.org.uk::a4cb387c-5b75-40fc-80b6-0a453f2f633c" providerId="AD"/>
  <p188:author id="{4693AD61-4321-2D50-4187-C21CEB10325C}" name="Rebecca Efere" initials="RE" userId="S::Rebecca.Efere@nice.org.uk::02014462-cd3f-43f1-9267-f31ed9212030" providerId="AD"/>
  <p188:author id="{C4195C62-F281-B93B-B653-6CA618ECDFE0}" name="Nicola Tyson" initials="NT" userId="S::nicola.tyson@nice.org.uk::cda138cd-70d1-4511-92ed-863e1419d8c9" providerId="AD"/>
  <p188:author id="{86636863-F623-2CBD-4B26-AAF1EC3BC7E8}" name="Stephen Alkenna" initials="SA" userId="S::Stephen.Alkenna@nice.org.uk::ca746e17-065b-468e-954c-1e6e01d93c10" providerId="AD"/>
  <p188:author id="{684DFD63-A1E1-95D3-5654-15BF66DD2013}" name="Raghunath Vydyanath" initials="RV" userId="S::raghunath.vydyanath@nice.org.uk::a821b69b-bb30-4246-8000-cb2b8b1f9b31" providerId="AD"/>
  <p188:author id="{9E13ED65-116F-2D3A-F351-B8DD3F9F400F}" name="Sarah Byron" initials="SB" userId="S::sarah.byron@nice.org.uk::7265e558-6669-4129-a76e-26a50e7d3e60" providerId="AD"/>
  <p188:author id="{EACA3268-E228-4671-1B07-7838CFC01F60}" name="Kenny Adeoti" initials="" userId="S::Kenny.Adeoti@nice.org.uk::65849eca-214f-4e4f-ba60-0423161e1b1c" providerId="AD"/>
  <p188:author id="{FF8C9D6A-7CE4-223F-AA3C-5E966426D019}" name="Louise Edwards" initials="LE" userId="S::louise.edwards@nice.org.uk::b98b5334-27d2-4f7d-b117-a8e51b569993" providerId="AD"/>
  <p188:author id="{BA2A286B-BFA0-8BB4-30D3-A9D074B895A5}" name="Jane Gizbert" initials="" userId="S::Jane.Gizbert@nice.org.uk::604a8246-dfe2-4974-8e9c-54b584e3450a" providerId="AD"/>
  <p188:author id="{91398C72-B994-9302-419F-072619571523}" name="Catherine Bridges" initials="" userId="S::Catherine.Bridges@nice.org.uk::99addce9-2263-4e2d-a66d-73ad3ac6c56f" providerId="AD"/>
  <p188:author id="{53B97373-6BAF-6909-9361-6907535CC9B1}" name="Kendall Jamieson Gilmore" initials="KG" userId="S::kendall.jamiesongilmore@nice.org.uk::3873c3d6-3623-4fac-9acf-f52718a51069" providerId="AD"/>
  <p188:author id="{0F949E76-3ED0-0657-5155-4D6CC653CCA4}" name="Nick Baillie" initials="NB" userId="S::nick.baillie@nice.org.uk::21503371-c92a-42be-bd77-e9d8db9ab481" providerId="AD"/>
  <p188:author id="{1995617B-4892-5579-16A8-0DF1B0012D38}" name="Stephen Alcock" initials="SA" userId="S::stephen.alcock@nice.org.uk::ca746e17-065b-468e-954c-1e6e01d93c10" providerId="AD"/>
  <p188:author id="{F74D6D87-A4FF-3FA9-95DD-6C69A2F4E579}" name="Swapna Mistry" initials="SM" userId="S::swapna.mistry@nice.org.uk::7d19d420-e1a1-4037-b62e-c5eec7991976" providerId="AD"/>
  <p188:author id="{BE40158B-9036-562D-B136-E22B4BAE3B41}" name="Nicole Toms" initials="NT" userId="Nicole Toms" providerId="None"/>
  <p188:author id="{208C238C-F607-D88B-E0DA-83FE18238654}" name="Alison Liddell" initials="" userId="S::Alison.Liddell@nice.org.uk::2a7ec0d0-661b-48f4-931c-b97a11468cd5" providerId="AD"/>
  <p188:author id="{3E02338E-64CE-900D-9396-D8EF1318EB78}" name="Kenny Adeoti" initials="KA" userId="S::kenny.adeoti@nice.org.uk::65849eca-214f-4e4f-ba60-0423161e1b1c" providerId="AD"/>
  <p188:author id="{95972190-5A64-EDBD-31DC-05B4A6E11F42}" name="Holly Miller" initials="HM" userId="S::Holly.Miller@nice.org.uk::0b08b9c7-e3be-4b6d-87f5-06af7f907d75" providerId="AD"/>
  <p188:author id="{41029E92-A644-3704-22C7-1A20F1A238B7}" name="John Spoors" initials="" userId="S::John.Spoors@nice.org.uk::6a939a67-4d08-44cc-9163-c3aab152a34a" providerId="AD"/>
  <p188:author id="{2603A49B-AD3C-9DD9-96A7-3C88A1267D21}" name="Sanjay Tanday" initials="ST" userId="S::sanjay.tanday@nice.org.uk::d05be048-1a11-4623-8117-4c649532512b" providerId="AD"/>
  <p188:author id="{402653A2-326B-4256-B262-75EFA48CCB74}" name="Alexander Ng" initials="AN" userId="S::alexander.ng@nice.org.uk::2d8e1b17-7bee-44b9-a5ba-78d9627516db" providerId="AD"/>
  <p188:author id="{313A90AD-853E-D63C-5AC3-3764ADEE13D8}" name="Adam Linney" initials="" userId="S::Adam.Linney@nice.org.uk::c67c0d81-08e8-4088-98b1-ddbe37745946" providerId="AD"/>
  <p188:author id="{676754B0-8387-3E61-2EB2-967350D29CC9}" name="Catherine Bridges" initials="CB" userId="S::catherine.bridges@nice.org.uk::99addce9-2263-4e2d-a66d-73ad3ac6c56f" providerId="AD"/>
  <p188:author id="{E5D665B7-CCEA-CEF6-E5F7-EC8C3BB8CFDF}" name="Clare Morgan" initials="CM" userId="S::Clare.Morgan@nice.org.uk::2839e4b1-0f17-4338-8f95-1993dc91e5f7" providerId="AD"/>
  <p188:author id="{F3A291B8-0EA9-CE2C-9730-1B357A355149}" name="Sam Roberts" initials="SR" userId="S::sam.roberts@nice.org.uk::ee33f29e-aec4-4ebf-b787-a0dc18a62c15" providerId="AD"/>
  <p188:author id="{B24C28C0-A8BB-6ED4-6493-ECEC97ED80B6}" name="Vincent Doyle" initials="VD" userId="S::vincent.doyle@nice.org.uk::fca69406-9df5-4a92-95ab-bedba4d0c3cd" providerId="AD"/>
  <p188:author id="{FB167FC2-3588-86E8-3F4E-74209D9C6260}" name="Alexander Ng" initials="AN" userId="S::Alexander.Ng@nice.org.uk::2d8e1b17-7bee-44b9-a5ba-78d9627516db" providerId="AD"/>
  <p188:author id="{015CC8C5-D367-8D8E-2F5F-5995E81E56D3}" name="Jeanette Kusel" initials="" userId="S::Jeanette.Kusel@nice.org.uk::9ffd0c33-4686-4990-800f-2dfc1dc2ed37" providerId="AD"/>
  <p188:author id="{8A06E9C6-8D89-AA6E-EF14-E04F65180BC4}" name="Pall Jonsson" initials="PJ" userId="S::Pall.Jonsson@nice.org.uk::f2e20ea1-8204-4c9b-badb-b4828a54faa5" providerId="AD"/>
  <p188:author id="{57B830CE-3D81-B70C-063E-2484C70D48FE}" name="Boryana Stambolova" initials="BS" userId="S::Boryana.Stambolova@nice.org.uk::a6341ad3-7f92-40e3-8355-7f43748c384d" providerId="AD"/>
  <p188:author id="{7F8E9CCE-4BD6-DC1C-434B-F9B041B0FDDF}" name="Kathryn Weir" initials="KW" userId="S::Kathryn.Weir@nice.org.uk::930a0d02-36fc-4de6-8230-e3a8f6c5a1dc" providerId="AD"/>
  <p188:author id="{617662D2-25BB-8089-9C25-FAD0A23F663E}" name="Edward Murgatroyd" initials="" userId="S::Edward.Murgatroyd@nice.org.uk::31f9f74d-c7fb-4b6d-a941-9ee061371837" providerId="AD"/>
  <p188:author id="{AF83AED2-6DD4-B65C-F398-63F094C936B4}" name="Pete Thomas" initials="PT" userId="S::pete.thomas@nice.org.uk::b16fe9b9-ebf6-466e-ac2c-b66b20582bd0" providerId="AD"/>
  <p188:author id="{2FDDF9D2-2C2C-78E3-50B2-6B1E3B40E15B}" name="Raghunath Vydyanath" initials="RV" userId="S::Raghunath.Vydyanath@nice.org.uk::a821b69b-bb30-4246-8000-cb2b8b1f9b31" providerId="AD"/>
  <p188:author id="{1929A6D3-D03D-1293-0BA5-089542AAA929}" name="Nick Baillie" initials="" userId="S::Nick.Baillie@nice.org.uk::21503371-c92a-42be-bd77-e9d8db9ab481" providerId="AD"/>
  <p188:author id="{ECB2A3D4-670B-AF85-6C01-69A731CD670F}" name="Auz Chitewe" initials="AC" userId="S::Auz.Chitewe@nice.org.uk::30b60c63-3363-4206-b7dd-a563334ee07b" providerId="AD"/>
  <p188:author id="{B46980DC-C704-862E-211C-BD4FB63CC5ED}" name="Chris Bird" initials="CB" userId="S::chris.bird@nice.org.uk::3a6ee2d7-0e0d-41fd-baee-0fceecb44bdb" providerId="AD"/>
  <p188:author id="{1B1FA5DF-161B-E313-F126-8AE08621640F}" name="Geoff Ellison-Roberts" initials="GE" userId="S::geoff.ellison-roberts@nice.org.uk::321b84fb-a44a-45ad-9c11-62e8162a6356" providerId="AD"/>
  <p188:author id="{D47ED2E4-5D1E-3589-C268-2C9451753212}" name="Anastasia Chalkidou" initials="AC" userId="S::Anastasia.Chalkidou@nice.org.uk::47a997ee-acd7-49f1-9433-3a5f8eecb867" providerId="AD"/>
  <p188:author id="{9D6F1FE6-D41E-2E32-D225-C87941A4FCFD}" name="Rebecca Davies-Maguire" initials="RDM" userId="S::Rebecca.Davies-Maguire@nice.org.uk::944f5cb3-fd8e-4273-b989-70038ec8ffa1" providerId="AD"/>
  <p188:author id="{23E167E9-ED52-37A1-E0BC-F15FAFFE29B7}" name="Danielle Mason" initials="DM" userId="S::danielle.mason@nice.org.uk::6b0148c3-fe47-45fd-83e0-bc1849cc3b16" providerId="AD"/>
  <p188:author id="{88A800EB-D62F-3FF3-CAF2-D2164AB05096}" name="Stephen Alcock" initials="SA" userId="S::Stephen.Alcock@nice.org.uk::ca746e17-065b-468e-954c-1e6e01d93c10" providerId="AD"/>
  <p188:author id="{7B8052EF-A286-9891-F681-DBE2A2D568DA}" name="Maria Lawson" initials="ML" userId="S::maria.lawson@nice.org.uk::e56a6927-bc38-4214-b1f8-27941d237c68" providerId="AD"/>
  <p188:author id="{C9756BF3-3975-4023-D1CF-F09478421C39}" name="John Pegington" initials="JP" userId="S::John.Pegington@nice.org.uk::c2dac31f-14e4-4ef2-82a8-235ab4aea185" providerId="AD"/>
  <p188:author id="{F17D04F6-6B73-3D6E-3DD9-2746FC693571}" name="Jane Gizbert" initials="JG" userId="S::jane.gizbert@nice.org.uk::604a8246-dfe2-4974-8e9c-54b584e3450a" providerId="AD"/>
  <p188:author id="{025833F9-ED39-E820-D954-099D9B1D4BCD}" name="Rebecca Smith" initials="" userId="S::Rebecca.Smith@nice.org.uk::8780211f-ab90-4011-8838-d5473d392fc9" providerId="AD"/>
  <p188:author id="{0349A0FB-4F0C-C504-9C37-AD08205730F1}" name="Johanna Hulme" initials="JH" userId="S::Johanna.Hulme@nice.org.uk::49d7b18d-40c4-4d44-87a4-1f4f923b5d8d" providerId="AD"/>
  <p188:author id="{796BF5FE-69DF-900D-3DFA-23E81650AB67}" name="Nicola Hutchinson" initials="NH" userId="S::Nicola.Hutchinson@nice.org.uk::7b83b348-b551-46a7-866d-5617e642c6b3" providerId="AD"/>
  <p188:author id="{568000FF-F8C2-6628-59C2-95F0D347D7DA}" name="Mark Salmon" initials="" userId="S::Mark.Salmon@nice.org.uk::44fa436a-7132-4a1e-a790-aa6f4375a5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184"/>
    <a:srgbClr val="FF7474"/>
    <a:srgbClr val="FFFFFF"/>
    <a:srgbClr val="222222"/>
    <a:srgbClr val="95D7E7"/>
    <a:srgbClr val="F7F4F1"/>
    <a:srgbClr val="228096"/>
    <a:srgbClr val="E8EDEF"/>
    <a:srgbClr val="0000FF"/>
    <a:srgbClr val="0043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8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9.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Purkis" userId="14ab4e1d-5af6-4c64-95c4-295f92fae32a" providerId="ADAL" clId="{0EDFDDF9-F857-4E89-BE0F-8FD65A9FD80D}"/>
    <pc:docChg chg="undo custSel modSld">
      <pc:chgData name="Jonathan Purkis" userId="14ab4e1d-5af6-4c64-95c4-295f92fae32a" providerId="ADAL" clId="{0EDFDDF9-F857-4E89-BE0F-8FD65A9FD80D}" dt="2025-03-14T09:23:13.605" v="13" actId="207"/>
      <pc:docMkLst>
        <pc:docMk/>
      </pc:docMkLst>
      <pc:sldChg chg="modSp mod">
        <pc:chgData name="Jonathan Purkis" userId="14ab4e1d-5af6-4c64-95c4-295f92fae32a" providerId="ADAL" clId="{0EDFDDF9-F857-4E89-BE0F-8FD65A9FD80D}" dt="2025-03-14T09:23:13.605" v="13" actId="207"/>
        <pc:sldMkLst>
          <pc:docMk/>
          <pc:sldMk cId="426246021" sldId="2147472125"/>
        </pc:sldMkLst>
        <pc:spChg chg="mod">
          <ac:chgData name="Jonathan Purkis" userId="14ab4e1d-5af6-4c64-95c4-295f92fae32a" providerId="ADAL" clId="{0EDFDDF9-F857-4E89-BE0F-8FD65A9FD80D}" dt="2025-03-14T09:23:13.605" v="13" actId="207"/>
          <ac:spMkLst>
            <pc:docMk/>
            <pc:sldMk cId="426246021" sldId="2147472125"/>
            <ac:spMk id="9" creationId="{D47EDE79-9C78-F8DD-B967-B64E4699754D}"/>
          </ac:spMkLst>
        </pc:spChg>
        <pc:spChg chg="mod">
          <ac:chgData name="Jonathan Purkis" userId="14ab4e1d-5af6-4c64-95c4-295f92fae32a" providerId="ADAL" clId="{0EDFDDF9-F857-4E89-BE0F-8FD65A9FD80D}" dt="2025-03-14T09:23:00.922" v="12" actId="207"/>
          <ac:spMkLst>
            <pc:docMk/>
            <pc:sldMk cId="426246021" sldId="2147472125"/>
            <ac:spMk id="24" creationId="{D4D2D40D-5649-926E-52CB-C7E779CFB6BA}"/>
          </ac:spMkLst>
        </pc:spChg>
        <pc:graphicFrameChg chg="modGraphic">
          <ac:chgData name="Jonathan Purkis" userId="14ab4e1d-5af6-4c64-95c4-295f92fae32a" providerId="ADAL" clId="{0EDFDDF9-F857-4E89-BE0F-8FD65A9FD80D}" dt="2025-03-13T12:52:42.043" v="5" actId="207"/>
          <ac:graphicFrameMkLst>
            <pc:docMk/>
            <pc:sldMk cId="426246021" sldId="2147472125"/>
            <ac:graphicFrameMk id="25" creationId="{71F2C1F6-98C0-D94F-0E71-0DFE3B6B5632}"/>
          </ac:graphicFrameMkLst>
        </pc:graphicFrameChg>
      </pc:sldChg>
    </pc:docChg>
  </pc:docChgLst>
  <pc:docChgLst>
    <pc:chgData name="David Coombs" userId="7880e5f9-4692-4389-ae43-e8af7a21d04a" providerId="ADAL" clId="{B7ADBC14-FF82-4660-B5D5-62174FA4EEA3}"/>
    <pc:docChg chg="modSld">
      <pc:chgData name="David Coombs" userId="7880e5f9-4692-4389-ae43-e8af7a21d04a" providerId="ADAL" clId="{B7ADBC14-FF82-4660-B5D5-62174FA4EEA3}" dt="2025-03-12T11:12:34.244" v="1" actId="20577"/>
      <pc:docMkLst>
        <pc:docMk/>
      </pc:docMkLst>
      <pc:sldChg chg="modSp mod">
        <pc:chgData name="David Coombs" userId="7880e5f9-4692-4389-ae43-e8af7a21d04a" providerId="ADAL" clId="{B7ADBC14-FF82-4660-B5D5-62174FA4EEA3}" dt="2025-03-12T11:09:41.888" v="0" actId="20577"/>
        <pc:sldMkLst>
          <pc:docMk/>
          <pc:sldMk cId="1402128786" sldId="2147472112"/>
        </pc:sldMkLst>
        <pc:spChg chg="mod">
          <ac:chgData name="David Coombs" userId="7880e5f9-4692-4389-ae43-e8af7a21d04a" providerId="ADAL" clId="{B7ADBC14-FF82-4660-B5D5-62174FA4EEA3}" dt="2025-03-12T11:09:41.888" v="0" actId="20577"/>
          <ac:spMkLst>
            <pc:docMk/>
            <pc:sldMk cId="1402128786" sldId="2147472112"/>
            <ac:spMk id="11" creationId="{584283C1-E200-1078-DE35-F9B842ACA7D8}"/>
          </ac:spMkLst>
        </pc:spChg>
      </pc:sldChg>
      <pc:sldChg chg="modSp mod">
        <pc:chgData name="David Coombs" userId="7880e5f9-4692-4389-ae43-e8af7a21d04a" providerId="ADAL" clId="{B7ADBC14-FF82-4660-B5D5-62174FA4EEA3}" dt="2025-03-12T11:12:34.244" v="1" actId="20577"/>
        <pc:sldMkLst>
          <pc:docMk/>
          <pc:sldMk cId="426246021" sldId="2147472125"/>
        </pc:sldMkLst>
        <pc:spChg chg="mod">
          <ac:chgData name="David Coombs" userId="7880e5f9-4692-4389-ae43-e8af7a21d04a" providerId="ADAL" clId="{B7ADBC14-FF82-4660-B5D5-62174FA4EEA3}" dt="2025-03-12T11:12:34.244" v="1" actId="20577"/>
          <ac:spMkLst>
            <pc:docMk/>
            <pc:sldMk cId="426246021" sldId="2147472125"/>
            <ac:spMk id="9" creationId="{D47EDE79-9C78-F8DD-B967-B64E4699754D}"/>
          </ac:spMkLst>
        </pc:spChg>
      </pc:sldChg>
    </pc:docChg>
  </pc:docChgLst>
  <pc:docChgLst>
    <pc:chgData name="Lynn Woodward" userId="618c2155-77b8-4d50-a4cd-d8818db741fc" providerId="ADAL" clId="{4283718E-92D5-4D8C-BDB3-0F93BDD771AA}"/>
    <pc:docChg chg="modSld">
      <pc:chgData name="Lynn Woodward" userId="618c2155-77b8-4d50-a4cd-d8818db741fc" providerId="ADAL" clId="{4283718E-92D5-4D8C-BDB3-0F93BDD771AA}" dt="2025-03-12T14:58:26.136" v="238" actId="962"/>
      <pc:docMkLst>
        <pc:docMk/>
      </pc:docMkLst>
      <pc:sldChg chg="modSp mod">
        <pc:chgData name="Lynn Woodward" userId="618c2155-77b8-4d50-a4cd-d8818db741fc" providerId="ADAL" clId="{4283718E-92D5-4D8C-BDB3-0F93BDD771AA}" dt="2025-03-12T13:50:30.312" v="185" actId="13238"/>
        <pc:sldMkLst>
          <pc:docMk/>
          <pc:sldMk cId="3049097060" sldId="2147472065"/>
        </pc:sldMkLst>
        <pc:graphicFrameChg chg="modGraphic">
          <ac:chgData name="Lynn Woodward" userId="618c2155-77b8-4d50-a4cd-d8818db741fc" providerId="ADAL" clId="{4283718E-92D5-4D8C-BDB3-0F93BDD771AA}" dt="2025-03-12T13:50:30.312" v="185" actId="13238"/>
          <ac:graphicFrameMkLst>
            <pc:docMk/>
            <pc:sldMk cId="3049097060" sldId="2147472065"/>
            <ac:graphicFrameMk id="10" creationId="{30C06E4A-255B-0600-94C7-9FCF7558006A}"/>
          </ac:graphicFrameMkLst>
        </pc:graphicFrameChg>
      </pc:sldChg>
      <pc:sldChg chg="modSp">
        <pc:chgData name="Lynn Woodward" userId="618c2155-77b8-4d50-a4cd-d8818db741fc" providerId="ADAL" clId="{4283718E-92D5-4D8C-BDB3-0F93BDD771AA}" dt="2025-03-12T14:57:43.913" v="236"/>
        <pc:sldMkLst>
          <pc:docMk/>
          <pc:sldMk cId="1850019965" sldId="2147472091"/>
        </pc:sldMkLst>
        <pc:graphicFrameChg chg="mod">
          <ac:chgData name="Lynn Woodward" userId="618c2155-77b8-4d50-a4cd-d8818db741fc" providerId="ADAL" clId="{4283718E-92D5-4D8C-BDB3-0F93BDD771AA}" dt="2025-03-12T14:57:43.913" v="236"/>
          <ac:graphicFrameMkLst>
            <pc:docMk/>
            <pc:sldMk cId="1850019965" sldId="2147472091"/>
            <ac:graphicFrameMk id="7" creationId="{2AF90AA5-D6D7-E7CF-EF5A-F33BC892E22A}"/>
          </ac:graphicFrameMkLst>
        </pc:graphicFrameChg>
      </pc:sldChg>
      <pc:sldChg chg="modSp mod">
        <pc:chgData name="Lynn Woodward" userId="618c2155-77b8-4d50-a4cd-d8818db741fc" providerId="ADAL" clId="{4283718E-92D5-4D8C-BDB3-0F93BDD771AA}" dt="2025-03-12T13:51:29.980" v="194" actId="13244"/>
        <pc:sldMkLst>
          <pc:docMk/>
          <pc:sldMk cId="2912464661" sldId="2147472105"/>
        </pc:sldMkLst>
        <pc:spChg chg="mod">
          <ac:chgData name="Lynn Woodward" userId="618c2155-77b8-4d50-a4cd-d8818db741fc" providerId="ADAL" clId="{4283718E-92D5-4D8C-BDB3-0F93BDD771AA}" dt="2025-03-12T13:50:58.527" v="188" actId="962"/>
          <ac:spMkLst>
            <pc:docMk/>
            <pc:sldMk cId="2912464661" sldId="2147472105"/>
            <ac:spMk id="6" creationId="{2F07361F-9952-41AE-5340-78F271CF9C98}"/>
          </ac:spMkLst>
        </pc:spChg>
        <pc:spChg chg="ord">
          <ac:chgData name="Lynn Woodward" userId="618c2155-77b8-4d50-a4cd-d8818db741fc" providerId="ADAL" clId="{4283718E-92D5-4D8C-BDB3-0F93BDD771AA}" dt="2025-03-12T13:51:29.980" v="194" actId="13244"/>
          <ac:spMkLst>
            <pc:docMk/>
            <pc:sldMk cId="2912464661" sldId="2147472105"/>
            <ac:spMk id="7" creationId="{70D9A188-BE1D-F65D-4FC7-957A9B015BA2}"/>
          </ac:spMkLst>
        </pc:spChg>
        <pc:spChg chg="mod">
          <ac:chgData name="Lynn Woodward" userId="618c2155-77b8-4d50-a4cd-d8818db741fc" providerId="ADAL" clId="{4283718E-92D5-4D8C-BDB3-0F93BDD771AA}" dt="2025-03-12T13:51:12.854" v="190" actId="962"/>
          <ac:spMkLst>
            <pc:docMk/>
            <pc:sldMk cId="2912464661" sldId="2147472105"/>
            <ac:spMk id="10" creationId="{EF1CAEFE-BD28-4819-BB2D-C00D0C12C3B2}"/>
          </ac:spMkLst>
        </pc:spChg>
        <pc:spChg chg="mod">
          <ac:chgData name="Lynn Woodward" userId="618c2155-77b8-4d50-a4cd-d8818db741fc" providerId="ADAL" clId="{4283718E-92D5-4D8C-BDB3-0F93BDD771AA}" dt="2025-03-12T13:51:20.868" v="191" actId="962"/>
          <ac:spMkLst>
            <pc:docMk/>
            <pc:sldMk cId="2912464661" sldId="2147472105"/>
            <ac:spMk id="12" creationId="{6DF4F1D3-35D9-298B-829B-607BE56B4B65}"/>
          </ac:spMkLst>
        </pc:spChg>
        <pc:spChg chg="mod">
          <ac:chgData name="Lynn Woodward" userId="618c2155-77b8-4d50-a4cd-d8818db741fc" providerId="ADAL" clId="{4283718E-92D5-4D8C-BDB3-0F93BDD771AA}" dt="2025-03-12T13:51:23.567" v="192" actId="962"/>
          <ac:spMkLst>
            <pc:docMk/>
            <pc:sldMk cId="2912464661" sldId="2147472105"/>
            <ac:spMk id="13" creationId="{EC06614E-EC42-86E9-25B3-0DFFB22C7D72}"/>
          </ac:spMkLst>
        </pc:spChg>
        <pc:spChg chg="mod">
          <ac:chgData name="Lynn Woodward" userId="618c2155-77b8-4d50-a4cd-d8818db741fc" providerId="ADAL" clId="{4283718E-92D5-4D8C-BDB3-0F93BDD771AA}" dt="2025-03-12T13:51:27.427" v="193" actId="962"/>
          <ac:spMkLst>
            <pc:docMk/>
            <pc:sldMk cId="2912464661" sldId="2147472105"/>
            <ac:spMk id="17" creationId="{B375A1A1-1C24-D9B5-0629-2C51AA69A922}"/>
          </ac:spMkLst>
        </pc:spChg>
        <pc:graphicFrameChg chg="mod">
          <ac:chgData name="Lynn Woodward" userId="618c2155-77b8-4d50-a4cd-d8818db741fc" providerId="ADAL" clId="{4283718E-92D5-4D8C-BDB3-0F93BDD771AA}" dt="2025-03-12T13:51:04.768" v="189" actId="962"/>
          <ac:graphicFrameMkLst>
            <pc:docMk/>
            <pc:sldMk cId="2912464661" sldId="2147472105"/>
            <ac:graphicFrameMk id="5" creationId="{30916E19-851E-0495-00E6-B92ED0DD6FD0}"/>
          </ac:graphicFrameMkLst>
        </pc:graphicFrameChg>
      </pc:sldChg>
      <pc:sldChg chg="modSp mod">
        <pc:chgData name="Lynn Woodward" userId="618c2155-77b8-4d50-a4cd-d8818db741fc" providerId="ADAL" clId="{4283718E-92D5-4D8C-BDB3-0F93BDD771AA}" dt="2025-03-12T14:58:26.136" v="238" actId="962"/>
        <pc:sldMkLst>
          <pc:docMk/>
          <pc:sldMk cId="2236227256" sldId="2147472108"/>
        </pc:sldMkLst>
        <pc:spChg chg="mod">
          <ac:chgData name="Lynn Woodward" userId="618c2155-77b8-4d50-a4cd-d8818db741fc" providerId="ADAL" clId="{4283718E-92D5-4D8C-BDB3-0F93BDD771AA}" dt="2025-03-12T13:52:29.591" v="202" actId="962"/>
          <ac:spMkLst>
            <pc:docMk/>
            <pc:sldMk cId="2236227256" sldId="2147472108"/>
            <ac:spMk id="7" creationId="{FC6DCFC3-1E87-B61B-D1A0-8981B1164295}"/>
          </ac:spMkLst>
        </pc:spChg>
        <pc:spChg chg="mod">
          <ac:chgData name="Lynn Woodward" userId="618c2155-77b8-4d50-a4cd-d8818db741fc" providerId="ADAL" clId="{4283718E-92D5-4D8C-BDB3-0F93BDD771AA}" dt="2025-03-12T13:52:24.719" v="200" actId="962"/>
          <ac:spMkLst>
            <pc:docMk/>
            <pc:sldMk cId="2236227256" sldId="2147472108"/>
            <ac:spMk id="8" creationId="{91788976-A5C1-4BCD-6189-A04A2FC9FE5E}"/>
          </ac:spMkLst>
        </pc:spChg>
        <pc:spChg chg="mod">
          <ac:chgData name="Lynn Woodward" userId="618c2155-77b8-4d50-a4cd-d8818db741fc" providerId="ADAL" clId="{4283718E-92D5-4D8C-BDB3-0F93BDD771AA}" dt="2025-03-12T13:52:25.346" v="201" actId="962"/>
          <ac:spMkLst>
            <pc:docMk/>
            <pc:sldMk cId="2236227256" sldId="2147472108"/>
            <ac:spMk id="10" creationId="{A6A61DE3-D990-29E0-7595-301FEAB45CC9}"/>
          </ac:spMkLst>
        </pc:spChg>
        <pc:spChg chg="mod">
          <ac:chgData name="Lynn Woodward" userId="618c2155-77b8-4d50-a4cd-d8818db741fc" providerId="ADAL" clId="{4283718E-92D5-4D8C-BDB3-0F93BDD771AA}" dt="2025-03-12T13:52:30.617" v="203" actId="962"/>
          <ac:spMkLst>
            <pc:docMk/>
            <pc:sldMk cId="2236227256" sldId="2147472108"/>
            <ac:spMk id="11" creationId="{8F6BE664-CA03-F022-A646-E8074FC642F6}"/>
          </ac:spMkLst>
        </pc:spChg>
        <pc:graphicFrameChg chg="mod">
          <ac:chgData name="Lynn Woodward" userId="618c2155-77b8-4d50-a4cd-d8818db741fc" providerId="ADAL" clId="{4283718E-92D5-4D8C-BDB3-0F93BDD771AA}" dt="2025-03-12T14:58:26.136" v="238" actId="962"/>
          <ac:graphicFrameMkLst>
            <pc:docMk/>
            <pc:sldMk cId="2236227256" sldId="2147472108"/>
            <ac:graphicFrameMk id="5" creationId="{30916E19-851E-0495-00E6-B92ED0DD6FD0}"/>
          </ac:graphicFrameMkLst>
        </pc:graphicFrameChg>
        <pc:graphicFrameChg chg="ord">
          <ac:chgData name="Lynn Woodward" userId="618c2155-77b8-4d50-a4cd-d8818db741fc" providerId="ADAL" clId="{4283718E-92D5-4D8C-BDB3-0F93BDD771AA}" dt="2025-03-12T13:52:16.911" v="198" actId="13244"/>
          <ac:graphicFrameMkLst>
            <pc:docMk/>
            <pc:sldMk cId="2236227256" sldId="2147472108"/>
            <ac:graphicFrameMk id="6" creationId="{7A9D3AE2-79C3-EDDA-9E97-F4608FCCFA49}"/>
          </ac:graphicFrameMkLst>
        </pc:graphicFrameChg>
      </pc:sldChg>
      <pc:sldChg chg="modSp mod">
        <pc:chgData name="Lynn Woodward" userId="618c2155-77b8-4d50-a4cd-d8818db741fc" providerId="ADAL" clId="{4283718E-92D5-4D8C-BDB3-0F93BDD771AA}" dt="2025-03-12T14:55:29.643" v="214"/>
        <pc:sldMkLst>
          <pc:docMk/>
          <pc:sldMk cId="1402128786" sldId="2147472112"/>
        </pc:sldMkLst>
        <pc:spChg chg="ord">
          <ac:chgData name="Lynn Woodward" userId="618c2155-77b8-4d50-a4cd-d8818db741fc" providerId="ADAL" clId="{4283718E-92D5-4D8C-BDB3-0F93BDD771AA}" dt="2025-03-12T13:51:53.034" v="195" actId="13244"/>
          <ac:spMkLst>
            <pc:docMk/>
            <pc:sldMk cId="1402128786" sldId="2147472112"/>
            <ac:spMk id="11" creationId="{584283C1-E200-1078-DE35-F9B842ACA7D8}"/>
          </ac:spMkLst>
        </pc:spChg>
        <pc:spChg chg="ord">
          <ac:chgData name="Lynn Woodward" userId="618c2155-77b8-4d50-a4cd-d8818db741fc" providerId="ADAL" clId="{4283718E-92D5-4D8C-BDB3-0F93BDD771AA}" dt="2025-03-12T13:51:58.044" v="196" actId="13244"/>
          <ac:spMkLst>
            <pc:docMk/>
            <pc:sldMk cId="1402128786" sldId="2147472112"/>
            <ac:spMk id="13" creationId="{80D68BEE-7DF0-540E-4D4D-B22EB5A23EF2}"/>
          </ac:spMkLst>
        </pc:spChg>
        <pc:spChg chg="mod">
          <ac:chgData name="Lynn Woodward" userId="618c2155-77b8-4d50-a4cd-d8818db741fc" providerId="ADAL" clId="{4283718E-92D5-4D8C-BDB3-0F93BDD771AA}" dt="2025-03-12T13:47:46.657" v="169" actId="962"/>
          <ac:spMkLst>
            <pc:docMk/>
            <pc:sldMk cId="1402128786" sldId="2147472112"/>
            <ac:spMk id="22" creationId="{DC787781-EE0C-15AB-4D5A-A1DABD1AE925}"/>
          </ac:spMkLst>
        </pc:spChg>
        <pc:spChg chg="mod">
          <ac:chgData name="Lynn Woodward" userId="618c2155-77b8-4d50-a4cd-d8818db741fc" providerId="ADAL" clId="{4283718E-92D5-4D8C-BDB3-0F93BDD771AA}" dt="2025-03-12T13:52:04.263" v="197" actId="962"/>
          <ac:spMkLst>
            <pc:docMk/>
            <pc:sldMk cId="1402128786" sldId="2147472112"/>
            <ac:spMk id="27" creationId="{6240E838-EBC3-7331-E25E-915BAA0A0C02}"/>
          </ac:spMkLst>
        </pc:spChg>
        <pc:grpChg chg="mod">
          <ac:chgData name="Lynn Woodward" userId="618c2155-77b8-4d50-a4cd-d8818db741fc" providerId="ADAL" clId="{4283718E-92D5-4D8C-BDB3-0F93BDD771AA}" dt="2025-03-12T13:48:00.821" v="171" actId="962"/>
          <ac:grpSpMkLst>
            <pc:docMk/>
            <pc:sldMk cId="1402128786" sldId="2147472112"/>
            <ac:grpSpMk id="10" creationId="{6B4B3C18-8EA3-A3EE-5DF7-CABB5BD28112}"/>
          </ac:grpSpMkLst>
        </pc:grpChg>
        <pc:graphicFrameChg chg="mod">
          <ac:chgData name="Lynn Woodward" userId="618c2155-77b8-4d50-a4cd-d8818db741fc" providerId="ADAL" clId="{4283718E-92D5-4D8C-BDB3-0F93BDD771AA}" dt="2025-03-12T14:55:29.643" v="214"/>
          <ac:graphicFrameMkLst>
            <pc:docMk/>
            <pc:sldMk cId="1402128786" sldId="2147472112"/>
            <ac:graphicFrameMk id="5" creationId="{C031A1B4-D1F9-968B-7DC3-472C20615E9A}"/>
          </ac:graphicFrameMkLst>
        </pc:graphicFrameChg>
      </pc:sldChg>
      <pc:sldChg chg="modSp mod">
        <pc:chgData name="Lynn Woodward" userId="618c2155-77b8-4d50-a4cd-d8818db741fc" providerId="ADAL" clId="{4283718E-92D5-4D8C-BDB3-0F93BDD771AA}" dt="2025-03-12T13:46:53.320" v="1" actId="962"/>
        <pc:sldMkLst>
          <pc:docMk/>
          <pc:sldMk cId="1004987886" sldId="2147472113"/>
        </pc:sldMkLst>
        <pc:grpChg chg="mod">
          <ac:chgData name="Lynn Woodward" userId="618c2155-77b8-4d50-a4cd-d8818db741fc" providerId="ADAL" clId="{4283718E-92D5-4D8C-BDB3-0F93BDD771AA}" dt="2025-03-12T13:46:53.320" v="1" actId="962"/>
          <ac:grpSpMkLst>
            <pc:docMk/>
            <pc:sldMk cId="1004987886" sldId="2147472113"/>
            <ac:grpSpMk id="28" creationId="{A5239921-5BCF-554D-F4A3-2705F5CA21FE}"/>
          </ac:grpSpMkLst>
        </pc:grpChg>
      </pc:sldChg>
      <pc:sldChg chg="modSp mod">
        <pc:chgData name="Lynn Woodward" userId="618c2155-77b8-4d50-a4cd-d8818db741fc" providerId="ADAL" clId="{4283718E-92D5-4D8C-BDB3-0F93BDD771AA}" dt="2025-03-12T13:52:50.408" v="204"/>
        <pc:sldMkLst>
          <pc:docMk/>
          <pc:sldMk cId="3539299659" sldId="2147472115"/>
        </pc:sldMkLst>
        <pc:spChg chg="ord">
          <ac:chgData name="Lynn Woodward" userId="618c2155-77b8-4d50-a4cd-d8818db741fc" providerId="ADAL" clId="{4283718E-92D5-4D8C-BDB3-0F93BDD771AA}" dt="2025-03-12T13:52:50.408" v="204"/>
          <ac:spMkLst>
            <pc:docMk/>
            <pc:sldMk cId="3539299659" sldId="2147472115"/>
            <ac:spMk id="8" creationId="{D3943C95-D5E6-A3CE-B167-96142A36149A}"/>
          </ac:spMkLst>
        </pc:spChg>
        <pc:grpChg chg="mod">
          <ac:chgData name="Lynn Woodward" userId="618c2155-77b8-4d50-a4cd-d8818db741fc" providerId="ADAL" clId="{4283718E-92D5-4D8C-BDB3-0F93BDD771AA}" dt="2025-03-12T13:48:04.384" v="173" actId="962"/>
          <ac:grpSpMkLst>
            <pc:docMk/>
            <pc:sldMk cId="3539299659" sldId="2147472115"/>
            <ac:grpSpMk id="38" creationId="{4024DAC3-C5C1-329A-E13F-6B87673962C3}"/>
          </ac:grpSpMkLst>
        </pc:grpChg>
      </pc:sldChg>
      <pc:sldChg chg="modSp mod">
        <pc:chgData name="Lynn Woodward" userId="618c2155-77b8-4d50-a4cd-d8818db741fc" providerId="ADAL" clId="{4283718E-92D5-4D8C-BDB3-0F93BDD771AA}" dt="2025-03-12T13:48:13.187" v="177" actId="962"/>
        <pc:sldMkLst>
          <pc:docMk/>
          <pc:sldMk cId="426246021" sldId="2147472125"/>
        </pc:sldMkLst>
        <pc:grpChg chg="mod">
          <ac:chgData name="Lynn Woodward" userId="618c2155-77b8-4d50-a4cd-d8818db741fc" providerId="ADAL" clId="{4283718E-92D5-4D8C-BDB3-0F93BDD771AA}" dt="2025-03-12T13:48:13.187" v="177" actId="962"/>
          <ac:grpSpMkLst>
            <pc:docMk/>
            <pc:sldMk cId="426246021" sldId="2147472125"/>
            <ac:grpSpMk id="5" creationId="{99386E76-E8A9-FD9F-3390-43B5E2A63940}"/>
          </ac:grpSpMkLst>
        </pc:grpChg>
      </pc:sldChg>
      <pc:sldChg chg="modSp mod">
        <pc:chgData name="Lynn Woodward" userId="618c2155-77b8-4d50-a4cd-d8818db741fc" providerId="ADAL" clId="{4283718E-92D5-4D8C-BDB3-0F93BDD771AA}" dt="2025-03-12T13:50:00.779" v="184" actId="962"/>
        <pc:sldMkLst>
          <pc:docMk/>
          <pc:sldMk cId="4125617552" sldId="2147472477"/>
        </pc:sldMkLst>
        <pc:picChg chg="mod">
          <ac:chgData name="Lynn Woodward" userId="618c2155-77b8-4d50-a4cd-d8818db741fc" providerId="ADAL" clId="{4283718E-92D5-4D8C-BDB3-0F93BDD771AA}" dt="2025-03-12T13:50:00.779" v="184" actId="962"/>
          <ac:picMkLst>
            <pc:docMk/>
            <pc:sldMk cId="4125617552" sldId="2147472477"/>
            <ac:picMk id="6" creationId="{0643F614-CE11-401A-88C2-72AE3FF563B6}"/>
          </ac:picMkLst>
        </pc:picChg>
        <pc:picChg chg="mod">
          <ac:chgData name="Lynn Woodward" userId="618c2155-77b8-4d50-a4cd-d8818db741fc" providerId="ADAL" clId="{4283718E-92D5-4D8C-BDB3-0F93BDD771AA}" dt="2025-03-12T13:49:20.522" v="179" actId="962"/>
          <ac:picMkLst>
            <pc:docMk/>
            <pc:sldMk cId="4125617552" sldId="2147472477"/>
            <ac:picMk id="10" creationId="{1DD8EAF7-130C-782E-72F2-9D5E320343C8}"/>
          </ac:picMkLst>
        </pc:picChg>
        <pc:picChg chg="mod">
          <ac:chgData name="Lynn Woodward" userId="618c2155-77b8-4d50-a4cd-d8818db741fc" providerId="ADAL" clId="{4283718E-92D5-4D8C-BDB3-0F93BDD771AA}" dt="2025-03-12T13:49:53.252" v="182" actId="962"/>
          <ac:picMkLst>
            <pc:docMk/>
            <pc:sldMk cId="4125617552" sldId="2147472477"/>
            <ac:picMk id="17" creationId="{777A1DC6-D9D3-2692-0BFB-60E3A6D5ECAD}"/>
          </ac:picMkLst>
        </pc:picChg>
        <pc:cxnChg chg="mod">
          <ac:chgData name="Lynn Woodward" userId="618c2155-77b8-4d50-a4cd-d8818db741fc" providerId="ADAL" clId="{4283718E-92D5-4D8C-BDB3-0F93BDD771AA}" dt="2025-03-12T13:49:25.898" v="180" actId="962"/>
          <ac:cxnSpMkLst>
            <pc:docMk/>
            <pc:sldMk cId="4125617552" sldId="2147472477"/>
            <ac:cxnSpMk id="3" creationId="{660827F1-E616-F4BD-4829-76343354A984}"/>
          </ac:cxnSpMkLst>
        </pc:cxnChg>
      </pc:sldChg>
      <pc:sldChg chg="modSp mod">
        <pc:chgData name="Lynn Woodward" userId="618c2155-77b8-4d50-a4cd-d8818db741fc" providerId="ADAL" clId="{4283718E-92D5-4D8C-BDB3-0F93BDD771AA}" dt="2025-03-12T13:48:10.658" v="175" actId="962"/>
        <pc:sldMkLst>
          <pc:docMk/>
          <pc:sldMk cId="2452653368" sldId="2147473301"/>
        </pc:sldMkLst>
        <pc:grpChg chg="mod">
          <ac:chgData name="Lynn Woodward" userId="618c2155-77b8-4d50-a4cd-d8818db741fc" providerId="ADAL" clId="{4283718E-92D5-4D8C-BDB3-0F93BDD771AA}" dt="2025-03-12T13:48:10.658" v="175" actId="962"/>
          <ac:grpSpMkLst>
            <pc:docMk/>
            <pc:sldMk cId="2452653368" sldId="2147473301"/>
            <ac:grpSpMk id="10" creationId="{E483A3F1-A172-C0C1-3DFB-EBD502B81DDF}"/>
          </ac:grpSpMkLst>
        </pc:grpChg>
      </pc:sldChg>
    </pc:docChg>
  </pc:docChgLst>
  <pc:docChgLst>
    <pc:chgData name="Alexander Ng" userId="S::alexander.ng@nice.org.uk::2d8e1b17-7bee-44b9-a5ba-78d9627516db" providerId="AD" clId="Web-{3EE8A04F-6782-059F-9A25-B699C8399A0F}"/>
    <pc:docChg chg="modSld">
      <pc:chgData name="Alexander Ng" userId="S::alexander.ng@nice.org.uk::2d8e1b17-7bee-44b9-a5ba-78d9627516db" providerId="AD" clId="Web-{3EE8A04F-6782-059F-9A25-B699C8399A0F}" dt="2025-03-12T15:39:51.215" v="25"/>
      <pc:docMkLst>
        <pc:docMk/>
      </pc:docMkLst>
      <pc:sldChg chg="modSp">
        <pc:chgData name="Alexander Ng" userId="S::alexander.ng@nice.org.uk::2d8e1b17-7bee-44b9-a5ba-78d9627516db" providerId="AD" clId="Web-{3EE8A04F-6782-059F-9A25-B699C8399A0F}" dt="2025-03-12T15:39:51.215" v="25"/>
        <pc:sldMkLst>
          <pc:docMk/>
          <pc:sldMk cId="441281640" sldId="2147472107"/>
        </pc:sldMkLst>
        <pc:graphicFrameChg chg="mod modGraphic">
          <ac:chgData name="Alexander Ng" userId="S::alexander.ng@nice.org.uk::2d8e1b17-7bee-44b9-a5ba-78d9627516db" providerId="AD" clId="Web-{3EE8A04F-6782-059F-9A25-B699C8399A0F}" dt="2025-03-12T15:39:51.215" v="25"/>
          <ac:graphicFrameMkLst>
            <pc:docMk/>
            <pc:sldMk cId="441281640" sldId="2147472107"/>
            <ac:graphicFrameMk id="6" creationId="{7A9D3AE2-79C3-EDDA-9E97-F4608FCCFA49}"/>
          </ac:graphicFrameMkLst>
        </pc:graphicFrameChg>
      </pc:sldChg>
      <pc:sldChg chg="modSp">
        <pc:chgData name="Alexander Ng" userId="S::alexander.ng@nice.org.uk::2d8e1b17-7bee-44b9-a5ba-78d9627516db" providerId="AD" clId="Web-{3EE8A04F-6782-059F-9A25-B699C8399A0F}" dt="2025-03-12T15:39:35.152" v="15"/>
        <pc:sldMkLst>
          <pc:docMk/>
          <pc:sldMk cId="2236227256" sldId="2147472108"/>
        </pc:sldMkLst>
        <pc:graphicFrameChg chg="mod modGraphic">
          <ac:chgData name="Alexander Ng" userId="S::alexander.ng@nice.org.uk::2d8e1b17-7bee-44b9-a5ba-78d9627516db" providerId="AD" clId="Web-{3EE8A04F-6782-059F-9A25-B699C8399A0F}" dt="2025-03-12T15:39:35.152" v="15"/>
          <ac:graphicFrameMkLst>
            <pc:docMk/>
            <pc:sldMk cId="2236227256" sldId="2147472108"/>
            <ac:graphicFrameMk id="6" creationId="{7A9D3AE2-79C3-EDDA-9E97-F4608FCCFA4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14/03/2025</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a:p>
        </p:txBody>
      </p:sp>
    </p:spTree>
    <p:extLst>
      <p:ext uri="{BB962C8B-B14F-4D97-AF65-F5344CB8AC3E}">
        <p14:creationId xmlns:p14="http://schemas.microsoft.com/office/powerpoint/2010/main" val="1029359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45620-115F-BA63-85E6-5C88E7051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11D7F-BFF7-0E74-D2C8-C86985987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1D9D8-F2F9-7F07-EC02-35DE91537D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A95A537-9363-55A7-6A9B-D2AD0BE451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604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12</a:t>
            </a:fld>
            <a:endParaRPr lang="en-GB"/>
          </a:p>
        </p:txBody>
      </p:sp>
    </p:spTree>
    <p:extLst>
      <p:ext uri="{BB962C8B-B14F-4D97-AF65-F5344CB8AC3E}">
        <p14:creationId xmlns:p14="http://schemas.microsoft.com/office/powerpoint/2010/main" val="404263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14</a:t>
            </a:fld>
            <a:endParaRPr lang="en-GB"/>
          </a:p>
        </p:txBody>
      </p:sp>
    </p:spTree>
    <p:extLst>
      <p:ext uri="{BB962C8B-B14F-4D97-AF65-F5344CB8AC3E}">
        <p14:creationId xmlns:p14="http://schemas.microsoft.com/office/powerpoint/2010/main" val="153456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6523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5</a:t>
            </a:fld>
            <a:endParaRPr lang="en-GB"/>
          </a:p>
        </p:txBody>
      </p:sp>
    </p:spTree>
    <p:extLst>
      <p:ext uri="{BB962C8B-B14F-4D97-AF65-F5344CB8AC3E}">
        <p14:creationId xmlns:p14="http://schemas.microsoft.com/office/powerpoint/2010/main" val="325433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7</a:t>
            </a:fld>
            <a:endParaRPr lang="en-GB"/>
          </a:p>
        </p:txBody>
      </p:sp>
    </p:spTree>
    <p:extLst>
      <p:ext uri="{BB962C8B-B14F-4D97-AF65-F5344CB8AC3E}">
        <p14:creationId xmlns:p14="http://schemas.microsoft.com/office/powerpoint/2010/main" val="93244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8</a:t>
            </a:fld>
            <a:endParaRPr lang="en-GB"/>
          </a:p>
        </p:txBody>
      </p:sp>
    </p:spTree>
    <p:extLst>
      <p:ext uri="{BB962C8B-B14F-4D97-AF65-F5344CB8AC3E}">
        <p14:creationId xmlns:p14="http://schemas.microsoft.com/office/powerpoint/2010/main" val="136759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41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10</a:t>
            </a:fld>
            <a:endParaRPr lang="en-GB"/>
          </a:p>
        </p:txBody>
      </p:sp>
    </p:spTree>
    <p:extLst>
      <p:ext uri="{BB962C8B-B14F-4D97-AF65-F5344CB8AC3E}">
        <p14:creationId xmlns:p14="http://schemas.microsoft.com/office/powerpoint/2010/main" val="1534562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rm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B3DA-D7ED-1023-CEF1-981D035B06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678F10-16A4-33A9-6914-DF6261E0DC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5F18A3-D934-B0C3-4BFD-A514D193595F}"/>
              </a:ext>
            </a:extLst>
          </p:cNvPr>
          <p:cNvSpPr>
            <a:spLocks noGrp="1"/>
          </p:cNvSpPr>
          <p:nvPr>
            <p:ph type="dt" sz="half" idx="10"/>
          </p:nvPr>
        </p:nvSpPr>
        <p:spPr/>
        <p:txBody>
          <a:bodyPr/>
          <a:lstStyle/>
          <a:p>
            <a:fld id="{BF39BB2A-236F-4F94-9647-548809D8C606}" type="datetimeFigureOut">
              <a:rPr lang="en-GB" smtClean="0"/>
              <a:t>14/03/2025</a:t>
            </a:fld>
            <a:endParaRPr lang="en-GB"/>
          </a:p>
        </p:txBody>
      </p:sp>
      <p:sp>
        <p:nvSpPr>
          <p:cNvPr id="5" name="Footer Placeholder 4">
            <a:extLst>
              <a:ext uri="{FF2B5EF4-FFF2-40B4-BE49-F238E27FC236}">
                <a16:creationId xmlns:a16="http://schemas.microsoft.com/office/drawing/2014/main" id="{AD57CACF-39F3-3D5F-F3E1-92A86B85C2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879E0-F381-88CC-BC1D-8478D80CFD45}"/>
              </a:ext>
            </a:extLst>
          </p:cNvPr>
          <p:cNvSpPr>
            <a:spLocks noGrp="1"/>
          </p:cNvSpPr>
          <p:nvPr>
            <p:ph type="sldNum" sz="quarter" idx="12"/>
          </p:nvPr>
        </p:nvSpPr>
        <p:spPr/>
        <p:txBody>
          <a:bodyPr/>
          <a:lstStyle/>
          <a:p>
            <a:fld id="{D681C2ED-713C-464F-86EC-C12E658684E2}" type="slidenum">
              <a:rPr lang="en-GB" smtClean="0"/>
              <a:t>‹#›</a:t>
            </a:fld>
            <a:endParaRPr lang="en-GB"/>
          </a:p>
        </p:txBody>
      </p:sp>
    </p:spTree>
    <p:extLst>
      <p:ext uri="{BB962C8B-B14F-4D97-AF65-F5344CB8AC3E}">
        <p14:creationId xmlns:p14="http://schemas.microsoft.com/office/powerpoint/2010/main" val="4081059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233731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30092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86023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9565099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174305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385819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3001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031567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6464347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5174959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673737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09802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5282535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433082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473642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509284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8952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4438213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94626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463925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4633111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0620790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263761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4370888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678975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8126465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180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5658897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788502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975144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0079694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250285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7667397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47783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33411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3487063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4268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451824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31907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37587923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6095901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859189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0723605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9E2C-CA3E-F7A8-529E-86F35830ED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7F37D0-5F28-0281-0EB3-7844C623CB5F}"/>
              </a:ext>
            </a:extLst>
          </p:cNvPr>
          <p:cNvSpPr>
            <a:spLocks noGrp="1"/>
          </p:cNvSpPr>
          <p:nvPr>
            <p:ph type="dt" sz="half" idx="10"/>
          </p:nvPr>
        </p:nvSpPr>
        <p:spPr/>
        <p:txBody>
          <a:bodyPr/>
          <a:lstStyle/>
          <a:p>
            <a:fld id="{63FEFFE5-B53D-429D-9702-7A792688C1FB}" type="datetimeFigureOut">
              <a:rPr lang="en-GB" smtClean="0"/>
              <a:t>14/03/2025</a:t>
            </a:fld>
            <a:endParaRPr lang="en-GB"/>
          </a:p>
        </p:txBody>
      </p:sp>
      <p:sp>
        <p:nvSpPr>
          <p:cNvPr id="4" name="Footer Placeholder 3">
            <a:extLst>
              <a:ext uri="{FF2B5EF4-FFF2-40B4-BE49-F238E27FC236}">
                <a16:creationId xmlns:a16="http://schemas.microsoft.com/office/drawing/2014/main" id="{AD05DF1C-C7D0-FF90-3310-5C89546872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9F080-691C-9F8C-0A80-C3F95BA41B7D}"/>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199348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theme" Target="../theme/theme2.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 id="2147484135" r:id="rId43"/>
    <p:sldLayoutId id="2147484138" r:id="rId44"/>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5"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92150014-01A6-5B4B-E588-92E6B23993A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A995030A-F0D3-F004-3FF4-60F89D1F86A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287314100"/>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 id="2147484157" r:id="rId18"/>
    <p:sldLayoutId id="2147484158" r:id="rId19"/>
    <p:sldLayoutId id="2147484159" r:id="rId20"/>
    <p:sldLayoutId id="2147484160" r:id="rId21"/>
    <p:sldLayoutId id="2147484161" r:id="rId22"/>
    <p:sldLayoutId id="2147484162" r:id="rId23"/>
    <p:sldLayoutId id="2147484163" r:id="rId24"/>
    <p:sldLayoutId id="2147484164" r:id="rId25"/>
    <p:sldLayoutId id="2147484165" r:id="rId26"/>
    <p:sldLayoutId id="2147484166" r:id="rId27"/>
    <p:sldLayoutId id="2147484167" r:id="rId28"/>
    <p:sldLayoutId id="2147484168" r:id="rId29"/>
    <p:sldLayoutId id="2147484169" r:id="rId30"/>
    <p:sldLayoutId id="2147484170" r:id="rId31"/>
    <p:sldLayoutId id="2147484171" r:id="rId32"/>
    <p:sldLayoutId id="2147484172" r:id="rId33"/>
    <p:sldLayoutId id="2147484173" r:id="rId34"/>
    <p:sldLayoutId id="2147484174" r:id="rId35"/>
    <p:sldLayoutId id="2147484175" r:id="rId36"/>
    <p:sldLayoutId id="2147484176" r:id="rId37"/>
    <p:sldLayoutId id="2147484177" r:id="rId38"/>
    <p:sldLayoutId id="2147484178" r:id="rId39"/>
    <p:sldLayoutId id="2147484179" r:id="rId40"/>
    <p:sldLayoutId id="2147484180" r:id="rId41"/>
    <p:sldLayoutId id="2147484181" r:id="rId42"/>
  </p:sldLayoutIdLst>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86.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45EE-55D5-450C-8A31-068E6276FDFB}"/>
              </a:ext>
            </a:extLst>
          </p:cNvPr>
          <p:cNvSpPr>
            <a:spLocks noGrp="1"/>
          </p:cNvSpPr>
          <p:nvPr>
            <p:ph type="ctrTitle"/>
          </p:nvPr>
        </p:nvSpPr>
        <p:spPr>
          <a:xfrm>
            <a:off x="667837" y="683464"/>
            <a:ext cx="5303755" cy="2073732"/>
          </a:xfrm>
        </p:spPr>
        <p:txBody>
          <a:bodyPr>
            <a:noAutofit/>
          </a:bodyPr>
          <a:lstStyle/>
          <a:p>
            <a:r>
              <a:rPr lang="en-GB" sz="4400" b="0">
                <a:latin typeface="Lora SemiBold"/>
              </a:rPr>
              <a:t>Integrated</a:t>
            </a:r>
            <a:br>
              <a:rPr lang="en-GB" sz="4400" b="0">
                <a:latin typeface="Lora SemiBold"/>
              </a:rPr>
            </a:br>
            <a:r>
              <a:rPr lang="en-GB" sz="4400" b="0">
                <a:latin typeface="Lora SemiBold"/>
              </a:rPr>
              <a:t>Performance </a:t>
            </a:r>
            <a:br>
              <a:rPr lang="en-GB" sz="4400" b="0"/>
            </a:br>
            <a:r>
              <a:rPr lang="en-GB" sz="4400" b="0">
                <a:latin typeface="Lora SemiBold"/>
              </a:rPr>
              <a:t>Report (IPR)</a:t>
            </a:r>
            <a:br>
              <a:rPr lang="en-GB" sz="4400" b="1"/>
            </a:br>
            <a:br>
              <a:rPr lang="en-GB" sz="4400" b="1"/>
            </a:br>
            <a:br>
              <a:rPr lang="en-GB" sz="4400" b="1"/>
            </a:br>
            <a:br>
              <a:rPr lang="en-GB" sz="4400" b="1"/>
            </a:br>
            <a:br>
              <a:rPr lang="en-GB" sz="4400" b="1"/>
            </a:br>
            <a:endParaRPr lang="en-GB" sz="4400" b="0">
              <a:latin typeface="+mn-lt"/>
            </a:endParaRPr>
          </a:p>
        </p:txBody>
      </p:sp>
      <p:pic>
        <p:nvPicPr>
          <p:cNvPr id="11" name="Picture Placeholder 10">
            <a:extLst>
              <a:ext uri="{FF2B5EF4-FFF2-40B4-BE49-F238E27FC236}">
                <a16:creationId xmlns:a16="http://schemas.microsoft.com/office/drawing/2014/main" id="{7A68F576-C945-BD93-E504-5A62A5F0C44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srcRect l="18704" r="37442"/>
          <a:stretch/>
        </p:blipFill>
        <p:spPr>
          <a:xfrm>
            <a:off x="5730875" y="-9054"/>
            <a:ext cx="6461125" cy="6867053"/>
          </a:xfrm>
        </p:spPr>
      </p:pic>
      <p:sp>
        <p:nvSpPr>
          <p:cNvPr id="3" name="TextBox 2">
            <a:extLst>
              <a:ext uri="{FF2B5EF4-FFF2-40B4-BE49-F238E27FC236}">
                <a16:creationId xmlns:a16="http://schemas.microsoft.com/office/drawing/2014/main" id="{1F2F3549-E1A4-CBD8-47D0-8A62AE082B27}"/>
              </a:ext>
            </a:extLst>
          </p:cNvPr>
          <p:cNvSpPr txBox="1"/>
          <p:nvPr/>
        </p:nvSpPr>
        <p:spPr>
          <a:xfrm>
            <a:off x="667837" y="3424472"/>
            <a:ext cx="4614530" cy="461665"/>
          </a:xfrm>
          <a:prstGeom prst="rect">
            <a:avLst/>
          </a:prstGeom>
          <a:noFill/>
        </p:spPr>
        <p:txBody>
          <a:bodyPr wrap="square" lIns="91440" tIns="45720" rIns="91440" bIns="45720" rtlCol="0" anchor="t">
            <a:spAutoFit/>
          </a:bodyPr>
          <a:lstStyle/>
          <a:p>
            <a:pPr>
              <a:spcAft>
                <a:spcPts val="600"/>
              </a:spcAft>
            </a:pPr>
            <a:r>
              <a:rPr lang="en-GB" sz="2400">
                <a:solidFill>
                  <a:schemeClr val="bg1"/>
                </a:solidFill>
                <a:latin typeface="Inter SemiBold"/>
                <a:ea typeface="Inter SemiBold"/>
              </a:rPr>
              <a:t>March</a:t>
            </a:r>
            <a:r>
              <a:rPr lang="en-GB" sz="2400" b="0">
                <a:solidFill>
                  <a:schemeClr val="bg1"/>
                </a:solidFill>
                <a:latin typeface="Inter SemiBold"/>
                <a:ea typeface="Inter SemiBold"/>
              </a:rPr>
              <a:t> 2025</a:t>
            </a:r>
          </a:p>
        </p:txBody>
      </p:sp>
    </p:spTree>
    <p:extLst>
      <p:ext uri="{BB962C8B-B14F-4D97-AF65-F5344CB8AC3E}">
        <p14:creationId xmlns:p14="http://schemas.microsoft.com/office/powerpoint/2010/main" val="246821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395474" y="303913"/>
            <a:ext cx="11076689" cy="604849"/>
          </a:xfrm>
        </p:spPr>
        <p:txBody>
          <a:bodyPr>
            <a:normAutofit/>
          </a:bodyPr>
          <a:lstStyle/>
          <a:p>
            <a:r>
              <a:rPr lang="en-US" sz="2500">
                <a:latin typeface="Arial"/>
                <a:cs typeface="Arial"/>
              </a:rPr>
              <a:t>Usable: High-level summary of performance </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p:cNvGraphicFramePr>
          <p:nvPr>
            <p:extLst>
              <p:ext uri="{D42A27DB-BD31-4B8C-83A1-F6EECF244321}">
                <p14:modId xmlns:p14="http://schemas.microsoft.com/office/powerpoint/2010/main" val="4018873856"/>
              </p:ext>
            </p:extLst>
          </p:nvPr>
        </p:nvGraphicFramePr>
        <p:xfrm>
          <a:off x="395473" y="812090"/>
          <a:ext cx="6950767" cy="3683291"/>
        </p:xfrm>
        <a:graphic>
          <a:graphicData uri="http://schemas.openxmlformats.org/drawingml/2006/table">
            <a:tbl>
              <a:tblPr firstRow="1" bandRow="1">
                <a:tableStyleId>{5C22544A-7EE6-4342-B048-85BDC9FD1C3A}</a:tableStyleId>
              </a:tblPr>
              <a:tblGrid>
                <a:gridCol w="2675054">
                  <a:extLst>
                    <a:ext uri="{9D8B030D-6E8A-4147-A177-3AD203B41FA5}">
                      <a16:colId xmlns:a16="http://schemas.microsoft.com/office/drawing/2014/main" val="324831861"/>
                    </a:ext>
                  </a:extLst>
                </a:gridCol>
                <a:gridCol w="1103178">
                  <a:extLst>
                    <a:ext uri="{9D8B030D-6E8A-4147-A177-3AD203B41FA5}">
                      <a16:colId xmlns:a16="http://schemas.microsoft.com/office/drawing/2014/main" val="2504982140"/>
                    </a:ext>
                  </a:extLst>
                </a:gridCol>
                <a:gridCol w="1103178">
                  <a:extLst>
                    <a:ext uri="{9D8B030D-6E8A-4147-A177-3AD203B41FA5}">
                      <a16:colId xmlns:a16="http://schemas.microsoft.com/office/drawing/2014/main" val="3687425865"/>
                    </a:ext>
                  </a:extLst>
                </a:gridCol>
                <a:gridCol w="1103178">
                  <a:extLst>
                    <a:ext uri="{9D8B030D-6E8A-4147-A177-3AD203B41FA5}">
                      <a16:colId xmlns:a16="http://schemas.microsoft.com/office/drawing/2014/main" val="2195783223"/>
                    </a:ext>
                  </a:extLst>
                </a:gridCol>
                <a:gridCol w="966179">
                  <a:extLst>
                    <a:ext uri="{9D8B030D-6E8A-4147-A177-3AD203B41FA5}">
                      <a16:colId xmlns:a16="http://schemas.microsoft.com/office/drawing/2014/main" val="3913680241"/>
                    </a:ext>
                  </a:extLst>
                </a:gridCol>
              </a:tblGrid>
              <a:tr h="192292">
                <a:tc>
                  <a:txBody>
                    <a:bodyPr/>
                    <a:lstStyle/>
                    <a:p>
                      <a:pPr algn="ctr"/>
                      <a:r>
                        <a:rPr lang="en-GB" sz="1000">
                          <a:solidFill>
                            <a:schemeClr val="tx1"/>
                          </a:solidFill>
                          <a:latin typeface="Arial"/>
                          <a:ea typeface="Inter"/>
                          <a:cs typeface="Arial"/>
                        </a:rPr>
                        <a:t>Business plan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Inter"/>
                          <a:cs typeface="Arial"/>
                        </a:rPr>
                        <a:t>Actual YTD </a:t>
                      </a:r>
                      <a:endParaRPr lang="en-GB" sz="1000">
                        <a:solidFill>
                          <a:schemeClr val="tx1"/>
                        </a:solidFill>
                        <a:latin typeface="Arial"/>
                        <a:ea typeface="Inter"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a:solidFill>
                            <a:schemeClr val="tx1"/>
                          </a:solidFill>
                          <a:latin typeface="Arial"/>
                          <a:ea typeface="Inter SemiBold"/>
                          <a:cs typeface="Arial"/>
                        </a:rPr>
                        <a:t>% Increase vs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4640076"/>
                  </a:ext>
                </a:extLst>
              </a:tr>
              <a:tr h="668903">
                <a:tc>
                  <a:txBody>
                    <a:bodyPr/>
                    <a:lstStyle/>
                    <a:p>
                      <a:pPr marL="0" indent="0">
                        <a:buFont typeface="Arial" panose="020B0604020202020204" pitchFamily="34" charset="0"/>
                        <a:buNone/>
                      </a:pPr>
                      <a:r>
                        <a:rPr lang="en-GB" sz="1000">
                          <a:solidFill>
                            <a:schemeClr val="tx1"/>
                          </a:solidFill>
                          <a:latin typeface="Arial"/>
                          <a:ea typeface="Inter"/>
                          <a:cs typeface="Arial"/>
                        </a:rPr>
                        <a:t>No of users accessing NICE website for guidance and advice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lvl="0" algn="ctr">
                        <a:buNone/>
                      </a:pPr>
                      <a:r>
                        <a:rPr lang="en-US" sz="1000">
                          <a:solidFill>
                            <a:schemeClr val="tx1"/>
                          </a:solidFill>
                          <a:latin typeface="Arial"/>
                          <a:cs typeface="Arial"/>
                        </a:rPr>
                        <a:t>17.1 million</a:t>
                      </a:r>
                    </a:p>
                    <a:p>
                      <a:pPr lvl="0" algn="ctr">
                        <a:buNone/>
                      </a:pPr>
                      <a:r>
                        <a:rPr lang="en-US" sz="1000">
                          <a:solidFill>
                            <a:schemeClr val="tx1"/>
                          </a:solidFill>
                          <a:latin typeface="Arial"/>
                          <a:cs typeface="Arial"/>
                        </a:rPr>
                        <a:t>(24/25 Year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GB" sz="1000" b="0" i="0" u="none" strike="noStrike" noProof="0">
                          <a:solidFill>
                            <a:schemeClr val="tx1"/>
                          </a:solidFill>
                          <a:latin typeface="Arial"/>
                          <a:cs typeface="Arial"/>
                        </a:rPr>
                        <a:t> Increase on equivalent calendar months from 23-24</a:t>
                      </a:r>
                      <a:endParaRPr lang="en-US" sz="100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0" i="0" u="none" strike="noStrike" noProof="0">
                          <a:solidFill>
                            <a:schemeClr val="tx1"/>
                          </a:solidFill>
                          <a:latin typeface="Arial"/>
                          <a:cs typeface="Arial"/>
                        </a:rPr>
                        <a:t>16.6  million</a:t>
                      </a:r>
                      <a:endParaRPr lang="en-GB" sz="1000" b="1">
                        <a:solidFill>
                          <a:schemeClr val="tx1"/>
                        </a:solidFill>
                        <a:latin typeface="Arial"/>
                        <a:ea typeface="Inter" panose="02000503000000020004" pitchFamily="2" charset="0"/>
                        <a:cs typeface="Arial"/>
                      </a:endParaRPr>
                    </a:p>
                    <a:p>
                      <a:pPr lvl="0" algn="ctr">
                        <a:buNone/>
                      </a:pPr>
                      <a:r>
                        <a:rPr lang="en-GB" sz="1000" b="0">
                          <a:solidFill>
                            <a:schemeClr val="tx1"/>
                          </a:solidFill>
                          <a:latin typeface="Arial"/>
                          <a:ea typeface="Inter"/>
                          <a:cs typeface="Arial"/>
                        </a:rPr>
                        <a:t>(23/24 Year to end February)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37338454"/>
                  </a:ext>
                </a:extLst>
              </a:tr>
              <a:tr h="686631">
                <a:tc>
                  <a:txBody>
                    <a:bodyPr/>
                    <a:lstStyle/>
                    <a:p>
                      <a:pPr marL="0" indent="0">
                        <a:buFont typeface="Arial" panose="020B0604020202020204" pitchFamily="34" charset="0"/>
                        <a:buNone/>
                      </a:pPr>
                      <a:endParaRPr lang="en-GB" sz="1000">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000">
                          <a:solidFill>
                            <a:schemeClr val="tx1"/>
                          </a:solidFill>
                          <a:latin typeface="Arial"/>
                          <a:cs typeface="Arial"/>
                        </a:rPr>
                        <a:t>As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000">
                          <a:solidFill>
                            <a:schemeClr val="tx1"/>
                          </a:solidFill>
                          <a:latin typeface="Arial"/>
                          <a:cs typeface="Arial"/>
                        </a:rPr>
                        <a:t>Increase on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0">
                          <a:solidFill>
                            <a:schemeClr val="tx1"/>
                          </a:solidFill>
                          <a:latin typeface="Arial"/>
                          <a:ea typeface="Inter"/>
                          <a:cs typeface="Arial"/>
                        </a:rPr>
                        <a:t>18.3million</a:t>
                      </a:r>
                    </a:p>
                    <a:p>
                      <a:pPr lvl="0" algn="ctr">
                        <a:buNone/>
                      </a:pPr>
                      <a:r>
                        <a:rPr lang="en-GB" sz="1000" b="0">
                          <a:solidFill>
                            <a:schemeClr val="tx1"/>
                          </a:solidFill>
                          <a:latin typeface="Arial"/>
                          <a:ea typeface="Inter"/>
                          <a:cs typeface="Arial"/>
                        </a:rPr>
                        <a:t>(Full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91947934"/>
                  </a:ext>
                </a:extLst>
              </a:tr>
              <a:tr h="918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Clicks on guidance products from the NICE corporate website (monthly figures)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ClrTx/>
                        <a:buSzTx/>
                        <a:buFontTx/>
                        <a:buNone/>
                      </a:pPr>
                      <a:r>
                        <a:rPr lang="en-GB" sz="1000" b="0" i="0" u="none" strike="noStrike" noProof="0">
                          <a:solidFill>
                            <a:schemeClr val="tx1"/>
                          </a:solidFill>
                          <a:latin typeface="Arial"/>
                          <a:cs typeface="Arial"/>
                        </a:rPr>
                        <a:t>68,300</a:t>
                      </a:r>
                    </a:p>
                    <a:p>
                      <a:pPr marL="0" marR="0" lvl="0" indent="0" algn="ctr">
                        <a:lnSpc>
                          <a:spcPct val="100000"/>
                        </a:lnSpc>
                        <a:spcBef>
                          <a:spcPts val="0"/>
                        </a:spcBef>
                        <a:spcAft>
                          <a:spcPts val="0"/>
                        </a:spcAft>
                        <a:buClrTx/>
                        <a:buSzTx/>
                        <a:buFontTx/>
                        <a:buNone/>
                      </a:pPr>
                      <a:r>
                        <a:rPr lang="en-GB" sz="1000" b="0" i="0" u="none" strike="noStrike" noProof="0">
                          <a:solidFill>
                            <a:schemeClr val="tx1"/>
                          </a:solidFill>
                          <a:latin typeface="Arial"/>
                          <a:cs typeface="Arial"/>
                        </a:rPr>
                        <a:t>(24/25 Year to Date)</a:t>
                      </a:r>
                      <a:endParaRPr lang="en-US" sz="100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a:lnSpc>
                          <a:spcPct val="100000"/>
                        </a:lnSpc>
                        <a:spcBef>
                          <a:spcPts val="0"/>
                        </a:spcBef>
                        <a:spcAft>
                          <a:spcPts val="0"/>
                        </a:spcAft>
                        <a:buNone/>
                      </a:pPr>
                      <a:r>
                        <a:rPr lang="en-US" sz="1000">
                          <a:solidFill>
                            <a:schemeClr val="tx1"/>
                          </a:solidFill>
                          <a:latin typeface="Arial"/>
                          <a:cs typeface="Arial"/>
                        </a:rPr>
                        <a:t>86,500</a:t>
                      </a:r>
                      <a:endParaRPr lang="en-US" sz="1000">
                        <a:latin typeface="Arial"/>
                        <a:cs typeface="Arial"/>
                      </a:endParaRPr>
                    </a:p>
                    <a:p>
                      <a:pPr marL="0" marR="0" lvl="0" indent="0" algn="ctr">
                        <a:lnSpc>
                          <a:spcPct val="100000"/>
                        </a:lnSpc>
                        <a:spcBef>
                          <a:spcPts val="0"/>
                        </a:spcBef>
                        <a:spcAft>
                          <a:spcPts val="0"/>
                        </a:spcAft>
                        <a:buNone/>
                      </a:pPr>
                      <a:r>
                        <a:rPr lang="en-US" sz="1000">
                          <a:solidFill>
                            <a:schemeClr val="tx1"/>
                          </a:solidFill>
                          <a:latin typeface="Arial"/>
                          <a:cs typeface="Arial"/>
                        </a:rPr>
                        <a:t> (15% increase from equivalent months in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US" sz="1000">
                          <a:solidFill>
                            <a:schemeClr val="tx1"/>
                          </a:solidFill>
                          <a:latin typeface="Arial"/>
                          <a:cs typeface="Arial"/>
                        </a:rPr>
                        <a:t>75,200</a:t>
                      </a:r>
                    </a:p>
                    <a:p>
                      <a:pPr marL="0" marR="0" lvl="0" indent="0" algn="ctr">
                        <a:lnSpc>
                          <a:spcPct val="100000"/>
                        </a:lnSpc>
                        <a:spcBef>
                          <a:spcPts val="0"/>
                        </a:spcBef>
                        <a:spcAft>
                          <a:spcPts val="0"/>
                        </a:spcAft>
                        <a:buNone/>
                      </a:pPr>
                      <a:r>
                        <a:rPr lang="en-US" sz="1000">
                          <a:solidFill>
                            <a:schemeClr val="tx1"/>
                          </a:solidFill>
                          <a:latin typeface="Arial"/>
                          <a:cs typeface="Arial"/>
                        </a:rPr>
                        <a:t>(23/24 Year to end February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1">
                          <a:solidFill>
                            <a:schemeClr val="tx1"/>
                          </a:solidFill>
                          <a:latin typeface="Arial"/>
                          <a:ea typeface="Inter"/>
                          <a:cs typeface="Arial"/>
                        </a:rPr>
                        <a:t>-9% </a:t>
                      </a:r>
                      <a:endParaRPr lang="en-GB" sz="1000" b="1">
                        <a:solidFill>
                          <a:schemeClr val="tx1"/>
                        </a:solidFill>
                        <a:latin typeface="Arial"/>
                        <a:ea typeface="Inter"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r h="675860">
                <a:tc>
                  <a:txBody>
                    <a:bodyPr/>
                    <a:lstStyle/>
                    <a:p>
                      <a:pPr marL="0" marR="0" lvl="0" indent="0" algn="l" rtl="0">
                        <a:lnSpc>
                          <a:spcPct val="100000"/>
                        </a:lnSpc>
                        <a:spcBef>
                          <a:spcPts val="0"/>
                        </a:spcBef>
                        <a:spcAft>
                          <a:spcPts val="0"/>
                        </a:spcAft>
                        <a:buClrTx/>
                        <a:buSzTx/>
                        <a:buFontTx/>
                        <a:buNone/>
                      </a:pPr>
                      <a:endParaRPr lang="en-GB" sz="1000">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GB" sz="1000" b="0">
                          <a:solidFill>
                            <a:schemeClr val="tx1"/>
                          </a:solidFill>
                          <a:latin typeface="Arial"/>
                          <a:cs typeface="Arial"/>
                        </a:rPr>
                        <a:t>As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a:lnSpc>
                          <a:spcPct val="100000"/>
                        </a:lnSpc>
                        <a:spcBef>
                          <a:spcPts val="0"/>
                        </a:spcBef>
                        <a:spcAft>
                          <a:spcPts val="0"/>
                        </a:spcAft>
                        <a:buNone/>
                      </a:pPr>
                      <a:r>
                        <a:rPr lang="en-GB" sz="1000" b="0">
                          <a:solidFill>
                            <a:schemeClr val="tx1"/>
                          </a:solidFill>
                          <a:latin typeface="Arial"/>
                          <a:cs typeface="Arial"/>
                        </a:rPr>
                        <a:t>95,700</a:t>
                      </a:r>
                      <a:endParaRPr lang="en-US" sz="1000">
                        <a:latin typeface="Arial"/>
                        <a:cs typeface="Arial"/>
                      </a:endParaRPr>
                    </a:p>
                    <a:p>
                      <a:pPr marL="0" marR="0" lvl="0" indent="0" algn="ctr">
                        <a:lnSpc>
                          <a:spcPct val="100000"/>
                        </a:lnSpc>
                        <a:spcBef>
                          <a:spcPts val="0"/>
                        </a:spcBef>
                        <a:spcAft>
                          <a:spcPts val="0"/>
                        </a:spcAft>
                        <a:buNone/>
                      </a:pPr>
                      <a:r>
                        <a:rPr lang="en-GB" sz="1000" b="0">
                          <a:solidFill>
                            <a:schemeClr val="tx1"/>
                          </a:solidFill>
                          <a:latin typeface="Arial"/>
                          <a:cs typeface="Arial"/>
                        </a:rPr>
                        <a:t> (15% increase in full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a:lnSpc>
                          <a:spcPct val="100000"/>
                        </a:lnSpc>
                        <a:spcBef>
                          <a:spcPts val="0"/>
                        </a:spcBef>
                        <a:spcAft>
                          <a:spcPts val="0"/>
                        </a:spcAft>
                        <a:buClrTx/>
                        <a:buSzTx/>
                        <a:buFontTx/>
                        <a:buNone/>
                      </a:pPr>
                      <a:r>
                        <a:rPr lang="en-GB" sz="1000" b="0">
                          <a:solidFill>
                            <a:schemeClr val="tx1"/>
                          </a:solidFill>
                          <a:latin typeface="Arial"/>
                          <a:ea typeface="Inter"/>
                          <a:cs typeface="Arial"/>
                        </a:rPr>
                        <a:t>83,200</a:t>
                      </a:r>
                      <a:endParaRPr lang="en-US" sz="1000">
                        <a:latin typeface="Arial"/>
                        <a:cs typeface="Arial"/>
                      </a:endParaRPr>
                    </a:p>
                    <a:p>
                      <a:pPr marL="0" marR="0" lvl="0" indent="0" algn="ctr">
                        <a:lnSpc>
                          <a:spcPct val="100000"/>
                        </a:lnSpc>
                        <a:spcBef>
                          <a:spcPts val="0"/>
                        </a:spcBef>
                        <a:spcAft>
                          <a:spcPts val="0"/>
                        </a:spcAft>
                        <a:buClrTx/>
                        <a:buSzTx/>
                        <a:buFontTx/>
                        <a:buNone/>
                      </a:pPr>
                      <a:r>
                        <a:rPr lang="en-GB" sz="1000" b="0">
                          <a:solidFill>
                            <a:schemeClr val="tx1"/>
                          </a:solidFill>
                          <a:latin typeface="Arial"/>
                          <a:ea typeface="Inter"/>
                          <a:cs typeface="Arial"/>
                        </a:rPr>
                        <a:t> (Full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1">
                          <a:solidFill>
                            <a:schemeClr val="tx1"/>
                          </a:solidFill>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67660698"/>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2212857504"/>
              </p:ext>
            </p:extLst>
          </p:nvPr>
        </p:nvGraphicFramePr>
        <p:xfrm>
          <a:off x="8183417" y="812091"/>
          <a:ext cx="3568020" cy="3613983"/>
        </p:xfrm>
        <a:graphic>
          <a:graphicData uri="http://schemas.openxmlformats.org/drawingml/2006/table">
            <a:tbl>
              <a:tblPr firstRow="1" bandRow="1">
                <a:tableStyleId>{5C22544A-7EE6-4342-B048-85BDC9FD1C3A}</a:tableStyleId>
              </a:tblPr>
              <a:tblGrid>
                <a:gridCol w="2138153">
                  <a:extLst>
                    <a:ext uri="{9D8B030D-6E8A-4147-A177-3AD203B41FA5}">
                      <a16:colId xmlns:a16="http://schemas.microsoft.com/office/drawing/2014/main" val="2727980484"/>
                    </a:ext>
                  </a:extLst>
                </a:gridCol>
                <a:gridCol w="835359">
                  <a:extLst>
                    <a:ext uri="{9D8B030D-6E8A-4147-A177-3AD203B41FA5}">
                      <a16:colId xmlns:a16="http://schemas.microsoft.com/office/drawing/2014/main" val="1637958658"/>
                    </a:ext>
                  </a:extLst>
                </a:gridCol>
                <a:gridCol w="594508">
                  <a:extLst>
                    <a:ext uri="{9D8B030D-6E8A-4147-A177-3AD203B41FA5}">
                      <a16:colId xmlns:a16="http://schemas.microsoft.com/office/drawing/2014/main" val="159653918"/>
                    </a:ext>
                  </a:extLst>
                </a:gridCol>
              </a:tblGrid>
              <a:tr h="474351">
                <a:tc>
                  <a:txBody>
                    <a:bodyPr/>
                    <a:lstStyle/>
                    <a:p>
                      <a:pPr algn="ctr"/>
                      <a:r>
                        <a:rPr lang="en-GB" sz="1000">
                          <a:solidFill>
                            <a:schemeClr val="tx1"/>
                          </a:solidFill>
                          <a:latin typeface="Arial"/>
                          <a:ea typeface="Inter"/>
                          <a:cs typeface="Arial"/>
                        </a:rPr>
                        <a:t>Bus Plan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a:ea typeface="Inter"/>
                          <a:cs typeface="Arial"/>
                        </a:rPr>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a:ea typeface="Inter"/>
                          <a:cs typeface="Arial"/>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620271">
                <a:tc>
                  <a:txBody>
                    <a:bodyPr/>
                    <a:lstStyle/>
                    <a:p>
                      <a:r>
                        <a:rPr lang="en-GB" sz="1000">
                          <a:latin typeface="Arial"/>
                          <a:ea typeface="Inter"/>
                          <a:cs typeface="Arial"/>
                        </a:rPr>
                        <a:t>Complete migration to new corporate 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cs typeface="Arial"/>
                        </a:rPr>
                        <a:t>30 Dec 24</a:t>
                      </a:r>
                      <a:endParaRPr lang="en-US" sz="100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843138784"/>
                  </a:ext>
                </a:extLst>
              </a:tr>
              <a:tr h="934395">
                <a:tc>
                  <a:txBody>
                    <a:bodyPr/>
                    <a:lstStyle/>
                    <a:p>
                      <a:r>
                        <a:rPr lang="en-GB" sz="1000">
                          <a:latin typeface="Arial"/>
                          <a:ea typeface="Inter"/>
                          <a:cs typeface="Arial"/>
                        </a:rPr>
                        <a:t>Complete proof of concepts with semantic data model to inform next steps of knowledge platform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1 July 24 (expected 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0541423"/>
                  </a:ext>
                </a:extLst>
              </a:tr>
              <a:tr h="906023">
                <a:tc>
                  <a:txBody>
                    <a:bodyPr/>
                    <a:lstStyle/>
                    <a:p>
                      <a:r>
                        <a:rPr lang="en-GB" sz="1000">
                          <a:latin typeface="Arial"/>
                          <a:ea typeface="Inter"/>
                          <a:cs typeface="Arial"/>
                        </a:rPr>
                        <a:t>Agree standardised wording and structure for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a:ea typeface="Inter"/>
                          <a:cs typeface="Arial"/>
                        </a:rPr>
                        <a:t>31 Dec 24</a:t>
                      </a:r>
                    </a:p>
                    <a:p>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516768234"/>
                  </a:ext>
                </a:extLst>
              </a:tr>
              <a:tr h="678943">
                <a:tc>
                  <a:txBody>
                    <a:bodyPr/>
                    <a:lstStyle/>
                    <a:p>
                      <a:r>
                        <a:rPr lang="en-GB" sz="1000">
                          <a:latin typeface="Arial"/>
                          <a:ea typeface="Inter"/>
                          <a:cs typeface="Arial"/>
                        </a:rPr>
                        <a:t>Launch a new content governance process for CHTE and CfG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31 Dec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04713143"/>
                  </a:ext>
                </a:extLst>
              </a:tr>
            </a:tbl>
          </a:graphicData>
        </a:graphic>
      </p:graphicFrame>
      <p:sp>
        <p:nvSpPr>
          <p:cNvPr id="6" name="TextBox 5">
            <a:extLst>
              <a:ext uri="{FF2B5EF4-FFF2-40B4-BE49-F238E27FC236}">
                <a16:creationId xmlns:a16="http://schemas.microsoft.com/office/drawing/2014/main" id="{0D61DD7D-A6BE-BCF0-6BF4-B9CB4F204703}"/>
              </a:ext>
            </a:extLst>
          </p:cNvPr>
          <p:cNvSpPr txBox="1"/>
          <p:nvPr/>
        </p:nvSpPr>
        <p:spPr>
          <a:xfrm>
            <a:off x="8113477" y="4412463"/>
            <a:ext cx="3672796" cy="230832"/>
          </a:xfrm>
          <a:prstGeom prst="rect">
            <a:avLst/>
          </a:prstGeom>
          <a:noFill/>
        </p:spPr>
        <p:txBody>
          <a:bodyPr wrap="square">
            <a:spAutoFit/>
          </a:bodyPr>
          <a:lstStyle/>
          <a:p>
            <a:r>
              <a:rPr lang="en-GB" sz="900" b="1"/>
              <a:t>RAG rating key: C= complete; G= green; A= amber; R= red</a:t>
            </a:r>
          </a:p>
        </p:txBody>
      </p:sp>
      <p:sp>
        <p:nvSpPr>
          <p:cNvPr id="7" name="TextBox 6">
            <a:extLst>
              <a:ext uri="{FF2B5EF4-FFF2-40B4-BE49-F238E27FC236}">
                <a16:creationId xmlns:a16="http://schemas.microsoft.com/office/drawing/2014/main" id="{21D0F601-BC04-E520-37A2-725024C9C1FF}"/>
              </a:ext>
            </a:extLst>
          </p:cNvPr>
          <p:cNvSpPr txBox="1"/>
          <p:nvPr/>
        </p:nvSpPr>
        <p:spPr>
          <a:xfrm>
            <a:off x="405727" y="4638548"/>
            <a:ext cx="11397670" cy="1631216"/>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000" b="1">
                <a:latin typeface="Arial"/>
                <a:ea typeface="Inter SemiBold"/>
                <a:cs typeface="Arial"/>
              </a:rPr>
              <a:t>Notes on RAG status:</a:t>
            </a:r>
            <a:endParaRPr lang="en-GB" sz="1000">
              <a:latin typeface="Arial"/>
              <a:ea typeface="Inter SemiBold" panose="02000503000000020004" pitchFamily="2" charset="0"/>
              <a:cs typeface="Arial"/>
            </a:endParaRPr>
          </a:p>
          <a:p>
            <a:pPr marL="171450" indent="-171450">
              <a:spcAft>
                <a:spcPts val="600"/>
              </a:spcAft>
              <a:buFont typeface="Arial" panose="020B0604020202020204" pitchFamily="34" charset="0"/>
              <a:buChar char="•"/>
            </a:pPr>
            <a:r>
              <a:rPr lang="en-GB" sz="1000">
                <a:latin typeface="Arial"/>
                <a:ea typeface="Inter"/>
                <a:cs typeface="Arial"/>
              </a:rPr>
              <a:t>Removing old content has had an impact on clicks through to guidance. Any old articles that are driving a lot of traffic have been retained. Planned improvements to the SEO of the site will make it easier to search for guidance both on our website and from Google. Time period and newsworthiness of content is also a factor - spikes in traffic through to guidance come from high-profile news stories. </a:t>
            </a:r>
          </a:p>
          <a:p>
            <a:pPr marL="171450" indent="-171450">
              <a:spcAft>
                <a:spcPts val="600"/>
              </a:spcAft>
              <a:buFont typeface="Arial" panose="020B0604020202020204" pitchFamily="34" charset="0"/>
              <a:buChar char="•"/>
            </a:pPr>
            <a:r>
              <a:rPr lang="en-GB" sz="1000">
                <a:latin typeface="Arial"/>
                <a:ea typeface="Inter"/>
                <a:cs typeface="Arial"/>
              </a:rPr>
              <a:t>The first target of going live with the new homepage was met, with a plan to finish migration of the corporate pages by Q3 24/25. That timeline slipped but we are on track to complete end of Q1 25/26. </a:t>
            </a:r>
          </a:p>
          <a:p>
            <a:pPr marL="171450" indent="-171450">
              <a:spcAft>
                <a:spcPts val="600"/>
              </a:spcAft>
              <a:buFont typeface="Arial" panose="020B0604020202020204" pitchFamily="34" charset="0"/>
              <a:buChar char="•"/>
            </a:pPr>
            <a:r>
              <a:rPr lang="en-GB" sz="1000">
                <a:latin typeface="Arial"/>
                <a:ea typeface="Inter"/>
                <a:cs typeface="Arial"/>
              </a:rPr>
              <a:t>The revised start date agreed with Amazon Web Services was mid-October for a period of 12 weeks, so the delivery milestone was amended accordingly. Full reporting by April on track </a:t>
            </a:r>
          </a:p>
          <a:p>
            <a:pPr marL="171450" indent="-171450">
              <a:spcAft>
                <a:spcPts val="600"/>
              </a:spcAft>
              <a:buFont typeface="Arial" panose="020B0604020202020204" pitchFamily="34" charset="0"/>
              <a:buChar char="•"/>
            </a:pPr>
            <a:r>
              <a:rPr lang="en-GB" sz="1000">
                <a:latin typeface="Arial"/>
                <a:ea typeface="Inter"/>
                <a:cs typeface="Arial"/>
              </a:rPr>
              <a:t>Work on Content Governance has been absorbed into roll out of agreed structured recommendations and content creation transformation element of Timeliness Programme in 25/26. </a:t>
            </a:r>
          </a:p>
        </p:txBody>
      </p:sp>
      <p:sp>
        <p:nvSpPr>
          <p:cNvPr id="8" name="Oval 7">
            <a:extLst>
              <a:ext uri="{FF2B5EF4-FFF2-40B4-BE49-F238E27FC236}">
                <a16:creationId xmlns:a16="http://schemas.microsoft.com/office/drawing/2014/main" id="{B5BC581A-6741-8EC1-3B46-C5CD0070B924}"/>
              </a:ext>
            </a:extLst>
          </p:cNvPr>
          <p:cNvSpPr/>
          <p:nvPr/>
        </p:nvSpPr>
        <p:spPr>
          <a:xfrm>
            <a:off x="448269" y="4892423"/>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0" name="Oval 9">
            <a:extLst>
              <a:ext uri="{FF2B5EF4-FFF2-40B4-BE49-F238E27FC236}">
                <a16:creationId xmlns:a16="http://schemas.microsoft.com/office/drawing/2014/main" id="{24DA3C43-7495-977F-C006-B9817F9BD97D}"/>
              </a:ext>
            </a:extLst>
          </p:cNvPr>
          <p:cNvSpPr/>
          <p:nvPr/>
        </p:nvSpPr>
        <p:spPr>
          <a:xfrm>
            <a:off x="11793144" y="245222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4" name="Oval 3">
            <a:extLst>
              <a:ext uri="{FF2B5EF4-FFF2-40B4-BE49-F238E27FC236}">
                <a16:creationId xmlns:a16="http://schemas.microsoft.com/office/drawing/2014/main" id="{A8A44ACE-1ECD-EE4F-3F9C-BD400EB2F5A3}"/>
              </a:ext>
            </a:extLst>
          </p:cNvPr>
          <p:cNvSpPr/>
          <p:nvPr/>
        </p:nvSpPr>
        <p:spPr>
          <a:xfrm>
            <a:off x="11793144" y="1650832"/>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1" name="Oval 10">
            <a:extLst>
              <a:ext uri="{FF2B5EF4-FFF2-40B4-BE49-F238E27FC236}">
                <a16:creationId xmlns:a16="http://schemas.microsoft.com/office/drawing/2014/main" id="{3D6A1D24-D89B-0430-BA29-6188DAE5EE22}"/>
              </a:ext>
            </a:extLst>
          </p:cNvPr>
          <p:cNvSpPr/>
          <p:nvPr/>
        </p:nvSpPr>
        <p:spPr>
          <a:xfrm>
            <a:off x="7399029" y="3393282"/>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2" name="Oval 11">
            <a:extLst>
              <a:ext uri="{FF2B5EF4-FFF2-40B4-BE49-F238E27FC236}">
                <a16:creationId xmlns:a16="http://schemas.microsoft.com/office/drawing/2014/main" id="{107A827C-B0F2-A031-8CAF-4CABAFA84FCB}"/>
              </a:ext>
            </a:extLst>
          </p:cNvPr>
          <p:cNvSpPr/>
          <p:nvPr/>
        </p:nvSpPr>
        <p:spPr>
          <a:xfrm>
            <a:off x="448269" y="5421227"/>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3" name="Oval 12">
            <a:extLst>
              <a:ext uri="{FF2B5EF4-FFF2-40B4-BE49-F238E27FC236}">
                <a16:creationId xmlns:a16="http://schemas.microsoft.com/office/drawing/2014/main" id="{33794945-6DC0-777E-09BC-6D80BB7061D3}"/>
              </a:ext>
            </a:extLst>
          </p:cNvPr>
          <p:cNvSpPr/>
          <p:nvPr/>
        </p:nvSpPr>
        <p:spPr>
          <a:xfrm>
            <a:off x="443613" y="5794362"/>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9" name="Oval 8">
            <a:extLst>
              <a:ext uri="{FF2B5EF4-FFF2-40B4-BE49-F238E27FC236}">
                <a16:creationId xmlns:a16="http://schemas.microsoft.com/office/drawing/2014/main" id="{24546835-2EF8-1421-25DA-2C5CF66489D2}"/>
              </a:ext>
            </a:extLst>
          </p:cNvPr>
          <p:cNvSpPr/>
          <p:nvPr/>
        </p:nvSpPr>
        <p:spPr>
          <a:xfrm>
            <a:off x="448269" y="605899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4</a:t>
            </a:r>
          </a:p>
        </p:txBody>
      </p:sp>
      <p:sp>
        <p:nvSpPr>
          <p:cNvPr id="15" name="Oval 14">
            <a:extLst>
              <a:ext uri="{FF2B5EF4-FFF2-40B4-BE49-F238E27FC236}">
                <a16:creationId xmlns:a16="http://schemas.microsoft.com/office/drawing/2014/main" id="{DEFAC544-2901-D09E-5AC6-70703253DB62}"/>
              </a:ext>
            </a:extLst>
          </p:cNvPr>
          <p:cNvSpPr/>
          <p:nvPr/>
        </p:nvSpPr>
        <p:spPr>
          <a:xfrm>
            <a:off x="11793144" y="410928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4</a:t>
            </a:r>
          </a:p>
        </p:txBody>
      </p:sp>
      <p:sp>
        <p:nvSpPr>
          <p:cNvPr id="16" name="TextBox 15">
            <a:extLst>
              <a:ext uri="{FF2B5EF4-FFF2-40B4-BE49-F238E27FC236}">
                <a16:creationId xmlns:a16="http://schemas.microsoft.com/office/drawing/2014/main" id="{DE85BEED-18EB-ED79-2786-3D5F65A4F31B}"/>
              </a:ext>
            </a:extLst>
          </p:cNvPr>
          <p:cNvSpPr txBox="1"/>
          <p:nvPr/>
        </p:nvSpPr>
        <p:spPr>
          <a:xfrm>
            <a:off x="9006121" y="6418159"/>
            <a:ext cx="3185879" cy="215444"/>
          </a:xfrm>
          <a:prstGeom prst="rect">
            <a:avLst/>
          </a:prstGeom>
          <a:noFill/>
        </p:spPr>
        <p:txBody>
          <a:bodyPr wrap="square" lIns="91440" tIns="45720" rIns="91440" bIns="45720" rtlCol="0" anchor="t">
            <a:spAutoFit/>
          </a:bodyPr>
          <a:lstStyle/>
          <a:p>
            <a:r>
              <a:rPr lang="en-GB" sz="800"/>
              <a:t>All figures as of 28 February 2025 unless otherwise stated</a:t>
            </a:r>
          </a:p>
        </p:txBody>
      </p:sp>
    </p:spTree>
    <p:extLst>
      <p:ext uri="{BB962C8B-B14F-4D97-AF65-F5344CB8AC3E}">
        <p14:creationId xmlns:p14="http://schemas.microsoft.com/office/powerpoint/2010/main" val="1184360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B82DDD-6BAE-DAA8-C1BD-F774D364136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2EBD85F8-5915-9CDF-8FBC-42880B0B5D26}"/>
              </a:ext>
              <a:ext uri="{C183D7F6-B498-43B3-948B-1728B52AA6E4}">
                <adec:decorative xmlns:adec="http://schemas.microsoft.com/office/drawing/2017/decorative" val="1"/>
              </a:ext>
            </a:extLst>
          </p:cNvPr>
          <p:cNvSpPr/>
          <p:nvPr/>
        </p:nvSpPr>
        <p:spPr>
          <a:xfrm>
            <a:off x="339684" y="4328449"/>
            <a:ext cx="11620191"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 name="Rectangle 1">
            <a:extLst>
              <a:ext uri="{FF2B5EF4-FFF2-40B4-BE49-F238E27FC236}">
                <a16:creationId xmlns:a16="http://schemas.microsoft.com/office/drawing/2014/main" id="{6D7C1D09-0A29-55DB-9CC6-42512762E3D3}"/>
              </a:ext>
              <a:ext uri="{C183D7F6-B498-43B3-948B-1728B52AA6E4}">
                <adec:decorative xmlns:adec="http://schemas.microsoft.com/office/drawing/2017/decorative" val="1"/>
              </a:ext>
            </a:extLst>
          </p:cNvPr>
          <p:cNvSpPr/>
          <p:nvPr/>
        </p:nvSpPr>
        <p:spPr>
          <a:xfrm>
            <a:off x="6136128" y="633013"/>
            <a:ext cx="5823741"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Rectangle 5">
            <a:extLst>
              <a:ext uri="{FF2B5EF4-FFF2-40B4-BE49-F238E27FC236}">
                <a16:creationId xmlns:a16="http://schemas.microsoft.com/office/drawing/2014/main" id="{031D36B6-59B9-9EBE-D9A3-ABF12EFA5FD6}"/>
              </a:ext>
              <a:ext uri="{C183D7F6-B498-43B3-948B-1728B52AA6E4}">
                <adec:decorative xmlns:adec="http://schemas.microsoft.com/office/drawing/2017/decorative" val="1"/>
              </a:ext>
            </a:extLst>
          </p:cNvPr>
          <p:cNvSpPr/>
          <p:nvPr/>
        </p:nvSpPr>
        <p:spPr>
          <a:xfrm>
            <a:off x="362320" y="642523"/>
            <a:ext cx="5729211"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2" name="Title 31">
            <a:extLst>
              <a:ext uri="{FF2B5EF4-FFF2-40B4-BE49-F238E27FC236}">
                <a16:creationId xmlns:a16="http://schemas.microsoft.com/office/drawing/2014/main" id="{9DF4DA1F-5287-ADD8-2863-C92E2F92AEEA}"/>
              </a:ext>
            </a:extLst>
          </p:cNvPr>
          <p:cNvSpPr>
            <a:spLocks noGrp="1"/>
          </p:cNvSpPr>
          <p:nvPr>
            <p:ph type="ctrTitle"/>
          </p:nvPr>
        </p:nvSpPr>
        <p:spPr>
          <a:xfrm>
            <a:off x="314268" y="96764"/>
            <a:ext cx="11198610" cy="746158"/>
          </a:xfrm>
        </p:spPr>
        <p:txBody>
          <a:bodyPr>
            <a:normAutofit/>
          </a:bodyPr>
          <a:lstStyle/>
          <a:p>
            <a:r>
              <a:rPr lang="en-GB" sz="2500">
                <a:latin typeface="Arial" panose="020B0604020202020204" pitchFamily="34" charset="0"/>
                <a:cs typeface="Arial" panose="020B0604020202020204" pitchFamily="34" charset="0"/>
              </a:rPr>
              <a:t>Impactful: Exception report </a:t>
            </a:r>
          </a:p>
        </p:txBody>
      </p:sp>
      <p:sp>
        <p:nvSpPr>
          <p:cNvPr id="7" name="Rectangle 6">
            <a:extLst>
              <a:ext uri="{FF2B5EF4-FFF2-40B4-BE49-F238E27FC236}">
                <a16:creationId xmlns:a16="http://schemas.microsoft.com/office/drawing/2014/main" id="{342055BB-C8BF-4B00-6EFA-F6B3E40E727E}"/>
              </a:ext>
            </a:extLst>
          </p:cNvPr>
          <p:cNvSpPr/>
          <p:nvPr/>
        </p:nvSpPr>
        <p:spPr>
          <a:xfrm>
            <a:off x="9043016" y="105012"/>
            <a:ext cx="2920855" cy="4691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RAG rating</a:t>
            </a:r>
            <a:r>
              <a:rPr kumimoji="0" lang="en-GB" sz="1800" b="1" i="0" u="none" strike="noStrike" kern="1200" cap="none" spc="0" normalizeH="0" baseline="0" noProof="0">
                <a:ln>
                  <a:noFill/>
                </a:ln>
                <a:solidFill>
                  <a:srgbClr val="FFFFFF"/>
                </a:solidFill>
                <a:effectLst/>
                <a:uLnTx/>
                <a:uFillTx/>
                <a:latin typeface="Inter"/>
                <a:ea typeface="+mn-ea"/>
                <a:cs typeface="+mn-cs"/>
              </a:rPr>
              <a:t>: </a:t>
            </a:r>
          </a:p>
        </p:txBody>
      </p:sp>
      <p:sp>
        <p:nvSpPr>
          <p:cNvPr id="16" name="TextBox 15">
            <a:extLst>
              <a:ext uri="{FF2B5EF4-FFF2-40B4-BE49-F238E27FC236}">
                <a16:creationId xmlns:a16="http://schemas.microsoft.com/office/drawing/2014/main" id="{E537876F-E8A4-FFEA-1AED-9724DEA395CC}"/>
              </a:ext>
            </a:extLst>
          </p:cNvPr>
          <p:cNvSpPr txBox="1"/>
          <p:nvPr/>
        </p:nvSpPr>
        <p:spPr>
          <a:xfrm>
            <a:off x="10704372" y="147037"/>
            <a:ext cx="1057778" cy="369332"/>
          </a:xfrm>
          <a:prstGeom prst="rect">
            <a:avLst/>
          </a:prstGeom>
          <a:solidFill>
            <a:srgbClr val="00B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Green</a:t>
            </a:r>
          </a:p>
        </p:txBody>
      </p:sp>
      <p:sp>
        <p:nvSpPr>
          <p:cNvPr id="8" name="TextBox 7">
            <a:extLst>
              <a:ext uri="{FF2B5EF4-FFF2-40B4-BE49-F238E27FC236}">
                <a16:creationId xmlns:a16="http://schemas.microsoft.com/office/drawing/2014/main" id="{ADFEED02-6769-2887-A8DD-23C99F8C0CD0}"/>
              </a:ext>
            </a:extLst>
          </p:cNvPr>
          <p:cNvSpPr txBox="1"/>
          <p:nvPr/>
        </p:nvSpPr>
        <p:spPr>
          <a:xfrm>
            <a:off x="1075959" y="708958"/>
            <a:ext cx="499827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Key highlights / what’s been achieved and headline progress towards outcomes and KPIs</a:t>
            </a:r>
          </a:p>
        </p:txBody>
      </p:sp>
      <p:sp>
        <p:nvSpPr>
          <p:cNvPr id="9" name="TextBox 8">
            <a:extLst>
              <a:ext uri="{FF2B5EF4-FFF2-40B4-BE49-F238E27FC236}">
                <a16:creationId xmlns:a16="http://schemas.microsoft.com/office/drawing/2014/main" id="{2B88D3DC-CC76-92D2-ADFD-E5B850702DB5}"/>
              </a:ext>
            </a:extLst>
          </p:cNvPr>
          <p:cNvSpPr txBox="1"/>
          <p:nvPr/>
        </p:nvSpPr>
        <p:spPr>
          <a:xfrm>
            <a:off x="366923" y="1338507"/>
            <a:ext cx="5729211" cy="2940108"/>
          </a:xfrm>
          <a:prstGeom prst="rect">
            <a:avLst/>
          </a:prstGeom>
          <a:solidFill>
            <a:schemeClr val="accent1"/>
          </a:solidFill>
          <a:ln>
            <a:noFill/>
          </a:ln>
        </p:spPr>
        <p:txBody>
          <a:bodyPr wrap="square" lIns="180000" tIns="180000" rIns="180000" bIns="180000" rtlCol="0" anchor="t">
            <a:noAutofit/>
          </a:bodyPr>
          <a:lstStyle/>
          <a:p>
            <a:pPr algn="l"/>
            <a:r>
              <a:rPr lang="en-GB" sz="900" b="0" i="0" u="sng">
                <a:solidFill>
                  <a:schemeClr val="bg1"/>
                </a:solidFill>
                <a:effectLst/>
                <a:latin typeface="Arial"/>
                <a:cs typeface="Arial"/>
              </a:rPr>
              <a:t>Uptake Measurement and System Intelligence​</a:t>
            </a:r>
          </a:p>
          <a:p>
            <a:pPr algn="l"/>
            <a:r>
              <a:rPr lang="en-GB" sz="900" b="0" i="0">
                <a:solidFill>
                  <a:schemeClr val="bg1"/>
                </a:solidFill>
                <a:effectLst/>
                <a:latin typeface="Arial"/>
                <a:cs typeface="Arial"/>
              </a:rPr>
              <a:t>We have completed the preparatory work and data definitions for the measurement of improvement in uptake of NICE guidance uptake in priority areas. We have completed the maternity and neonatal insights pack and a review of obesity medicines uptake. We have begun system intelligence and uptake analysis on respiratory conditions. We are bringing together learning from the year to develop a set of principles that guide our approach to system intelligence including how we collect, report and store data to improve impact.</a:t>
            </a:r>
          </a:p>
          <a:p>
            <a:pPr algn="l"/>
            <a:endParaRPr lang="en-GB" sz="900" b="0" i="0">
              <a:solidFill>
                <a:schemeClr val="bg1"/>
              </a:solidFill>
              <a:effectLst/>
              <a:latin typeface="Arial" panose="020B0604020202020204" pitchFamily="34" charset="0"/>
              <a:cs typeface="Arial" panose="020B0604020202020204" pitchFamily="34" charset="0"/>
            </a:endParaRPr>
          </a:p>
          <a:p>
            <a:pPr algn="l"/>
            <a:r>
              <a:rPr lang="en-GB" sz="900" b="0" i="0" u="sng">
                <a:solidFill>
                  <a:schemeClr val="bg1"/>
                </a:solidFill>
                <a:effectLst/>
                <a:latin typeface="Arial"/>
                <a:cs typeface="Arial"/>
              </a:rPr>
              <a:t>Implementation support​</a:t>
            </a:r>
          </a:p>
          <a:p>
            <a:pPr marL="171450" indent="-171450" algn="l">
              <a:buFont typeface="Arial" panose="020B0604020202020204" pitchFamily="34" charset="0"/>
              <a:buChar char="•"/>
            </a:pPr>
            <a:r>
              <a:rPr lang="en-GB" sz="900" b="0" i="0">
                <a:solidFill>
                  <a:schemeClr val="bg1"/>
                </a:solidFill>
                <a:effectLst/>
                <a:latin typeface="Arial"/>
                <a:cs typeface="Arial"/>
              </a:rPr>
              <a:t>Draft strategy to improve the uptake and adoption of NICE guidance to go to Board in March</a:t>
            </a:r>
          </a:p>
          <a:p>
            <a:pPr marL="171450" indent="-171450" algn="l">
              <a:buFont typeface="Arial" panose="020B0604020202020204" pitchFamily="34" charset="0"/>
              <a:buChar char="•"/>
            </a:pPr>
            <a:r>
              <a:rPr lang="en-GB" sz="900" b="0" i="0">
                <a:solidFill>
                  <a:schemeClr val="bg1"/>
                </a:solidFill>
                <a:effectLst/>
                <a:latin typeface="Arial"/>
                <a:cs typeface="Arial"/>
              </a:rPr>
              <a:t>Dashboard produced to show traffic and usage stats for published obesity/</a:t>
            </a:r>
            <a:r>
              <a:rPr lang="en-GB" sz="900" b="0" i="0" err="1">
                <a:solidFill>
                  <a:schemeClr val="bg1"/>
                </a:solidFill>
                <a:effectLst/>
                <a:latin typeface="Arial"/>
                <a:cs typeface="Arial"/>
              </a:rPr>
              <a:t>tirzepatide</a:t>
            </a:r>
            <a:r>
              <a:rPr lang="en-GB" sz="900" b="0" i="0">
                <a:solidFill>
                  <a:schemeClr val="bg1"/>
                </a:solidFill>
                <a:effectLst/>
                <a:latin typeface="Arial"/>
                <a:cs typeface="Arial"/>
              </a:rPr>
              <a:t> resources and antenatal toolkit.​</a:t>
            </a:r>
          </a:p>
          <a:p>
            <a:pPr marL="171450" indent="-171450" algn="l">
              <a:buFont typeface="Arial" panose="020B0604020202020204" pitchFamily="34" charset="0"/>
              <a:buChar char="•"/>
            </a:pPr>
            <a:r>
              <a:rPr lang="en-GB" sz="900" b="0" i="0">
                <a:solidFill>
                  <a:schemeClr val="bg1"/>
                </a:solidFill>
                <a:effectLst/>
                <a:latin typeface="Arial"/>
                <a:cs typeface="Arial"/>
              </a:rPr>
              <a:t>Survey produced in conjunction with audience insights to seek feedback regarding maternity toolkit, to inform the revised version​</a:t>
            </a:r>
          </a:p>
          <a:p>
            <a:pPr marL="171450" indent="-171450">
              <a:buFont typeface="Arial" panose="020B0604020202020204" pitchFamily="34" charset="0"/>
              <a:buChar char="•"/>
            </a:pPr>
            <a:r>
              <a:rPr lang="en-GB" sz="900" b="0" i="0">
                <a:solidFill>
                  <a:schemeClr val="bg1"/>
                </a:solidFill>
                <a:effectLst/>
                <a:latin typeface="Arial"/>
                <a:cs typeface="Arial"/>
              </a:rPr>
              <a:t>First two of five agreed products to support adoption and uptake of guidance delivered (Implementation chapter for Maternity and </a:t>
            </a:r>
            <a:r>
              <a:rPr lang="en-GB" sz="900">
                <a:solidFill>
                  <a:schemeClr val="bg1"/>
                </a:solidFill>
                <a:latin typeface="Arial"/>
                <a:cs typeface="Arial"/>
              </a:rPr>
              <a:t>baseline assessment tool for</a:t>
            </a:r>
            <a:r>
              <a:rPr lang="en-GB" sz="900" b="0" i="0">
                <a:solidFill>
                  <a:schemeClr val="bg1"/>
                </a:solidFill>
                <a:effectLst/>
                <a:latin typeface="Arial"/>
                <a:cs typeface="Arial"/>
              </a:rPr>
              <a:t> Obesity).</a:t>
            </a:r>
          </a:p>
          <a:p>
            <a:pPr algn="l"/>
            <a:endParaRPr lang="en-GB" sz="900" b="0" i="0">
              <a:solidFill>
                <a:schemeClr val="bg1"/>
              </a:solidFill>
              <a:effectLst/>
              <a:latin typeface="Arial" panose="020B0604020202020204" pitchFamily="34" charset="0"/>
              <a:cs typeface="Arial" panose="020B0604020202020204" pitchFamily="34" charset="0"/>
            </a:endParaRPr>
          </a:p>
          <a:p>
            <a:pPr algn="l"/>
            <a:r>
              <a:rPr lang="en-GB" sz="900" b="0" i="0" u="sng">
                <a:solidFill>
                  <a:schemeClr val="bg1"/>
                </a:solidFill>
                <a:effectLst/>
                <a:latin typeface="Arial"/>
                <a:cs typeface="Arial"/>
              </a:rPr>
              <a:t>Public Involvement best practice approach</a:t>
            </a:r>
          </a:p>
          <a:p>
            <a:pPr marL="171450" indent="-171450">
              <a:buFont typeface="Arial" panose="020B0604020202020204" pitchFamily="34" charset="0"/>
              <a:buChar char="•"/>
            </a:pPr>
            <a:r>
              <a:rPr lang="en-GB" sz="900">
                <a:solidFill>
                  <a:schemeClr val="bg1"/>
                </a:solidFill>
                <a:latin typeface="Arial" panose="020B0604020202020204" pitchFamily="34" charset="0"/>
                <a:cs typeface="Arial" panose="020B0604020202020204" pitchFamily="34" charset="0"/>
              </a:rPr>
              <a:t>Three </a:t>
            </a:r>
            <a:r>
              <a:rPr lang="en-GB" sz="900" b="0" i="0">
                <a:solidFill>
                  <a:schemeClr val="bg1"/>
                </a:solidFill>
                <a:effectLst/>
                <a:latin typeface="Arial" panose="020B0604020202020204" pitchFamily="34" charset="0"/>
                <a:cs typeface="Arial" panose="020B0604020202020204" pitchFamily="34" charset="0"/>
              </a:rPr>
              <a:t>continuous improvement projects scoped​</a:t>
            </a:r>
            <a:r>
              <a:rPr lang="en-GB" sz="900">
                <a:solidFill>
                  <a:schemeClr val="bg1"/>
                </a:solidFill>
                <a:latin typeface="Arial" panose="020B0604020202020204" pitchFamily="34" charset="0"/>
                <a:cs typeface="Arial" panose="020B0604020202020204" pitchFamily="34" charset="0"/>
              </a:rPr>
              <a:t>: </a:t>
            </a:r>
            <a:r>
              <a:rPr lang="en-GB" sz="900">
                <a:solidFill>
                  <a:schemeClr val="bg1"/>
                </a:solidFill>
                <a:latin typeface="Arial" panose="020B0604020202020204" pitchFamily="34" charset="0"/>
                <a:ea typeface="+mn-lt"/>
                <a:cs typeface="Arial" panose="020B0604020202020204" pitchFamily="34" charset="0"/>
              </a:rPr>
              <a:t>Experience of people and communities partners in committees and appraisals; Value and impact of involvement in NICE process; Involvement of carers.</a:t>
            </a:r>
            <a:endParaRPr lang="en-GB" sz="900" b="0" i="0">
              <a:solidFill>
                <a:schemeClr val="bg1"/>
              </a:solidFill>
              <a:effectLst/>
              <a:latin typeface="Arial" panose="020B0604020202020204" pitchFamily="34" charset="0"/>
              <a:ea typeface="Inter"/>
              <a:cs typeface="Arial" panose="020B0604020202020204" pitchFamily="34" charset="0"/>
            </a:endParaRPr>
          </a:p>
          <a:p>
            <a:pPr marL="171450" indent="-171450" fontAlgn="base">
              <a:buFont typeface="Arial" panose="020B0604020202020204" pitchFamily="34" charset="0"/>
              <a:buChar char="•"/>
            </a:pPr>
            <a:endParaRPr lang="en-GB" sz="800" i="0" strike="noStrike" kern="1200" cap="none" spc="0" normalizeH="0" baseline="0" noProof="0">
              <a:ln>
                <a:noFill/>
              </a:ln>
              <a:solidFill>
                <a:schemeClr val="bg1"/>
              </a:solidFill>
              <a:effectLst/>
              <a:uLnTx/>
              <a:uFillTx/>
              <a:latin typeface="Arial" panose="020B0604020202020204" pitchFamily="34" charset="0"/>
              <a:ea typeface="Inter"/>
              <a:cs typeface="Arial" panose="020B0604020202020204" pitchFamily="34" charset="0"/>
            </a:endParaRPr>
          </a:p>
          <a:p>
            <a:pPr marL="171450" indent="-171450" fontAlgn="base">
              <a:buFont typeface="Arial" panose="020B0604020202020204" pitchFamily="34" charset="0"/>
              <a:buChar char="•"/>
            </a:pPr>
            <a:endParaRPr lang="en-GB" sz="800" i="0" strike="noStrike" kern="1200" cap="none" spc="0" normalizeH="0" baseline="0" noProof="0">
              <a:ln>
                <a:noFill/>
              </a:ln>
              <a:solidFill>
                <a:srgbClr val="FFFFFF"/>
              </a:solidFill>
              <a:effectLst/>
              <a:uLnTx/>
              <a:uFillTx/>
              <a:latin typeface="Arial"/>
              <a:ea typeface="Inter"/>
              <a:cs typeface="Arial"/>
            </a:endParaRPr>
          </a:p>
        </p:txBody>
      </p:sp>
      <p:sp>
        <p:nvSpPr>
          <p:cNvPr id="3" name="TextBox 2">
            <a:extLst>
              <a:ext uri="{FF2B5EF4-FFF2-40B4-BE49-F238E27FC236}">
                <a16:creationId xmlns:a16="http://schemas.microsoft.com/office/drawing/2014/main" id="{A3686210-574D-352E-D7FC-77F51C0A132A}"/>
              </a:ext>
            </a:extLst>
          </p:cNvPr>
          <p:cNvSpPr txBox="1"/>
          <p:nvPr/>
        </p:nvSpPr>
        <p:spPr>
          <a:xfrm>
            <a:off x="6910155" y="818352"/>
            <a:ext cx="327750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Key activities for next month</a:t>
            </a:r>
          </a:p>
        </p:txBody>
      </p:sp>
      <p:sp>
        <p:nvSpPr>
          <p:cNvPr id="24" name="TextBox 23">
            <a:extLst>
              <a:ext uri="{FF2B5EF4-FFF2-40B4-BE49-F238E27FC236}">
                <a16:creationId xmlns:a16="http://schemas.microsoft.com/office/drawing/2014/main" id="{500C60C1-9BFD-EBC5-A643-5F35E4AC3866}"/>
              </a:ext>
            </a:extLst>
          </p:cNvPr>
          <p:cNvSpPr txBox="1"/>
          <p:nvPr/>
        </p:nvSpPr>
        <p:spPr>
          <a:xfrm>
            <a:off x="6149779" y="1339800"/>
            <a:ext cx="5824754" cy="2954996"/>
          </a:xfrm>
          <a:prstGeom prst="rect">
            <a:avLst/>
          </a:prstGeom>
          <a:solidFill>
            <a:srgbClr val="228096"/>
          </a:solidFill>
          <a:ln>
            <a:noFill/>
          </a:ln>
        </p:spPr>
        <p:txBody>
          <a:bodyPr wrap="square" lIns="180000" tIns="180000" rIns="180000" bIns="180000" rtlCol="0" anchor="t">
            <a:noAutofit/>
          </a:bodyPr>
          <a:lstStyle/>
          <a:p>
            <a:pPr>
              <a:spcAft>
                <a:spcPts val="400"/>
              </a:spcAft>
              <a:defRPr/>
            </a:pPr>
            <a:r>
              <a:rPr lang="en-GB" sz="900" i="0" u="sng" strike="noStrike" kern="1200" cap="none" spc="0" normalizeH="0" baseline="0" noProof="0">
                <a:ln>
                  <a:noFill/>
                </a:ln>
                <a:solidFill>
                  <a:srgbClr val="FFFFFF"/>
                </a:solidFill>
                <a:effectLst/>
                <a:uLnTx/>
                <a:uFillTx/>
                <a:latin typeface="Arial"/>
                <a:ea typeface="Inter"/>
                <a:cs typeface="Arial"/>
              </a:rPr>
              <a:t>Uptake measurement and System Intelligence​</a:t>
            </a:r>
          </a:p>
          <a:p>
            <a:pPr>
              <a:spcAft>
                <a:spcPts val="400"/>
              </a:spcAft>
              <a:defRPr/>
            </a:pPr>
            <a:r>
              <a:rPr lang="en-GB" sz="900" i="0" strike="noStrike" kern="1200" cap="none" spc="0" normalizeH="0" baseline="0" noProof="0">
                <a:ln>
                  <a:noFill/>
                </a:ln>
                <a:solidFill>
                  <a:srgbClr val="FFFFFF"/>
                </a:solidFill>
                <a:effectLst/>
                <a:uLnTx/>
                <a:uFillTx/>
                <a:latin typeface="Arial"/>
                <a:ea typeface="Inter"/>
                <a:cs typeface="Arial"/>
              </a:rPr>
              <a:t>We will progress insight work on our next two priority themes – respiratory and CVD.​</a:t>
            </a:r>
          </a:p>
          <a:p>
            <a:pPr>
              <a:spcAft>
                <a:spcPts val="400"/>
              </a:spcAft>
              <a:defRPr/>
            </a:pPr>
            <a:r>
              <a:rPr lang="en-GB" sz="900" i="0" strike="noStrike" kern="1200" cap="none" spc="0" normalizeH="0" baseline="0" noProof="0">
                <a:ln>
                  <a:noFill/>
                </a:ln>
                <a:solidFill>
                  <a:srgbClr val="FFFFFF"/>
                </a:solidFill>
                <a:effectLst/>
                <a:uLnTx/>
                <a:uFillTx/>
                <a:latin typeface="Arial"/>
                <a:ea typeface="Inter"/>
                <a:cs typeface="Arial"/>
              </a:rPr>
              <a:t>We will finalise the technical requirements for the measurement of improvement in uptake of NICE guidance uptake in priority areas.</a:t>
            </a:r>
          </a:p>
          <a:p>
            <a:pPr>
              <a:spcAft>
                <a:spcPts val="400"/>
              </a:spcAft>
              <a:defRPr/>
            </a:pPr>
            <a:r>
              <a:rPr lang="en-GB" sz="900" i="0" strike="noStrike" kern="1200" cap="none" spc="0" normalizeH="0" baseline="0" noProof="0">
                <a:ln>
                  <a:noFill/>
                </a:ln>
                <a:solidFill>
                  <a:srgbClr val="FFFFFF"/>
                </a:solidFill>
                <a:effectLst/>
                <a:uLnTx/>
                <a:uFillTx/>
                <a:latin typeface="Arial"/>
                <a:ea typeface="Inter"/>
                <a:cs typeface="Arial"/>
              </a:rPr>
              <a:t>​</a:t>
            </a:r>
            <a:r>
              <a:rPr lang="en-GB" sz="900" i="0" u="sng" strike="noStrike" kern="1200" cap="none" spc="0" normalizeH="0" baseline="0" noProof="0">
                <a:ln>
                  <a:noFill/>
                </a:ln>
                <a:solidFill>
                  <a:srgbClr val="FFFFFF"/>
                </a:solidFill>
                <a:effectLst/>
                <a:uLnTx/>
                <a:uFillTx/>
                <a:latin typeface="Arial"/>
                <a:ea typeface="Inter"/>
                <a:cs typeface="Arial"/>
              </a:rPr>
              <a:t>Implementation support </a:t>
            </a:r>
          </a:p>
          <a:p>
            <a:pPr>
              <a:spcAft>
                <a:spcPts val="400"/>
              </a:spcAft>
              <a:defRPr/>
            </a:pPr>
            <a:r>
              <a:rPr lang="en-GB" sz="900" i="0" strike="noStrike" kern="1200" cap="none" spc="0" normalizeH="0" baseline="0" noProof="0">
                <a:ln>
                  <a:noFill/>
                </a:ln>
                <a:solidFill>
                  <a:srgbClr val="FFFFFF"/>
                </a:solidFill>
                <a:effectLst/>
                <a:uLnTx/>
                <a:uFillTx/>
                <a:latin typeface="Arial"/>
                <a:ea typeface="Inter"/>
                <a:cs typeface="Arial"/>
              </a:rPr>
              <a:t>Final uptake and adoption strategy to be signed off by Board March 2025.</a:t>
            </a:r>
          </a:p>
          <a:p>
            <a:pPr>
              <a:spcAft>
                <a:spcPts val="400"/>
              </a:spcAft>
              <a:defRPr/>
            </a:pPr>
            <a:r>
              <a:rPr lang="en-GB" sz="900" i="0" strike="noStrike" kern="1200" cap="none" spc="0" normalizeH="0" baseline="0" noProof="0">
                <a:ln>
                  <a:noFill/>
                </a:ln>
                <a:solidFill>
                  <a:srgbClr val="FFFFFF"/>
                </a:solidFill>
                <a:effectLst/>
                <a:uLnTx/>
                <a:uFillTx/>
                <a:latin typeface="Arial"/>
                <a:ea typeface="Inter"/>
                <a:cs typeface="Arial"/>
              </a:rPr>
              <a:t>Implementation science training session taking place</a:t>
            </a:r>
            <a:r>
              <a:rPr lang="en-GB" sz="900">
                <a:solidFill>
                  <a:srgbClr val="FFFFFF"/>
                </a:solidFill>
                <a:latin typeface="Arial"/>
                <a:ea typeface="Inter"/>
                <a:cs typeface="Arial"/>
              </a:rPr>
              <a:t>, open to all NICE staff.</a:t>
            </a:r>
            <a:endParaRPr lang="en-GB" sz="900" i="0" strike="noStrike" kern="1200" cap="none" spc="0" normalizeH="0" baseline="0" noProof="0">
              <a:ln>
                <a:noFill/>
              </a:ln>
              <a:solidFill>
                <a:srgbClr val="FFFFFF"/>
              </a:solidFill>
              <a:effectLst/>
              <a:uLnTx/>
              <a:uFillTx/>
              <a:latin typeface="Arial"/>
              <a:ea typeface="Inter"/>
              <a:cs typeface="Arial"/>
            </a:endParaRPr>
          </a:p>
          <a:p>
            <a:pPr>
              <a:spcAft>
                <a:spcPts val="400"/>
              </a:spcAft>
              <a:defRPr/>
            </a:pPr>
            <a:r>
              <a:rPr lang="en-GB" sz="900">
                <a:solidFill>
                  <a:srgbClr val="FFFFFF"/>
                </a:solidFill>
                <a:latin typeface="Arial"/>
                <a:ea typeface="Inter"/>
                <a:cs typeface="Arial"/>
              </a:rPr>
              <a:t>Further obesity and </a:t>
            </a:r>
            <a:r>
              <a:rPr lang="en-GB" sz="900" err="1">
                <a:solidFill>
                  <a:srgbClr val="FFFFFF"/>
                </a:solidFill>
                <a:latin typeface="Arial"/>
                <a:ea typeface="Inter"/>
                <a:cs typeface="Arial"/>
              </a:rPr>
              <a:t>tirzepatide</a:t>
            </a:r>
            <a:r>
              <a:rPr lang="en-GB" sz="900">
                <a:solidFill>
                  <a:srgbClr val="FFFFFF"/>
                </a:solidFill>
                <a:latin typeface="Arial"/>
                <a:ea typeface="Inter"/>
                <a:cs typeface="Arial"/>
              </a:rPr>
              <a:t> implementation support in development</a:t>
            </a:r>
          </a:p>
          <a:p>
            <a:pPr>
              <a:spcAft>
                <a:spcPts val="400"/>
              </a:spcAft>
              <a:defRPr/>
            </a:pPr>
            <a:r>
              <a:rPr lang="en-GB" sz="900">
                <a:solidFill>
                  <a:srgbClr val="FFFFFF"/>
                </a:solidFill>
                <a:latin typeface="Arial"/>
                <a:ea typeface="Inter"/>
                <a:cs typeface="Arial"/>
              </a:rPr>
              <a:t>Stakeholder engagement planned to test out uptake and adoption priorities for 2025/26.</a:t>
            </a:r>
          </a:p>
          <a:p>
            <a:pPr>
              <a:spcAft>
                <a:spcPts val="400"/>
              </a:spcAft>
              <a:defRPr/>
            </a:pPr>
            <a:endParaRPr lang="en-GB" sz="900">
              <a:solidFill>
                <a:srgbClr val="FFFFFF"/>
              </a:solidFill>
              <a:latin typeface="Arial"/>
              <a:ea typeface="Inter"/>
              <a:cs typeface="Arial"/>
            </a:endParaRPr>
          </a:p>
          <a:p>
            <a:pPr>
              <a:spcAft>
                <a:spcPts val="400"/>
              </a:spcAft>
              <a:defRPr/>
            </a:pPr>
            <a:r>
              <a:rPr lang="en-GB" sz="900" i="0" u="sng" strike="noStrike" kern="1200" cap="none" spc="0" normalizeH="0" baseline="0" noProof="0">
                <a:ln>
                  <a:noFill/>
                </a:ln>
                <a:solidFill>
                  <a:srgbClr val="FFFFFF"/>
                </a:solidFill>
                <a:effectLst/>
                <a:uLnTx/>
                <a:uFillTx/>
                <a:latin typeface="Arial"/>
                <a:ea typeface="Inter"/>
                <a:cs typeface="Arial"/>
              </a:rPr>
              <a:t>Public Involvement best practice approach</a:t>
            </a:r>
          </a:p>
          <a:p>
            <a:pPr>
              <a:spcAft>
                <a:spcPts val="400"/>
              </a:spcAft>
              <a:defRPr/>
            </a:pPr>
            <a:r>
              <a:rPr lang="en-GB" sz="900" i="0" strike="noStrike" kern="1200" cap="none" spc="0" normalizeH="0" baseline="0" noProof="0">
                <a:ln>
                  <a:noFill/>
                </a:ln>
                <a:solidFill>
                  <a:schemeClr val="bg1"/>
                </a:solidFill>
                <a:effectLst/>
                <a:uLnTx/>
                <a:uFillTx/>
                <a:latin typeface="Arial" panose="020B0604020202020204" pitchFamily="34" charset="0"/>
                <a:ea typeface="Inter"/>
                <a:cs typeface="Arial" panose="020B0604020202020204" pitchFamily="34" charset="0"/>
              </a:rPr>
              <a:t>Process mapping for involvement for guidelines, medicines and health </a:t>
            </a:r>
            <a:r>
              <a:rPr lang="en-GB" sz="900">
                <a:solidFill>
                  <a:schemeClr val="bg1"/>
                </a:solidFill>
                <a:latin typeface="Arial" panose="020B0604020202020204" pitchFamily="34" charset="0"/>
                <a:ea typeface="Inter"/>
                <a:cs typeface="Arial" panose="020B0604020202020204" pitchFamily="34" charset="0"/>
              </a:rPr>
              <a:t>tech, as part of the timeliness  programme, to improve flexible working and resourcing for involvement and engagement across all areas.   </a:t>
            </a:r>
            <a:endParaRPr lang="en-GB" sz="900" i="0" strike="noStrike" kern="1200" cap="none" spc="0" normalizeH="0" baseline="0" noProof="0">
              <a:ln>
                <a:noFill/>
              </a:ln>
              <a:solidFill>
                <a:schemeClr val="bg1"/>
              </a:solidFill>
              <a:effectLst/>
              <a:uLnTx/>
              <a:uFillTx/>
              <a:latin typeface="Arial" panose="020B0604020202020204" pitchFamily="34" charset="0"/>
              <a:ea typeface="Inter"/>
              <a:cs typeface="Arial" panose="020B0604020202020204" pitchFamily="34" charset="0"/>
            </a:endParaRPr>
          </a:p>
        </p:txBody>
      </p:sp>
      <p:sp>
        <p:nvSpPr>
          <p:cNvPr id="19" name="TextBox 18">
            <a:extLst>
              <a:ext uri="{FF2B5EF4-FFF2-40B4-BE49-F238E27FC236}">
                <a16:creationId xmlns:a16="http://schemas.microsoft.com/office/drawing/2014/main" id="{CC791275-E625-F2FF-DA0E-E36D2D4DB6D7}"/>
              </a:ext>
            </a:extLst>
          </p:cNvPr>
          <p:cNvSpPr txBox="1"/>
          <p:nvPr/>
        </p:nvSpPr>
        <p:spPr>
          <a:xfrm>
            <a:off x="298590" y="4309922"/>
            <a:ext cx="378822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Key issues, risks and mitigants</a:t>
            </a:r>
          </a:p>
        </p:txBody>
      </p:sp>
      <p:pic>
        <p:nvPicPr>
          <p:cNvPr id="34" name="Picture 33">
            <a:extLst>
              <a:ext uri="{FF2B5EF4-FFF2-40B4-BE49-F238E27FC236}">
                <a16:creationId xmlns:a16="http://schemas.microsoft.com/office/drawing/2014/main" id="{92050FDC-3D52-45C6-D74B-6781AD8DC3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8590" y="671410"/>
            <a:ext cx="813600" cy="616723"/>
          </a:xfrm>
          <a:prstGeom prst="rect">
            <a:avLst/>
          </a:prstGeom>
        </p:spPr>
      </p:pic>
      <p:pic>
        <p:nvPicPr>
          <p:cNvPr id="4" name="Picture 3">
            <a:extLst>
              <a:ext uri="{FF2B5EF4-FFF2-40B4-BE49-F238E27FC236}">
                <a16:creationId xmlns:a16="http://schemas.microsoft.com/office/drawing/2014/main" id="{6C685890-E50C-0099-C373-88D1526CE2EE}"/>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694547"/>
            <a:ext cx="813174" cy="565200"/>
          </a:xfrm>
          <a:prstGeom prst="rect">
            <a:avLst/>
          </a:prstGeom>
        </p:spPr>
      </p:pic>
      <p:graphicFrame>
        <p:nvGraphicFramePr>
          <p:cNvPr id="5" name="Table 4">
            <a:extLst>
              <a:ext uri="{FF2B5EF4-FFF2-40B4-BE49-F238E27FC236}">
                <a16:creationId xmlns:a16="http://schemas.microsoft.com/office/drawing/2014/main" id="{844DC6EC-78C5-AF21-EC28-752F8C3754F9}"/>
              </a:ext>
            </a:extLst>
          </p:cNvPr>
          <p:cNvGraphicFramePr>
            <a:graphicFrameLocks noGrp="1"/>
          </p:cNvGraphicFramePr>
          <p:nvPr>
            <p:extLst>
              <p:ext uri="{D42A27DB-BD31-4B8C-83A1-F6EECF244321}">
                <p14:modId xmlns:p14="http://schemas.microsoft.com/office/powerpoint/2010/main" val="2885769825"/>
              </p:ext>
            </p:extLst>
          </p:nvPr>
        </p:nvGraphicFramePr>
        <p:xfrm>
          <a:off x="325023" y="4597182"/>
          <a:ext cx="11620184" cy="739140"/>
        </p:xfrm>
        <a:graphic>
          <a:graphicData uri="http://schemas.openxmlformats.org/drawingml/2006/table">
            <a:tbl>
              <a:tblPr firstRow="1" bandRow="1">
                <a:tableStyleId>{5C22544A-7EE6-4342-B048-85BDC9FD1C3A}</a:tableStyleId>
              </a:tblPr>
              <a:tblGrid>
                <a:gridCol w="1448651">
                  <a:extLst>
                    <a:ext uri="{9D8B030D-6E8A-4147-A177-3AD203B41FA5}">
                      <a16:colId xmlns:a16="http://schemas.microsoft.com/office/drawing/2014/main" val="1740715206"/>
                    </a:ext>
                  </a:extLst>
                </a:gridCol>
                <a:gridCol w="4764753">
                  <a:extLst>
                    <a:ext uri="{9D8B030D-6E8A-4147-A177-3AD203B41FA5}">
                      <a16:colId xmlns:a16="http://schemas.microsoft.com/office/drawing/2014/main" val="3799182394"/>
                    </a:ext>
                  </a:extLst>
                </a:gridCol>
                <a:gridCol w="260809">
                  <a:extLst>
                    <a:ext uri="{9D8B030D-6E8A-4147-A177-3AD203B41FA5}">
                      <a16:colId xmlns:a16="http://schemas.microsoft.com/office/drawing/2014/main" val="3984294952"/>
                    </a:ext>
                  </a:extLst>
                </a:gridCol>
                <a:gridCol w="250777">
                  <a:extLst>
                    <a:ext uri="{9D8B030D-6E8A-4147-A177-3AD203B41FA5}">
                      <a16:colId xmlns:a16="http://schemas.microsoft.com/office/drawing/2014/main" val="3838693969"/>
                    </a:ext>
                  </a:extLst>
                </a:gridCol>
                <a:gridCol w="393238">
                  <a:extLst>
                    <a:ext uri="{9D8B030D-6E8A-4147-A177-3AD203B41FA5}">
                      <a16:colId xmlns:a16="http://schemas.microsoft.com/office/drawing/2014/main" val="2480451295"/>
                    </a:ext>
                  </a:extLst>
                </a:gridCol>
                <a:gridCol w="4501956">
                  <a:extLst>
                    <a:ext uri="{9D8B030D-6E8A-4147-A177-3AD203B41FA5}">
                      <a16:colId xmlns:a16="http://schemas.microsoft.com/office/drawing/2014/main" val="1164021184"/>
                    </a:ext>
                  </a:extLst>
                </a:gridCol>
              </a:tblGrid>
              <a:tr h="215160">
                <a:tc>
                  <a:txBody>
                    <a:bodyPr/>
                    <a:lstStyle/>
                    <a:p>
                      <a:r>
                        <a:rPr lang="en-GB" sz="950">
                          <a:latin typeface="Arial"/>
                          <a:cs typeface="Arial"/>
                        </a:rPr>
                        <a:t>Workstream</a:t>
                      </a:r>
                    </a:p>
                  </a:txBody>
                  <a:tcPr/>
                </a:tc>
                <a:tc>
                  <a:txBody>
                    <a:bodyPr/>
                    <a:lstStyle/>
                    <a:p>
                      <a:r>
                        <a:rPr lang="en-GB" sz="950">
                          <a:latin typeface="Arial"/>
                          <a:cs typeface="Arial"/>
                        </a:rPr>
                        <a:t>Risk</a:t>
                      </a:r>
                    </a:p>
                  </a:txBody>
                  <a:tcPr/>
                </a:tc>
                <a:tc>
                  <a:txBody>
                    <a:bodyPr/>
                    <a:lstStyle/>
                    <a:p>
                      <a:pPr algn="ctr"/>
                      <a:r>
                        <a:rPr lang="en-GB" sz="950">
                          <a:latin typeface="Arial"/>
                          <a:cs typeface="Arial"/>
                        </a:rPr>
                        <a:t>I</a:t>
                      </a:r>
                    </a:p>
                  </a:txBody>
                  <a:tcPr/>
                </a:tc>
                <a:tc>
                  <a:txBody>
                    <a:bodyPr/>
                    <a:lstStyle/>
                    <a:p>
                      <a:pPr algn="ctr"/>
                      <a:r>
                        <a:rPr lang="en-GB" sz="950">
                          <a:latin typeface="Arial"/>
                          <a:cs typeface="Arial"/>
                        </a:rPr>
                        <a:t>L</a:t>
                      </a:r>
                    </a:p>
                  </a:txBody>
                  <a:tcPr/>
                </a:tc>
                <a:tc>
                  <a:txBody>
                    <a:bodyPr/>
                    <a:lstStyle/>
                    <a:p>
                      <a:pPr algn="ctr"/>
                      <a:r>
                        <a:rPr lang="en-GB" sz="950">
                          <a:latin typeface="Arial"/>
                          <a:cs typeface="Arial"/>
                        </a:rPr>
                        <a:t>S</a:t>
                      </a:r>
                    </a:p>
                  </a:txBody>
                  <a:tcPr/>
                </a:tc>
                <a:tc>
                  <a:txBody>
                    <a:bodyPr/>
                    <a:lstStyle/>
                    <a:p>
                      <a:r>
                        <a:rPr lang="en-GB" sz="950">
                          <a:latin typeface="Arial"/>
                          <a:cs typeface="Arial"/>
                        </a:rPr>
                        <a:t>Key Controls</a:t>
                      </a:r>
                    </a:p>
                  </a:txBody>
                  <a:tcPr/>
                </a:tc>
                <a:extLst>
                  <a:ext uri="{0D108BD9-81ED-4DB2-BD59-A6C34878D82A}">
                    <a16:rowId xmlns:a16="http://schemas.microsoft.com/office/drawing/2014/main" val="1701266588"/>
                  </a:ext>
                </a:extLst>
              </a:tr>
              <a:tr h="458083">
                <a:tc>
                  <a:txBody>
                    <a:bodyPr/>
                    <a:lstStyle/>
                    <a:p>
                      <a:pPr marL="0" lvl="0" indent="0" algn="l">
                        <a:lnSpc>
                          <a:spcPct val="100000"/>
                        </a:lnSpc>
                        <a:spcBef>
                          <a:spcPts val="0"/>
                        </a:spcBef>
                        <a:spcAft>
                          <a:spcPts val="0"/>
                        </a:spcAft>
                        <a:buNone/>
                      </a:pPr>
                      <a:r>
                        <a:rPr kumimoji="0" lang="en-US" sz="950" b="0" i="0" u="none" strike="noStrike" kern="1200" cap="none" spc="0" normalizeH="0" baseline="0" noProof="0">
                          <a:ln>
                            <a:noFill/>
                          </a:ln>
                          <a:solidFill>
                            <a:schemeClr val="tx1"/>
                          </a:solidFill>
                          <a:effectLst/>
                          <a:uLnTx/>
                          <a:uFillTx/>
                          <a:latin typeface="Arial"/>
                          <a:ea typeface="Inter"/>
                          <a:cs typeface="Arial"/>
                        </a:rPr>
                        <a:t>Implementation support</a:t>
                      </a:r>
                    </a:p>
                  </a:txBody>
                  <a:tcPr>
                    <a:solidFill>
                      <a:schemeClr val="accent1">
                        <a:lumMod val="40000"/>
                        <a:lumOff val="60000"/>
                      </a:schemeClr>
                    </a:solidFill>
                  </a:tcPr>
                </a:tc>
                <a:tc>
                  <a:txBody>
                    <a:bodyPr/>
                    <a:lstStyle/>
                    <a:p>
                      <a:pPr lvl="0">
                        <a:buNone/>
                      </a:pPr>
                      <a:r>
                        <a:rPr lang="en-GB" sz="900">
                          <a:solidFill>
                            <a:schemeClr val="tx1"/>
                          </a:solidFill>
                          <a:latin typeface="Arial"/>
                          <a:cs typeface="Arial"/>
                        </a:rPr>
                        <a:t>As a result of the launch of the </a:t>
                      </a:r>
                      <a:r>
                        <a:rPr lang="en-GB" sz="900" err="1">
                          <a:solidFill>
                            <a:schemeClr val="tx1"/>
                          </a:solidFill>
                          <a:latin typeface="Arial"/>
                          <a:cs typeface="Arial"/>
                        </a:rPr>
                        <a:t>Tirzepatide</a:t>
                      </a:r>
                      <a:r>
                        <a:rPr lang="en-GB" sz="900">
                          <a:solidFill>
                            <a:schemeClr val="tx1"/>
                          </a:solidFill>
                          <a:latin typeface="Arial"/>
                          <a:cs typeface="Arial"/>
                        </a:rPr>
                        <a:t> guidance in the current operating environment we may create significant implementation challenges for the system resulting in reputational damage</a:t>
                      </a:r>
                      <a:endParaRPr lang="en-US" sz="900">
                        <a:solidFill>
                          <a:schemeClr val="tx1"/>
                        </a:solidFill>
                        <a:latin typeface="Arial"/>
                        <a:cs typeface="Arial"/>
                      </a:endParaRPr>
                    </a:p>
                  </a:txBody>
                  <a:tcPr>
                    <a:solidFill>
                      <a:schemeClr val="bg1">
                        <a:lumMod val="95000"/>
                      </a:schemeClr>
                    </a:solidFill>
                  </a:tcPr>
                </a:tc>
                <a:tc>
                  <a:txBody>
                    <a:bodyPr/>
                    <a:lstStyle/>
                    <a:p>
                      <a:pPr lvl="0" algn="ctr">
                        <a:buNone/>
                      </a:pPr>
                      <a:r>
                        <a:rPr lang="en-GB" sz="950">
                          <a:solidFill>
                            <a:schemeClr val="tx1"/>
                          </a:solidFill>
                          <a:latin typeface="Arial"/>
                          <a:cs typeface="Arial"/>
                        </a:rPr>
                        <a:t>3</a:t>
                      </a:r>
                    </a:p>
                  </a:txBody>
                  <a:tcPr anchor="ctr">
                    <a:solidFill>
                      <a:srgbClr val="E8EDEF"/>
                    </a:solidFill>
                  </a:tcPr>
                </a:tc>
                <a:tc>
                  <a:txBody>
                    <a:bodyPr/>
                    <a:lstStyle/>
                    <a:p>
                      <a:pPr lvl="0" algn="ctr">
                        <a:buNone/>
                      </a:pPr>
                      <a:r>
                        <a:rPr lang="en-GB" sz="950">
                          <a:solidFill>
                            <a:schemeClr val="tx1"/>
                          </a:solidFill>
                          <a:latin typeface="Arial"/>
                          <a:cs typeface="Arial"/>
                        </a:rPr>
                        <a:t>3</a:t>
                      </a:r>
                    </a:p>
                  </a:txBody>
                  <a:tcPr anchor="ctr">
                    <a:solidFill>
                      <a:srgbClr val="E8EDEF"/>
                    </a:solidFill>
                  </a:tcPr>
                </a:tc>
                <a:tc>
                  <a:txBody>
                    <a:bodyPr/>
                    <a:lstStyle/>
                    <a:p>
                      <a:pPr lvl="0" algn="ctr">
                        <a:buNone/>
                      </a:pPr>
                      <a:r>
                        <a:rPr lang="en-GB" sz="950">
                          <a:solidFill>
                            <a:schemeClr val="tx1"/>
                          </a:solidFill>
                          <a:latin typeface="Arial"/>
                          <a:cs typeface="Arial"/>
                        </a:rPr>
                        <a:t>9</a:t>
                      </a:r>
                    </a:p>
                  </a:txBody>
                  <a:tcPr anchor="ctr">
                    <a:solidFill>
                      <a:srgbClr val="FFFF00"/>
                    </a:solidFill>
                  </a:tcPr>
                </a:tc>
                <a:tc>
                  <a:txBody>
                    <a:bodyPr/>
                    <a:lstStyle/>
                    <a:p>
                      <a:pPr lvl="0" algn="l">
                        <a:lnSpc>
                          <a:spcPct val="100000"/>
                        </a:lnSpc>
                        <a:spcBef>
                          <a:spcPts val="0"/>
                        </a:spcBef>
                        <a:spcAft>
                          <a:spcPts val="0"/>
                        </a:spcAft>
                        <a:buNone/>
                      </a:pPr>
                      <a:r>
                        <a:rPr lang="en-GB" sz="900" b="0" i="0" u="none" strike="noStrike" noProof="0">
                          <a:solidFill>
                            <a:schemeClr val="tx1"/>
                          </a:solidFill>
                          <a:latin typeface="Arial"/>
                          <a:cs typeface="Arial"/>
                        </a:rPr>
                        <a:t>Implementation plan agreed</a:t>
                      </a:r>
                    </a:p>
                    <a:p>
                      <a:pPr lvl="0" algn="l">
                        <a:lnSpc>
                          <a:spcPct val="100000"/>
                        </a:lnSpc>
                        <a:spcBef>
                          <a:spcPts val="0"/>
                        </a:spcBef>
                        <a:spcAft>
                          <a:spcPts val="0"/>
                        </a:spcAft>
                        <a:buNone/>
                      </a:pPr>
                      <a:r>
                        <a:rPr lang="en-GB" sz="900" b="0" i="0" u="none" strike="noStrike" noProof="0">
                          <a:solidFill>
                            <a:schemeClr val="tx1"/>
                          </a:solidFill>
                          <a:latin typeface="Arial"/>
                          <a:cs typeface="Arial"/>
                        </a:rPr>
                        <a:t>Funding variation agreed</a:t>
                      </a:r>
                    </a:p>
                  </a:txBody>
                  <a:tcPr>
                    <a:solidFill>
                      <a:schemeClr val="bg1">
                        <a:lumMod val="95000"/>
                      </a:schemeClr>
                    </a:solidFill>
                  </a:tcPr>
                </a:tc>
                <a:extLst>
                  <a:ext uri="{0D108BD9-81ED-4DB2-BD59-A6C34878D82A}">
                    <a16:rowId xmlns:a16="http://schemas.microsoft.com/office/drawing/2014/main" val="3571494260"/>
                  </a:ext>
                </a:extLst>
              </a:tr>
            </a:tbl>
          </a:graphicData>
        </a:graphic>
      </p:graphicFrame>
      <p:grpSp>
        <p:nvGrpSpPr>
          <p:cNvPr id="10" name="Group 9" descr="Key: light green very low, dark green, low, yellow medium, amber high, red very high">
            <a:extLst>
              <a:ext uri="{FF2B5EF4-FFF2-40B4-BE49-F238E27FC236}">
                <a16:creationId xmlns:a16="http://schemas.microsoft.com/office/drawing/2014/main" id="{E483A3F1-A172-C0C1-3DFB-EBD502B81DDF}"/>
              </a:ext>
            </a:extLst>
          </p:cNvPr>
          <p:cNvGrpSpPr/>
          <p:nvPr/>
        </p:nvGrpSpPr>
        <p:grpSpPr>
          <a:xfrm>
            <a:off x="8623880" y="6653514"/>
            <a:ext cx="3138270" cy="215444"/>
            <a:chOff x="6420298" y="6183881"/>
            <a:chExt cx="3138270" cy="215444"/>
          </a:xfrm>
        </p:grpSpPr>
        <p:sp>
          <p:nvSpPr>
            <p:cNvPr id="11" name="TextBox 10">
              <a:extLst>
                <a:ext uri="{FF2B5EF4-FFF2-40B4-BE49-F238E27FC236}">
                  <a16:creationId xmlns:a16="http://schemas.microsoft.com/office/drawing/2014/main" id="{D0200139-5D28-22FF-E4F1-E55C066D99FC}"/>
                </a:ext>
              </a:extLst>
            </p:cNvPr>
            <p:cNvSpPr txBox="1"/>
            <p:nvPr/>
          </p:nvSpPr>
          <p:spPr>
            <a:xfrm>
              <a:off x="6529793"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Very low</a:t>
              </a:r>
            </a:p>
          </p:txBody>
        </p:sp>
        <p:sp>
          <p:nvSpPr>
            <p:cNvPr id="12" name="TextBox 11">
              <a:extLst>
                <a:ext uri="{FF2B5EF4-FFF2-40B4-BE49-F238E27FC236}">
                  <a16:creationId xmlns:a16="http://schemas.microsoft.com/office/drawing/2014/main" id="{6D735413-673C-4D94-14F8-478E89C05A73}"/>
                </a:ext>
              </a:extLst>
            </p:cNvPr>
            <p:cNvSpPr txBox="1"/>
            <p:nvPr/>
          </p:nvSpPr>
          <p:spPr>
            <a:xfrm>
              <a:off x="7243284"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Low</a:t>
              </a:r>
            </a:p>
          </p:txBody>
        </p:sp>
        <p:sp>
          <p:nvSpPr>
            <p:cNvPr id="13" name="Rectangle 12">
              <a:extLst>
                <a:ext uri="{FF2B5EF4-FFF2-40B4-BE49-F238E27FC236}">
                  <a16:creationId xmlns:a16="http://schemas.microsoft.com/office/drawing/2014/main" id="{80F6E034-2BE3-B626-2624-268C387B7304}"/>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14" name="Rectangle 13">
              <a:extLst>
                <a:ext uri="{FF2B5EF4-FFF2-40B4-BE49-F238E27FC236}">
                  <a16:creationId xmlns:a16="http://schemas.microsoft.com/office/drawing/2014/main" id="{BDC20C27-A6F8-46B4-966F-99754A7A1D90}"/>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17" name="TextBox 16">
              <a:extLst>
                <a:ext uri="{FF2B5EF4-FFF2-40B4-BE49-F238E27FC236}">
                  <a16:creationId xmlns:a16="http://schemas.microsoft.com/office/drawing/2014/main" id="{6A9366FD-F974-622B-4772-2B7D9ABBC6CF}"/>
                </a:ext>
              </a:extLst>
            </p:cNvPr>
            <p:cNvSpPr txBox="1"/>
            <p:nvPr/>
          </p:nvSpPr>
          <p:spPr>
            <a:xfrm>
              <a:off x="7725912"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Medium</a:t>
              </a:r>
            </a:p>
          </p:txBody>
        </p:sp>
        <p:sp>
          <p:nvSpPr>
            <p:cNvPr id="18" name="Rectangle 17">
              <a:extLst>
                <a:ext uri="{FF2B5EF4-FFF2-40B4-BE49-F238E27FC236}">
                  <a16:creationId xmlns:a16="http://schemas.microsoft.com/office/drawing/2014/main" id="{42AB0B2E-16FB-7A04-4E5E-F63A063EB870}"/>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0" name="Rectangle 19">
              <a:extLst>
                <a:ext uri="{FF2B5EF4-FFF2-40B4-BE49-F238E27FC236}">
                  <a16:creationId xmlns:a16="http://schemas.microsoft.com/office/drawing/2014/main" id="{11FCE6E7-31AE-DC61-7553-A6FE87262EC9}"/>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1" name="TextBox 20">
              <a:extLst>
                <a:ext uri="{FF2B5EF4-FFF2-40B4-BE49-F238E27FC236}">
                  <a16:creationId xmlns:a16="http://schemas.microsoft.com/office/drawing/2014/main" id="{204E50DC-9C70-BBFC-DE63-7D32CDC8EE20}"/>
                </a:ext>
              </a:extLst>
            </p:cNvPr>
            <p:cNvSpPr txBox="1"/>
            <p:nvPr/>
          </p:nvSpPr>
          <p:spPr>
            <a:xfrm>
              <a:off x="8403963"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High</a:t>
              </a:r>
            </a:p>
          </p:txBody>
        </p:sp>
        <p:sp>
          <p:nvSpPr>
            <p:cNvPr id="22" name="Rectangle 21">
              <a:extLst>
                <a:ext uri="{FF2B5EF4-FFF2-40B4-BE49-F238E27FC236}">
                  <a16:creationId xmlns:a16="http://schemas.microsoft.com/office/drawing/2014/main" id="{96A387A0-909D-2137-8F30-3B7BFFDA6E91}"/>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3" name="TextBox 22">
              <a:extLst>
                <a:ext uri="{FF2B5EF4-FFF2-40B4-BE49-F238E27FC236}">
                  <a16:creationId xmlns:a16="http://schemas.microsoft.com/office/drawing/2014/main" id="{13FECB68-FA89-C2D2-0D0A-0A2D2624137C}"/>
                </a:ext>
              </a:extLst>
            </p:cNvPr>
            <p:cNvSpPr txBox="1"/>
            <p:nvPr/>
          </p:nvSpPr>
          <p:spPr>
            <a:xfrm>
              <a:off x="8922031"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Very high</a:t>
              </a:r>
            </a:p>
          </p:txBody>
        </p:sp>
      </p:grpSp>
    </p:spTree>
    <p:extLst>
      <p:ext uri="{BB962C8B-B14F-4D97-AF65-F5344CB8AC3E}">
        <p14:creationId xmlns:p14="http://schemas.microsoft.com/office/powerpoint/2010/main" val="245265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539758" y="268060"/>
            <a:ext cx="9658752" cy="580987"/>
          </a:xfrm>
        </p:spPr>
        <p:txBody>
          <a:bodyPr>
            <a:normAutofit/>
          </a:bodyPr>
          <a:lstStyle/>
          <a:p>
            <a:r>
              <a:rPr lang="en-US" sz="2500">
                <a:latin typeface="Arial" panose="020B0604020202020204" pitchFamily="34" charset="0"/>
                <a:cs typeface="Arial" panose="020B0604020202020204" pitchFamily="34" charset="0"/>
              </a:rPr>
              <a:t>Impactful: High-level summary of performance</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1631320689"/>
              </p:ext>
            </p:extLst>
          </p:nvPr>
        </p:nvGraphicFramePr>
        <p:xfrm>
          <a:off x="539758" y="749811"/>
          <a:ext cx="6956510" cy="3894198"/>
        </p:xfrm>
        <a:graphic>
          <a:graphicData uri="http://schemas.openxmlformats.org/drawingml/2006/table">
            <a:tbl>
              <a:tblPr firstRow="1" bandRow="1">
                <a:tableStyleId>{5C22544A-7EE6-4342-B048-85BDC9FD1C3A}</a:tableStyleId>
              </a:tblPr>
              <a:tblGrid>
                <a:gridCol w="2348868">
                  <a:extLst>
                    <a:ext uri="{9D8B030D-6E8A-4147-A177-3AD203B41FA5}">
                      <a16:colId xmlns:a16="http://schemas.microsoft.com/office/drawing/2014/main" val="324831861"/>
                    </a:ext>
                  </a:extLst>
                </a:gridCol>
                <a:gridCol w="1205149">
                  <a:extLst>
                    <a:ext uri="{9D8B030D-6E8A-4147-A177-3AD203B41FA5}">
                      <a16:colId xmlns:a16="http://schemas.microsoft.com/office/drawing/2014/main" val="2273043041"/>
                    </a:ext>
                  </a:extLst>
                </a:gridCol>
                <a:gridCol w="1205149">
                  <a:extLst>
                    <a:ext uri="{9D8B030D-6E8A-4147-A177-3AD203B41FA5}">
                      <a16:colId xmlns:a16="http://schemas.microsoft.com/office/drawing/2014/main" val="282177607"/>
                    </a:ext>
                  </a:extLst>
                </a:gridCol>
                <a:gridCol w="1205149">
                  <a:extLst>
                    <a:ext uri="{9D8B030D-6E8A-4147-A177-3AD203B41FA5}">
                      <a16:colId xmlns:a16="http://schemas.microsoft.com/office/drawing/2014/main" val="2195783223"/>
                    </a:ext>
                  </a:extLst>
                </a:gridCol>
                <a:gridCol w="992195">
                  <a:extLst>
                    <a:ext uri="{9D8B030D-6E8A-4147-A177-3AD203B41FA5}">
                      <a16:colId xmlns:a16="http://schemas.microsoft.com/office/drawing/2014/main" val="3913680241"/>
                    </a:ext>
                  </a:extLst>
                </a:gridCol>
              </a:tblGrid>
              <a:tr h="827529">
                <a:tc>
                  <a:txBody>
                    <a:bodyPr/>
                    <a:lstStyle/>
                    <a:p>
                      <a:pPr algn="ctr"/>
                      <a:r>
                        <a:rPr lang="en-GB" sz="1000">
                          <a:solidFill>
                            <a:schemeClr val="tx1"/>
                          </a:solidFill>
                          <a:latin typeface="Arial" panose="020B0604020202020204" pitchFamily="34" charset="0"/>
                          <a:ea typeface="Inter SemiBold"/>
                          <a:cs typeface="Arial" panose="020B0604020202020204" pitchFamily="34" charset="0"/>
                        </a:rPr>
                        <a:t>Business plan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SemiBold"/>
                          <a:cs typeface="Arial" panose="020B0604020202020204" pitchFamily="34" charset="0"/>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a:cs typeface="Arial" panose="020B0604020202020204" pitchFamily="34" charset="0"/>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SemiBold"/>
                          <a:cs typeface="Arial" panose="020B0604020202020204" pitchFamily="34" charset="0"/>
                        </a:rPr>
                        <a:t>Trajectory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4014640076"/>
                  </a:ext>
                </a:extLst>
              </a:tr>
              <a:tr h="1572651">
                <a:tc>
                  <a:txBody>
                    <a:bodyPr/>
                    <a:lstStyle/>
                    <a:p>
                      <a:pPr marL="0" indent="0">
                        <a:buFont typeface="Arial" panose="020B0604020202020204" pitchFamily="34" charset="0"/>
                        <a:buNone/>
                      </a:pPr>
                      <a:r>
                        <a:rPr lang="en-GB" sz="1000">
                          <a:solidFill>
                            <a:schemeClr val="tx1"/>
                          </a:solidFill>
                          <a:latin typeface="Arial" panose="020B0604020202020204" pitchFamily="34" charset="0"/>
                          <a:ea typeface="Inter"/>
                          <a:cs typeface="Arial" panose="020B0604020202020204" pitchFamily="34" charset="0"/>
                        </a:rPr>
                        <a:t>Proportion of agreed priority guidance measures showing an improvement in national uptake (health and care system priority areas, populations with identified health inequalities, areas that matter most to people and the communities).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N/A</a:t>
                      </a:r>
                    </a:p>
                    <a:p>
                      <a:pPr lvl="0" algn="ctr">
                        <a:buNone/>
                      </a:pPr>
                      <a:r>
                        <a:rPr lang="en-GB" sz="1000" b="1" i="0" u="none" strike="noStrike" noProof="0">
                          <a:solidFill>
                            <a:schemeClr val="tx1"/>
                          </a:solidFill>
                          <a:latin typeface="Arial" panose="020B0604020202020204" pitchFamily="34" charset="0"/>
                          <a:cs typeface="Arial" panose="020B0604020202020204" pitchFamily="34" charset="0"/>
                        </a:rPr>
                        <a:t>Baseline to be established during 24/25</a:t>
                      </a:r>
                      <a:endParaRPr lang="en-GB" sz="1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837338454"/>
                  </a:ext>
                </a:extLst>
              </a:tr>
              <a:tr h="655271">
                <a:tc>
                  <a:txBody>
                    <a:bodyPr/>
                    <a:lstStyle/>
                    <a:p>
                      <a:pPr marL="0" marR="0" lvl="0" indent="0" algn="l">
                        <a:lnSpc>
                          <a:spcPct val="100000"/>
                        </a:lnSpc>
                        <a:spcBef>
                          <a:spcPts val="0"/>
                        </a:spcBef>
                        <a:spcAft>
                          <a:spcPts val="0"/>
                        </a:spcAft>
                        <a:buNone/>
                      </a:pPr>
                      <a:r>
                        <a:rPr lang="en-GB" sz="1000" b="0" i="0" u="none" strike="noStrike" baseline="0" noProof="0">
                          <a:solidFill>
                            <a:schemeClr val="tx1"/>
                          </a:solidFill>
                          <a:latin typeface="Arial" panose="020B0604020202020204" pitchFamily="34" charset="0"/>
                          <a:cs typeface="Arial" panose="020B0604020202020204" pitchFamily="34" charset="0"/>
                        </a:rPr>
                        <a:t>All agreed priority areas have targeted implementation support package in place</a:t>
                      </a:r>
                      <a:endParaRPr lang="en-US" sz="1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rgbClr val="222222"/>
                          </a:solidFill>
                          <a:latin typeface="Arial" panose="020B0604020202020204" pitchFamily="34" charset="0"/>
                          <a:ea typeface="Inter"/>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endParaRPr lang="en-GB" sz="1000">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13131278"/>
                  </a:ext>
                </a:extLst>
              </a:tr>
              <a:tr h="838747">
                <a:tc>
                  <a:txBody>
                    <a:bodyPr/>
                    <a:lstStyle/>
                    <a:p>
                      <a:pPr marL="0" lvl="0" indent="0" algn="l">
                        <a:lnSpc>
                          <a:spcPct val="100000"/>
                        </a:lnSpc>
                        <a:spcBef>
                          <a:spcPts val="0"/>
                        </a:spcBef>
                        <a:spcAft>
                          <a:spcPts val="0"/>
                        </a:spcAft>
                        <a:buNone/>
                      </a:pPr>
                      <a:r>
                        <a:rPr lang="en-GB" sz="1000" b="0" i="0" u="none" strike="noStrike" noProof="0">
                          <a:solidFill>
                            <a:schemeClr val="tx1"/>
                          </a:solidFill>
                          <a:latin typeface="Arial" panose="020B0604020202020204" pitchFamily="34" charset="0"/>
                          <a:cs typeface="Arial" panose="020B0604020202020204" pitchFamily="34" charset="0"/>
                        </a:rPr>
                        <a:t>New partnerships (including VCS organisations) to amplify the impact of NICE guidance in agreed priority areas. </a:t>
                      </a:r>
                      <a:endParaRPr lang="en-US" sz="1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00" b="1">
                          <a:solidFill>
                            <a:srgbClr val="222222"/>
                          </a:solidFill>
                          <a:latin typeface="Arial" panose="020B0604020202020204" pitchFamily="34" charset="0"/>
                          <a:ea typeface="Inter"/>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GB" sz="1000" b="1">
                          <a:solidFill>
                            <a:schemeClr val="tx1"/>
                          </a:solidFill>
                          <a:latin typeface="Arial" panose="020B0604020202020204" pitchFamily="34" charset="0"/>
                          <a:ea typeface="Inter"/>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00" b="1">
                          <a:solidFill>
                            <a:schemeClr val="tx1"/>
                          </a:solidFill>
                          <a:latin typeface="Arial" panose="020B0604020202020204" pitchFamily="34" charset="0"/>
                          <a:ea typeface="Inter"/>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endParaRPr lang="en-GB" sz="1000">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357279095"/>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2246071770"/>
              </p:ext>
            </p:extLst>
          </p:nvPr>
        </p:nvGraphicFramePr>
        <p:xfrm>
          <a:off x="7863152" y="745501"/>
          <a:ext cx="4074276" cy="3934115"/>
        </p:xfrm>
        <a:graphic>
          <a:graphicData uri="http://schemas.openxmlformats.org/drawingml/2006/table">
            <a:tbl>
              <a:tblPr firstRow="1" bandRow="1">
                <a:tableStyleId>{5C22544A-7EE6-4342-B048-85BDC9FD1C3A}</a:tableStyleId>
              </a:tblPr>
              <a:tblGrid>
                <a:gridCol w="2682926">
                  <a:extLst>
                    <a:ext uri="{9D8B030D-6E8A-4147-A177-3AD203B41FA5}">
                      <a16:colId xmlns:a16="http://schemas.microsoft.com/office/drawing/2014/main" val="2727980484"/>
                    </a:ext>
                  </a:extLst>
                </a:gridCol>
                <a:gridCol w="870155">
                  <a:extLst>
                    <a:ext uri="{9D8B030D-6E8A-4147-A177-3AD203B41FA5}">
                      <a16:colId xmlns:a16="http://schemas.microsoft.com/office/drawing/2014/main" val="1637958658"/>
                    </a:ext>
                  </a:extLst>
                </a:gridCol>
                <a:gridCol w="521195">
                  <a:extLst>
                    <a:ext uri="{9D8B030D-6E8A-4147-A177-3AD203B41FA5}">
                      <a16:colId xmlns:a16="http://schemas.microsoft.com/office/drawing/2014/main" val="159653918"/>
                    </a:ext>
                  </a:extLst>
                </a:gridCol>
              </a:tblGrid>
              <a:tr h="245473">
                <a:tc>
                  <a:txBody>
                    <a:bodyPr/>
                    <a:lstStyle/>
                    <a:p>
                      <a:pPr algn="ctr"/>
                      <a:r>
                        <a:rPr lang="en-GB" sz="1000">
                          <a:solidFill>
                            <a:schemeClr val="tx1"/>
                          </a:solidFill>
                          <a:latin typeface="Arial"/>
                          <a:ea typeface="Inter"/>
                          <a:cs typeface="Arial"/>
                        </a:rPr>
                        <a:t>Bus Plan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Due 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4420518"/>
                  </a:ext>
                </a:extLst>
              </a:tr>
              <a:tr h="541797">
                <a:tc>
                  <a:txBody>
                    <a:bodyPr/>
                    <a:lstStyle/>
                    <a:p>
                      <a:pPr marL="0" marR="0" lvl="0" indent="0" algn="l">
                        <a:lnSpc>
                          <a:spcPct val="100000"/>
                        </a:lnSpc>
                        <a:spcBef>
                          <a:spcPts val="0"/>
                        </a:spcBef>
                        <a:spcAft>
                          <a:spcPts val="0"/>
                        </a:spcAft>
                        <a:buNone/>
                      </a:pPr>
                      <a:r>
                        <a:rPr lang="en-GB" sz="1000" b="0" i="0" u="none" strike="noStrike" kern="1200" cap="none" spc="0" normalizeH="0" baseline="0" noProof="0">
                          <a:ln>
                            <a:noFill/>
                          </a:ln>
                          <a:solidFill>
                            <a:srgbClr val="000000"/>
                          </a:solidFill>
                          <a:effectLst/>
                          <a:uLnTx/>
                          <a:uFillTx/>
                          <a:latin typeface="Arial"/>
                          <a:cs typeface="Arial"/>
                        </a:rPr>
                        <a:t>Developed and implemented a fairer payment policy for involvement and engagement activity </a:t>
                      </a:r>
                      <a:endParaRPr kumimoji="0" lang="en-US" sz="100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21 June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391298">
                <a:tc>
                  <a:txBody>
                    <a:bodyPr/>
                    <a:lstStyle/>
                    <a:p>
                      <a:pPr lvl="0" algn="l">
                        <a:lnSpc>
                          <a:spcPct val="100000"/>
                        </a:lnSpc>
                        <a:spcBef>
                          <a:spcPts val="0"/>
                        </a:spcBef>
                        <a:spcAft>
                          <a:spcPts val="0"/>
                        </a:spcAft>
                        <a:buNone/>
                      </a:pPr>
                      <a:r>
                        <a:rPr lang="en-GB" sz="1000" b="0" i="0" u="none" strike="noStrike" noProof="0">
                          <a:solidFill>
                            <a:srgbClr val="000000"/>
                          </a:solidFill>
                          <a:latin typeface="Arial"/>
                          <a:cs typeface="Arial"/>
                        </a:rPr>
                        <a:t>Routine reporting of prioritised uptake measures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31 July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C</a:t>
                      </a:r>
                    </a:p>
                    <a:p>
                      <a:pPr algn="ctr"/>
                      <a:endParaRPr lang="en-GB" sz="1000" b="1">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43138784"/>
                  </a:ext>
                </a:extLst>
              </a:tr>
              <a:tr h="842796">
                <a:tc>
                  <a:txBody>
                    <a:bodyPr/>
                    <a:lstStyle/>
                    <a:p>
                      <a:pPr lvl="0" algn="l">
                        <a:lnSpc>
                          <a:spcPct val="100000"/>
                        </a:lnSpc>
                        <a:spcBef>
                          <a:spcPts val="0"/>
                        </a:spcBef>
                        <a:spcAft>
                          <a:spcPts val="0"/>
                        </a:spcAft>
                        <a:buNone/>
                      </a:pPr>
                      <a:r>
                        <a:rPr lang="en-GB" sz="1000" b="0" i="0" u="none" strike="noStrike" noProof="0">
                          <a:solidFill>
                            <a:srgbClr val="000000"/>
                          </a:solidFill>
                          <a:latin typeface="Arial"/>
                          <a:cs typeface="Arial"/>
                        </a:rPr>
                        <a:t>Joint plans in place to amplify the impact of NICE guidance through priority partnerships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30 Sept 24 (moved from July 24 on 11/7/24)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C</a:t>
                      </a:r>
                    </a:p>
                    <a:p>
                      <a:pPr algn="ct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70541423"/>
                  </a:ext>
                </a:extLst>
              </a:tr>
              <a:tr h="488242">
                <a:tc>
                  <a:txBody>
                    <a:bodyPr/>
                    <a:lstStyle/>
                    <a:p>
                      <a:pPr lvl="0" algn="l">
                        <a:lnSpc>
                          <a:spcPct val="100000"/>
                        </a:lnSpc>
                        <a:spcBef>
                          <a:spcPts val="0"/>
                        </a:spcBef>
                        <a:spcAft>
                          <a:spcPts val="0"/>
                        </a:spcAft>
                        <a:buNone/>
                      </a:pPr>
                      <a:r>
                        <a:rPr lang="en-GB" sz="1000" b="0" i="0" u="none" strike="noStrike" noProof="0">
                          <a:solidFill>
                            <a:srgbClr val="000000"/>
                          </a:solidFill>
                          <a:latin typeface="Arial"/>
                          <a:cs typeface="Arial"/>
                        </a:rPr>
                        <a:t>5 implementation support packages initiated to address agreed priority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30 Sep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C</a:t>
                      </a:r>
                    </a:p>
                    <a:p>
                      <a:pPr algn="ct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516768234"/>
                  </a:ext>
                </a:extLst>
              </a:tr>
              <a:tr h="692296">
                <a:tc>
                  <a:txBody>
                    <a:bodyPr/>
                    <a:lstStyle/>
                    <a:p>
                      <a:pPr lvl="0">
                        <a:buNone/>
                      </a:pPr>
                      <a:r>
                        <a:rPr lang="en-GB" sz="1000" b="0" i="0" u="none" strike="noStrike" noProof="0">
                          <a:solidFill>
                            <a:srgbClr val="000000"/>
                          </a:solidFill>
                          <a:latin typeface="Arial"/>
                          <a:cs typeface="Arial"/>
                        </a:rPr>
                        <a:t>Programme of shared learning in place, connecting practitioners and commissioners to implementation best practice</a:t>
                      </a:r>
                      <a:endParaRPr lang="en-US" sz="100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buNone/>
                      </a:pPr>
                      <a:r>
                        <a:rPr lang="en-GB" sz="1000">
                          <a:latin typeface="Arial"/>
                          <a:ea typeface="Inter"/>
                          <a:cs typeface="Arial"/>
                        </a:rPr>
                        <a:t>30 Nov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a:lnSpc>
                          <a:spcPct val="100000"/>
                        </a:lnSpc>
                        <a:spcBef>
                          <a:spcPts val="0"/>
                        </a:spcBef>
                        <a:spcAft>
                          <a:spcPts val="0"/>
                        </a:spcAft>
                        <a:buClrTx/>
                        <a:buSzTx/>
                        <a:buFontTx/>
                        <a:buNone/>
                        <a:tabLst/>
                        <a:defRPr/>
                      </a:pPr>
                      <a:r>
                        <a:rPr lang="en-GB" sz="1000" b="1">
                          <a:solidFill>
                            <a:schemeClr val="tx1"/>
                          </a:solidFill>
                          <a:latin typeface="Arial"/>
                          <a:ea typeface="Inter"/>
                          <a:cs typeface="Arial"/>
                        </a:rPr>
                        <a:t>A</a:t>
                      </a:r>
                    </a:p>
                    <a:p>
                      <a:pPr lvl="0" algn="ctr">
                        <a:buNone/>
                      </a:pPr>
                      <a:endParaRPr lang="en-GB" sz="1000" b="1">
                        <a:solidFill>
                          <a:schemeClr val="tx1"/>
                        </a:solidFill>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04713143"/>
                  </a:ext>
                </a:extLst>
              </a:tr>
              <a:tr h="692296">
                <a:tc>
                  <a:txBody>
                    <a:bodyPr/>
                    <a:lstStyle/>
                    <a:p>
                      <a:pPr lvl="0">
                        <a:buNone/>
                      </a:pPr>
                      <a:r>
                        <a:rPr lang="en-GB" sz="1000" b="0" i="0" u="none" strike="noStrike" noProof="0">
                          <a:solidFill>
                            <a:schemeClr val="tx1"/>
                          </a:solidFill>
                          <a:latin typeface="Arial"/>
                          <a:cs typeface="Arial"/>
                        </a:rPr>
                        <a:t>Developed and tested impactful approaches for involving people and communities in developments in all new prioritised guidance</a:t>
                      </a:r>
                      <a:endParaRPr lang="en-US" sz="100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31 Mar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G</a:t>
                      </a:r>
                    </a:p>
                    <a:p>
                      <a:pPr algn="ct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18367413"/>
                  </a:ext>
                </a:extLst>
              </a:tr>
            </a:tbl>
          </a:graphicData>
        </a:graphic>
      </p:graphicFrame>
      <p:sp>
        <p:nvSpPr>
          <p:cNvPr id="6" name="TextBox 5">
            <a:extLst>
              <a:ext uri="{FF2B5EF4-FFF2-40B4-BE49-F238E27FC236}">
                <a16:creationId xmlns:a16="http://schemas.microsoft.com/office/drawing/2014/main" id="{17F5B580-A658-58B3-575F-DE32E758FB97}"/>
              </a:ext>
            </a:extLst>
          </p:cNvPr>
          <p:cNvSpPr txBox="1"/>
          <p:nvPr/>
        </p:nvSpPr>
        <p:spPr>
          <a:xfrm>
            <a:off x="7863152" y="4714404"/>
            <a:ext cx="3577356"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4" name="Arrow: Up 3" descr="Green arrow indicating good progress&#10;">
            <a:extLst>
              <a:ext uri="{FF2B5EF4-FFF2-40B4-BE49-F238E27FC236}">
                <a16:creationId xmlns:a16="http://schemas.microsoft.com/office/drawing/2014/main" id="{2AF1F93E-9673-4E00-C027-F7B11FFF6C49}"/>
              </a:ext>
            </a:extLst>
          </p:cNvPr>
          <p:cNvSpPr/>
          <p:nvPr/>
        </p:nvSpPr>
        <p:spPr>
          <a:xfrm>
            <a:off x="6751224" y="3248851"/>
            <a:ext cx="484632" cy="40738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Up 8" descr="Green arrow indicating good progress&#10;">
            <a:extLst>
              <a:ext uri="{FF2B5EF4-FFF2-40B4-BE49-F238E27FC236}">
                <a16:creationId xmlns:a16="http://schemas.microsoft.com/office/drawing/2014/main" id="{532C5EA4-EC7A-E1C1-735D-34429F1E987D}"/>
              </a:ext>
            </a:extLst>
          </p:cNvPr>
          <p:cNvSpPr/>
          <p:nvPr/>
        </p:nvSpPr>
        <p:spPr>
          <a:xfrm>
            <a:off x="6751224" y="4032318"/>
            <a:ext cx="484632" cy="40738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6360128-868B-542D-B165-063B220886AA}"/>
              </a:ext>
            </a:extLst>
          </p:cNvPr>
          <p:cNvSpPr txBox="1"/>
          <p:nvPr/>
        </p:nvSpPr>
        <p:spPr>
          <a:xfrm>
            <a:off x="568333" y="4945236"/>
            <a:ext cx="11397670" cy="1092607"/>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000" b="1">
                <a:latin typeface="Arial"/>
                <a:ea typeface="Inter SemiBold"/>
                <a:cs typeface="Arial"/>
              </a:rPr>
              <a:t>Notes on RAG status:</a:t>
            </a:r>
            <a:endParaRPr lang="en-GB" sz="1000">
              <a:latin typeface="Arial"/>
              <a:ea typeface="Inter SemiBold" panose="02000503000000020004" pitchFamily="2" charset="0"/>
              <a:cs typeface="Arial"/>
            </a:endParaRPr>
          </a:p>
          <a:p>
            <a:pPr marL="171450" indent="-171450">
              <a:spcAft>
                <a:spcPts val="600"/>
              </a:spcAft>
              <a:buFont typeface="Arial" panose="020B0604020202020204" pitchFamily="34" charset="0"/>
              <a:buChar char="•"/>
            </a:pPr>
            <a:r>
              <a:rPr lang="en-GB" sz="1000">
                <a:latin typeface="Arial"/>
                <a:ea typeface="Inter SemiBold"/>
                <a:cs typeface="Arial"/>
              </a:rPr>
              <a:t>Baseline being established for 24/25 which will be available end of March 2025. </a:t>
            </a:r>
          </a:p>
          <a:p>
            <a:pPr marL="171450" indent="-171450">
              <a:spcAft>
                <a:spcPts val="600"/>
              </a:spcAft>
              <a:buFont typeface="Arial" panose="020B0604020202020204" pitchFamily="34" charset="0"/>
              <a:buChar char="•"/>
            </a:pPr>
            <a:r>
              <a:rPr lang="en-GB" sz="1000">
                <a:latin typeface="Arial"/>
                <a:ea typeface="Inter SemiBold"/>
                <a:cs typeface="Arial"/>
              </a:rPr>
              <a:t>We approved a reduction in the number of implementation support packages to be delivered in 24/25 from 5 to 3, to ensure high quality resources are delivered with the capacity available.</a:t>
            </a:r>
          </a:p>
          <a:p>
            <a:pPr marL="171450" indent="-171450">
              <a:spcAft>
                <a:spcPts val="600"/>
              </a:spcAft>
              <a:buFont typeface="Arial" panose="020B0604020202020204" pitchFamily="34" charset="0"/>
              <a:buChar char="•"/>
            </a:pPr>
            <a:r>
              <a:rPr lang="en-GB" sz="1000">
                <a:latin typeface="Arial"/>
                <a:ea typeface="Inter SemiBold"/>
                <a:cs typeface="Arial"/>
              </a:rPr>
              <a:t>Status is amber pending board approval of amended due date. The impactful oversight group agreed to extend the date to refresh the overall approach to shared learning to March 2025 and focus on delivering 10 case studies, evolving into the system engagement priority for 2025/26. </a:t>
            </a:r>
            <a:r>
              <a:rPr lang="en-GB" sz="1000" b="1">
                <a:latin typeface="Arial"/>
                <a:ea typeface="+mn-lt"/>
                <a:cs typeface="+mn-lt"/>
              </a:rPr>
              <a:t>The Board is requested to endorse the group’s decision to amend the due date to 31 Mar 25.</a:t>
            </a:r>
          </a:p>
        </p:txBody>
      </p:sp>
      <p:sp>
        <p:nvSpPr>
          <p:cNvPr id="10" name="Oval 9">
            <a:extLst>
              <a:ext uri="{FF2B5EF4-FFF2-40B4-BE49-F238E27FC236}">
                <a16:creationId xmlns:a16="http://schemas.microsoft.com/office/drawing/2014/main" id="{BDE8FD71-E0C7-778C-E3B5-BE06BF602173}"/>
              </a:ext>
            </a:extLst>
          </p:cNvPr>
          <p:cNvSpPr/>
          <p:nvPr/>
        </p:nvSpPr>
        <p:spPr>
          <a:xfrm>
            <a:off x="595730" y="5191093"/>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1" name="Oval 10">
            <a:extLst>
              <a:ext uri="{FF2B5EF4-FFF2-40B4-BE49-F238E27FC236}">
                <a16:creationId xmlns:a16="http://schemas.microsoft.com/office/drawing/2014/main" id="{4915B740-13B0-8624-4397-7D02FEB2C7D9}"/>
              </a:ext>
            </a:extLst>
          </p:cNvPr>
          <p:cNvSpPr/>
          <p:nvPr/>
        </p:nvSpPr>
        <p:spPr>
          <a:xfrm>
            <a:off x="7577566" y="229294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3" name="Oval 12">
            <a:extLst>
              <a:ext uri="{FF2B5EF4-FFF2-40B4-BE49-F238E27FC236}">
                <a16:creationId xmlns:a16="http://schemas.microsoft.com/office/drawing/2014/main" id="{6DF17306-F396-60B5-8E1A-6CEAA0A41B35}"/>
              </a:ext>
            </a:extLst>
          </p:cNvPr>
          <p:cNvSpPr/>
          <p:nvPr/>
        </p:nvSpPr>
        <p:spPr>
          <a:xfrm>
            <a:off x="595730" y="5447524"/>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4" name="Oval 13">
            <a:extLst>
              <a:ext uri="{FF2B5EF4-FFF2-40B4-BE49-F238E27FC236}">
                <a16:creationId xmlns:a16="http://schemas.microsoft.com/office/drawing/2014/main" id="{C78A1165-F85D-E4F2-7195-519EBDB5AC0C}"/>
              </a:ext>
            </a:extLst>
          </p:cNvPr>
          <p:cNvSpPr/>
          <p:nvPr/>
        </p:nvSpPr>
        <p:spPr>
          <a:xfrm>
            <a:off x="7589710" y="338144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5" name="Oval 14">
            <a:extLst>
              <a:ext uri="{FF2B5EF4-FFF2-40B4-BE49-F238E27FC236}">
                <a16:creationId xmlns:a16="http://schemas.microsoft.com/office/drawing/2014/main" id="{A52E0276-1F8D-5710-95B4-8E4F922EE7AD}"/>
              </a:ext>
            </a:extLst>
          </p:cNvPr>
          <p:cNvSpPr/>
          <p:nvPr/>
        </p:nvSpPr>
        <p:spPr>
          <a:xfrm>
            <a:off x="11966003" y="2842773"/>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2" name="Oval 11">
            <a:extLst>
              <a:ext uri="{FF2B5EF4-FFF2-40B4-BE49-F238E27FC236}">
                <a16:creationId xmlns:a16="http://schemas.microsoft.com/office/drawing/2014/main" id="{0688C51D-AEBE-111C-A6BD-F897ED7005E1}"/>
              </a:ext>
            </a:extLst>
          </p:cNvPr>
          <p:cNvSpPr/>
          <p:nvPr/>
        </p:nvSpPr>
        <p:spPr>
          <a:xfrm>
            <a:off x="11968648" y="347394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16" name="Oval 15">
            <a:extLst>
              <a:ext uri="{FF2B5EF4-FFF2-40B4-BE49-F238E27FC236}">
                <a16:creationId xmlns:a16="http://schemas.microsoft.com/office/drawing/2014/main" id="{AD6E875A-27F8-239A-1C64-A60D7633D889}"/>
              </a:ext>
            </a:extLst>
          </p:cNvPr>
          <p:cNvSpPr/>
          <p:nvPr/>
        </p:nvSpPr>
        <p:spPr>
          <a:xfrm>
            <a:off x="595730" y="569137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8" name="TextBox 7">
            <a:extLst>
              <a:ext uri="{FF2B5EF4-FFF2-40B4-BE49-F238E27FC236}">
                <a16:creationId xmlns:a16="http://schemas.microsoft.com/office/drawing/2014/main" id="{21673CB3-41BC-C5A5-A4FB-971161D7DA52}"/>
              </a:ext>
            </a:extLst>
          </p:cNvPr>
          <p:cNvSpPr txBox="1"/>
          <p:nvPr/>
        </p:nvSpPr>
        <p:spPr>
          <a:xfrm>
            <a:off x="8780124" y="6418901"/>
            <a:ext cx="3185879" cy="215444"/>
          </a:xfrm>
          <a:prstGeom prst="rect">
            <a:avLst/>
          </a:prstGeom>
          <a:noFill/>
        </p:spPr>
        <p:txBody>
          <a:bodyPr wrap="square" lIns="91440" tIns="45720" rIns="91440" bIns="45720" rtlCol="0" anchor="t">
            <a:spAutoFit/>
          </a:bodyPr>
          <a:lstStyle/>
          <a:p>
            <a:r>
              <a:rPr lang="en-GB" sz="800"/>
              <a:t>All figures as of 28 February 2025 unless otherwise stated</a:t>
            </a:r>
          </a:p>
        </p:txBody>
      </p:sp>
    </p:spTree>
    <p:extLst>
      <p:ext uri="{BB962C8B-B14F-4D97-AF65-F5344CB8AC3E}">
        <p14:creationId xmlns:p14="http://schemas.microsoft.com/office/powerpoint/2010/main" val="49609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DD19C3-202E-48C2-858A-6C3B6DF61681}"/>
              </a:ext>
              <a:ext uri="{C183D7F6-B498-43B3-948B-1728B52AA6E4}">
                <adec:decorative xmlns:adec="http://schemas.microsoft.com/office/drawing/2017/decorative" val="1"/>
              </a:ext>
            </a:extLst>
          </p:cNvPr>
          <p:cNvSpPr/>
          <p:nvPr/>
        </p:nvSpPr>
        <p:spPr>
          <a:xfrm>
            <a:off x="260749" y="5233230"/>
            <a:ext cx="11697153"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78419" y="664790"/>
            <a:ext cx="5915422"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314268" y="78020"/>
            <a:ext cx="11076689" cy="746158"/>
          </a:xfrm>
        </p:spPr>
        <p:txBody>
          <a:bodyPr>
            <a:normAutofit/>
          </a:bodyPr>
          <a:lstStyle/>
          <a:p>
            <a:r>
              <a:rPr lang="en-GB" sz="2500">
                <a:latin typeface="Arial" panose="020B0604020202020204" pitchFamily="34" charset="0"/>
                <a:cs typeface="Arial" panose="020B0604020202020204" pitchFamily="34" charset="0"/>
              </a:rPr>
              <a:t>Brilliant Organisation: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04372" y="147037"/>
            <a:ext cx="1057778" cy="369332"/>
          </a:xfrm>
          <a:prstGeom prst="rect">
            <a:avLst/>
          </a:prstGeom>
          <a:solidFill>
            <a:srgbClr val="FFC0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000000"/>
                </a:solidFill>
                <a:latin typeface="Arial" panose="020B0604020202020204" pitchFamily="34" charset="0"/>
                <a:cs typeface="Arial" panose="020B0604020202020204" pitchFamily="34" charset="0"/>
              </a:rPr>
              <a:t>Amber</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7EDE79-9C78-F8DD-B967-B64E4699754D}"/>
              </a:ext>
            </a:extLst>
          </p:cNvPr>
          <p:cNvSpPr txBox="1"/>
          <p:nvPr/>
        </p:nvSpPr>
        <p:spPr>
          <a:xfrm>
            <a:off x="300156" y="1110383"/>
            <a:ext cx="5700794" cy="4033431"/>
          </a:xfrm>
          <a:prstGeom prst="rect">
            <a:avLst/>
          </a:prstGeom>
          <a:solidFill>
            <a:srgbClr val="1E7184"/>
          </a:solidFill>
          <a:ln>
            <a:solidFill>
              <a:srgbClr val="222222"/>
            </a:solidFill>
          </a:ln>
        </p:spPr>
        <p:txBody>
          <a:bodyPr wrap="square" lIns="180000" tIns="180000" rIns="180000" bIns="180000" rtlCol="0" anchor="t">
            <a:noAutofit/>
          </a:bodyPr>
          <a:lstStyle/>
          <a:p>
            <a:pPr rtl="0"/>
            <a:r>
              <a:rPr lang="en-GB" sz="800" u="sng" baseline="0" dirty="0">
                <a:solidFill>
                  <a:srgbClr val="FFFFFF"/>
                </a:solidFill>
                <a:latin typeface="Arial"/>
                <a:ea typeface="Segoe UI"/>
                <a:cs typeface="Arial"/>
              </a:rPr>
              <a:t>DIT</a:t>
            </a:r>
            <a:r>
              <a:rPr lang="en-US" sz="800" dirty="0">
                <a:latin typeface="Arial"/>
                <a:ea typeface="Segoe UI"/>
                <a:cs typeface="Arial"/>
              </a:rPr>
              <a:t>​</a:t>
            </a:r>
          </a:p>
          <a:p>
            <a:pPr marL="171450" indent="-171450">
              <a:buFont typeface="Calibri" panose="020B0604020202020204" pitchFamily="34" charset="0"/>
              <a:buChar char="-"/>
            </a:pPr>
            <a:r>
              <a:rPr lang="en-GB" sz="800" dirty="0">
                <a:solidFill>
                  <a:schemeClr val="bg1"/>
                </a:solidFill>
                <a:effectLst/>
                <a:latin typeface="Arial"/>
                <a:cs typeface="Arial"/>
              </a:rPr>
              <a:t>Preferred </a:t>
            </a:r>
            <a:r>
              <a:rPr lang="en-GB" sz="800" dirty="0">
                <a:solidFill>
                  <a:schemeClr val="bg1"/>
                </a:solidFill>
                <a:latin typeface="Arial"/>
                <a:cs typeface="Arial"/>
              </a:rPr>
              <a:t>su</a:t>
            </a:r>
            <a:r>
              <a:rPr lang="en-GB" sz="800" dirty="0">
                <a:solidFill>
                  <a:schemeClr val="bg1"/>
                </a:solidFill>
                <a:effectLst/>
                <a:latin typeface="Arial"/>
                <a:cs typeface="Arial"/>
              </a:rPr>
              <a:t>pplier arrangements for contingent labour and a</a:t>
            </a:r>
            <a:r>
              <a:rPr lang="en-GB" sz="800" dirty="0">
                <a:solidFill>
                  <a:schemeClr val="bg1"/>
                </a:solidFill>
                <a:latin typeface="Arial"/>
                <a:ea typeface="Inter"/>
                <a:cs typeface="Arial"/>
              </a:rPr>
              <a:t>pprovals for the ongoing extension to use of infrastructure contractors </a:t>
            </a:r>
            <a:r>
              <a:rPr lang="en-GB" sz="800" dirty="0">
                <a:solidFill>
                  <a:schemeClr val="bg1"/>
                </a:solidFill>
                <a:effectLst/>
                <a:latin typeface="Arial"/>
                <a:cs typeface="Arial"/>
              </a:rPr>
              <a:t>progressing with </a:t>
            </a:r>
            <a:r>
              <a:rPr lang="en-GB" sz="800" dirty="0">
                <a:solidFill>
                  <a:schemeClr val="bg1"/>
                </a:solidFill>
                <a:latin typeface="Arial"/>
                <a:cs typeface="Arial"/>
              </a:rPr>
              <a:t>Finance, Corporate and Commercial team (FCC).</a:t>
            </a:r>
            <a:endParaRPr lang="en-GB" sz="800" dirty="0">
              <a:solidFill>
                <a:schemeClr val="bg1"/>
              </a:solidFill>
              <a:effectLst/>
              <a:latin typeface="Arial"/>
              <a:cs typeface="Arial"/>
            </a:endParaRPr>
          </a:p>
          <a:p>
            <a:pPr marL="171450" indent="-171450">
              <a:buFont typeface="Calibri" panose="020B0604020202020204" pitchFamily="34" charset="0"/>
              <a:buChar char="-"/>
            </a:pPr>
            <a:r>
              <a:rPr lang="en-GB" sz="800" dirty="0">
                <a:solidFill>
                  <a:schemeClr val="bg1"/>
                </a:solidFill>
                <a:latin typeface="Arial"/>
                <a:ea typeface="Inter"/>
                <a:cs typeface="Arial"/>
              </a:rPr>
              <a:t>Business Impact assessment </a:t>
            </a:r>
            <a:r>
              <a:rPr lang="en-US" sz="800" dirty="0">
                <a:solidFill>
                  <a:schemeClr val="bg1"/>
                </a:solidFill>
                <a:latin typeface="Arial"/>
                <a:ea typeface="Inter"/>
                <a:cs typeface="Arial"/>
              </a:rPr>
              <a:t>to identify and evaluate the effects on disruptions on business functions and processes commenced. This will lead to more detailed business continuity/disaster recovery for our key systems across IT and the business and is part of our ongoing cyber strategy to inform mitigation and response plans. </a:t>
            </a:r>
            <a:endParaRPr lang="en-GB" sz="800" dirty="0">
              <a:solidFill>
                <a:schemeClr val="bg1"/>
              </a:solidFill>
              <a:latin typeface="Arial"/>
              <a:ea typeface="Inter"/>
              <a:cs typeface="Arial"/>
            </a:endParaRPr>
          </a:p>
          <a:p>
            <a:pPr marL="171450" indent="-171450">
              <a:buFont typeface="Calibri" panose="020B0604020202020204" pitchFamily="34" charset="0"/>
              <a:buChar char="-"/>
            </a:pPr>
            <a:r>
              <a:rPr lang="en-GB" sz="800" dirty="0">
                <a:solidFill>
                  <a:schemeClr val="bg1"/>
                </a:solidFill>
                <a:latin typeface="Arial"/>
                <a:ea typeface="Inter"/>
                <a:cs typeface="Arial"/>
              </a:rPr>
              <a:t>Business Planning discussions taken place with Executive Team taken place to confirm prioritised approach to delivery 25/26</a:t>
            </a:r>
          </a:p>
          <a:p>
            <a:r>
              <a:rPr lang="en-GB" sz="800" u="sng" dirty="0">
                <a:solidFill>
                  <a:schemeClr val="bg1"/>
                </a:solidFill>
                <a:latin typeface="Arial"/>
                <a:ea typeface="Inter"/>
                <a:cs typeface="Arial"/>
              </a:rPr>
              <a:t>Comms</a:t>
            </a:r>
            <a:endParaRPr lang="en-GB" sz="800" u="sng" dirty="0">
              <a:solidFill>
                <a:schemeClr val="bg1"/>
              </a:solidFill>
              <a:latin typeface="Arial" panose="020B0604020202020204" pitchFamily="34" charset="0"/>
              <a:ea typeface="Inter"/>
              <a:cs typeface="Arial" panose="020B0604020202020204" pitchFamily="34" charset="0"/>
            </a:endParaRPr>
          </a:p>
          <a:p>
            <a:pPr marL="171450" indent="-171450">
              <a:buFont typeface="Arial" panose="020B0604020202020204" pitchFamily="34" charset="0"/>
              <a:buChar char="•"/>
            </a:pPr>
            <a:r>
              <a:rPr lang="en-GB" sz="800" dirty="0">
                <a:solidFill>
                  <a:schemeClr val="bg1"/>
                </a:solidFill>
                <a:latin typeface="Arial"/>
                <a:ea typeface="+mn-lt"/>
                <a:cs typeface="Arial"/>
              </a:rPr>
              <a:t>The </a:t>
            </a:r>
            <a:r>
              <a:rPr lang="en-GB" sz="800" dirty="0" err="1">
                <a:solidFill>
                  <a:schemeClr val="bg1"/>
                </a:solidFill>
                <a:latin typeface="Arial"/>
                <a:ea typeface="+mn-lt"/>
                <a:cs typeface="Arial"/>
              </a:rPr>
              <a:t>healthtech</a:t>
            </a:r>
            <a:r>
              <a:rPr lang="en-GB" sz="800" dirty="0">
                <a:solidFill>
                  <a:schemeClr val="bg1"/>
                </a:solidFill>
                <a:latin typeface="Arial"/>
                <a:ea typeface="+mn-lt"/>
                <a:cs typeface="Arial"/>
              </a:rPr>
              <a:t> transformation carousel on LinkedIn was the best performing piece of content on social in Feb with 22.5k impressions, 5.3k engagements and a 25.5% engagement rate (benchmark is 5%).</a:t>
            </a:r>
            <a:endParaRPr lang="en-GB" sz="800" dirty="0">
              <a:solidFill>
                <a:schemeClr val="bg1"/>
              </a:solidFill>
              <a:latin typeface="Arial"/>
              <a:ea typeface="Inter"/>
              <a:cs typeface="Arial"/>
            </a:endParaRPr>
          </a:p>
          <a:p>
            <a:pPr marL="171450" indent="-171450">
              <a:buFont typeface="Arial"/>
              <a:buChar char="•"/>
            </a:pPr>
            <a:r>
              <a:rPr lang="en-GB" sz="800" dirty="0">
                <a:solidFill>
                  <a:schemeClr val="bg1"/>
                </a:solidFill>
                <a:latin typeface="Arial"/>
                <a:ea typeface="Inter"/>
                <a:cs typeface="Arial"/>
              </a:rPr>
              <a:t>Carried out a user survey to learn more about our audience on </a:t>
            </a:r>
            <a:r>
              <a:rPr lang="en-GB" sz="800" dirty="0" err="1">
                <a:solidFill>
                  <a:schemeClr val="bg1"/>
                </a:solidFill>
                <a:latin typeface="Arial"/>
                <a:ea typeface="Inter"/>
                <a:cs typeface="Arial"/>
              </a:rPr>
              <a:t>Whatsapp</a:t>
            </a:r>
            <a:r>
              <a:rPr lang="en-GB" sz="800" dirty="0">
                <a:solidFill>
                  <a:schemeClr val="bg1"/>
                </a:solidFill>
                <a:latin typeface="Arial"/>
                <a:ea typeface="Inter"/>
                <a:cs typeface="Arial"/>
              </a:rPr>
              <a:t>. Positive findings with 62% of users identifying as healthcare professionals. 100% of users say they will continue to use the channel and vast majority happy with the content provided.</a:t>
            </a:r>
          </a:p>
          <a:p>
            <a:pPr marL="171450" indent="-171450">
              <a:buFont typeface="Arial"/>
              <a:buChar char="•"/>
            </a:pPr>
            <a:r>
              <a:rPr lang="en-GB" sz="800" dirty="0">
                <a:solidFill>
                  <a:schemeClr val="bg1"/>
                </a:solidFill>
                <a:latin typeface="Arial"/>
                <a:ea typeface="+mn-lt"/>
                <a:cs typeface="Arial"/>
              </a:rPr>
              <a:t>Parliamentary engagement event was delivered successfully with opening remarks from NICE Minister Karin Smyth. 80 stakeholders in attendance, including ~25 MPs and Peers. </a:t>
            </a:r>
          </a:p>
          <a:p>
            <a:pPr marL="171450" indent="-171450">
              <a:buFont typeface="Arial"/>
              <a:buChar char="•"/>
            </a:pPr>
            <a:r>
              <a:rPr lang="en-GB" sz="800" dirty="0">
                <a:solidFill>
                  <a:schemeClr val="bg1"/>
                </a:solidFill>
                <a:latin typeface="Arial"/>
                <a:ea typeface="Inter"/>
                <a:cs typeface="Arial"/>
              </a:rPr>
              <a:t>Delivered a series of face-to-face meetings between the CEO &amp; influential parliamentarians including Health select committee members. </a:t>
            </a:r>
          </a:p>
          <a:p>
            <a:r>
              <a:rPr lang="en-GB" sz="800" u="sng" dirty="0">
                <a:solidFill>
                  <a:schemeClr val="bg1"/>
                </a:solidFill>
                <a:latin typeface="Arial"/>
                <a:ea typeface="Inter"/>
                <a:cs typeface="Arial"/>
              </a:rPr>
              <a:t>Finance</a:t>
            </a:r>
          </a:p>
          <a:p>
            <a:pPr marL="171450" indent="-171450">
              <a:buFont typeface="Arial" panose="020B0604020202020204" pitchFamily="34" charset="0"/>
              <a:buChar char="•"/>
            </a:pPr>
            <a:r>
              <a:rPr lang="en-GB" sz="800" dirty="0">
                <a:solidFill>
                  <a:schemeClr val="bg1"/>
                </a:solidFill>
                <a:latin typeface="Arial"/>
                <a:ea typeface="Inter"/>
                <a:cs typeface="Arial"/>
              </a:rPr>
              <a:t>The Finance and RIA teams have been awarded Level 2 re-accreditation under the Towards </a:t>
            </a:r>
          </a:p>
          <a:p>
            <a:r>
              <a:rPr lang="en-GB" sz="800" dirty="0">
                <a:solidFill>
                  <a:schemeClr val="bg1"/>
                </a:solidFill>
                <a:latin typeface="Arial"/>
                <a:ea typeface="Inter"/>
                <a:cs typeface="Arial"/>
              </a:rPr>
              <a:t>Excellence Scheme by the NHS Finance Leadership Council.</a:t>
            </a:r>
          </a:p>
          <a:p>
            <a:pPr marL="171450" indent="-171450">
              <a:buFont typeface="Arial" panose="020B0604020202020204" pitchFamily="34" charset="0"/>
              <a:buChar char="•"/>
            </a:pPr>
            <a:r>
              <a:rPr lang="en-GB" sz="800" dirty="0">
                <a:solidFill>
                  <a:schemeClr val="bg1"/>
                </a:solidFill>
                <a:latin typeface="Arial"/>
                <a:ea typeface="Inter"/>
                <a:cs typeface="Arial"/>
              </a:rPr>
              <a:t>Indicative budget for 25/26 was confirmed by DHSC on 31 January and our baseline proposals were successful, ensuring we start the next financial sure on a sure footing financially. </a:t>
            </a:r>
          </a:p>
          <a:p>
            <a:r>
              <a:rPr lang="en-GB" sz="800" u="sng" dirty="0">
                <a:solidFill>
                  <a:schemeClr val="bg1"/>
                </a:solidFill>
                <a:latin typeface="Arial"/>
                <a:ea typeface="Inter"/>
                <a:cs typeface="Arial"/>
              </a:rPr>
              <a:t>People </a:t>
            </a:r>
          </a:p>
          <a:p>
            <a:r>
              <a:rPr lang="en-GB" sz="800" dirty="0">
                <a:solidFill>
                  <a:schemeClr val="bg1"/>
                </a:solidFill>
                <a:latin typeface="Arial"/>
                <a:ea typeface="Inter"/>
                <a:cs typeface="Arial"/>
              </a:rPr>
              <a:t>Values work: Over the course of the year 74% of colleagues have told us through our activities that they have a </a:t>
            </a:r>
            <a:r>
              <a:rPr lang="en-GB" sz="800" dirty="0">
                <a:solidFill>
                  <a:schemeClr val="bg1"/>
                </a:solidFill>
                <a:ea typeface="+mn-lt"/>
                <a:cs typeface="+mn-lt"/>
              </a:rPr>
              <a:t>clear understanding of our values and what it means to live them. Project Nova: 3 workstreams transitioning into BAU. Work has started building a People Strategy. ER: First Restorative Conversations training session delivered to 30 colleagues to support cultural messaging for RJLC.</a:t>
            </a:r>
            <a:r>
              <a:rPr lang="en-GB" sz="1000" b="1" dirty="0">
                <a:solidFill>
                  <a:schemeClr val="lt1"/>
                </a:solidFill>
                <a:latin typeface="Arial"/>
                <a:cs typeface="Arial"/>
              </a:rPr>
              <a:t> </a:t>
            </a:r>
            <a:r>
              <a:rPr lang="en-GB" sz="800" dirty="0">
                <a:solidFill>
                  <a:schemeClr val="bg1"/>
                </a:solidFill>
                <a:ea typeface="+mn-lt"/>
                <a:cs typeface="+mn-lt"/>
              </a:rPr>
              <a:t> OD: Bullying and Harassment findings have been circulated to the Board following inquiry work.</a:t>
            </a:r>
            <a:r>
              <a:rPr lang="en-GB" sz="800" dirty="0">
                <a:solidFill>
                  <a:schemeClr val="bg1"/>
                </a:solidFill>
                <a:latin typeface="Arial"/>
                <a:ea typeface="Inter"/>
                <a:cs typeface="Arial"/>
              </a:rPr>
              <a:t>  Our latest data (December 2024) shows that there has been an improvement in overall levels of reports of these behaviours over the past year. It also shows that levels of confidence in NICE taking ‘effective action’ against bullying and harassment continue to rise. </a:t>
            </a:r>
            <a:endParaRPr lang="en-GB" dirty="0">
              <a:solidFill>
                <a:schemeClr val="bg1"/>
              </a:solidFill>
            </a:endParaRPr>
          </a:p>
          <a:p>
            <a:endParaRPr lang="en-GB" sz="800" dirty="0">
              <a:solidFill>
                <a:schemeClr val="bg1"/>
              </a:solidFill>
              <a:ea typeface="Inter"/>
              <a:cs typeface="Arial"/>
            </a:endParaRPr>
          </a:p>
          <a:p>
            <a:pPr marL="171450" indent="-171450">
              <a:buFont typeface="Calibri" panose="020B0604020202020204" pitchFamily="34" charset="0"/>
              <a:buChar char="-"/>
            </a:pPr>
            <a:endParaRPr lang="en-GB" sz="800" dirty="0">
              <a:solidFill>
                <a:schemeClr val="bg1"/>
              </a:solidFill>
              <a:ea typeface="Inter"/>
              <a:cs typeface="Arial"/>
            </a:endParaRPr>
          </a:p>
        </p:txBody>
      </p:sp>
      <p:sp>
        <p:nvSpPr>
          <p:cNvPr id="3" name="TextBox 2">
            <a:extLst>
              <a:ext uri="{FF2B5EF4-FFF2-40B4-BE49-F238E27FC236}">
                <a16:creationId xmlns:a16="http://schemas.microsoft.com/office/drawing/2014/main" id="{2EAA5DDD-1F04-9C2A-8A23-F8C24C026C00}"/>
              </a:ext>
            </a:extLst>
          </p:cNvPr>
          <p:cNvSpPr txBox="1"/>
          <p:nvPr/>
        </p:nvSpPr>
        <p:spPr>
          <a:xfrm>
            <a:off x="6816004" y="791716"/>
            <a:ext cx="3277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activities for next month</a:t>
            </a:r>
          </a:p>
        </p:txBody>
      </p:sp>
      <p:sp>
        <p:nvSpPr>
          <p:cNvPr id="24" name="TextBox 23">
            <a:extLst>
              <a:ext uri="{FF2B5EF4-FFF2-40B4-BE49-F238E27FC236}">
                <a16:creationId xmlns:a16="http://schemas.microsoft.com/office/drawing/2014/main" id="{D4D2D40D-5649-926E-52CB-C7E779CFB6BA}"/>
              </a:ext>
            </a:extLst>
          </p:cNvPr>
          <p:cNvSpPr txBox="1"/>
          <p:nvPr/>
        </p:nvSpPr>
        <p:spPr>
          <a:xfrm>
            <a:off x="6148973" y="1324629"/>
            <a:ext cx="5885631" cy="3815019"/>
          </a:xfrm>
          <a:prstGeom prst="rect">
            <a:avLst/>
          </a:prstGeom>
          <a:solidFill>
            <a:srgbClr val="1E7184"/>
          </a:solidFill>
          <a:ln>
            <a:noFill/>
          </a:ln>
        </p:spPr>
        <p:txBody>
          <a:bodyPr wrap="square" lIns="180000" tIns="180000" rIns="180000" bIns="180000" rtlCol="0" anchor="t">
            <a:noAutofit/>
          </a:bodyPr>
          <a:lstStyle/>
          <a:p>
            <a:pPr rtl="0"/>
            <a:r>
              <a:rPr lang="en-GB" sz="800" u="sng" baseline="0" dirty="0">
                <a:solidFill>
                  <a:srgbClr val="FFFFFF"/>
                </a:solidFill>
                <a:latin typeface="Arial"/>
                <a:ea typeface="Segoe UI"/>
                <a:cs typeface="Arial"/>
              </a:rPr>
              <a:t>DIT</a:t>
            </a:r>
            <a:r>
              <a:rPr lang="en-US" sz="800" baseline="0" dirty="0">
                <a:latin typeface="Arial"/>
                <a:ea typeface="Segoe UI"/>
                <a:cs typeface="Arial"/>
              </a:rPr>
              <a:t>​</a:t>
            </a:r>
            <a:r>
              <a:rPr lang="en-US" sz="800" dirty="0">
                <a:latin typeface="Arial"/>
                <a:ea typeface="Segoe UI"/>
                <a:cs typeface="Arial"/>
              </a:rPr>
              <a:t>​</a:t>
            </a:r>
          </a:p>
          <a:p>
            <a:pPr marL="171450" indent="-171450">
              <a:buFont typeface="Arial" panose="020B0604020202020204" pitchFamily="34" charset="0"/>
              <a:buChar char="•"/>
            </a:pPr>
            <a:r>
              <a:rPr lang="en-GB" sz="800" dirty="0">
                <a:solidFill>
                  <a:schemeClr val="bg1"/>
                </a:solidFill>
                <a:latin typeface="Arial"/>
                <a:cs typeface="Arial"/>
              </a:rPr>
              <a:t>Finalisation of directorate business plan and input to wider business planning</a:t>
            </a:r>
          </a:p>
          <a:p>
            <a:pPr marL="171450" indent="-171450">
              <a:buFont typeface="Arial" panose="020B0604020202020204" pitchFamily="34" charset="0"/>
              <a:buChar char="•"/>
            </a:pPr>
            <a:r>
              <a:rPr lang="en-GB" sz="800" dirty="0">
                <a:solidFill>
                  <a:schemeClr val="bg1"/>
                </a:solidFill>
                <a:latin typeface="Arial"/>
                <a:cs typeface="Arial"/>
              </a:rPr>
              <a:t>Ongoing work with consultancy to review applications technical debt</a:t>
            </a:r>
          </a:p>
          <a:p>
            <a:pPr marL="171450" indent="-171450">
              <a:buFont typeface="Arial" panose="020B0604020202020204" pitchFamily="34" charset="0"/>
              <a:buChar char="•"/>
            </a:pPr>
            <a:r>
              <a:rPr lang="en-GB" sz="800" dirty="0">
                <a:solidFill>
                  <a:schemeClr val="bg1"/>
                </a:solidFill>
                <a:latin typeface="Arial"/>
                <a:cs typeface="Arial"/>
              </a:rPr>
              <a:t>Completion of move to </a:t>
            </a:r>
            <a:r>
              <a:rPr lang="en-GB" sz="800" dirty="0" err="1">
                <a:solidFill>
                  <a:schemeClr val="bg1"/>
                </a:solidFill>
                <a:latin typeface="Arial"/>
                <a:cs typeface="Arial"/>
              </a:rPr>
              <a:t>GovWIFI</a:t>
            </a:r>
            <a:r>
              <a:rPr lang="en-GB" sz="800" dirty="0">
                <a:solidFill>
                  <a:schemeClr val="bg1"/>
                </a:solidFill>
                <a:latin typeface="Arial"/>
                <a:cs typeface="Arial"/>
              </a:rPr>
              <a:t> for Manchester Office</a:t>
            </a:r>
          </a:p>
          <a:p>
            <a:pPr marL="171450" indent="-171450">
              <a:buFont typeface="Arial" panose="020B0604020202020204" pitchFamily="34" charset="0"/>
              <a:buChar char="•"/>
            </a:pPr>
            <a:endParaRPr lang="en-US" sz="800" dirty="0">
              <a:solidFill>
                <a:schemeClr val="bg1"/>
              </a:solidFill>
              <a:highlight>
                <a:srgbClr val="95D7E7"/>
              </a:highlight>
              <a:latin typeface="Arial" panose="020B0604020202020204" pitchFamily="34" charset="0"/>
              <a:ea typeface="Inter"/>
              <a:cs typeface="Arial" panose="020B0604020202020204" pitchFamily="34" charset="0"/>
            </a:endParaRPr>
          </a:p>
          <a:p>
            <a:r>
              <a:rPr lang="en-GB" sz="800" u="sng" dirty="0">
                <a:solidFill>
                  <a:schemeClr val="bg1"/>
                </a:solidFill>
                <a:latin typeface="Arial"/>
                <a:ea typeface="Inter"/>
                <a:cs typeface="Arial"/>
              </a:rPr>
              <a:t>Comms</a:t>
            </a:r>
          </a:p>
          <a:p>
            <a:pPr marL="171450" indent="-171450">
              <a:buFont typeface="Arial"/>
              <a:buChar char="•"/>
            </a:pPr>
            <a:r>
              <a:rPr lang="en-GB" sz="800" dirty="0">
                <a:solidFill>
                  <a:schemeClr val="bg1"/>
                </a:solidFill>
                <a:latin typeface="Arial"/>
                <a:ea typeface="Inter"/>
                <a:cs typeface="Arial"/>
              </a:rPr>
              <a:t>NICE Conference for external stakeholders takes place in Manchester on 27 March. Nearly 500 delegates have registered (target: 400). The event will feature 35 speakers from the health and care system, third sector, industry and NICE. 10 organisations will be exhibiting at, or sponsoring, the event (including NIHR, NHS Blood and Transplant and </a:t>
            </a:r>
            <a:r>
              <a:rPr lang="en-GB" sz="800" dirty="0" err="1">
                <a:solidFill>
                  <a:schemeClr val="bg1"/>
                </a:solidFill>
                <a:latin typeface="Arial"/>
                <a:ea typeface="Inter"/>
                <a:cs typeface="Arial"/>
              </a:rPr>
              <a:t>BioMerieux</a:t>
            </a:r>
            <a:r>
              <a:rPr lang="en-GB" sz="800" dirty="0">
                <a:solidFill>
                  <a:schemeClr val="bg1"/>
                </a:solidFill>
                <a:latin typeface="Arial"/>
                <a:ea typeface="Inter"/>
                <a:cs typeface="Arial"/>
              </a:rPr>
              <a:t>).</a:t>
            </a:r>
          </a:p>
          <a:p>
            <a:pPr marL="171450" indent="-171450">
              <a:buFont typeface="Arial"/>
              <a:buChar char="•"/>
            </a:pPr>
            <a:r>
              <a:rPr lang="en-GB" sz="800" dirty="0">
                <a:solidFill>
                  <a:schemeClr val="bg1"/>
                </a:solidFill>
                <a:latin typeface="Arial"/>
                <a:ea typeface="Inter"/>
                <a:cs typeface="Arial"/>
              </a:rPr>
              <a:t>Internal comms activity to support business planning continues with roadshows in March and "learn a bit about" sessions through Spring.</a:t>
            </a:r>
          </a:p>
          <a:p>
            <a:pPr marL="171450" indent="-171450">
              <a:buFont typeface="Arial"/>
              <a:buChar char="•"/>
            </a:pPr>
            <a:endParaRPr lang="en-GB" sz="800" dirty="0">
              <a:solidFill>
                <a:srgbClr val="FFFFFF"/>
              </a:solidFill>
              <a:highlight>
                <a:srgbClr val="95D7E7"/>
              </a:highlight>
              <a:latin typeface="Arial" panose="020B0604020202020204" pitchFamily="34" charset="0"/>
              <a:ea typeface="Inter"/>
              <a:cs typeface="Arial" panose="020B0604020202020204" pitchFamily="34" charset="0"/>
            </a:endParaRPr>
          </a:p>
          <a:p>
            <a:r>
              <a:rPr lang="en-GB" sz="800" u="sng" dirty="0">
                <a:solidFill>
                  <a:schemeClr val="bg1"/>
                </a:solidFill>
                <a:latin typeface="Arial"/>
                <a:ea typeface="Inter"/>
                <a:cs typeface="Arial"/>
              </a:rPr>
              <a:t>Finance</a:t>
            </a:r>
          </a:p>
          <a:p>
            <a:pPr marL="171450" indent="-171450">
              <a:buFont typeface="Arial" panose="020B0604020202020204" pitchFamily="34" charset="0"/>
              <a:buChar char="•"/>
            </a:pPr>
            <a:r>
              <a:rPr lang="en-GB" sz="800" dirty="0">
                <a:solidFill>
                  <a:schemeClr val="bg1"/>
                </a:solidFill>
                <a:latin typeface="Arial"/>
                <a:ea typeface="Inter"/>
                <a:cs typeface="Arial"/>
              </a:rPr>
              <a:t>Month 9 interim audit is taking place ahead of year-end.</a:t>
            </a:r>
          </a:p>
          <a:p>
            <a:pPr marL="171450" indent="-171450">
              <a:buFont typeface="Arial" panose="020B0604020202020204" pitchFamily="34" charset="0"/>
              <a:buChar char="•"/>
            </a:pPr>
            <a:r>
              <a:rPr lang="en-GB" sz="800" dirty="0">
                <a:solidFill>
                  <a:schemeClr val="bg1"/>
                </a:solidFill>
                <a:latin typeface="Arial"/>
                <a:ea typeface="Inter"/>
                <a:cs typeface="Arial"/>
              </a:rPr>
              <a:t>Responding to DHSC's Zero Based Review and Spending Review Phase 2 2026-29 commissions and supporting business planning</a:t>
            </a:r>
            <a:r>
              <a:rPr lang="en-GB" sz="800" dirty="0">
                <a:solidFill>
                  <a:schemeClr val="bg1"/>
                </a:solidFill>
                <a:highlight>
                  <a:srgbClr val="95D7E7"/>
                </a:highlight>
                <a:latin typeface="Arial"/>
                <a:ea typeface="Inter"/>
                <a:cs typeface="Arial"/>
              </a:rPr>
              <a:t>.</a:t>
            </a:r>
          </a:p>
          <a:p>
            <a:endParaRPr lang="en-GB" sz="800" dirty="0">
              <a:solidFill>
                <a:schemeClr val="bg1"/>
              </a:solidFill>
              <a:highlight>
                <a:srgbClr val="95D7E7"/>
              </a:highlight>
              <a:latin typeface="Arial" panose="020B0604020202020204" pitchFamily="34" charset="0"/>
              <a:ea typeface="Inter"/>
              <a:cs typeface="Arial" panose="020B0604020202020204" pitchFamily="34" charset="0"/>
            </a:endParaRPr>
          </a:p>
          <a:p>
            <a:r>
              <a:rPr lang="en-GB" sz="800" u="sng" dirty="0">
                <a:solidFill>
                  <a:schemeClr val="bg1"/>
                </a:solidFill>
                <a:latin typeface="Arial"/>
                <a:ea typeface="Inter"/>
                <a:cs typeface="Arial"/>
              </a:rPr>
              <a:t>People </a:t>
            </a:r>
          </a:p>
          <a:p>
            <a:pPr marL="171450" indent="-171450">
              <a:buFont typeface="Arial" panose="020B0604020202020204" pitchFamily="34" charset="0"/>
              <a:buChar char="•"/>
            </a:pPr>
            <a:r>
              <a:rPr lang="en-GB" sz="800" dirty="0">
                <a:solidFill>
                  <a:schemeClr val="bg1"/>
                </a:solidFill>
                <a:latin typeface="Arial"/>
                <a:ea typeface="Inter"/>
                <a:cs typeface="Arial"/>
              </a:rPr>
              <a:t>Business Partnering workshops commencing, identification of success measures and alignment of central function approach following Organisational Development Action Research methodology. </a:t>
            </a:r>
            <a:endParaRPr lang="en-GB" sz="800" dirty="0">
              <a:solidFill>
                <a:schemeClr val="bg1"/>
              </a:solidFill>
              <a:latin typeface="Arial" panose="020B0604020202020204" pitchFamily="34" charset="0"/>
              <a:ea typeface="Inter"/>
              <a:cs typeface="Arial" panose="020B0604020202020204" pitchFamily="34" charset="0"/>
            </a:endParaRPr>
          </a:p>
          <a:p>
            <a:pPr marL="171450" indent="-171450">
              <a:buFont typeface="Arial" panose="020B0604020202020204" pitchFamily="34" charset="0"/>
              <a:buChar char="•"/>
            </a:pPr>
            <a:r>
              <a:rPr lang="en-GB" sz="800" dirty="0">
                <a:solidFill>
                  <a:schemeClr val="bg1"/>
                </a:solidFill>
                <a:latin typeface="Arial"/>
                <a:ea typeface="Inter"/>
                <a:cs typeface="Arial"/>
              </a:rPr>
              <a:t>Continuation of creating NICE's first dedicated People Strategy, to address strategic problems and ensure alignment with NHS 10-year plan and NICE's strategic ambitions.</a:t>
            </a:r>
            <a:endParaRPr lang="en-GB" sz="800" dirty="0">
              <a:solidFill>
                <a:schemeClr val="bg1"/>
              </a:solidFill>
              <a:latin typeface="Arial" panose="020B0604020202020204" pitchFamily="34" charset="0"/>
              <a:ea typeface="Inter"/>
              <a:cs typeface="Arial" panose="020B0604020202020204" pitchFamily="34" charset="0"/>
            </a:endParaRPr>
          </a:p>
          <a:p>
            <a:pPr marL="171450" indent="-171450">
              <a:buFont typeface="Arial" panose="020B0604020202020204" pitchFamily="34" charset="0"/>
              <a:buChar char="•"/>
            </a:pPr>
            <a:r>
              <a:rPr lang="en-GB" sz="800" dirty="0">
                <a:solidFill>
                  <a:schemeClr val="bg1"/>
                </a:solidFill>
                <a:latin typeface="Arial"/>
                <a:ea typeface="Inter"/>
                <a:cs typeface="Arial"/>
              </a:rPr>
              <a:t>Staff and Pulse surveys being redesigned to ensure alignment with organisational priorities.</a:t>
            </a:r>
          </a:p>
          <a:p>
            <a:r>
              <a:rPr lang="en-GB" sz="800" u="sng" dirty="0">
                <a:solidFill>
                  <a:schemeClr val="bg1"/>
                </a:solidFill>
                <a:latin typeface="Arial"/>
                <a:ea typeface="Inter"/>
                <a:cs typeface="Arial"/>
              </a:rPr>
              <a:t>CQI</a:t>
            </a:r>
          </a:p>
          <a:p>
            <a:pPr marL="171450" indent="-171450">
              <a:buFont typeface="Arial" panose="020B0604020202020204" pitchFamily="34" charset="0"/>
              <a:buChar char="•"/>
            </a:pPr>
            <a:r>
              <a:rPr lang="en-GB" sz="800" dirty="0">
                <a:solidFill>
                  <a:schemeClr val="bg1"/>
                </a:solidFill>
                <a:latin typeface="Arial"/>
                <a:ea typeface="Inter"/>
                <a:cs typeface="Arial"/>
              </a:rPr>
              <a:t>Embedding improvement into our ways of working has been adopted as a strategic priority for the next financial year. Work will start next month to procure a strategic provider, establish workstreams and wraparound support for teams undertaking CQI projects. </a:t>
            </a:r>
          </a:p>
          <a:p>
            <a:endParaRPr lang="en-GB" sz="800" u="sng" dirty="0">
              <a:solidFill>
                <a:schemeClr val="bg1"/>
              </a:solidFill>
              <a:latin typeface="Inter"/>
              <a:ea typeface="Inter"/>
              <a:cs typeface="Arial"/>
            </a:endParaRPr>
          </a:p>
          <a:p>
            <a:endParaRPr lang="en-GB" sz="800" u="sng" dirty="0">
              <a:solidFill>
                <a:schemeClr val="bg1"/>
              </a:solidFill>
              <a:latin typeface="Inter"/>
              <a:ea typeface="Inter"/>
              <a:cs typeface="Arial"/>
            </a:endParaRPr>
          </a:p>
          <a:p>
            <a:pPr marL="171450" indent="-171450">
              <a:buFont typeface="Arial" panose="020B0604020202020204" pitchFamily="34" charset="0"/>
              <a:buChar char="•"/>
            </a:pPr>
            <a:endParaRPr lang="en-GB" sz="800" dirty="0">
              <a:solidFill>
                <a:schemeClr val="bg1"/>
              </a:solidFill>
              <a:latin typeface="Inter"/>
              <a:ea typeface="Inter"/>
              <a:cs typeface="Arial" panose="020B0604020202020204" pitchFamily="34" charset="0"/>
            </a:endParaRPr>
          </a:p>
        </p:txBody>
      </p:sp>
      <p:sp>
        <p:nvSpPr>
          <p:cNvPr id="19" name="TextBox 18">
            <a:extLst>
              <a:ext uri="{FF2B5EF4-FFF2-40B4-BE49-F238E27FC236}">
                <a16:creationId xmlns:a16="http://schemas.microsoft.com/office/drawing/2014/main" id="{F2D51453-51B3-443A-E731-A21953DF69CE}"/>
              </a:ext>
            </a:extLst>
          </p:cNvPr>
          <p:cNvSpPr txBox="1"/>
          <p:nvPr/>
        </p:nvSpPr>
        <p:spPr>
          <a:xfrm>
            <a:off x="314266" y="5220861"/>
            <a:ext cx="406909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issues, risks and mitigants</a:t>
            </a: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268" y="733537"/>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78418" y="698336"/>
            <a:ext cx="813174" cy="565200"/>
          </a:xfrm>
          <a:prstGeom prst="rect">
            <a:avLst/>
          </a:prstGeom>
        </p:spPr>
      </p:pic>
      <p:grpSp>
        <p:nvGrpSpPr>
          <p:cNvPr id="5" name="Group 4" descr="Key: light green very low, dark green, low, yellow medium, amber high, red very high">
            <a:extLst>
              <a:ext uri="{FF2B5EF4-FFF2-40B4-BE49-F238E27FC236}">
                <a16:creationId xmlns:a16="http://schemas.microsoft.com/office/drawing/2014/main" id="{99386E76-E8A9-FD9F-3390-43B5E2A63940}"/>
              </a:ext>
            </a:extLst>
          </p:cNvPr>
          <p:cNvGrpSpPr/>
          <p:nvPr/>
        </p:nvGrpSpPr>
        <p:grpSpPr>
          <a:xfrm>
            <a:off x="8882221" y="6344122"/>
            <a:ext cx="3138270" cy="215444"/>
            <a:chOff x="6420298" y="6183881"/>
            <a:chExt cx="3138270" cy="215444"/>
          </a:xfrm>
        </p:grpSpPr>
        <p:sp>
          <p:nvSpPr>
            <p:cNvPr id="11" name="TextBox 10">
              <a:extLst>
                <a:ext uri="{FF2B5EF4-FFF2-40B4-BE49-F238E27FC236}">
                  <a16:creationId xmlns:a16="http://schemas.microsoft.com/office/drawing/2014/main" id="{3785343C-57AB-E5CD-70ED-F7B6859209B6}"/>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2" name="TextBox 11">
              <a:extLst>
                <a:ext uri="{FF2B5EF4-FFF2-40B4-BE49-F238E27FC236}">
                  <a16:creationId xmlns:a16="http://schemas.microsoft.com/office/drawing/2014/main" id="{53698D5B-461C-2750-C902-4993CBC30C74}"/>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3" name="Rectangle 12">
              <a:extLst>
                <a:ext uri="{FF2B5EF4-FFF2-40B4-BE49-F238E27FC236}">
                  <a16:creationId xmlns:a16="http://schemas.microsoft.com/office/drawing/2014/main" id="{D32FD737-7450-3FB4-5E07-5E734C22CE97}"/>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EFA0EF5-1F43-7AD1-68CD-FF6547639508}"/>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B8AC14E-FADA-2596-9EE7-1150BB534585}"/>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18" name="Rectangle 17">
              <a:extLst>
                <a:ext uri="{FF2B5EF4-FFF2-40B4-BE49-F238E27FC236}">
                  <a16:creationId xmlns:a16="http://schemas.microsoft.com/office/drawing/2014/main" id="{8F404002-A5F7-B023-4046-DE3C8628656C}"/>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1E4BD8B-1249-C168-1241-FAFAB4E521AE}"/>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51F90E3-1635-4612-291E-A68977345FD0}"/>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2" name="Rectangle 21">
              <a:extLst>
                <a:ext uri="{FF2B5EF4-FFF2-40B4-BE49-F238E27FC236}">
                  <a16:creationId xmlns:a16="http://schemas.microsoft.com/office/drawing/2014/main" id="{549A76F0-1E6E-0C4D-FF6E-2D12B9AB6B8C}"/>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F4C7A675-44A8-4C5F-3CE4-62CE97939F74}"/>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graphicFrame>
        <p:nvGraphicFramePr>
          <p:cNvPr id="25" name="Table 24">
            <a:extLst>
              <a:ext uri="{FF2B5EF4-FFF2-40B4-BE49-F238E27FC236}">
                <a16:creationId xmlns:a16="http://schemas.microsoft.com/office/drawing/2014/main" id="{71F2C1F6-98C0-D94F-0E71-0DFE3B6B5632}"/>
              </a:ext>
            </a:extLst>
          </p:cNvPr>
          <p:cNvGraphicFramePr>
            <a:graphicFrameLocks noGrp="1"/>
          </p:cNvGraphicFramePr>
          <p:nvPr>
            <p:extLst>
              <p:ext uri="{D42A27DB-BD31-4B8C-83A1-F6EECF244321}">
                <p14:modId xmlns:p14="http://schemas.microsoft.com/office/powerpoint/2010/main" val="852384920"/>
              </p:ext>
            </p:extLst>
          </p:nvPr>
        </p:nvGraphicFramePr>
        <p:xfrm>
          <a:off x="244578" y="5512711"/>
          <a:ext cx="11713322" cy="619290"/>
        </p:xfrm>
        <a:graphic>
          <a:graphicData uri="http://schemas.openxmlformats.org/drawingml/2006/table">
            <a:tbl>
              <a:tblPr firstRow="1" bandRow="1">
                <a:tableStyleId>{5C22544A-7EE6-4342-B048-85BDC9FD1C3A}</a:tableStyleId>
              </a:tblPr>
              <a:tblGrid>
                <a:gridCol w="2050253">
                  <a:extLst>
                    <a:ext uri="{9D8B030D-6E8A-4147-A177-3AD203B41FA5}">
                      <a16:colId xmlns:a16="http://schemas.microsoft.com/office/drawing/2014/main" val="1740715206"/>
                    </a:ext>
                  </a:extLst>
                </a:gridCol>
                <a:gridCol w="3097612">
                  <a:extLst>
                    <a:ext uri="{9D8B030D-6E8A-4147-A177-3AD203B41FA5}">
                      <a16:colId xmlns:a16="http://schemas.microsoft.com/office/drawing/2014/main" val="3799182394"/>
                    </a:ext>
                  </a:extLst>
                </a:gridCol>
                <a:gridCol w="289191">
                  <a:extLst>
                    <a:ext uri="{9D8B030D-6E8A-4147-A177-3AD203B41FA5}">
                      <a16:colId xmlns:a16="http://schemas.microsoft.com/office/drawing/2014/main" val="3984294952"/>
                    </a:ext>
                  </a:extLst>
                </a:gridCol>
                <a:gridCol w="278068">
                  <a:extLst>
                    <a:ext uri="{9D8B030D-6E8A-4147-A177-3AD203B41FA5}">
                      <a16:colId xmlns:a16="http://schemas.microsoft.com/office/drawing/2014/main" val="3838693969"/>
                    </a:ext>
                  </a:extLst>
                </a:gridCol>
                <a:gridCol w="357337">
                  <a:extLst>
                    <a:ext uri="{9D8B030D-6E8A-4147-A177-3AD203B41FA5}">
                      <a16:colId xmlns:a16="http://schemas.microsoft.com/office/drawing/2014/main" val="2480451295"/>
                    </a:ext>
                  </a:extLst>
                </a:gridCol>
                <a:gridCol w="5640861">
                  <a:extLst>
                    <a:ext uri="{9D8B030D-6E8A-4147-A177-3AD203B41FA5}">
                      <a16:colId xmlns:a16="http://schemas.microsoft.com/office/drawing/2014/main" val="1164021184"/>
                    </a:ext>
                  </a:extLst>
                </a:gridCol>
              </a:tblGrid>
              <a:tr h="284010">
                <a:tc>
                  <a:txBody>
                    <a:bodyPr/>
                    <a:lstStyle/>
                    <a:p>
                      <a:r>
                        <a:rPr lang="en-GB" sz="1000">
                          <a:latin typeface="Arial"/>
                          <a:cs typeface="Arial"/>
                        </a:rPr>
                        <a:t>Workstream</a:t>
                      </a:r>
                    </a:p>
                  </a:txBody>
                  <a:tcPr/>
                </a:tc>
                <a:tc>
                  <a:txBody>
                    <a:bodyPr/>
                    <a:lstStyle/>
                    <a:p>
                      <a:r>
                        <a:rPr lang="en-GB" sz="1000">
                          <a:latin typeface="Arial"/>
                          <a:cs typeface="Arial"/>
                        </a:rPr>
                        <a:t>Risk</a:t>
                      </a:r>
                    </a:p>
                  </a:txBody>
                  <a:tcPr/>
                </a:tc>
                <a:tc>
                  <a:txBody>
                    <a:bodyPr/>
                    <a:lstStyle/>
                    <a:p>
                      <a:pPr algn="ctr"/>
                      <a:r>
                        <a:rPr lang="en-GB" sz="1000">
                          <a:latin typeface="Arial"/>
                          <a:cs typeface="Arial"/>
                        </a:rPr>
                        <a:t>I</a:t>
                      </a:r>
                    </a:p>
                  </a:txBody>
                  <a:tcPr/>
                </a:tc>
                <a:tc>
                  <a:txBody>
                    <a:bodyPr/>
                    <a:lstStyle/>
                    <a:p>
                      <a:pPr algn="ctr"/>
                      <a:r>
                        <a:rPr lang="en-GB" sz="1000">
                          <a:latin typeface="Arial"/>
                          <a:cs typeface="Arial"/>
                        </a:rPr>
                        <a:t>L</a:t>
                      </a:r>
                    </a:p>
                  </a:txBody>
                  <a:tcPr/>
                </a:tc>
                <a:tc>
                  <a:txBody>
                    <a:bodyPr/>
                    <a:lstStyle/>
                    <a:p>
                      <a:pPr algn="ctr"/>
                      <a:r>
                        <a:rPr lang="en-GB" sz="1000">
                          <a:latin typeface="Arial"/>
                          <a:cs typeface="Arial"/>
                        </a:rPr>
                        <a:t>S</a:t>
                      </a:r>
                    </a:p>
                  </a:txBody>
                  <a:tcPr/>
                </a:tc>
                <a:tc>
                  <a:txBody>
                    <a:bodyPr/>
                    <a:lstStyle/>
                    <a:p>
                      <a:r>
                        <a:rPr lang="en-GB" sz="1000">
                          <a:latin typeface="Arial"/>
                          <a:cs typeface="Arial"/>
                        </a:rPr>
                        <a:t>Key Controls</a:t>
                      </a:r>
                    </a:p>
                  </a:txBody>
                  <a:tcPr/>
                </a:tc>
                <a:extLst>
                  <a:ext uri="{0D108BD9-81ED-4DB2-BD59-A6C34878D82A}">
                    <a16:rowId xmlns:a16="http://schemas.microsoft.com/office/drawing/2014/main" val="1701266588"/>
                  </a:ext>
                </a:extLst>
              </a:tr>
              <a:tr h="290198">
                <a:tc>
                  <a:txBody>
                    <a:bodyPr/>
                    <a:lstStyle/>
                    <a:p>
                      <a:r>
                        <a:rPr lang="en-GB" sz="900">
                          <a:latin typeface="Arial"/>
                          <a:cs typeface="Arial"/>
                        </a:rPr>
                        <a:t>DIT</a:t>
                      </a:r>
                    </a:p>
                  </a:txBody>
                  <a:tcPr>
                    <a:solidFill>
                      <a:schemeClr val="accent1">
                        <a:lumMod val="40000"/>
                        <a:lumOff val="60000"/>
                      </a:schemeClr>
                    </a:solidFill>
                  </a:tcPr>
                </a:tc>
                <a:tc>
                  <a:txBody>
                    <a:bodyPr/>
                    <a:lstStyle/>
                    <a:p>
                      <a:pPr lvl="0" algn="l">
                        <a:lnSpc>
                          <a:spcPct val="100000"/>
                        </a:lnSpc>
                        <a:spcBef>
                          <a:spcPts val="0"/>
                        </a:spcBef>
                        <a:spcAft>
                          <a:spcPts val="0"/>
                        </a:spcAft>
                        <a:buNone/>
                      </a:pPr>
                      <a:r>
                        <a:rPr lang="en-GB" sz="800" b="0" i="0" u="none" strike="noStrike" noProof="0">
                          <a:solidFill>
                            <a:schemeClr val="tx1"/>
                          </a:solidFill>
                          <a:latin typeface="Arial"/>
                        </a:rPr>
                        <a:t>Cyber security (as per strategic risks)</a:t>
                      </a:r>
                    </a:p>
                  </a:txBody>
                  <a:tcPr>
                    <a:solidFill>
                      <a:schemeClr val="bg1">
                        <a:lumMod val="95000"/>
                      </a:schemeClr>
                    </a:solidFill>
                  </a:tcPr>
                </a:tc>
                <a:tc>
                  <a:txBody>
                    <a:bodyPr/>
                    <a:lstStyle/>
                    <a:p>
                      <a:pPr algn="ctr"/>
                      <a:r>
                        <a:rPr lang="en-GB" sz="800">
                          <a:latin typeface="Arial"/>
                          <a:cs typeface="Arial"/>
                        </a:rPr>
                        <a:t>5</a:t>
                      </a:r>
                    </a:p>
                  </a:txBody>
                  <a:tcPr anchor="ctr">
                    <a:solidFill>
                      <a:srgbClr val="E8EDEF"/>
                    </a:solidFill>
                  </a:tcPr>
                </a:tc>
                <a:tc>
                  <a:txBody>
                    <a:bodyPr/>
                    <a:lstStyle/>
                    <a:p>
                      <a:pPr algn="ctr"/>
                      <a:r>
                        <a:rPr lang="en-GB" sz="800">
                          <a:latin typeface="Arial"/>
                          <a:cs typeface="Arial"/>
                        </a:rPr>
                        <a:t>4</a:t>
                      </a:r>
                    </a:p>
                  </a:txBody>
                  <a:tcPr anchor="ctr">
                    <a:solidFill>
                      <a:srgbClr val="E8EDEF"/>
                    </a:solidFill>
                  </a:tcPr>
                </a:tc>
                <a:tc>
                  <a:txBody>
                    <a:bodyPr/>
                    <a:lstStyle/>
                    <a:p>
                      <a:pPr algn="ctr"/>
                      <a:r>
                        <a:rPr lang="en-GB" sz="800" dirty="0">
                          <a:latin typeface="Arial"/>
                          <a:cs typeface="Arial"/>
                        </a:rPr>
                        <a:t>20</a:t>
                      </a:r>
                    </a:p>
                  </a:txBody>
                  <a:tcPr anchor="ctr">
                    <a:solidFill>
                      <a:srgbClr val="FF0000"/>
                    </a:solidFill>
                  </a:tcPr>
                </a:tc>
                <a:tc>
                  <a:txBody>
                    <a:bodyPr/>
                    <a:lstStyle/>
                    <a:p>
                      <a:r>
                        <a:rPr lang="en-GB" sz="800" dirty="0">
                          <a:solidFill>
                            <a:schemeClr val="tx1"/>
                          </a:solidFill>
                          <a:latin typeface="Arial"/>
                          <a:cs typeface="Arial"/>
                        </a:rPr>
                        <a:t>Cyber activities are being progressed and reported to Audit and Risk Assurance Committee. Risk is being tracked in the Strategic Risk Register. Risk updated to reflect impact of AI</a:t>
                      </a:r>
                    </a:p>
                  </a:txBody>
                  <a:tcPr>
                    <a:solidFill>
                      <a:schemeClr val="bg1">
                        <a:lumMod val="95000"/>
                      </a:schemeClr>
                    </a:solidFill>
                  </a:tcPr>
                </a:tc>
                <a:extLst>
                  <a:ext uri="{0D108BD9-81ED-4DB2-BD59-A6C34878D82A}">
                    <a16:rowId xmlns:a16="http://schemas.microsoft.com/office/drawing/2014/main" val="1009683619"/>
                  </a:ext>
                </a:extLst>
              </a:tr>
            </a:tbl>
          </a:graphicData>
        </a:graphic>
      </p:graphicFrame>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314266" y="665987"/>
            <a:ext cx="5687179"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8" name="TextBox 7">
            <a:extLst>
              <a:ext uri="{FF2B5EF4-FFF2-40B4-BE49-F238E27FC236}">
                <a16:creationId xmlns:a16="http://schemas.microsoft.com/office/drawing/2014/main" id="{D3943C95-D5E6-A3CE-B167-96142A36149A}"/>
              </a:ext>
            </a:extLst>
          </p:cNvPr>
          <p:cNvSpPr txBox="1"/>
          <p:nvPr/>
        </p:nvSpPr>
        <p:spPr>
          <a:xfrm>
            <a:off x="902198" y="723727"/>
            <a:ext cx="49504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towards outcomes and KPIs</a:t>
            </a:r>
          </a:p>
        </p:txBody>
      </p:sp>
      <p:pic>
        <p:nvPicPr>
          <p:cNvPr id="10" name="Picture 9">
            <a:extLst>
              <a:ext uri="{FF2B5EF4-FFF2-40B4-BE49-F238E27FC236}">
                <a16:creationId xmlns:a16="http://schemas.microsoft.com/office/drawing/2014/main" id="{8C06266E-B4F2-FB96-5280-3C58F2E96E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4578" y="662077"/>
            <a:ext cx="813600" cy="616723"/>
          </a:xfrm>
          <a:prstGeom prst="rect">
            <a:avLst/>
          </a:prstGeom>
        </p:spPr>
      </p:pic>
    </p:spTree>
    <p:extLst>
      <p:ext uri="{BB962C8B-B14F-4D97-AF65-F5344CB8AC3E}">
        <p14:creationId xmlns:p14="http://schemas.microsoft.com/office/powerpoint/2010/main" val="42624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577784" y="60963"/>
            <a:ext cx="11379569" cy="481258"/>
          </a:xfrm>
        </p:spPr>
        <p:txBody>
          <a:bodyPr vert="horz" lIns="91440" tIns="45720" rIns="91440" bIns="45720" rtlCol="0" anchor="t" anchorCtr="0">
            <a:noAutofit/>
          </a:bodyPr>
          <a:lstStyle/>
          <a:p>
            <a:r>
              <a:rPr lang="en-US" sz="2500">
                <a:latin typeface="Arial" panose="020B0604020202020204" pitchFamily="34" charset="0"/>
                <a:ea typeface="Inter"/>
                <a:cs typeface="Arial" panose="020B0604020202020204" pitchFamily="34" charset="0"/>
              </a:rPr>
              <a:t>Brilliant organisation</a:t>
            </a:r>
            <a:r>
              <a:rPr lang="en-US" sz="2500" b="1">
                <a:latin typeface="Arial" panose="020B0604020202020204" pitchFamily="34" charset="0"/>
                <a:ea typeface="Inter"/>
                <a:cs typeface="Arial" panose="020B0604020202020204" pitchFamily="34" charset="0"/>
              </a:rPr>
              <a:t>: </a:t>
            </a:r>
            <a:r>
              <a:rPr lang="en-US" sz="2500">
                <a:latin typeface="Arial" panose="020B0604020202020204" pitchFamily="34" charset="0"/>
                <a:ea typeface="Inter"/>
                <a:cs typeface="Arial" panose="020B0604020202020204" pitchFamily="34" charset="0"/>
              </a:rPr>
              <a:t>High-level summary of performance</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3461752223"/>
              </p:ext>
            </p:extLst>
          </p:nvPr>
        </p:nvGraphicFramePr>
        <p:xfrm>
          <a:off x="586493" y="604804"/>
          <a:ext cx="7194645" cy="4101244"/>
        </p:xfrm>
        <a:graphic>
          <a:graphicData uri="http://schemas.openxmlformats.org/drawingml/2006/table">
            <a:tbl>
              <a:tblPr firstRow="1" bandRow="1">
                <a:tableStyleId>{5C22544A-7EE6-4342-B048-85BDC9FD1C3A}</a:tableStyleId>
              </a:tblPr>
              <a:tblGrid>
                <a:gridCol w="2217459">
                  <a:extLst>
                    <a:ext uri="{9D8B030D-6E8A-4147-A177-3AD203B41FA5}">
                      <a16:colId xmlns:a16="http://schemas.microsoft.com/office/drawing/2014/main" val="324831861"/>
                    </a:ext>
                  </a:extLst>
                </a:gridCol>
                <a:gridCol w="1368315">
                  <a:extLst>
                    <a:ext uri="{9D8B030D-6E8A-4147-A177-3AD203B41FA5}">
                      <a16:colId xmlns:a16="http://schemas.microsoft.com/office/drawing/2014/main" val="2525833777"/>
                    </a:ext>
                  </a:extLst>
                </a:gridCol>
                <a:gridCol w="1368315">
                  <a:extLst>
                    <a:ext uri="{9D8B030D-6E8A-4147-A177-3AD203B41FA5}">
                      <a16:colId xmlns:a16="http://schemas.microsoft.com/office/drawing/2014/main" val="3766398774"/>
                    </a:ext>
                  </a:extLst>
                </a:gridCol>
                <a:gridCol w="1368315">
                  <a:extLst>
                    <a:ext uri="{9D8B030D-6E8A-4147-A177-3AD203B41FA5}">
                      <a16:colId xmlns:a16="http://schemas.microsoft.com/office/drawing/2014/main" val="2195783223"/>
                    </a:ext>
                  </a:extLst>
                </a:gridCol>
                <a:gridCol w="872241">
                  <a:extLst>
                    <a:ext uri="{9D8B030D-6E8A-4147-A177-3AD203B41FA5}">
                      <a16:colId xmlns:a16="http://schemas.microsoft.com/office/drawing/2014/main" val="3913680241"/>
                    </a:ext>
                  </a:extLst>
                </a:gridCol>
              </a:tblGrid>
              <a:tr h="696566">
                <a:tc>
                  <a:txBody>
                    <a:bodyPr/>
                    <a:lstStyle/>
                    <a:p>
                      <a:pPr algn="ctr"/>
                      <a:r>
                        <a:rPr lang="en-GB" sz="1000" b="1">
                          <a:solidFill>
                            <a:schemeClr val="tx1"/>
                          </a:solidFill>
                          <a:latin typeface="Arial"/>
                          <a:ea typeface="Inter SemiBold"/>
                          <a:cs typeface="Arial"/>
                        </a:rPr>
                        <a:t>NICE Business plan KPIs </a:t>
                      </a:r>
                      <a:endParaRPr lang="en-GB" sz="1000" b="1">
                        <a:solidFill>
                          <a:schemeClr val="tx1"/>
                        </a:solidFill>
                        <a:latin typeface="Arial"/>
                        <a:ea typeface="Inter SemiBold"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SemiBold"/>
                          <a:cs typeface="Arial"/>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SemiBold"/>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SemiBold"/>
                          <a:cs typeface="Arial"/>
                        </a:rPr>
                        <a:t>KPI starting Performance 23-24</a:t>
                      </a:r>
                      <a:endParaRPr lang="en-GB" sz="1000" b="1">
                        <a:solidFill>
                          <a:schemeClr val="tx1"/>
                        </a:solidFill>
                        <a:latin typeface="Arial"/>
                        <a:ea typeface="Inter SemiBold"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a:solidFill>
                            <a:schemeClr val="tx1"/>
                          </a:solidFill>
                          <a:latin typeface="Arial"/>
                          <a:ea typeface="Inter SemiBold"/>
                          <a:cs typeface="Arial"/>
                        </a:rPr>
                        <a:t>% Increase vs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4640076"/>
                  </a:ext>
                </a:extLst>
              </a:tr>
              <a:tr h="668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a:solidFill>
                            <a:schemeClr val="tx1"/>
                          </a:solidFill>
                          <a:effectLst/>
                          <a:latin typeface="Arial"/>
                          <a:cs typeface="Arial"/>
                        </a:rPr>
                        <a:t>Media coverag</a:t>
                      </a:r>
                      <a:r>
                        <a:rPr lang="en-GB" sz="1000">
                          <a:solidFill>
                            <a:schemeClr val="tx1"/>
                          </a:solidFill>
                          <a:latin typeface="Arial"/>
                          <a:cs typeface="Arial"/>
                        </a:rPr>
                        <a:t>e of NICE that is positive in sentiment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rgbClr val="222222"/>
                          </a:solidFill>
                          <a:latin typeface="Arial"/>
                          <a:ea typeface="Inter"/>
                          <a:cs typeface="Aria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latin typeface="Arial"/>
                          <a:ea typeface="Inter"/>
                          <a:cs typeface="Aria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a:solidFill>
                            <a:schemeClr val="tx1"/>
                          </a:solidFill>
                          <a:latin typeface="Arial"/>
                          <a:ea typeface="Inter"/>
                          <a:cs typeface="Arial"/>
                        </a:rPr>
                        <a:t>1-percentage points (pp)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131278"/>
                  </a:ext>
                </a:extLst>
              </a:tr>
              <a:tr h="833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a:solidFill>
                            <a:schemeClr val="tx1"/>
                          </a:solidFill>
                          <a:effectLst/>
                          <a:latin typeface="Arial"/>
                          <a:cs typeface="Arial"/>
                        </a:rPr>
                        <a:t>Media coverage that is generated by NICE </a:t>
                      </a:r>
                      <a:r>
                        <a:rPr lang="en-GB" sz="1000">
                          <a:solidFill>
                            <a:schemeClr val="tx1"/>
                          </a:solidFill>
                          <a:latin typeface="Arial"/>
                          <a:cs typeface="Arial"/>
                        </a:rPr>
                        <a:t>includes at least one NICE key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rgbClr val="222222"/>
                          </a:solidFill>
                          <a:latin typeface="Arial"/>
                          <a:ea typeface="Inter"/>
                          <a:cs typeface="Aria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a:solidFill>
                            <a:schemeClr val="tx1"/>
                          </a:solidFill>
                          <a:latin typeface="Arial"/>
                          <a:ea typeface="Inter"/>
                          <a:cs typeface="Arial"/>
                        </a:rPr>
                        <a:t>0+</a:t>
                      </a:r>
                    </a:p>
                    <a:p>
                      <a:pPr algn="ctr"/>
                      <a:r>
                        <a:rPr lang="en-GB" sz="1000">
                          <a:solidFill>
                            <a:schemeClr val="tx1"/>
                          </a:solidFill>
                          <a:latin typeface="Arial"/>
                          <a:ea typeface="Inter"/>
                          <a:cs typeface="Arial"/>
                        </a:rPr>
                        <a:t>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r h="587291">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cs typeface="Arial"/>
                        </a:rPr>
                        <a:t>Representation of ethnic minority, disabled and LGBTQ+ colleagues at all levels</a:t>
                      </a:r>
                      <a:endParaRPr lang="en-GB" sz="1000" b="1">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000" b="1" i="0">
                          <a:solidFill>
                            <a:schemeClr val="tx1"/>
                          </a:solidFill>
                          <a:effectLst/>
                          <a:latin typeface="Arial"/>
                          <a:cs typeface="Arial"/>
                        </a:rPr>
                        <a:t>Ethnic 20.70%</a:t>
                      </a:r>
                      <a:endParaRPr lang="en-US">
                        <a:solidFill>
                          <a:schemeClr val="tx1"/>
                        </a:solidFill>
                      </a:endParaRPr>
                    </a:p>
                    <a:p>
                      <a:pPr algn="ctr" rtl="0" fontAlgn="base"/>
                      <a:r>
                        <a:rPr lang="en-GB" sz="1000" b="1" i="0">
                          <a:solidFill>
                            <a:schemeClr val="tx1"/>
                          </a:solidFill>
                          <a:effectLst/>
                          <a:latin typeface="Arial"/>
                          <a:cs typeface="Arial"/>
                        </a:rPr>
                        <a:t>Disabled 11%</a:t>
                      </a:r>
                    </a:p>
                    <a:p>
                      <a:pPr algn="ctr" rtl="0" fontAlgn="base"/>
                      <a:r>
                        <a:rPr lang="en-GB" sz="1000" b="1" i="0">
                          <a:solidFill>
                            <a:schemeClr val="tx1"/>
                          </a:solidFill>
                          <a:effectLst/>
                          <a:latin typeface="Arial"/>
                          <a:cs typeface="Arial"/>
                        </a:rPr>
                        <a:t>LGBTQ+ 8.90%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GB" sz="1000" b="0" i="0">
                          <a:solidFill>
                            <a:srgbClr val="000000"/>
                          </a:solidFill>
                          <a:effectLst/>
                          <a:latin typeface="Arial"/>
                          <a:cs typeface="Arial"/>
                        </a:rPr>
                        <a:t>Ethnic 20.3%</a:t>
                      </a:r>
                    </a:p>
                    <a:p>
                      <a:pPr algn="ctr" rtl="0" fontAlgn="base"/>
                      <a:r>
                        <a:rPr lang="en-GB" sz="1000" b="0" i="0">
                          <a:solidFill>
                            <a:srgbClr val="000000"/>
                          </a:solidFill>
                          <a:effectLst/>
                          <a:latin typeface="Arial"/>
                          <a:cs typeface="Arial"/>
                        </a:rPr>
                        <a:t>Disabled 10.44%</a:t>
                      </a:r>
                    </a:p>
                    <a:p>
                      <a:pPr algn="ctr" rtl="0" fontAlgn="base"/>
                      <a:r>
                        <a:rPr lang="en-GB" sz="1000" b="0" i="0">
                          <a:solidFill>
                            <a:srgbClr val="000000"/>
                          </a:solidFill>
                          <a:effectLst/>
                          <a:latin typeface="Arial"/>
                          <a:cs typeface="Arial"/>
                        </a:rPr>
                        <a:t>LGBTQ+ 9.17%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rtl="0" fontAlgn="base"/>
                      <a:r>
                        <a:rPr lang="en-GB" sz="1000" b="0" i="0" u="none" strike="noStrike">
                          <a:solidFill>
                            <a:srgbClr val="000000"/>
                          </a:solidFill>
                          <a:effectLst/>
                          <a:latin typeface="Arial"/>
                          <a:cs typeface="Arial"/>
                        </a:rPr>
                        <a:t>Ethnic 18.21</a:t>
                      </a:r>
                      <a:r>
                        <a:rPr lang="en-GB" sz="1000" b="0" i="0">
                          <a:solidFill>
                            <a:srgbClr val="000000"/>
                          </a:solidFill>
                          <a:effectLst/>
                          <a:latin typeface="Arial"/>
                          <a:cs typeface="Arial"/>
                        </a:rPr>
                        <a:t>​%</a:t>
                      </a:r>
                    </a:p>
                    <a:p>
                      <a:pPr algn="ctr" rtl="0" fontAlgn="base"/>
                      <a:r>
                        <a:rPr lang="en-GB" sz="1000" b="0" i="0" u="none" strike="noStrike">
                          <a:solidFill>
                            <a:srgbClr val="000000"/>
                          </a:solidFill>
                          <a:effectLst/>
                          <a:latin typeface="Arial"/>
                          <a:cs typeface="Arial"/>
                        </a:rPr>
                        <a:t>Disabled</a:t>
                      </a:r>
                      <a:r>
                        <a:rPr lang="en-GB" sz="1000" b="0" i="0">
                          <a:solidFill>
                            <a:srgbClr val="000000"/>
                          </a:solidFill>
                          <a:effectLst/>
                          <a:latin typeface="Arial"/>
                          <a:cs typeface="Arial"/>
                        </a:rPr>
                        <a:t>​ 9.49%</a:t>
                      </a:r>
                    </a:p>
                    <a:p>
                      <a:pPr algn="ctr" rtl="0" fontAlgn="base"/>
                      <a:r>
                        <a:rPr lang="en-GB" sz="1000" b="0" i="0" u="none" strike="noStrike">
                          <a:solidFill>
                            <a:srgbClr val="000000"/>
                          </a:solidFill>
                          <a:effectLst/>
                          <a:latin typeface="Arial"/>
                          <a:cs typeface="Arial"/>
                        </a:rPr>
                        <a:t>LGBTQ+</a:t>
                      </a:r>
                      <a:r>
                        <a:rPr lang="en-GB" sz="1000" b="0" i="0">
                          <a:solidFill>
                            <a:srgbClr val="000000"/>
                          </a:solidFill>
                          <a:effectLst/>
                          <a:latin typeface="Arial"/>
                          <a:cs typeface="Arial"/>
                        </a:rPr>
                        <a:t>​ 8.34%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0" i="0" u="none" strike="noStrike" noProof="0">
                          <a:solidFill>
                            <a:schemeClr val="tx1"/>
                          </a:solidFill>
                          <a:latin typeface="Arial"/>
                        </a:rPr>
                        <a:t>+2.49pp</a:t>
                      </a:r>
                      <a:endParaRPr lang="en-GB" sz="1000" b="0" i="0" u="none" strike="noStrike" noProof="0">
                        <a:solidFill>
                          <a:schemeClr val="tx1"/>
                        </a:solidFill>
                        <a:latin typeface="Arial"/>
                        <a:ea typeface="Inter"/>
                        <a:cs typeface="Arial" panose="020B0604020202020204" pitchFamily="34" charset="0"/>
                      </a:endParaRPr>
                    </a:p>
                    <a:p>
                      <a:pPr lvl="0" algn="ctr">
                        <a:buNone/>
                      </a:pPr>
                      <a:r>
                        <a:rPr lang="en-GB" sz="1000" b="0" i="0" u="none" strike="noStrike" noProof="0">
                          <a:solidFill>
                            <a:schemeClr val="tx1"/>
                          </a:solidFill>
                          <a:latin typeface="Arial"/>
                        </a:rPr>
                        <a:t>+1.51pp</a:t>
                      </a:r>
                      <a:endParaRPr lang="en-US" sz="1000" b="0" i="0" u="none" strike="noStrike" noProof="0">
                        <a:solidFill>
                          <a:schemeClr val="tx1"/>
                        </a:solidFill>
                        <a:latin typeface="Arial"/>
                      </a:endParaRPr>
                    </a:p>
                    <a:p>
                      <a:pPr lvl="0" algn="ctr">
                        <a:buNone/>
                      </a:pPr>
                      <a:r>
                        <a:rPr lang="en-GB" sz="1000" b="0" i="0" u="none" strike="noStrike" noProof="0">
                          <a:solidFill>
                            <a:schemeClr val="tx1"/>
                          </a:solidFill>
                          <a:latin typeface="Arial"/>
                        </a:rPr>
                        <a:t>+0.56pp</a:t>
                      </a:r>
                      <a:endParaRPr lang="en-GB"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72468284"/>
                  </a:ext>
                </a:extLst>
              </a:tr>
              <a:tr h="630998">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cs typeface="Arial"/>
                        </a:rPr>
                        <a:t>Number of informal resolutions</a:t>
                      </a:r>
                      <a:endParaRPr lang="en-GB" sz="1000" b="1">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GB" sz="1000" b="1">
                          <a:solidFill>
                            <a:schemeClr val="tx1"/>
                          </a:solidFill>
                          <a:latin typeface="Arial"/>
                          <a:ea typeface="Inter"/>
                          <a:cs typeface="Arial"/>
                        </a:rPr>
                        <a:t>57</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32 (50% 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a:solidFill>
                            <a:schemeClr val="tx1"/>
                          </a:solidFill>
                          <a:latin typeface="Arial"/>
                          <a:ea typeface="Inter"/>
                          <a:cs typeface="Arial"/>
                        </a:rPr>
                        <a:t>+171%</a:t>
                      </a:r>
                      <a:endParaRPr lang="en-GB" sz="1000" b="1">
                        <a:solidFill>
                          <a:schemeClr val="tx1"/>
                        </a:solidFill>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92403806"/>
                  </a:ext>
                </a:extLst>
              </a:tr>
              <a:tr h="684544">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a:solidFill>
                            <a:schemeClr val="tx1"/>
                          </a:solidFill>
                          <a:effectLst/>
                          <a:latin typeface="Arial"/>
                          <a:cs typeface="Arial"/>
                        </a:rPr>
                        <a:t>Financial position (current forecast assumption)</a:t>
                      </a:r>
                      <a:endParaRPr lang="en-GB" sz="1000" b="0" i="1" u="none" strike="noStrike">
                        <a:solidFill>
                          <a:schemeClr val="tx1"/>
                        </a:solidFill>
                        <a:effectLst/>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ClrTx/>
                        <a:buSzTx/>
                        <a:buFontTx/>
                        <a:buNone/>
                      </a:pPr>
                      <a:r>
                        <a:rPr lang="en-GB" sz="1000" b="1">
                          <a:solidFill>
                            <a:schemeClr val="tx1"/>
                          </a:solidFill>
                          <a:latin typeface="Arial"/>
                          <a:ea typeface="Inter"/>
                          <a:cs typeface="Arial"/>
                        </a:rPr>
                        <a:t>Full-year forecast outturn £1.8m underspend*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No deficit, Surplus &lt;£1m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No deficit, Surplus &lt;£1m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endParaRPr lang="en-GB" sz="105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996741"/>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1283733815"/>
              </p:ext>
            </p:extLst>
          </p:nvPr>
        </p:nvGraphicFramePr>
        <p:xfrm>
          <a:off x="8061355" y="604804"/>
          <a:ext cx="3869871" cy="4101244"/>
        </p:xfrm>
        <a:graphic>
          <a:graphicData uri="http://schemas.openxmlformats.org/drawingml/2006/table">
            <a:tbl>
              <a:tblPr firstRow="1" bandRow="1">
                <a:tableStyleId>{5C22544A-7EE6-4342-B048-85BDC9FD1C3A}</a:tableStyleId>
              </a:tblPr>
              <a:tblGrid>
                <a:gridCol w="2411622">
                  <a:extLst>
                    <a:ext uri="{9D8B030D-6E8A-4147-A177-3AD203B41FA5}">
                      <a16:colId xmlns:a16="http://schemas.microsoft.com/office/drawing/2014/main" val="2727980484"/>
                    </a:ext>
                  </a:extLst>
                </a:gridCol>
                <a:gridCol w="903636">
                  <a:extLst>
                    <a:ext uri="{9D8B030D-6E8A-4147-A177-3AD203B41FA5}">
                      <a16:colId xmlns:a16="http://schemas.microsoft.com/office/drawing/2014/main" val="1637958658"/>
                    </a:ext>
                  </a:extLst>
                </a:gridCol>
                <a:gridCol w="554613">
                  <a:extLst>
                    <a:ext uri="{9D8B030D-6E8A-4147-A177-3AD203B41FA5}">
                      <a16:colId xmlns:a16="http://schemas.microsoft.com/office/drawing/2014/main" val="159653918"/>
                    </a:ext>
                  </a:extLst>
                </a:gridCol>
              </a:tblGrid>
              <a:tr h="459247">
                <a:tc>
                  <a:txBody>
                    <a:bodyPr/>
                    <a:lstStyle/>
                    <a:p>
                      <a:pPr algn="ctr"/>
                      <a:r>
                        <a:rPr lang="en-GB" sz="1000" b="1">
                          <a:solidFill>
                            <a:schemeClr val="tx1"/>
                          </a:solidFill>
                          <a:latin typeface="Arial" panose="020B0604020202020204" pitchFamily="34" charset="0"/>
                          <a:ea typeface="Inter SemiBold"/>
                          <a:cs typeface="Arial" panose="020B0604020202020204" pitchFamily="34" charset="0"/>
                        </a:rPr>
                        <a:t>NICE Bus Plan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SemiBold"/>
                          <a:cs typeface="Arial" panose="020B0604020202020204" pitchFamily="34" charset="0"/>
                        </a:rPr>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SemiBold"/>
                          <a:cs typeface="Arial" panose="020B0604020202020204" pitchFamily="34" charset="0"/>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4420518"/>
                  </a:ext>
                </a:extLst>
              </a:tr>
              <a:tr h="1019155">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Arial" panose="020B0604020202020204" pitchFamily="34" charset="0"/>
                          <a:ea typeface="Verdana"/>
                          <a:cs typeface="Arial" panose="020B0604020202020204" pitchFamily="34" charset="0"/>
                        </a:rPr>
                        <a:t>Launched a new Equality, Diversity and Inclusion Roadmap including new objectives to improve staff experience and representation </a:t>
                      </a:r>
                      <a:endParaRPr lang="en-GB" sz="100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1083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Verdana"/>
                          <a:cs typeface="Arial" panose="020B0604020202020204" pitchFamily="34" charset="0"/>
                        </a:rPr>
                        <a:t>Rolled out Power-BI enabled detailed financial forecasting and scenario planning to increase accuracy of forecasts and engage operational teams  </a:t>
                      </a:r>
                      <a:endParaRPr lang="en-GB" sz="100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latin typeface="Arial" panose="020B0604020202020204" pitchFamily="34" charset="0"/>
                          <a:ea typeface="Inter"/>
                          <a:cs typeface="Arial" panose="020B0604020202020204" pitchFamily="34"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43138784"/>
                  </a:ext>
                </a:extLst>
              </a:tr>
              <a:tr h="738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Verdana"/>
                          <a:cs typeface="Arial" panose="020B0604020202020204" pitchFamily="34" charset="0"/>
                        </a:rPr>
                        <a:t>Fully embedded finance business partnering to improve financial input into directorate decisions</a:t>
                      </a:r>
                      <a:endParaRPr lang="en-GB" sz="100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ea typeface="Inter"/>
                          <a:cs typeface="Arial" panose="020B0604020202020204" pitchFamily="34" charset="0"/>
                        </a:rPr>
                        <a:t>G</a:t>
                      </a:r>
                    </a:p>
                    <a:p>
                      <a:pPr algn="ct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70541423"/>
                  </a:ext>
                </a:extLst>
              </a:tr>
              <a:tr h="800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Verdana"/>
                          <a:cs typeface="Arial" panose="020B0604020202020204" pitchFamily="34" charset="0"/>
                        </a:rPr>
                        <a:t>Completed a successful office move to our new Manchester office</a:t>
                      </a:r>
                      <a:endParaRPr lang="en-GB" sz="100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latin typeface="Arial" panose="020B0604020202020204" pitchFamily="34" charset="0"/>
                          <a:ea typeface="Inter"/>
                          <a:cs typeface="Arial" panose="020B0604020202020204" pitchFamily="34"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ea typeface="Inter"/>
                          <a:cs typeface="Arial" panose="020B0604020202020204" pitchFamily="34" charset="0"/>
                        </a:rPr>
                        <a:t>C</a:t>
                      </a:r>
                    </a:p>
                    <a:p>
                      <a:pPr algn="ct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516768234"/>
                  </a:ext>
                </a:extLst>
              </a:tr>
            </a:tbl>
          </a:graphicData>
        </a:graphic>
      </p:graphicFrame>
      <p:sp>
        <p:nvSpPr>
          <p:cNvPr id="7" name="Arrow: Down 6">
            <a:extLst>
              <a:ext uri="{FF2B5EF4-FFF2-40B4-BE49-F238E27FC236}">
                <a16:creationId xmlns:a16="http://schemas.microsoft.com/office/drawing/2014/main" id="{D562D64B-FAB0-F196-C891-773EBD3480CE}"/>
              </a:ext>
              <a:ext uri="{C183D7F6-B498-43B3-948B-1728B52AA6E4}">
                <adec:decorative xmlns:adec="http://schemas.microsoft.com/office/drawing/2017/decorative" val="1"/>
              </a:ext>
            </a:extLst>
          </p:cNvPr>
          <p:cNvSpPr/>
          <p:nvPr/>
        </p:nvSpPr>
        <p:spPr>
          <a:xfrm>
            <a:off x="7113213" y="4185511"/>
            <a:ext cx="484632" cy="407388"/>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CF043A2-D488-C4B2-8789-C4A476B930F6}"/>
              </a:ext>
            </a:extLst>
          </p:cNvPr>
          <p:cNvSpPr txBox="1"/>
          <p:nvPr/>
        </p:nvSpPr>
        <p:spPr>
          <a:xfrm>
            <a:off x="577784" y="4989288"/>
            <a:ext cx="11402655" cy="938719"/>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000" b="1">
                <a:latin typeface="Arial"/>
                <a:ea typeface="Inter SemiBold"/>
                <a:cs typeface="Arial"/>
              </a:rPr>
              <a:t>Notes on RAG status:</a:t>
            </a:r>
            <a:endParaRPr lang="en-GB" sz="1000">
              <a:latin typeface="Arial"/>
              <a:ea typeface="Inter SemiBold" panose="02000503000000020004" pitchFamily="2" charset="0"/>
              <a:cs typeface="Arial"/>
            </a:endParaRPr>
          </a:p>
          <a:p>
            <a:pPr marL="171450" indent="-171450">
              <a:spcAft>
                <a:spcPts val="600"/>
              </a:spcAft>
              <a:buFont typeface="Arial" panose="020B0604020202020204" pitchFamily="34" charset="0"/>
              <a:buChar char="•"/>
            </a:pPr>
            <a:r>
              <a:rPr lang="en-US" sz="1000">
                <a:latin typeface="Arial" panose="020B0604020202020204" pitchFamily="34" charset="0"/>
                <a:ea typeface="+mn-lt"/>
                <a:cs typeface="Arial" panose="020B0604020202020204" pitchFamily="34" charset="0"/>
              </a:rPr>
              <a:t>This KPI is volatile and is dependent on how much of our spokespeople's quotes the media choose to use. </a:t>
            </a:r>
          </a:p>
          <a:p>
            <a:pPr marL="171450" indent="-171450">
              <a:spcAft>
                <a:spcPts val="600"/>
              </a:spcAft>
              <a:buFont typeface="Arial" panose="020B0604020202020204" pitchFamily="34" charset="0"/>
              <a:buChar char="•"/>
            </a:pPr>
            <a:r>
              <a:rPr lang="en-US" sz="1000">
                <a:latin typeface="Arial"/>
                <a:ea typeface="Inter"/>
                <a:cs typeface="Arial"/>
              </a:rPr>
              <a:t>Although slightly below target, gradual improvements are being made against the 23/24 starting performance.</a:t>
            </a:r>
          </a:p>
          <a:p>
            <a:pPr>
              <a:spcAft>
                <a:spcPts val="600"/>
              </a:spcAft>
            </a:pPr>
            <a:r>
              <a:rPr lang="en-US" sz="1000">
                <a:latin typeface="Arial"/>
                <a:ea typeface="Inter"/>
                <a:cs typeface="Arial"/>
              </a:rPr>
              <a:t>     The KPI is amber due to a strong performance for TA/HST cost recovery and a higher than planned vacancy rate, meaning NICE is forecast to underspend by £2.3m against plan. </a:t>
            </a:r>
          </a:p>
        </p:txBody>
      </p:sp>
      <p:sp>
        <p:nvSpPr>
          <p:cNvPr id="12" name="Oval 11">
            <a:extLst>
              <a:ext uri="{FF2B5EF4-FFF2-40B4-BE49-F238E27FC236}">
                <a16:creationId xmlns:a16="http://schemas.microsoft.com/office/drawing/2014/main" id="{D52A2D19-AEC1-873A-4692-1D9E5B5279F8}"/>
              </a:ext>
            </a:extLst>
          </p:cNvPr>
          <p:cNvSpPr/>
          <p:nvPr/>
        </p:nvSpPr>
        <p:spPr>
          <a:xfrm>
            <a:off x="628269" y="525675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6" name="TextBox 5">
            <a:extLst>
              <a:ext uri="{FF2B5EF4-FFF2-40B4-BE49-F238E27FC236}">
                <a16:creationId xmlns:a16="http://schemas.microsoft.com/office/drawing/2014/main" id="{E81DC6A0-F1EF-6398-E77A-0F0D980DB7C2}"/>
              </a:ext>
            </a:extLst>
          </p:cNvPr>
          <p:cNvSpPr txBox="1"/>
          <p:nvPr/>
        </p:nvSpPr>
        <p:spPr>
          <a:xfrm>
            <a:off x="8022853" y="4693275"/>
            <a:ext cx="3846659"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9" name="Oval 8">
            <a:extLst>
              <a:ext uri="{FF2B5EF4-FFF2-40B4-BE49-F238E27FC236}">
                <a16:creationId xmlns:a16="http://schemas.microsoft.com/office/drawing/2014/main" id="{DCED7B5C-C1FB-184E-AD37-605584DC697D}"/>
              </a:ext>
            </a:extLst>
          </p:cNvPr>
          <p:cNvSpPr/>
          <p:nvPr/>
        </p:nvSpPr>
        <p:spPr>
          <a:xfrm>
            <a:off x="7819640" y="2274213"/>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4" name="Oval 3">
            <a:extLst>
              <a:ext uri="{FF2B5EF4-FFF2-40B4-BE49-F238E27FC236}">
                <a16:creationId xmlns:a16="http://schemas.microsoft.com/office/drawing/2014/main" id="{11E22C2A-4D39-0376-A088-4400FBE067A4}"/>
              </a:ext>
            </a:extLst>
          </p:cNvPr>
          <p:cNvSpPr/>
          <p:nvPr/>
        </p:nvSpPr>
        <p:spPr>
          <a:xfrm>
            <a:off x="622638" y="5494582"/>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3" name="Oval 12">
            <a:extLst>
              <a:ext uri="{FF2B5EF4-FFF2-40B4-BE49-F238E27FC236}">
                <a16:creationId xmlns:a16="http://schemas.microsoft.com/office/drawing/2014/main" id="{61BA4380-CAD5-FACF-6997-4D10D750E0D9}"/>
              </a:ext>
            </a:extLst>
          </p:cNvPr>
          <p:cNvSpPr/>
          <p:nvPr/>
        </p:nvSpPr>
        <p:spPr>
          <a:xfrm>
            <a:off x="7819640" y="298729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4" name="Oval 13">
            <a:extLst>
              <a:ext uri="{FF2B5EF4-FFF2-40B4-BE49-F238E27FC236}">
                <a16:creationId xmlns:a16="http://schemas.microsoft.com/office/drawing/2014/main" id="{F893C2DE-9922-D1EB-1EF6-965BD9ED6266}"/>
              </a:ext>
            </a:extLst>
          </p:cNvPr>
          <p:cNvSpPr/>
          <p:nvPr/>
        </p:nvSpPr>
        <p:spPr>
          <a:xfrm>
            <a:off x="7819640" y="4276205"/>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15" name="Oval 14">
            <a:extLst>
              <a:ext uri="{FF2B5EF4-FFF2-40B4-BE49-F238E27FC236}">
                <a16:creationId xmlns:a16="http://schemas.microsoft.com/office/drawing/2014/main" id="{E50F95A8-8723-8630-45E6-5457F903DCB8}"/>
              </a:ext>
            </a:extLst>
          </p:cNvPr>
          <p:cNvSpPr/>
          <p:nvPr/>
        </p:nvSpPr>
        <p:spPr>
          <a:xfrm>
            <a:off x="621352" y="571999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8" name="TextBox 7">
            <a:extLst>
              <a:ext uri="{FF2B5EF4-FFF2-40B4-BE49-F238E27FC236}">
                <a16:creationId xmlns:a16="http://schemas.microsoft.com/office/drawing/2014/main" id="{C0F00EDD-21DD-E380-33A4-5B8768379609}"/>
              </a:ext>
            </a:extLst>
          </p:cNvPr>
          <p:cNvSpPr txBox="1"/>
          <p:nvPr/>
        </p:nvSpPr>
        <p:spPr>
          <a:xfrm>
            <a:off x="8868696" y="6245646"/>
            <a:ext cx="3185879" cy="338554"/>
          </a:xfrm>
          <a:prstGeom prst="rect">
            <a:avLst/>
          </a:prstGeom>
          <a:noFill/>
        </p:spPr>
        <p:txBody>
          <a:bodyPr wrap="square" lIns="91440" tIns="45720" rIns="91440" bIns="45720" rtlCol="0" anchor="t">
            <a:spAutoFit/>
          </a:bodyPr>
          <a:lstStyle/>
          <a:p>
            <a:r>
              <a:rPr lang="en-GB" sz="800"/>
              <a:t>All figures as of 28 February 2025 unless otherwise stated</a:t>
            </a:r>
          </a:p>
          <a:p>
            <a:r>
              <a:rPr lang="en-GB" sz="800"/>
              <a:t>*figure correct as of 31 January 2025 </a:t>
            </a:r>
          </a:p>
        </p:txBody>
      </p:sp>
    </p:spTree>
    <p:extLst>
      <p:ext uri="{BB962C8B-B14F-4D97-AF65-F5344CB8AC3E}">
        <p14:creationId xmlns:p14="http://schemas.microsoft.com/office/powerpoint/2010/main" val="1201299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B923-4804-DB3E-7A9F-5D0A6D84DBB4}"/>
              </a:ext>
            </a:extLst>
          </p:cNvPr>
          <p:cNvSpPr>
            <a:spLocks noGrp="1"/>
          </p:cNvSpPr>
          <p:nvPr>
            <p:ph type="ctrTitle"/>
          </p:nvPr>
        </p:nvSpPr>
        <p:spPr>
          <a:xfrm>
            <a:off x="204160" y="-8184"/>
            <a:ext cx="11162556" cy="595144"/>
          </a:xfrm>
        </p:spPr>
        <p:txBody>
          <a:bodyPr>
            <a:normAutofit/>
          </a:bodyPr>
          <a:lstStyle/>
          <a:p>
            <a:r>
              <a:rPr lang="en-GB" sz="2500">
                <a:latin typeface="Arial"/>
                <a:cs typeface="Arial"/>
              </a:rPr>
              <a:t>Financial performance as at 31 January 2025</a:t>
            </a:r>
            <a:endParaRPr lang="en-GB" sz="1600" b="0" u="sng">
              <a:latin typeface="Arial"/>
              <a:cs typeface="Arial"/>
            </a:endParaRPr>
          </a:p>
        </p:txBody>
      </p:sp>
      <p:graphicFrame>
        <p:nvGraphicFramePr>
          <p:cNvPr id="7" name="Table 6">
            <a:extLst>
              <a:ext uri="{FF2B5EF4-FFF2-40B4-BE49-F238E27FC236}">
                <a16:creationId xmlns:a16="http://schemas.microsoft.com/office/drawing/2014/main" id="{AF095DDB-A8E9-6447-6DC4-7E485621E23B}"/>
              </a:ext>
            </a:extLst>
          </p:cNvPr>
          <p:cNvGraphicFramePr>
            <a:graphicFrameLocks noGrp="1"/>
          </p:cNvGraphicFramePr>
          <p:nvPr>
            <p:extLst>
              <p:ext uri="{D42A27DB-BD31-4B8C-83A1-F6EECF244321}">
                <p14:modId xmlns:p14="http://schemas.microsoft.com/office/powerpoint/2010/main" val="1280182864"/>
              </p:ext>
            </p:extLst>
          </p:nvPr>
        </p:nvGraphicFramePr>
        <p:xfrm>
          <a:off x="157111" y="517721"/>
          <a:ext cx="11900084" cy="1480181"/>
        </p:xfrm>
        <a:graphic>
          <a:graphicData uri="http://schemas.openxmlformats.org/drawingml/2006/table">
            <a:tbl>
              <a:tblPr firstRow="1" bandRow="1">
                <a:tableStyleId>{5C22544A-7EE6-4342-B048-85BDC9FD1C3A}</a:tableStyleId>
              </a:tblPr>
              <a:tblGrid>
                <a:gridCol w="1773087">
                  <a:extLst>
                    <a:ext uri="{9D8B030D-6E8A-4147-A177-3AD203B41FA5}">
                      <a16:colId xmlns:a16="http://schemas.microsoft.com/office/drawing/2014/main" val="805087633"/>
                    </a:ext>
                  </a:extLst>
                </a:gridCol>
                <a:gridCol w="810918">
                  <a:extLst>
                    <a:ext uri="{9D8B030D-6E8A-4147-A177-3AD203B41FA5}">
                      <a16:colId xmlns:a16="http://schemas.microsoft.com/office/drawing/2014/main" val="2592816678"/>
                    </a:ext>
                  </a:extLst>
                </a:gridCol>
                <a:gridCol w="810918">
                  <a:extLst>
                    <a:ext uri="{9D8B030D-6E8A-4147-A177-3AD203B41FA5}">
                      <a16:colId xmlns:a16="http://schemas.microsoft.com/office/drawing/2014/main" val="4166063079"/>
                    </a:ext>
                  </a:extLst>
                </a:gridCol>
                <a:gridCol w="810918">
                  <a:extLst>
                    <a:ext uri="{9D8B030D-6E8A-4147-A177-3AD203B41FA5}">
                      <a16:colId xmlns:a16="http://schemas.microsoft.com/office/drawing/2014/main" val="4062614154"/>
                    </a:ext>
                  </a:extLst>
                </a:gridCol>
                <a:gridCol w="810918">
                  <a:extLst>
                    <a:ext uri="{9D8B030D-6E8A-4147-A177-3AD203B41FA5}">
                      <a16:colId xmlns:a16="http://schemas.microsoft.com/office/drawing/2014/main" val="4171838540"/>
                    </a:ext>
                  </a:extLst>
                </a:gridCol>
                <a:gridCol w="810918">
                  <a:extLst>
                    <a:ext uri="{9D8B030D-6E8A-4147-A177-3AD203B41FA5}">
                      <a16:colId xmlns:a16="http://schemas.microsoft.com/office/drawing/2014/main" val="2464963364"/>
                    </a:ext>
                  </a:extLst>
                </a:gridCol>
                <a:gridCol w="810918">
                  <a:extLst>
                    <a:ext uri="{9D8B030D-6E8A-4147-A177-3AD203B41FA5}">
                      <a16:colId xmlns:a16="http://schemas.microsoft.com/office/drawing/2014/main" val="1725883069"/>
                    </a:ext>
                  </a:extLst>
                </a:gridCol>
                <a:gridCol w="5261489">
                  <a:extLst>
                    <a:ext uri="{9D8B030D-6E8A-4147-A177-3AD203B41FA5}">
                      <a16:colId xmlns:a16="http://schemas.microsoft.com/office/drawing/2014/main" val="2440702017"/>
                    </a:ext>
                  </a:extLst>
                </a:gridCol>
              </a:tblGrid>
              <a:tr h="459354">
                <a:tc>
                  <a:txBody>
                    <a:bodyPr/>
                    <a:lstStyle/>
                    <a:p>
                      <a:pPr algn="l" rtl="0" fontAlgn="base">
                        <a:lnSpc>
                          <a:spcPts val="900"/>
                        </a:lnSpc>
                      </a:pPr>
                      <a:r>
                        <a:rPr lang="en-GB" sz="1000" b="1" i="0" u="none" strike="noStrike">
                          <a:solidFill>
                            <a:srgbClr val="FFFFFF"/>
                          </a:solidFill>
                          <a:effectLst/>
                          <a:latin typeface="Arial" panose="020B0604020202020204" pitchFamily="34" charset="0"/>
                        </a:rPr>
                        <a:t>Spend category</a:t>
                      </a:r>
                      <a:r>
                        <a:rPr lang="en-GB" sz="1000" b="1" i="0">
                          <a:solidFill>
                            <a:srgbClr val="FFFFFF"/>
                          </a:solidFill>
                          <a:effectLst/>
                          <a:latin typeface="Arial" panose="020B0604020202020204" pitchFamily="34" charset="0"/>
                        </a:rPr>
                        <a:t>​</a:t>
                      </a:r>
                      <a:endParaRPr lang="en-GB" b="1" i="0">
                        <a:solidFill>
                          <a:srgbClr val="FFFFFF"/>
                        </a:solidFill>
                        <a:effectLst/>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lnSpc>
                          <a:spcPts val="900"/>
                        </a:lnSpc>
                      </a:pPr>
                      <a:r>
                        <a:rPr lang="en-GB" sz="1000" b="1" i="0" u="none" strike="noStrike">
                          <a:solidFill>
                            <a:srgbClr val="FFFFFF"/>
                          </a:solidFill>
                          <a:effectLst/>
                          <a:latin typeface="Arial" panose="020B0604020202020204" pitchFamily="34" charset="0"/>
                        </a:rPr>
                        <a:t>YTD </a:t>
                      </a:r>
                      <a:r>
                        <a:rPr lang="en-GB" sz="1000" b="1" i="0">
                          <a:solidFill>
                            <a:srgbClr val="FFFFFF"/>
                          </a:solidFill>
                          <a:effectLst/>
                          <a:latin typeface="Arial" panose="020B0604020202020204" pitchFamily="34" charset="0"/>
                        </a:rPr>
                        <a:t>​</a:t>
                      </a:r>
                      <a:br>
                        <a:rPr lang="en-GB" sz="1000" b="1" i="0">
                          <a:solidFill>
                            <a:srgbClr val="FFFFFF"/>
                          </a:solidFill>
                          <a:effectLst/>
                          <a:latin typeface="Arial" panose="020B0604020202020204" pitchFamily="34" charset="0"/>
                        </a:rPr>
                      </a:br>
                      <a:r>
                        <a:rPr lang="en-GB" sz="1000" b="1" i="0" u="none" strike="noStrike">
                          <a:solidFill>
                            <a:srgbClr val="FFFFFF"/>
                          </a:solidFill>
                          <a:effectLst/>
                          <a:latin typeface="Arial" panose="020B0604020202020204" pitchFamily="34" charset="0"/>
                        </a:rPr>
                        <a:t>budget</a:t>
                      </a:r>
                      <a:r>
                        <a:rPr lang="en-GB" sz="1000" b="1" i="0">
                          <a:solidFill>
                            <a:srgbClr val="FFFFFF"/>
                          </a:solidFill>
                          <a:effectLst/>
                          <a:latin typeface="Arial" panose="020B0604020202020204" pitchFamily="34" charset="0"/>
                        </a:rPr>
                        <a:t>​</a:t>
                      </a:r>
                      <a:br>
                        <a:rPr lang="en-GB" sz="1000" b="1" i="0">
                          <a:solidFill>
                            <a:srgbClr val="FFFFFF"/>
                          </a:solidFill>
                          <a:effectLst/>
                          <a:latin typeface="Arial" panose="020B0604020202020204" pitchFamily="34" charset="0"/>
                        </a:rPr>
                      </a:br>
                      <a:r>
                        <a:rPr lang="en-GB" sz="1000" b="1" i="0" u="none" strike="noStrike">
                          <a:solidFill>
                            <a:srgbClr val="FFFFFF"/>
                          </a:solidFill>
                          <a:effectLst/>
                          <a:latin typeface="Arial" panose="020B0604020202020204" pitchFamily="34" charset="0"/>
                        </a:rPr>
                        <a:t>£000</a:t>
                      </a:r>
                      <a:r>
                        <a:rPr lang="en-GB" sz="1000" b="1" i="0">
                          <a:solidFill>
                            <a:srgbClr val="FFFFFF"/>
                          </a:solidFill>
                          <a:effectLst/>
                          <a:latin typeface="Arial" panose="020B0604020202020204" pitchFamily="34" charset="0"/>
                        </a:rPr>
                        <a:t>​</a:t>
                      </a:r>
                      <a:endParaRPr lang="en-GB" b="1" i="0">
                        <a:solidFill>
                          <a:srgbClr val="FFFFFF"/>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lnSpc>
                          <a:spcPts val="900"/>
                        </a:lnSpc>
                      </a:pPr>
                      <a:r>
                        <a:rPr lang="en-GB" sz="1000" b="1" i="0" u="none" strike="noStrike">
                          <a:solidFill>
                            <a:srgbClr val="FFFFFF"/>
                          </a:solidFill>
                          <a:effectLst/>
                          <a:latin typeface="Arial" panose="020B0604020202020204" pitchFamily="34" charset="0"/>
                        </a:rPr>
                        <a:t>YTD</a:t>
                      </a:r>
                      <a:r>
                        <a:rPr lang="en-GB" sz="1000" b="1" i="0">
                          <a:solidFill>
                            <a:srgbClr val="FFFFFF"/>
                          </a:solidFill>
                          <a:effectLst/>
                          <a:latin typeface="Arial" panose="020B0604020202020204" pitchFamily="34" charset="0"/>
                        </a:rPr>
                        <a:t>​</a:t>
                      </a:r>
                      <a:br>
                        <a:rPr lang="en-GB" sz="1000" b="1" i="0">
                          <a:solidFill>
                            <a:srgbClr val="FFFFFF"/>
                          </a:solidFill>
                          <a:effectLst/>
                          <a:latin typeface="Arial" panose="020B0604020202020204" pitchFamily="34" charset="0"/>
                        </a:rPr>
                      </a:br>
                      <a:r>
                        <a:rPr lang="en-GB" sz="1000" b="1" i="0" u="none" strike="noStrike">
                          <a:solidFill>
                            <a:srgbClr val="FFFFFF"/>
                          </a:solidFill>
                          <a:effectLst/>
                          <a:latin typeface="Arial" panose="020B0604020202020204" pitchFamily="34" charset="0"/>
                        </a:rPr>
                        <a:t>actual £000</a:t>
                      </a:r>
                      <a:r>
                        <a:rPr lang="en-GB" sz="1000" b="1" i="0">
                          <a:solidFill>
                            <a:srgbClr val="FFFFFF"/>
                          </a:solidFill>
                          <a:effectLst/>
                          <a:latin typeface="Arial" panose="020B0604020202020204" pitchFamily="34" charset="0"/>
                        </a:rPr>
                        <a:t>​</a:t>
                      </a:r>
                      <a:endParaRPr lang="en-GB" b="1" i="0">
                        <a:solidFill>
                          <a:srgbClr val="FFFFFF"/>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lnSpc>
                          <a:spcPts val="900"/>
                        </a:lnSpc>
                      </a:pPr>
                      <a:r>
                        <a:rPr lang="en-GB" sz="1000" b="1" i="0" u="none" strike="noStrike">
                          <a:solidFill>
                            <a:srgbClr val="FFFFFF"/>
                          </a:solidFill>
                          <a:effectLst/>
                          <a:latin typeface="Arial" panose="020B0604020202020204" pitchFamily="34" charset="0"/>
                        </a:rPr>
                        <a:t>YTD Variance</a:t>
                      </a:r>
                      <a:r>
                        <a:rPr lang="en-GB" sz="1000" b="1" i="0">
                          <a:solidFill>
                            <a:srgbClr val="FFFFFF"/>
                          </a:solidFill>
                          <a:effectLst/>
                          <a:latin typeface="Arial" panose="020B0604020202020204" pitchFamily="34" charset="0"/>
                        </a:rPr>
                        <a:t>​</a:t>
                      </a:r>
                      <a:br>
                        <a:rPr lang="en-GB" sz="1000" b="1" i="0">
                          <a:solidFill>
                            <a:srgbClr val="FFFFFF"/>
                          </a:solidFill>
                          <a:effectLst/>
                          <a:latin typeface="Arial" panose="020B0604020202020204" pitchFamily="34" charset="0"/>
                        </a:rPr>
                      </a:br>
                      <a:r>
                        <a:rPr lang="en-GB" sz="1000" b="1" i="0" u="none" strike="noStrike">
                          <a:solidFill>
                            <a:srgbClr val="FFFFFF"/>
                          </a:solidFill>
                          <a:effectLst/>
                          <a:latin typeface="Arial" panose="020B0604020202020204" pitchFamily="34" charset="0"/>
                        </a:rPr>
                        <a:t>£000</a:t>
                      </a:r>
                      <a:r>
                        <a:rPr lang="en-GB" sz="1000" b="1" i="0">
                          <a:solidFill>
                            <a:srgbClr val="FFFFFF"/>
                          </a:solidFill>
                          <a:effectLst/>
                          <a:latin typeface="Arial" panose="020B0604020202020204" pitchFamily="34" charset="0"/>
                        </a:rPr>
                        <a:t>​</a:t>
                      </a:r>
                      <a:endParaRPr lang="en-GB" b="1" i="0">
                        <a:solidFill>
                          <a:srgbClr val="FFFFFF"/>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lnSpc>
                          <a:spcPts val="900"/>
                        </a:lnSpc>
                      </a:pPr>
                      <a:r>
                        <a:rPr lang="en-GB" sz="1000" b="1" i="0">
                          <a:solidFill>
                            <a:srgbClr val="FFFFFF"/>
                          </a:solidFill>
                          <a:effectLst/>
                          <a:latin typeface="Arial" panose="020B0604020202020204" pitchFamily="34" charset="0"/>
                        </a:rPr>
                        <a:t>Annual budget £000​</a:t>
                      </a:r>
                      <a:endParaRPr lang="en-GB" b="1" i="0">
                        <a:solidFill>
                          <a:srgbClr val="FFFFFF"/>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lnSpc>
                          <a:spcPts val="900"/>
                        </a:lnSpc>
                      </a:pPr>
                      <a:r>
                        <a:rPr lang="en-GB" sz="1000" b="1" i="0">
                          <a:solidFill>
                            <a:srgbClr val="FFFFFF"/>
                          </a:solidFill>
                          <a:effectLst/>
                          <a:latin typeface="Arial" panose="020B0604020202020204" pitchFamily="34" charset="0"/>
                        </a:rPr>
                        <a:t>Estimated outturn £000​</a:t>
                      </a:r>
                      <a:endParaRPr lang="en-GB" b="1" i="0">
                        <a:solidFill>
                          <a:srgbClr val="FFFFFF"/>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lnSpc>
                          <a:spcPts val="900"/>
                        </a:lnSpc>
                      </a:pPr>
                      <a:r>
                        <a:rPr lang="en-GB" sz="1000" b="1" i="0">
                          <a:solidFill>
                            <a:srgbClr val="FFFFFF"/>
                          </a:solidFill>
                          <a:effectLst/>
                          <a:latin typeface="Arial" panose="020B0604020202020204" pitchFamily="34" charset="0"/>
                        </a:rPr>
                        <a:t>Forecast variance £000​</a:t>
                      </a:r>
                      <a:endParaRPr lang="en-GB" b="1" i="0">
                        <a:solidFill>
                          <a:srgbClr val="FFFFFF"/>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lnSpc>
                          <a:spcPts val="900"/>
                        </a:lnSpc>
                      </a:pPr>
                      <a:r>
                        <a:rPr lang="en-GB" sz="1000" b="1" i="0">
                          <a:solidFill>
                            <a:srgbClr val="FFFFFF"/>
                          </a:solidFill>
                          <a:effectLst/>
                          <a:latin typeface="Arial" panose="020B0604020202020204" pitchFamily="34" charset="0"/>
                        </a:rPr>
                        <a:t>Commentary​</a:t>
                      </a:r>
                      <a:endParaRPr lang="en-GB" b="1" i="0">
                        <a:solidFill>
                          <a:srgbClr val="FFFFFF"/>
                        </a:solidFill>
                        <a:effectLs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5648595"/>
                  </a:ext>
                </a:extLst>
              </a:tr>
              <a:tr h="249335">
                <a:tc>
                  <a:txBody>
                    <a:bodyPr/>
                    <a:lstStyle/>
                    <a:p>
                      <a:pPr algn="l" rtl="0" fontAlgn="base">
                        <a:lnSpc>
                          <a:spcPts val="900"/>
                        </a:lnSpc>
                      </a:pPr>
                      <a:r>
                        <a:rPr lang="en-GB" sz="1000" b="0" i="0" u="none" strike="noStrike">
                          <a:solidFill>
                            <a:srgbClr val="000000"/>
                          </a:solidFill>
                          <a:effectLst/>
                          <a:latin typeface="Arial" panose="020B0604020202020204" pitchFamily="34" charset="0"/>
                        </a:rPr>
                        <a:t>Pay</a:t>
                      </a:r>
                      <a:r>
                        <a:rPr lang="en-GB" sz="1000" b="0" i="0">
                          <a:solidFill>
                            <a:srgbClr val="000000"/>
                          </a:solidFill>
                          <a:effectLst/>
                          <a:latin typeface="Arial" panose="020B0604020202020204" pitchFamily="34" charset="0"/>
                        </a:rPr>
                        <a:t>​</a:t>
                      </a:r>
                      <a:endParaRPr lang="en-GB" b="0" i="0">
                        <a:solidFill>
                          <a:srgbClr val="000000"/>
                        </a:solidFill>
                        <a:effectLst/>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51,714</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50,183</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(1,531)</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61,875</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60,502</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(1,373)</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lnSpc>
                          <a:spcPts val="900"/>
                        </a:lnSpc>
                      </a:pPr>
                      <a:r>
                        <a:rPr lang="en-GB" sz="1000" b="0" i="0">
                          <a:solidFill>
                            <a:srgbClr val="000000"/>
                          </a:solidFill>
                          <a:effectLst/>
                          <a:latin typeface="Arial" panose="020B0604020202020204" pitchFamily="34" charset="0"/>
                        </a:rPr>
                        <a:t>Pay underspend (3.3% against budget) driven by vacancies.​</a:t>
                      </a:r>
                      <a:endParaRPr lang="en-GB" b="0" i="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148186"/>
                  </a:ext>
                </a:extLst>
              </a:tr>
              <a:tr h="249335">
                <a:tc>
                  <a:txBody>
                    <a:bodyPr/>
                    <a:lstStyle/>
                    <a:p>
                      <a:pPr algn="l" rtl="0" fontAlgn="base">
                        <a:lnSpc>
                          <a:spcPts val="900"/>
                        </a:lnSpc>
                      </a:pPr>
                      <a:r>
                        <a:rPr lang="en-GB" sz="1000" b="0" i="0" u="none" strike="noStrike">
                          <a:solidFill>
                            <a:srgbClr val="000000"/>
                          </a:solidFill>
                          <a:effectLst/>
                          <a:latin typeface="Arial" panose="020B0604020202020204" pitchFamily="34" charset="0"/>
                        </a:rPr>
                        <a:t>Non-Pay</a:t>
                      </a:r>
                      <a:r>
                        <a:rPr lang="en-GB" sz="1000" b="0" i="0">
                          <a:solidFill>
                            <a:srgbClr val="000000"/>
                          </a:solidFill>
                          <a:effectLst/>
                          <a:latin typeface="Arial" panose="020B0604020202020204" pitchFamily="34" charset="0"/>
                        </a:rPr>
                        <a:t>​</a:t>
                      </a:r>
                      <a:endParaRPr lang="en-GB" b="0" i="0">
                        <a:solidFill>
                          <a:srgbClr val="000000"/>
                        </a:solidFill>
                        <a:effectLst/>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19,812</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19,712</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(100)</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25,046</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GB" sz="1000" b="0" i="0" u="none" strike="noStrike">
                          <a:solidFill>
                            <a:srgbClr val="000000"/>
                          </a:solidFill>
                          <a:effectLst/>
                          <a:latin typeface="Arial" panose="020B0604020202020204" pitchFamily="34" charset="0"/>
                        </a:rPr>
                        <a:t>25,857</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GB" sz="1000" b="0" i="0" u="none" strike="noStrike">
                          <a:solidFill>
                            <a:srgbClr val="000000"/>
                          </a:solidFill>
                          <a:effectLst/>
                          <a:latin typeface="Arial" panose="020B0604020202020204" pitchFamily="34" charset="0"/>
                        </a:rPr>
                        <a:t>811</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lnSpc>
                          <a:spcPts val="900"/>
                        </a:lnSpc>
                      </a:pPr>
                      <a:r>
                        <a:rPr lang="en-GB" sz="1000" b="0" i="0">
                          <a:solidFill>
                            <a:srgbClr val="000000"/>
                          </a:solidFill>
                          <a:effectLst/>
                          <a:latin typeface="Arial" panose="020B0604020202020204" pitchFamily="34" charset="0"/>
                        </a:rPr>
                        <a:t>In year-spend is on plan, forecast overspend is driven by office move liabilities.​</a:t>
                      </a:r>
                      <a:endParaRPr lang="en-GB" b="0" i="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2026222"/>
                  </a:ext>
                </a:extLst>
              </a:tr>
              <a:tr h="272822">
                <a:tc>
                  <a:txBody>
                    <a:bodyPr/>
                    <a:lstStyle/>
                    <a:p>
                      <a:pPr algn="l" rtl="0" fontAlgn="base">
                        <a:lnSpc>
                          <a:spcPts val="900"/>
                        </a:lnSpc>
                      </a:pPr>
                      <a:r>
                        <a:rPr lang="en-GB" sz="1000" b="0" i="0" u="none" strike="noStrike">
                          <a:solidFill>
                            <a:srgbClr val="000000"/>
                          </a:solidFill>
                          <a:effectLst/>
                          <a:latin typeface="Arial" panose="020B0604020202020204" pitchFamily="34" charset="0"/>
                        </a:rPr>
                        <a:t>Income</a:t>
                      </a:r>
                      <a:r>
                        <a:rPr lang="en-GB" sz="1000" b="0" i="0">
                          <a:solidFill>
                            <a:srgbClr val="000000"/>
                          </a:solidFill>
                          <a:effectLst/>
                          <a:latin typeface="Arial" panose="020B0604020202020204" pitchFamily="34" charset="0"/>
                        </a:rPr>
                        <a:t>​</a:t>
                      </a:r>
                      <a:endParaRPr lang="en-GB" b="0" i="0">
                        <a:solidFill>
                          <a:srgbClr val="000000"/>
                        </a:solidFill>
                        <a:effectLst/>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(22,534)</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(23,409)</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(875)</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0" i="0" u="none" strike="noStrike">
                          <a:solidFill>
                            <a:srgbClr val="000000"/>
                          </a:solidFill>
                          <a:effectLst/>
                          <a:latin typeface="Arial" panose="020B0604020202020204" pitchFamily="34" charset="0"/>
                        </a:rPr>
                        <a:t>(27,040)</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GB" sz="1000" b="0" i="0" u="none" strike="noStrike">
                          <a:solidFill>
                            <a:srgbClr val="000000"/>
                          </a:solidFill>
                          <a:effectLst/>
                          <a:latin typeface="Arial" panose="020B0604020202020204" pitchFamily="34" charset="0"/>
                        </a:rPr>
                        <a:t>(28,233)</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GB" sz="1000" b="0" i="0" u="none" strike="noStrike">
                          <a:solidFill>
                            <a:srgbClr val="000000"/>
                          </a:solidFill>
                          <a:effectLst/>
                          <a:latin typeface="Arial" panose="020B0604020202020204" pitchFamily="34" charset="0"/>
                        </a:rPr>
                        <a:t>(1,193)</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lnSpc>
                          <a:spcPts val="900"/>
                        </a:lnSpc>
                      </a:pPr>
                      <a:r>
                        <a:rPr lang="en-GB" sz="1000" b="0" i="0">
                          <a:solidFill>
                            <a:srgbClr val="000000"/>
                          </a:solidFill>
                          <a:effectLst/>
                          <a:latin typeface="Arial" panose="020B0604020202020204" pitchFamily="34" charset="0"/>
                        </a:rPr>
                        <a:t>Forecast surplus income is due to TA/HST cost recovery being above plan.​</a:t>
                      </a:r>
                      <a:endParaRPr lang="en-GB" b="0" i="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275412"/>
                  </a:ext>
                </a:extLst>
              </a:tr>
              <a:tr h="249335">
                <a:tc>
                  <a:txBody>
                    <a:bodyPr/>
                    <a:lstStyle/>
                    <a:p>
                      <a:pPr algn="l" rtl="0" fontAlgn="base">
                        <a:lnSpc>
                          <a:spcPts val="900"/>
                        </a:lnSpc>
                      </a:pPr>
                      <a:r>
                        <a:rPr lang="en-GB" sz="1000" b="1" i="0" u="none" strike="noStrike">
                          <a:solidFill>
                            <a:srgbClr val="000000"/>
                          </a:solidFill>
                          <a:effectLst/>
                          <a:latin typeface="Arial" panose="020B0604020202020204" pitchFamily="34" charset="0"/>
                        </a:rPr>
                        <a:t>Total</a:t>
                      </a:r>
                      <a:r>
                        <a:rPr lang="en-GB" sz="1000" b="0" i="0">
                          <a:solidFill>
                            <a:srgbClr val="000000"/>
                          </a:solidFill>
                          <a:effectLst/>
                          <a:latin typeface="Arial" panose="020B0604020202020204" pitchFamily="34" charset="0"/>
                        </a:rPr>
                        <a:t>​*</a:t>
                      </a:r>
                      <a:endParaRPr lang="en-GB" b="0" i="0">
                        <a:solidFill>
                          <a:srgbClr val="000000"/>
                        </a:solidFill>
                        <a:effectLst/>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1" i="0" u="none" strike="noStrike">
                          <a:solidFill>
                            <a:srgbClr val="000000"/>
                          </a:solidFill>
                          <a:effectLst/>
                          <a:latin typeface="Arial" panose="020B0604020202020204" pitchFamily="34" charset="0"/>
                        </a:rPr>
                        <a:t>48,991</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1" i="0" u="none" strike="noStrike">
                          <a:solidFill>
                            <a:srgbClr val="000000"/>
                          </a:solidFill>
                          <a:effectLst/>
                          <a:latin typeface="Arial" panose="020B0604020202020204" pitchFamily="34" charset="0"/>
                        </a:rPr>
                        <a:t>46,486</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1" i="0" u="none" strike="noStrike">
                          <a:solidFill>
                            <a:srgbClr val="000000"/>
                          </a:solidFill>
                          <a:effectLst/>
                          <a:latin typeface="Arial" panose="020B0604020202020204" pitchFamily="34" charset="0"/>
                        </a:rPr>
                        <a:t>(2,505)</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GB" sz="1000" b="1" i="0" u="none" strike="noStrike">
                          <a:solidFill>
                            <a:srgbClr val="000000"/>
                          </a:solidFill>
                          <a:effectLst/>
                          <a:latin typeface="Arial" panose="020B0604020202020204" pitchFamily="34" charset="0"/>
                        </a:rPr>
                        <a:t>59,881</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GB" sz="1000" b="1" i="0" u="none" strike="noStrike">
                          <a:solidFill>
                            <a:srgbClr val="000000"/>
                          </a:solidFill>
                          <a:effectLst/>
                          <a:latin typeface="Arial" panose="020B0604020202020204" pitchFamily="34" charset="0"/>
                        </a:rPr>
                        <a:t>58,126</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GB" sz="1000" b="1" i="0" u="none" strike="noStrike">
                          <a:solidFill>
                            <a:srgbClr val="000000"/>
                          </a:solidFill>
                          <a:effectLst/>
                          <a:latin typeface="Arial" panose="020B0604020202020204" pitchFamily="34" charset="0"/>
                        </a:rPr>
                        <a:t>(1,755)</a:t>
                      </a:r>
                    </a:p>
                  </a:txBody>
                  <a:tcPr marL="9525" marR="857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auto">
                        <a:lnSpc>
                          <a:spcPts val="900"/>
                        </a:lnSpc>
                      </a:pPr>
                      <a:r>
                        <a:rPr lang="en-GB" sz="1000" b="0" i="0">
                          <a:solidFill>
                            <a:srgbClr val="000000"/>
                          </a:solidFill>
                          <a:effectLst/>
                          <a:latin typeface="Arial" panose="020B0604020202020204" pitchFamily="34" charset="0"/>
                        </a:rPr>
                        <a:t>​Current forecast underspend, subject to change (see table below).</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1717691"/>
                  </a:ext>
                </a:extLst>
              </a:tr>
            </a:tbl>
          </a:graphicData>
        </a:graphic>
      </p:graphicFrame>
      <p:sp>
        <p:nvSpPr>
          <p:cNvPr id="5" name="TextBox 3">
            <a:extLst>
              <a:ext uri="{FF2B5EF4-FFF2-40B4-BE49-F238E27FC236}">
                <a16:creationId xmlns:a16="http://schemas.microsoft.com/office/drawing/2014/main" id="{D8985B0D-9B01-8653-6DF7-175EB49143DF}"/>
              </a:ext>
            </a:extLst>
          </p:cNvPr>
          <p:cNvSpPr txBox="1"/>
          <p:nvPr/>
        </p:nvSpPr>
        <p:spPr>
          <a:xfrm>
            <a:off x="6654585" y="6172200"/>
            <a:ext cx="5402610" cy="861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b="1">
                <a:latin typeface="Arial" panose="020B0604020202020204" pitchFamily="34" charset="0"/>
                <a:ea typeface="Inter"/>
                <a:cs typeface="Arial" panose="020B0604020202020204" pitchFamily="34" charset="0"/>
              </a:rPr>
              <a:t>*Note: </a:t>
            </a:r>
            <a:r>
              <a:rPr lang="en-GB" sz="800">
                <a:latin typeface="Arial" panose="020B0604020202020204" pitchFamily="34" charset="0"/>
                <a:ea typeface="Inter"/>
                <a:cs typeface="Arial" panose="020B0604020202020204" pitchFamily="34" charset="0"/>
              </a:rPr>
              <a:t>The YTD budget and Annual budget figures for January have been manually adjusted to reflect the confirmation in February that the OLS funding will not be transferred.</a:t>
            </a:r>
          </a:p>
          <a:p>
            <a:r>
              <a:rPr lang="en-GB" sz="800">
                <a:latin typeface="Arial" panose="020B0604020202020204" pitchFamily="34" charset="0"/>
                <a:ea typeface="Inter"/>
                <a:cs typeface="Arial" panose="020B0604020202020204" pitchFamily="34" charset="0"/>
              </a:rPr>
              <a:t>The above financial statement shows our performance against our Non-Ringfenced Revenue budget, which is agreed annually with the DHSC.</a:t>
            </a:r>
            <a:endParaRPr lang="en-GB" sz="800">
              <a:latin typeface="Arial"/>
              <a:ea typeface="Inter"/>
              <a:cs typeface="Arial"/>
            </a:endParaRPr>
          </a:p>
          <a:p>
            <a:endParaRPr lang="en-GB"/>
          </a:p>
        </p:txBody>
      </p:sp>
      <p:sp>
        <p:nvSpPr>
          <p:cNvPr id="9" name="Text Placeholder 2">
            <a:extLst>
              <a:ext uri="{FF2B5EF4-FFF2-40B4-BE49-F238E27FC236}">
                <a16:creationId xmlns:a16="http://schemas.microsoft.com/office/drawing/2014/main" id="{067BE40A-F678-00B0-021A-F3AF17C61D78}"/>
              </a:ext>
            </a:extLst>
          </p:cNvPr>
          <p:cNvSpPr txBox="1">
            <a:spLocks/>
          </p:cNvSpPr>
          <p:nvPr/>
        </p:nvSpPr>
        <p:spPr>
          <a:xfrm>
            <a:off x="5869237" y="2144010"/>
            <a:ext cx="6187958" cy="377695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dk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dk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dk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dk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dk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fontAlgn="base">
              <a:lnSpc>
                <a:spcPts val="1425"/>
              </a:lnSpc>
            </a:pPr>
            <a:r>
              <a:rPr lang="en-GB" sz="1200" b="1">
                <a:solidFill>
                  <a:srgbClr val="000000"/>
                </a:solidFill>
                <a:latin typeface="Arial" panose="020B0604020202020204" pitchFamily="34" charset="0"/>
              </a:rPr>
              <a:t>Foreword look and budget update</a:t>
            </a:r>
            <a:endParaRPr lang="en-US" sz="1200">
              <a:solidFill>
                <a:srgbClr val="000000"/>
              </a:solidFill>
              <a:latin typeface="Segoe UI" panose="020B0502040204020203" pitchFamily="34" charset="0"/>
            </a:endParaRPr>
          </a:p>
          <a:p>
            <a:pPr fontAlgn="base">
              <a:lnSpc>
                <a:spcPts val="1425"/>
              </a:lnSpc>
            </a:pPr>
            <a:r>
              <a:rPr lang="en-GB" sz="1000" b="1">
                <a:solidFill>
                  <a:srgbClr val="000000"/>
                </a:solidFill>
                <a:latin typeface="Arial" panose="020B0604020202020204" pitchFamily="34" charset="0"/>
              </a:rPr>
              <a:t>Forecast uncertainty: </a:t>
            </a:r>
          </a:p>
          <a:p>
            <a:pPr fontAlgn="base">
              <a:lnSpc>
                <a:spcPts val="1425"/>
              </a:lnSpc>
            </a:pPr>
            <a:r>
              <a:rPr lang="en-GB" sz="1000">
                <a:solidFill>
                  <a:srgbClr val="000000"/>
                </a:solidFill>
                <a:latin typeface="Arial" panose="020B0604020202020204" pitchFamily="34" charset="0"/>
              </a:rPr>
              <a:t>There remains uncertainty in costs and liabilities associated with the office. Firstly, negotiations around dilapidation costs of the City Tower lease are not settled and could still change from the current estimate. Secondly, </a:t>
            </a:r>
            <a:r>
              <a:rPr lang="en-GB" sz="1000" b="0" i="0">
                <a:solidFill>
                  <a:srgbClr val="000000"/>
                </a:solidFill>
                <a:effectLst/>
                <a:latin typeface="Arial"/>
                <a:cs typeface="Arial"/>
              </a:rPr>
              <a:t>the new Manchester office lease is expected to be treated as a right of use asset to be depreciated under IFRS 16 rules. This is assumed in the forecast, however until the lease is signed some costs may be treated as a short-term operating lease and treated as a revenue cost not shown in the estimated outturn above.​</a:t>
            </a:r>
          </a:p>
          <a:p>
            <a:pPr fontAlgn="base">
              <a:lnSpc>
                <a:spcPts val="1425"/>
              </a:lnSpc>
            </a:pPr>
            <a:r>
              <a:rPr lang="en-GB" sz="1000">
                <a:solidFill>
                  <a:srgbClr val="000000"/>
                </a:solidFill>
                <a:latin typeface="Arial"/>
                <a:cs typeface="Arial"/>
              </a:rPr>
              <a:t>If either / both of these scenarios materialise, the forecast underspend will likely decrease from the value shown above.</a:t>
            </a:r>
          </a:p>
          <a:p>
            <a:pPr fontAlgn="base">
              <a:lnSpc>
                <a:spcPts val="1425"/>
              </a:lnSpc>
            </a:pPr>
            <a:r>
              <a:rPr lang="en-GB" sz="1000" b="1">
                <a:solidFill>
                  <a:srgbClr val="000000"/>
                </a:solidFill>
                <a:latin typeface="Arial"/>
                <a:cs typeface="Arial"/>
              </a:rPr>
              <a:t>Spending review</a:t>
            </a:r>
          </a:p>
          <a:p>
            <a:pPr fontAlgn="base">
              <a:lnSpc>
                <a:spcPts val="1425"/>
              </a:lnSpc>
            </a:pPr>
            <a:r>
              <a:rPr lang="en-GB" sz="1000">
                <a:solidFill>
                  <a:srgbClr val="000000"/>
                </a:solidFill>
                <a:latin typeface="Arial"/>
                <a:cs typeface="Arial"/>
              </a:rPr>
              <a:t>We have received confirmation of our 2025/26 budget following phase 1 of the Spending Review. The amount was as expected, including adding recurrent funding to our baseline to continue developing Late- Stage Assessments and budget cover for the inflationary pressure of the 24/25 NHS pay award.</a:t>
            </a:r>
          </a:p>
          <a:p>
            <a:pPr fontAlgn="base">
              <a:lnSpc>
                <a:spcPts val="1425"/>
              </a:lnSpc>
            </a:pPr>
            <a:r>
              <a:rPr lang="en-GB" sz="1000">
                <a:solidFill>
                  <a:srgbClr val="000000"/>
                </a:solidFill>
                <a:latin typeface="Arial"/>
                <a:cs typeface="Arial"/>
              </a:rPr>
              <a:t>Phase 2 of the Spending review (covering the period 2026-29) is currently in progress alongside development of the 10-year plan.</a:t>
            </a:r>
          </a:p>
          <a:p>
            <a:pPr fontAlgn="base">
              <a:lnSpc>
                <a:spcPts val="1425"/>
              </a:lnSpc>
            </a:pPr>
            <a:endParaRPr lang="en-GB" sz="1100">
              <a:solidFill>
                <a:srgbClr val="000000"/>
              </a:solidFill>
              <a:latin typeface="Arial"/>
              <a:cs typeface="Arial"/>
            </a:endParaRPr>
          </a:p>
          <a:p>
            <a:pPr fontAlgn="base">
              <a:lnSpc>
                <a:spcPts val="1425"/>
              </a:lnSpc>
            </a:pPr>
            <a:endParaRPr lang="en-GB" sz="1200" b="0" i="0">
              <a:solidFill>
                <a:srgbClr val="000000"/>
              </a:solidFill>
              <a:effectLst/>
              <a:latin typeface="Arial"/>
              <a:cs typeface="Arial"/>
            </a:endParaRPr>
          </a:p>
          <a:p>
            <a:pPr algn="ctr" fontAlgn="base">
              <a:lnSpc>
                <a:spcPts val="1425"/>
              </a:lnSpc>
            </a:pPr>
            <a:endParaRPr lang="en-GB" sz="1200" b="0" i="0">
              <a:solidFill>
                <a:srgbClr val="000000"/>
              </a:solidFill>
              <a:effectLst/>
              <a:latin typeface="Arial"/>
              <a:cs typeface="Arial"/>
            </a:endParaRPr>
          </a:p>
          <a:p>
            <a:pPr fontAlgn="base">
              <a:lnSpc>
                <a:spcPts val="1425"/>
              </a:lnSpc>
            </a:pPr>
            <a:endParaRPr lang="en-GB" sz="1200">
              <a:solidFill>
                <a:srgbClr val="000000"/>
              </a:solidFill>
              <a:latin typeface="Arial" panose="020B0604020202020204" pitchFamily="34" charset="0"/>
            </a:endParaRPr>
          </a:p>
          <a:p>
            <a:pPr fontAlgn="base">
              <a:lnSpc>
                <a:spcPts val="1425"/>
              </a:lnSpc>
            </a:pPr>
            <a:endParaRPr lang="en-US" sz="1200">
              <a:solidFill>
                <a:srgbClr val="000000"/>
              </a:solidFill>
              <a:latin typeface="Segoe UI" panose="020B0502040204020203" pitchFamily="34" charset="0"/>
            </a:endParaRPr>
          </a:p>
        </p:txBody>
      </p:sp>
      <p:sp>
        <p:nvSpPr>
          <p:cNvPr id="10" name="Text Placeholder 2">
            <a:extLst>
              <a:ext uri="{FF2B5EF4-FFF2-40B4-BE49-F238E27FC236}">
                <a16:creationId xmlns:a16="http://schemas.microsoft.com/office/drawing/2014/main" id="{C6214861-E30E-54DE-CBB1-BAC4191DCEFB}"/>
              </a:ext>
            </a:extLst>
          </p:cNvPr>
          <p:cNvSpPr>
            <a:spLocks noGrp="1"/>
          </p:cNvSpPr>
          <p:nvPr>
            <p:ph type="body" sz="quarter" idx="12"/>
          </p:nvPr>
        </p:nvSpPr>
        <p:spPr>
          <a:xfrm>
            <a:off x="157111" y="2144009"/>
            <a:ext cx="5646160" cy="3776957"/>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algn="l" rtl="0" fontAlgn="base">
              <a:lnSpc>
                <a:spcPts val="1425"/>
              </a:lnSpc>
            </a:pPr>
            <a:r>
              <a:rPr lang="en-GB" sz="1200" b="1" i="0" u="none" strike="noStrike">
                <a:solidFill>
                  <a:srgbClr val="000000"/>
                </a:solidFill>
                <a:effectLst/>
                <a:latin typeface="Arial"/>
                <a:ea typeface="Inter"/>
                <a:cs typeface="Arial"/>
              </a:rPr>
              <a:t>Update since last Board meeting</a:t>
            </a:r>
          </a:p>
          <a:p>
            <a:pPr algn="l" rtl="0" fontAlgn="base">
              <a:lnSpc>
                <a:spcPts val="1425"/>
              </a:lnSpc>
            </a:pPr>
            <a:r>
              <a:rPr lang="en-GB" sz="1000" i="0">
                <a:solidFill>
                  <a:srgbClr val="000000"/>
                </a:solidFill>
                <a:effectLst/>
                <a:latin typeface="Arial"/>
                <a:ea typeface="Inter"/>
                <a:cs typeface="Arial"/>
              </a:rPr>
              <a:t>At December’s board meeting</a:t>
            </a:r>
            <a:r>
              <a:rPr lang="en-GB" sz="1000">
                <a:solidFill>
                  <a:srgbClr val="000000"/>
                </a:solidFill>
                <a:latin typeface="Arial"/>
                <a:ea typeface="Inter"/>
                <a:cs typeface="Arial"/>
              </a:rPr>
              <a:t>, the financial position was reported as at the end of October 24. Since then, the forecast underspend has increased from £1.4m to £1.8m (£0.4m increase).</a:t>
            </a:r>
            <a:r>
              <a:rPr lang="en-US" sz="1000" i="0">
                <a:solidFill>
                  <a:srgbClr val="000000"/>
                </a:solidFill>
                <a:effectLst/>
                <a:latin typeface="Arial"/>
                <a:ea typeface="Inter"/>
                <a:cs typeface="Arial"/>
              </a:rPr>
              <a:t>​ There have been several movements to account for this net change: </a:t>
            </a:r>
          </a:p>
          <a:p>
            <a:pPr marL="171450" indent="-171450" algn="l" rtl="0" fontAlgn="base">
              <a:lnSpc>
                <a:spcPts val="1425"/>
              </a:lnSpc>
              <a:buFont typeface="Arial" panose="020B0604020202020204" pitchFamily="34" charset="0"/>
              <a:buChar char="•"/>
            </a:pPr>
            <a:r>
              <a:rPr lang="en-US" sz="1000">
                <a:solidFill>
                  <a:srgbClr val="000000"/>
                </a:solidFill>
                <a:latin typeface="Arial"/>
                <a:ea typeface="Inter"/>
                <a:cs typeface="Arial"/>
              </a:rPr>
              <a:t>An expected budget transfer for OLS activity will not happen due to the underspend (£1.1m reduction in budget).</a:t>
            </a:r>
          </a:p>
          <a:p>
            <a:pPr marL="171450" indent="-171450" algn="l" rtl="0" fontAlgn="base">
              <a:lnSpc>
                <a:spcPts val="1425"/>
              </a:lnSpc>
              <a:buFont typeface="Arial" panose="020B0604020202020204" pitchFamily="34" charset="0"/>
              <a:buChar char="•"/>
            </a:pPr>
            <a:r>
              <a:rPr lang="en-US" sz="1000" i="0">
                <a:solidFill>
                  <a:srgbClr val="000000"/>
                </a:solidFill>
                <a:effectLst/>
                <a:latin typeface="Arial"/>
                <a:ea typeface="Inter"/>
                <a:cs typeface="Arial"/>
              </a:rPr>
              <a:t>The</a:t>
            </a:r>
            <a:r>
              <a:rPr lang="en-US" sz="1000">
                <a:solidFill>
                  <a:srgbClr val="000000"/>
                </a:solidFill>
                <a:latin typeface="Arial"/>
                <a:ea typeface="Inter"/>
                <a:cs typeface="Arial"/>
              </a:rPr>
              <a:t> forecast assumption liabilities and costs associated with the office move has reduced from £2m to £1m (although uncertainty remains).</a:t>
            </a:r>
          </a:p>
          <a:p>
            <a:pPr marL="171450" indent="-171450" algn="l" rtl="0" fontAlgn="base">
              <a:lnSpc>
                <a:spcPts val="1425"/>
              </a:lnSpc>
              <a:buFont typeface="Arial" panose="020B0604020202020204" pitchFamily="34" charset="0"/>
              <a:buChar char="•"/>
            </a:pPr>
            <a:r>
              <a:rPr lang="en-US" sz="1000" i="0">
                <a:solidFill>
                  <a:srgbClr val="000000"/>
                </a:solidFill>
                <a:effectLst/>
                <a:latin typeface="Arial"/>
                <a:ea typeface="Inter"/>
                <a:cs typeface="Arial"/>
              </a:rPr>
              <a:t>Costs for planned DIT activity were lower than expected and some costs associated with addressing tech debt were delayed due the office move and capacity constraints.</a:t>
            </a:r>
          </a:p>
          <a:p>
            <a:pPr algn="l" rtl="0" fontAlgn="base">
              <a:lnSpc>
                <a:spcPts val="1425"/>
              </a:lnSpc>
            </a:pPr>
            <a:r>
              <a:rPr lang="en-US" sz="1000" i="0">
                <a:solidFill>
                  <a:srgbClr val="000000"/>
                </a:solidFill>
                <a:effectLst/>
                <a:latin typeface="Arial"/>
                <a:ea typeface="Inter"/>
                <a:cs typeface="Arial"/>
              </a:rPr>
              <a:t>A summary of the changes </a:t>
            </a:r>
            <a:r>
              <a:rPr lang="en-US" sz="1000">
                <a:solidFill>
                  <a:srgbClr val="000000"/>
                </a:solidFill>
                <a:latin typeface="Arial"/>
                <a:ea typeface="Inter"/>
                <a:cs typeface="Arial"/>
              </a:rPr>
              <a:t>since the last IPR is shown in the table below.</a:t>
            </a:r>
            <a:endParaRPr lang="en-US" sz="1000" i="0">
              <a:solidFill>
                <a:srgbClr val="000000"/>
              </a:solidFill>
              <a:effectLst/>
              <a:latin typeface="Arial"/>
              <a:ea typeface="Inter"/>
              <a:cs typeface="Arial"/>
            </a:endParaRPr>
          </a:p>
          <a:p>
            <a:pPr algn="l" rtl="0" fontAlgn="base">
              <a:lnSpc>
                <a:spcPts val="1425"/>
              </a:lnSpc>
            </a:pPr>
            <a:endParaRPr lang="en-US" sz="1200" b="0" i="0">
              <a:solidFill>
                <a:srgbClr val="000000"/>
              </a:solidFill>
              <a:effectLst/>
              <a:latin typeface="Segoe UI" panose="020B0502040204020203" pitchFamily="34" charset="0"/>
            </a:endParaRPr>
          </a:p>
        </p:txBody>
      </p:sp>
      <p:graphicFrame>
        <p:nvGraphicFramePr>
          <p:cNvPr id="12" name="Table 11">
            <a:extLst>
              <a:ext uri="{FF2B5EF4-FFF2-40B4-BE49-F238E27FC236}">
                <a16:creationId xmlns:a16="http://schemas.microsoft.com/office/drawing/2014/main" id="{75E2CB3A-C225-C6DA-D652-D029F861B9B7}"/>
              </a:ext>
            </a:extLst>
          </p:cNvPr>
          <p:cNvGraphicFramePr>
            <a:graphicFrameLocks noGrp="1"/>
          </p:cNvGraphicFramePr>
          <p:nvPr>
            <p:extLst>
              <p:ext uri="{D42A27DB-BD31-4B8C-83A1-F6EECF244321}">
                <p14:modId xmlns:p14="http://schemas.microsoft.com/office/powerpoint/2010/main" val="3691453717"/>
              </p:ext>
            </p:extLst>
          </p:nvPr>
        </p:nvGraphicFramePr>
        <p:xfrm>
          <a:off x="199010" y="4817143"/>
          <a:ext cx="5562361" cy="1149269"/>
        </p:xfrm>
        <a:graphic>
          <a:graphicData uri="http://schemas.openxmlformats.org/drawingml/2006/table">
            <a:tbl>
              <a:tblPr firstRow="1" bandRow="1">
                <a:tableStyleId>{5C22544A-7EE6-4342-B048-85BDC9FD1C3A}</a:tableStyleId>
              </a:tblPr>
              <a:tblGrid>
                <a:gridCol w="1201361">
                  <a:extLst>
                    <a:ext uri="{9D8B030D-6E8A-4147-A177-3AD203B41FA5}">
                      <a16:colId xmlns:a16="http://schemas.microsoft.com/office/drawing/2014/main" val="1337825423"/>
                    </a:ext>
                  </a:extLst>
                </a:gridCol>
                <a:gridCol w="681298">
                  <a:extLst>
                    <a:ext uri="{9D8B030D-6E8A-4147-A177-3AD203B41FA5}">
                      <a16:colId xmlns:a16="http://schemas.microsoft.com/office/drawing/2014/main" val="1874829809"/>
                    </a:ext>
                  </a:extLst>
                </a:gridCol>
                <a:gridCol w="681298">
                  <a:extLst>
                    <a:ext uri="{9D8B030D-6E8A-4147-A177-3AD203B41FA5}">
                      <a16:colId xmlns:a16="http://schemas.microsoft.com/office/drawing/2014/main" val="2758699617"/>
                    </a:ext>
                  </a:extLst>
                </a:gridCol>
                <a:gridCol w="681298">
                  <a:extLst>
                    <a:ext uri="{9D8B030D-6E8A-4147-A177-3AD203B41FA5}">
                      <a16:colId xmlns:a16="http://schemas.microsoft.com/office/drawing/2014/main" val="2971587908"/>
                    </a:ext>
                  </a:extLst>
                </a:gridCol>
                <a:gridCol w="2317106">
                  <a:extLst>
                    <a:ext uri="{9D8B030D-6E8A-4147-A177-3AD203B41FA5}">
                      <a16:colId xmlns:a16="http://schemas.microsoft.com/office/drawing/2014/main" val="316207437"/>
                    </a:ext>
                  </a:extLst>
                </a:gridCol>
              </a:tblGrid>
              <a:tr h="238352">
                <a:tc>
                  <a:txBody>
                    <a:bodyPr/>
                    <a:lstStyle/>
                    <a:p>
                      <a:pPr algn="l" fontAlgn="b"/>
                      <a:r>
                        <a:rPr lang="en-GB" sz="1000" b="1" i="0" u="none" strike="noStrike">
                          <a:solidFill>
                            <a:schemeClr val="bg1"/>
                          </a:solidFill>
                          <a:effectLst/>
                          <a:latin typeface="+mn-lt"/>
                        </a:rPr>
                        <a:t>Comparison (£m)</a:t>
                      </a:r>
                    </a:p>
                  </a:txBody>
                  <a:tcPr marL="9525" marR="9525" marT="9525" marB="0" anchor="ctr"/>
                </a:tc>
                <a:tc>
                  <a:txBody>
                    <a:bodyPr/>
                    <a:lstStyle/>
                    <a:p>
                      <a:pPr algn="ctr" fontAlgn="b"/>
                      <a:r>
                        <a:rPr lang="en-GB" sz="1000" b="1" i="0" u="none" strike="noStrike">
                          <a:solidFill>
                            <a:schemeClr val="bg1"/>
                          </a:solidFill>
                          <a:effectLst/>
                          <a:latin typeface="+mn-lt"/>
                        </a:rPr>
                        <a:t>Oct 24</a:t>
                      </a:r>
                    </a:p>
                  </a:txBody>
                  <a:tcPr marL="9525" marR="9525" marT="9525" marB="0" anchor="ctr"/>
                </a:tc>
                <a:tc>
                  <a:txBody>
                    <a:bodyPr/>
                    <a:lstStyle/>
                    <a:p>
                      <a:pPr algn="ctr" fontAlgn="b"/>
                      <a:r>
                        <a:rPr lang="en-GB" sz="1000" b="1" i="0" u="none" strike="noStrike">
                          <a:solidFill>
                            <a:schemeClr val="bg1"/>
                          </a:solidFill>
                          <a:effectLst/>
                          <a:latin typeface="+mn-lt"/>
                        </a:rPr>
                        <a:t>Jan 25</a:t>
                      </a:r>
                    </a:p>
                  </a:txBody>
                  <a:tcPr marL="9525" marR="9525" marT="9525" marB="0" anchor="ctr"/>
                </a:tc>
                <a:tc>
                  <a:txBody>
                    <a:bodyPr/>
                    <a:lstStyle/>
                    <a:p>
                      <a:pPr algn="ctr" fontAlgn="b"/>
                      <a:r>
                        <a:rPr lang="en-GB" sz="1000" b="1" i="0" u="none" strike="noStrike">
                          <a:solidFill>
                            <a:schemeClr val="bg1"/>
                          </a:solidFill>
                          <a:effectLst/>
                          <a:latin typeface="+mn-lt"/>
                        </a:rPr>
                        <a:t>Movement</a:t>
                      </a:r>
                    </a:p>
                  </a:txBody>
                  <a:tcPr marL="9525" marR="9525" marT="9525" marB="0" anchor="ctr"/>
                </a:tc>
                <a:tc>
                  <a:txBody>
                    <a:bodyPr/>
                    <a:lstStyle/>
                    <a:p>
                      <a:pPr algn="l" fontAlgn="b"/>
                      <a:r>
                        <a:rPr lang="en-GB" sz="1000" b="1" i="0" u="none" strike="noStrike">
                          <a:solidFill>
                            <a:schemeClr val="bg1"/>
                          </a:solidFill>
                          <a:effectLst/>
                          <a:latin typeface="+mn-lt"/>
                        </a:rPr>
                        <a:t>Change</a:t>
                      </a:r>
                    </a:p>
                  </a:txBody>
                  <a:tcPr marL="9525" marR="9525" marT="9525" marB="0" anchor="ctr"/>
                </a:tc>
                <a:extLst>
                  <a:ext uri="{0D108BD9-81ED-4DB2-BD59-A6C34878D82A}">
                    <a16:rowId xmlns:a16="http://schemas.microsoft.com/office/drawing/2014/main" val="1128378829"/>
                  </a:ext>
                </a:extLst>
              </a:tr>
              <a:tr h="206294">
                <a:tc>
                  <a:txBody>
                    <a:bodyPr/>
                    <a:lstStyle/>
                    <a:p>
                      <a:pPr algn="l" fontAlgn="b"/>
                      <a:r>
                        <a:rPr lang="en-GB" sz="1000" b="0" i="0" u="none" strike="noStrike">
                          <a:solidFill>
                            <a:srgbClr val="000000"/>
                          </a:solidFill>
                          <a:effectLst/>
                          <a:latin typeface="+mn-lt"/>
                        </a:rPr>
                        <a:t>Annual Budget</a:t>
                      </a:r>
                    </a:p>
                  </a:txBody>
                  <a:tcPr marL="9525" marR="9525" marT="9525" marB="0" anchor="ctr"/>
                </a:tc>
                <a:tc>
                  <a:txBody>
                    <a:bodyPr/>
                    <a:lstStyle/>
                    <a:p>
                      <a:pPr algn="ctr" fontAlgn="b"/>
                      <a:r>
                        <a:rPr lang="en-GB" sz="1000" b="0" i="0" u="none" strike="noStrike">
                          <a:solidFill>
                            <a:srgbClr val="000000"/>
                          </a:solidFill>
                          <a:effectLst/>
                          <a:latin typeface="+mn-lt"/>
                        </a:rPr>
                        <a:t>61.0</a:t>
                      </a:r>
                    </a:p>
                  </a:txBody>
                  <a:tcPr marL="9525" marR="9525" marT="9525" marB="0" anchor="ctr"/>
                </a:tc>
                <a:tc>
                  <a:txBody>
                    <a:bodyPr/>
                    <a:lstStyle/>
                    <a:p>
                      <a:pPr algn="ctr" fontAlgn="b"/>
                      <a:r>
                        <a:rPr lang="en-GB" sz="1000" b="0" i="0" u="none" strike="noStrike">
                          <a:solidFill>
                            <a:srgbClr val="000000"/>
                          </a:solidFill>
                          <a:effectLst/>
                          <a:latin typeface="+mn-lt"/>
                        </a:rPr>
                        <a:t>59.9</a:t>
                      </a:r>
                    </a:p>
                  </a:txBody>
                  <a:tcPr marL="9525" marR="9525" marT="9525" marB="0" anchor="ctr"/>
                </a:tc>
                <a:tc>
                  <a:txBody>
                    <a:bodyPr/>
                    <a:lstStyle/>
                    <a:p>
                      <a:pPr algn="ctr" fontAlgn="b"/>
                      <a:r>
                        <a:rPr lang="en-GB" sz="1000" b="0" i="0" u="none" strike="noStrike">
                          <a:solidFill>
                            <a:srgbClr val="000000"/>
                          </a:solidFill>
                          <a:effectLst/>
                          <a:latin typeface="+mn-lt"/>
                        </a:rPr>
                        <a:t>1.1</a:t>
                      </a:r>
                    </a:p>
                  </a:txBody>
                  <a:tcPr marL="9525" marR="9525" marT="9525" marB="0" anchor="ctr"/>
                </a:tc>
                <a:tc>
                  <a:txBody>
                    <a:bodyPr/>
                    <a:lstStyle/>
                    <a:p>
                      <a:pPr algn="l" fontAlgn="b"/>
                      <a:r>
                        <a:rPr lang="en-GB" sz="1000" b="0" i="0" u="none" strike="noStrike">
                          <a:solidFill>
                            <a:srgbClr val="000000"/>
                          </a:solidFill>
                          <a:effectLst/>
                          <a:latin typeface="+mn-lt"/>
                        </a:rPr>
                        <a:t>Reduced OLS Funding</a:t>
                      </a:r>
                    </a:p>
                  </a:txBody>
                  <a:tcPr marL="9525" marR="9525" marT="9525" marB="0" anchor="ctr"/>
                </a:tc>
                <a:extLst>
                  <a:ext uri="{0D108BD9-81ED-4DB2-BD59-A6C34878D82A}">
                    <a16:rowId xmlns:a16="http://schemas.microsoft.com/office/drawing/2014/main" val="2550306620"/>
                  </a:ext>
                </a:extLst>
              </a:tr>
              <a:tr h="206294">
                <a:tc>
                  <a:txBody>
                    <a:bodyPr/>
                    <a:lstStyle/>
                    <a:p>
                      <a:pPr algn="l" fontAlgn="b"/>
                      <a:r>
                        <a:rPr lang="en-GB" sz="1000" b="0" i="0" u="none" strike="noStrike">
                          <a:solidFill>
                            <a:srgbClr val="000000"/>
                          </a:solidFill>
                          <a:effectLst/>
                          <a:latin typeface="+mn-lt"/>
                        </a:rPr>
                        <a:t>Forecast outturn</a:t>
                      </a:r>
                    </a:p>
                  </a:txBody>
                  <a:tcPr marL="9525" marR="9525" marT="9525" marB="0" anchor="ctr"/>
                </a:tc>
                <a:tc>
                  <a:txBody>
                    <a:bodyPr/>
                    <a:lstStyle/>
                    <a:p>
                      <a:pPr algn="ctr" fontAlgn="b"/>
                      <a:r>
                        <a:rPr lang="en-GB" sz="1000" b="0" i="0" u="none" strike="noStrike">
                          <a:solidFill>
                            <a:srgbClr val="000000"/>
                          </a:solidFill>
                          <a:effectLst/>
                          <a:latin typeface="+mn-lt"/>
                        </a:rPr>
                        <a:t>59.6</a:t>
                      </a:r>
                    </a:p>
                  </a:txBody>
                  <a:tcPr marL="9525" marR="9525" marT="9525" marB="0" anchor="ctr"/>
                </a:tc>
                <a:tc>
                  <a:txBody>
                    <a:bodyPr/>
                    <a:lstStyle/>
                    <a:p>
                      <a:pPr algn="ctr" fontAlgn="b"/>
                      <a:r>
                        <a:rPr lang="en-GB" sz="1000" b="0" i="0" u="none" strike="noStrike">
                          <a:solidFill>
                            <a:srgbClr val="000000"/>
                          </a:solidFill>
                          <a:effectLst/>
                          <a:latin typeface="+mn-lt"/>
                        </a:rPr>
                        <a:t>58.1</a:t>
                      </a:r>
                    </a:p>
                  </a:txBody>
                  <a:tcPr marL="9525" marR="9525" marT="9525" marB="0" anchor="ctr"/>
                </a:tc>
                <a:tc>
                  <a:txBody>
                    <a:bodyPr/>
                    <a:lstStyle/>
                    <a:p>
                      <a:pPr algn="ctr" fontAlgn="b"/>
                      <a:r>
                        <a:rPr lang="en-GB" sz="1000" b="0" i="0" u="none" strike="noStrike">
                          <a:solidFill>
                            <a:srgbClr val="000000"/>
                          </a:solidFill>
                          <a:effectLst/>
                          <a:latin typeface="+mn-lt"/>
                        </a:rPr>
                        <a:t>-1.5</a:t>
                      </a:r>
                    </a:p>
                  </a:txBody>
                  <a:tcPr marL="9525" marR="9525" marT="9525" marB="0" anchor="ctr"/>
                </a:tc>
                <a:tc>
                  <a:txBody>
                    <a:bodyPr/>
                    <a:lstStyle/>
                    <a:p>
                      <a:pPr algn="l" fontAlgn="b"/>
                      <a:r>
                        <a:rPr lang="en-GB" sz="1000" b="0" i="0" u="none" strike="noStrike">
                          <a:solidFill>
                            <a:srgbClr val="000000"/>
                          </a:solidFill>
                          <a:effectLst/>
                          <a:latin typeface="+mn-lt"/>
                        </a:rPr>
                        <a:t>Reduced office move costs (£1.0m), reduced digital spend (£0.5m)</a:t>
                      </a:r>
                    </a:p>
                  </a:txBody>
                  <a:tcPr marL="9525" marR="9525" marT="9525" marB="0" anchor="ctr"/>
                </a:tc>
                <a:extLst>
                  <a:ext uri="{0D108BD9-81ED-4DB2-BD59-A6C34878D82A}">
                    <a16:rowId xmlns:a16="http://schemas.microsoft.com/office/drawing/2014/main" val="3233849223"/>
                  </a:ext>
                </a:extLst>
              </a:tr>
              <a:tr h="206294">
                <a:tc>
                  <a:txBody>
                    <a:bodyPr/>
                    <a:lstStyle/>
                    <a:p>
                      <a:pPr algn="l" fontAlgn="b"/>
                      <a:r>
                        <a:rPr lang="en-GB" sz="1000" b="0" i="0" u="none" strike="noStrike">
                          <a:solidFill>
                            <a:srgbClr val="000000"/>
                          </a:solidFill>
                          <a:effectLst/>
                          <a:latin typeface="+mn-lt"/>
                        </a:rPr>
                        <a:t>Forecast variance</a:t>
                      </a:r>
                    </a:p>
                  </a:txBody>
                  <a:tcPr marL="9525" marR="9525" marT="9525" marB="0" anchor="ctr"/>
                </a:tc>
                <a:tc>
                  <a:txBody>
                    <a:bodyPr/>
                    <a:lstStyle/>
                    <a:p>
                      <a:pPr algn="ctr" fontAlgn="b"/>
                      <a:r>
                        <a:rPr lang="en-GB" sz="1000" b="0" i="0" u="none" strike="noStrike">
                          <a:solidFill>
                            <a:srgbClr val="000000"/>
                          </a:solidFill>
                          <a:effectLst/>
                          <a:latin typeface="+mn-lt"/>
                        </a:rPr>
                        <a:t>-1.4</a:t>
                      </a:r>
                    </a:p>
                  </a:txBody>
                  <a:tcPr marL="9525" marR="9525" marT="9525" marB="0" anchor="ctr"/>
                </a:tc>
                <a:tc>
                  <a:txBody>
                    <a:bodyPr/>
                    <a:lstStyle/>
                    <a:p>
                      <a:pPr algn="ctr" fontAlgn="b"/>
                      <a:r>
                        <a:rPr lang="en-GB" sz="1000" b="0" i="0" u="none" strike="noStrike">
                          <a:solidFill>
                            <a:srgbClr val="000000"/>
                          </a:solidFill>
                          <a:effectLst/>
                          <a:latin typeface="+mn-lt"/>
                        </a:rPr>
                        <a:t>-1.8</a:t>
                      </a:r>
                    </a:p>
                  </a:txBody>
                  <a:tcPr marL="9525" marR="9525" marT="9525" marB="0" anchor="ctr"/>
                </a:tc>
                <a:tc>
                  <a:txBody>
                    <a:bodyPr/>
                    <a:lstStyle/>
                    <a:p>
                      <a:pPr algn="ctr" fontAlgn="b"/>
                      <a:r>
                        <a:rPr lang="en-GB" sz="1000" b="0" i="0" u="none" strike="noStrike">
                          <a:solidFill>
                            <a:srgbClr val="000000"/>
                          </a:solidFill>
                          <a:effectLst/>
                          <a:latin typeface="+mn-lt"/>
                        </a:rPr>
                        <a:t>-0.4</a:t>
                      </a:r>
                    </a:p>
                  </a:txBody>
                  <a:tcPr marL="9525" marR="9525" marT="9525" marB="0" anchor="ctr"/>
                </a:tc>
                <a:tc>
                  <a:txBody>
                    <a:bodyPr/>
                    <a:lstStyle/>
                    <a:p>
                      <a:pPr algn="l" fontAlgn="b"/>
                      <a:r>
                        <a:rPr lang="en-GB" sz="1000" b="0" i="0" u="none" strike="noStrike">
                          <a:solidFill>
                            <a:srgbClr val="000000"/>
                          </a:solidFill>
                          <a:effectLst/>
                          <a:latin typeface="+mn-lt"/>
                        </a:rPr>
                        <a:t>£0.4m net increase in forecast underspend</a:t>
                      </a:r>
                    </a:p>
                  </a:txBody>
                  <a:tcPr marL="9525" marR="9525" marT="9525" marB="0" anchor="ctr"/>
                </a:tc>
                <a:extLst>
                  <a:ext uri="{0D108BD9-81ED-4DB2-BD59-A6C34878D82A}">
                    <a16:rowId xmlns:a16="http://schemas.microsoft.com/office/drawing/2014/main" val="3888126142"/>
                  </a:ext>
                </a:extLst>
              </a:tr>
            </a:tbl>
          </a:graphicData>
        </a:graphic>
      </p:graphicFrame>
    </p:spTree>
    <p:extLst>
      <p:ext uri="{BB962C8B-B14F-4D97-AF65-F5344CB8AC3E}">
        <p14:creationId xmlns:p14="http://schemas.microsoft.com/office/powerpoint/2010/main" val="292164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D407CE-C80F-1987-9A1D-321114E211DA}"/>
              </a:ext>
            </a:extLst>
          </p:cNvPr>
          <p:cNvSpPr>
            <a:spLocks noGrp="1"/>
          </p:cNvSpPr>
          <p:nvPr>
            <p:ph type="ctrTitle"/>
          </p:nvPr>
        </p:nvSpPr>
        <p:spPr>
          <a:xfrm>
            <a:off x="396535" y="102151"/>
            <a:ext cx="11076689" cy="710423"/>
          </a:xfrm>
        </p:spPr>
        <p:txBody>
          <a:bodyPr>
            <a:normAutofit/>
          </a:bodyPr>
          <a:lstStyle/>
          <a:p>
            <a:r>
              <a:rPr lang="en-GB" sz="2500">
                <a:latin typeface="Arial"/>
                <a:cs typeface="Arial"/>
              </a:rPr>
              <a:t>Appendix to Brilliant organisation </a:t>
            </a:r>
            <a:endParaRPr lang="en-GB" sz="250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720A60D-9160-B6CF-DE0D-165CBDA40B69}"/>
              </a:ext>
            </a:extLst>
          </p:cNvPr>
          <p:cNvGraphicFramePr>
            <a:graphicFrameLocks noGrp="1"/>
          </p:cNvGraphicFramePr>
          <p:nvPr>
            <p:extLst>
              <p:ext uri="{D42A27DB-BD31-4B8C-83A1-F6EECF244321}">
                <p14:modId xmlns:p14="http://schemas.microsoft.com/office/powerpoint/2010/main" val="794335700"/>
              </p:ext>
            </p:extLst>
          </p:nvPr>
        </p:nvGraphicFramePr>
        <p:xfrm>
          <a:off x="390525" y="1285873"/>
          <a:ext cx="5466646" cy="3846042"/>
        </p:xfrm>
        <a:graphic>
          <a:graphicData uri="http://schemas.openxmlformats.org/drawingml/2006/table">
            <a:tbl>
              <a:tblPr firstRow="1" firstCol="1" bandRow="1">
                <a:tableStyleId>{5C22544A-7EE6-4342-B048-85BDC9FD1C3A}</a:tableStyleId>
              </a:tblPr>
              <a:tblGrid>
                <a:gridCol w="1004850">
                  <a:extLst>
                    <a:ext uri="{9D8B030D-6E8A-4147-A177-3AD203B41FA5}">
                      <a16:colId xmlns:a16="http://schemas.microsoft.com/office/drawing/2014/main" val="2914550284"/>
                    </a:ext>
                  </a:extLst>
                </a:gridCol>
                <a:gridCol w="1891613">
                  <a:extLst>
                    <a:ext uri="{9D8B030D-6E8A-4147-A177-3AD203B41FA5}">
                      <a16:colId xmlns:a16="http://schemas.microsoft.com/office/drawing/2014/main" val="1854661627"/>
                    </a:ext>
                  </a:extLst>
                </a:gridCol>
                <a:gridCol w="1949211">
                  <a:extLst>
                    <a:ext uri="{9D8B030D-6E8A-4147-A177-3AD203B41FA5}">
                      <a16:colId xmlns:a16="http://schemas.microsoft.com/office/drawing/2014/main" val="3060368895"/>
                    </a:ext>
                  </a:extLst>
                </a:gridCol>
                <a:gridCol w="620972">
                  <a:extLst>
                    <a:ext uri="{9D8B030D-6E8A-4147-A177-3AD203B41FA5}">
                      <a16:colId xmlns:a16="http://schemas.microsoft.com/office/drawing/2014/main" val="2056729566"/>
                    </a:ext>
                  </a:extLst>
                </a:gridCol>
              </a:tblGrid>
              <a:tr h="513309">
                <a:tc>
                  <a:txBody>
                    <a:bodyPr/>
                    <a:lstStyle/>
                    <a:p>
                      <a:endParaRPr lang="en-GB" sz="1000">
                        <a:solidFill>
                          <a:schemeClr val="bg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cs typeface="Arial"/>
                        </a:rPr>
                        <a:t>YTD</a:t>
                      </a:r>
                      <a:endParaRPr lang="en-GB" sz="1000">
                        <a:solidFill>
                          <a:schemeClr val="tx1"/>
                        </a:solidFill>
                        <a:effectLst/>
                        <a:latin typeface="Arial"/>
                        <a:ea typeface="Aptos" panose="020B000402020202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a:solidFill>
                            <a:schemeClr val="tx1"/>
                          </a:solidFill>
                          <a:effectLst/>
                          <a:latin typeface="Arial"/>
                          <a:cs typeface="Arial"/>
                        </a:rPr>
                        <a:t>Target</a:t>
                      </a:r>
                      <a:endParaRPr lang="en-GB" sz="1000">
                        <a:solidFill>
                          <a:schemeClr val="tx1"/>
                        </a:solidFill>
                        <a:effectLst/>
                        <a:latin typeface="Arial"/>
                        <a:ea typeface="Aptos" panose="020B000402020202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a:solidFill>
                            <a:schemeClr val="tx1"/>
                          </a:solidFill>
                          <a:effectLst/>
                          <a:latin typeface="Arial"/>
                          <a:cs typeface="Arial"/>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40709429"/>
                  </a:ext>
                </a:extLst>
              </a:tr>
              <a:tr h="715447">
                <a:tc>
                  <a:txBody>
                    <a:bodyPr/>
                    <a:lstStyle/>
                    <a:p>
                      <a:r>
                        <a:rPr lang="en-GB" sz="1000">
                          <a:solidFill>
                            <a:schemeClr val="tx1"/>
                          </a:solidFill>
                          <a:effectLst/>
                          <a:latin typeface="Arial"/>
                          <a:ea typeface="Inter SemiBold"/>
                          <a:cs typeface="Arial"/>
                        </a:rPr>
                        <a:t>Sickness rate - overall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ea typeface="Aptos" panose="020B0004020202020204" pitchFamily="34" charset="0"/>
                          <a:cs typeface="Arial"/>
                        </a:rPr>
                        <a:t>2.75%</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effectLst/>
                          <a:latin typeface="Arial"/>
                          <a:ea typeface="Aptos" panose="020B0004020202020204" pitchFamily="34" charset="0"/>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effectLst/>
                          <a:latin typeface="Arial"/>
                          <a:ea typeface="Aptos" panose="020B0004020202020204" pitchFamily="34" charset="0"/>
                          <a:cs typeface="Aria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7530154"/>
                  </a:ext>
                </a:extLst>
              </a:tr>
              <a:tr h="715447">
                <a:tc>
                  <a:txBody>
                    <a:bodyPr/>
                    <a:lstStyle/>
                    <a:p>
                      <a:r>
                        <a:rPr lang="en-GB" sz="1000">
                          <a:solidFill>
                            <a:schemeClr val="tx1"/>
                          </a:solidFill>
                          <a:effectLst/>
                          <a:latin typeface="Arial"/>
                          <a:ea typeface="Inter SemiBold"/>
                          <a:cs typeface="Arial"/>
                        </a:rPr>
                        <a:t>Total turnover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ea typeface="Aptos" panose="020B0004020202020204" pitchFamily="34" charset="0"/>
                          <a:cs typeface="Arial"/>
                        </a:rPr>
                        <a:t>11.44%</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048728"/>
                  </a:ext>
                </a:extLst>
              </a:tr>
              <a:tr h="513653">
                <a:tc>
                  <a:txBody>
                    <a:bodyPr/>
                    <a:lstStyle/>
                    <a:p>
                      <a:r>
                        <a:rPr lang="en-GB" sz="1000">
                          <a:solidFill>
                            <a:schemeClr val="tx1"/>
                          </a:solidFill>
                          <a:effectLst/>
                          <a:latin typeface="Arial"/>
                          <a:ea typeface="Inter SemiBold"/>
                          <a:cs typeface="Arial"/>
                        </a:rPr>
                        <a:t>Voluntary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ea typeface="Aptos" panose="020B0004020202020204" pitchFamily="34" charset="0"/>
                          <a:cs typeface="Arial"/>
                        </a:rPr>
                        <a:t>7.36%</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942905"/>
                  </a:ext>
                </a:extLst>
              </a:tr>
              <a:tr h="715447">
                <a:tc>
                  <a:txBody>
                    <a:bodyPr/>
                    <a:lstStyle/>
                    <a:p>
                      <a:r>
                        <a:rPr lang="en-GB" sz="1000">
                          <a:solidFill>
                            <a:schemeClr val="tx1"/>
                          </a:solidFill>
                          <a:effectLst/>
                          <a:latin typeface="Arial"/>
                          <a:ea typeface="Inter SemiBold"/>
                          <a:cs typeface="Arial"/>
                        </a:rPr>
                        <a:t>Non voluntary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ea typeface="Aptos" panose="020B0004020202020204" pitchFamily="34" charset="0"/>
                          <a:cs typeface="Arial"/>
                        </a:rPr>
                        <a:t>4.08%</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328988"/>
                  </a:ext>
                </a:extLst>
              </a:tr>
              <a:tr h="672739">
                <a:tc>
                  <a:txBody>
                    <a:bodyPr/>
                    <a:lstStyle/>
                    <a:p>
                      <a:r>
                        <a:rPr lang="en-GB" sz="1000">
                          <a:solidFill>
                            <a:schemeClr val="tx1"/>
                          </a:solidFill>
                          <a:effectLst/>
                          <a:latin typeface="Arial"/>
                          <a:ea typeface="Inter SemiBold"/>
                          <a:cs typeface="Arial"/>
                        </a:rPr>
                        <a:t>Complaints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ea typeface="Aptos" panose="020B0004020202020204" pitchFamily="34" charset="0"/>
                          <a:cs typeface="Arial"/>
                        </a:rPr>
                        <a:t>100% of complaints responded to within 20 working days</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effectLst/>
                          <a:latin typeface="Arial"/>
                          <a:ea typeface="Aptos" panose="020B0004020202020204" pitchFamily="34" charset="0"/>
                          <a:cs typeface="Arial"/>
                        </a:rPr>
                        <a:t>80% of complaints acknowledged and responded to within 20 working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effectLst/>
                          <a:latin typeface="Arial"/>
                          <a:ea typeface="Aptos" panose="020B0004020202020204" pitchFamily="34" charset="0"/>
                          <a:cs typeface="Aria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47722101"/>
                  </a:ext>
                </a:extLst>
              </a:tr>
            </a:tbl>
          </a:graphicData>
        </a:graphic>
      </p:graphicFrame>
      <p:sp>
        <p:nvSpPr>
          <p:cNvPr id="6" name="Rectangle 5">
            <a:extLst>
              <a:ext uri="{FF2B5EF4-FFF2-40B4-BE49-F238E27FC236}">
                <a16:creationId xmlns:a16="http://schemas.microsoft.com/office/drawing/2014/main" id="{C9AB01D4-0581-9E3D-855A-FE7AA98E9BE0}"/>
              </a:ext>
            </a:extLst>
          </p:cNvPr>
          <p:cNvSpPr/>
          <p:nvPr/>
        </p:nvSpPr>
        <p:spPr>
          <a:xfrm>
            <a:off x="372382" y="728889"/>
            <a:ext cx="5467351" cy="4191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t>People</a:t>
            </a:r>
          </a:p>
        </p:txBody>
      </p:sp>
      <p:sp>
        <p:nvSpPr>
          <p:cNvPr id="7" name="Rectangle 6">
            <a:extLst>
              <a:ext uri="{FF2B5EF4-FFF2-40B4-BE49-F238E27FC236}">
                <a16:creationId xmlns:a16="http://schemas.microsoft.com/office/drawing/2014/main" id="{A94EC8C5-FB33-05F3-28E1-24349653AEF1}"/>
              </a:ext>
            </a:extLst>
          </p:cNvPr>
          <p:cNvSpPr/>
          <p:nvPr/>
        </p:nvSpPr>
        <p:spPr>
          <a:xfrm>
            <a:off x="6328114" y="728889"/>
            <a:ext cx="5467351" cy="4191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t>Communications</a:t>
            </a:r>
          </a:p>
        </p:txBody>
      </p:sp>
      <p:graphicFrame>
        <p:nvGraphicFramePr>
          <p:cNvPr id="10" name="Table 9">
            <a:extLst>
              <a:ext uri="{FF2B5EF4-FFF2-40B4-BE49-F238E27FC236}">
                <a16:creationId xmlns:a16="http://schemas.microsoft.com/office/drawing/2014/main" id="{30C06E4A-255B-0600-94C7-9FCF7558006A}"/>
              </a:ext>
            </a:extLst>
          </p:cNvPr>
          <p:cNvGraphicFramePr>
            <a:graphicFrameLocks noGrp="1"/>
          </p:cNvGraphicFramePr>
          <p:nvPr>
            <p:extLst>
              <p:ext uri="{D42A27DB-BD31-4B8C-83A1-F6EECF244321}">
                <p14:modId xmlns:p14="http://schemas.microsoft.com/office/powerpoint/2010/main" val="4198500458"/>
              </p:ext>
            </p:extLst>
          </p:nvPr>
        </p:nvGraphicFramePr>
        <p:xfrm>
          <a:off x="6334831" y="1285872"/>
          <a:ext cx="5466651" cy="3846042"/>
        </p:xfrm>
        <a:graphic>
          <a:graphicData uri="http://schemas.openxmlformats.org/drawingml/2006/table">
            <a:tbl>
              <a:tblPr firstRow="1" bandRow="1">
                <a:tableStyleId>{5C22544A-7EE6-4342-B048-85BDC9FD1C3A}</a:tableStyleId>
              </a:tblPr>
              <a:tblGrid>
                <a:gridCol w="1234440">
                  <a:extLst>
                    <a:ext uri="{9D8B030D-6E8A-4147-A177-3AD203B41FA5}">
                      <a16:colId xmlns:a16="http://schemas.microsoft.com/office/drawing/2014/main" val="2064492232"/>
                    </a:ext>
                  </a:extLst>
                </a:gridCol>
                <a:gridCol w="1662025">
                  <a:extLst>
                    <a:ext uri="{9D8B030D-6E8A-4147-A177-3AD203B41FA5}">
                      <a16:colId xmlns:a16="http://schemas.microsoft.com/office/drawing/2014/main" val="4292154393"/>
                    </a:ext>
                  </a:extLst>
                </a:gridCol>
                <a:gridCol w="1949214">
                  <a:extLst>
                    <a:ext uri="{9D8B030D-6E8A-4147-A177-3AD203B41FA5}">
                      <a16:colId xmlns:a16="http://schemas.microsoft.com/office/drawing/2014/main" val="2442238651"/>
                    </a:ext>
                  </a:extLst>
                </a:gridCol>
                <a:gridCol w="620972">
                  <a:extLst>
                    <a:ext uri="{9D8B030D-6E8A-4147-A177-3AD203B41FA5}">
                      <a16:colId xmlns:a16="http://schemas.microsoft.com/office/drawing/2014/main" val="552163458"/>
                    </a:ext>
                  </a:extLst>
                </a:gridCol>
              </a:tblGrid>
              <a:tr h="499485">
                <a:tc>
                  <a:txBody>
                    <a:bodyPr/>
                    <a:lstStyle/>
                    <a:p>
                      <a:pPr rtl="0" fontAlgn="auto">
                        <a:lnSpc>
                          <a:spcPts val="1650"/>
                        </a:lnSpc>
                      </a:pPr>
                      <a:endParaRPr lang="en-GB" sz="1000" b="1">
                        <a:solidFill>
                          <a:srgbClr val="FFFFFF"/>
                        </a:solidFill>
                        <a:effectLst/>
                        <a:highlight>
                          <a:srgbClr val="FFFFFF"/>
                        </a:highlight>
                        <a:latin typeface="Arial" panose="020B0604020202020204" pitchFamily="34" charset="0"/>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b="1">
                          <a:solidFill>
                            <a:srgbClr val="000000"/>
                          </a:solidFill>
                          <a:effectLst/>
                          <a:latin typeface="Arial"/>
                        </a:rPr>
                        <a:t>YTD</a:t>
                      </a:r>
                      <a:endParaRPr lang="en-GB" sz="1000" b="1">
                        <a:solidFill>
                          <a:srgbClr val="FFFFFF"/>
                        </a:solidFill>
                        <a:effectLst/>
                        <a:latin typeface="Arial"/>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D9D9D9"/>
                    </a:solidFill>
                  </a:tcPr>
                </a:tc>
                <a:tc>
                  <a:txBody>
                    <a:bodyPr/>
                    <a:lstStyle/>
                    <a:p>
                      <a:pPr algn="ctr" rtl="0" fontAlgn="base">
                        <a:lnSpc>
                          <a:spcPts val="1650"/>
                        </a:lnSpc>
                      </a:pPr>
                      <a:r>
                        <a:rPr lang="en-GB" sz="1000" b="1">
                          <a:solidFill>
                            <a:srgbClr val="000000"/>
                          </a:solidFill>
                          <a:effectLst/>
                          <a:latin typeface="Arial"/>
                        </a:rPr>
                        <a:t>Target</a:t>
                      </a:r>
                      <a:endParaRPr lang="en-GB" sz="1000" b="1">
                        <a:solidFill>
                          <a:srgbClr val="FFFFFF"/>
                        </a:solidFill>
                        <a:effectLst/>
                        <a:latin typeface="Arial"/>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D9D9D9"/>
                    </a:solidFill>
                  </a:tcPr>
                </a:tc>
                <a:tc>
                  <a:txBody>
                    <a:bodyPr/>
                    <a:lstStyle/>
                    <a:p>
                      <a:pPr algn="ctr" rtl="0" fontAlgn="base">
                        <a:lnSpc>
                          <a:spcPts val="1650"/>
                        </a:lnSpc>
                      </a:pPr>
                      <a:r>
                        <a:rPr lang="en-GB" sz="1000" b="1">
                          <a:solidFill>
                            <a:srgbClr val="000000"/>
                          </a:solidFill>
                          <a:effectLst/>
                          <a:latin typeface="Arial"/>
                        </a:rPr>
                        <a:t>RAG</a:t>
                      </a:r>
                      <a:endParaRPr lang="en-GB" sz="1000" b="1">
                        <a:solidFill>
                          <a:srgbClr val="FFFFFF"/>
                        </a:solidFill>
                        <a:effectLst/>
                        <a:latin typeface="Arial"/>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6672525"/>
                  </a:ext>
                </a:extLst>
              </a:tr>
              <a:tr h="609863">
                <a:tc>
                  <a:txBody>
                    <a:bodyPr/>
                    <a:lstStyle/>
                    <a:p>
                      <a:pPr rtl="0" fontAlgn="base">
                        <a:lnSpc>
                          <a:spcPts val="1650"/>
                        </a:lnSpc>
                      </a:pPr>
                      <a:r>
                        <a:rPr lang="en-GB" sz="1000" b="1">
                          <a:solidFill>
                            <a:srgbClr val="000000"/>
                          </a:solidFill>
                          <a:effectLst/>
                          <a:latin typeface="Arial"/>
                        </a:rPr>
                        <a:t>FOIs</a:t>
                      </a:r>
                      <a:endParaRPr lang="en-GB" sz="1000" b="1">
                        <a:solidFill>
                          <a:srgbClr val="FFFFFF"/>
                        </a:solidFill>
                        <a:effectLst/>
                        <a:latin typeface="Arial"/>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a:solidFill>
                            <a:schemeClr val="tx1"/>
                          </a:solidFill>
                          <a:effectLst/>
                          <a:latin typeface="Arial"/>
                        </a:rPr>
                        <a:t>98%</a:t>
                      </a: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a:effectLst/>
                          <a:latin typeface="Arial"/>
                        </a:rPr>
                        <a:t>90% of FOIs responded to with 20 working days</a:t>
                      </a: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b="1">
                          <a:effectLst/>
                          <a:latin typeface="Arial"/>
                        </a:rPr>
                        <a:t>G</a:t>
                      </a:r>
                      <a:endParaRPr lang="en-GB" sz="1000">
                        <a:effectLst/>
                        <a:latin typeface="Arial"/>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36906572"/>
                  </a:ext>
                </a:extLst>
              </a:tr>
              <a:tr h="891938">
                <a:tc>
                  <a:txBody>
                    <a:bodyPr/>
                    <a:lstStyle/>
                    <a:p>
                      <a:pPr rtl="0" fontAlgn="base">
                        <a:lnSpc>
                          <a:spcPts val="1650"/>
                        </a:lnSpc>
                      </a:pPr>
                      <a:r>
                        <a:rPr lang="en-GB" sz="1000" b="1">
                          <a:solidFill>
                            <a:srgbClr val="000000"/>
                          </a:solidFill>
                          <a:effectLst/>
                          <a:latin typeface="Arial"/>
                        </a:rPr>
                        <a:t>Parliamentary questions</a:t>
                      </a:r>
                      <a:endParaRPr lang="en-GB" sz="1000" b="1">
                        <a:solidFill>
                          <a:srgbClr val="FFFFFF"/>
                        </a:solidFill>
                        <a:effectLst/>
                        <a:latin typeface="Arial"/>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a:solidFill>
                            <a:schemeClr val="tx1"/>
                          </a:solidFill>
                          <a:effectLst/>
                          <a:latin typeface="Arial"/>
                        </a:rPr>
                        <a:t>98%</a:t>
                      </a: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a:effectLst/>
                          <a:latin typeface="Arial"/>
                        </a:rPr>
                        <a:t>90% of Parliamentary Questions responded to within the requested time frame </a:t>
                      </a: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b="1">
                          <a:effectLst/>
                          <a:latin typeface="Arial"/>
                        </a:rPr>
                        <a:t>G</a:t>
                      </a: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65165610"/>
                  </a:ext>
                </a:extLst>
              </a:tr>
              <a:tr h="891938">
                <a:tc>
                  <a:txBody>
                    <a:bodyPr/>
                    <a:lstStyle/>
                    <a:p>
                      <a:pPr lvl="0">
                        <a:lnSpc>
                          <a:spcPts val="1650"/>
                        </a:lnSpc>
                        <a:buNone/>
                      </a:pPr>
                      <a:r>
                        <a:rPr lang="en-GB" sz="1000" b="1">
                          <a:solidFill>
                            <a:srgbClr val="000000"/>
                          </a:solidFill>
                          <a:effectLst/>
                          <a:latin typeface="Arial"/>
                        </a:rPr>
                        <a:t>Newsletter subscribers </a:t>
                      </a:r>
                    </a:p>
                  </a:txBody>
                  <a:tcPr marL="114300" marR="114300" marT="57150" marB="57150">
                    <a:lnL w="15869">
                      <a:solidFill>
                        <a:srgbClr val="000000"/>
                      </a:solidFill>
                    </a:lnL>
                    <a:lnR w="15869">
                      <a:solidFill>
                        <a:srgbClr val="000000"/>
                      </a:solidFill>
                    </a:lnR>
                    <a:lnT w="15869">
                      <a:solidFill>
                        <a:srgbClr val="000000"/>
                      </a:solidFill>
                    </a:lnT>
                    <a:lnB w="15869" cap="flat" cmpd="sng" algn="ctr">
                      <a:solidFill>
                        <a:srgbClr val="000000"/>
                      </a:solidFill>
                      <a:prstDash val="solid"/>
                      <a:round/>
                      <a:headEnd type="none" w="med" len="med"/>
                      <a:tailEnd type="none" w="med" len="med"/>
                    </a:lnB>
                    <a:solidFill>
                      <a:srgbClr val="F7F4F1"/>
                    </a:solidFill>
                  </a:tcPr>
                </a:tc>
                <a:tc>
                  <a:txBody>
                    <a:bodyPr/>
                    <a:lstStyle/>
                    <a:p>
                      <a:pPr lvl="0" algn="ctr">
                        <a:lnSpc>
                          <a:spcPts val="1650"/>
                        </a:lnSpc>
                        <a:buNone/>
                      </a:pPr>
                      <a:r>
                        <a:rPr lang="en-GB" sz="1000">
                          <a:solidFill>
                            <a:schemeClr val="tx1"/>
                          </a:solidFill>
                          <a:effectLst/>
                          <a:latin typeface="Arial"/>
                        </a:rPr>
                        <a:t>66,340</a:t>
                      </a:r>
                    </a:p>
                  </a:txBody>
                  <a:tcPr marL="114300" marR="114300" marT="57150" marB="57150">
                    <a:lnL w="15869">
                      <a:solidFill>
                        <a:srgbClr val="000000"/>
                      </a:solidFill>
                    </a:lnL>
                    <a:lnR w="15869">
                      <a:solidFill>
                        <a:srgbClr val="000000"/>
                      </a:solidFill>
                    </a:lnR>
                    <a:lnT w="15869">
                      <a:solidFill>
                        <a:srgbClr val="000000"/>
                      </a:solidFill>
                    </a:lnT>
                    <a:lnB w="15869" cap="flat" cmpd="sng" algn="ctr">
                      <a:solidFill>
                        <a:srgbClr val="000000"/>
                      </a:solidFill>
                      <a:prstDash val="solid"/>
                      <a:round/>
                      <a:headEnd type="none" w="med" len="med"/>
                      <a:tailEnd type="none" w="med" len="med"/>
                    </a:lnB>
                    <a:solidFill>
                      <a:srgbClr val="F7F4F1"/>
                    </a:solidFill>
                  </a:tcPr>
                </a:tc>
                <a:tc>
                  <a:txBody>
                    <a:bodyPr/>
                    <a:lstStyle/>
                    <a:p>
                      <a:pPr lvl="0" algn="ctr">
                        <a:lnSpc>
                          <a:spcPts val="1650"/>
                        </a:lnSpc>
                        <a:buNone/>
                      </a:pPr>
                      <a:r>
                        <a:rPr lang="en-GB" sz="1000">
                          <a:effectLst/>
                          <a:latin typeface="Arial"/>
                        </a:rPr>
                        <a:t>69,771 (this target represents a 10% increase on last year's subscriber total)</a:t>
                      </a:r>
                    </a:p>
                  </a:txBody>
                  <a:tcPr marL="114300" marR="114300" marT="57150" marB="57150">
                    <a:lnL w="15869">
                      <a:solidFill>
                        <a:srgbClr val="000000"/>
                      </a:solidFill>
                    </a:lnL>
                    <a:lnR w="15869">
                      <a:solidFill>
                        <a:srgbClr val="000000"/>
                      </a:solidFill>
                    </a:lnR>
                    <a:lnT w="15869">
                      <a:solidFill>
                        <a:srgbClr val="000000"/>
                      </a:solidFill>
                    </a:lnT>
                    <a:lnB w="15869" cap="flat" cmpd="sng" algn="ctr">
                      <a:solidFill>
                        <a:srgbClr val="000000"/>
                      </a:solidFill>
                      <a:prstDash val="solid"/>
                      <a:round/>
                      <a:headEnd type="none" w="med" len="med"/>
                      <a:tailEnd type="none" w="med" len="med"/>
                    </a:lnB>
                    <a:solidFill>
                      <a:srgbClr val="F7F4F1"/>
                    </a:solidFill>
                  </a:tcPr>
                </a:tc>
                <a:tc>
                  <a:txBody>
                    <a:bodyPr/>
                    <a:lstStyle/>
                    <a:p>
                      <a:pPr lvl="0" algn="ctr">
                        <a:lnSpc>
                          <a:spcPts val="1650"/>
                        </a:lnSpc>
                        <a:buNone/>
                      </a:pPr>
                      <a:r>
                        <a:rPr lang="en-GB" sz="1000" b="1">
                          <a:effectLst/>
                          <a:latin typeface="Arial"/>
                        </a:rPr>
                        <a:t>A</a:t>
                      </a:r>
                    </a:p>
                  </a:txBody>
                  <a:tcPr marL="114300" marR="114300" marT="57150" marB="57150">
                    <a:lnL w="15869">
                      <a:solidFill>
                        <a:srgbClr val="000000"/>
                      </a:solidFill>
                    </a:lnL>
                    <a:lnR w="15869">
                      <a:solidFill>
                        <a:srgbClr val="000000"/>
                      </a:solidFill>
                    </a:lnR>
                    <a:lnT w="15869">
                      <a:solidFill>
                        <a:srgbClr val="000000"/>
                      </a:solidFill>
                    </a:lnT>
                    <a:lnB w="15869"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38090703"/>
                  </a:ext>
                </a:extLst>
              </a:tr>
              <a:tr h="891938">
                <a:tc>
                  <a:txBody>
                    <a:bodyPr/>
                    <a:lstStyle/>
                    <a:p>
                      <a:pPr lvl="0">
                        <a:lnSpc>
                          <a:spcPts val="1650"/>
                        </a:lnSpc>
                        <a:buNone/>
                      </a:pPr>
                      <a:r>
                        <a:rPr lang="en-GB" sz="1000" b="1">
                          <a:solidFill>
                            <a:srgbClr val="000000"/>
                          </a:solidFill>
                          <a:effectLst/>
                          <a:latin typeface="Arial"/>
                        </a:rPr>
                        <a:t>Social media followers – new WhatsApp channel</a:t>
                      </a:r>
                    </a:p>
                  </a:txBody>
                  <a:tcPr marL="114300" marR="114300" marT="57150" marB="57150">
                    <a:lnL w="15869">
                      <a:solidFill>
                        <a:srgbClr val="000000"/>
                      </a:solidFill>
                    </a:lnL>
                    <a:lnR w="15869">
                      <a:solidFill>
                        <a:srgbClr val="000000"/>
                      </a:solidFill>
                    </a:lnR>
                    <a:lnT w="15869">
                      <a:solidFill>
                        <a:srgbClr val="000000"/>
                      </a:solidFill>
                    </a:lnT>
                    <a:lnB w="15869">
                      <a:solidFill>
                        <a:srgbClr val="000000"/>
                      </a:solidFill>
                    </a:lnB>
                    <a:solidFill>
                      <a:srgbClr val="F7F4F1"/>
                    </a:solidFill>
                  </a:tcPr>
                </a:tc>
                <a:tc>
                  <a:txBody>
                    <a:bodyPr/>
                    <a:lstStyle/>
                    <a:p>
                      <a:pPr lvl="0" algn="ctr">
                        <a:lnSpc>
                          <a:spcPts val="1650"/>
                        </a:lnSpc>
                        <a:buNone/>
                      </a:pPr>
                      <a:endParaRPr lang="en-GB" sz="1000">
                        <a:solidFill>
                          <a:schemeClr val="tx1"/>
                        </a:solidFill>
                        <a:effectLst/>
                        <a:highlight>
                          <a:srgbClr val="FFFF00"/>
                        </a:highlight>
                        <a:latin typeface="Arial"/>
                      </a:endParaRPr>
                    </a:p>
                    <a:p>
                      <a:pPr lvl="0" algn="ctr">
                        <a:lnSpc>
                          <a:spcPts val="1650"/>
                        </a:lnSpc>
                        <a:buNone/>
                      </a:pPr>
                      <a:r>
                        <a:rPr lang="en-GB" sz="1000">
                          <a:solidFill>
                            <a:srgbClr val="222222"/>
                          </a:solidFill>
                          <a:effectLst/>
                          <a:latin typeface="Arial"/>
                        </a:rPr>
                        <a:t>8,186k (launched 22/07)</a:t>
                      </a:r>
                    </a:p>
                    <a:p>
                      <a:pPr lvl="0" algn="ctr">
                        <a:lnSpc>
                          <a:spcPts val="1650"/>
                        </a:lnSpc>
                        <a:buNone/>
                      </a:pPr>
                      <a:endParaRPr lang="en-GB" sz="1000">
                        <a:solidFill>
                          <a:schemeClr val="tx1"/>
                        </a:solidFill>
                        <a:effectLst/>
                        <a:highlight>
                          <a:srgbClr val="FFFF00"/>
                        </a:highlight>
                        <a:latin typeface="Arial"/>
                      </a:endParaRPr>
                    </a:p>
                  </a:txBody>
                  <a:tcPr marL="114300" marR="114300" marT="57150" marB="57150">
                    <a:lnL w="15869">
                      <a:solidFill>
                        <a:srgbClr val="000000"/>
                      </a:solidFill>
                    </a:lnL>
                    <a:lnR w="15869">
                      <a:solidFill>
                        <a:srgbClr val="000000"/>
                      </a:solidFill>
                    </a:lnR>
                    <a:lnT w="15869">
                      <a:solidFill>
                        <a:srgbClr val="000000"/>
                      </a:solidFill>
                    </a:lnT>
                    <a:lnB w="15869">
                      <a:solidFill>
                        <a:srgbClr val="000000"/>
                      </a:solidFill>
                    </a:lnB>
                    <a:solidFill>
                      <a:srgbClr val="F7F4F1"/>
                    </a:solidFill>
                  </a:tcPr>
                </a:tc>
                <a:tc>
                  <a:txBody>
                    <a:bodyPr/>
                    <a:lstStyle/>
                    <a:p>
                      <a:pPr lvl="0" algn="ctr">
                        <a:lnSpc>
                          <a:spcPts val="1650"/>
                        </a:lnSpc>
                        <a:buNone/>
                      </a:pPr>
                      <a:r>
                        <a:rPr lang="en-GB" sz="1000">
                          <a:effectLst/>
                          <a:latin typeface="Arial"/>
                        </a:rPr>
                        <a:t>5k followers on </a:t>
                      </a:r>
                      <a:r>
                        <a:rPr lang="en-GB" sz="1000" err="1">
                          <a:effectLst/>
                          <a:latin typeface="Arial"/>
                        </a:rPr>
                        <a:t>Whatsapp</a:t>
                      </a:r>
                      <a:r>
                        <a:rPr lang="en-GB" sz="1000">
                          <a:effectLst/>
                          <a:latin typeface="Arial"/>
                        </a:rPr>
                        <a:t> since 22 July surpassing our KPI of 2k after 6 months </a:t>
                      </a:r>
                    </a:p>
                  </a:txBody>
                  <a:tcPr marL="114300" marR="114300" marT="57150" marB="57150">
                    <a:lnL w="15869">
                      <a:solidFill>
                        <a:srgbClr val="000000"/>
                      </a:solidFill>
                    </a:lnL>
                    <a:lnR w="15869">
                      <a:solidFill>
                        <a:srgbClr val="000000"/>
                      </a:solidFill>
                    </a:lnR>
                    <a:lnT w="15869">
                      <a:solidFill>
                        <a:srgbClr val="000000"/>
                      </a:solidFill>
                    </a:lnT>
                    <a:lnB w="15869">
                      <a:solidFill>
                        <a:srgbClr val="000000"/>
                      </a:solidFill>
                    </a:lnB>
                    <a:solidFill>
                      <a:srgbClr val="F7F4F1"/>
                    </a:solidFill>
                  </a:tcPr>
                </a:tc>
                <a:tc>
                  <a:txBody>
                    <a:bodyPr/>
                    <a:lstStyle/>
                    <a:p>
                      <a:pPr lvl="0" algn="ctr">
                        <a:lnSpc>
                          <a:spcPts val="1650"/>
                        </a:lnSpc>
                        <a:buNone/>
                      </a:pPr>
                      <a:r>
                        <a:rPr lang="en-GB" sz="1000" b="1">
                          <a:effectLst/>
                          <a:latin typeface="Arial"/>
                        </a:rPr>
                        <a:t>G</a:t>
                      </a:r>
                    </a:p>
                  </a:txBody>
                  <a:tcPr marL="114300" marR="114300" marT="57150" marB="57150">
                    <a:lnL w="15869">
                      <a:solidFill>
                        <a:srgbClr val="000000"/>
                      </a:solidFill>
                    </a:lnL>
                    <a:lnR w="15869">
                      <a:solidFill>
                        <a:srgbClr val="000000"/>
                      </a:solidFill>
                    </a:lnR>
                    <a:lnT w="15869">
                      <a:solidFill>
                        <a:srgbClr val="000000"/>
                      </a:solidFill>
                    </a:lnT>
                    <a:lnB w="15869">
                      <a:solidFill>
                        <a:srgbClr val="000000"/>
                      </a:solidFill>
                    </a:lnB>
                    <a:solidFill>
                      <a:srgbClr val="00B050"/>
                    </a:solidFill>
                  </a:tcPr>
                </a:tc>
                <a:extLst>
                  <a:ext uri="{0D108BD9-81ED-4DB2-BD59-A6C34878D82A}">
                    <a16:rowId xmlns:a16="http://schemas.microsoft.com/office/drawing/2014/main" val="513730158"/>
                  </a:ext>
                </a:extLst>
              </a:tr>
            </a:tbl>
          </a:graphicData>
        </a:graphic>
      </p:graphicFrame>
      <p:sp>
        <p:nvSpPr>
          <p:cNvPr id="12" name="TextBox 11">
            <a:extLst>
              <a:ext uri="{FF2B5EF4-FFF2-40B4-BE49-F238E27FC236}">
                <a16:creationId xmlns:a16="http://schemas.microsoft.com/office/drawing/2014/main" id="{738D17E2-B53B-F3B4-AE7B-5080B65E54E4}"/>
              </a:ext>
            </a:extLst>
          </p:cNvPr>
          <p:cNvSpPr txBox="1"/>
          <p:nvPr/>
        </p:nvSpPr>
        <p:spPr>
          <a:xfrm>
            <a:off x="390525" y="5794369"/>
            <a:ext cx="3484535"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5" name="TextBox 4">
            <a:extLst>
              <a:ext uri="{FF2B5EF4-FFF2-40B4-BE49-F238E27FC236}">
                <a16:creationId xmlns:a16="http://schemas.microsoft.com/office/drawing/2014/main" id="{2CE37906-CA82-A676-79FF-321154B8A085}"/>
              </a:ext>
            </a:extLst>
          </p:cNvPr>
          <p:cNvSpPr txBox="1"/>
          <p:nvPr/>
        </p:nvSpPr>
        <p:spPr>
          <a:xfrm>
            <a:off x="8849032" y="6191288"/>
            <a:ext cx="3185879" cy="215444"/>
          </a:xfrm>
          <a:prstGeom prst="rect">
            <a:avLst/>
          </a:prstGeom>
          <a:noFill/>
        </p:spPr>
        <p:txBody>
          <a:bodyPr wrap="square" lIns="91440" tIns="45720" rIns="91440" bIns="45720" rtlCol="0" anchor="t">
            <a:spAutoFit/>
          </a:bodyPr>
          <a:lstStyle/>
          <a:p>
            <a:r>
              <a:rPr lang="en-GB" sz="800"/>
              <a:t>All figures as of 28 February 2025 unless otherwise stated</a:t>
            </a:r>
          </a:p>
        </p:txBody>
      </p:sp>
    </p:spTree>
    <p:extLst>
      <p:ext uri="{BB962C8B-B14F-4D97-AF65-F5344CB8AC3E}">
        <p14:creationId xmlns:p14="http://schemas.microsoft.com/office/powerpoint/2010/main" val="304909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T service desk reporting table outlining the number of tickets closed in a month 286/469 and the number of tickets opened in a month 279/417">
            <a:extLst>
              <a:ext uri="{FF2B5EF4-FFF2-40B4-BE49-F238E27FC236}">
                <a16:creationId xmlns:a16="http://schemas.microsoft.com/office/drawing/2014/main" id="{1DD8EAF7-130C-782E-72F2-9D5E320343C8}"/>
              </a:ext>
            </a:extLst>
          </p:cNvPr>
          <p:cNvPicPr>
            <a:picLocks noChangeAspect="1"/>
          </p:cNvPicPr>
          <p:nvPr/>
        </p:nvPicPr>
        <p:blipFill>
          <a:blip r:embed="rId2"/>
          <a:stretch>
            <a:fillRect/>
          </a:stretch>
        </p:blipFill>
        <p:spPr>
          <a:xfrm>
            <a:off x="3153275" y="2193641"/>
            <a:ext cx="3057525" cy="1733550"/>
          </a:xfrm>
          <a:prstGeom prst="rect">
            <a:avLst/>
          </a:prstGeom>
        </p:spPr>
      </p:pic>
      <p:sp>
        <p:nvSpPr>
          <p:cNvPr id="4" name="Title 3">
            <a:extLst>
              <a:ext uri="{FF2B5EF4-FFF2-40B4-BE49-F238E27FC236}">
                <a16:creationId xmlns:a16="http://schemas.microsoft.com/office/drawing/2014/main" id="{C16BE1AA-C43D-9BBF-5B2E-138A9D6E27C0}"/>
              </a:ext>
            </a:extLst>
          </p:cNvPr>
          <p:cNvSpPr>
            <a:spLocks noGrp="1"/>
          </p:cNvSpPr>
          <p:nvPr>
            <p:ph type="title"/>
          </p:nvPr>
        </p:nvSpPr>
        <p:spPr>
          <a:xfrm>
            <a:off x="645506" y="110913"/>
            <a:ext cx="5585616" cy="946840"/>
          </a:xfrm>
        </p:spPr>
        <p:txBody>
          <a:bodyPr vert="horz" lIns="91440" tIns="45720" rIns="91440" bIns="45720" rtlCol="0" anchor="t" anchorCtr="0">
            <a:normAutofit fontScale="97500"/>
          </a:bodyPr>
          <a:lstStyle/>
          <a:p>
            <a:pPr algn="ctr"/>
            <a:r>
              <a:rPr lang="en-GB" sz="3600" b="1"/>
              <a:t>DDAT Live Services</a:t>
            </a:r>
          </a:p>
        </p:txBody>
      </p:sp>
      <p:cxnSp>
        <p:nvCxnSpPr>
          <p:cNvPr id="3" name="Straight Connector 2">
            <a:extLst>
              <a:ext uri="{FF2B5EF4-FFF2-40B4-BE49-F238E27FC236}">
                <a16:creationId xmlns:a16="http://schemas.microsoft.com/office/drawing/2014/main" id="{660827F1-E616-F4BD-4829-76343354A984}"/>
              </a:ext>
              <a:ext uri="{C183D7F6-B498-43B3-948B-1728B52AA6E4}">
                <adec:decorative xmlns:adec="http://schemas.microsoft.com/office/drawing/2017/decorative" val="1"/>
              </a:ext>
            </a:extLst>
          </p:cNvPr>
          <p:cNvCxnSpPr/>
          <p:nvPr/>
        </p:nvCxnSpPr>
        <p:spPr>
          <a:xfrm>
            <a:off x="6325600" y="1157786"/>
            <a:ext cx="0" cy="4997303"/>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3">
            <a:extLst>
              <a:ext uri="{FF2B5EF4-FFF2-40B4-BE49-F238E27FC236}">
                <a16:creationId xmlns:a16="http://schemas.microsoft.com/office/drawing/2014/main" id="{A55D0DDF-3A16-F3A9-B2C3-604F292BFB8E}"/>
              </a:ext>
            </a:extLst>
          </p:cNvPr>
          <p:cNvSpPr txBox="1">
            <a:spLocks/>
          </p:cNvSpPr>
          <p:nvPr/>
        </p:nvSpPr>
        <p:spPr>
          <a:xfrm>
            <a:off x="382772" y="557354"/>
            <a:ext cx="5603358" cy="431471"/>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Lora SemiBold"/>
                <a:ea typeface="+mj-ea"/>
                <a:cs typeface="+mj-cs"/>
              </a:rPr>
              <a:t>Stability</a:t>
            </a:r>
          </a:p>
        </p:txBody>
      </p:sp>
      <p:sp>
        <p:nvSpPr>
          <p:cNvPr id="13" name="TextBox 12">
            <a:extLst>
              <a:ext uri="{FF2B5EF4-FFF2-40B4-BE49-F238E27FC236}">
                <a16:creationId xmlns:a16="http://schemas.microsoft.com/office/drawing/2014/main" id="{36BA92CD-30D1-AB48-80CB-3F767292B613}"/>
              </a:ext>
            </a:extLst>
          </p:cNvPr>
          <p:cNvSpPr txBox="1"/>
          <p:nvPr/>
        </p:nvSpPr>
        <p:spPr>
          <a:xfrm>
            <a:off x="253574" y="4126482"/>
            <a:ext cx="5842426" cy="27930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Inter"/>
                <a:ea typeface="+mn-ea"/>
                <a:cs typeface="+mn-cs"/>
              </a:rPr>
              <a:t>Commentary: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ptos"/>
                <a:ea typeface="+mn-ea"/>
                <a:cs typeface="+mn-cs"/>
              </a:rPr>
              <a:t>Microsoft Cyber Security assessment completed with NICE scoring higher than average at initial assessment showing a good level of maturity and best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ptos"/>
                <a:ea typeface="+mn-ea"/>
                <a:cs typeface="+mn-cs"/>
              </a:rPr>
              <a:t>NICE responses to NHS critical cyber alerting are consistently resulting in deployed fixes within 24 hours of notification, well within the expected timescale of 14 days.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ptos"/>
                <a:ea typeface="+mn-ea"/>
                <a:cs typeface="+mn-cs"/>
              </a:rPr>
              <a:t>3 x cyber incidents investigated during Feb 2025 - all 3 resulted from detection of malware/adware on end user devices. Resolved.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Aptos" panose="020B0004020202020204" pitchFamily="34" charset="0"/>
                <a:ea typeface="+mn-ea"/>
                <a:cs typeface="+mn-cs"/>
              </a:rPr>
              <a:t>Manchester office Wi-Fi and </a:t>
            </a:r>
            <a:r>
              <a:rPr kumimoji="0" lang="en-GB" sz="105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GovWi</a:t>
            </a:r>
            <a:r>
              <a:rPr kumimoji="0" lang="en-GB" sz="1050" b="0" i="0" u="none" strike="noStrike" kern="1200" cap="none" spc="0" normalizeH="0" baseline="0" noProof="0">
                <a:ln>
                  <a:noFill/>
                </a:ln>
                <a:solidFill>
                  <a:srgbClr val="000000"/>
                </a:solidFill>
                <a:effectLst/>
                <a:uLnTx/>
                <a:uFillTx/>
                <a:latin typeface="Aptos" panose="020B0004020202020204" pitchFamily="34" charset="0"/>
                <a:ea typeface="+mn-ea"/>
                <a:cs typeface="+mn-cs"/>
              </a:rPr>
              <a:t>-Fi progressing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Aptos" panose="020B0004020202020204" pitchFamily="34" charset="0"/>
                <a:ea typeface="+mn-ea"/>
                <a:cs typeface="+mn-cs"/>
              </a:rPr>
              <a:t>Annual penetration testing of cloud and on-premise infrastructure and NICE externally facing live services underway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Aptos" panose="020B0004020202020204" pitchFamily="34" charset="0"/>
                <a:ea typeface="+mn-ea"/>
                <a:cs typeface="+mn-cs"/>
              </a:rPr>
              <a:t>3 cyber incidents across Dec/Jan. One foiled due to protections in place. Two related to staff use or loss of laptop. No compromises to NICE identified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Aptos" panose="020B0004020202020204" pitchFamily="34" charset="0"/>
                <a:ea typeface="+mn-ea"/>
                <a:cs typeface="+mn-cs"/>
              </a:rPr>
              <a:t>Lower than predicted compromise rate to recent phishing campaign across NICE.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ptos"/>
                <a:ea typeface="+mn-ea"/>
                <a:cs typeface="+mn-cs"/>
              </a:rPr>
              <a:t>NCSC SIRO Training held in Feb for key NICE roles.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a:ln>
                  <a:noFill/>
                </a:ln>
                <a:solidFill>
                  <a:srgbClr val="00B050"/>
                </a:solidFill>
                <a:effectLst/>
                <a:uLnTx/>
                <a:uFillTx/>
                <a:latin typeface="Inter"/>
                <a:ea typeface="+mn-ea"/>
                <a:cs typeface="+mn-cs"/>
              </a:rPr>
              <a:t>NICE achieved certification against Cyber Essentials (certificate awarded 24th December 2024)</a:t>
            </a:r>
          </a:p>
        </p:txBody>
      </p:sp>
      <p:pic>
        <p:nvPicPr>
          <p:cNvPr id="17" name="Picture 16" descr="Tables outlining live service availability reporting. ">
            <a:extLst>
              <a:ext uri="{FF2B5EF4-FFF2-40B4-BE49-F238E27FC236}">
                <a16:creationId xmlns:a16="http://schemas.microsoft.com/office/drawing/2014/main" id="{777A1DC6-D9D3-2692-0BFB-60E3A6D5ECAD}"/>
              </a:ext>
            </a:extLst>
          </p:cNvPr>
          <p:cNvPicPr>
            <a:picLocks noChangeAspect="1"/>
          </p:cNvPicPr>
          <p:nvPr/>
        </p:nvPicPr>
        <p:blipFill>
          <a:blip r:embed="rId3"/>
          <a:stretch>
            <a:fillRect/>
          </a:stretch>
        </p:blipFill>
        <p:spPr>
          <a:xfrm>
            <a:off x="167097" y="935968"/>
            <a:ext cx="5848350" cy="1228725"/>
          </a:xfrm>
          <a:prstGeom prst="rect">
            <a:avLst/>
          </a:prstGeom>
        </p:spPr>
      </p:pic>
      <p:sp>
        <p:nvSpPr>
          <p:cNvPr id="7" name="TextBox 6">
            <a:extLst>
              <a:ext uri="{FF2B5EF4-FFF2-40B4-BE49-F238E27FC236}">
                <a16:creationId xmlns:a16="http://schemas.microsoft.com/office/drawing/2014/main" id="{EF8C35D4-67C5-5E01-8CB1-F9F544B87488}"/>
              </a:ext>
            </a:extLst>
          </p:cNvPr>
          <p:cNvSpPr txBox="1"/>
          <p:nvPr/>
        </p:nvSpPr>
        <p:spPr>
          <a:xfrm>
            <a:off x="5246574" y="4026455"/>
            <a:ext cx="899605"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Inter"/>
                <a:ea typeface="+mn-ea"/>
                <a:cs typeface="+mn-cs"/>
              </a:rPr>
              <a:t>Data as at 28 Feb</a:t>
            </a:r>
          </a:p>
        </p:txBody>
      </p:sp>
      <p:pic>
        <p:nvPicPr>
          <p:cNvPr id="6" name="Picture 5" descr="Cyber issues reporting table. ">
            <a:extLst>
              <a:ext uri="{FF2B5EF4-FFF2-40B4-BE49-F238E27FC236}">
                <a16:creationId xmlns:a16="http://schemas.microsoft.com/office/drawing/2014/main" id="{0643F614-CE11-401A-88C2-72AE3FF563B6}"/>
              </a:ext>
            </a:extLst>
          </p:cNvPr>
          <p:cNvPicPr>
            <a:picLocks noChangeAspect="1"/>
          </p:cNvPicPr>
          <p:nvPr/>
        </p:nvPicPr>
        <p:blipFill>
          <a:blip r:embed="rId4"/>
          <a:stretch>
            <a:fillRect/>
          </a:stretch>
        </p:blipFill>
        <p:spPr>
          <a:xfrm>
            <a:off x="167097" y="2193641"/>
            <a:ext cx="2906807" cy="2010315"/>
          </a:xfrm>
          <a:prstGeom prst="rect">
            <a:avLst/>
          </a:prstGeom>
        </p:spPr>
      </p:pic>
    </p:spTree>
    <p:extLst>
      <p:ext uri="{BB962C8B-B14F-4D97-AF65-F5344CB8AC3E}">
        <p14:creationId xmlns:p14="http://schemas.microsoft.com/office/powerpoint/2010/main" val="412561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44420-33BE-C2F6-B91A-FD42D20E6461}"/>
              </a:ext>
            </a:extLst>
          </p:cNvPr>
          <p:cNvSpPr>
            <a:spLocks noGrp="1"/>
          </p:cNvSpPr>
          <p:nvPr>
            <p:ph type="ctrTitle"/>
          </p:nvPr>
        </p:nvSpPr>
        <p:spPr>
          <a:xfrm>
            <a:off x="174340" y="391215"/>
            <a:ext cx="11145968" cy="423392"/>
          </a:xfrm>
        </p:spPr>
        <p:txBody>
          <a:bodyPr>
            <a:normAutofit fontScale="90000"/>
          </a:bodyPr>
          <a:lstStyle/>
          <a:p>
            <a:r>
              <a:rPr lang="en-US" sz="2800">
                <a:latin typeface="Arial" panose="020B0604020202020204" pitchFamily="34" charset="0"/>
                <a:cs typeface="Arial" panose="020B0604020202020204" pitchFamily="34" charset="0"/>
              </a:rPr>
              <a:t>Headline description of key projects to deliver NICE aims</a:t>
            </a:r>
          </a:p>
        </p:txBody>
      </p:sp>
      <p:graphicFrame>
        <p:nvGraphicFramePr>
          <p:cNvPr id="7" name="Table 6">
            <a:extLst>
              <a:ext uri="{FF2B5EF4-FFF2-40B4-BE49-F238E27FC236}">
                <a16:creationId xmlns:a16="http://schemas.microsoft.com/office/drawing/2014/main" id="{2AF90AA5-D6D7-E7CF-EF5A-F33BC892E22A}"/>
              </a:ext>
            </a:extLst>
          </p:cNvPr>
          <p:cNvGraphicFramePr>
            <a:graphicFrameLocks noGrp="1"/>
          </p:cNvGraphicFramePr>
          <p:nvPr>
            <p:extLst>
              <p:ext uri="{D42A27DB-BD31-4B8C-83A1-F6EECF244321}">
                <p14:modId xmlns:p14="http://schemas.microsoft.com/office/powerpoint/2010/main" val="1393689250"/>
              </p:ext>
            </p:extLst>
          </p:nvPr>
        </p:nvGraphicFramePr>
        <p:xfrm>
          <a:off x="174339" y="1348258"/>
          <a:ext cx="11843322" cy="5470183"/>
        </p:xfrm>
        <a:graphic>
          <a:graphicData uri="http://schemas.openxmlformats.org/drawingml/2006/table">
            <a:tbl>
              <a:tblPr firstRow="1" bandRow="1">
                <a:tableStyleId>{5C22544A-7EE6-4342-B048-85BDC9FD1C3A}</a:tableStyleId>
              </a:tblPr>
              <a:tblGrid>
                <a:gridCol w="1532541">
                  <a:extLst>
                    <a:ext uri="{9D8B030D-6E8A-4147-A177-3AD203B41FA5}">
                      <a16:colId xmlns:a16="http://schemas.microsoft.com/office/drawing/2014/main" val="1248132733"/>
                    </a:ext>
                  </a:extLst>
                </a:gridCol>
                <a:gridCol w="2569029">
                  <a:extLst>
                    <a:ext uri="{9D8B030D-6E8A-4147-A177-3AD203B41FA5}">
                      <a16:colId xmlns:a16="http://schemas.microsoft.com/office/drawing/2014/main" val="3285407288"/>
                    </a:ext>
                  </a:extLst>
                </a:gridCol>
                <a:gridCol w="7741752">
                  <a:extLst>
                    <a:ext uri="{9D8B030D-6E8A-4147-A177-3AD203B41FA5}">
                      <a16:colId xmlns:a16="http://schemas.microsoft.com/office/drawing/2014/main" val="2453268704"/>
                    </a:ext>
                  </a:extLst>
                </a:gridCol>
              </a:tblGrid>
              <a:tr h="278288">
                <a:tc>
                  <a:txBody>
                    <a:bodyPr/>
                    <a:lstStyle/>
                    <a:p>
                      <a:pPr lvl="0" algn="l">
                        <a:buNone/>
                      </a:pPr>
                      <a:r>
                        <a:rPr lang="en-US" sz="1000">
                          <a:latin typeface="Arial"/>
                          <a:cs typeface="Arial"/>
                        </a:rPr>
                        <a:t>NICE aim </a:t>
                      </a:r>
                    </a:p>
                  </a:txBody>
                  <a:tcPr>
                    <a:lnB w="12700" cap="flat" cmpd="sng" algn="ctr">
                      <a:solidFill>
                        <a:schemeClr val="bg1"/>
                      </a:solidFill>
                      <a:prstDash val="solid"/>
                      <a:round/>
                      <a:headEnd type="none" w="med" len="med"/>
                      <a:tailEnd type="none" w="med" len="med"/>
                    </a:lnB>
                  </a:tcPr>
                </a:tc>
                <a:tc>
                  <a:txBody>
                    <a:bodyPr/>
                    <a:lstStyle/>
                    <a:p>
                      <a:pPr algn="l"/>
                      <a:r>
                        <a:rPr lang="en-US" sz="1000">
                          <a:latin typeface="Arial"/>
                          <a:cs typeface="Arial"/>
                        </a:rPr>
                        <a:t>Project name</a:t>
                      </a:r>
                    </a:p>
                  </a:txBody>
                  <a:tcPr>
                    <a:lnB w="12700" cap="flat" cmpd="sng" algn="ctr">
                      <a:solidFill>
                        <a:schemeClr val="bg1"/>
                      </a:solidFill>
                      <a:prstDash val="solid"/>
                      <a:round/>
                      <a:headEnd type="none" w="med" len="med"/>
                      <a:tailEnd type="none" w="med" len="med"/>
                    </a:lnB>
                  </a:tcPr>
                </a:tc>
                <a:tc>
                  <a:txBody>
                    <a:bodyPr/>
                    <a:lstStyle/>
                    <a:p>
                      <a:pPr algn="l"/>
                      <a:r>
                        <a:rPr lang="en-US" sz="1000">
                          <a:latin typeface="Arial"/>
                          <a:cs typeface="Arial"/>
                        </a:rPr>
                        <a:t>Project headline description</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3307298"/>
                  </a:ext>
                </a:extLst>
              </a:tr>
              <a:tr h="388535">
                <a:tc>
                  <a:txBody>
                    <a:bodyPr/>
                    <a:lstStyle/>
                    <a:p>
                      <a:r>
                        <a:rPr lang="en-US" sz="1000">
                          <a:latin typeface="Arial"/>
                          <a:cs typeface="Arial"/>
                        </a:rPr>
                        <a:t>Timely and High-Quality Guidance</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r>
                        <a:rPr lang="en-US" sz="1000">
                          <a:latin typeface="Arial"/>
                          <a:cs typeface="Arial"/>
                        </a:rPr>
                        <a:t>Rules Based Pathway (RBP)</a:t>
                      </a:r>
                    </a:p>
                  </a:txBody>
                  <a:tcPr>
                    <a:lnL w="12700" cmpd="sng">
                      <a:noFill/>
                    </a:lnL>
                    <a:lnT w="12700" cap="flat" cmpd="sng" algn="ctr">
                      <a:solidFill>
                        <a:schemeClr val="bg1"/>
                      </a:solidFill>
                      <a:prstDash val="solid"/>
                      <a:round/>
                      <a:headEnd type="none" w="med" len="med"/>
                      <a:tailEnd type="none" w="med" len="med"/>
                    </a:lnT>
                    <a:solidFill>
                      <a:schemeClr val="accent1">
                        <a:lumMod val="20000"/>
                        <a:lumOff val="80000"/>
                      </a:schemeClr>
                    </a:solidFill>
                  </a:tcPr>
                </a:tc>
                <a:tc rowSpan="2">
                  <a:txBody>
                    <a:bodyPr/>
                    <a:lstStyle/>
                    <a:p>
                      <a:r>
                        <a:rPr lang="en-GB" sz="1000" kern="1200">
                          <a:effectLst/>
                          <a:latin typeface="Arial"/>
                          <a:cs typeface="Arial"/>
                        </a:rPr>
                        <a:t>Establishing the rules and principles on which NICE and NHS England will work in partnership to evaluate, commission and fund medical technologies</a:t>
                      </a:r>
                      <a:endParaRPr lang="en-US" sz="1000">
                        <a:latin typeface="Arial"/>
                        <a:cs typeface="Arial"/>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057408857"/>
                  </a:ext>
                </a:extLst>
              </a:tr>
              <a:tr h="0">
                <a:tc>
                  <a:txBody>
                    <a:bodyPr/>
                    <a:lstStyle/>
                    <a:p>
                      <a:endParaRPr lang="en-US" sz="1000">
                        <a:latin typeface="Arial"/>
                        <a:cs typeface="Aria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9408146"/>
                  </a:ext>
                </a:extLst>
              </a:tr>
              <a:tr h="380831">
                <a:tc>
                  <a:txBody>
                    <a:bodyPr/>
                    <a:lstStyle/>
                    <a:p>
                      <a:endParaRPr lang="en-US" sz="1000">
                        <a:latin typeface="Arial"/>
                        <a:cs typeface="Aria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r>
                        <a:rPr lang="en-US" sz="1000">
                          <a:latin typeface="Arial"/>
                          <a:cs typeface="Arial"/>
                        </a:rPr>
                        <a:t>Improving Timeliness and Staff experience (ITSE)</a:t>
                      </a:r>
                    </a:p>
                  </a:txBody>
                  <a:tcPr>
                    <a:lnL w="12700" cmpd="sng">
                      <a:noFill/>
                    </a:lnL>
                    <a:solidFill>
                      <a:schemeClr val="accent1">
                        <a:lumMod val="20000"/>
                        <a:lumOff val="80000"/>
                      </a:schemeClr>
                    </a:solidFill>
                  </a:tcPr>
                </a:tc>
                <a:tc rowSpan="2">
                  <a:txBody>
                    <a:bodyPr/>
                    <a:lstStyle/>
                    <a:p>
                      <a:r>
                        <a:rPr lang="en-US" sz="1000">
                          <a:latin typeface="Arial"/>
                          <a:cs typeface="Arial"/>
                        </a:rPr>
                        <a:t>Improved timeliness by standardising and improving processes across guidance producing centres, through the use of digital tools and continuous improvement approaches</a:t>
                      </a:r>
                    </a:p>
                  </a:txBody>
                  <a:tcPr>
                    <a:lnR w="127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406881725"/>
                  </a:ext>
                </a:extLst>
              </a:tr>
              <a:tr h="0">
                <a:tc>
                  <a:txBody>
                    <a:bodyPr/>
                    <a:lstStyle/>
                    <a:p>
                      <a:endParaRPr lang="en-US" sz="1000">
                        <a:latin typeface="Arial"/>
                        <a:cs typeface="Aria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02948373"/>
                  </a:ext>
                </a:extLst>
              </a:tr>
              <a:tr h="373126">
                <a:tc>
                  <a:txBody>
                    <a:bodyPr/>
                    <a:lstStyle/>
                    <a:p>
                      <a:endParaRPr lang="en-US" sz="1000">
                        <a:latin typeface="Arial"/>
                        <a:cs typeface="Aria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accent1">
                          <a:lumMod val="40000"/>
                          <a:lumOff val="6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000">
                          <a:latin typeface="Arial"/>
                          <a:cs typeface="Arial"/>
                        </a:rPr>
                        <a:t>Incorporation of TAs into guidelines</a:t>
                      </a:r>
                    </a:p>
                  </a:txBody>
                  <a:tcPr>
                    <a:lnL w="12700" cmpd="sng">
                      <a:noFill/>
                    </a:lnL>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GB" sz="1000">
                          <a:latin typeface="Arial"/>
                          <a:cs typeface="Arial"/>
                        </a:rPr>
                        <a:t>Inclusion of medicines and HealthTech recommendations within guidelines to make NICE guidance more useful and useable</a:t>
                      </a:r>
                      <a:endParaRPr lang="en-US" sz="1000" i="0">
                        <a:latin typeface="Arial"/>
                        <a:cs typeface="Arial"/>
                      </a:endParaRPr>
                    </a:p>
                  </a:txBody>
                  <a:tcP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3387408"/>
                  </a:ext>
                </a:extLst>
              </a:tr>
              <a:tr h="613283">
                <a:tc>
                  <a:txBody>
                    <a:bodyPr/>
                    <a:lstStyle/>
                    <a:p>
                      <a:r>
                        <a:rPr lang="en-US" sz="1000">
                          <a:latin typeface="Arial"/>
                          <a:cs typeface="Arial"/>
                        </a:rPr>
                        <a:t>Usable</a:t>
                      </a:r>
                    </a:p>
                  </a:txBody>
                  <a:tcPr>
                    <a:lnT w="28575" cap="flat" cmpd="sng" algn="ctr">
                      <a:solidFill>
                        <a:schemeClr val="bg1"/>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Content governance and structured recommendations</a:t>
                      </a:r>
                    </a:p>
                  </a:txBody>
                  <a:tcPr>
                    <a:lnT w="28575" cap="flat" cmpd="sng" algn="ctr">
                      <a:solidFill>
                        <a:schemeClr val="bg1"/>
                      </a:solidFill>
                      <a:prstDash val="solid"/>
                      <a:round/>
                      <a:headEnd type="none" w="med" len="med"/>
                      <a:tailEnd type="none" w="med" len="med"/>
                    </a:lnT>
                    <a:solidFill>
                      <a:schemeClr val="accent1">
                        <a:lumMod val="20000"/>
                        <a:lumOff val="80000"/>
                      </a:schemeClr>
                    </a:solidFill>
                  </a:tcPr>
                </a:tc>
                <a:tc rowSpan="2">
                  <a:txBody>
                    <a:bodyPr/>
                    <a:lstStyle/>
                    <a:p>
                      <a:pPr marL="0" marR="0" lvl="0" indent="0" algn="l">
                        <a:lnSpc>
                          <a:spcPct val="100000"/>
                        </a:lnSpc>
                        <a:spcBef>
                          <a:spcPts val="0"/>
                        </a:spcBef>
                        <a:spcAft>
                          <a:spcPts val="0"/>
                        </a:spcAft>
                        <a:buNone/>
                      </a:pPr>
                      <a:r>
                        <a:rPr lang="en-GB" sz="1000" kern="1200" noProof="0">
                          <a:solidFill>
                            <a:schemeClr val="dk1"/>
                          </a:solidFill>
                          <a:latin typeface="Arial"/>
                          <a:ea typeface="+mn-ea"/>
                          <a:cs typeface="Arial"/>
                        </a:rPr>
                        <a:t>Organisations that produce digital content need a process to ensure their content is produced efficiently, and is consistent, of high-quality and accurate. This is content governance. We will create </a:t>
                      </a:r>
                      <a:r>
                        <a:rPr lang="en-US" sz="1000" kern="1200">
                          <a:solidFill>
                            <a:schemeClr val="dk1"/>
                          </a:solidFill>
                          <a:latin typeface="Arial"/>
                          <a:ea typeface="+mn-ea"/>
                          <a:cs typeface="Arial"/>
                        </a:rPr>
                        <a:t>a governance framework that outlines how committee recommendations are converted into guidance products that are centred around user needs and agreed house style.</a:t>
                      </a:r>
                    </a:p>
                    <a:p>
                      <a:pPr marL="0" marR="0" lvl="0" indent="0" algn="l" rtl="0" eaLnBrk="1" fontAlgn="auto" latinLnBrk="0" hangingPunct="1">
                        <a:lnSpc>
                          <a:spcPct val="100000"/>
                        </a:lnSpc>
                        <a:spcBef>
                          <a:spcPts val="0"/>
                        </a:spcBef>
                        <a:spcAft>
                          <a:spcPts val="0"/>
                        </a:spcAft>
                        <a:buClrTx/>
                        <a:buSzTx/>
                        <a:buFontTx/>
                        <a:buNone/>
                      </a:pPr>
                      <a:endParaRPr lang="en-US" sz="1000" kern="1200">
                        <a:latin typeface="Arial"/>
                        <a:cs typeface="Arial"/>
                      </a:endParaRPr>
                    </a:p>
                    <a:p>
                      <a:pPr marL="0" marR="0" lvl="0" indent="0" algn="l" defTabSz="914400">
                        <a:lnSpc>
                          <a:spcPct val="100000"/>
                        </a:lnSpc>
                        <a:spcBef>
                          <a:spcPts val="0"/>
                        </a:spcBef>
                        <a:spcAft>
                          <a:spcPts val="0"/>
                        </a:spcAft>
                        <a:buClrTx/>
                        <a:buSzTx/>
                        <a:buFontTx/>
                        <a:buNone/>
                        <a:tabLst/>
                        <a:defRPr/>
                      </a:pPr>
                      <a:r>
                        <a:rPr lang="en-US" sz="1000" kern="1200">
                          <a:latin typeface="Arial"/>
                          <a:cs typeface="Arial"/>
                        </a:rPr>
                        <a:t>Create more actionable, structured recommendations across different types of guidance to benefit users.</a:t>
                      </a:r>
                      <a:endParaRPr lang="en-US" sz="1000"/>
                    </a:p>
                  </a:txBody>
                  <a:tcPr>
                    <a:lnT w="28575"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448289358"/>
                  </a:ext>
                </a:extLst>
              </a:tr>
              <a:tr h="240157">
                <a:tc rowSpan="2">
                  <a:txBody>
                    <a:bodyPr/>
                    <a:lstStyle/>
                    <a:p>
                      <a:endParaRPr lang="en-US" sz="1000">
                        <a:latin typeface="Arial"/>
                        <a:cs typeface="Arial"/>
                      </a:endParaRPr>
                    </a:p>
                  </a:txBody>
                  <a:tcPr>
                    <a:lnT w="12700" cap="flat" cmpd="sng" algn="ctr">
                      <a:solidFill>
                        <a:schemeClr val="accent1">
                          <a:lumMod val="40000"/>
                          <a:lumOff val="6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83528442"/>
                  </a:ext>
                </a:extLst>
              </a:tr>
              <a:tr h="373126">
                <a:tc vMerge="1">
                  <a:txBody>
                    <a:bodyPr/>
                    <a:lstStyle/>
                    <a:p>
                      <a:endParaRPr lang="en-US"/>
                    </a:p>
                  </a:txBody>
                  <a:tcP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Knowledge platform</a:t>
                      </a:r>
                      <a:endParaRPr lang="en-US" sz="1000" kern="1200">
                        <a:solidFill>
                          <a:schemeClr val="dk1"/>
                        </a:solidFill>
                        <a:latin typeface="Arial"/>
                        <a:ea typeface="+mn-ea"/>
                        <a:cs typeface="Arial"/>
                      </a:endParaRPr>
                    </a:p>
                  </a:txBody>
                  <a:tcP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Procure and implement knowledge platform which structured content will be migrated to.</a:t>
                      </a:r>
                      <a:endParaRPr lang="en-US" sz="1000" kern="1200">
                        <a:solidFill>
                          <a:schemeClr val="dk1"/>
                        </a:solidFill>
                        <a:latin typeface="Arial"/>
                        <a:ea typeface="+mn-ea"/>
                        <a:cs typeface="Arial"/>
                      </a:endParaRPr>
                    </a:p>
                  </a:txBody>
                  <a:tcP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580141"/>
                  </a:ext>
                </a:extLst>
              </a:tr>
              <a:tr h="373126">
                <a:tc rowSpan="2">
                  <a:txBody>
                    <a:bodyPr/>
                    <a:lstStyle/>
                    <a:p>
                      <a:r>
                        <a:rPr lang="en-US" sz="1000">
                          <a:latin typeface="Arial"/>
                          <a:cs typeface="Arial"/>
                        </a:rPr>
                        <a:t>Impactful</a:t>
                      </a:r>
                    </a:p>
                    <a:p>
                      <a:endParaRPr lang="en-US" sz="1000">
                        <a:latin typeface="Arial" panose="020B0604020202020204" pitchFamily="34" charset="0"/>
                        <a:cs typeface="Arial" panose="020B0604020202020204" pitchFamily="34" charset="0"/>
                      </a:endParaRPr>
                    </a:p>
                  </a:txBody>
                  <a:tcPr>
                    <a:lnT w="28575" cap="flat" cmpd="sng" algn="ctr">
                      <a:solidFill>
                        <a:schemeClr val="bg1"/>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Measurement uptake</a:t>
                      </a:r>
                      <a:endParaRPr lang="en-US" sz="1000" kern="1200">
                        <a:solidFill>
                          <a:schemeClr val="dk1"/>
                        </a:solidFill>
                        <a:latin typeface="Arial"/>
                        <a:ea typeface="+mn-ea"/>
                        <a:cs typeface="Arial"/>
                      </a:endParaRPr>
                    </a:p>
                  </a:txBody>
                  <a:tcPr>
                    <a:lnT w="2857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Measure uptake of our guidance and use that data to ensure NICE focuses on our priorities.</a:t>
                      </a:r>
                      <a:endParaRPr lang="en-US" sz="1000" kern="1200">
                        <a:solidFill>
                          <a:schemeClr val="dk1"/>
                        </a:solidFill>
                        <a:latin typeface="Arial"/>
                        <a:ea typeface="+mn-ea"/>
                        <a:cs typeface="Arial"/>
                      </a:endParaRPr>
                    </a:p>
                  </a:txBody>
                  <a:tcPr>
                    <a:lnT w="28575"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792258855"/>
                  </a:ext>
                </a:extLst>
              </a:tr>
              <a:tr h="0">
                <a:tc vMerge="1">
                  <a:txBody>
                    <a:bodyPr/>
                    <a:lstStyle/>
                    <a:p>
                      <a:endParaRPr/>
                    </a:p>
                  </a:txBody>
                  <a:tcPr>
                    <a:solidFill>
                      <a:schemeClr val="accent1">
                        <a:lumMod val="40000"/>
                        <a:lumOff val="60000"/>
                      </a:schemeClr>
                    </a:solidFill>
                  </a:tcPr>
                </a:tc>
                <a:tc rowSpan="2">
                  <a:txBody>
                    <a:bodyPr/>
                    <a:lstStyle/>
                    <a:p>
                      <a:r>
                        <a:rPr lang="en-US" sz="1000" kern="1200">
                          <a:latin typeface="Arial"/>
                          <a:cs typeface="Arial"/>
                        </a:rPr>
                        <a:t>Amplify priority partnerships</a:t>
                      </a:r>
                      <a:endParaRPr lang="en-US" sz="1000" kern="1200">
                        <a:solidFill>
                          <a:schemeClr val="dk1"/>
                        </a:solidFill>
                        <a:latin typeface="Arial"/>
                        <a:ea typeface="+mn-ea"/>
                        <a:cs typeface="Arial"/>
                      </a:endParaRPr>
                    </a:p>
                  </a:txBody>
                  <a:tcPr>
                    <a:solidFill>
                      <a:schemeClr val="accent1">
                        <a:lumMod val="20000"/>
                        <a:lumOff val="80000"/>
                      </a:schemeClr>
                    </a:solidFill>
                  </a:tcPr>
                </a:tc>
                <a:tc rowSpan="2">
                  <a:txBody>
                    <a:bodyPr/>
                    <a:lstStyle/>
                    <a:p>
                      <a:r>
                        <a:rPr lang="en-US" sz="1000" kern="1200">
                          <a:latin typeface="Arial"/>
                          <a:cs typeface="Arial"/>
                        </a:rPr>
                        <a:t>Work closely with critical stakeholders who can amplify our guidance in priority areas to help get the best care to patients fast.</a:t>
                      </a:r>
                      <a:endParaRPr lang="en-US" sz="1000" kern="1200">
                        <a:solidFill>
                          <a:schemeClr val="dk1"/>
                        </a:solidFill>
                        <a:latin typeface="Arial"/>
                        <a:ea typeface="+mn-ea"/>
                        <a:cs typeface="Arial"/>
                      </a:endParaRPr>
                    </a:p>
                  </a:txBody>
                  <a:tcPr>
                    <a:solidFill>
                      <a:schemeClr val="bg1">
                        <a:lumMod val="95000"/>
                      </a:schemeClr>
                    </a:solidFill>
                  </a:tcPr>
                </a:tc>
                <a:extLst>
                  <a:ext uri="{0D108BD9-81ED-4DB2-BD59-A6C34878D82A}">
                    <a16:rowId xmlns:a16="http://schemas.microsoft.com/office/drawing/2014/main" val="2880105307"/>
                  </a:ext>
                </a:extLst>
              </a:tr>
              <a:tr h="363880">
                <a:tc rowSpan="2">
                  <a:txBody>
                    <a:bodyPr/>
                    <a:lstStyle/>
                    <a:p>
                      <a:endParaRPr lang="en-US" sz="1000">
                        <a:latin typeface="Arial" panose="020B0604020202020204" pitchFamily="34" charset="0"/>
                        <a:cs typeface="Arial" panose="020B0604020202020204" pitchFamily="34" charset="0"/>
                      </a:endParaRPr>
                    </a:p>
                  </a:txBody>
                  <a:tcP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1706086"/>
                  </a:ext>
                </a:extLst>
              </a:tr>
              <a:tr h="0">
                <a:tc vMerge="1">
                  <a:txBody>
                    <a:bodyPr/>
                    <a:lstStyle/>
                    <a:p>
                      <a:endParaRPr lang="en-US"/>
                    </a:p>
                  </a:txBody>
                  <a:tcPr>
                    <a:solidFill>
                      <a:schemeClr val="accent1">
                        <a:lumMod val="40000"/>
                        <a:lumOff val="60000"/>
                      </a:schemeClr>
                    </a:solidFill>
                  </a:tcPr>
                </a:tc>
                <a:tc rowSpan="2">
                  <a:txBody>
                    <a:bodyPr/>
                    <a:lstStyle/>
                    <a:p>
                      <a:r>
                        <a:rPr lang="en-US" sz="1000" kern="1200">
                          <a:latin typeface="Arial"/>
                          <a:cs typeface="Arial"/>
                        </a:rPr>
                        <a:t>Targeted implementation support</a:t>
                      </a:r>
                      <a:endParaRPr lang="en-US" sz="1000" kern="1200">
                        <a:solidFill>
                          <a:schemeClr val="dk1"/>
                        </a:solidFill>
                        <a:latin typeface="Arial"/>
                        <a:ea typeface="+mn-ea"/>
                        <a:cs typeface="Arial"/>
                      </a:endParaRPr>
                    </a:p>
                  </a:txBody>
                  <a:tcPr>
                    <a:solidFill>
                      <a:schemeClr val="accent1">
                        <a:lumMod val="20000"/>
                        <a:lumOff val="80000"/>
                      </a:schemeClr>
                    </a:solidFill>
                  </a:tcPr>
                </a:tc>
                <a:tc rowSpan="2">
                  <a:txBody>
                    <a:bodyPr/>
                    <a:lstStyle/>
                    <a:p>
                      <a:r>
                        <a:rPr lang="en-US" sz="1000" kern="1200">
                          <a:latin typeface="Arial"/>
                          <a:cs typeface="Arial"/>
                        </a:rPr>
                        <a:t>We will use implementation science to focus on system priorities populations with identified health in equalities and other areas that matter most to people and communities.</a:t>
                      </a:r>
                      <a:endParaRPr lang="en-US" sz="1000" kern="1200">
                        <a:solidFill>
                          <a:schemeClr val="dk1"/>
                        </a:solidFill>
                        <a:latin typeface="Arial"/>
                        <a:ea typeface="+mn-ea"/>
                        <a:cs typeface="Arial"/>
                      </a:endParaRPr>
                    </a:p>
                  </a:txBody>
                  <a:tcPr>
                    <a:solidFill>
                      <a:schemeClr val="bg1">
                        <a:lumMod val="95000"/>
                      </a:schemeClr>
                    </a:solidFill>
                  </a:tcPr>
                </a:tc>
                <a:extLst>
                  <a:ext uri="{0D108BD9-81ED-4DB2-BD59-A6C34878D82A}">
                    <a16:rowId xmlns:a16="http://schemas.microsoft.com/office/drawing/2014/main" val="2459922616"/>
                  </a:ext>
                </a:extLst>
              </a:tr>
              <a:tr h="377749">
                <a:tc rowSpan="2">
                  <a:txBody>
                    <a:bodyPr/>
                    <a:lstStyle/>
                    <a:p>
                      <a:endParaRPr lang="en-US" sz="1000">
                        <a:latin typeface="Arial" panose="020B0604020202020204" pitchFamily="34" charset="0"/>
                        <a:cs typeface="Arial" panose="020B0604020202020204" pitchFamily="34" charset="0"/>
                      </a:endParaRPr>
                    </a:p>
                  </a:txBody>
                  <a:tcP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38247962"/>
                  </a:ext>
                </a:extLst>
              </a:tr>
              <a:tr h="0">
                <a:tc vMerge="1">
                  <a:txBody>
                    <a:bodyPr/>
                    <a:lstStyle/>
                    <a:p>
                      <a:endParaRPr lang="en-US"/>
                    </a:p>
                  </a:txBody>
                  <a:tcPr>
                    <a:solidFill>
                      <a:schemeClr val="accent1">
                        <a:lumMod val="40000"/>
                        <a:lumOff val="60000"/>
                      </a:schemeClr>
                    </a:solidFill>
                  </a:tcPr>
                </a:tc>
                <a:tc rowSpan="3">
                  <a:txBody>
                    <a:bodyPr/>
                    <a:lstStyle/>
                    <a:p>
                      <a:r>
                        <a:rPr lang="en-US" sz="1000" kern="1200">
                          <a:latin typeface="Arial"/>
                          <a:cs typeface="Arial"/>
                        </a:rPr>
                        <a:t>Public involvement best practice approach</a:t>
                      </a:r>
                      <a:endParaRPr lang="en-US" sz="1000" kern="1200">
                        <a:solidFill>
                          <a:schemeClr val="dk1"/>
                        </a:solidFill>
                        <a:latin typeface="Arial"/>
                        <a:ea typeface="+mn-ea"/>
                        <a:cs typeface="Arial"/>
                      </a:endParaRPr>
                    </a:p>
                  </a:txBody>
                  <a:tcPr>
                    <a:solidFill>
                      <a:schemeClr val="accent1">
                        <a:lumMod val="20000"/>
                        <a:lumOff val="80000"/>
                      </a:schemeClr>
                    </a:solidFill>
                  </a:tcPr>
                </a:tc>
                <a:tc rowSpan="3">
                  <a:txBody>
                    <a:bodyPr/>
                    <a:lstStyle/>
                    <a:p>
                      <a:r>
                        <a:rPr lang="en-US" sz="1000" kern="1200">
                          <a:latin typeface="Arial"/>
                          <a:cs typeface="Arial"/>
                        </a:rPr>
                        <a:t>Implementing a new way to reach the right members of the public at the right time in the right way to increase uptake of guidance and support getting the best care to people fast.</a:t>
                      </a:r>
                      <a:endParaRPr lang="en-US" sz="1000" kern="1200">
                        <a:solidFill>
                          <a:schemeClr val="dk1"/>
                        </a:solidFill>
                        <a:latin typeface="Arial"/>
                        <a:ea typeface="+mn-ea"/>
                        <a:cs typeface="Arial"/>
                      </a:endParaRPr>
                    </a:p>
                  </a:txBody>
                  <a:tcPr>
                    <a:solidFill>
                      <a:schemeClr val="bg1">
                        <a:lumMod val="95000"/>
                      </a:schemeClr>
                    </a:solidFill>
                  </a:tcPr>
                </a:tc>
                <a:extLst>
                  <a:ext uri="{0D108BD9-81ED-4DB2-BD59-A6C34878D82A}">
                    <a16:rowId xmlns:a16="http://schemas.microsoft.com/office/drawing/2014/main" val="1578460165"/>
                  </a:ext>
                </a:extLst>
              </a:tr>
              <a:tr h="382371">
                <a:tc>
                  <a:txBody>
                    <a:bodyPr/>
                    <a:lstStyle/>
                    <a:p>
                      <a:endParaRPr lang="en-US" sz="1000">
                        <a:latin typeface="Arial" panose="020B0604020202020204" pitchFamily="34" charset="0"/>
                        <a:cs typeface="Arial" panose="020B0604020202020204" pitchFamily="34" charset="0"/>
                      </a:endParaRPr>
                    </a:p>
                  </a:txBody>
                  <a:tcP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52000896"/>
                  </a:ext>
                </a:extLst>
              </a:tr>
              <a:tr h="0">
                <a:tc>
                  <a:txBody>
                    <a:bodyPr/>
                    <a:lstStyle/>
                    <a:p>
                      <a:endParaRPr lang="en-US" sz="1000">
                        <a:latin typeface="Arial" panose="020B0604020202020204" pitchFamily="34" charset="0"/>
                        <a:cs typeface="Arial" panose="020B0604020202020204" pitchFamily="34" charset="0"/>
                      </a:endParaRPr>
                    </a:p>
                  </a:txBody>
                  <a:tcP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46170698"/>
                  </a:ext>
                </a:extLst>
              </a:tr>
              <a:tr h="373126">
                <a:tc>
                  <a:txBody>
                    <a:bodyPr/>
                    <a:lstStyle/>
                    <a:p>
                      <a:endParaRPr lang="en-US" sz="1000">
                        <a:latin typeface="Arial" panose="020B0604020202020204" pitchFamily="34" charset="0"/>
                        <a:cs typeface="Arial" panose="020B0604020202020204" pitchFamily="34" charset="0"/>
                      </a:endParaRPr>
                    </a:p>
                  </a:txBody>
                  <a:tcPr>
                    <a:lnT w="12700" cap="flat" cmpd="sng" algn="ctr">
                      <a:solidFill>
                        <a:schemeClr val="accent1">
                          <a:lumMod val="40000"/>
                          <a:lumOff val="60000"/>
                        </a:schemeClr>
                      </a:solidFill>
                      <a:prstDash val="solid"/>
                      <a:round/>
                      <a:headEnd type="none" w="med" len="med"/>
                      <a:tailEnd type="none" w="med" len="med"/>
                    </a:lnT>
                    <a:solidFill>
                      <a:schemeClr val="accent1">
                        <a:lumMod val="40000"/>
                        <a:lumOff val="60000"/>
                      </a:schemeClr>
                    </a:solidFill>
                  </a:tcPr>
                </a:tc>
                <a:tc>
                  <a:txBody>
                    <a:bodyPr/>
                    <a:lstStyle/>
                    <a:p>
                      <a:r>
                        <a:rPr lang="en-US" sz="1000" kern="1200">
                          <a:solidFill>
                            <a:schemeClr val="dk1"/>
                          </a:solidFill>
                          <a:latin typeface="Arial"/>
                          <a:ea typeface="+mn-ea"/>
                          <a:cs typeface="Arial"/>
                        </a:rPr>
                        <a:t>Implementation support toolkits</a:t>
                      </a:r>
                    </a:p>
                  </a:txBody>
                  <a:tcPr>
                    <a:solidFill>
                      <a:schemeClr val="accent1">
                        <a:lumMod val="20000"/>
                        <a:lumOff val="80000"/>
                      </a:schemeClr>
                    </a:solidFill>
                  </a:tcPr>
                </a:tc>
                <a:tc>
                  <a:txBody>
                    <a:bodyPr/>
                    <a:lstStyle/>
                    <a:p>
                      <a:r>
                        <a:rPr lang="en-US" sz="1000" kern="1200">
                          <a:solidFill>
                            <a:schemeClr val="dk1"/>
                          </a:solidFill>
                          <a:latin typeface="Arial"/>
                          <a:ea typeface="+mn-ea"/>
                          <a:cs typeface="Arial"/>
                        </a:rPr>
                        <a:t>Development of comprehensive implementation support toolkits where implementation challenges already exist or are anticipated</a:t>
                      </a:r>
                    </a:p>
                  </a:txBody>
                  <a:tcPr>
                    <a:solidFill>
                      <a:schemeClr val="bg1">
                        <a:lumMod val="95000"/>
                      </a:schemeClr>
                    </a:solidFill>
                  </a:tcPr>
                </a:tc>
                <a:extLst>
                  <a:ext uri="{0D108BD9-81ED-4DB2-BD59-A6C34878D82A}">
                    <a16:rowId xmlns:a16="http://schemas.microsoft.com/office/drawing/2014/main" val="1288938075"/>
                  </a:ext>
                </a:extLst>
              </a:tr>
            </a:tbl>
          </a:graphicData>
        </a:graphic>
      </p:graphicFrame>
    </p:spTree>
    <p:extLst>
      <p:ext uri="{BB962C8B-B14F-4D97-AF65-F5344CB8AC3E}">
        <p14:creationId xmlns:p14="http://schemas.microsoft.com/office/powerpoint/2010/main" val="185001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377645" y="277069"/>
            <a:ext cx="9852851" cy="585322"/>
          </a:xfrm>
        </p:spPr>
        <p:txBody>
          <a:bodyPr>
            <a:normAutofit/>
          </a:bodyPr>
          <a:lstStyle/>
          <a:p>
            <a:r>
              <a:rPr lang="en-GB" sz="3200">
                <a:latin typeface="Arial"/>
                <a:ea typeface="Inter"/>
                <a:cs typeface="Arial"/>
              </a:rPr>
              <a:t>March 2025 IPR contents page</a:t>
            </a:r>
            <a:endParaRPr lang="en-GB" sz="3200">
              <a:solidFill>
                <a:srgbClr val="FF0000"/>
              </a:solidFill>
              <a:latin typeface="Arial"/>
              <a:ea typeface="Inter"/>
              <a:cs typeface="Arial"/>
            </a:endParaRPr>
          </a:p>
        </p:txBody>
      </p:sp>
      <p:sp>
        <p:nvSpPr>
          <p:cNvPr id="4" name="Slide Number Placeholder 3">
            <a:extLst>
              <a:ext uri="{FF2B5EF4-FFF2-40B4-BE49-F238E27FC236}">
                <a16:creationId xmlns:a16="http://schemas.microsoft.com/office/drawing/2014/main" id="{7C541F80-4524-3E20-2ACF-3F00B3BC04F5}"/>
              </a:ext>
            </a:extLst>
          </p:cNvPr>
          <p:cNvSpPr>
            <a:spLocks noGrp="1"/>
          </p:cNvSpPr>
          <p:nvPr>
            <p:ph type="sldNum" sz="quarter" idx="4294967295"/>
          </p:nvPr>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914462-0A0E-4602-BFA1-33271CD95439}" type="slidenum">
              <a:rPr kumimoji="0" lang="en-GB" sz="1400" b="0" i="0" u="none" strike="noStrike" kern="1200" cap="none" spc="0" normalizeH="0" baseline="0" noProof="0" smtClean="0">
                <a:ln>
                  <a:noFill/>
                </a:ln>
                <a:solidFill>
                  <a:srgbClr val="000000"/>
                </a:solidFill>
                <a:effectLst/>
                <a:uLnTx/>
                <a:uFillTx/>
                <a:latin typeface="Inte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srgbClr val="000000"/>
              </a:solidFill>
              <a:effectLst/>
              <a:uLnTx/>
              <a:uFillTx/>
              <a:latin typeface="Inter"/>
              <a:ea typeface="+mn-ea"/>
              <a:cs typeface="+mn-cs"/>
            </a:endParaRPr>
          </a:p>
        </p:txBody>
      </p:sp>
      <p:graphicFrame>
        <p:nvGraphicFramePr>
          <p:cNvPr id="5" name="Table 5">
            <a:extLst>
              <a:ext uri="{FF2B5EF4-FFF2-40B4-BE49-F238E27FC236}">
                <a16:creationId xmlns:a16="http://schemas.microsoft.com/office/drawing/2014/main" id="{23C9EDC0-948B-72DD-E398-AA284CAC8ACE}"/>
              </a:ext>
            </a:extLst>
          </p:cNvPr>
          <p:cNvGraphicFramePr>
            <a:graphicFrameLocks noGrp="1"/>
          </p:cNvGraphicFramePr>
          <p:nvPr>
            <p:extLst>
              <p:ext uri="{D42A27DB-BD31-4B8C-83A1-F6EECF244321}">
                <p14:modId xmlns:p14="http://schemas.microsoft.com/office/powerpoint/2010/main" val="3586772382"/>
              </p:ext>
            </p:extLst>
          </p:nvPr>
        </p:nvGraphicFramePr>
        <p:xfrm>
          <a:off x="372697" y="814445"/>
          <a:ext cx="10904903" cy="5371392"/>
        </p:xfrm>
        <a:graphic>
          <a:graphicData uri="http://schemas.openxmlformats.org/drawingml/2006/table">
            <a:tbl>
              <a:tblPr firstRow="1" bandRow="1">
                <a:tableStyleId>{21E4AEA4-8DFA-4A89-87EB-49C32662AFE0}</a:tableStyleId>
              </a:tblPr>
              <a:tblGrid>
                <a:gridCol w="4420288">
                  <a:extLst>
                    <a:ext uri="{9D8B030D-6E8A-4147-A177-3AD203B41FA5}">
                      <a16:colId xmlns:a16="http://schemas.microsoft.com/office/drawing/2014/main" val="895819676"/>
                    </a:ext>
                  </a:extLst>
                </a:gridCol>
                <a:gridCol w="1574217">
                  <a:extLst>
                    <a:ext uri="{9D8B030D-6E8A-4147-A177-3AD203B41FA5}">
                      <a16:colId xmlns:a16="http://schemas.microsoft.com/office/drawing/2014/main" val="3735901729"/>
                    </a:ext>
                  </a:extLst>
                </a:gridCol>
                <a:gridCol w="4910398">
                  <a:extLst>
                    <a:ext uri="{9D8B030D-6E8A-4147-A177-3AD203B41FA5}">
                      <a16:colId xmlns:a16="http://schemas.microsoft.com/office/drawing/2014/main" val="2565304208"/>
                    </a:ext>
                  </a:extLst>
                </a:gridCol>
              </a:tblGrid>
              <a:tr h="486274">
                <a:tc>
                  <a:txBody>
                    <a:bodyPr/>
                    <a:lstStyle/>
                    <a:p>
                      <a:r>
                        <a:rPr lang="en-GB" sz="1400">
                          <a:latin typeface="Arial"/>
                          <a:cs typeface="Arial"/>
                        </a:rPr>
                        <a:t>Section</a:t>
                      </a:r>
                    </a:p>
                  </a:txBody>
                  <a:tcPr/>
                </a:tc>
                <a:tc>
                  <a:txBody>
                    <a:bodyPr/>
                    <a:lstStyle/>
                    <a:p>
                      <a:r>
                        <a:rPr lang="en-GB" sz="1400" b="1">
                          <a:latin typeface="Arial"/>
                          <a:cs typeface="Arial"/>
                        </a:rPr>
                        <a:t>Slide / chart number</a:t>
                      </a:r>
                    </a:p>
                  </a:txBody>
                  <a:tcPr/>
                </a:tc>
                <a:tc>
                  <a:txBody>
                    <a:bodyPr/>
                    <a:lstStyle/>
                    <a:p>
                      <a:r>
                        <a:rPr lang="en-GB" sz="1400">
                          <a:latin typeface="Arial"/>
                          <a:cs typeface="Arial"/>
                        </a:rPr>
                        <a:t>Lead</a:t>
                      </a:r>
                    </a:p>
                  </a:txBody>
                  <a:tcPr/>
                </a:tc>
                <a:extLst>
                  <a:ext uri="{0D108BD9-81ED-4DB2-BD59-A6C34878D82A}">
                    <a16:rowId xmlns:a16="http://schemas.microsoft.com/office/drawing/2014/main" val="1694526003"/>
                  </a:ext>
                </a:extLst>
              </a:tr>
              <a:tr h="539248">
                <a:tc>
                  <a:txBody>
                    <a:bodyPr/>
                    <a:lstStyle/>
                    <a:p>
                      <a:r>
                        <a:rPr lang="en-GB" sz="1400" b="1">
                          <a:latin typeface="Arial"/>
                          <a:cs typeface="Arial"/>
                        </a:rPr>
                        <a:t>Executive summary – highlights and escalation points</a:t>
                      </a:r>
                    </a:p>
                  </a:txBody>
                  <a:tcPr anchor="ctr"/>
                </a:tc>
                <a:tc>
                  <a:txBody>
                    <a:bodyPr/>
                    <a:lstStyle/>
                    <a:p>
                      <a:pPr algn="l"/>
                      <a:r>
                        <a:rPr lang="en-GB" sz="1400" b="1">
                          <a:latin typeface="Arial"/>
                          <a:cs typeface="Arial"/>
                        </a:rPr>
                        <a:t>3 </a:t>
                      </a:r>
                    </a:p>
                  </a:txBody>
                  <a:tcPr anchor="ctr"/>
                </a:tc>
                <a:tc>
                  <a:txBody>
                    <a:bodyPr/>
                    <a:lstStyle/>
                    <a:p>
                      <a:pPr lvl="0" algn="l">
                        <a:buNone/>
                      </a:pPr>
                      <a:r>
                        <a:rPr lang="en-GB" sz="1400" strike="noStrike">
                          <a:latin typeface="Arial"/>
                          <a:cs typeface="Arial"/>
                        </a:rPr>
                        <a:t>All ET</a:t>
                      </a:r>
                    </a:p>
                  </a:txBody>
                  <a:tcPr anchor="ctr"/>
                </a:tc>
                <a:extLst>
                  <a:ext uri="{0D108BD9-81ED-4DB2-BD59-A6C34878D82A}">
                    <a16:rowId xmlns:a16="http://schemas.microsoft.com/office/drawing/2014/main" val="3600036375"/>
                  </a:ext>
                </a:extLst>
              </a:tr>
              <a:tr h="539248">
                <a:tc>
                  <a:txBody>
                    <a:bodyPr/>
                    <a:lstStyle/>
                    <a:p>
                      <a:r>
                        <a:rPr lang="en-GB" sz="1400" b="1">
                          <a:latin typeface="Arial"/>
                          <a:cs typeface="Arial"/>
                        </a:rPr>
                        <a:t>Summary of performance – Relevance </a:t>
                      </a:r>
                    </a:p>
                  </a:txBody>
                  <a:tcPr anchor="ctr"/>
                </a:tc>
                <a:tc>
                  <a:txBody>
                    <a:bodyPr/>
                    <a:lstStyle/>
                    <a:p>
                      <a:pPr lvl="0" algn="l">
                        <a:buNone/>
                      </a:pPr>
                      <a:r>
                        <a:rPr lang="en-GB" sz="1400" b="1">
                          <a:solidFill>
                            <a:schemeClr val="tx1"/>
                          </a:solidFill>
                          <a:latin typeface="Arial"/>
                          <a:cs typeface="Arial"/>
                        </a:rPr>
                        <a:t>4-5</a:t>
                      </a:r>
                    </a:p>
                  </a:txBody>
                  <a:tcPr anchor="ctr"/>
                </a:tc>
                <a:tc>
                  <a:txBody>
                    <a:bodyPr/>
                    <a:lstStyle/>
                    <a:p>
                      <a:r>
                        <a:rPr lang="en-GB" sz="1400">
                          <a:latin typeface="Arial"/>
                          <a:cs typeface="Arial"/>
                        </a:rPr>
                        <a:t>Jonathan Benger</a:t>
                      </a:r>
                    </a:p>
                  </a:txBody>
                  <a:tcPr anchor="ctr"/>
                </a:tc>
                <a:extLst>
                  <a:ext uri="{0D108BD9-81ED-4DB2-BD59-A6C34878D82A}">
                    <a16:rowId xmlns:a16="http://schemas.microsoft.com/office/drawing/2014/main" val="2575591267"/>
                  </a:ext>
                </a:extLst>
              </a:tr>
              <a:tr h="539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a:cs typeface="Arial"/>
                        </a:rPr>
                        <a:t>Summary of performance – Timely and high quality</a:t>
                      </a:r>
                      <a:endParaRPr lang="en-US" sz="1400">
                        <a:latin typeface="Arial"/>
                        <a:cs typeface="Arial"/>
                      </a:endParaRPr>
                    </a:p>
                  </a:txBody>
                  <a:tcPr anchor="ctr"/>
                </a:tc>
                <a:tc>
                  <a:txBody>
                    <a:bodyPr/>
                    <a:lstStyle/>
                    <a:p>
                      <a:pPr lvl="0" algn="l">
                        <a:buNone/>
                      </a:pPr>
                      <a:r>
                        <a:rPr lang="en-GB" sz="1400" b="1">
                          <a:solidFill>
                            <a:schemeClr val="tx1"/>
                          </a:solidFill>
                          <a:latin typeface="Arial"/>
                          <a:cs typeface="Arial"/>
                        </a:rPr>
                        <a:t>6-8</a:t>
                      </a:r>
                    </a:p>
                  </a:txBody>
                  <a:tcPr anchor="ctr"/>
                </a:tc>
                <a:tc>
                  <a:txBody>
                    <a:bodyPr/>
                    <a:lstStyle/>
                    <a:p>
                      <a:pPr lvl="0">
                        <a:buNone/>
                      </a:pPr>
                      <a:r>
                        <a:rPr lang="en-GB" sz="1400">
                          <a:latin typeface="Arial"/>
                          <a:cs typeface="Arial"/>
                        </a:rPr>
                        <a:t>Sam Roberts</a:t>
                      </a:r>
                      <a:endParaRPr lang="en-GB" sz="1400" b="1">
                        <a:latin typeface="Arial"/>
                        <a:cs typeface="Arial"/>
                      </a:endParaRPr>
                    </a:p>
                  </a:txBody>
                  <a:tcPr anchor="ctr"/>
                </a:tc>
                <a:extLst>
                  <a:ext uri="{0D108BD9-81ED-4DB2-BD59-A6C34878D82A}">
                    <a16:rowId xmlns:a16="http://schemas.microsoft.com/office/drawing/2014/main" val="4168624177"/>
                  </a:ext>
                </a:extLst>
              </a:tr>
              <a:tr h="539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a:cs typeface="Arial"/>
                        </a:rPr>
                        <a:t>Summary of performance – </a:t>
                      </a:r>
                      <a:r>
                        <a:rPr lang="en-GB" sz="1400" b="1" u="none" strike="noStrike" noProof="0">
                          <a:solidFill>
                            <a:srgbClr val="000000"/>
                          </a:solidFill>
                          <a:latin typeface="Arial"/>
                          <a:cs typeface="Arial"/>
                        </a:rPr>
                        <a:t>Usable</a:t>
                      </a:r>
                      <a:endParaRPr lang="en-US" sz="1400" b="0" i="0" u="none" strike="noStrike" noProof="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latin typeface="Arial" panose="020B0604020202020204" pitchFamily="34" charset="0"/>
                        <a:cs typeface="Arial" panose="020B0604020202020204" pitchFamily="34" charset="0"/>
                      </a:endParaRPr>
                    </a:p>
                  </a:txBody>
                  <a:tcPr anchor="ctr"/>
                </a:tc>
                <a:tc>
                  <a:txBody>
                    <a:bodyPr/>
                    <a:lstStyle/>
                    <a:p>
                      <a:pPr lvl="0" algn="l">
                        <a:buNone/>
                      </a:pPr>
                      <a:r>
                        <a:rPr lang="en-GB" sz="1400" b="1">
                          <a:latin typeface="Arial"/>
                          <a:cs typeface="Arial"/>
                        </a:rPr>
                        <a:t>9-10</a:t>
                      </a:r>
                    </a:p>
                  </a:txBody>
                  <a:tcPr anchor="ctr"/>
                </a:tc>
                <a:tc>
                  <a:txBody>
                    <a:bodyPr/>
                    <a:lstStyle/>
                    <a:p>
                      <a:pPr lvl="0">
                        <a:buNone/>
                      </a:pPr>
                      <a:r>
                        <a:rPr lang="en-GB" sz="1400">
                          <a:latin typeface="Arial"/>
                          <a:cs typeface="Arial"/>
                        </a:rPr>
                        <a:t>Clare Morgan</a:t>
                      </a:r>
                      <a:endParaRPr lang="en-GB" sz="1400" b="1">
                        <a:latin typeface="Arial"/>
                        <a:cs typeface="Arial"/>
                      </a:endParaRPr>
                    </a:p>
                  </a:txBody>
                  <a:tcPr anchor="ctr"/>
                </a:tc>
                <a:extLst>
                  <a:ext uri="{0D108BD9-81ED-4DB2-BD59-A6C34878D82A}">
                    <a16:rowId xmlns:a16="http://schemas.microsoft.com/office/drawing/2014/main" val="3150030084"/>
                  </a:ext>
                </a:extLst>
              </a:tr>
              <a:tr h="539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a:cs typeface="Arial"/>
                        </a:rPr>
                        <a:t>Summary of performance – </a:t>
                      </a:r>
                      <a:r>
                        <a:rPr lang="en-GB" sz="1400" b="1" u="none" strike="noStrike" noProof="0">
                          <a:solidFill>
                            <a:srgbClr val="000000"/>
                          </a:solidFill>
                          <a:latin typeface="Arial"/>
                          <a:cs typeface="Arial"/>
                        </a:rPr>
                        <a:t>Demonstrable Impact</a:t>
                      </a:r>
                      <a:endParaRPr lang="en-GB" sz="1400" b="1">
                        <a:latin typeface="Arial"/>
                        <a:cs typeface="Arial"/>
                      </a:endParaRPr>
                    </a:p>
                  </a:txBody>
                  <a:tcPr anchor="ctr"/>
                </a:tc>
                <a:tc>
                  <a:txBody>
                    <a:bodyPr/>
                    <a:lstStyle/>
                    <a:p>
                      <a:pPr lvl="0" algn="l">
                        <a:buNone/>
                      </a:pPr>
                      <a:r>
                        <a:rPr lang="en-GB" sz="1400" b="1">
                          <a:latin typeface="Arial"/>
                          <a:cs typeface="Arial"/>
                        </a:rPr>
                        <a:t>11-12</a:t>
                      </a:r>
                    </a:p>
                  </a:txBody>
                  <a:tcPr anchor="ctr"/>
                </a:tc>
                <a:tc>
                  <a:txBody>
                    <a:bodyPr/>
                    <a:lstStyle/>
                    <a:p>
                      <a:pPr lvl="0">
                        <a:buNone/>
                      </a:pPr>
                      <a:r>
                        <a:rPr lang="en-GB" sz="1400">
                          <a:latin typeface="Arial"/>
                          <a:cs typeface="Arial"/>
                        </a:rPr>
                        <a:t>Clare Morgan</a:t>
                      </a:r>
                      <a:endParaRPr lang="en-US" sz="1400" b="1">
                        <a:latin typeface="Arial"/>
                        <a:cs typeface="Arial"/>
                      </a:endParaRPr>
                    </a:p>
                  </a:txBody>
                  <a:tcPr anchor="ctr"/>
                </a:tc>
                <a:extLst>
                  <a:ext uri="{0D108BD9-81ED-4DB2-BD59-A6C34878D82A}">
                    <a16:rowId xmlns:a16="http://schemas.microsoft.com/office/drawing/2014/main" val="1440821425"/>
                  </a:ext>
                </a:extLst>
              </a:tr>
              <a:tr h="539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a:cs typeface="Arial"/>
                        </a:rPr>
                        <a:t>Summary of performance – Organisational Brilliance</a:t>
                      </a:r>
                    </a:p>
                  </a:txBody>
                  <a:tcPr anchor="ctr"/>
                </a:tc>
                <a:tc>
                  <a:txBody>
                    <a:bodyPr/>
                    <a:lstStyle/>
                    <a:p>
                      <a:pPr lvl="0" algn="l">
                        <a:buNone/>
                      </a:pPr>
                      <a:r>
                        <a:rPr lang="en-GB" sz="1400" b="1">
                          <a:latin typeface="Arial"/>
                          <a:cs typeface="Arial"/>
                        </a:rPr>
                        <a:t>13-14</a:t>
                      </a:r>
                    </a:p>
                  </a:txBody>
                  <a:tcPr anchor="ctr"/>
                </a:tc>
                <a:tc>
                  <a:txBody>
                    <a:bodyPr/>
                    <a:lstStyle/>
                    <a:p>
                      <a:pPr lvl="0">
                        <a:buNone/>
                      </a:pPr>
                      <a:r>
                        <a:rPr lang="en-US" sz="1400">
                          <a:latin typeface="Arial"/>
                          <a:cs typeface="Arial"/>
                        </a:rPr>
                        <a:t>Helen Brown</a:t>
                      </a:r>
                    </a:p>
                  </a:txBody>
                  <a:tcPr anchor="ctr"/>
                </a:tc>
                <a:extLst>
                  <a:ext uri="{0D108BD9-81ED-4DB2-BD59-A6C34878D82A}">
                    <a16:rowId xmlns:a16="http://schemas.microsoft.com/office/drawing/2014/main" val="2052227944"/>
                  </a:ext>
                </a:extLst>
              </a:tr>
              <a:tr h="539248">
                <a:tc>
                  <a:txBody>
                    <a:bodyPr/>
                    <a:lstStyle/>
                    <a:p>
                      <a:pPr lvl="0">
                        <a:buNone/>
                      </a:pPr>
                      <a:r>
                        <a:rPr lang="en-GB" sz="1400" b="1" i="0" u="none" strike="noStrike" baseline="0" noProof="0">
                          <a:solidFill>
                            <a:srgbClr val="000000"/>
                          </a:solidFill>
                          <a:latin typeface="Arial"/>
                          <a:cs typeface="Arial"/>
                        </a:rPr>
                        <a:t>Finance and commercial update</a:t>
                      </a:r>
                      <a:endParaRPr lang="en-US" sz="1400" b="0" i="0" u="none" strike="noStrike" noProof="0">
                        <a:solidFill>
                          <a:srgbClr val="FF0000"/>
                        </a:solidFill>
                        <a:latin typeface="Arial"/>
                        <a:cs typeface="Arial"/>
                      </a:endParaRPr>
                    </a:p>
                  </a:txBody>
                  <a:tcPr anchor="ctr"/>
                </a:tc>
                <a:tc>
                  <a:txBody>
                    <a:bodyPr/>
                    <a:lstStyle/>
                    <a:p>
                      <a:pPr lvl="0" algn="l">
                        <a:buNone/>
                      </a:pPr>
                      <a:r>
                        <a:rPr lang="en-GB" sz="1400" b="1">
                          <a:latin typeface="Arial"/>
                          <a:cs typeface="Arial"/>
                        </a:rPr>
                        <a:t>15</a:t>
                      </a:r>
                    </a:p>
                  </a:txBody>
                  <a:tcPr anchor="ctr"/>
                </a:tc>
                <a:tc>
                  <a:txBody>
                    <a:bodyPr/>
                    <a:lstStyle/>
                    <a:p>
                      <a:pPr lvl="0">
                        <a:buNone/>
                      </a:pPr>
                      <a:r>
                        <a:rPr lang="en-GB" sz="1400">
                          <a:latin typeface="Arial"/>
                          <a:cs typeface="Arial"/>
                        </a:rPr>
                        <a:t>Pete Thomas</a:t>
                      </a:r>
                    </a:p>
                  </a:txBody>
                  <a:tcPr anchor="ctr"/>
                </a:tc>
                <a:extLst>
                  <a:ext uri="{0D108BD9-81ED-4DB2-BD59-A6C34878D82A}">
                    <a16:rowId xmlns:a16="http://schemas.microsoft.com/office/drawing/2014/main" val="1269574362"/>
                  </a:ext>
                </a:extLst>
              </a:tr>
              <a:tr h="539248">
                <a:tc>
                  <a:txBody>
                    <a:bodyPr/>
                    <a:lstStyle/>
                    <a:p>
                      <a:pPr lvl="0">
                        <a:buNone/>
                      </a:pPr>
                      <a:r>
                        <a:rPr lang="en-GB" sz="1400" b="1" i="0" u="none" strike="noStrike" baseline="0" noProof="0">
                          <a:solidFill>
                            <a:srgbClr val="000000"/>
                          </a:solidFill>
                          <a:latin typeface="Arial"/>
                          <a:cs typeface="Arial"/>
                        </a:rPr>
                        <a:t>Appendix to Brilliant Organisation</a:t>
                      </a:r>
                    </a:p>
                  </a:txBody>
                  <a:tcPr anchor="ctr"/>
                </a:tc>
                <a:tc>
                  <a:txBody>
                    <a:bodyPr/>
                    <a:lstStyle/>
                    <a:p>
                      <a:pPr lvl="0" algn="l">
                        <a:buNone/>
                      </a:pPr>
                      <a:r>
                        <a:rPr lang="en-GB" sz="1400" b="1">
                          <a:latin typeface="Arial"/>
                          <a:cs typeface="Arial"/>
                        </a:rPr>
                        <a:t>16-17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rPr>
                        <a:t>N/A - appendix</a:t>
                      </a:r>
                    </a:p>
                  </a:txBody>
                  <a:tcPr anchor="ctr"/>
                </a:tc>
                <a:extLst>
                  <a:ext uri="{0D108BD9-81ED-4DB2-BD59-A6C34878D82A}">
                    <a16:rowId xmlns:a16="http://schemas.microsoft.com/office/drawing/2014/main" val="2290357644"/>
                  </a:ext>
                </a:extLst>
              </a:tr>
              <a:tr h="539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baseline="0" noProof="0">
                          <a:solidFill>
                            <a:srgbClr val="000000"/>
                          </a:solidFill>
                          <a:latin typeface="Arial"/>
                          <a:cs typeface="Arial"/>
                        </a:rPr>
                        <a:t>Headline description of key projects</a:t>
                      </a:r>
                      <a:endParaRPr lang="en-US" sz="1400" b="0" i="0" u="none" strike="noStrike" noProof="0">
                        <a:solidFill>
                          <a:srgbClr val="FF0000"/>
                        </a:solidFill>
                        <a:latin typeface="Arial"/>
                        <a:cs typeface="Arial"/>
                      </a:endParaRPr>
                    </a:p>
                    <a:p>
                      <a:pPr lvl="0">
                        <a:buNone/>
                      </a:pPr>
                      <a:endParaRPr lang="en-US" sz="1400" b="0" i="0" u="none" strike="noStrike" noProof="0">
                        <a:solidFill>
                          <a:srgbClr val="FF0000"/>
                        </a:solidFill>
                        <a:latin typeface="Arial" panose="020B0604020202020204" pitchFamily="34" charset="0"/>
                        <a:cs typeface="Arial" panose="020B0604020202020204" pitchFamily="34" charset="0"/>
                      </a:endParaRPr>
                    </a:p>
                  </a:txBody>
                  <a:tcPr anchor="ctr"/>
                </a:tc>
                <a:tc>
                  <a:txBody>
                    <a:bodyPr/>
                    <a:lstStyle/>
                    <a:p>
                      <a:pPr lvl="0" algn="l">
                        <a:buNone/>
                      </a:pPr>
                      <a:r>
                        <a:rPr lang="en-GB" sz="1400" b="1">
                          <a:latin typeface="Arial"/>
                          <a:cs typeface="Arial"/>
                        </a:rPr>
                        <a:t>18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rPr>
                        <a:t>N/A - appendix</a:t>
                      </a:r>
                    </a:p>
                  </a:txBody>
                  <a:tcPr anchor="ctr"/>
                </a:tc>
                <a:extLst>
                  <a:ext uri="{0D108BD9-81ED-4DB2-BD59-A6C34878D82A}">
                    <a16:rowId xmlns:a16="http://schemas.microsoft.com/office/drawing/2014/main" val="3235484439"/>
                  </a:ext>
                </a:extLst>
              </a:tr>
            </a:tbl>
          </a:graphicData>
        </a:graphic>
      </p:graphicFrame>
    </p:spTree>
    <p:extLst>
      <p:ext uri="{BB962C8B-B14F-4D97-AF65-F5344CB8AC3E}">
        <p14:creationId xmlns:p14="http://schemas.microsoft.com/office/powerpoint/2010/main" val="263039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0B72047A-E855-AAD3-1D00-595B30F75E9E}"/>
              </a:ext>
            </a:extLst>
          </p:cNvPr>
          <p:cNvSpPr>
            <a:spLocks noGrp="1"/>
          </p:cNvSpPr>
          <p:nvPr>
            <p:ph type="ctrTitle"/>
          </p:nvPr>
        </p:nvSpPr>
        <p:spPr>
          <a:xfrm>
            <a:off x="114299" y="213829"/>
            <a:ext cx="11274711" cy="422037"/>
          </a:xfrm>
        </p:spPr>
        <p:txBody>
          <a:bodyPr>
            <a:noAutofit/>
          </a:bodyPr>
          <a:lstStyle/>
          <a:p>
            <a:r>
              <a:rPr lang="en-GB" sz="1800">
                <a:latin typeface="Arial"/>
                <a:cs typeface="Arial"/>
              </a:rPr>
              <a:t>Executive summary on NICE Business Plan progress 2024-25 </a:t>
            </a:r>
            <a:r>
              <a:rPr lang="en-GB" sz="1400">
                <a:latin typeface="Arial"/>
                <a:cs typeface="Arial"/>
              </a:rPr>
              <a:t>(March 2025) </a:t>
            </a:r>
            <a:endParaRPr lang="en-GB" sz="1800">
              <a:latin typeface="Arial"/>
              <a:cs typeface="Arial"/>
            </a:endParaRPr>
          </a:p>
        </p:txBody>
      </p:sp>
      <p:graphicFrame>
        <p:nvGraphicFramePr>
          <p:cNvPr id="40" name="Table 39">
            <a:extLst>
              <a:ext uri="{FF2B5EF4-FFF2-40B4-BE49-F238E27FC236}">
                <a16:creationId xmlns:a16="http://schemas.microsoft.com/office/drawing/2014/main" id="{A900C37E-C0F5-F261-A9AB-818A5D937EBB}"/>
              </a:ext>
            </a:extLst>
          </p:cNvPr>
          <p:cNvGraphicFramePr>
            <a:graphicFrameLocks noGrp="1"/>
          </p:cNvGraphicFramePr>
          <p:nvPr>
            <p:extLst>
              <p:ext uri="{D42A27DB-BD31-4B8C-83A1-F6EECF244321}">
                <p14:modId xmlns:p14="http://schemas.microsoft.com/office/powerpoint/2010/main" val="779173676"/>
              </p:ext>
            </p:extLst>
          </p:nvPr>
        </p:nvGraphicFramePr>
        <p:xfrm>
          <a:off x="181069" y="548922"/>
          <a:ext cx="11827091" cy="6144635"/>
        </p:xfrm>
        <a:graphic>
          <a:graphicData uri="http://schemas.openxmlformats.org/drawingml/2006/table">
            <a:tbl>
              <a:tblPr firstRow="1" bandRow="1">
                <a:tableStyleId>{5C22544A-7EE6-4342-B048-85BDC9FD1C3A}</a:tableStyleId>
              </a:tblPr>
              <a:tblGrid>
                <a:gridCol w="953749">
                  <a:extLst>
                    <a:ext uri="{9D8B030D-6E8A-4147-A177-3AD203B41FA5}">
                      <a16:colId xmlns:a16="http://schemas.microsoft.com/office/drawing/2014/main" val="1304194542"/>
                    </a:ext>
                  </a:extLst>
                </a:gridCol>
                <a:gridCol w="976645">
                  <a:extLst>
                    <a:ext uri="{9D8B030D-6E8A-4147-A177-3AD203B41FA5}">
                      <a16:colId xmlns:a16="http://schemas.microsoft.com/office/drawing/2014/main" val="400807798"/>
                    </a:ext>
                  </a:extLst>
                </a:gridCol>
                <a:gridCol w="5838818">
                  <a:extLst>
                    <a:ext uri="{9D8B030D-6E8A-4147-A177-3AD203B41FA5}">
                      <a16:colId xmlns:a16="http://schemas.microsoft.com/office/drawing/2014/main" val="3403607435"/>
                    </a:ext>
                  </a:extLst>
                </a:gridCol>
                <a:gridCol w="4057879">
                  <a:extLst>
                    <a:ext uri="{9D8B030D-6E8A-4147-A177-3AD203B41FA5}">
                      <a16:colId xmlns:a16="http://schemas.microsoft.com/office/drawing/2014/main" val="1258050394"/>
                    </a:ext>
                  </a:extLst>
                </a:gridCol>
              </a:tblGrid>
              <a:tr h="268968">
                <a:tc>
                  <a:txBody>
                    <a:bodyPr/>
                    <a:lstStyle/>
                    <a:p>
                      <a:pPr algn="ctr"/>
                      <a:r>
                        <a:rPr lang="en-GB" sz="900">
                          <a:solidFill>
                            <a:schemeClr val="tx1"/>
                          </a:solidFill>
                          <a:latin typeface="Arial"/>
                          <a:cs typeface="Arial"/>
                        </a:rPr>
                        <a:t>Area</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900">
                          <a:solidFill>
                            <a:schemeClr val="tx1"/>
                          </a:solidFill>
                          <a:latin typeface="Arial"/>
                          <a:cs typeface="Arial"/>
                        </a:rPr>
                        <a:t>Current Status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900">
                          <a:solidFill>
                            <a:schemeClr val="tx1"/>
                          </a:solidFill>
                          <a:latin typeface="Arial"/>
                          <a:cs typeface="Arial"/>
                        </a:rPr>
                        <a:t>Key highlights and successes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900">
                          <a:solidFill>
                            <a:schemeClr val="tx1"/>
                          </a:solidFill>
                          <a:latin typeface="Arial"/>
                          <a:cs typeface="Arial"/>
                        </a:rPr>
                        <a:t>Key challenges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1314526159"/>
                  </a:ext>
                </a:extLst>
              </a:tr>
              <a:tr h="925958">
                <a:tc>
                  <a:txBody>
                    <a:bodyPr/>
                    <a:lstStyle/>
                    <a:p>
                      <a:r>
                        <a:rPr lang="en-GB" sz="900">
                          <a:latin typeface="Arial"/>
                          <a:cs typeface="Arial"/>
                        </a:rPr>
                        <a:t>Focusing on What is Most Relevant</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a:solidFill>
                            <a:schemeClr val="tx1"/>
                          </a:solidFill>
                          <a:latin typeface="Arial"/>
                          <a:ea typeface="+mn-ea"/>
                          <a:cs typeface="Aria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71450" lvl="0" indent="-171450" algn="l" rtl="0" eaLnBrk="1" latinLnBrk="0" hangingPunct="1">
                        <a:lnSpc>
                          <a:spcPct val="100000"/>
                        </a:lnSpc>
                        <a:spcBef>
                          <a:spcPts val="0"/>
                        </a:spcBef>
                        <a:spcAft>
                          <a:spcPts val="0"/>
                        </a:spcAft>
                        <a:buFont typeface="Arial"/>
                        <a:buChar char="•"/>
                      </a:pPr>
                      <a:r>
                        <a:rPr lang="en-US" sz="800" b="0" i="0" u="none" strike="noStrike" kern="1200" noProof="0">
                          <a:solidFill>
                            <a:schemeClr val="tx1"/>
                          </a:solidFill>
                          <a:latin typeface="Arial"/>
                          <a:ea typeface="+mn-ea"/>
                          <a:cs typeface="Arial"/>
                        </a:rPr>
                        <a:t>We will present the refined HST criteria and thematic responses to stakeholder comments at the NICE board meeting on 19 March.</a:t>
                      </a:r>
                    </a:p>
                    <a:p>
                      <a:pPr marL="171450" lvl="0" indent="-171450" algn="l">
                        <a:lnSpc>
                          <a:spcPct val="100000"/>
                        </a:lnSpc>
                        <a:spcBef>
                          <a:spcPts val="0"/>
                        </a:spcBef>
                        <a:spcAft>
                          <a:spcPts val="0"/>
                        </a:spcAft>
                        <a:buFont typeface="Arial"/>
                        <a:buChar char="•"/>
                      </a:pPr>
                      <a:r>
                        <a:rPr lang="en-US" sz="800" b="0" i="0" u="none" strike="noStrike" kern="1200" noProof="0">
                          <a:solidFill>
                            <a:schemeClr val="tx1"/>
                          </a:solidFill>
                          <a:latin typeface="Arial"/>
                          <a:ea typeface="+mn-ea"/>
                          <a:cs typeface="Arial"/>
                        </a:rPr>
                        <a:t>We have started engagement with DHSC and NHSE regarding co-creation of an improved process for funding variation requests.</a:t>
                      </a:r>
                    </a:p>
                    <a:p>
                      <a:pPr marL="171450" lvl="0" indent="-171450" algn="l">
                        <a:lnSpc>
                          <a:spcPct val="100000"/>
                        </a:lnSpc>
                        <a:spcBef>
                          <a:spcPts val="0"/>
                        </a:spcBef>
                        <a:spcAft>
                          <a:spcPts val="0"/>
                        </a:spcAft>
                        <a:buFont typeface="Arial"/>
                        <a:buChar char="•"/>
                      </a:pPr>
                      <a:r>
                        <a:rPr lang="en-US" sz="800" b="0" i="0" u="none" strike="noStrike" kern="1200" noProof="0">
                          <a:solidFill>
                            <a:schemeClr val="tx1"/>
                          </a:solidFill>
                          <a:latin typeface="Arial"/>
                          <a:ea typeface="+mn-ea"/>
                          <a:cs typeface="Arial"/>
                        </a:rPr>
                        <a:t>We will present our approach for the interim forward view at GE on 11 March.</a:t>
                      </a:r>
                    </a:p>
                    <a:p>
                      <a:pPr marL="171450" lvl="0" indent="-171450" algn="l">
                        <a:lnSpc>
                          <a:spcPct val="100000"/>
                        </a:lnSpc>
                        <a:spcBef>
                          <a:spcPts val="0"/>
                        </a:spcBef>
                        <a:spcAft>
                          <a:spcPts val="0"/>
                        </a:spcAft>
                        <a:buFont typeface="Arial"/>
                        <a:buChar char="•"/>
                      </a:pPr>
                      <a:r>
                        <a:rPr lang="en-GB" sz="800" b="0" i="0" u="none" strike="noStrike" kern="1200" noProof="0">
                          <a:solidFill>
                            <a:schemeClr val="tx1"/>
                          </a:solidFill>
                          <a:latin typeface="Arial"/>
                          <a:ea typeface="+mn-ea"/>
                          <a:cs typeface="Arial"/>
                        </a:rPr>
                        <a:t>Positive safety team engagement with MHRA on a range of topics to support a number of ongoing issues in relation to Regulation 28 coroner reports and forthcoming Drug Safety Updates.</a:t>
                      </a:r>
                    </a:p>
                    <a:p>
                      <a:pPr marL="171450" lvl="0" indent="-171450" algn="l">
                        <a:lnSpc>
                          <a:spcPct val="100000"/>
                        </a:lnSpc>
                        <a:spcBef>
                          <a:spcPts val="0"/>
                        </a:spcBef>
                        <a:spcAft>
                          <a:spcPts val="0"/>
                        </a:spcAft>
                        <a:buFont typeface="Arial"/>
                        <a:buChar char="•"/>
                      </a:pPr>
                      <a:r>
                        <a:rPr lang="en-GB" sz="800" b="0" i="0" u="none" strike="noStrike" kern="1200" noProof="0">
                          <a:solidFill>
                            <a:schemeClr val="tx1"/>
                          </a:solidFill>
                          <a:latin typeface="Arial"/>
                          <a:ea typeface="+mn-ea"/>
                          <a:cs typeface="Arial"/>
                        </a:rPr>
                        <a:t>We have integrated Interventional Procedures topic selection reporting into the NICE Prioritisation Board</a:t>
                      </a:r>
                      <a:endParaRPr lang="en-GB" sz="1600"/>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a:buChar char="•"/>
                      </a:pPr>
                      <a:r>
                        <a:rPr lang="en-GB" sz="800">
                          <a:latin typeface="Arial"/>
                          <a:cs typeface="Arial"/>
                        </a:rPr>
                        <a:t>Dealing with challenge to our refined HST criteria at the public board meeting on 19 March and subsequently</a:t>
                      </a:r>
                    </a:p>
                    <a:p>
                      <a:pPr marL="171450" marR="0" lvl="0" indent="-171450" algn="l">
                        <a:lnSpc>
                          <a:spcPct val="100000"/>
                        </a:lnSpc>
                        <a:spcBef>
                          <a:spcPts val="0"/>
                        </a:spcBef>
                        <a:spcAft>
                          <a:spcPts val="0"/>
                        </a:spcAft>
                        <a:buClrTx/>
                        <a:buSzTx/>
                        <a:buFont typeface="Arial"/>
                        <a:buChar char="•"/>
                      </a:pPr>
                      <a:r>
                        <a:rPr lang="en-GB" sz="800" kern="1200">
                          <a:solidFill>
                            <a:schemeClr val="dk1"/>
                          </a:solidFill>
                          <a:latin typeface="Arial"/>
                          <a:ea typeface="+mn-ea"/>
                          <a:cs typeface="Arial"/>
                        </a:rPr>
                        <a:t>Complexity of clarifications sought following prioritisation decisions especially Highly Specialised Technology routing decisions.</a:t>
                      </a:r>
                    </a:p>
                    <a:p>
                      <a:pPr marL="0" marR="0" lvl="0" indent="0" algn="l">
                        <a:lnSpc>
                          <a:spcPct val="100000"/>
                        </a:lnSpc>
                        <a:spcBef>
                          <a:spcPts val="0"/>
                        </a:spcBef>
                        <a:spcAft>
                          <a:spcPts val="0"/>
                        </a:spcAft>
                        <a:buClrTx/>
                        <a:buSzTx/>
                        <a:buNone/>
                      </a:pPr>
                      <a:endParaRPr lang="en-GB" sz="800" kern="1200">
                        <a:solidFill>
                          <a:schemeClr val="dk1"/>
                        </a:solidFill>
                        <a:latin typeface="Arial"/>
                        <a:ea typeface="+mn-ea"/>
                        <a:cs typeface="Arial"/>
                      </a:endParaRPr>
                    </a:p>
                    <a:p>
                      <a:pPr marL="0" marR="0" lvl="0" indent="0" algn="l">
                        <a:lnSpc>
                          <a:spcPct val="100000"/>
                        </a:lnSpc>
                        <a:spcBef>
                          <a:spcPts val="0"/>
                        </a:spcBef>
                        <a:spcAft>
                          <a:spcPts val="0"/>
                        </a:spcAft>
                        <a:buClrTx/>
                        <a:buSzTx/>
                        <a:buNone/>
                      </a:pPr>
                      <a:endParaRPr lang="en-GB" sz="800" kern="1200" noProof="0">
                        <a:solidFill>
                          <a:srgbClr val="FF0000"/>
                        </a:solidFill>
                        <a:highlight>
                          <a:srgbClr val="FFFF00"/>
                        </a:highlight>
                        <a:latin typeface="Arial"/>
                        <a:ea typeface="+mn-ea"/>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21052914"/>
                  </a:ext>
                </a:extLst>
              </a:tr>
              <a:tr h="1638889">
                <a:tc>
                  <a:txBody>
                    <a:bodyPr/>
                    <a:lstStyle/>
                    <a:p>
                      <a:r>
                        <a:rPr lang="en-GB" sz="900">
                          <a:latin typeface="Arial"/>
                          <a:cs typeface="Arial"/>
                        </a:rPr>
                        <a:t>Providing High Quality &amp; Timely Advice</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Arial"/>
                          <a:cs typeface="Aria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71450" marR="0" lvl="0" indent="-171450" algn="l">
                        <a:lnSpc>
                          <a:spcPct val="100000"/>
                        </a:lnSpc>
                        <a:spcBef>
                          <a:spcPts val="0"/>
                        </a:spcBef>
                        <a:spcAft>
                          <a:spcPts val="600"/>
                        </a:spcAft>
                        <a:buFont typeface="Arial"/>
                        <a:buChar char="•"/>
                      </a:pPr>
                      <a:r>
                        <a:rPr lang="en-GB" sz="800" b="0" i="0" u="sng" strike="noStrike" noProof="0">
                          <a:solidFill>
                            <a:schemeClr val="tx1"/>
                          </a:solidFill>
                          <a:latin typeface="Arial"/>
                          <a:cs typeface="Arial"/>
                        </a:rPr>
                        <a:t>Timeliness:</a:t>
                      </a:r>
                      <a:r>
                        <a:rPr lang="en-GB" sz="800" b="0" i="0" u="none" strike="noStrike" noProof="0">
                          <a:solidFill>
                            <a:schemeClr val="tx1"/>
                          </a:solidFill>
                          <a:latin typeface="Arial"/>
                          <a:cs typeface="Arial"/>
                        </a:rPr>
                        <a:t> All 4 service project teams are testing improvement ideas. Preparation for the commencement of the Content Creation and Guidance Production Services in early 25/26 is also underway </a:t>
                      </a:r>
                      <a:endParaRPr lang="en-US" sz="1600"/>
                    </a:p>
                    <a:p>
                      <a:pPr marL="171450" marR="0" lvl="0" indent="-171450" algn="l">
                        <a:lnSpc>
                          <a:spcPct val="100000"/>
                        </a:lnSpc>
                        <a:spcBef>
                          <a:spcPts val="0"/>
                        </a:spcBef>
                        <a:spcAft>
                          <a:spcPts val="600"/>
                        </a:spcAft>
                        <a:buFont typeface="Arial"/>
                        <a:buChar char="•"/>
                      </a:pPr>
                      <a:r>
                        <a:rPr lang="en-GB" sz="800" b="0" i="0" u="sng" strike="noStrike" noProof="0">
                          <a:solidFill>
                            <a:schemeClr val="tx1"/>
                          </a:solidFill>
                          <a:latin typeface="Arial"/>
                          <a:cs typeface="Arial"/>
                        </a:rPr>
                        <a:t>Methods:</a:t>
                      </a:r>
                      <a:r>
                        <a:rPr lang="en-GB" sz="800" b="0" i="0" u="none" strike="noStrike" noProof="0">
                          <a:solidFill>
                            <a:schemeClr val="tx1"/>
                          </a:solidFill>
                          <a:latin typeface="Arial"/>
                          <a:cs typeface="Arial"/>
                        </a:rPr>
                        <a:t> Good engagement and largely positive comments from health inequalities modular update consultation. The Modular update Selection and Oversight Panel </a:t>
                      </a:r>
                      <a:r>
                        <a:rPr lang="en-GB" sz="800" b="0" i="0" u="none" strike="noStrike" noProof="0">
                          <a:solidFill>
                            <a:schemeClr val="tx1"/>
                          </a:solidFill>
                          <a:latin typeface="Arial"/>
                        </a:rPr>
                        <a:t>prioritised EQ-5D-5L adoption and surrogate endpoints for modular updates. New HealthTech manual has been published for consultation. </a:t>
                      </a:r>
                    </a:p>
                    <a:p>
                      <a:pPr marL="171450" indent="-171450">
                        <a:spcBef>
                          <a:spcPts val="300"/>
                        </a:spcBef>
                        <a:buFont typeface="Arial"/>
                        <a:buChar char="•"/>
                        <a:defRPr/>
                      </a:pPr>
                      <a:r>
                        <a:rPr lang="en-GB" sz="800" b="0" i="0" u="sng" strike="noStrike" noProof="0">
                          <a:solidFill>
                            <a:schemeClr val="tx1"/>
                          </a:solidFill>
                          <a:latin typeface="Arial"/>
                          <a:cs typeface="Arial"/>
                        </a:rPr>
                        <a:t>Incorporation of TAs</a:t>
                      </a:r>
                      <a:r>
                        <a:rPr lang="en-GB" sz="800" b="0" i="0" u="none" strike="noStrike" noProof="0">
                          <a:solidFill>
                            <a:schemeClr val="tx1"/>
                          </a:solidFill>
                          <a:latin typeface="Arial"/>
                          <a:cs typeface="Arial"/>
                        </a:rPr>
                        <a:t>: </a:t>
                      </a:r>
                      <a:r>
                        <a:rPr lang="en-GB" sz="800">
                          <a:solidFill>
                            <a:srgbClr val="222222"/>
                          </a:solidFill>
                          <a:latin typeface="Arial"/>
                          <a:ea typeface="Inter"/>
                          <a:cs typeface="Arial"/>
                        </a:rPr>
                        <a:t>Remain on track to deliver over 170 TA incorporations by Q4 (180 planned). </a:t>
                      </a:r>
                      <a:r>
                        <a:rPr lang="en-GB" sz="800">
                          <a:solidFill>
                            <a:srgbClr val="222222"/>
                          </a:solidFill>
                          <a:latin typeface="Arial"/>
                          <a:cs typeface="Arial"/>
                        </a:rPr>
                        <a:t>Significant stakeholder engagement with ABPI, DHSC/NHSE &amp; Board</a:t>
                      </a:r>
                    </a:p>
                    <a:p>
                      <a:pPr marL="171450" indent="-171450">
                        <a:spcBef>
                          <a:spcPts val="300"/>
                        </a:spcBef>
                        <a:buFont typeface="Arial" panose="020B0604020202020204" pitchFamily="34" charset="0"/>
                        <a:buChar char="•"/>
                        <a:defRPr/>
                      </a:pPr>
                      <a:r>
                        <a:rPr lang="en-GB" sz="800" b="0" i="0" u="sng" strike="noStrike" kern="1200" noProof="0">
                          <a:solidFill>
                            <a:schemeClr val="tx1"/>
                          </a:solidFill>
                          <a:latin typeface="Arial"/>
                          <a:ea typeface="+mn-ea"/>
                          <a:cs typeface="Arial"/>
                        </a:rPr>
                        <a:t>Rules Based Pathway</a:t>
                      </a:r>
                      <a:r>
                        <a:rPr lang="en-GB" sz="800" b="0" i="0" u="none" strike="noStrike" kern="1200" noProof="0">
                          <a:solidFill>
                            <a:schemeClr val="tx1"/>
                          </a:solidFill>
                          <a:latin typeface="Arial"/>
                          <a:ea typeface="+mn-ea"/>
                          <a:cs typeface="Arial"/>
                        </a:rPr>
                        <a:t>: </a:t>
                      </a:r>
                      <a:r>
                        <a:rPr lang="en-GB" sz="800">
                          <a:solidFill>
                            <a:schemeClr val="tx1"/>
                          </a:solidFill>
                          <a:latin typeface="Arial"/>
                          <a:ea typeface="Inter"/>
                          <a:cs typeface="Arial"/>
                        </a:rPr>
                        <a:t>Meeting held with devolved nations to identify areas of collaboration. NIHR and OLS have joined NHSE/NICE programme board. Supported drafting of the policy outline for the 10 Year Plan.</a:t>
                      </a:r>
                    </a:p>
                    <a:p>
                      <a:pPr marL="171450" indent="-171450">
                        <a:spcBef>
                          <a:spcPts val="300"/>
                        </a:spcBef>
                        <a:buFont typeface="Arial" panose="020B0604020202020204" pitchFamily="34" charset="0"/>
                        <a:buChar char="•"/>
                        <a:defRPr/>
                      </a:pPr>
                      <a:r>
                        <a:rPr lang="en-GB" sz="800" u="sng">
                          <a:solidFill>
                            <a:schemeClr val="tx1"/>
                          </a:solidFill>
                          <a:latin typeface="Arial"/>
                          <a:ea typeface="Inter"/>
                          <a:cs typeface="Arial"/>
                        </a:rPr>
                        <a:t>Late-stage assessment</a:t>
                      </a:r>
                      <a:r>
                        <a:rPr lang="en-GB" sz="800">
                          <a:solidFill>
                            <a:schemeClr val="tx1"/>
                          </a:solidFill>
                          <a:latin typeface="Arial"/>
                          <a:ea typeface="Inter"/>
                          <a:cs typeface="Arial"/>
                        </a:rPr>
                        <a:t>: All 8 pilots have been through committee and 6 pilots have been through public consultation. </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lvl="0" indent="-171450">
                        <a:spcAft>
                          <a:spcPts val="600"/>
                        </a:spcAft>
                        <a:buFont typeface="Arial" panose="020B0604020202020204" pitchFamily="34" charset="0"/>
                        <a:buChar char="•"/>
                      </a:pPr>
                      <a:r>
                        <a:rPr lang="en-GB" sz="800" b="0" i="0" u="sng" strike="noStrike" noProof="0">
                          <a:solidFill>
                            <a:schemeClr val="tx1"/>
                          </a:solidFill>
                          <a:latin typeface="Arial"/>
                          <a:cs typeface="Arial"/>
                        </a:rPr>
                        <a:t>Timeliness</a:t>
                      </a:r>
                      <a:r>
                        <a:rPr lang="en-GB" sz="800" b="0" i="0" u="none" strike="noStrike" noProof="0">
                          <a:solidFill>
                            <a:schemeClr val="tx1"/>
                          </a:solidFill>
                          <a:latin typeface="Arial"/>
                          <a:cs typeface="Arial"/>
                        </a:rPr>
                        <a:t>: Challenges with staff capacity to test and scale change ideas. Office move and server availability continue to cause delay to reporting from MS Project Online and connectivity to data in other systems. </a:t>
                      </a:r>
                    </a:p>
                    <a:p>
                      <a:pPr marL="171450" lvl="0" indent="-171450">
                        <a:spcAft>
                          <a:spcPts val="600"/>
                        </a:spcAft>
                        <a:buFont typeface="Arial" panose="020B0604020202020204" pitchFamily="34" charset="0"/>
                        <a:buChar char="•"/>
                      </a:pPr>
                      <a:r>
                        <a:rPr lang="en-GB" sz="800" b="0" i="0" u="sng" strike="noStrike" noProof="0">
                          <a:solidFill>
                            <a:schemeClr val="tx1"/>
                          </a:solidFill>
                          <a:latin typeface="Arial"/>
                          <a:cs typeface="Arial"/>
                        </a:rPr>
                        <a:t>Methods</a:t>
                      </a:r>
                      <a:r>
                        <a:rPr lang="en-GB" sz="800" b="0" i="0" u="none" strike="noStrike" noProof="0">
                          <a:solidFill>
                            <a:schemeClr val="tx1"/>
                          </a:solidFill>
                          <a:latin typeface="Arial"/>
                          <a:cs typeface="Arial"/>
                        </a:rPr>
                        <a:t>: Continuing to monitor the feedback from the severity modifier. </a:t>
                      </a:r>
                      <a:endParaRPr lang="en-GB" sz="800" b="0" i="0" u="none" strike="noStrike" noProof="0">
                        <a:solidFill>
                          <a:schemeClr val="tx1"/>
                        </a:solidFill>
                        <a:latin typeface="Arial"/>
                      </a:endParaRPr>
                    </a:p>
                    <a:p>
                      <a:pPr marL="171450" lvl="0" indent="-171450">
                        <a:spcAft>
                          <a:spcPts val="600"/>
                        </a:spcAft>
                        <a:buFont typeface="Arial" panose="020B0604020202020204" pitchFamily="34" charset="0"/>
                        <a:buChar char="•"/>
                      </a:pPr>
                      <a:r>
                        <a:rPr lang="en-GB" sz="800" b="0" i="0" u="sng" strike="noStrike" noProof="0">
                          <a:solidFill>
                            <a:schemeClr val="tx1"/>
                          </a:solidFill>
                          <a:latin typeface="Arial"/>
                          <a:cs typeface="Arial"/>
                        </a:rPr>
                        <a:t>Incorporation of TAs</a:t>
                      </a:r>
                      <a:r>
                        <a:rPr lang="en-GB" sz="800" b="0" i="0" u="none" strike="noStrike" noProof="0">
                          <a:solidFill>
                            <a:schemeClr val="tx1"/>
                          </a:solidFill>
                          <a:latin typeface="Arial"/>
                          <a:cs typeface="Arial"/>
                        </a:rPr>
                        <a:t>: Teams continue to face capacity challenges as work intensifies and complexity of incorporation topics increases.</a:t>
                      </a:r>
                    </a:p>
                    <a:p>
                      <a:pPr marL="171450" lvl="0" indent="-171450">
                        <a:spcAft>
                          <a:spcPts val="600"/>
                        </a:spcAft>
                        <a:buFont typeface="Arial" panose="020B0604020202020204" pitchFamily="34" charset="0"/>
                        <a:buChar char="•"/>
                      </a:pPr>
                      <a:r>
                        <a:rPr lang="en-GB" sz="800" b="0" i="0" u="sng" strike="noStrike" noProof="0">
                          <a:solidFill>
                            <a:schemeClr val="tx1"/>
                          </a:solidFill>
                          <a:latin typeface="Arial"/>
                          <a:cs typeface="Arial"/>
                        </a:rPr>
                        <a:t>Rules Based pathway:</a:t>
                      </a:r>
                      <a:r>
                        <a:rPr lang="en-GB" sz="800" b="0" i="0" u="none" strike="noStrike" noProof="0">
                          <a:solidFill>
                            <a:schemeClr val="tx1"/>
                          </a:solidFill>
                          <a:latin typeface="Arial"/>
                          <a:cs typeface="Arial"/>
                        </a:rPr>
                        <a:t> Requires alignment with the 10 Year Health plan and spending review so may need to adapt approach when those policies conclude.</a:t>
                      </a:r>
                    </a:p>
                    <a:p>
                      <a:pPr marL="171450" lvl="0" indent="-171450">
                        <a:spcAft>
                          <a:spcPts val="600"/>
                        </a:spcAft>
                        <a:buFont typeface="Arial" panose="020B0604020202020204" pitchFamily="34" charset="0"/>
                        <a:buChar char="•"/>
                      </a:pPr>
                      <a:r>
                        <a:rPr lang="en-GB" sz="800" b="0" i="0" u="sng" strike="noStrike" noProof="0">
                          <a:solidFill>
                            <a:schemeClr val="tx1"/>
                          </a:solidFill>
                          <a:latin typeface="Arial"/>
                          <a:cs typeface="Arial"/>
                        </a:rPr>
                        <a:t>Late-stage assessment: </a:t>
                      </a:r>
                      <a:r>
                        <a:rPr lang="en-GB" sz="800" b="0" i="0" u="none" strike="noStrike" noProof="0">
                          <a:solidFill>
                            <a:schemeClr val="tx1"/>
                          </a:solidFill>
                          <a:latin typeface="Arial"/>
                          <a:cs typeface="Arial"/>
                        </a:rPr>
                        <a:t>Stakeholder management</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470657775"/>
                  </a:ext>
                </a:extLst>
              </a:tr>
              <a:tr h="591084">
                <a:tc>
                  <a:txBody>
                    <a:bodyPr/>
                    <a:lstStyle/>
                    <a:p>
                      <a:r>
                        <a:rPr lang="en-GB" sz="900">
                          <a:latin typeface="Arial"/>
                          <a:cs typeface="Arial"/>
                        </a:rPr>
                        <a:t>Ensuring our Advice is Usable</a:t>
                      </a:r>
                      <a:endParaRPr lang="en-US" sz="1600">
                        <a:latin typeface="Arial"/>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800" b="1" kern="1200">
                          <a:solidFill>
                            <a:schemeClr val="dk1"/>
                          </a:solidFill>
                          <a:effectLst/>
                          <a:latin typeface="Arial"/>
                          <a:ea typeface="+mn-ea"/>
                          <a:cs typeface="Arial"/>
                        </a:rPr>
                        <a:t>Green</a:t>
                      </a:r>
                      <a:endParaRPr lang="en-GB" sz="800" b="0" kern="1200">
                        <a:solidFill>
                          <a:schemeClr val="dk1"/>
                        </a:solidFill>
                        <a:effectLst/>
                        <a:latin typeface="Arial"/>
                        <a:ea typeface="+mn-ea"/>
                        <a:cs typeface="Arial"/>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71450" indent="-171450">
                        <a:buFont typeface="Arial" panose="020B0604020202020204" pitchFamily="34" charset="0"/>
                        <a:buChar char="•"/>
                      </a:pPr>
                      <a:r>
                        <a:rPr lang="en-GB" sz="800">
                          <a:solidFill>
                            <a:schemeClr val="tx1"/>
                          </a:solidFill>
                          <a:latin typeface="Arial"/>
                          <a:cs typeface="Arial"/>
                        </a:rPr>
                        <a:t>Structured recommendations for medicines and healthtech rolled out, with first topics live Q1 25/26.</a:t>
                      </a:r>
                    </a:p>
                    <a:p>
                      <a:pPr marL="171450" indent="-171450">
                        <a:buFont typeface="Arial"/>
                        <a:buChar char="•"/>
                      </a:pPr>
                      <a:r>
                        <a:rPr lang="en-GB" sz="800">
                          <a:solidFill>
                            <a:schemeClr val="tx1"/>
                          </a:solidFill>
                          <a:latin typeface="Arial"/>
                          <a:cs typeface="Arial"/>
                        </a:rPr>
                        <a:t>Analytics providing insight on user behaviours where technology appraisals have been incorporated into guidelines to inform areas for improvement.</a:t>
                      </a:r>
                    </a:p>
                    <a:p>
                      <a:pPr marL="171450" indent="-171450">
                        <a:buFont typeface="Arial"/>
                        <a:buChar char="•"/>
                      </a:pPr>
                      <a:r>
                        <a:rPr lang="en-GB" sz="800">
                          <a:solidFill>
                            <a:schemeClr val="tx1"/>
                          </a:solidFill>
                          <a:latin typeface="Arial"/>
                          <a:cs typeface="Arial"/>
                        </a:rPr>
                        <a:t>The deliverables of the AWS proof of concept are on track, to inform options for healthcare recommendation content repurposing and our future approach to content creation, management and publication.</a:t>
                      </a:r>
                      <a:endParaRPr lang="en-GB" sz="800">
                        <a:solidFill>
                          <a:schemeClr val="tx1"/>
                        </a:solidFill>
                        <a:highlight>
                          <a:srgbClr val="FFFF00"/>
                        </a:highlight>
                        <a:latin typeface="Arial"/>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lvl="0" indent="-171450">
                        <a:spcAft>
                          <a:spcPts val="600"/>
                        </a:spcAft>
                        <a:buFont typeface="Arial"/>
                        <a:buChar char="•"/>
                      </a:pPr>
                      <a:r>
                        <a:rPr lang="en-GB" sz="800" u="none" kern="1200">
                          <a:solidFill>
                            <a:schemeClr val="tx1"/>
                          </a:solidFill>
                          <a:latin typeface="Arial"/>
                          <a:ea typeface="+mn-ea"/>
                          <a:cs typeface="Arial"/>
                        </a:rPr>
                        <a:t>Agree next steps for delivery and implementation of a solution to meet the business needs for content creation, management and publication based upon recommendations and learnings from the AWS proof of concept</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232242556"/>
                  </a:ext>
                </a:extLst>
              </a:tr>
              <a:tr h="882658">
                <a:tc>
                  <a:txBody>
                    <a:bodyPr/>
                    <a:lstStyle/>
                    <a:p>
                      <a:r>
                        <a:rPr lang="en-GB" sz="900">
                          <a:latin typeface="Arial"/>
                          <a:cs typeface="Arial"/>
                        </a:rPr>
                        <a:t>Demonstrable impact</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Arial"/>
                          <a:cs typeface="Aria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71450" marR="0" lvl="0" indent="-171450" algn="l">
                        <a:lnSpc>
                          <a:spcPct val="100000"/>
                        </a:lnSpc>
                        <a:spcBef>
                          <a:spcPts val="0"/>
                        </a:spcBef>
                        <a:spcAft>
                          <a:spcPts val="0"/>
                        </a:spcAft>
                        <a:buClr>
                          <a:srgbClr val="000000"/>
                        </a:buClr>
                        <a:buFont typeface="Arial"/>
                        <a:buChar char="•"/>
                      </a:pPr>
                      <a:r>
                        <a:rPr lang="en-GB" sz="800" b="0" i="0" u="none" strike="noStrike" noProof="0">
                          <a:solidFill>
                            <a:schemeClr val="tx1"/>
                          </a:solidFill>
                          <a:latin typeface="Arial"/>
                          <a:cs typeface="Arial"/>
                        </a:rPr>
                        <a:t>System intelligence and uptake measurement - Baseline established for measuring uptake in our priority areas. Maternity and neonatal insights pack published, insight pack on respiratory conditions in development. </a:t>
                      </a:r>
                      <a:endParaRPr lang="en-US" sz="1600"/>
                    </a:p>
                    <a:p>
                      <a:pPr marL="171450" marR="0" lvl="0" indent="-171450" algn="l">
                        <a:lnSpc>
                          <a:spcPct val="100000"/>
                        </a:lnSpc>
                        <a:spcBef>
                          <a:spcPts val="0"/>
                        </a:spcBef>
                        <a:spcAft>
                          <a:spcPts val="0"/>
                        </a:spcAft>
                        <a:buFont typeface="Arial"/>
                        <a:buChar char="•"/>
                      </a:pPr>
                      <a:r>
                        <a:rPr lang="en-GB" sz="800" b="0" i="0" u="none" strike="noStrike" noProof="0">
                          <a:solidFill>
                            <a:schemeClr val="tx1"/>
                          </a:solidFill>
                          <a:latin typeface="Arial"/>
                          <a:cs typeface="Arial"/>
                        </a:rPr>
                        <a:t>Implementation support - Formal partnership with CVD Prevent being explored to enhance uptake and adoption of cardiovascular disease guidance. Partnership manager now in post (joint role with Cancer Alliance) to focus on early value assessment for cancer. Tirzepatide and obesity guideline uptake being actively monitored.</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lvl="0" indent="-171450">
                        <a:spcAft>
                          <a:spcPts val="600"/>
                        </a:spcAft>
                        <a:buFont typeface="Arial"/>
                        <a:buChar char="•"/>
                      </a:pPr>
                      <a:r>
                        <a:rPr lang="en-GB" sz="800" i="0" u="none">
                          <a:solidFill>
                            <a:schemeClr val="tx1"/>
                          </a:solidFill>
                          <a:latin typeface="Arial"/>
                          <a:cs typeface="Arial"/>
                        </a:rPr>
                        <a:t>Activity planning and scheduling to reflect the new uptake and adoption strategy, and an increase in demand for our support across NICE.</a:t>
                      </a:r>
                    </a:p>
                    <a:p>
                      <a:pPr marL="171450" lvl="0" indent="-171450">
                        <a:spcAft>
                          <a:spcPts val="600"/>
                        </a:spcAft>
                        <a:buFont typeface="Arial"/>
                        <a:buChar char="•"/>
                      </a:pPr>
                      <a:r>
                        <a:rPr lang="en-GB" sz="800" i="0" u="none">
                          <a:solidFill>
                            <a:schemeClr val="tx1"/>
                          </a:solidFill>
                          <a:latin typeface="Arial"/>
                          <a:cs typeface="Arial"/>
                        </a:rPr>
                        <a:t>Delay in NHSE commissioning guidance for tirzepatide implementation has caused delay in implementation and uncertainty for commissioners, providers and practitioners.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915167903"/>
                  </a:ext>
                </a:extLst>
              </a:tr>
              <a:tr h="1553847">
                <a:tc>
                  <a:txBody>
                    <a:bodyPr/>
                    <a:lstStyle/>
                    <a:p>
                      <a:r>
                        <a:rPr lang="en-GB" sz="900">
                          <a:latin typeface="Arial"/>
                          <a:cs typeface="Arial"/>
                        </a:rPr>
                        <a:t>Brilliant organisation</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rtl="0" eaLnBrk="1" fontAlgn="auto" latinLnBrk="0" hangingPunct="1">
                        <a:lnSpc>
                          <a:spcPct val="100000"/>
                        </a:lnSpc>
                        <a:spcBef>
                          <a:spcPts val="0"/>
                        </a:spcBef>
                        <a:spcAft>
                          <a:spcPts val="300"/>
                        </a:spcAft>
                        <a:buClr>
                          <a:srgbClr val="000000"/>
                        </a:buClr>
                        <a:buSzTx/>
                        <a:buNone/>
                      </a:pPr>
                      <a:r>
                        <a:rPr lang="en-GB" sz="800" b="1" kern="1200">
                          <a:solidFill>
                            <a:schemeClr val="tx1"/>
                          </a:solidFill>
                          <a:latin typeface="Arial"/>
                          <a:ea typeface="+mn-ea"/>
                          <a:cs typeface="Arial"/>
                        </a:rPr>
                        <a:t>Amber –forecast underspend​ exceeds target</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marR="0" lvl="0" indent="-171450" algn="l" rtl="0" eaLnBrk="1" latinLnBrk="0" hangingPunct="1">
                        <a:lnSpc>
                          <a:spcPct val="100000"/>
                        </a:lnSpc>
                        <a:spcBef>
                          <a:spcPts val="0"/>
                        </a:spcBef>
                        <a:spcAft>
                          <a:spcPts val="0"/>
                        </a:spcAft>
                        <a:buClr>
                          <a:srgbClr val="000000"/>
                        </a:buClr>
                        <a:buFont typeface="Arial"/>
                        <a:buChar char="•"/>
                      </a:pPr>
                      <a:r>
                        <a:rPr lang="en-GB" sz="800" b="0" i="0" u="none" strike="noStrike" kern="1200" noProof="0">
                          <a:solidFill>
                            <a:srgbClr val="000000"/>
                          </a:solidFill>
                          <a:latin typeface="Arial"/>
                        </a:rPr>
                        <a:t>People- First People Strategy event has kicked off (Weds 26th Feb). Employee Relations and Business Partnering Team-</a:t>
                      </a:r>
                      <a:r>
                        <a:rPr lang="en-GB" sz="800" b="1" i="0" u="none" strike="noStrike" kern="1200" noProof="0">
                          <a:solidFill>
                            <a:srgbClr val="000000"/>
                          </a:solidFill>
                          <a:latin typeface="Arial"/>
                        </a:rPr>
                        <a:t> </a:t>
                      </a:r>
                      <a:r>
                        <a:rPr lang="en-GB" sz="800" b="0" i="0" u="none" strike="noStrike" kern="1200" noProof="0">
                          <a:solidFill>
                            <a:srgbClr val="000000"/>
                          </a:solidFill>
                          <a:latin typeface="Arial"/>
                        </a:rPr>
                        <a:t>First session of Restorative Conversations has taken place across a broad range of colleagues. </a:t>
                      </a:r>
                      <a:endParaRPr lang="en-GB" sz="800">
                        <a:latin typeface="Arial"/>
                      </a:endParaRPr>
                    </a:p>
                    <a:p>
                      <a:pPr marL="171450" marR="0" lvl="0" indent="-171450" algn="l">
                        <a:lnSpc>
                          <a:spcPct val="100000"/>
                        </a:lnSpc>
                        <a:spcBef>
                          <a:spcPts val="0"/>
                        </a:spcBef>
                        <a:spcAft>
                          <a:spcPts val="0"/>
                        </a:spcAft>
                        <a:buClr>
                          <a:srgbClr val="000000"/>
                        </a:buClr>
                        <a:buFont typeface="Arial"/>
                        <a:buChar char="•"/>
                      </a:pPr>
                      <a:r>
                        <a:rPr lang="en-GB" sz="800" b="0" i="0" u="none" strike="noStrike" kern="1200" noProof="0">
                          <a:solidFill>
                            <a:srgbClr val="000000"/>
                          </a:solidFill>
                          <a:latin typeface="Arial"/>
                        </a:rPr>
                        <a:t>The recent Inclusion Pulse Survey (Dec 2024)  shows an improvement in our performance on bullying and harassment, with 7% of staff saying they have experienced bullying and harassment in the past 12 months (an improvement from 10% last year)</a:t>
                      </a:r>
                    </a:p>
                    <a:p>
                      <a:pPr marL="171450" marR="0" lvl="0" indent="-171450" algn="l">
                        <a:lnSpc>
                          <a:spcPct val="100000"/>
                        </a:lnSpc>
                        <a:spcBef>
                          <a:spcPts val="0"/>
                        </a:spcBef>
                        <a:spcAft>
                          <a:spcPts val="0"/>
                        </a:spcAft>
                        <a:buClr>
                          <a:srgbClr val="000000"/>
                        </a:buClr>
                        <a:buFont typeface="Arial"/>
                        <a:buChar char="•"/>
                      </a:pPr>
                      <a:r>
                        <a:rPr lang="en-GB" sz="800" b="0" i="0" u="none" strike="noStrike" kern="1200" noProof="0">
                          <a:solidFill>
                            <a:srgbClr val="000000"/>
                          </a:solidFill>
                          <a:latin typeface="Arial"/>
                        </a:rPr>
                        <a:t>There have been improvements in the representation of ethnic minority, disabled and  LGBTQ+ staff since Dec 2024</a:t>
                      </a:r>
                    </a:p>
                    <a:p>
                      <a:pPr marL="171450" marR="0" lvl="0" indent="-171450" algn="l">
                        <a:lnSpc>
                          <a:spcPct val="100000"/>
                        </a:lnSpc>
                        <a:spcBef>
                          <a:spcPts val="0"/>
                        </a:spcBef>
                        <a:spcAft>
                          <a:spcPts val="300"/>
                        </a:spcAft>
                        <a:buClr>
                          <a:srgbClr val="000000"/>
                        </a:buClr>
                        <a:buFont typeface="Arial"/>
                        <a:buChar char="•"/>
                      </a:pPr>
                      <a:r>
                        <a:rPr lang="en-GB" sz="800" b="0" i="0" u="none" strike="noStrike" kern="1200" noProof="0">
                          <a:solidFill>
                            <a:schemeClr val="tx1"/>
                          </a:solidFill>
                          <a:latin typeface="Arial"/>
                          <a:ea typeface="+mn-ea"/>
                          <a:cs typeface="Arial"/>
                        </a:rPr>
                        <a:t>Indicative budgets for 25/26 issued by DHSC on 31 January. It included everything we’d proposed to be in our baseline including pressures (BNF, continuation of late-stage assessments). Receiving this confirmation at the early stage of business planning will be helpful for prioritisation decisions. The next phase of the corporate social responsibility commenced mid-February and is planned to conclude in May.</a:t>
                      </a:r>
                    </a:p>
                    <a:p>
                      <a:pPr marL="171450" marR="0" lvl="0" indent="-171450" algn="l">
                        <a:lnSpc>
                          <a:spcPct val="100000"/>
                        </a:lnSpc>
                        <a:spcBef>
                          <a:spcPts val="0"/>
                        </a:spcBef>
                        <a:spcAft>
                          <a:spcPts val="300"/>
                        </a:spcAft>
                        <a:buClr>
                          <a:srgbClr val="000000"/>
                        </a:buClr>
                        <a:buFont typeface="Arial"/>
                        <a:buChar char="•"/>
                      </a:pPr>
                      <a:r>
                        <a:rPr lang="en-GB" sz="800" b="0" i="0" u="none" strike="noStrike" kern="1200" noProof="0">
                          <a:solidFill>
                            <a:schemeClr val="tx1"/>
                          </a:solidFill>
                          <a:latin typeface="Arial"/>
                          <a:ea typeface="+mn-ea"/>
                          <a:cs typeface="Arial"/>
                        </a:rPr>
                        <a:t>Positive media engagement scores for recently published articles in digital channels.</a:t>
                      </a:r>
                    </a:p>
                    <a:p>
                      <a:pPr marL="171450" marR="0" lvl="0" indent="-171450" algn="l">
                        <a:lnSpc>
                          <a:spcPct val="100000"/>
                        </a:lnSpc>
                        <a:spcBef>
                          <a:spcPts val="0"/>
                        </a:spcBef>
                        <a:spcAft>
                          <a:spcPts val="300"/>
                        </a:spcAft>
                        <a:buClr>
                          <a:srgbClr val="000000"/>
                        </a:buClr>
                        <a:buFont typeface="Arial"/>
                        <a:buChar char="•"/>
                      </a:pPr>
                      <a:r>
                        <a:rPr lang="en-GB" sz="800" b="0" i="0" u="none" strike="noStrike" kern="1200" noProof="0">
                          <a:solidFill>
                            <a:schemeClr val="tx1"/>
                          </a:solidFill>
                          <a:latin typeface="Arial"/>
                          <a:ea typeface="+mn-ea"/>
                          <a:cs typeface="Arial"/>
                        </a:rPr>
                        <a:t>Individuals and teams are increasingly turning to the CQI method to tackle complex problems, with 60% of projects in the first round of business planning intending to use the method.</a:t>
                      </a:r>
                      <a:endParaRPr lang="en-GB" sz="1600"/>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lvl="0" indent="-171450">
                        <a:spcAft>
                          <a:spcPts val="600"/>
                        </a:spcAft>
                        <a:buFont typeface="Arial"/>
                        <a:buChar char="•"/>
                      </a:pPr>
                      <a:r>
                        <a:rPr lang="en-GB" sz="800">
                          <a:latin typeface="Arial"/>
                          <a:cs typeface="Arial"/>
                        </a:rPr>
                        <a:t>Forecast underspend exceeds our KPI. Capacity constraints and spend controls has meant that we have been unable to fully utilise the underspend arising from vacancies and increased income. There is uncertainty over the agreement of liabilities associated with the Manchester office move that could impact the year-end forecast outturn.</a:t>
                      </a:r>
                    </a:p>
                    <a:p>
                      <a:pPr marL="171450" lvl="0" indent="-171450">
                        <a:spcAft>
                          <a:spcPts val="600"/>
                        </a:spcAft>
                        <a:buFont typeface="Arial"/>
                        <a:buChar char="•"/>
                      </a:pPr>
                      <a:r>
                        <a:rPr lang="en-GB" sz="800">
                          <a:latin typeface="Arial"/>
                          <a:cs typeface="Arial"/>
                        </a:rPr>
                        <a:t>Limited capacity to support teams applying CQI  - Will be addressed through the ‘embedding improvement’ priority programme.</a:t>
                      </a:r>
                    </a:p>
                    <a:p>
                      <a:pPr marL="171450" lvl="0" indent="-171450">
                        <a:spcAft>
                          <a:spcPts val="600"/>
                        </a:spcAft>
                        <a:buFont typeface="Arial"/>
                        <a:buChar char="•"/>
                      </a:pPr>
                      <a:r>
                        <a:rPr lang="en-GB" sz="800">
                          <a:latin typeface="Arial"/>
                          <a:cs typeface="Arial"/>
                        </a:rPr>
                        <a:t>Adapting to new ways of working within the People Team due to current changes for agility. Addressed through consistent, clear and open communication channels and need for colleagues to step up in respective spaces.</a:t>
                      </a:r>
                    </a:p>
                    <a:p>
                      <a:pPr marL="171450" lvl="0" indent="-171450">
                        <a:spcAft>
                          <a:spcPts val="600"/>
                        </a:spcAft>
                        <a:buFont typeface="Arial"/>
                        <a:buChar char="•"/>
                      </a:pPr>
                      <a:endParaRPr lang="en-GB" sz="800">
                        <a:latin typeface="Arial"/>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175230450"/>
                  </a:ext>
                </a:extLst>
              </a:tr>
            </a:tbl>
          </a:graphicData>
        </a:graphic>
      </p:graphicFrame>
      <p:sp>
        <p:nvSpPr>
          <p:cNvPr id="2" name="Rectangle 1">
            <a:extLst>
              <a:ext uri="{FF2B5EF4-FFF2-40B4-BE49-F238E27FC236}">
                <a16:creationId xmlns:a16="http://schemas.microsoft.com/office/drawing/2014/main" id="{6819B2E5-22CE-93B8-0495-DACCD0BB72B6}"/>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3</a:t>
            </a:r>
            <a:endParaRPr lang="en-GB" sz="1600" b="1">
              <a:solidFill>
                <a:schemeClr val="tx1"/>
              </a:solidFill>
            </a:endParaRPr>
          </a:p>
        </p:txBody>
      </p:sp>
    </p:spTree>
    <p:extLst>
      <p:ext uri="{BB962C8B-B14F-4D97-AF65-F5344CB8AC3E}">
        <p14:creationId xmlns:p14="http://schemas.microsoft.com/office/powerpoint/2010/main" val="239520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DD19C3-202E-48C2-858A-6C3B6DF61681}"/>
              </a:ext>
              <a:ext uri="{C183D7F6-B498-43B3-948B-1728B52AA6E4}">
                <adec:decorative xmlns:adec="http://schemas.microsoft.com/office/drawing/2017/decorative" val="1"/>
              </a:ext>
            </a:extLst>
          </p:cNvPr>
          <p:cNvSpPr/>
          <p:nvPr/>
        </p:nvSpPr>
        <p:spPr>
          <a:xfrm>
            <a:off x="307050" y="3543242"/>
            <a:ext cx="11686511"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96000" y="699206"/>
            <a:ext cx="5915422"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317694" y="700954"/>
            <a:ext cx="5687179"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314268" y="142144"/>
            <a:ext cx="11076689" cy="504000"/>
          </a:xfrm>
        </p:spPr>
        <p:txBody>
          <a:bodyPr>
            <a:normAutofit/>
          </a:bodyPr>
          <a:lstStyle/>
          <a:p>
            <a:r>
              <a:rPr lang="en-GB" sz="2500">
                <a:latin typeface="Arial" panose="020B0604020202020204" pitchFamily="34" charset="0"/>
                <a:cs typeface="Arial" panose="020B0604020202020204" pitchFamily="34" charset="0"/>
              </a:rPr>
              <a:t>Relevance: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Inter"/>
                <a:ea typeface="+mn-ea"/>
                <a:cs typeface="+mn-cs"/>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04372" y="147037"/>
            <a:ext cx="1057778" cy="369332"/>
          </a:xfrm>
          <a:prstGeom prst="rect">
            <a:avLst/>
          </a:prstGeom>
          <a:solidFill>
            <a:srgbClr val="00B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Inter"/>
                <a:ea typeface="+mn-ea"/>
                <a:cs typeface="+mn-cs"/>
              </a:rPr>
              <a:t>Green</a:t>
            </a:r>
          </a:p>
        </p:txBody>
      </p:sp>
      <p:sp>
        <p:nvSpPr>
          <p:cNvPr id="8" name="TextBox 7">
            <a:extLst>
              <a:ext uri="{FF2B5EF4-FFF2-40B4-BE49-F238E27FC236}">
                <a16:creationId xmlns:a16="http://schemas.microsoft.com/office/drawing/2014/main" id="{D3943C95-D5E6-A3CE-B167-96142A36149A}"/>
              </a:ext>
            </a:extLst>
          </p:cNvPr>
          <p:cNvSpPr txBox="1"/>
          <p:nvPr/>
        </p:nvSpPr>
        <p:spPr>
          <a:xfrm>
            <a:off x="958049" y="672673"/>
            <a:ext cx="49504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towards outcomes and KPIs</a:t>
            </a:r>
          </a:p>
        </p:txBody>
      </p:sp>
      <p:sp>
        <p:nvSpPr>
          <p:cNvPr id="9" name="TextBox 8">
            <a:extLst>
              <a:ext uri="{FF2B5EF4-FFF2-40B4-BE49-F238E27FC236}">
                <a16:creationId xmlns:a16="http://schemas.microsoft.com/office/drawing/2014/main" id="{D47EDE79-9C78-F8DD-B967-B64E4699754D}"/>
              </a:ext>
            </a:extLst>
          </p:cNvPr>
          <p:cNvSpPr txBox="1"/>
          <p:nvPr/>
        </p:nvSpPr>
        <p:spPr>
          <a:xfrm>
            <a:off x="307051" y="1363184"/>
            <a:ext cx="5687179" cy="2103329"/>
          </a:xfrm>
          <a:prstGeom prst="rect">
            <a:avLst/>
          </a:prstGeom>
          <a:solidFill>
            <a:schemeClr val="accent1"/>
          </a:solidFill>
          <a:ln>
            <a:noFill/>
          </a:ln>
        </p:spPr>
        <p:txBody>
          <a:bodyPr wrap="square" lIns="180000" tIns="180000" rIns="180000" bIns="180000" rtlCol="0" anchor="t">
            <a:noAutofit/>
          </a:bodyPr>
          <a:lstStyle/>
          <a:p>
            <a:pPr marL="171450" indent="-171450">
              <a:spcBef>
                <a:spcPts val="1200"/>
              </a:spcBef>
              <a:buFont typeface="Arial"/>
              <a:buChar char="•"/>
              <a:defRPr/>
            </a:pPr>
            <a:r>
              <a:rPr lang="en-GB" sz="1100">
                <a:solidFill>
                  <a:schemeClr val="bg1"/>
                </a:solidFill>
                <a:latin typeface="Arial"/>
                <a:ea typeface="Inter"/>
                <a:cs typeface="Arial"/>
              </a:rPr>
              <a:t>We are on track to present the refined HST criteria and thematic responses to stakeholder comments at the NICE Public Board Meeting on 19 March.</a:t>
            </a:r>
          </a:p>
          <a:p>
            <a:pPr marL="171450" indent="-171450">
              <a:spcBef>
                <a:spcPts val="1200"/>
              </a:spcBef>
              <a:buFont typeface="Arial"/>
              <a:buChar char="•"/>
              <a:defRPr/>
            </a:pPr>
            <a:r>
              <a:rPr lang="en-GB" sz="1100">
                <a:solidFill>
                  <a:schemeClr val="bg1"/>
                </a:solidFill>
                <a:latin typeface="Arial"/>
                <a:ea typeface="Inter"/>
                <a:cs typeface="Arial"/>
              </a:rPr>
              <a:t>All Regulation 28 reports responded to within statutory timescales and delivery plan agreed at Patient Safety Oversight Group (PSOG) for the 25/26 patient safety priorities approved by the Board in December</a:t>
            </a:r>
          </a:p>
          <a:p>
            <a:pPr marL="171450" indent="-171450">
              <a:spcBef>
                <a:spcPts val="1200"/>
              </a:spcBef>
              <a:buFont typeface="Arial"/>
              <a:buChar char="•"/>
              <a:defRPr/>
            </a:pPr>
            <a:r>
              <a:rPr lang="en-GB" sz="1100">
                <a:solidFill>
                  <a:schemeClr val="bg1"/>
                </a:solidFill>
                <a:latin typeface="Arial"/>
                <a:ea typeface="Inter"/>
                <a:cs typeface="Arial"/>
              </a:rPr>
              <a:t>We have incorporated Interventional Procedure topic selection reporting into the NICE Prioritisation Board to provide a more complete overview of the NICE work programme.</a:t>
            </a:r>
          </a:p>
        </p:txBody>
      </p:sp>
      <p:sp>
        <p:nvSpPr>
          <p:cNvPr id="3" name="TextBox 2">
            <a:extLst>
              <a:ext uri="{FF2B5EF4-FFF2-40B4-BE49-F238E27FC236}">
                <a16:creationId xmlns:a16="http://schemas.microsoft.com/office/drawing/2014/main" id="{2EAA5DDD-1F04-9C2A-8A23-F8C24C026C00}"/>
              </a:ext>
            </a:extLst>
          </p:cNvPr>
          <p:cNvSpPr txBox="1"/>
          <p:nvPr/>
        </p:nvSpPr>
        <p:spPr>
          <a:xfrm>
            <a:off x="6845897" y="863407"/>
            <a:ext cx="3277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a:t>
            </a:r>
            <a:r>
              <a:rPr lang="en-GB" sz="1400" b="1">
                <a:solidFill>
                  <a:srgbClr val="FFFFFF"/>
                </a:solidFill>
                <a:latin typeface="Arial" panose="020B0604020202020204" pitchFamily="34" charset="0"/>
                <a:cs typeface="Arial" panose="020B0604020202020204" pitchFamily="34" charset="0"/>
              </a:rPr>
              <a:t>activities</a:t>
            </a: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for next </a:t>
            </a:r>
            <a:r>
              <a:rPr lang="en-GB" sz="1400" b="1">
                <a:solidFill>
                  <a:srgbClr val="FFFFFF"/>
                </a:solidFill>
                <a:latin typeface="Arial" panose="020B0604020202020204" pitchFamily="34" charset="0"/>
                <a:cs typeface="Arial" panose="020B0604020202020204" pitchFamily="34" charset="0"/>
              </a:rPr>
              <a:t>month</a:t>
            </a:r>
          </a:p>
        </p:txBody>
      </p:sp>
      <p:sp>
        <p:nvSpPr>
          <p:cNvPr id="24" name="TextBox 23">
            <a:extLst>
              <a:ext uri="{FF2B5EF4-FFF2-40B4-BE49-F238E27FC236}">
                <a16:creationId xmlns:a16="http://schemas.microsoft.com/office/drawing/2014/main" id="{D4D2D40D-5649-926E-52CB-C7E779CFB6BA}"/>
              </a:ext>
            </a:extLst>
          </p:cNvPr>
          <p:cNvSpPr txBox="1"/>
          <p:nvPr/>
        </p:nvSpPr>
        <p:spPr>
          <a:xfrm>
            <a:off x="6096000" y="1363184"/>
            <a:ext cx="5915422" cy="2103329"/>
          </a:xfrm>
          <a:prstGeom prst="rect">
            <a:avLst/>
          </a:prstGeom>
          <a:solidFill>
            <a:schemeClr val="accent1"/>
          </a:solidFill>
          <a:ln>
            <a:noFill/>
          </a:ln>
        </p:spPr>
        <p:txBody>
          <a:bodyPr wrap="square" lIns="180000" tIns="180000" rIns="180000" bIns="180000" rtlCol="0" anchor="t">
            <a:noAutofit/>
          </a:bodyPr>
          <a:lstStyle>
            <a:defPPr>
              <a:defRPr lang="en-US"/>
            </a:defPPr>
            <a:lvl1pPr marL="171450" indent="-171450">
              <a:spcBef>
                <a:spcPts val="1200"/>
              </a:spcBef>
              <a:buFont typeface="Arial"/>
              <a:buChar char="•"/>
              <a:defRPr sz="1200">
                <a:solidFill>
                  <a:srgbClr val="FFFFFF"/>
                </a:solidFill>
                <a:latin typeface="Arial"/>
                <a:ea typeface="Inter"/>
                <a:cs typeface="Arial"/>
              </a:defRPr>
            </a:lvl1pPr>
            <a:lvl2pPr marL="179388" lvl="1">
              <a:defRPr sz="800" i="1">
                <a:solidFill>
                  <a:srgbClr val="FFFFFF"/>
                </a:solidFill>
                <a:latin typeface="Arial"/>
                <a:ea typeface="Inter"/>
                <a:cs typeface="Arial"/>
              </a:defRPr>
            </a:lvl2pPr>
          </a:lstStyle>
          <a:p>
            <a:pPr>
              <a:spcBef>
                <a:spcPts val="600"/>
              </a:spcBef>
            </a:pPr>
            <a:r>
              <a:rPr lang="en-GB" sz="1100">
                <a:solidFill>
                  <a:schemeClr val="bg1"/>
                </a:solidFill>
              </a:rPr>
              <a:t>Publish the refined Highly Specialised Technologies criteria on 31 March 2025 (following sign off at the March NICE Board meeting).</a:t>
            </a:r>
          </a:p>
          <a:p>
            <a:pPr>
              <a:spcBef>
                <a:spcPts val="600"/>
              </a:spcBef>
            </a:pPr>
            <a:r>
              <a:rPr lang="en-GB" sz="1100">
                <a:solidFill>
                  <a:schemeClr val="bg1"/>
                </a:solidFill>
              </a:rPr>
              <a:t>Finalise the (interim) forward view for 2025-26 (to be published on 1 April).</a:t>
            </a:r>
          </a:p>
          <a:p>
            <a:pPr>
              <a:spcBef>
                <a:spcPts val="600"/>
              </a:spcBef>
            </a:pPr>
            <a:r>
              <a:rPr lang="en-GB" sz="1100">
                <a:solidFill>
                  <a:schemeClr val="bg1"/>
                </a:solidFill>
              </a:rPr>
              <a:t>Planning reflection and improvements session for Prioritisation Board (to be held on 2 April).</a:t>
            </a:r>
          </a:p>
          <a:p>
            <a:pPr>
              <a:spcBef>
                <a:spcPts val="600"/>
              </a:spcBef>
            </a:pPr>
            <a:r>
              <a:rPr lang="en-GB" sz="1100">
                <a:solidFill>
                  <a:schemeClr val="bg1"/>
                </a:solidFill>
              </a:rPr>
              <a:t>Progressing key internal actions required in response to patient safety issues raised by Regulation 28 reports and other sources, including Domestic Homicide Reviews </a:t>
            </a:r>
          </a:p>
          <a:p>
            <a:pPr>
              <a:spcBef>
                <a:spcPts val="600"/>
              </a:spcBef>
            </a:pPr>
            <a:endParaRPr lang="en-GB" sz="1100"/>
          </a:p>
          <a:p>
            <a:pPr marL="0" indent="0">
              <a:spcBef>
                <a:spcPts val="600"/>
              </a:spcBef>
              <a:buNone/>
            </a:pPr>
            <a:endParaRPr lang="en-GB" sz="1000"/>
          </a:p>
          <a:p>
            <a:pPr>
              <a:spcBef>
                <a:spcPts val="600"/>
              </a:spcBef>
            </a:pPr>
            <a:endParaRPr lang="en-GB" sz="1000"/>
          </a:p>
        </p:txBody>
      </p:sp>
      <p:sp>
        <p:nvSpPr>
          <p:cNvPr id="19" name="TextBox 18">
            <a:extLst>
              <a:ext uri="{FF2B5EF4-FFF2-40B4-BE49-F238E27FC236}">
                <a16:creationId xmlns:a16="http://schemas.microsoft.com/office/drawing/2014/main" id="{F2D51453-51B3-443A-E731-A21953DF69CE}"/>
              </a:ext>
            </a:extLst>
          </p:cNvPr>
          <p:cNvSpPr txBox="1"/>
          <p:nvPr/>
        </p:nvSpPr>
        <p:spPr>
          <a:xfrm>
            <a:off x="307051" y="4141048"/>
            <a:ext cx="402410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Inter"/>
              </a:rPr>
              <a:t>Key risks and mitigants</a:t>
            </a: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268" y="711038"/>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21761"/>
            <a:ext cx="813174" cy="565200"/>
          </a:xfrm>
          <a:prstGeom prst="rect">
            <a:avLst/>
          </a:prstGeom>
        </p:spPr>
      </p:pic>
      <p:graphicFrame>
        <p:nvGraphicFramePr>
          <p:cNvPr id="5" name="Table 4">
            <a:extLst>
              <a:ext uri="{FF2B5EF4-FFF2-40B4-BE49-F238E27FC236}">
                <a16:creationId xmlns:a16="http://schemas.microsoft.com/office/drawing/2014/main" id="{C031A1B4-D1F9-968B-7DC3-472C20615E9A}"/>
              </a:ext>
            </a:extLst>
          </p:cNvPr>
          <p:cNvGraphicFramePr>
            <a:graphicFrameLocks noGrp="1"/>
          </p:cNvGraphicFramePr>
          <p:nvPr>
            <p:extLst>
              <p:ext uri="{D42A27DB-BD31-4B8C-83A1-F6EECF244321}">
                <p14:modId xmlns:p14="http://schemas.microsoft.com/office/powerpoint/2010/main" val="3899100752"/>
              </p:ext>
            </p:extLst>
          </p:nvPr>
        </p:nvGraphicFramePr>
        <p:xfrm>
          <a:off x="302666" y="3869742"/>
          <a:ext cx="11686508" cy="2194560"/>
        </p:xfrm>
        <a:graphic>
          <a:graphicData uri="http://schemas.openxmlformats.org/drawingml/2006/table">
            <a:tbl>
              <a:tblPr firstRow="1" bandRow="1">
                <a:tableStyleId>{5C22544A-7EE6-4342-B048-85BDC9FD1C3A}</a:tableStyleId>
              </a:tblPr>
              <a:tblGrid>
                <a:gridCol w="5480570">
                  <a:extLst>
                    <a:ext uri="{9D8B030D-6E8A-4147-A177-3AD203B41FA5}">
                      <a16:colId xmlns:a16="http://schemas.microsoft.com/office/drawing/2014/main" val="3799182394"/>
                    </a:ext>
                  </a:extLst>
                </a:gridCol>
                <a:gridCol w="299358">
                  <a:extLst>
                    <a:ext uri="{9D8B030D-6E8A-4147-A177-3AD203B41FA5}">
                      <a16:colId xmlns:a16="http://schemas.microsoft.com/office/drawing/2014/main" val="3984294952"/>
                    </a:ext>
                  </a:extLst>
                </a:gridCol>
                <a:gridCol w="287844">
                  <a:extLst>
                    <a:ext uri="{9D8B030D-6E8A-4147-A177-3AD203B41FA5}">
                      <a16:colId xmlns:a16="http://schemas.microsoft.com/office/drawing/2014/main" val="3838693969"/>
                    </a:ext>
                  </a:extLst>
                </a:gridCol>
                <a:gridCol w="375986">
                  <a:extLst>
                    <a:ext uri="{9D8B030D-6E8A-4147-A177-3AD203B41FA5}">
                      <a16:colId xmlns:a16="http://schemas.microsoft.com/office/drawing/2014/main" val="1133645282"/>
                    </a:ext>
                  </a:extLst>
                </a:gridCol>
                <a:gridCol w="5242750">
                  <a:extLst>
                    <a:ext uri="{9D8B030D-6E8A-4147-A177-3AD203B41FA5}">
                      <a16:colId xmlns:a16="http://schemas.microsoft.com/office/drawing/2014/main" val="1164021184"/>
                    </a:ext>
                  </a:extLst>
                </a:gridCol>
              </a:tblGrid>
              <a:tr h="243840">
                <a:tc>
                  <a:txBody>
                    <a:bodyPr/>
                    <a:lstStyle/>
                    <a:p>
                      <a:r>
                        <a:rPr lang="en-GB" sz="1000">
                          <a:latin typeface="Arial"/>
                          <a:cs typeface="Arial"/>
                        </a:rPr>
                        <a:t>Risk</a:t>
                      </a:r>
                    </a:p>
                  </a:txBody>
                  <a:tcPr/>
                </a:tc>
                <a:tc>
                  <a:txBody>
                    <a:bodyPr/>
                    <a:lstStyle/>
                    <a:p>
                      <a:pPr algn="ctr"/>
                      <a:r>
                        <a:rPr lang="en-GB" sz="1000">
                          <a:latin typeface="Arial"/>
                          <a:cs typeface="Arial"/>
                        </a:rPr>
                        <a:t>I</a:t>
                      </a:r>
                    </a:p>
                  </a:txBody>
                  <a:tcPr/>
                </a:tc>
                <a:tc>
                  <a:txBody>
                    <a:bodyPr/>
                    <a:lstStyle/>
                    <a:p>
                      <a:pPr algn="ctr"/>
                      <a:r>
                        <a:rPr lang="en-GB" sz="1000">
                          <a:latin typeface="Arial"/>
                          <a:cs typeface="Arial"/>
                        </a:rPr>
                        <a:t>L</a:t>
                      </a:r>
                    </a:p>
                  </a:txBody>
                  <a:tcPr/>
                </a:tc>
                <a:tc>
                  <a:txBody>
                    <a:bodyPr/>
                    <a:lstStyle/>
                    <a:p>
                      <a:pPr algn="ctr"/>
                      <a:r>
                        <a:rPr lang="en-GB" sz="1000">
                          <a:latin typeface="Arial"/>
                          <a:cs typeface="Arial"/>
                        </a:rPr>
                        <a:t>S</a:t>
                      </a:r>
                    </a:p>
                  </a:txBody>
                  <a:tcPr/>
                </a:tc>
                <a:tc>
                  <a:txBody>
                    <a:bodyPr/>
                    <a:lstStyle/>
                    <a:p>
                      <a:r>
                        <a:rPr lang="en-GB" sz="1000">
                          <a:latin typeface="Arial"/>
                          <a:cs typeface="Arial"/>
                        </a:rPr>
                        <a:t>Key Controls</a:t>
                      </a:r>
                    </a:p>
                  </a:txBody>
                  <a:tcPr/>
                </a:tc>
                <a:extLst>
                  <a:ext uri="{0D108BD9-81ED-4DB2-BD59-A6C34878D82A}">
                    <a16:rowId xmlns:a16="http://schemas.microsoft.com/office/drawing/2014/main" val="1701266588"/>
                  </a:ext>
                </a:extLst>
              </a:tr>
              <a:tr h="339127">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cs typeface="Arial"/>
                        </a:rPr>
                        <a:t>Some developer teams could reach their capacity and be unable to take new topics from Prioritisation Board (PB).</a:t>
                      </a:r>
                    </a:p>
                  </a:txBody>
                  <a:tcPr>
                    <a:solidFill>
                      <a:schemeClr val="bg1">
                        <a:lumMod val="95000"/>
                      </a:schemeClr>
                    </a:solidFill>
                  </a:tcPr>
                </a:tc>
                <a:tc>
                  <a:txBody>
                    <a:bodyPr/>
                    <a:lstStyle/>
                    <a:p>
                      <a:pPr algn="ctr"/>
                      <a:r>
                        <a:rPr lang="en-GB" sz="1000">
                          <a:solidFill>
                            <a:schemeClr val="tx1"/>
                          </a:solidFill>
                          <a:latin typeface="Arial"/>
                          <a:cs typeface="Arial"/>
                        </a:rPr>
                        <a:t>3</a:t>
                      </a:r>
                    </a:p>
                  </a:txBody>
                  <a:tcPr anchor="ctr">
                    <a:solidFill>
                      <a:srgbClr val="F7F4F1"/>
                    </a:solidFill>
                  </a:tcPr>
                </a:tc>
                <a:tc>
                  <a:txBody>
                    <a:bodyPr/>
                    <a:lstStyle/>
                    <a:p>
                      <a:pPr lvl="0" algn="ctr">
                        <a:buNone/>
                      </a:pPr>
                      <a:r>
                        <a:rPr lang="en-GB" sz="1000">
                          <a:solidFill>
                            <a:schemeClr val="tx1"/>
                          </a:solidFill>
                          <a:latin typeface="Arial"/>
                          <a:cs typeface="Arial"/>
                        </a:rPr>
                        <a:t>4</a:t>
                      </a:r>
                    </a:p>
                  </a:txBody>
                  <a:tcPr anchor="ctr">
                    <a:solidFill>
                      <a:srgbClr val="F7F4F1"/>
                    </a:solidFill>
                  </a:tcPr>
                </a:tc>
                <a:tc>
                  <a:txBody>
                    <a:bodyPr/>
                    <a:lstStyle/>
                    <a:p>
                      <a:pPr lvl="0" algn="ctr">
                        <a:buNone/>
                      </a:pPr>
                      <a:r>
                        <a:rPr lang="en-GB" sz="1000">
                          <a:solidFill>
                            <a:schemeClr val="tx1"/>
                          </a:solidFill>
                          <a:latin typeface="Arial"/>
                          <a:cs typeface="Arial"/>
                        </a:rPr>
                        <a:t>15</a:t>
                      </a:r>
                    </a:p>
                  </a:txBody>
                  <a:tcPr anchor="ctr">
                    <a:solidFill>
                      <a:srgbClr val="FFC0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rPr>
                        <a:t>Developing ways to explore relative priority of topics considered by the Prioritisation Board - looking at potentially using the voting scores to determine relative priority, but it may also be a matter of re-presenting prioritised topics to the Prioritisation Board and then asking them to undertake a relative prioritisation exercise. </a:t>
                      </a:r>
                      <a:endParaRPr lang="en-GB" sz="1000">
                        <a:solidFill>
                          <a:schemeClr val="tx1"/>
                        </a:solidFill>
                        <a:latin typeface="Arial"/>
                        <a:cs typeface="Arial"/>
                      </a:endParaRPr>
                    </a:p>
                  </a:txBody>
                  <a:tcPr>
                    <a:solidFill>
                      <a:schemeClr val="bg1">
                        <a:lumMod val="95000"/>
                      </a:schemeClr>
                    </a:solidFill>
                  </a:tcPr>
                </a:tc>
                <a:extLst>
                  <a:ext uri="{0D108BD9-81ED-4DB2-BD59-A6C34878D82A}">
                    <a16:rowId xmlns:a16="http://schemas.microsoft.com/office/drawing/2014/main" val="1637962769"/>
                  </a:ext>
                </a:extLst>
              </a:tr>
              <a:tr h="438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cs typeface="Arial"/>
                        </a:rPr>
                        <a:t>The Prioritisation Board could reach its capacity to work through and consider the volume of topic suggestions put forward.</a:t>
                      </a:r>
                    </a:p>
                  </a:txBody>
                  <a:tcPr>
                    <a:solidFill>
                      <a:schemeClr val="bg1">
                        <a:lumMod val="95000"/>
                      </a:schemeClr>
                    </a:solidFill>
                  </a:tcPr>
                </a:tc>
                <a:tc>
                  <a:txBody>
                    <a:bodyPr/>
                    <a:lstStyle/>
                    <a:p>
                      <a:pPr algn="ctr"/>
                      <a:r>
                        <a:rPr lang="en-GB" sz="1000">
                          <a:latin typeface="Arial"/>
                          <a:cs typeface="Arial"/>
                        </a:rPr>
                        <a:t>3</a:t>
                      </a:r>
                    </a:p>
                  </a:txBody>
                  <a:tcPr anchor="ctr">
                    <a:solidFill>
                      <a:srgbClr val="F7F4F1"/>
                    </a:solidFill>
                  </a:tcPr>
                </a:tc>
                <a:tc>
                  <a:txBody>
                    <a:bodyPr/>
                    <a:lstStyle/>
                    <a:p>
                      <a:pPr algn="ctr"/>
                      <a:r>
                        <a:rPr lang="en-GB" sz="1000">
                          <a:latin typeface="Arial"/>
                          <a:cs typeface="Arial"/>
                        </a:rPr>
                        <a:t>3</a:t>
                      </a:r>
                    </a:p>
                  </a:txBody>
                  <a:tcPr anchor="ctr">
                    <a:solidFill>
                      <a:srgbClr val="F7F4F1"/>
                    </a:solidFill>
                  </a:tcPr>
                </a:tc>
                <a:tc>
                  <a:txBody>
                    <a:bodyPr/>
                    <a:lstStyle/>
                    <a:p>
                      <a:pPr algn="ctr"/>
                      <a:r>
                        <a:rPr lang="en-GB" sz="1000">
                          <a:latin typeface="Arial"/>
                          <a:cs typeface="Arial"/>
                        </a:rPr>
                        <a:t>9</a:t>
                      </a:r>
                    </a:p>
                  </a:txBody>
                  <a:tcPr anchor="ctr">
                    <a:solidFill>
                      <a:srgbClr val="FFFF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a:solidFill>
                            <a:schemeClr val="tx1"/>
                          </a:solidFill>
                          <a:latin typeface="Arial"/>
                          <a:ea typeface="+mn-ea"/>
                          <a:cs typeface="Arial"/>
                        </a:rPr>
                        <a:t>Refining im</a:t>
                      </a:r>
                      <a:r>
                        <a:rPr lang="en-GB" sz="1000">
                          <a:solidFill>
                            <a:schemeClr val="tx1"/>
                          </a:solidFill>
                          <a:latin typeface="Arial"/>
                          <a:cs typeface="Arial"/>
                        </a:rPr>
                        <a:t>plementation of stage 1 process to improve efficiency and sustainability as we learn more now the ‘suggest a topic’ function is in use. We have refined the process by</a:t>
                      </a:r>
                      <a:r>
                        <a:rPr lang="en-GB" sz="1000" b="0" i="0" u="none" strike="noStrike" noProof="0">
                          <a:solidFill>
                            <a:schemeClr val="tx1"/>
                          </a:solidFill>
                          <a:latin typeface="Arial"/>
                        </a:rPr>
                        <a:t> embedding a review by Consultant Clinical Advisors before Prioritisation Board. They review the stage one briefings and the proposed prioritisation decision; PB then reviews those decisions.</a:t>
                      </a:r>
                      <a:r>
                        <a:rPr lang="en-GB" sz="1000" b="0" i="0" u="none" strike="noStrike" noProof="0">
                          <a:solidFill>
                            <a:srgbClr val="FF0000"/>
                          </a:solidFill>
                          <a:latin typeface="Arial"/>
                        </a:rPr>
                        <a:t> </a:t>
                      </a:r>
                    </a:p>
                  </a:txBody>
                  <a:tcPr>
                    <a:solidFill>
                      <a:schemeClr val="bg1">
                        <a:lumMod val="95000"/>
                      </a:schemeClr>
                    </a:solidFill>
                  </a:tcPr>
                </a:tc>
                <a:extLst>
                  <a:ext uri="{0D108BD9-81ED-4DB2-BD59-A6C34878D82A}">
                    <a16:rowId xmlns:a16="http://schemas.microsoft.com/office/drawing/2014/main" val="831340481"/>
                  </a:ext>
                </a:extLst>
              </a:tr>
              <a:tr h="339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cs typeface="Arial"/>
                        </a:rPr>
                        <a:t>Volume and complexity of clarification requests impacts on Surveillance team capacity.</a:t>
                      </a:r>
                    </a:p>
                  </a:txBody>
                  <a:tcPr>
                    <a:solidFill>
                      <a:schemeClr val="bg1">
                        <a:lumMod val="95000"/>
                      </a:schemeClr>
                    </a:solidFill>
                  </a:tcPr>
                </a:tc>
                <a:tc>
                  <a:txBody>
                    <a:bodyPr/>
                    <a:lstStyle/>
                    <a:p>
                      <a:pPr algn="ctr"/>
                      <a:r>
                        <a:rPr lang="en-GB" sz="1000">
                          <a:latin typeface="Arial"/>
                          <a:cs typeface="Arial"/>
                        </a:rPr>
                        <a:t>3</a:t>
                      </a:r>
                    </a:p>
                  </a:txBody>
                  <a:tcPr anchor="ctr">
                    <a:solidFill>
                      <a:srgbClr val="F7F4F1"/>
                    </a:solidFill>
                  </a:tcPr>
                </a:tc>
                <a:tc>
                  <a:txBody>
                    <a:bodyPr/>
                    <a:lstStyle/>
                    <a:p>
                      <a:pPr algn="ctr"/>
                      <a:r>
                        <a:rPr lang="en-GB" sz="1000">
                          <a:latin typeface="Arial"/>
                          <a:cs typeface="Arial"/>
                        </a:rPr>
                        <a:t>3</a:t>
                      </a:r>
                    </a:p>
                  </a:txBody>
                  <a:tcPr anchor="ctr">
                    <a:solidFill>
                      <a:srgbClr val="F7F4F1"/>
                    </a:solidFill>
                  </a:tcPr>
                </a:tc>
                <a:tc>
                  <a:txBody>
                    <a:bodyPr/>
                    <a:lstStyle/>
                    <a:p>
                      <a:pPr algn="ctr"/>
                      <a:r>
                        <a:rPr lang="en-GB" sz="1000">
                          <a:latin typeface="Arial"/>
                          <a:cs typeface="Arial"/>
                        </a:rPr>
                        <a:t>9</a:t>
                      </a:r>
                    </a:p>
                  </a:txBody>
                  <a:tcPr anchor="ctr">
                    <a:solidFill>
                      <a:srgbClr val="FFFF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noProof="0">
                          <a:solidFill>
                            <a:schemeClr val="tx1"/>
                          </a:solidFill>
                          <a:latin typeface="Arial"/>
                        </a:rPr>
                        <a:t>Engaging with Medicines evaluation team colleagues to develop processes for effectively responding to clarification requests.</a:t>
                      </a:r>
                    </a:p>
                  </a:txBody>
                  <a:tcPr>
                    <a:solidFill>
                      <a:schemeClr val="bg1">
                        <a:lumMod val="95000"/>
                      </a:schemeClr>
                    </a:solidFill>
                  </a:tcPr>
                </a:tc>
                <a:extLst>
                  <a:ext uri="{0D108BD9-81ED-4DB2-BD59-A6C34878D82A}">
                    <a16:rowId xmlns:a16="http://schemas.microsoft.com/office/drawing/2014/main" val="2771742189"/>
                  </a:ext>
                </a:extLst>
              </a:tr>
            </a:tbl>
          </a:graphicData>
        </a:graphic>
      </p:graphicFrame>
      <p:grpSp>
        <p:nvGrpSpPr>
          <p:cNvPr id="28" name="Group 27" descr="Key: light green, very low, dark green, low, yellow medium, amber, high, red very high. ">
            <a:extLst>
              <a:ext uri="{FF2B5EF4-FFF2-40B4-BE49-F238E27FC236}">
                <a16:creationId xmlns:a16="http://schemas.microsoft.com/office/drawing/2014/main" id="{A5239921-5BCF-554D-F4A3-2705F5CA21FE}"/>
              </a:ext>
            </a:extLst>
          </p:cNvPr>
          <p:cNvGrpSpPr/>
          <p:nvPr/>
        </p:nvGrpSpPr>
        <p:grpSpPr>
          <a:xfrm>
            <a:off x="8853562" y="6158794"/>
            <a:ext cx="3138270" cy="215444"/>
            <a:chOff x="6420298" y="6183881"/>
            <a:chExt cx="3138270" cy="215444"/>
          </a:xfrm>
        </p:grpSpPr>
        <p:sp>
          <p:nvSpPr>
            <p:cNvPr id="14" name="TextBox 13">
              <a:extLst>
                <a:ext uri="{FF2B5EF4-FFF2-40B4-BE49-F238E27FC236}">
                  <a16:creationId xmlns:a16="http://schemas.microsoft.com/office/drawing/2014/main" id="{885A8FF1-B028-A2DC-07E6-D75F3728DAD1}"/>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7" name="TextBox 16">
              <a:extLst>
                <a:ext uri="{FF2B5EF4-FFF2-40B4-BE49-F238E27FC236}">
                  <a16:creationId xmlns:a16="http://schemas.microsoft.com/office/drawing/2014/main" id="{DE54C839-B28F-6EC1-A3EC-3A7517CE27F1}"/>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8" name="Rectangle 17">
              <a:extLst>
                <a:ext uri="{FF2B5EF4-FFF2-40B4-BE49-F238E27FC236}">
                  <a16:creationId xmlns:a16="http://schemas.microsoft.com/office/drawing/2014/main" id="{21971740-0E2D-673A-BA98-EDF34BE2BCA7}"/>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C92A89A-D5BF-7AEF-53B5-BA169B501132}"/>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48280FE-1D1B-650C-D7D8-8C20A1ED5117}"/>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22" name="Rectangle 21">
              <a:extLst>
                <a:ext uri="{FF2B5EF4-FFF2-40B4-BE49-F238E27FC236}">
                  <a16:creationId xmlns:a16="http://schemas.microsoft.com/office/drawing/2014/main" id="{75EAFEFF-273D-3CF0-053F-850ED08A2D25}"/>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E19CF8B-6DAE-7F6C-7E22-E9369434F20D}"/>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4756709-E7BF-CD2E-1C76-B2A5CCB28CE3}"/>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6" name="Rectangle 25">
              <a:extLst>
                <a:ext uri="{FF2B5EF4-FFF2-40B4-BE49-F238E27FC236}">
                  <a16:creationId xmlns:a16="http://schemas.microsoft.com/office/drawing/2014/main" id="{90189F4A-67D6-D0B7-894C-E65EA3BA9FB5}"/>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812D6E2E-3C89-3BAA-FF0F-83BC1E8B7183}"/>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spTree>
    <p:extLst>
      <p:ext uri="{BB962C8B-B14F-4D97-AF65-F5344CB8AC3E}">
        <p14:creationId xmlns:p14="http://schemas.microsoft.com/office/powerpoint/2010/main" val="100498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470486" y="257653"/>
            <a:ext cx="10958286" cy="777351"/>
          </a:xfrm>
        </p:spPr>
        <p:txBody>
          <a:bodyPr>
            <a:normAutofit/>
          </a:bodyPr>
          <a:lstStyle/>
          <a:p>
            <a:r>
              <a:rPr lang="en-US" sz="2500">
                <a:latin typeface="Arial" panose="020B0604020202020204" pitchFamily="34" charset="0"/>
                <a:cs typeface="Arial" panose="020B0604020202020204" pitchFamily="34" charset="0"/>
              </a:rPr>
              <a:t>Relevance: High-level summary of performance</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4852222"/>
              </p:ext>
            </p:extLst>
          </p:nvPr>
        </p:nvGraphicFramePr>
        <p:xfrm>
          <a:off x="283012" y="1137423"/>
          <a:ext cx="6613089" cy="3535992"/>
        </p:xfrm>
        <a:graphic>
          <a:graphicData uri="http://schemas.openxmlformats.org/drawingml/2006/table">
            <a:tbl>
              <a:tblPr firstRow="1" bandRow="1">
                <a:tableStyleId>{5C22544A-7EE6-4342-B048-85BDC9FD1C3A}</a:tableStyleId>
              </a:tblPr>
              <a:tblGrid>
                <a:gridCol w="2270728">
                  <a:extLst>
                    <a:ext uri="{9D8B030D-6E8A-4147-A177-3AD203B41FA5}">
                      <a16:colId xmlns:a16="http://schemas.microsoft.com/office/drawing/2014/main" val="324831861"/>
                    </a:ext>
                  </a:extLst>
                </a:gridCol>
                <a:gridCol w="1124706">
                  <a:extLst>
                    <a:ext uri="{9D8B030D-6E8A-4147-A177-3AD203B41FA5}">
                      <a16:colId xmlns:a16="http://schemas.microsoft.com/office/drawing/2014/main" val="3943146200"/>
                    </a:ext>
                  </a:extLst>
                </a:gridCol>
                <a:gridCol w="1124706">
                  <a:extLst>
                    <a:ext uri="{9D8B030D-6E8A-4147-A177-3AD203B41FA5}">
                      <a16:colId xmlns:a16="http://schemas.microsoft.com/office/drawing/2014/main" val="708250283"/>
                    </a:ext>
                  </a:extLst>
                </a:gridCol>
                <a:gridCol w="1124706">
                  <a:extLst>
                    <a:ext uri="{9D8B030D-6E8A-4147-A177-3AD203B41FA5}">
                      <a16:colId xmlns:a16="http://schemas.microsoft.com/office/drawing/2014/main" val="2195783223"/>
                    </a:ext>
                  </a:extLst>
                </a:gridCol>
                <a:gridCol w="968243">
                  <a:extLst>
                    <a:ext uri="{9D8B030D-6E8A-4147-A177-3AD203B41FA5}">
                      <a16:colId xmlns:a16="http://schemas.microsoft.com/office/drawing/2014/main" val="3913680241"/>
                    </a:ext>
                  </a:extLst>
                </a:gridCol>
              </a:tblGrid>
              <a:tr h="966304">
                <a:tc>
                  <a:txBody>
                    <a:bodyPr/>
                    <a:lstStyle/>
                    <a:p>
                      <a:pPr algn="ctr"/>
                      <a:r>
                        <a:rPr lang="en-GB" sz="1200">
                          <a:solidFill>
                            <a:schemeClr val="tx1"/>
                          </a:solidFill>
                          <a:latin typeface="Arial"/>
                          <a:ea typeface="Inter"/>
                          <a:cs typeface="Arial"/>
                        </a:rPr>
                        <a:t>NICE Business plan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ea typeface="Inter"/>
                          <a:cs typeface="Arial"/>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a:ea typeface="Inter"/>
                          <a:cs typeface="Arial"/>
                        </a:rPr>
                        <a:t>Trajectory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4014640076"/>
                  </a:ext>
                </a:extLst>
              </a:tr>
              <a:tr h="1284844">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mn-lt"/>
                          <a:cs typeface="Arial"/>
                        </a:rPr>
                        <a:t>% of positive decisions made by the Prioritisation Board that align to key NHS and social care priorities, including those described in our annual Forward 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1">
                          <a:solidFill>
                            <a:schemeClr val="tx1"/>
                          </a:solidFill>
                          <a:latin typeface="Arial"/>
                          <a:ea typeface="Inter"/>
                          <a:cs typeface="Arial"/>
                        </a:rPr>
                        <a:t>81%</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000" b="1">
                          <a:solidFill>
                            <a:schemeClr val="tx1"/>
                          </a:solidFill>
                          <a:latin typeface="Arial"/>
                          <a:ea typeface="Inter"/>
                          <a:cs typeface="Arial"/>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N/A – new measure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N/A – new measure from Oct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131278"/>
                  </a:ext>
                </a:extLst>
              </a:tr>
              <a:tr h="1284844">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mn-lt"/>
                          <a:cs typeface="Arial"/>
                        </a:rPr>
                        <a:t>% of responses to Regulation 28 reports, Health Services Safety Investigation Body (HSSIB) safety recommendations and safety alerts within specified and/or statutory timeframes</a:t>
                      </a:r>
                      <a:endParaRPr lang="en-US" sz="1000">
                        <a:solidFill>
                          <a:schemeClr val="tx1"/>
                        </a:solidFill>
                        <a:latin typeface="Arial"/>
                        <a:ea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rgbClr val="222222"/>
                          </a:solidFill>
                          <a:latin typeface="Arial"/>
                          <a:ea typeface="Inter"/>
                          <a:cs typeface="Aria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GB" sz="1050">
                        <a:latin typeface="Arial" panose="020B0604020202020204" pitchFamily="34" charset="0"/>
                        <a:ea typeface="Inter" panose="0200050300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bl>
          </a:graphicData>
        </a:graphic>
      </p:graphicFrame>
      <p:sp>
        <p:nvSpPr>
          <p:cNvPr id="6" name="Arrow: Up 5" descr="Green arrow indicating good progress&#10;">
            <a:extLst>
              <a:ext uri="{FF2B5EF4-FFF2-40B4-BE49-F238E27FC236}">
                <a16:creationId xmlns:a16="http://schemas.microsoft.com/office/drawing/2014/main" id="{2F07361F-9952-41AE-5340-78F271CF9C98}"/>
              </a:ext>
              <a:ext uri="{C183D7F6-B498-43B3-948B-1728B52AA6E4}">
                <adec:decorative xmlns:adec="http://schemas.microsoft.com/office/drawing/2017/decorative" val="0"/>
              </a:ext>
            </a:extLst>
          </p:cNvPr>
          <p:cNvSpPr/>
          <p:nvPr/>
        </p:nvSpPr>
        <p:spPr>
          <a:xfrm>
            <a:off x="6197454" y="3777993"/>
            <a:ext cx="484632" cy="40738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ontent Placeholder 4">
            <a:extLst>
              <a:ext uri="{FF2B5EF4-FFF2-40B4-BE49-F238E27FC236}">
                <a16:creationId xmlns:a16="http://schemas.microsoft.com/office/drawing/2014/main" id="{30916E19-851E-0495-00E6-B92ED0DD6FD0}"/>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2168463953"/>
              </p:ext>
            </p:extLst>
          </p:nvPr>
        </p:nvGraphicFramePr>
        <p:xfrm>
          <a:off x="7195616" y="1137424"/>
          <a:ext cx="4713372" cy="3526604"/>
        </p:xfrm>
        <a:graphic>
          <a:graphicData uri="http://schemas.openxmlformats.org/drawingml/2006/table">
            <a:tbl>
              <a:tblPr firstRow="1" bandRow="1">
                <a:tableStyleId>{5C22544A-7EE6-4342-B048-85BDC9FD1C3A}</a:tableStyleId>
              </a:tblPr>
              <a:tblGrid>
                <a:gridCol w="3168506">
                  <a:extLst>
                    <a:ext uri="{9D8B030D-6E8A-4147-A177-3AD203B41FA5}">
                      <a16:colId xmlns:a16="http://schemas.microsoft.com/office/drawing/2014/main" val="2727980484"/>
                    </a:ext>
                  </a:extLst>
                </a:gridCol>
                <a:gridCol w="1000336">
                  <a:extLst>
                    <a:ext uri="{9D8B030D-6E8A-4147-A177-3AD203B41FA5}">
                      <a16:colId xmlns:a16="http://schemas.microsoft.com/office/drawing/2014/main" val="1637958658"/>
                    </a:ext>
                  </a:extLst>
                </a:gridCol>
                <a:gridCol w="544530">
                  <a:extLst>
                    <a:ext uri="{9D8B030D-6E8A-4147-A177-3AD203B41FA5}">
                      <a16:colId xmlns:a16="http://schemas.microsoft.com/office/drawing/2014/main" val="159653918"/>
                    </a:ext>
                  </a:extLst>
                </a:gridCol>
              </a:tblGrid>
              <a:tr h="533488">
                <a:tc>
                  <a:txBody>
                    <a:bodyPr/>
                    <a:lstStyle/>
                    <a:p>
                      <a:pPr algn="ctr"/>
                      <a:r>
                        <a:rPr lang="en-GB" sz="1200">
                          <a:solidFill>
                            <a:schemeClr val="tx1"/>
                          </a:solidFill>
                          <a:latin typeface="Arial" panose="020B0604020202020204" pitchFamily="34" charset="0"/>
                          <a:ea typeface="Inter"/>
                          <a:cs typeface="Arial" panose="020B0604020202020204" pitchFamily="34" charset="0"/>
                        </a:rPr>
                        <a:t>NICE Bus Plan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panose="020B0604020202020204" pitchFamily="34" charset="0"/>
                          <a:ea typeface="Inter"/>
                          <a:cs typeface="Arial" panose="020B0604020202020204" pitchFamily="34" charset="0"/>
                        </a:rPr>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panose="020B0604020202020204" pitchFamily="34" charset="0"/>
                          <a:ea typeface="Inter"/>
                          <a:cs typeface="Arial" panose="020B0604020202020204" pitchFamily="34" charset="0"/>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642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Lato"/>
                          <a:cs typeface="Arial" panose="020B0604020202020204" pitchFamily="34" charset="0"/>
                        </a:rPr>
                        <a:t>Common prioritisation framework published following public consultation and agreement with system partners</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279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rPr>
                        <a:t>NICE’s </a:t>
                      </a:r>
                      <a:r>
                        <a:rPr lang="en-GB" sz="1000">
                          <a:solidFill>
                            <a:schemeClr val="tx1"/>
                          </a:solidFill>
                          <a:latin typeface="Arial" panose="020B0604020202020204" pitchFamily="34" charset="0"/>
                          <a:ea typeface="Lato"/>
                          <a:cs typeface="Arial" panose="020B0604020202020204" pitchFamily="34" charset="0"/>
                        </a:rPr>
                        <a:t>P</a:t>
                      </a: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rPr>
                        <a:t>rioritisation Board launched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43138784"/>
                  </a:ext>
                </a:extLst>
              </a:tr>
              <a:tr h="279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Lato"/>
                          <a:cs typeface="Arial" panose="020B0604020202020204" pitchFamily="34" charset="0"/>
                        </a:rPr>
                        <a:t>P</a:t>
                      </a: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rPr>
                        <a:t>rioritisation Board’s forward look published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70541423"/>
                  </a:ext>
                </a:extLst>
              </a:tr>
              <a:tr h="48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Lato"/>
                          <a:cs typeface="Arial" panose="020B0604020202020204" pitchFamily="34" charset="0"/>
                        </a:rPr>
                        <a:t>Single horizon scanning function operational, linking with external providers</a:t>
                      </a:r>
                      <a:endParaRPr lang="en-GB" sz="1000">
                        <a:latin typeface="Arial" panose="020B0604020202020204" pitchFamily="34" charset="0"/>
                        <a:ea typeface="Lat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304713143"/>
                  </a:ext>
                </a:extLst>
              </a:tr>
              <a:tr h="642665">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Arial" panose="020B0604020202020204" pitchFamily="34" charset="0"/>
                          <a:ea typeface="Lato"/>
                          <a:cs typeface="Arial" panose="020B0604020202020204" pitchFamily="34" charset="0"/>
                        </a:rPr>
                        <a:t>Agreed an approach for recognising guidance from other organisations in areas where NICE does not produce guidance </a:t>
                      </a: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ea typeface="Inter"/>
                          <a:cs typeface="Arial" panose="020B0604020202020204" pitchFamily="34" charset="0"/>
                        </a:rPr>
                        <a:t>C</a:t>
                      </a:r>
                    </a:p>
                    <a:p>
                      <a:pPr algn="ctr"/>
                      <a:endParaRPr lang="en-GB" sz="105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218367413"/>
                  </a:ext>
                </a:extLst>
              </a:tr>
              <a:tr h="664700">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Arial" panose="020B0604020202020204" pitchFamily="34" charset="0"/>
                          <a:ea typeface="Lato"/>
                          <a:cs typeface="Arial" panose="020B0604020202020204" pitchFamily="34" charset="0"/>
                        </a:rPr>
                        <a:t>Consulted on any identified changes to routing criteria for Highly Specialised Technology Appraisals </a:t>
                      </a: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ea typeface="Inter"/>
                          <a:cs typeface="Arial" panose="020B0604020202020204" pitchFamily="34" charset="0"/>
                        </a:rPr>
                        <a:t>G</a:t>
                      </a:r>
                    </a:p>
                    <a:p>
                      <a:pPr algn="ctr"/>
                      <a:endParaRPr lang="en-GB" sz="105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57675873"/>
                  </a:ext>
                </a:extLst>
              </a:tr>
            </a:tbl>
          </a:graphicData>
        </a:graphic>
      </p:graphicFrame>
      <p:sp>
        <p:nvSpPr>
          <p:cNvPr id="8" name="TextBox 7">
            <a:extLst>
              <a:ext uri="{FF2B5EF4-FFF2-40B4-BE49-F238E27FC236}">
                <a16:creationId xmlns:a16="http://schemas.microsoft.com/office/drawing/2014/main" id="{9B31E5A8-E95D-4C77-C301-FB65E36EB9FB}"/>
              </a:ext>
            </a:extLst>
          </p:cNvPr>
          <p:cNvSpPr txBox="1"/>
          <p:nvPr/>
        </p:nvSpPr>
        <p:spPr>
          <a:xfrm>
            <a:off x="7195616" y="4768491"/>
            <a:ext cx="5373367"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4" name="TextBox 3">
            <a:extLst>
              <a:ext uri="{FF2B5EF4-FFF2-40B4-BE49-F238E27FC236}">
                <a16:creationId xmlns:a16="http://schemas.microsoft.com/office/drawing/2014/main" id="{AA31326F-1AFA-5526-30E8-B4D1EC1069F8}"/>
              </a:ext>
            </a:extLst>
          </p:cNvPr>
          <p:cNvSpPr txBox="1"/>
          <p:nvPr/>
        </p:nvSpPr>
        <p:spPr>
          <a:xfrm>
            <a:off x="310613" y="5038353"/>
            <a:ext cx="11625977" cy="777245"/>
          </a:xfrm>
          <a:prstGeom prst="rect">
            <a:avLst/>
          </a:prstGeom>
          <a:solidFill>
            <a:schemeClr val="bg1">
              <a:lumMod val="95000"/>
            </a:schemeClr>
          </a:solidFill>
          <a:ln>
            <a:solidFill>
              <a:schemeClr val="tx1"/>
            </a:solidFill>
          </a:ln>
        </p:spPr>
        <p:txBody>
          <a:bodyPr wrap="square" lIns="91440" tIns="45720" rIns="91440" bIns="45720" rtlCol="0" anchor="t">
            <a:noAutofit/>
          </a:bodyPr>
          <a:lstStyle/>
          <a:p>
            <a:pPr>
              <a:spcAft>
                <a:spcPts val="600"/>
              </a:spcAft>
            </a:pPr>
            <a:r>
              <a:rPr lang="en-GB" sz="1200" b="1">
                <a:latin typeface="Arial" panose="020B0604020202020204" pitchFamily="34" charset="0"/>
                <a:ea typeface="Inter SemiBold"/>
                <a:cs typeface="Arial" panose="020B0604020202020204" pitchFamily="34" charset="0"/>
              </a:rPr>
              <a:t>Notes on RAG status:</a:t>
            </a:r>
            <a:endParaRPr lang="en-GB" sz="1200">
              <a:latin typeface="Arial" panose="020B0604020202020204" pitchFamily="34" charset="0"/>
              <a:ea typeface="Inter SemiBold" panose="02000503000000020004" pitchFamily="2" charset="0"/>
              <a:cs typeface="Arial" panose="020B0604020202020204" pitchFamily="34" charset="0"/>
            </a:endParaRPr>
          </a:p>
        </p:txBody>
      </p:sp>
      <p:sp>
        <p:nvSpPr>
          <p:cNvPr id="10" name="Oval 9">
            <a:extLst>
              <a:ext uri="{FF2B5EF4-FFF2-40B4-BE49-F238E27FC236}">
                <a16:creationId xmlns:a16="http://schemas.microsoft.com/office/drawing/2014/main" id="{EF1CAEFE-BD28-4819-BB2D-C00D0C12C3B2}"/>
              </a:ext>
              <a:ext uri="{C183D7F6-B498-43B3-948B-1728B52AA6E4}">
                <adec:decorative xmlns:adec="http://schemas.microsoft.com/office/drawing/2017/decorative" val="1"/>
              </a:ext>
            </a:extLst>
          </p:cNvPr>
          <p:cNvSpPr/>
          <p:nvPr/>
        </p:nvSpPr>
        <p:spPr>
          <a:xfrm>
            <a:off x="641601" y="528362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9" name="TextBox 8">
            <a:extLst>
              <a:ext uri="{FF2B5EF4-FFF2-40B4-BE49-F238E27FC236}">
                <a16:creationId xmlns:a16="http://schemas.microsoft.com/office/drawing/2014/main" id="{23C8F710-378C-B2E6-C7F6-EBECD594D577}"/>
              </a:ext>
            </a:extLst>
          </p:cNvPr>
          <p:cNvSpPr txBox="1"/>
          <p:nvPr/>
        </p:nvSpPr>
        <p:spPr>
          <a:xfrm>
            <a:off x="794001" y="5268513"/>
            <a:ext cx="11087386" cy="246221"/>
          </a:xfrm>
          <a:prstGeom prst="rect">
            <a:avLst/>
          </a:prstGeom>
          <a:noFill/>
        </p:spPr>
        <p:txBody>
          <a:bodyPr wrap="square" lIns="91440" tIns="45720" rIns="91440" bIns="45720" anchor="t">
            <a:spAutoFit/>
          </a:bodyPr>
          <a:lstStyle/>
          <a:p>
            <a:r>
              <a:rPr lang="en-GB" sz="1000">
                <a:solidFill>
                  <a:srgbClr val="000000"/>
                </a:solidFill>
                <a:latin typeface="Arial"/>
                <a:cs typeface="Arial"/>
              </a:rPr>
              <a:t>2 positive decisions in February. Monthly data not reported due to small numbers.</a:t>
            </a:r>
            <a:endParaRPr lang="en-GB" sz="1000">
              <a:solidFill>
                <a:srgbClr val="FF0000"/>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6DF4F1D3-35D9-298B-829B-607BE56B4B65}"/>
              </a:ext>
              <a:ext uri="{C183D7F6-B498-43B3-948B-1728B52AA6E4}">
                <adec:decorative xmlns:adec="http://schemas.microsoft.com/office/drawing/2017/decorative" val="1"/>
              </a:ext>
            </a:extLst>
          </p:cNvPr>
          <p:cNvSpPr/>
          <p:nvPr/>
        </p:nvSpPr>
        <p:spPr>
          <a:xfrm>
            <a:off x="6952702" y="255867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3" name="Oval 12">
            <a:extLst>
              <a:ext uri="{FF2B5EF4-FFF2-40B4-BE49-F238E27FC236}">
                <a16:creationId xmlns:a16="http://schemas.microsoft.com/office/drawing/2014/main" id="{EC06614E-EC42-86E9-25B3-0DFFB22C7D72}"/>
              </a:ext>
              <a:ext uri="{C183D7F6-B498-43B3-948B-1728B52AA6E4}">
                <adec:decorative xmlns:adec="http://schemas.microsoft.com/office/drawing/2017/decorative" val="1"/>
              </a:ext>
            </a:extLst>
          </p:cNvPr>
          <p:cNvSpPr/>
          <p:nvPr/>
        </p:nvSpPr>
        <p:spPr>
          <a:xfrm>
            <a:off x="641601" y="556356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6" name="TextBox 15">
            <a:extLst>
              <a:ext uri="{FF2B5EF4-FFF2-40B4-BE49-F238E27FC236}">
                <a16:creationId xmlns:a16="http://schemas.microsoft.com/office/drawing/2014/main" id="{0A9D1051-78FB-1F9B-F623-AAB23056F9BB}"/>
              </a:ext>
            </a:extLst>
          </p:cNvPr>
          <p:cNvSpPr txBox="1"/>
          <p:nvPr/>
        </p:nvSpPr>
        <p:spPr>
          <a:xfrm>
            <a:off x="821600" y="5534440"/>
            <a:ext cx="11445977" cy="246221"/>
          </a:xfrm>
          <a:prstGeom prst="rect">
            <a:avLst/>
          </a:prstGeom>
          <a:noFill/>
        </p:spPr>
        <p:txBody>
          <a:bodyPr wrap="square" lIns="91440" tIns="45720" rIns="91440" bIns="45720" anchor="t">
            <a:spAutoFit/>
          </a:bodyPr>
          <a:lstStyle/>
          <a:p>
            <a:r>
              <a:rPr lang="en-US" sz="1000">
                <a:solidFill>
                  <a:srgbClr val="000000"/>
                </a:solidFill>
                <a:latin typeface="Arial"/>
                <a:cs typeface="Arial"/>
              </a:rPr>
              <a:t>Responded to 1 Regulation 28 report in February within timelines. We are working on response to a further report received in February, but the response is not due until April. </a:t>
            </a:r>
            <a:endParaRPr lang="en-GB" sz="100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D9A188-BE1D-F65D-4FC7-957A9B015BA2}"/>
              </a:ext>
            </a:extLst>
          </p:cNvPr>
          <p:cNvSpPr txBox="1"/>
          <p:nvPr/>
        </p:nvSpPr>
        <p:spPr>
          <a:xfrm>
            <a:off x="8849032" y="6191288"/>
            <a:ext cx="3185879" cy="215444"/>
          </a:xfrm>
          <a:prstGeom prst="rect">
            <a:avLst/>
          </a:prstGeom>
          <a:noFill/>
        </p:spPr>
        <p:txBody>
          <a:bodyPr wrap="square" lIns="91440" tIns="45720" rIns="91440" bIns="45720" rtlCol="0" anchor="t">
            <a:spAutoFit/>
          </a:bodyPr>
          <a:lstStyle/>
          <a:p>
            <a:r>
              <a:rPr lang="en-GB" sz="800"/>
              <a:t>All figures as of 28 February 2025 unless otherwise stated</a:t>
            </a:r>
          </a:p>
        </p:txBody>
      </p:sp>
      <p:sp>
        <p:nvSpPr>
          <p:cNvPr id="17" name="Oval 16">
            <a:extLst>
              <a:ext uri="{FF2B5EF4-FFF2-40B4-BE49-F238E27FC236}">
                <a16:creationId xmlns:a16="http://schemas.microsoft.com/office/drawing/2014/main" id="{B375A1A1-1C24-D9B5-0629-2C51AA69A922}"/>
              </a:ext>
              <a:ext uri="{C183D7F6-B498-43B3-948B-1728B52AA6E4}">
                <adec:decorative xmlns:adec="http://schemas.microsoft.com/office/drawing/2017/decorative" val="1"/>
              </a:ext>
            </a:extLst>
          </p:cNvPr>
          <p:cNvSpPr/>
          <p:nvPr/>
        </p:nvSpPr>
        <p:spPr>
          <a:xfrm>
            <a:off x="6913108" y="3891687"/>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Tree>
    <p:extLst>
      <p:ext uri="{BB962C8B-B14F-4D97-AF65-F5344CB8AC3E}">
        <p14:creationId xmlns:p14="http://schemas.microsoft.com/office/powerpoint/2010/main" val="291246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78451" y="527579"/>
            <a:ext cx="5915422" cy="5261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281666" y="523634"/>
            <a:ext cx="5674263" cy="5301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237597" y="101770"/>
            <a:ext cx="11076689" cy="504000"/>
          </a:xfrm>
        </p:spPr>
        <p:txBody>
          <a:bodyPr>
            <a:normAutofit/>
          </a:bodyPr>
          <a:lstStyle/>
          <a:p>
            <a:r>
              <a:rPr lang="en-GB" sz="2500">
                <a:latin typeface="Arial" panose="020B0604020202020204" pitchFamily="34" charset="0"/>
                <a:cs typeface="Arial" panose="020B0604020202020204" pitchFamily="34" charset="0"/>
              </a:rPr>
              <a:t>Timely &amp; High-Quality: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62218" y="53027"/>
            <a:ext cx="2920855" cy="4323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52508" y="80094"/>
            <a:ext cx="1057778" cy="369332"/>
          </a:xfrm>
          <a:prstGeom prst="rect">
            <a:avLst/>
          </a:prstGeom>
          <a:solidFill>
            <a:srgbClr val="00B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Green</a:t>
            </a:r>
          </a:p>
        </p:txBody>
      </p:sp>
      <p:sp>
        <p:nvSpPr>
          <p:cNvPr id="8" name="TextBox 7">
            <a:extLst>
              <a:ext uri="{FF2B5EF4-FFF2-40B4-BE49-F238E27FC236}">
                <a16:creationId xmlns:a16="http://schemas.microsoft.com/office/drawing/2014/main" id="{D3943C95-D5E6-A3CE-B167-96142A36149A}"/>
              </a:ext>
            </a:extLst>
          </p:cNvPr>
          <p:cNvSpPr txBox="1"/>
          <p:nvPr/>
        </p:nvSpPr>
        <p:spPr>
          <a:xfrm>
            <a:off x="919847" y="578824"/>
            <a:ext cx="470935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Inter"/>
                <a:ea typeface="+mn-ea"/>
                <a:cs typeface="+mn-cs"/>
              </a:rPr>
              <a:t>Key highlights / what’s been achieved and headline progress towards outcomes and KPIs</a:t>
            </a:r>
          </a:p>
        </p:txBody>
      </p:sp>
      <p:sp>
        <p:nvSpPr>
          <p:cNvPr id="11" name="TextBox 10">
            <a:extLst>
              <a:ext uri="{FF2B5EF4-FFF2-40B4-BE49-F238E27FC236}">
                <a16:creationId xmlns:a16="http://schemas.microsoft.com/office/drawing/2014/main" id="{584283C1-E200-1078-DE35-F9B842ACA7D8}"/>
              </a:ext>
            </a:extLst>
          </p:cNvPr>
          <p:cNvSpPr txBox="1"/>
          <p:nvPr/>
        </p:nvSpPr>
        <p:spPr>
          <a:xfrm>
            <a:off x="270394" y="1095679"/>
            <a:ext cx="5674264" cy="3405872"/>
          </a:xfrm>
          <a:prstGeom prst="rect">
            <a:avLst/>
          </a:prstGeom>
          <a:solidFill>
            <a:schemeClr val="accent1"/>
          </a:solidFill>
          <a:ln>
            <a:noFill/>
          </a:ln>
        </p:spPr>
        <p:txBody>
          <a:bodyPr wrap="square" lIns="180000" tIns="180000" rIns="180000" bIns="180000" rtlCol="0" anchor="ctr">
            <a:noAutofit/>
          </a:bodyPr>
          <a:lstStyle/>
          <a:p>
            <a:pPr>
              <a:defRPr/>
            </a:pPr>
            <a:r>
              <a:rPr lang="en-GB" sz="800" u="sng">
                <a:solidFill>
                  <a:schemeClr val="bg1"/>
                </a:solidFill>
                <a:latin typeface="Arial"/>
                <a:ea typeface="Inter"/>
                <a:cs typeface="Arial"/>
              </a:rPr>
              <a:t>Timeliness</a:t>
            </a:r>
            <a:r>
              <a:rPr lang="en-GB" sz="800">
                <a:solidFill>
                  <a:schemeClr val="bg1"/>
                </a:solidFill>
                <a:latin typeface="Arial"/>
                <a:ea typeface="Inter"/>
                <a:cs typeface="Arial"/>
              </a:rPr>
              <a:t>:</a:t>
            </a:r>
          </a:p>
          <a:p>
            <a:pPr indent="-171450">
              <a:spcBef>
                <a:spcPts val="300"/>
              </a:spcBef>
              <a:buFont typeface="Arial" panose="020B0604020202020204" pitchFamily="34" charset="0"/>
              <a:buChar char="•"/>
              <a:defRPr/>
            </a:pPr>
            <a:r>
              <a:rPr lang="en-GB" sz="800">
                <a:solidFill>
                  <a:schemeClr val="bg1"/>
                </a:solidFill>
                <a:latin typeface="Arial"/>
                <a:ea typeface="Inter"/>
                <a:cs typeface="Arial"/>
              </a:rPr>
              <a:t>All guidance producing teams are now using MS Project to manage their timelines (with the majority of topics migrated). The enabling teams will migrate during Q4</a:t>
            </a:r>
          </a:p>
          <a:p>
            <a:pPr indent="-171450">
              <a:spcBef>
                <a:spcPts val="300"/>
              </a:spcBef>
              <a:buFont typeface="Arial" panose="020B0604020202020204" pitchFamily="34" charset="0"/>
              <a:buChar char="•"/>
              <a:defRPr/>
            </a:pPr>
            <a:r>
              <a:rPr lang="en-GB" sz="800">
                <a:solidFill>
                  <a:schemeClr val="bg1"/>
                </a:solidFill>
                <a:latin typeface="Arial"/>
                <a:ea typeface="Inter"/>
                <a:cs typeface="Arial"/>
              </a:rPr>
              <a:t>Each service team are finishing their PDSA cycles in phase 1 and are agreeing priorities for phase 2</a:t>
            </a:r>
          </a:p>
          <a:p>
            <a:pPr indent="-171450">
              <a:spcBef>
                <a:spcPts val="300"/>
              </a:spcBef>
              <a:buFont typeface="Arial" panose="020B0604020202020204" pitchFamily="34" charset="0"/>
              <a:buChar char="•"/>
              <a:defRPr/>
            </a:pPr>
            <a:r>
              <a:rPr lang="en-GB" sz="800">
                <a:solidFill>
                  <a:schemeClr val="bg1"/>
                </a:solidFill>
                <a:latin typeface="Arial"/>
                <a:ea typeface="Inter"/>
                <a:cs typeface="Arial"/>
              </a:rPr>
              <a:t>Held a Programme Retro to capture actions and lessons learnt for new services scheduled for 25/26</a:t>
            </a:r>
          </a:p>
          <a:p>
            <a:pPr>
              <a:spcBef>
                <a:spcPts val="300"/>
              </a:spcBef>
              <a:defRPr/>
            </a:pPr>
            <a:r>
              <a:rPr lang="en-GB" sz="800" u="sng">
                <a:solidFill>
                  <a:schemeClr val="bg1"/>
                </a:solidFill>
                <a:latin typeface="Arial"/>
                <a:ea typeface="Inter"/>
                <a:cs typeface="Arial"/>
              </a:rPr>
              <a:t>Methods</a:t>
            </a:r>
          </a:p>
          <a:p>
            <a:pPr indent="-171450">
              <a:spcBef>
                <a:spcPts val="300"/>
              </a:spcBef>
              <a:buFont typeface="Arial" panose="020B0604020202020204" pitchFamily="34" charset="0"/>
              <a:buChar char="•"/>
              <a:defRPr/>
            </a:pPr>
            <a:r>
              <a:rPr lang="en-GB" sz="800">
                <a:solidFill>
                  <a:schemeClr val="bg1"/>
                </a:solidFill>
                <a:latin typeface="Arial"/>
                <a:ea typeface="Inter"/>
                <a:cs typeface="Arial"/>
              </a:rPr>
              <a:t>The consultation on health inequalities modular update received 130 comments from 26 respondents. Positive feedback on stakeholder engagement approach and content, some questions on implementation. Consultation response drafted</a:t>
            </a:r>
          </a:p>
          <a:p>
            <a:pPr indent="-171450">
              <a:spcBef>
                <a:spcPts val="300"/>
              </a:spcBef>
              <a:buFont typeface="Arial"/>
              <a:buChar char="•"/>
              <a:defRPr/>
            </a:pPr>
            <a:r>
              <a:rPr lang="en-GB" sz="800">
                <a:solidFill>
                  <a:schemeClr val="bg1"/>
                </a:solidFill>
                <a:latin typeface="Arial"/>
                <a:ea typeface="Inter"/>
                <a:cs typeface="Arial"/>
              </a:rPr>
              <a:t>NICE Listens tender has closed. DHSC/NIHR R&amp;D request for a large scale societal preference study relating to valuing severity has moved to stage 2</a:t>
            </a:r>
          </a:p>
          <a:p>
            <a:pPr indent="-171450">
              <a:spcBef>
                <a:spcPts val="300"/>
              </a:spcBef>
              <a:buFont typeface="Arial"/>
              <a:buChar char="•"/>
              <a:defRPr/>
            </a:pPr>
            <a:r>
              <a:rPr lang="en-GB" sz="800">
                <a:solidFill>
                  <a:schemeClr val="bg1"/>
                </a:solidFill>
                <a:latin typeface="Arial"/>
                <a:ea typeface="Inter"/>
                <a:cs typeface="Arial"/>
              </a:rPr>
              <a:t>The Modular update Selection and Oversight Panel prioritised EQ-5D-5L adoption and surrogate endpoints for modular updates. Prioritised carer quality of life for work by DSU to prepare for modular update in 26/27</a:t>
            </a:r>
          </a:p>
          <a:p>
            <a:pPr indent="-171450">
              <a:spcBef>
                <a:spcPts val="300"/>
              </a:spcBef>
              <a:buFont typeface="Arial"/>
              <a:buChar char="•"/>
              <a:defRPr/>
            </a:pPr>
            <a:r>
              <a:rPr lang="en-GB" sz="800">
                <a:solidFill>
                  <a:schemeClr val="bg1"/>
                </a:solidFill>
                <a:latin typeface="Arial"/>
                <a:ea typeface="Inter"/>
                <a:cs typeface="Arial"/>
              </a:rPr>
              <a:t>HealthTech manual consultation closes early March</a:t>
            </a:r>
          </a:p>
          <a:p>
            <a:pPr>
              <a:spcBef>
                <a:spcPts val="300"/>
              </a:spcBef>
              <a:defRPr/>
            </a:pPr>
            <a:r>
              <a:rPr lang="en-GB" sz="800" u="sng">
                <a:solidFill>
                  <a:schemeClr val="bg1"/>
                </a:solidFill>
                <a:latin typeface="Arial"/>
                <a:ea typeface="Inter"/>
                <a:cs typeface="Arial"/>
              </a:rPr>
              <a:t>Incorporation of TAs:</a:t>
            </a:r>
          </a:p>
          <a:p>
            <a:pPr indent="-171450">
              <a:spcBef>
                <a:spcPts val="300"/>
              </a:spcBef>
              <a:buFont typeface="Arial" panose="020B0604020202020204" pitchFamily="34" charset="0"/>
              <a:buChar char="•"/>
              <a:defRPr/>
            </a:pPr>
            <a:r>
              <a:rPr lang="en-GB" sz="800">
                <a:solidFill>
                  <a:schemeClr val="bg1"/>
                </a:solidFill>
                <a:latin typeface="Arial"/>
                <a:ea typeface="Inter"/>
                <a:cs typeface="Arial"/>
              </a:rPr>
              <a:t>Remain on track to deliver over 170 Technology Appraisal incorporations by Q4</a:t>
            </a:r>
          </a:p>
          <a:p>
            <a:pPr indent="-171450">
              <a:spcBef>
                <a:spcPts val="300"/>
              </a:spcBef>
              <a:buFont typeface="Arial" panose="020B0604020202020204" pitchFamily="34" charset="0"/>
              <a:buChar char="•"/>
              <a:defRPr/>
            </a:pPr>
            <a:r>
              <a:rPr lang="en-GB" sz="800">
                <a:solidFill>
                  <a:schemeClr val="bg1"/>
                </a:solidFill>
                <a:latin typeface="Arial"/>
                <a:cs typeface="Arial"/>
              </a:rPr>
              <a:t>Significant stakeholder engagement with ABPI, DHSC/NHSE &amp; Board</a:t>
            </a:r>
          </a:p>
          <a:p>
            <a:pPr>
              <a:spcBef>
                <a:spcPts val="300"/>
              </a:spcBef>
              <a:defRPr/>
            </a:pPr>
            <a:r>
              <a:rPr lang="en-GB" sz="800" u="sng">
                <a:solidFill>
                  <a:schemeClr val="bg1"/>
                </a:solidFill>
                <a:latin typeface="Arial"/>
                <a:ea typeface="Inter"/>
                <a:cs typeface="Arial"/>
              </a:rPr>
              <a:t>Rules Based Pathways</a:t>
            </a:r>
          </a:p>
          <a:p>
            <a:pPr marL="171450" indent="-171450">
              <a:spcBef>
                <a:spcPts val="300"/>
              </a:spcBef>
              <a:buFont typeface="Arial" panose="020B0604020202020204" pitchFamily="34" charset="0"/>
              <a:buChar char="•"/>
              <a:defRPr/>
            </a:pPr>
            <a:r>
              <a:rPr lang="en-GB" sz="800">
                <a:solidFill>
                  <a:schemeClr val="bg1"/>
                </a:solidFill>
                <a:latin typeface="Arial"/>
                <a:ea typeface="Inter"/>
                <a:cs typeface="Arial"/>
              </a:rPr>
              <a:t>Meeting held with devolved nations to identify areas of collaboration</a:t>
            </a:r>
          </a:p>
          <a:p>
            <a:pPr marL="171450" indent="-171450">
              <a:spcBef>
                <a:spcPts val="300"/>
              </a:spcBef>
              <a:buFont typeface="Arial" panose="020B0604020202020204" pitchFamily="34" charset="0"/>
              <a:buChar char="•"/>
              <a:defRPr/>
            </a:pPr>
            <a:r>
              <a:rPr lang="en-GB" sz="800">
                <a:solidFill>
                  <a:schemeClr val="bg1"/>
                </a:solidFill>
                <a:latin typeface="Arial"/>
                <a:ea typeface="Inter"/>
                <a:cs typeface="Arial"/>
              </a:rPr>
              <a:t>NIHR and OLS have joined NHSE/NICE programme board</a:t>
            </a:r>
          </a:p>
          <a:p>
            <a:pPr marL="171450" indent="-171450">
              <a:spcBef>
                <a:spcPts val="300"/>
              </a:spcBef>
              <a:buFont typeface="Arial" panose="020B0604020202020204" pitchFamily="34" charset="0"/>
              <a:buChar char="•"/>
              <a:defRPr/>
            </a:pPr>
            <a:r>
              <a:rPr lang="en-GB" sz="800">
                <a:solidFill>
                  <a:schemeClr val="bg1"/>
                </a:solidFill>
                <a:latin typeface="Arial"/>
                <a:ea typeface="Inter"/>
                <a:cs typeface="Arial"/>
              </a:rPr>
              <a:t>Supported DHSC to draft the policy proposal for the NHS 10 Year Plan process</a:t>
            </a:r>
          </a:p>
        </p:txBody>
      </p:sp>
      <p:sp>
        <p:nvSpPr>
          <p:cNvPr id="3" name="TextBox 2">
            <a:extLst>
              <a:ext uri="{FF2B5EF4-FFF2-40B4-BE49-F238E27FC236}">
                <a16:creationId xmlns:a16="http://schemas.microsoft.com/office/drawing/2014/main" id="{2EAA5DDD-1F04-9C2A-8A23-F8C24C026C00}"/>
              </a:ext>
            </a:extLst>
          </p:cNvPr>
          <p:cNvSpPr txBox="1"/>
          <p:nvPr/>
        </p:nvSpPr>
        <p:spPr>
          <a:xfrm>
            <a:off x="6763696" y="686546"/>
            <a:ext cx="327750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Inter"/>
                <a:ea typeface="+mn-ea"/>
                <a:cs typeface="+mn-cs"/>
              </a:rPr>
              <a:t>Key activities for next month</a:t>
            </a:r>
          </a:p>
        </p:txBody>
      </p:sp>
      <p:sp>
        <p:nvSpPr>
          <p:cNvPr id="24" name="TextBox 23">
            <a:extLst>
              <a:ext uri="{FF2B5EF4-FFF2-40B4-BE49-F238E27FC236}">
                <a16:creationId xmlns:a16="http://schemas.microsoft.com/office/drawing/2014/main" id="{D4D2D40D-5649-926E-52CB-C7E779CFB6BA}"/>
              </a:ext>
            </a:extLst>
          </p:cNvPr>
          <p:cNvSpPr txBox="1"/>
          <p:nvPr/>
        </p:nvSpPr>
        <p:spPr>
          <a:xfrm>
            <a:off x="6091151" y="1112365"/>
            <a:ext cx="5915422" cy="3389186"/>
          </a:xfrm>
          <a:prstGeom prst="rect">
            <a:avLst/>
          </a:prstGeom>
          <a:solidFill>
            <a:srgbClr val="228096"/>
          </a:solidFill>
          <a:ln>
            <a:noFill/>
          </a:ln>
        </p:spPr>
        <p:txBody>
          <a:bodyPr wrap="square" lIns="180000" tIns="180000" rIns="180000" bIns="180000" rtlCol="0" anchor="t">
            <a:noAutofit/>
          </a:bodyPr>
          <a:lstStyle/>
          <a:p>
            <a:pPr>
              <a:spcBef>
                <a:spcPts val="300"/>
              </a:spcBef>
              <a:defRPr/>
            </a:pPr>
            <a:r>
              <a:rPr lang="en-GB" sz="900" u="sng" dirty="0">
                <a:solidFill>
                  <a:schemeClr val="bg1"/>
                </a:solidFill>
                <a:latin typeface="Arial"/>
                <a:ea typeface="Inter"/>
                <a:cs typeface="Arial"/>
              </a:rPr>
              <a:t>Timeliness</a:t>
            </a:r>
            <a:r>
              <a:rPr lang="en-GB" sz="900" dirty="0">
                <a:solidFill>
                  <a:schemeClr val="bg1"/>
                </a:solidFill>
                <a:latin typeface="Arial"/>
                <a:ea typeface="Inter"/>
                <a:cs typeface="Arial"/>
              </a:rPr>
              <a:t>:</a:t>
            </a:r>
          </a:p>
          <a:p>
            <a:pPr marL="285750" indent="-285750">
              <a:buFont typeface="Arial,Sans-Serif" panose="020B0604020202020204" pitchFamily="34" charset="0"/>
              <a:buChar char="•"/>
              <a:defRPr/>
            </a:pPr>
            <a:r>
              <a:rPr lang="en-GB" sz="900" dirty="0">
                <a:solidFill>
                  <a:schemeClr val="bg1"/>
                </a:solidFill>
                <a:latin typeface="Arial"/>
                <a:ea typeface="Inter"/>
                <a:cs typeface="Arial"/>
              </a:rPr>
              <a:t>Programme level process mapping and Time &amp; Motion data collection Q4 to baseline ‘as is’</a:t>
            </a:r>
            <a:endParaRPr lang="en-US" sz="900" dirty="0">
              <a:solidFill>
                <a:schemeClr val="bg1"/>
              </a:solidFill>
              <a:latin typeface="Arial"/>
              <a:ea typeface="Inter"/>
              <a:cs typeface="Arial"/>
            </a:endParaRPr>
          </a:p>
          <a:p>
            <a:pPr marL="285750" indent="-285750">
              <a:buFont typeface="Arial" panose="020B0604020202020204" pitchFamily="34" charset="0"/>
              <a:buChar char="•"/>
              <a:defRPr/>
            </a:pPr>
            <a:r>
              <a:rPr lang="en-GB" sz="900" dirty="0">
                <a:solidFill>
                  <a:schemeClr val="bg1"/>
                </a:solidFill>
                <a:ea typeface="+mn-lt"/>
                <a:cs typeface="+mn-lt"/>
              </a:rPr>
              <a:t>New Guidance Production Service(s) to launch and a workshop held in Manchester 25.03.25</a:t>
            </a:r>
          </a:p>
          <a:p>
            <a:pPr>
              <a:spcBef>
                <a:spcPts val="300"/>
              </a:spcBef>
              <a:defRPr/>
            </a:pPr>
            <a:r>
              <a:rPr lang="en-GB" sz="900" u="sng" dirty="0">
                <a:solidFill>
                  <a:schemeClr val="bg1"/>
                </a:solidFill>
                <a:latin typeface="Arial"/>
                <a:ea typeface="Inter"/>
                <a:cs typeface="Arial"/>
              </a:rPr>
              <a:t>Methods:</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Make revisions to the health inequalities modular update wording and plan for implementation </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Award NICE Listens contract to successful contractor. </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Board seminar in March where Office of Health Economics (OHE) societal preference work will be discussed</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Review feedback from HealthTech manual consultation</a:t>
            </a:r>
          </a:p>
          <a:p>
            <a:pPr>
              <a:spcBef>
                <a:spcPts val="300"/>
              </a:spcBef>
              <a:defRPr/>
            </a:pPr>
            <a:r>
              <a:rPr lang="en-GB" sz="900" u="sng" dirty="0">
                <a:solidFill>
                  <a:schemeClr val="bg1"/>
                </a:solidFill>
                <a:latin typeface="Arial"/>
                <a:ea typeface="Inter"/>
                <a:cs typeface="Arial"/>
              </a:rPr>
              <a:t>Incorporation of TAs</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Further engagements with Board in Feb/March. Support for DHSC/NHSE Ministerial briefings.</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Finalising plans and papers for stakeholder panels to begin to meet from April 2025</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Review initial quantitative metrics for 9 incorporated guidelines</a:t>
            </a:r>
          </a:p>
          <a:p>
            <a:pPr>
              <a:spcBef>
                <a:spcPts val="300"/>
              </a:spcBef>
              <a:defRPr/>
            </a:pPr>
            <a:r>
              <a:rPr lang="en-GB" sz="900" u="sng" dirty="0">
                <a:solidFill>
                  <a:schemeClr val="bg1"/>
                </a:solidFill>
                <a:latin typeface="Arial"/>
                <a:ea typeface="Inter"/>
                <a:cs typeface="Arial"/>
              </a:rPr>
              <a:t>Rules Based Pathways</a:t>
            </a:r>
            <a:endParaRPr lang="en-GB" sz="900" u="sng" dirty="0">
              <a:solidFill>
                <a:schemeClr val="bg1"/>
              </a:solidFill>
              <a:latin typeface="Arial" panose="020B0604020202020204" pitchFamily="34" charset="0"/>
              <a:ea typeface="Inter"/>
              <a:cs typeface="Arial" panose="020B0604020202020204" pitchFamily="34" charset="0"/>
            </a:endParaRPr>
          </a:p>
          <a:p>
            <a:pPr marL="171450" indent="-171450">
              <a:spcBef>
                <a:spcPts val="300"/>
              </a:spcBef>
              <a:buFont typeface="Arial" panose="020B0604020202020204" pitchFamily="34" charset="0"/>
              <a:buChar char="•"/>
            </a:pPr>
            <a:r>
              <a:rPr lang="en-GB" sz="900" dirty="0">
                <a:solidFill>
                  <a:schemeClr val="bg1"/>
                </a:solidFill>
                <a:latin typeface="Arial"/>
                <a:ea typeface="Inter"/>
                <a:cs typeface="Arial"/>
              </a:rPr>
              <a:t>Develop NICE/NHSE programme plan</a:t>
            </a:r>
          </a:p>
          <a:p>
            <a:pPr marL="171450" indent="-171450">
              <a:spcBef>
                <a:spcPts val="300"/>
              </a:spcBef>
              <a:buFont typeface="Arial" panose="020B0604020202020204" pitchFamily="34" charset="0"/>
              <a:buChar char="•"/>
            </a:pPr>
            <a:r>
              <a:rPr lang="en-GB" sz="900" dirty="0">
                <a:solidFill>
                  <a:schemeClr val="bg1"/>
                </a:solidFill>
                <a:latin typeface="Arial"/>
                <a:ea typeface="Inter"/>
                <a:cs typeface="Arial"/>
              </a:rPr>
              <a:t>Mapping pathway into other activities to ensure clarify routes of access for tech categories and scenarios e.g. value-based procurement</a:t>
            </a:r>
          </a:p>
          <a:p>
            <a:pPr marL="171450" indent="-171450">
              <a:spcBef>
                <a:spcPts val="300"/>
              </a:spcBef>
              <a:buFont typeface="Arial" panose="020B0604020202020204" pitchFamily="34" charset="0"/>
              <a:buChar char="•"/>
            </a:pPr>
            <a:r>
              <a:rPr lang="en-GB" sz="900">
                <a:solidFill>
                  <a:schemeClr val="bg1"/>
                </a:solidFill>
                <a:latin typeface="Arial"/>
                <a:ea typeface="Inter"/>
                <a:cs typeface="Arial"/>
              </a:rPr>
              <a:t>Determine mechanisms to transact lifecycle guidance into NHS</a:t>
            </a:r>
          </a:p>
          <a:p>
            <a:pPr marL="171450" indent="-171450">
              <a:spcBef>
                <a:spcPts val="300"/>
              </a:spcBef>
              <a:buFont typeface="Arial" panose="020B0604020202020204" pitchFamily="34" charset="0"/>
              <a:buChar char="•"/>
            </a:pPr>
            <a:r>
              <a:rPr lang="en-GB" sz="900" dirty="0">
                <a:solidFill>
                  <a:schemeClr val="bg1"/>
                </a:solidFill>
                <a:latin typeface="Arial"/>
                <a:ea typeface="Inter"/>
                <a:cs typeface="Arial"/>
              </a:rPr>
              <a:t>Finalise mapping of commercial/adoption gateways with guidance</a:t>
            </a:r>
          </a:p>
          <a:p>
            <a:pPr marL="171450" indent="-171450">
              <a:spcBef>
                <a:spcPts val="300"/>
              </a:spcBef>
              <a:buFont typeface="Arial" panose="020B0604020202020204" pitchFamily="34" charset="0"/>
              <a:buChar char="•"/>
            </a:pPr>
            <a:endParaRPr lang="en-GB" sz="850" dirty="0">
              <a:solidFill>
                <a:schemeClr val="bg1"/>
              </a:solidFill>
              <a:latin typeface="Arial" panose="020B0604020202020204" pitchFamily="34" charset="0"/>
              <a:ea typeface="Inter"/>
              <a:cs typeface="Arial" panose="020B0604020202020204" pitchFamily="34" charset="0"/>
            </a:endParaRP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9217" y="558487"/>
            <a:ext cx="568497" cy="430931"/>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80022" y="512569"/>
            <a:ext cx="813174" cy="565200"/>
          </a:xfrm>
          <a:prstGeom prst="rect">
            <a:avLst/>
          </a:prstGeom>
        </p:spPr>
      </p:pic>
      <p:sp>
        <p:nvSpPr>
          <p:cNvPr id="13" name="TextBox 12">
            <a:extLst>
              <a:ext uri="{FF2B5EF4-FFF2-40B4-BE49-F238E27FC236}">
                <a16:creationId xmlns:a16="http://schemas.microsoft.com/office/drawing/2014/main" id="{80D68BEE-7DF0-540E-4D4D-B22EB5A23EF2}"/>
              </a:ext>
            </a:extLst>
          </p:cNvPr>
          <p:cNvSpPr txBox="1"/>
          <p:nvPr/>
        </p:nvSpPr>
        <p:spPr>
          <a:xfrm>
            <a:off x="297644" y="4501551"/>
            <a:ext cx="397346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Inter"/>
              </a:rPr>
              <a:t>Key risks and mitigants</a:t>
            </a:r>
          </a:p>
        </p:txBody>
      </p:sp>
      <p:graphicFrame>
        <p:nvGraphicFramePr>
          <p:cNvPr id="5" name="Table 4">
            <a:extLst>
              <a:ext uri="{FF2B5EF4-FFF2-40B4-BE49-F238E27FC236}">
                <a16:creationId xmlns:a16="http://schemas.microsoft.com/office/drawing/2014/main" id="{C031A1B4-D1F9-968B-7DC3-472C20615E9A}"/>
              </a:ext>
            </a:extLst>
          </p:cNvPr>
          <p:cNvGraphicFramePr>
            <a:graphicFrameLocks noGrp="1"/>
          </p:cNvGraphicFramePr>
          <p:nvPr>
            <p:extLst>
              <p:ext uri="{D42A27DB-BD31-4B8C-83A1-F6EECF244321}">
                <p14:modId xmlns:p14="http://schemas.microsoft.com/office/powerpoint/2010/main" val="3716235485"/>
              </p:ext>
            </p:extLst>
          </p:nvPr>
        </p:nvGraphicFramePr>
        <p:xfrm>
          <a:off x="237597" y="4750749"/>
          <a:ext cx="11772253" cy="1987550"/>
        </p:xfrm>
        <a:graphic>
          <a:graphicData uri="http://schemas.openxmlformats.org/drawingml/2006/table">
            <a:tbl>
              <a:tblPr firstRow="1" bandRow="1">
                <a:tableStyleId>{5C22544A-7EE6-4342-B048-85BDC9FD1C3A}</a:tableStyleId>
              </a:tblPr>
              <a:tblGrid>
                <a:gridCol w="1439298">
                  <a:extLst>
                    <a:ext uri="{9D8B030D-6E8A-4147-A177-3AD203B41FA5}">
                      <a16:colId xmlns:a16="http://schemas.microsoft.com/office/drawing/2014/main" val="1740715206"/>
                    </a:ext>
                  </a:extLst>
                </a:gridCol>
                <a:gridCol w="4500224">
                  <a:extLst>
                    <a:ext uri="{9D8B030D-6E8A-4147-A177-3AD203B41FA5}">
                      <a16:colId xmlns:a16="http://schemas.microsoft.com/office/drawing/2014/main" val="3799182394"/>
                    </a:ext>
                  </a:extLst>
                </a:gridCol>
                <a:gridCol w="327760">
                  <a:extLst>
                    <a:ext uri="{9D8B030D-6E8A-4147-A177-3AD203B41FA5}">
                      <a16:colId xmlns:a16="http://schemas.microsoft.com/office/drawing/2014/main" val="3984294952"/>
                    </a:ext>
                  </a:extLst>
                </a:gridCol>
                <a:gridCol w="304656">
                  <a:extLst>
                    <a:ext uri="{9D8B030D-6E8A-4147-A177-3AD203B41FA5}">
                      <a16:colId xmlns:a16="http://schemas.microsoft.com/office/drawing/2014/main" val="3838693969"/>
                    </a:ext>
                  </a:extLst>
                </a:gridCol>
                <a:gridCol w="396174">
                  <a:extLst>
                    <a:ext uri="{9D8B030D-6E8A-4147-A177-3AD203B41FA5}">
                      <a16:colId xmlns:a16="http://schemas.microsoft.com/office/drawing/2014/main" val="2760525615"/>
                    </a:ext>
                  </a:extLst>
                </a:gridCol>
                <a:gridCol w="4804141">
                  <a:extLst>
                    <a:ext uri="{9D8B030D-6E8A-4147-A177-3AD203B41FA5}">
                      <a16:colId xmlns:a16="http://schemas.microsoft.com/office/drawing/2014/main" val="1164021184"/>
                    </a:ext>
                  </a:extLst>
                </a:gridCol>
              </a:tblGrid>
              <a:tr h="0">
                <a:tc>
                  <a:txBody>
                    <a:bodyPr/>
                    <a:lstStyle/>
                    <a:p>
                      <a:r>
                        <a:rPr lang="en-GB" sz="1000">
                          <a:latin typeface="Arial"/>
                          <a:cs typeface="Arial"/>
                        </a:rPr>
                        <a:t>Workstream</a:t>
                      </a:r>
                    </a:p>
                  </a:txBody>
                  <a:tcPr/>
                </a:tc>
                <a:tc>
                  <a:txBody>
                    <a:bodyPr/>
                    <a:lstStyle/>
                    <a:p>
                      <a:r>
                        <a:rPr lang="en-GB" sz="1000" dirty="0">
                          <a:latin typeface="Arial"/>
                          <a:cs typeface="Arial"/>
                        </a:rPr>
                        <a:t>Risk</a:t>
                      </a:r>
                    </a:p>
                  </a:txBody>
                  <a:tcPr/>
                </a:tc>
                <a:tc>
                  <a:txBody>
                    <a:bodyPr/>
                    <a:lstStyle/>
                    <a:p>
                      <a:r>
                        <a:rPr lang="en-GB" sz="1000" dirty="0">
                          <a:latin typeface="Arial"/>
                          <a:cs typeface="Arial"/>
                        </a:rPr>
                        <a:t>I</a:t>
                      </a:r>
                    </a:p>
                  </a:txBody>
                  <a:tcPr/>
                </a:tc>
                <a:tc>
                  <a:txBody>
                    <a:bodyPr/>
                    <a:lstStyle/>
                    <a:p>
                      <a:r>
                        <a:rPr lang="en-GB" sz="1000" dirty="0">
                          <a:latin typeface="Arial"/>
                          <a:cs typeface="Arial"/>
                        </a:rPr>
                        <a:t>L</a:t>
                      </a:r>
                    </a:p>
                  </a:txBody>
                  <a:tcPr/>
                </a:tc>
                <a:tc>
                  <a:txBody>
                    <a:bodyPr/>
                    <a:lstStyle/>
                    <a:p>
                      <a:r>
                        <a:rPr lang="en-GB" sz="1000" dirty="0">
                          <a:latin typeface="Arial"/>
                          <a:cs typeface="Arial"/>
                        </a:rPr>
                        <a:t>S</a:t>
                      </a:r>
                    </a:p>
                  </a:txBody>
                  <a:tcPr/>
                </a:tc>
                <a:tc>
                  <a:txBody>
                    <a:bodyPr/>
                    <a:lstStyle/>
                    <a:p>
                      <a:r>
                        <a:rPr lang="en-GB" sz="1000" dirty="0">
                          <a:latin typeface="Arial"/>
                          <a:cs typeface="Arial"/>
                        </a:rPr>
                        <a:t>Key Controls</a:t>
                      </a:r>
                    </a:p>
                  </a:txBody>
                  <a:tcPr/>
                </a:tc>
                <a:extLst>
                  <a:ext uri="{0D108BD9-81ED-4DB2-BD59-A6C34878D82A}">
                    <a16:rowId xmlns:a16="http://schemas.microsoft.com/office/drawing/2014/main" val="1701266588"/>
                  </a:ext>
                </a:extLst>
              </a:tr>
              <a:tr h="0">
                <a:tc rowSpan="2">
                  <a:txBody>
                    <a:bodyPr/>
                    <a:lstStyle/>
                    <a:p>
                      <a:pPr marL="0" marR="0" lvl="0" indent="0" algn="l" rtl="0" eaLnBrk="1" fontAlgn="auto" latinLnBrk="0" hangingPunct="1">
                        <a:lnSpc>
                          <a:spcPct val="100000"/>
                        </a:lnSpc>
                        <a:spcBef>
                          <a:spcPts val="0"/>
                        </a:spcBef>
                        <a:spcAft>
                          <a:spcPts val="0"/>
                        </a:spcAft>
                        <a:buClrTx/>
                        <a:buSzTx/>
                        <a:buFontTx/>
                        <a:buNone/>
                      </a:pPr>
                      <a:r>
                        <a:rPr lang="en-GB" sz="900" b="0" i="0" u="none" strike="noStrike" kern="1200" cap="none" spc="0" normalizeH="0" baseline="0" noProof="0" dirty="0">
                          <a:ln>
                            <a:noFill/>
                          </a:ln>
                          <a:solidFill>
                            <a:schemeClr val="tx1"/>
                          </a:solidFill>
                          <a:effectLst/>
                          <a:uLnTx/>
                          <a:uFillTx/>
                          <a:latin typeface="Arial"/>
                          <a:ea typeface="+mn-ea"/>
                          <a:cs typeface="Arial"/>
                        </a:rPr>
                        <a:t>Improving timeliness</a:t>
                      </a:r>
                    </a:p>
                  </a:txBody>
                  <a:tcPr marL="72000" marR="72000">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lvl="0" algn="l">
                        <a:lnSpc>
                          <a:spcPct val="100000"/>
                        </a:lnSpc>
                        <a:spcBef>
                          <a:spcPts val="0"/>
                        </a:spcBef>
                        <a:spcAft>
                          <a:spcPts val="0"/>
                        </a:spcAft>
                        <a:buNone/>
                      </a:pPr>
                      <a:r>
                        <a:rPr lang="en-GB" sz="900" b="0" i="0" u="none" strike="noStrike" kern="1200" noProof="0" dirty="0">
                          <a:solidFill>
                            <a:schemeClr val="tx1"/>
                          </a:solidFill>
                          <a:latin typeface="Arial"/>
                          <a:ea typeface="+mn-ea"/>
                          <a:cs typeface="+mn-cs"/>
                        </a:rPr>
                        <a:t>Some teams may constrain their thinking and change idea opportunity identification, which may lead to a lack of significant improvement without digital transformation.</a:t>
                      </a:r>
                      <a:endParaRPr lang="en-US" sz="900" b="0" i="0" u="none" strike="noStrike" kern="1200" dirty="0">
                        <a:solidFill>
                          <a:schemeClr val="tx1"/>
                        </a:solidFill>
                        <a:latin typeface="Arial"/>
                        <a:ea typeface="+mn-ea"/>
                        <a:cs typeface="+mn-cs"/>
                      </a:endParaRPr>
                    </a:p>
                  </a:txBody>
                  <a:tcPr>
                    <a:solidFill>
                      <a:schemeClr val="bg1">
                        <a:lumMod val="95000"/>
                      </a:schemeClr>
                    </a:solidFill>
                  </a:tcPr>
                </a:tc>
                <a:tc>
                  <a:txBody>
                    <a:bodyPr/>
                    <a:lstStyle/>
                    <a:p>
                      <a:r>
                        <a:rPr lang="en-GB" sz="900" dirty="0">
                          <a:solidFill>
                            <a:schemeClr val="tx1"/>
                          </a:solidFill>
                        </a:rPr>
                        <a:t>4</a:t>
                      </a:r>
                    </a:p>
                  </a:txBody>
                  <a:tcPr anchor="ctr">
                    <a:solidFill>
                      <a:srgbClr val="E8EDEF"/>
                    </a:solidFill>
                  </a:tcPr>
                </a:tc>
                <a:tc>
                  <a:txBody>
                    <a:bodyPr/>
                    <a:lstStyle/>
                    <a:p>
                      <a:r>
                        <a:rPr lang="en-GB" sz="900" dirty="0">
                          <a:solidFill>
                            <a:schemeClr val="tx1"/>
                          </a:solidFill>
                        </a:rPr>
                        <a:t>4</a:t>
                      </a:r>
                    </a:p>
                  </a:txBody>
                  <a:tcPr anchor="ctr">
                    <a:solidFill>
                      <a:srgbClr val="E8EDEF"/>
                    </a:solidFill>
                  </a:tcPr>
                </a:tc>
                <a:tc>
                  <a:txBody>
                    <a:bodyPr/>
                    <a:lstStyle/>
                    <a:p>
                      <a:r>
                        <a:rPr lang="en-GB" sz="900" dirty="0">
                          <a:solidFill>
                            <a:schemeClr val="tx1"/>
                          </a:solidFill>
                        </a:rPr>
                        <a:t>16</a:t>
                      </a:r>
                    </a:p>
                  </a:txBody>
                  <a:tcPr anchor="ctr">
                    <a:solidFill>
                      <a:srgbClr val="FFC000"/>
                    </a:solidFill>
                  </a:tcPr>
                </a:tc>
                <a:tc>
                  <a:txBody>
                    <a:bodyPr/>
                    <a:lstStyle/>
                    <a:p>
                      <a:pPr lvl="0" algn="l">
                        <a:lnSpc>
                          <a:spcPct val="100000"/>
                        </a:lnSpc>
                        <a:spcBef>
                          <a:spcPts val="0"/>
                        </a:spcBef>
                        <a:spcAft>
                          <a:spcPts val="0"/>
                        </a:spcAft>
                        <a:buNone/>
                      </a:pPr>
                      <a:r>
                        <a:rPr lang="en-GB" sz="900" b="0" i="0" u="none" strike="noStrike" noProof="0" dirty="0">
                          <a:solidFill>
                            <a:schemeClr val="tx1"/>
                          </a:solidFill>
                          <a:latin typeface="Arial"/>
                        </a:rPr>
                        <a:t>Review of the Planning Tools business continuity to help alleviate worries and shift the focus from new digital solutions.</a:t>
                      </a:r>
                    </a:p>
                  </a:txBody>
                  <a:tcPr>
                    <a:solidFill>
                      <a:schemeClr val="bg1">
                        <a:lumMod val="95000"/>
                      </a:schemeClr>
                    </a:solidFill>
                  </a:tcPr>
                </a:tc>
                <a:extLst>
                  <a:ext uri="{0D108BD9-81ED-4DB2-BD59-A6C34878D82A}">
                    <a16:rowId xmlns:a16="http://schemas.microsoft.com/office/drawing/2014/main" val="1637962769"/>
                  </a:ext>
                </a:extLst>
              </a:tr>
              <a:tr h="0">
                <a:tc vMerge="1">
                  <a:txBody>
                    <a:bodyPr/>
                    <a:lstStyle/>
                    <a:p>
                      <a:pPr marL="0" marR="0" lvl="0" indent="0" algn="l" rtl="0" eaLnBrk="1" fontAlgn="auto" latinLnBrk="0" hangingPunct="1">
                        <a:lnSpc>
                          <a:spcPct val="100000"/>
                        </a:lnSpc>
                        <a:spcBef>
                          <a:spcPts val="0"/>
                        </a:spcBef>
                        <a:spcAft>
                          <a:spcPts val="0"/>
                        </a:spcAft>
                        <a:buClrTx/>
                        <a:buSzTx/>
                        <a:buFontTx/>
                        <a:buNone/>
                      </a:pPr>
                      <a:endParaRPr lang="en-GB" sz="900" b="0" i="0" u="none" strike="noStrike" kern="1200" cap="none" spc="0" normalizeH="0" baseline="0" noProof="0">
                        <a:ln>
                          <a:noFill/>
                        </a:ln>
                        <a:solidFill>
                          <a:schemeClr val="tx1"/>
                        </a:solidFill>
                        <a:effectLst/>
                        <a:uLnTx/>
                        <a:uFillTx/>
                        <a:latin typeface="Arial"/>
                        <a:ea typeface="+mn-ea"/>
                        <a:cs typeface="Arial"/>
                      </a:endParaRPr>
                    </a:p>
                  </a:txBody>
                  <a:tcPr marL="72000" marR="72000">
                    <a:solidFill>
                      <a:schemeClr val="accent1">
                        <a:lumMod val="40000"/>
                        <a:lumOff val="60000"/>
                      </a:schemeClr>
                    </a:solidFill>
                  </a:tcPr>
                </a:tc>
                <a:tc rowSpan="2">
                  <a:txBody>
                    <a:bodyPr/>
                    <a:lstStyle/>
                    <a:p>
                      <a:pPr lvl="0" algn="l">
                        <a:lnSpc>
                          <a:spcPct val="100000"/>
                        </a:lnSpc>
                        <a:spcBef>
                          <a:spcPts val="0"/>
                        </a:spcBef>
                        <a:spcAft>
                          <a:spcPts val="0"/>
                        </a:spcAft>
                        <a:buNone/>
                      </a:pPr>
                      <a:r>
                        <a:rPr lang="en-US" sz="900" b="0" i="0" u="none" strike="noStrike" kern="1200" dirty="0">
                          <a:solidFill>
                            <a:schemeClr val="tx1"/>
                          </a:solidFill>
                          <a:latin typeface="Arial"/>
                          <a:ea typeface="+mn-ea"/>
                          <a:cs typeface="+mn-cs"/>
                        </a:rPr>
                        <a:t>The Medicines Evaluation Management of Change (</a:t>
                      </a:r>
                      <a:r>
                        <a:rPr lang="en-US" sz="900" b="0" i="0" u="none" strike="noStrike" kern="1200" dirty="0" err="1">
                          <a:solidFill>
                            <a:schemeClr val="tx1"/>
                          </a:solidFill>
                          <a:latin typeface="Arial"/>
                          <a:ea typeface="+mn-ea"/>
                          <a:cs typeface="+mn-cs"/>
                        </a:rPr>
                        <a:t>MoC</a:t>
                      </a:r>
                      <a:r>
                        <a:rPr lang="en-US" sz="900" b="0" i="0" u="none" strike="noStrike" kern="1200" dirty="0">
                          <a:solidFill>
                            <a:schemeClr val="tx1"/>
                          </a:solidFill>
                          <a:latin typeface="Arial"/>
                          <a:ea typeface="+mn-ea"/>
                          <a:cs typeface="+mn-cs"/>
                        </a:rPr>
                        <a:t>) presents an immediate risk to staff morale and engagement in Timeliness </a:t>
                      </a:r>
                      <a:r>
                        <a:rPr lang="en-US" sz="900" b="0" i="0" u="none" strike="noStrike" kern="1200" dirty="0" err="1">
                          <a:solidFill>
                            <a:schemeClr val="tx1"/>
                          </a:solidFill>
                          <a:latin typeface="Arial"/>
                          <a:ea typeface="+mn-ea"/>
                          <a:cs typeface="+mn-cs"/>
                        </a:rPr>
                        <a:t>programme</a:t>
                      </a:r>
                      <a:r>
                        <a:rPr lang="en-US" sz="900" b="0" i="0" u="none" strike="noStrike" kern="1200" dirty="0">
                          <a:solidFill>
                            <a:schemeClr val="tx1"/>
                          </a:solidFill>
                          <a:latin typeface="Arial"/>
                          <a:ea typeface="+mn-ea"/>
                          <a:cs typeface="+mn-cs"/>
                        </a:rPr>
                        <a:t> activities and a potential risk on the efficacy of change ideas tested in Medicines Evaluation</a:t>
                      </a:r>
                    </a:p>
                  </a:txBody>
                  <a:tcPr>
                    <a:solidFill>
                      <a:schemeClr val="bg1">
                        <a:lumMod val="95000"/>
                      </a:schemeClr>
                    </a:solidFill>
                  </a:tcPr>
                </a:tc>
                <a:tc rowSpan="2">
                  <a:txBody>
                    <a:bodyPr/>
                    <a:lstStyle/>
                    <a:p>
                      <a:r>
                        <a:rPr lang="en-GB" sz="900" dirty="0">
                          <a:solidFill>
                            <a:schemeClr val="tx1"/>
                          </a:solidFill>
                        </a:rPr>
                        <a:t>3</a:t>
                      </a:r>
                    </a:p>
                  </a:txBody>
                  <a:tcPr anchor="ctr">
                    <a:solidFill>
                      <a:srgbClr val="E8EDEF"/>
                    </a:solidFill>
                  </a:tcPr>
                </a:tc>
                <a:tc rowSpan="2">
                  <a:txBody>
                    <a:bodyPr/>
                    <a:lstStyle/>
                    <a:p>
                      <a:r>
                        <a:rPr lang="en-GB" sz="900" dirty="0">
                          <a:solidFill>
                            <a:schemeClr val="tx1"/>
                          </a:solidFill>
                        </a:rPr>
                        <a:t>4</a:t>
                      </a:r>
                    </a:p>
                  </a:txBody>
                  <a:tcPr anchor="ctr">
                    <a:solidFill>
                      <a:srgbClr val="E8EDEF"/>
                    </a:solidFill>
                  </a:tcPr>
                </a:tc>
                <a:tc rowSpan="2">
                  <a:txBody>
                    <a:bodyPr/>
                    <a:lstStyle/>
                    <a:p>
                      <a:r>
                        <a:rPr lang="en-GB" sz="900" dirty="0">
                          <a:solidFill>
                            <a:schemeClr val="tx1"/>
                          </a:solidFill>
                        </a:rPr>
                        <a:t>12</a:t>
                      </a:r>
                    </a:p>
                  </a:txBody>
                  <a:tcPr anchor="ctr">
                    <a:solidFill>
                      <a:srgbClr val="FFC000"/>
                    </a:solidFill>
                  </a:tcPr>
                </a:tc>
                <a:tc rowSpan="2">
                  <a:txBody>
                    <a:bodyPr/>
                    <a:lstStyle/>
                    <a:p>
                      <a:pPr lvl="0" algn="l">
                        <a:lnSpc>
                          <a:spcPct val="100000"/>
                        </a:lnSpc>
                        <a:spcBef>
                          <a:spcPts val="0"/>
                        </a:spcBef>
                        <a:spcAft>
                          <a:spcPts val="0"/>
                        </a:spcAft>
                        <a:buNone/>
                      </a:pPr>
                      <a:r>
                        <a:rPr lang="en-GB" sz="900" b="0" i="0" u="none" strike="noStrike" noProof="0" dirty="0">
                          <a:solidFill>
                            <a:schemeClr val="tx1"/>
                          </a:solidFill>
                          <a:latin typeface="Arial"/>
                        </a:rPr>
                        <a:t>Work with each service to determine resource requirements in the teams and suggest any changes necessary to keep them operating effectively</a:t>
                      </a:r>
                    </a:p>
                  </a:txBody>
                  <a:tcPr>
                    <a:solidFill>
                      <a:schemeClr val="bg1">
                        <a:lumMod val="95000"/>
                      </a:schemeClr>
                    </a:solidFill>
                  </a:tcPr>
                </a:tc>
                <a:extLst>
                  <a:ext uri="{0D108BD9-81ED-4DB2-BD59-A6C34878D82A}">
                    <a16:rowId xmlns:a16="http://schemas.microsoft.com/office/drawing/2014/main" val="228674671"/>
                  </a:ext>
                </a:extLst>
              </a:tr>
              <a:tr h="411480">
                <a:tc rowSpan="2">
                  <a:txBody>
                    <a:bodyPr/>
                    <a:lstStyle/>
                    <a:p>
                      <a:pPr marL="0" marR="0" lvl="0" indent="0" algn="l" rtl="0" eaLnBrk="1" fontAlgn="auto" latinLnBrk="0" hangingPunct="1">
                        <a:lnSpc>
                          <a:spcPct val="100000"/>
                        </a:lnSpc>
                        <a:spcBef>
                          <a:spcPts val="0"/>
                        </a:spcBef>
                        <a:spcAft>
                          <a:spcPts val="0"/>
                        </a:spcAft>
                        <a:buClrTx/>
                        <a:buSzTx/>
                        <a:buFontTx/>
                        <a:buNone/>
                      </a:pPr>
                      <a:endParaRPr lang="en-GB" sz="900" b="0" i="0" u="none" strike="noStrike" kern="1200" cap="none" spc="0" normalizeH="0" baseline="0" noProof="0">
                        <a:ln>
                          <a:noFill/>
                        </a:ln>
                        <a:solidFill>
                          <a:schemeClr val="tx1"/>
                        </a:solidFill>
                        <a:effectLst/>
                        <a:uLnTx/>
                        <a:uFillTx/>
                        <a:latin typeface="Arial"/>
                        <a:ea typeface="+mn-ea"/>
                        <a:cs typeface="Arial"/>
                      </a:endParaRPr>
                    </a:p>
                  </a:txBody>
                  <a:tcPr marL="72000" marR="72000">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36216233"/>
                  </a:ext>
                </a:extLst>
              </a:tr>
              <a:tr h="0">
                <a:tc vMerge="1">
                  <a:txBody>
                    <a:bodyPr/>
                    <a:lstStyle/>
                    <a:p>
                      <a:pPr marL="0" marR="0" lvl="0" indent="0" algn="l" rtl="0" eaLnBrk="1" fontAlgn="auto" latinLnBrk="0" hangingPunct="1">
                        <a:lnSpc>
                          <a:spcPct val="100000"/>
                        </a:lnSpc>
                        <a:spcBef>
                          <a:spcPts val="0"/>
                        </a:spcBef>
                        <a:spcAft>
                          <a:spcPts val="0"/>
                        </a:spcAft>
                        <a:buClrTx/>
                        <a:buSzTx/>
                        <a:buFontTx/>
                        <a:buNone/>
                      </a:pPr>
                      <a:endParaRPr lang="en-GB" sz="900" b="0" i="0" u="none" strike="noStrike" kern="1200" cap="none" spc="0" normalizeH="0" baseline="0" noProof="0">
                        <a:ln>
                          <a:noFill/>
                        </a:ln>
                        <a:solidFill>
                          <a:schemeClr val="tx1"/>
                        </a:solidFill>
                        <a:effectLst/>
                        <a:uLnTx/>
                        <a:uFillTx/>
                        <a:latin typeface="Arial"/>
                        <a:ea typeface="+mn-ea"/>
                        <a:cs typeface="Arial"/>
                      </a:endParaRPr>
                    </a:p>
                  </a:txBody>
                  <a:tcPr marL="72000" marR="72000">
                    <a:solidFill>
                      <a:schemeClr val="accent1">
                        <a:lumMod val="40000"/>
                        <a:lumOff val="60000"/>
                      </a:schemeClr>
                    </a:solidFill>
                  </a:tcPr>
                </a:tc>
                <a:tc rowSpan="2">
                  <a:txBody>
                    <a:bodyPr/>
                    <a:lstStyle/>
                    <a:p>
                      <a:pPr lvl="0" algn="l">
                        <a:lnSpc>
                          <a:spcPct val="100000"/>
                        </a:lnSpc>
                        <a:spcBef>
                          <a:spcPts val="0"/>
                        </a:spcBef>
                        <a:spcAft>
                          <a:spcPts val="0"/>
                        </a:spcAft>
                        <a:buNone/>
                      </a:pPr>
                      <a:r>
                        <a:rPr lang="en-US" sz="900" b="0" i="0" u="none" strike="noStrike" kern="1200">
                          <a:solidFill>
                            <a:schemeClr val="tx1"/>
                          </a:solidFill>
                          <a:latin typeface="Arial"/>
                          <a:ea typeface="+mn-ea"/>
                          <a:cs typeface="+mn-cs"/>
                        </a:rPr>
                        <a:t>Additive guidance production processes created through business planning meaning if there is a ‘do nothing’ approach, it will take longer and improvements made may have little to no impact on overall production timeline</a:t>
                      </a:r>
                    </a:p>
                  </a:txBody>
                  <a:tcPr>
                    <a:solidFill>
                      <a:schemeClr val="bg1">
                        <a:lumMod val="95000"/>
                      </a:schemeClr>
                    </a:solidFill>
                  </a:tcPr>
                </a:tc>
                <a:tc rowSpan="2">
                  <a:txBody>
                    <a:bodyPr/>
                    <a:lstStyle/>
                    <a:p>
                      <a:r>
                        <a:rPr lang="en-GB" sz="900">
                          <a:solidFill>
                            <a:schemeClr val="tx1"/>
                          </a:solidFill>
                        </a:rPr>
                        <a:t>4</a:t>
                      </a:r>
                    </a:p>
                  </a:txBody>
                  <a:tcPr anchor="ctr">
                    <a:solidFill>
                      <a:srgbClr val="E8EDEF"/>
                    </a:solidFill>
                  </a:tcPr>
                </a:tc>
                <a:tc rowSpan="2">
                  <a:txBody>
                    <a:bodyPr/>
                    <a:lstStyle/>
                    <a:p>
                      <a:r>
                        <a:rPr lang="en-GB" sz="900">
                          <a:solidFill>
                            <a:schemeClr val="tx1"/>
                          </a:solidFill>
                        </a:rPr>
                        <a:t>4</a:t>
                      </a:r>
                    </a:p>
                  </a:txBody>
                  <a:tcPr anchor="ctr">
                    <a:solidFill>
                      <a:srgbClr val="E8EDEF"/>
                    </a:solidFill>
                  </a:tcPr>
                </a:tc>
                <a:tc rowSpan="2">
                  <a:txBody>
                    <a:bodyPr/>
                    <a:lstStyle/>
                    <a:p>
                      <a:r>
                        <a:rPr lang="en-GB" sz="900">
                          <a:solidFill>
                            <a:schemeClr val="tx1"/>
                          </a:solidFill>
                        </a:rPr>
                        <a:t>16</a:t>
                      </a:r>
                    </a:p>
                  </a:txBody>
                  <a:tcPr anchor="ctr">
                    <a:solidFill>
                      <a:srgbClr val="FFC000"/>
                    </a:solidFill>
                  </a:tcPr>
                </a:tc>
                <a:tc rowSpan="2">
                  <a:txBody>
                    <a:bodyPr/>
                    <a:lstStyle/>
                    <a:p>
                      <a:pPr lvl="0" algn="l">
                        <a:lnSpc>
                          <a:spcPct val="100000"/>
                        </a:lnSpc>
                        <a:spcBef>
                          <a:spcPts val="0"/>
                        </a:spcBef>
                        <a:spcAft>
                          <a:spcPts val="0"/>
                        </a:spcAft>
                        <a:buNone/>
                      </a:pPr>
                      <a:r>
                        <a:rPr lang="en-GB" sz="900" b="0" i="0" u="none" strike="noStrike" noProof="0">
                          <a:solidFill>
                            <a:schemeClr val="tx1"/>
                          </a:solidFill>
                          <a:latin typeface="Arial"/>
                        </a:rPr>
                        <a:t>Baseline time &amp; motion for each stage of guidance producing processes in Feb/March and use information to estimate the impact of additive processes. This data set can then be used in Board making decisions</a:t>
                      </a:r>
                    </a:p>
                  </a:txBody>
                  <a:tcPr>
                    <a:solidFill>
                      <a:schemeClr val="bg1">
                        <a:lumMod val="95000"/>
                      </a:schemeClr>
                    </a:solidFill>
                  </a:tcPr>
                </a:tc>
                <a:extLst>
                  <a:ext uri="{0D108BD9-81ED-4DB2-BD59-A6C34878D82A}">
                    <a16:rowId xmlns:a16="http://schemas.microsoft.com/office/drawing/2014/main" val="2211851224"/>
                  </a:ext>
                </a:extLst>
              </a:tr>
              <a:tr h="457200">
                <a:tc>
                  <a:txBody>
                    <a:bodyPr/>
                    <a:lstStyle/>
                    <a:p>
                      <a:pPr marL="0" marR="0" lvl="0" indent="0" algn="l" rtl="0" eaLnBrk="1" fontAlgn="auto" latinLnBrk="0" hangingPunct="1">
                        <a:lnSpc>
                          <a:spcPct val="100000"/>
                        </a:lnSpc>
                        <a:spcBef>
                          <a:spcPts val="0"/>
                        </a:spcBef>
                        <a:spcAft>
                          <a:spcPts val="0"/>
                        </a:spcAft>
                        <a:buClrTx/>
                        <a:buSzTx/>
                        <a:buFontTx/>
                        <a:buNone/>
                      </a:pPr>
                      <a:endParaRPr lang="en-GB" sz="900" b="0" i="0" u="none" strike="noStrike" kern="1200" cap="none" spc="0" normalizeH="0" baseline="0" noProof="0">
                        <a:ln>
                          <a:noFill/>
                        </a:ln>
                        <a:solidFill>
                          <a:schemeClr val="tx1"/>
                        </a:solidFill>
                        <a:effectLst/>
                        <a:uLnTx/>
                        <a:uFillTx/>
                        <a:latin typeface="Arial"/>
                        <a:ea typeface="+mn-ea"/>
                        <a:cs typeface="Arial"/>
                      </a:endParaRPr>
                    </a:p>
                  </a:txBody>
                  <a:tcPr marL="72000" marR="72000">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183053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900" b="0" i="0" u="none" strike="noStrike" kern="1200" cap="none" spc="0" normalizeH="0" baseline="0">
                          <a:ln>
                            <a:noFill/>
                          </a:ln>
                          <a:solidFill>
                            <a:schemeClr val="tx1"/>
                          </a:solidFill>
                          <a:effectLst/>
                          <a:uLnTx/>
                          <a:uFillTx/>
                          <a:latin typeface="Arial"/>
                          <a:ea typeface="+mn-ea"/>
                          <a:cs typeface="Arial"/>
                        </a:rPr>
                        <a:t>Methods</a:t>
                      </a:r>
                    </a:p>
                  </a:txBody>
                  <a:tcPr marL="72000" marR="72000" marT="0" marB="0" horzOverflow="overflow">
                    <a:lnT w="12700" cap="flat" cmpd="sng" algn="ctr">
                      <a:solidFill>
                        <a:schemeClr val="accent1">
                          <a:lumMod val="40000"/>
                          <a:lumOff val="60000"/>
                        </a:schemeClr>
                      </a:solidFill>
                      <a:prstDash val="solid"/>
                      <a:round/>
                      <a:headEnd type="none" w="med" len="med"/>
                      <a:tailEnd type="none" w="med" len="med"/>
                    </a:lnT>
                    <a:solidFill>
                      <a:srgbClr val="95D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latin typeface="Arial"/>
                          <a:cs typeface="Arial"/>
                        </a:rPr>
                        <a:t>NICE’s decision around the severity modifier is not understood and is continually challenged by stakeholders</a:t>
                      </a:r>
                    </a:p>
                  </a:txBody>
                  <a:tcPr marT="36000" marB="36000">
                    <a:solidFill>
                      <a:schemeClr val="bg1">
                        <a:lumMod val="95000"/>
                      </a:schemeClr>
                    </a:solidFill>
                  </a:tcPr>
                </a:tc>
                <a:tc>
                  <a:txBody>
                    <a:bodyPr/>
                    <a:lstStyle/>
                    <a:p>
                      <a:r>
                        <a:rPr lang="en-GB" sz="900"/>
                        <a:t>3</a:t>
                      </a:r>
                    </a:p>
                  </a:txBody>
                  <a:tcPr marT="36000" marB="36000" anchor="ctr">
                    <a:solidFill>
                      <a:srgbClr val="E8EDEF"/>
                    </a:solidFill>
                  </a:tcPr>
                </a:tc>
                <a:tc>
                  <a:txBody>
                    <a:bodyPr/>
                    <a:lstStyle/>
                    <a:p>
                      <a:r>
                        <a:rPr lang="en-GB" sz="900"/>
                        <a:t>4</a:t>
                      </a:r>
                    </a:p>
                  </a:txBody>
                  <a:tcPr marT="36000" marB="36000" anchor="ctr">
                    <a:solidFill>
                      <a:srgbClr val="E8EDEF"/>
                    </a:solidFill>
                  </a:tcPr>
                </a:tc>
                <a:tc>
                  <a:txBody>
                    <a:bodyPr/>
                    <a:lstStyle/>
                    <a:p>
                      <a:r>
                        <a:rPr lang="en-GB" sz="900"/>
                        <a:t>12</a:t>
                      </a:r>
                    </a:p>
                  </a:txBody>
                  <a:tcPr marT="36000" marB="36000" anchor="ctr">
                    <a:solidFill>
                      <a:srgbClr val="FFC000"/>
                    </a:solidFill>
                  </a:tcPr>
                </a:tc>
                <a:tc>
                  <a:txBody>
                    <a:bodyPr/>
                    <a:lstStyle/>
                    <a:p>
                      <a:pPr marL="0" lvl="0" algn="l" rtl="0" eaLnBrk="1" latinLnBrk="0" hangingPunct="1">
                        <a:lnSpc>
                          <a:spcPct val="100000"/>
                        </a:lnSpc>
                        <a:spcBef>
                          <a:spcPts val="0"/>
                        </a:spcBef>
                        <a:spcAft>
                          <a:spcPts val="0"/>
                        </a:spcAft>
                        <a:buNone/>
                      </a:pPr>
                      <a:r>
                        <a:rPr lang="en-GB" sz="900" b="0" i="0" u="none" strike="noStrike" kern="1200" dirty="0">
                          <a:solidFill>
                            <a:schemeClr val="tx1"/>
                          </a:solidFill>
                          <a:latin typeface="Arial"/>
                          <a:ea typeface="+mn-ea"/>
                          <a:cs typeface="+mn-cs"/>
                        </a:rPr>
                        <a:t>Continual monitoring of the use of the severity modifier. Engagement on industry-funded societal preference work. Launch NICE Listens severity weighting project</a:t>
                      </a:r>
                    </a:p>
                  </a:txBody>
                  <a:tcPr marT="36195" marB="36195">
                    <a:solidFill>
                      <a:schemeClr val="bg1">
                        <a:lumMod val="95000"/>
                      </a:schemeClr>
                    </a:solidFill>
                  </a:tcPr>
                </a:tc>
                <a:extLst>
                  <a:ext uri="{0D108BD9-81ED-4DB2-BD59-A6C34878D82A}">
                    <a16:rowId xmlns:a16="http://schemas.microsoft.com/office/drawing/2014/main" val="4255368104"/>
                  </a:ext>
                </a:extLst>
              </a:tr>
            </a:tbl>
          </a:graphicData>
        </a:graphic>
      </p:graphicFrame>
      <p:sp>
        <p:nvSpPr>
          <p:cNvPr id="12" name="Rectangle 11">
            <a:extLst>
              <a:ext uri="{FF2B5EF4-FFF2-40B4-BE49-F238E27FC236}">
                <a16:creationId xmlns:a16="http://schemas.microsoft.com/office/drawing/2014/main" id="{0A785969-5FB7-C883-AC2A-3A74B50D095E}"/>
              </a:ext>
              <a:ext uri="{C183D7F6-B498-43B3-948B-1728B52AA6E4}">
                <adec:decorative xmlns:adec="http://schemas.microsoft.com/office/drawing/2017/decorative" val="1"/>
              </a:ext>
            </a:extLst>
          </p:cNvPr>
          <p:cNvSpPr/>
          <p:nvPr/>
        </p:nvSpPr>
        <p:spPr>
          <a:xfrm>
            <a:off x="247004" y="4501551"/>
            <a:ext cx="11762846"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grpSp>
        <p:nvGrpSpPr>
          <p:cNvPr id="10" name="Group 9" descr="Key: light green very low, dark green, low, yellow medium, amber high, red very high">
            <a:extLst>
              <a:ext uri="{FF2B5EF4-FFF2-40B4-BE49-F238E27FC236}">
                <a16:creationId xmlns:a16="http://schemas.microsoft.com/office/drawing/2014/main" id="{6B4B3C18-8EA3-A3EE-5DF7-CABB5BD28112}"/>
              </a:ext>
            </a:extLst>
          </p:cNvPr>
          <p:cNvGrpSpPr/>
          <p:nvPr/>
        </p:nvGrpSpPr>
        <p:grpSpPr>
          <a:xfrm>
            <a:off x="8871580" y="6676262"/>
            <a:ext cx="3138270" cy="215444"/>
            <a:chOff x="6420298" y="6183881"/>
            <a:chExt cx="3138270" cy="215444"/>
          </a:xfrm>
        </p:grpSpPr>
        <p:sp>
          <p:nvSpPr>
            <p:cNvPr id="14" name="TextBox 13">
              <a:extLst>
                <a:ext uri="{FF2B5EF4-FFF2-40B4-BE49-F238E27FC236}">
                  <a16:creationId xmlns:a16="http://schemas.microsoft.com/office/drawing/2014/main" id="{F1922C9C-ECDC-81F3-013B-F0C26E94B57E}"/>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5" name="TextBox 14">
              <a:extLst>
                <a:ext uri="{FF2B5EF4-FFF2-40B4-BE49-F238E27FC236}">
                  <a16:creationId xmlns:a16="http://schemas.microsoft.com/office/drawing/2014/main" id="{CA86C7CC-9FE9-E4B5-B753-DB9788E01FC0}"/>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7" name="Rectangle 16">
              <a:extLst>
                <a:ext uri="{FF2B5EF4-FFF2-40B4-BE49-F238E27FC236}">
                  <a16:creationId xmlns:a16="http://schemas.microsoft.com/office/drawing/2014/main" id="{CF8826E9-F245-0AB4-18B1-48180FBB8BBD}"/>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24BE436-34EB-78F5-085C-A3502DB9433C}"/>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0B8C320-9564-E33B-3FE9-A8E98BA20B12}"/>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20" name="Rectangle 19">
              <a:extLst>
                <a:ext uri="{FF2B5EF4-FFF2-40B4-BE49-F238E27FC236}">
                  <a16:creationId xmlns:a16="http://schemas.microsoft.com/office/drawing/2014/main" id="{05F356DC-B9DF-0E75-7AE9-D9F8092570FC}"/>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45DEC61-BD5A-8114-C7A1-A86F333F77E3}"/>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descr="Key: light green very low, dark green, low, yellow medium, amber high, red very high">
              <a:extLst>
                <a:ext uri="{FF2B5EF4-FFF2-40B4-BE49-F238E27FC236}">
                  <a16:creationId xmlns:a16="http://schemas.microsoft.com/office/drawing/2014/main" id="{DC787781-EE0C-15AB-4D5A-A1DABD1AE925}"/>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3" name="Rectangle 22">
              <a:extLst>
                <a:ext uri="{FF2B5EF4-FFF2-40B4-BE49-F238E27FC236}">
                  <a16:creationId xmlns:a16="http://schemas.microsoft.com/office/drawing/2014/main" id="{F1A129EF-8DCB-2AA4-28F2-E59E1DC817A7}"/>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010283D-5E21-DEEB-F8E3-88A1C05C7C96}"/>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sp>
        <p:nvSpPr>
          <p:cNvPr id="27" name="Rectangle 26">
            <a:extLst>
              <a:ext uri="{FF2B5EF4-FFF2-40B4-BE49-F238E27FC236}">
                <a16:creationId xmlns:a16="http://schemas.microsoft.com/office/drawing/2014/main" id="{6240E838-EBC3-7331-E25E-915BAA0A0C02}"/>
              </a:ext>
              <a:ext uri="{C183D7F6-B498-43B3-948B-1728B52AA6E4}">
                <adec:decorative xmlns:adec="http://schemas.microsoft.com/office/drawing/2017/decorative" val="1"/>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6</a:t>
            </a:r>
            <a:endParaRPr lang="en-GB" sz="1600" b="1">
              <a:solidFill>
                <a:schemeClr val="tx1"/>
              </a:solidFill>
            </a:endParaRPr>
          </a:p>
        </p:txBody>
      </p:sp>
    </p:spTree>
    <p:extLst>
      <p:ext uri="{BB962C8B-B14F-4D97-AF65-F5344CB8AC3E}">
        <p14:creationId xmlns:p14="http://schemas.microsoft.com/office/powerpoint/2010/main" val="140212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322157" y="70106"/>
            <a:ext cx="11869844" cy="754053"/>
          </a:xfrm>
        </p:spPr>
        <p:txBody>
          <a:bodyPr>
            <a:normAutofit/>
          </a:bodyPr>
          <a:lstStyle/>
          <a:p>
            <a:r>
              <a:rPr lang="en-US" sz="2500">
                <a:latin typeface="Arial" panose="020B0604020202020204" pitchFamily="34" charset="0"/>
                <a:cs typeface="Arial" panose="020B0604020202020204" pitchFamily="34" charset="0"/>
              </a:rPr>
              <a:t>Timely &amp; High-Quality: High-level summary of performance (1 of 2)</a:t>
            </a:r>
          </a:p>
        </p:txBody>
      </p:sp>
      <p:graphicFrame>
        <p:nvGraphicFramePr>
          <p:cNvPr id="6" name="Table 5">
            <a:extLst>
              <a:ext uri="{FF2B5EF4-FFF2-40B4-BE49-F238E27FC236}">
                <a16:creationId xmlns:a16="http://schemas.microsoft.com/office/drawing/2014/main" id="{7A9D3AE2-79C3-EDDA-9E97-F4608FCCFA49}"/>
              </a:ext>
            </a:extLst>
          </p:cNvPr>
          <p:cNvGraphicFramePr>
            <a:graphicFrameLocks noGrp="1"/>
          </p:cNvGraphicFramePr>
          <p:nvPr>
            <p:extLst>
              <p:ext uri="{D42A27DB-BD31-4B8C-83A1-F6EECF244321}">
                <p14:modId xmlns:p14="http://schemas.microsoft.com/office/powerpoint/2010/main" val="2221225649"/>
              </p:ext>
            </p:extLst>
          </p:nvPr>
        </p:nvGraphicFramePr>
        <p:xfrm>
          <a:off x="306907" y="557303"/>
          <a:ext cx="7007547" cy="4491687"/>
        </p:xfrm>
        <a:graphic>
          <a:graphicData uri="http://schemas.openxmlformats.org/drawingml/2006/table">
            <a:tbl>
              <a:tblPr firstRow="1" bandRow="1">
                <a:tableStyleId>{5C22544A-7EE6-4342-B048-85BDC9FD1C3A}</a:tableStyleId>
              </a:tblPr>
              <a:tblGrid>
                <a:gridCol w="2224136">
                  <a:extLst>
                    <a:ext uri="{9D8B030D-6E8A-4147-A177-3AD203B41FA5}">
                      <a16:colId xmlns:a16="http://schemas.microsoft.com/office/drawing/2014/main" val="2304097070"/>
                    </a:ext>
                  </a:extLst>
                </a:gridCol>
                <a:gridCol w="1117559">
                  <a:extLst>
                    <a:ext uri="{9D8B030D-6E8A-4147-A177-3AD203B41FA5}">
                      <a16:colId xmlns:a16="http://schemas.microsoft.com/office/drawing/2014/main" val="3651755407"/>
                    </a:ext>
                  </a:extLst>
                </a:gridCol>
                <a:gridCol w="1117559">
                  <a:extLst>
                    <a:ext uri="{9D8B030D-6E8A-4147-A177-3AD203B41FA5}">
                      <a16:colId xmlns:a16="http://schemas.microsoft.com/office/drawing/2014/main" val="3301362150"/>
                    </a:ext>
                  </a:extLst>
                </a:gridCol>
                <a:gridCol w="1117559">
                  <a:extLst>
                    <a:ext uri="{9D8B030D-6E8A-4147-A177-3AD203B41FA5}">
                      <a16:colId xmlns:a16="http://schemas.microsoft.com/office/drawing/2014/main" val="3265154386"/>
                    </a:ext>
                  </a:extLst>
                </a:gridCol>
                <a:gridCol w="1430734">
                  <a:extLst>
                    <a:ext uri="{9D8B030D-6E8A-4147-A177-3AD203B41FA5}">
                      <a16:colId xmlns:a16="http://schemas.microsoft.com/office/drawing/2014/main" val="1255037757"/>
                    </a:ext>
                  </a:extLst>
                </a:gridCol>
              </a:tblGrid>
              <a:tr h="644379">
                <a:tc>
                  <a:txBody>
                    <a:bodyPr/>
                    <a:lstStyle/>
                    <a:p>
                      <a:pPr algn="ctr"/>
                      <a:r>
                        <a:rPr lang="en-GB" sz="1000">
                          <a:solidFill>
                            <a:schemeClr val="tx1"/>
                          </a:solidFill>
                          <a:latin typeface="Arial"/>
                          <a:ea typeface="Inter"/>
                          <a:cs typeface="Arial"/>
                        </a:rPr>
                        <a:t>NICE Board KPIs </a:t>
                      </a:r>
                      <a:r>
                        <a:rPr lang="en-GB" sz="1000" b="1">
                          <a:solidFill>
                            <a:srgbClr val="000000"/>
                          </a:solidFill>
                          <a:latin typeface="Arial"/>
                          <a:cs typeface="Arial"/>
                        </a:rPr>
                        <a:t>(this slide are all NICE Board level KPIs ) </a:t>
                      </a:r>
                      <a:endParaRPr lang="en-GB" sz="1000">
                        <a:solidFill>
                          <a:schemeClr val="tx1"/>
                        </a:solidFill>
                        <a:latin typeface="Arial"/>
                        <a:ea typeface="Inter"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Inter"/>
                          <a:cs typeface="Arial"/>
                        </a:rPr>
                        <a:t>Actual YTD (Mean)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Inter"/>
                          <a:cs typeface="Arial"/>
                        </a:rPr>
                        <a:t>% improvement  / decrease vs 23-24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7221365"/>
                  </a:ext>
                </a:extLst>
              </a:tr>
              <a:tr h="756028">
                <a:tc>
                  <a:txBody>
                    <a:bodyPr/>
                    <a:lstStyle/>
                    <a:p>
                      <a:pPr marL="0" indent="0">
                        <a:buFont typeface="Arial" panose="020B0604020202020204" pitchFamily="34" charset="0"/>
                        <a:buNone/>
                      </a:pPr>
                      <a:r>
                        <a:rPr lang="en-GB" sz="1000" b="1">
                          <a:solidFill>
                            <a:schemeClr val="tx1"/>
                          </a:solidFill>
                          <a:latin typeface="Arial"/>
                          <a:ea typeface="Inter"/>
                          <a:cs typeface="Arial"/>
                        </a:rPr>
                        <a:t>Medicines</a:t>
                      </a:r>
                      <a:r>
                        <a:rPr lang="en-GB" sz="1000">
                          <a:solidFill>
                            <a:schemeClr val="tx1"/>
                          </a:solidFill>
                          <a:latin typeface="Arial"/>
                          <a:ea typeface="Inter"/>
                          <a:cs typeface="Arial"/>
                        </a:rPr>
                        <a:t> - Mean time between marketing authorisation and NICE recommendation (optimal and divergent)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339 days </a:t>
                      </a:r>
                    </a:p>
                    <a:p>
                      <a:pPr algn="ctr"/>
                      <a:r>
                        <a:rPr lang="en-GB" sz="1000" b="1">
                          <a:solidFill>
                            <a:schemeClr val="tx1"/>
                          </a:solidFill>
                          <a:latin typeface="Arial"/>
                          <a:ea typeface="Inter"/>
                          <a:cs typeface="Arial"/>
                        </a:rPr>
                        <a:t>(N=49)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452 days </a:t>
                      </a:r>
                    </a:p>
                    <a:p>
                      <a:pPr algn="ctr"/>
                      <a:endParaRPr lang="en-GB" sz="1000" b="1">
                        <a:latin typeface="Arial" panose="020B0604020202020204" pitchFamily="34" charset="0"/>
                        <a:ea typeface="Inter"/>
                        <a:cs typeface="Arial" panose="020B0604020202020204" pitchFamily="34" charset="0"/>
                      </a:endParaRPr>
                    </a:p>
                    <a:p>
                      <a:pPr lvl="0" algn="ctr">
                        <a:buNone/>
                      </a:pPr>
                      <a:endParaRPr lang="en-GB" sz="1000" b="1">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25% </a:t>
                      </a:r>
                    </a:p>
                    <a:p>
                      <a:pPr algn="ctr"/>
                      <a:r>
                        <a:rPr lang="en-GB" sz="1000" b="1">
                          <a:solidFill>
                            <a:schemeClr val="tx1"/>
                          </a:solidFill>
                          <a:latin typeface="Arial"/>
                          <a:ea typeface="Inter"/>
                          <a:cs typeface="Arial"/>
                        </a:rPr>
                        <a:t>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453577"/>
                  </a:ext>
                </a:extLst>
              </a:tr>
              <a:tr h="802457">
                <a:tc>
                  <a:txBody>
                    <a:bodyPr/>
                    <a:lstStyle/>
                    <a:p>
                      <a:pPr marL="0" lvl="0" indent="0">
                        <a:buNone/>
                      </a:pPr>
                      <a:r>
                        <a:rPr lang="en-GB" sz="1000" b="1" i="0" u="none" strike="noStrike" noProof="0">
                          <a:solidFill>
                            <a:schemeClr val="tx1"/>
                          </a:solidFill>
                          <a:latin typeface="Arial"/>
                          <a:cs typeface="Arial"/>
                        </a:rPr>
                        <a:t>Medicines</a:t>
                      </a:r>
                      <a:r>
                        <a:rPr lang="en-GB" sz="1000" b="0" i="0" u="none" strike="noStrike" noProof="0">
                          <a:solidFill>
                            <a:schemeClr val="tx1"/>
                          </a:solidFill>
                          <a:latin typeface="Arial"/>
                          <a:cs typeface="Arial"/>
                        </a:rPr>
                        <a:t> - Median time between marketing authorisation and NICE recommendation (optimal and divergent)</a:t>
                      </a:r>
                      <a:endParaRPr lang="en-US">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GB" sz="1000" b="1" i="0" u="none" strike="noStrike" noProof="0">
                          <a:solidFill>
                            <a:schemeClr val="tx1"/>
                          </a:solidFill>
                          <a:latin typeface="Arial"/>
                          <a:cs typeface="Arial"/>
                        </a:rPr>
                        <a:t>336 days </a:t>
                      </a:r>
                    </a:p>
                    <a:p>
                      <a:pPr lvl="0" algn="ctr">
                        <a:buNone/>
                      </a:pPr>
                      <a:r>
                        <a:rPr lang="en-GB" sz="1000" b="1" i="0" u="none" strike="noStrike" noProof="0">
                          <a:solidFill>
                            <a:schemeClr val="tx1"/>
                          </a:solidFill>
                          <a:latin typeface="Arial"/>
                          <a:cs typeface="Arial"/>
                        </a:rPr>
                        <a:t>(N=49)</a:t>
                      </a:r>
                      <a:endParaRPr lang="en-GB">
                        <a:solidFill>
                          <a:schemeClr val="tx1"/>
                        </a:solidFill>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GB" sz="1000" b="1" i="0" u="none" strike="noStrike" noProof="0">
                          <a:solidFill>
                            <a:schemeClr val="tx1"/>
                          </a:solidFill>
                          <a:latin typeface="Arial"/>
                          <a:cs typeface="Arial"/>
                        </a:rPr>
                        <a:t>Improvement on 23-24 baseline</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322 days </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DED5CA"/>
                    </a:solidFill>
                  </a:tcPr>
                </a:tc>
                <a:tc>
                  <a:txBody>
                    <a:bodyPr/>
                    <a:lstStyle/>
                    <a:p>
                      <a:pPr lvl="0" algn="ctr">
                        <a:buNone/>
                      </a:pPr>
                      <a:r>
                        <a:rPr lang="en-GB" sz="1000" b="1" i="0" u="none" strike="noStrike" noProof="0">
                          <a:solidFill>
                            <a:schemeClr val="tx1"/>
                          </a:solidFill>
                          <a:latin typeface="Arial"/>
                          <a:cs typeface="Arial"/>
                        </a:rPr>
                        <a:t>4% </a:t>
                      </a:r>
                    </a:p>
                    <a:p>
                      <a:pPr lvl="0" algn="ctr">
                        <a:buNone/>
                      </a:pPr>
                      <a:r>
                        <a:rPr lang="en-GB" sz="1000" b="1" i="0" u="none" strike="noStrike" noProof="0">
                          <a:solidFill>
                            <a:schemeClr val="tx1"/>
                          </a:solidFill>
                          <a:latin typeface="Arial"/>
                          <a:cs typeface="Arial"/>
                        </a:rPr>
                        <a:t>Slower</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8775965"/>
                  </a:ext>
                </a:extLst>
              </a:tr>
              <a:tr h="1167805">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000" b="1">
                          <a:solidFill>
                            <a:schemeClr val="tx1"/>
                          </a:solidFill>
                          <a:latin typeface="Arial"/>
                          <a:ea typeface="Inter"/>
                          <a:cs typeface="Arial"/>
                        </a:rPr>
                        <a:t>Medicines</a:t>
                      </a:r>
                      <a:r>
                        <a:rPr lang="en-GB" sz="1000">
                          <a:solidFill>
                            <a:schemeClr val="tx1"/>
                          </a:solidFill>
                          <a:latin typeface="Arial"/>
                          <a:ea typeface="Inter"/>
                          <a:cs typeface="Arial"/>
                        </a:rPr>
                        <a:t> - Mean time between marketing authorisation and NICE recommendation (optimal)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48 days</a:t>
                      </a:r>
                    </a:p>
                    <a:p>
                      <a:pPr algn="ctr"/>
                      <a:r>
                        <a:rPr lang="en-GB" sz="1000" b="1">
                          <a:solidFill>
                            <a:schemeClr val="tx1"/>
                          </a:solidFill>
                          <a:latin typeface="Arial"/>
                          <a:ea typeface="Inter"/>
                          <a:cs typeface="Arial"/>
                        </a:rPr>
                        <a:t>(N=11)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1000" b="1" i="0" u="none" strike="noStrike" kern="1200" cap="none" spc="0" normalizeH="0" baseline="0" noProof="0">
                          <a:ln>
                            <a:noFill/>
                          </a:ln>
                          <a:solidFill>
                            <a:srgbClr val="000000"/>
                          </a:solidFill>
                          <a:effectLst/>
                          <a:uLnTx/>
                          <a:uFillTx/>
                          <a:latin typeface="Arial"/>
                          <a:ea typeface="Inter"/>
                          <a:cs typeface="Arial"/>
                        </a:rPr>
                        <a:t>90 days</a:t>
                      </a:r>
                      <a:r>
                        <a:rPr lang="en-GB" sz="1000" b="1" i="0" u="none" strike="noStrike" kern="1200" cap="none" spc="0" normalizeH="0" baseline="0" noProof="0">
                          <a:ln>
                            <a:noFill/>
                          </a:ln>
                          <a:solidFill>
                            <a:srgbClr val="000000"/>
                          </a:solidFill>
                          <a:effectLst/>
                          <a:uLnTx/>
                          <a:uFillTx/>
                          <a:latin typeface="Arial"/>
                          <a:ea typeface="Inter"/>
                          <a:cs typeface="Arial"/>
                        </a:rPr>
                        <a:t> </a:t>
                      </a:r>
                      <a:endParaRPr kumimoji="0" lang="en-GB" sz="1000" b="1" i="0" u="none" strike="noStrike" kern="1200" cap="none" spc="0" normalizeH="0" baseline="0" noProof="0">
                        <a:ln>
                          <a:noFill/>
                        </a:ln>
                        <a:solidFill>
                          <a:srgbClr val="000000"/>
                        </a:solidFill>
                        <a:effectLst/>
                        <a:uLnTx/>
                        <a:uFillTx/>
                        <a:latin typeface="Arial"/>
                        <a:ea typeface="Inte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36 days </a:t>
                      </a:r>
                    </a:p>
                    <a:p>
                      <a:pPr algn="ctr"/>
                      <a:endParaRPr lang="en-GB" sz="1000" b="1">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Within target, but 33% above 23/24 mean</a:t>
                      </a:r>
                      <a:endParaRPr lang="en-GB" sz="1000" b="1" i="1" u="none" strike="noStrike" noProof="0">
                        <a:solidFill>
                          <a:schemeClr val="tx1"/>
                        </a:solidFill>
                        <a:latin typeface="Arial"/>
                        <a:cs typeface="Arial"/>
                      </a:endParaRPr>
                    </a:p>
                    <a:p>
                      <a:pPr algn="ctr"/>
                      <a:endParaRPr lang="en-GB" sz="1000" b="1">
                        <a:solidFill>
                          <a:srgbClr val="FF0000"/>
                        </a:solidFill>
                        <a:highlight>
                          <a:srgbClr val="FFFF00"/>
                        </a:highlight>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123710"/>
                  </a:ext>
                </a:extLst>
              </a:tr>
              <a:tr h="1121018">
                <a:tc>
                  <a:txBody>
                    <a:bodyPr/>
                    <a:lstStyle/>
                    <a:p>
                      <a:pPr marL="0" lvl="0" indent="0" algn="l">
                        <a:lnSpc>
                          <a:spcPct val="100000"/>
                        </a:lnSpc>
                        <a:spcBef>
                          <a:spcPts val="0"/>
                        </a:spcBef>
                        <a:spcAft>
                          <a:spcPts val="0"/>
                        </a:spcAft>
                        <a:buNone/>
                      </a:pPr>
                      <a:r>
                        <a:rPr lang="en-GB" sz="1000" b="1" i="0" u="none" strike="noStrike" noProof="0">
                          <a:solidFill>
                            <a:schemeClr val="tx1"/>
                          </a:solidFill>
                          <a:latin typeface="Arial"/>
                          <a:cs typeface="Arial"/>
                        </a:rPr>
                        <a:t>Medicines</a:t>
                      </a:r>
                      <a:r>
                        <a:rPr lang="en-GB" sz="1000" b="0" i="0" u="none" strike="noStrike" noProof="0">
                          <a:solidFill>
                            <a:schemeClr val="tx1"/>
                          </a:solidFill>
                          <a:latin typeface="Arial"/>
                          <a:cs typeface="Arial"/>
                        </a:rPr>
                        <a:t> - Median time between marketing authorisation and NICE recommendation (optimal)</a:t>
                      </a:r>
                      <a:endParaRPr lang="en-US">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lnSpc>
                          <a:spcPct val="100000"/>
                        </a:lnSpc>
                        <a:spcBef>
                          <a:spcPts val="0"/>
                        </a:spcBef>
                        <a:spcAft>
                          <a:spcPts val="0"/>
                        </a:spcAft>
                        <a:buNone/>
                      </a:pPr>
                      <a:r>
                        <a:rPr lang="en-GB" sz="1000" b="1" i="0" u="none" strike="noStrike" noProof="0">
                          <a:solidFill>
                            <a:schemeClr val="tx1"/>
                          </a:solidFill>
                          <a:latin typeface="Arial"/>
                          <a:cs typeface="Arial"/>
                        </a:rPr>
                        <a:t>44 days</a:t>
                      </a:r>
                    </a:p>
                    <a:p>
                      <a:pPr lvl="0" algn="ctr">
                        <a:lnSpc>
                          <a:spcPct val="100000"/>
                        </a:lnSpc>
                        <a:spcBef>
                          <a:spcPts val="0"/>
                        </a:spcBef>
                        <a:spcAft>
                          <a:spcPts val="0"/>
                        </a:spcAft>
                        <a:buNone/>
                      </a:pPr>
                      <a:r>
                        <a:rPr lang="en-GB" sz="1000" b="1" i="0" u="none" strike="noStrike" noProof="0">
                          <a:solidFill>
                            <a:schemeClr val="tx1"/>
                          </a:solidFill>
                          <a:latin typeface="Arial"/>
                          <a:cs typeface="Arial"/>
                        </a:rPr>
                        <a:t>(N=11) </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B050"/>
                    </a:solidFill>
                  </a:tcPr>
                </a:tc>
                <a:tc>
                  <a:txBody>
                    <a:bodyPr/>
                    <a:lstStyle/>
                    <a:p>
                      <a:pPr lvl="0" algn="ctr">
                        <a:buNone/>
                      </a:pPr>
                      <a:r>
                        <a:rPr lang="en-GB" sz="1000" b="1" i="0" u="none" strike="noStrike" noProof="0">
                          <a:solidFill>
                            <a:srgbClr val="000000"/>
                          </a:solidFill>
                          <a:latin typeface="Arial"/>
                          <a:cs typeface="Arial"/>
                        </a:rPr>
                        <a:t>90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DED5CA"/>
                    </a:solidFill>
                  </a:tcPr>
                </a:tc>
                <a:tc>
                  <a:txBody>
                    <a:bodyPr/>
                    <a:lstStyle/>
                    <a:p>
                      <a:pPr lvl="0" algn="ctr">
                        <a:buNone/>
                      </a:pPr>
                      <a:r>
                        <a:rPr lang="en-GB" sz="1000" b="1" i="0" u="none" strike="noStrike" noProof="0">
                          <a:solidFill>
                            <a:srgbClr val="000000"/>
                          </a:solidFill>
                          <a:latin typeface="Arial"/>
                          <a:cs typeface="Arial"/>
                        </a:rPr>
                        <a:t>43 days</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Arial"/>
                          <a:ea typeface="Inter"/>
                          <a:cs typeface="Arial"/>
                        </a:rPr>
                        <a:t>Within target, but 2% above 23/24 mean</a:t>
                      </a:r>
                      <a:endParaRPr kumimoji="0" lang="en-GB" sz="10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ctr" rtl="0" eaLnBrk="1" fontAlgn="auto" latinLnBrk="0" hangingPunct="1">
                        <a:lnSpc>
                          <a:spcPct val="100000"/>
                        </a:lnSpc>
                        <a:spcBef>
                          <a:spcPts val="0"/>
                        </a:spcBef>
                        <a:spcAft>
                          <a:spcPts val="0"/>
                        </a:spcAft>
                        <a:buClrTx/>
                        <a:buSzTx/>
                        <a:buFontTx/>
                        <a:buNone/>
                      </a:pPr>
                      <a:endParaRPr kumimoji="0" lang="en-GB" sz="1000" b="1" i="1" u="none" strike="noStrike" kern="1200" cap="none" spc="0" normalizeH="0" baseline="0" noProof="0" dirty="0">
                        <a:ln>
                          <a:noFill/>
                        </a:ln>
                        <a:solidFill>
                          <a:srgbClr val="FF0000"/>
                        </a:solidFill>
                        <a:effectLst/>
                        <a:highlight>
                          <a:srgbClr val="FFFF00"/>
                        </a:highlight>
                        <a:uLnTx/>
                        <a:uFillTx/>
                        <a:latin typeface="Arial"/>
                        <a:ea typeface="+mn-ea"/>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620371564"/>
                  </a:ext>
                </a:extLst>
              </a:tr>
            </a:tbl>
          </a:graphicData>
        </a:graphic>
      </p:graphicFrame>
      <p:sp>
        <p:nvSpPr>
          <p:cNvPr id="9" name="TextBox 8">
            <a:extLst>
              <a:ext uri="{FF2B5EF4-FFF2-40B4-BE49-F238E27FC236}">
                <a16:creationId xmlns:a16="http://schemas.microsoft.com/office/drawing/2014/main" id="{774E9B3A-6AEF-0D7D-8CDF-F8C5DB0418EE}"/>
              </a:ext>
            </a:extLst>
          </p:cNvPr>
          <p:cNvSpPr txBox="1"/>
          <p:nvPr/>
        </p:nvSpPr>
        <p:spPr>
          <a:xfrm>
            <a:off x="322397" y="5187242"/>
            <a:ext cx="11604053" cy="969496"/>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200" b="1">
                <a:latin typeface="Arial"/>
                <a:ea typeface="Inter SemiBold"/>
                <a:cs typeface="Arial"/>
              </a:rPr>
              <a:t>Notes on RAG status:</a:t>
            </a:r>
          </a:p>
          <a:p>
            <a:pPr>
              <a:spcAft>
                <a:spcPts val="600"/>
              </a:spcAft>
            </a:pPr>
            <a:r>
              <a:rPr lang="en-GB" sz="1200" b="1">
                <a:latin typeface="Arial"/>
                <a:ea typeface="Inter SemiBold"/>
                <a:cs typeface="Arial"/>
              </a:rPr>
              <a:t>      </a:t>
            </a:r>
            <a:r>
              <a:rPr lang="en-GB" sz="1050">
                <a:latin typeface="Arial"/>
                <a:ea typeface="Inter SemiBold"/>
                <a:cs typeface="Arial"/>
              </a:rPr>
              <a:t>DHSC and EEPRU to discuss scope of NIHR-funded project to examine interaction between health inequalities and severity. Drafted text on methods research priorities for publication on the website </a:t>
            </a:r>
          </a:p>
          <a:p>
            <a:pPr>
              <a:spcAft>
                <a:spcPts val="600"/>
              </a:spcAft>
            </a:pPr>
            <a:r>
              <a:rPr lang="en-GB" sz="1050">
                <a:latin typeface="Arial"/>
                <a:ea typeface="Inter SemiBold"/>
                <a:cs typeface="Arial"/>
              </a:rPr>
              <a:t>       Approval received for further recruitment to start, one part-time 8a in post &amp; delivery of approved projects progressing as planned</a:t>
            </a:r>
            <a:endParaRPr lang="en-GB" sz="1100">
              <a:latin typeface="Arial"/>
              <a:ea typeface="Inter SemiBold" panose="02000503000000020004" pitchFamily="2" charset="0"/>
              <a:cs typeface="Arial"/>
            </a:endParaRPr>
          </a:p>
        </p:txBody>
      </p:sp>
      <p:graphicFrame>
        <p:nvGraphicFramePr>
          <p:cNvPr id="5" name="Content Placeholder 4">
            <a:extLst>
              <a:ext uri="{FF2B5EF4-FFF2-40B4-BE49-F238E27FC236}">
                <a16:creationId xmlns:a16="http://schemas.microsoft.com/office/drawing/2014/main" id="{30916E19-851E-0495-00E6-B92ED0DD6FD0}"/>
              </a:ext>
              <a:ext uri="{C183D7F6-B498-43B3-948B-1728B52AA6E4}">
                <adec:decorative xmlns:adec="http://schemas.microsoft.com/office/drawing/2017/decorative" val="0"/>
              </a:ext>
            </a:extLst>
          </p:cNvPr>
          <p:cNvGraphicFramePr>
            <a:graphicFrameLocks noGrp="1"/>
          </p:cNvGraphicFramePr>
          <p:nvPr>
            <p:ph idx="4294967295"/>
            <p:extLst>
              <p:ext uri="{D42A27DB-BD31-4B8C-83A1-F6EECF244321}">
                <p14:modId xmlns:p14="http://schemas.microsoft.com/office/powerpoint/2010/main" val="612545280"/>
              </p:ext>
            </p:extLst>
          </p:nvPr>
        </p:nvGraphicFramePr>
        <p:xfrm>
          <a:off x="7454981" y="557303"/>
          <a:ext cx="4471469" cy="4479594"/>
        </p:xfrm>
        <a:graphic>
          <a:graphicData uri="http://schemas.openxmlformats.org/drawingml/2006/table">
            <a:tbl>
              <a:tblPr firstRow="1" bandRow="1">
                <a:tableStyleId>{5C22544A-7EE6-4342-B048-85BDC9FD1C3A}</a:tableStyleId>
              </a:tblPr>
              <a:tblGrid>
                <a:gridCol w="3349871">
                  <a:extLst>
                    <a:ext uri="{9D8B030D-6E8A-4147-A177-3AD203B41FA5}">
                      <a16:colId xmlns:a16="http://schemas.microsoft.com/office/drawing/2014/main" val="2727980484"/>
                    </a:ext>
                  </a:extLst>
                </a:gridCol>
                <a:gridCol w="521909">
                  <a:extLst>
                    <a:ext uri="{9D8B030D-6E8A-4147-A177-3AD203B41FA5}">
                      <a16:colId xmlns:a16="http://schemas.microsoft.com/office/drawing/2014/main" val="1637958658"/>
                    </a:ext>
                  </a:extLst>
                </a:gridCol>
                <a:gridCol w="599689">
                  <a:extLst>
                    <a:ext uri="{9D8B030D-6E8A-4147-A177-3AD203B41FA5}">
                      <a16:colId xmlns:a16="http://schemas.microsoft.com/office/drawing/2014/main" val="159653918"/>
                    </a:ext>
                  </a:extLst>
                </a:gridCol>
              </a:tblGrid>
              <a:tr h="275510">
                <a:tc>
                  <a:txBody>
                    <a:bodyPr/>
                    <a:lstStyle/>
                    <a:p>
                      <a:pPr algn="ctr"/>
                      <a:r>
                        <a:rPr lang="en-GB" sz="1000">
                          <a:solidFill>
                            <a:schemeClr val="tx1"/>
                          </a:solidFill>
                          <a:latin typeface="Arial" panose="020B0604020202020204" pitchFamily="34" charset="0"/>
                          <a:ea typeface="Inter"/>
                          <a:cs typeface="Arial" panose="020B0604020202020204" pitchFamily="34" charset="0"/>
                        </a:rPr>
                        <a:t>NICE Board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a:cs typeface="Arial" panose="020B0604020202020204" pitchFamily="34" charset="0"/>
                        </a:rPr>
                        <a:t>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a:cs typeface="Arial" panose="020B0604020202020204" pitchFamily="34" charset="0"/>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448980">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kern="1200" cap="none" spc="0" normalizeH="0" baseline="0" noProof="0">
                          <a:ln>
                            <a:noFill/>
                          </a:ln>
                          <a:effectLst/>
                          <a:uLnTx/>
                          <a:uFillTx/>
                          <a:latin typeface="Arial" panose="020B0604020202020204" pitchFamily="34" charset="0"/>
                          <a:ea typeface="Lato"/>
                          <a:cs typeface="Arial" panose="020B0604020202020204" pitchFamily="34" charset="0"/>
                        </a:rPr>
                        <a:t>Start routinely incorporating relevant medicine technology appraisals in guidelines</a:t>
                      </a:r>
                      <a:endParaRPr kumimoji="0" lang="en-GB" sz="1000" b="0" i="0" u="none" strike="noStrike" kern="1200" cap="none" spc="0" normalizeH="0" baseline="0" noProof="0">
                        <a:ln>
                          <a:noFill/>
                        </a:ln>
                        <a:effectLst/>
                        <a:uLnTx/>
                        <a:uFillTx/>
                        <a:latin typeface="Arial" panose="020B0604020202020204" pitchFamily="34" charset="0"/>
                        <a:ea typeface="Lato" panose="020F0502020204030203"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1409037"/>
                  </a:ext>
                </a:extLst>
              </a:tr>
              <a:tr h="448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Understood baseline and opportunities for improvement</a:t>
                      </a: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rPr>
                        <a:t> in guidance producing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00" b="1">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459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Rolled out digital tools that support planning and identified future planning/scheduling needs</a:t>
                      </a:r>
                      <a:endParaRPr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843138784"/>
                  </a:ext>
                </a:extLst>
              </a:tr>
              <a:tr h="418367">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rPr>
                        <a:t>Aligned and digitised some key steps in guidance producing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C</a:t>
                      </a:r>
                    </a:p>
                    <a:p>
                      <a:pPr algn="ct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170541423"/>
                  </a:ext>
                </a:extLst>
              </a:tr>
              <a:tr h="581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Reviewed the use of the severity modifier in medicines evaluation and identified remedial actions if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C</a:t>
                      </a: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516768234"/>
                  </a:ext>
                </a:extLst>
              </a:tr>
              <a:tr h="418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Updated methods for assessing health inequalities in guidance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latin typeface="Arial" panose="020B0604020202020204" pitchFamily="34" charset="0"/>
                          <a:ea typeface="Inter"/>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713143"/>
                  </a:ext>
                </a:extLst>
              </a:tr>
              <a:tr h="653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Expanded HTA Lab capacity in line with new VPAG funding and delivered insightful outputs supporting high quality guidance</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G</a:t>
                      </a:r>
                    </a:p>
                    <a:p>
                      <a:pPr algn="ct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18367413"/>
                  </a:ext>
                </a:extLst>
              </a:tr>
              <a:tr h="32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Inter"/>
                          <a:cs typeface="Arial" panose="020B0604020202020204" pitchFamily="34" charset="0"/>
                        </a:rPr>
                        <a:t>Launched 8 Late-Stage Assessment topics</a:t>
                      </a:r>
                      <a:endParaRPr kumimoji="0" lang="en-GB" sz="1000" b="0" i="0" u="none" strike="noStrike" kern="1200" cap="none" spc="0" normalizeH="0" baseline="0" noProof="0">
                        <a:ln>
                          <a:noFill/>
                        </a:ln>
                        <a:effectLst/>
                        <a:uLnTx/>
                        <a:uFillTx/>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857675873"/>
                  </a:ext>
                </a:extLst>
              </a:tr>
              <a:tr h="448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Lato"/>
                          <a:cs typeface="Arial" panose="020B0604020202020204" pitchFamily="34" charset="0"/>
                        </a:rPr>
                        <a:t>Consulted (with NHSE) on a medtech rules-based pathway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5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a:lnSpc>
                          <a:spcPct val="100000"/>
                        </a:lnSpc>
                        <a:spcBef>
                          <a:spcPts val="0"/>
                        </a:spcBef>
                        <a:spcAft>
                          <a:spcPts val="0"/>
                        </a:spcAft>
                        <a:buClrTx/>
                        <a:buSzTx/>
                        <a:buFontTx/>
                        <a:buNone/>
                        <a:tabLst/>
                        <a:defRPr/>
                      </a:pPr>
                      <a:r>
                        <a:rPr lang="en-GB" sz="1050" b="1" dirty="0">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19839227"/>
                  </a:ext>
                </a:extLst>
              </a:tr>
            </a:tbl>
          </a:graphicData>
        </a:graphic>
      </p:graphicFrame>
      <p:sp>
        <p:nvSpPr>
          <p:cNvPr id="4" name="TextBox 3">
            <a:extLst>
              <a:ext uri="{FF2B5EF4-FFF2-40B4-BE49-F238E27FC236}">
                <a16:creationId xmlns:a16="http://schemas.microsoft.com/office/drawing/2014/main" id="{4095BD0A-A83B-8F3D-683E-DCBA42086378}"/>
              </a:ext>
            </a:extLst>
          </p:cNvPr>
          <p:cNvSpPr txBox="1"/>
          <p:nvPr/>
        </p:nvSpPr>
        <p:spPr>
          <a:xfrm>
            <a:off x="7454981" y="4994672"/>
            <a:ext cx="4091008"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8" name="Oval 7">
            <a:extLst>
              <a:ext uri="{FF2B5EF4-FFF2-40B4-BE49-F238E27FC236}">
                <a16:creationId xmlns:a16="http://schemas.microsoft.com/office/drawing/2014/main" id="{91788976-A5C1-4BCD-6189-A04A2FC9FE5E}"/>
              </a:ext>
              <a:ext uri="{C183D7F6-B498-43B3-948B-1728B52AA6E4}">
                <adec:decorative xmlns:adec="http://schemas.microsoft.com/office/drawing/2017/decorative" val="1"/>
              </a:ext>
            </a:extLst>
          </p:cNvPr>
          <p:cNvSpPr/>
          <p:nvPr/>
        </p:nvSpPr>
        <p:spPr>
          <a:xfrm>
            <a:off x="387888" y="549199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0" name="Oval 9">
            <a:extLst>
              <a:ext uri="{FF2B5EF4-FFF2-40B4-BE49-F238E27FC236}">
                <a16:creationId xmlns:a16="http://schemas.microsoft.com/office/drawing/2014/main" id="{A6A61DE3-D990-29E0-7595-301FEAB45CC9}"/>
              </a:ext>
              <a:ext uri="{C183D7F6-B498-43B3-948B-1728B52AA6E4}">
                <adec:decorative xmlns:adec="http://schemas.microsoft.com/office/drawing/2017/decorative" val="1"/>
              </a:ext>
            </a:extLst>
          </p:cNvPr>
          <p:cNvSpPr/>
          <p:nvPr/>
        </p:nvSpPr>
        <p:spPr>
          <a:xfrm>
            <a:off x="11976977" y="3412335"/>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3" name="TextBox 2">
            <a:extLst>
              <a:ext uri="{FF2B5EF4-FFF2-40B4-BE49-F238E27FC236}">
                <a16:creationId xmlns:a16="http://schemas.microsoft.com/office/drawing/2014/main" id="{2F7A0BB3-0F57-A874-0BC7-CE085ED6B59C}"/>
              </a:ext>
            </a:extLst>
          </p:cNvPr>
          <p:cNvSpPr txBox="1"/>
          <p:nvPr/>
        </p:nvSpPr>
        <p:spPr>
          <a:xfrm>
            <a:off x="8881098" y="6387934"/>
            <a:ext cx="3185879" cy="215444"/>
          </a:xfrm>
          <a:prstGeom prst="rect">
            <a:avLst/>
          </a:prstGeom>
          <a:noFill/>
        </p:spPr>
        <p:txBody>
          <a:bodyPr wrap="square" lIns="91440" tIns="45720" rIns="91440" bIns="45720" rtlCol="0" anchor="t">
            <a:spAutoFit/>
          </a:bodyPr>
          <a:lstStyle/>
          <a:p>
            <a:r>
              <a:rPr lang="en-GB" sz="800"/>
              <a:t>All figures as of 28 February 2025 unless otherwise stated</a:t>
            </a:r>
          </a:p>
        </p:txBody>
      </p:sp>
      <p:sp>
        <p:nvSpPr>
          <p:cNvPr id="7" name="Oval 6">
            <a:extLst>
              <a:ext uri="{FF2B5EF4-FFF2-40B4-BE49-F238E27FC236}">
                <a16:creationId xmlns:a16="http://schemas.microsoft.com/office/drawing/2014/main" id="{FC6DCFC3-1E87-B61B-D1A0-8981B1164295}"/>
              </a:ext>
              <a:ext uri="{C183D7F6-B498-43B3-948B-1728B52AA6E4}">
                <adec:decorative xmlns:adec="http://schemas.microsoft.com/office/drawing/2017/decorative" val="1"/>
              </a:ext>
            </a:extLst>
          </p:cNvPr>
          <p:cNvSpPr/>
          <p:nvPr/>
        </p:nvSpPr>
        <p:spPr>
          <a:xfrm>
            <a:off x="11969225" y="3948193"/>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1" name="Oval 10">
            <a:extLst>
              <a:ext uri="{FF2B5EF4-FFF2-40B4-BE49-F238E27FC236}">
                <a16:creationId xmlns:a16="http://schemas.microsoft.com/office/drawing/2014/main" id="{8F6BE664-CA03-F022-A646-E8074FC642F6}"/>
              </a:ext>
              <a:ext uri="{C183D7F6-B498-43B3-948B-1728B52AA6E4}">
                <adec:decorative xmlns:adec="http://schemas.microsoft.com/office/drawing/2017/decorative" val="1"/>
              </a:ext>
            </a:extLst>
          </p:cNvPr>
          <p:cNvSpPr/>
          <p:nvPr/>
        </p:nvSpPr>
        <p:spPr>
          <a:xfrm>
            <a:off x="387888" y="5886738"/>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Tree>
    <p:extLst>
      <p:ext uri="{BB962C8B-B14F-4D97-AF65-F5344CB8AC3E}">
        <p14:creationId xmlns:p14="http://schemas.microsoft.com/office/powerpoint/2010/main" val="223622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333375" y="71837"/>
            <a:ext cx="11858625" cy="754053"/>
          </a:xfrm>
        </p:spPr>
        <p:txBody>
          <a:bodyPr>
            <a:normAutofit/>
          </a:bodyPr>
          <a:lstStyle/>
          <a:p>
            <a:r>
              <a:rPr lang="en-US" sz="2500">
                <a:latin typeface="Arial" panose="020B0604020202020204" pitchFamily="34" charset="0"/>
                <a:cs typeface="Arial" panose="020B0604020202020204" pitchFamily="34" charset="0"/>
              </a:rPr>
              <a:t>Timely &amp; High-Quality: High-level summary of performance (2 of 2)</a:t>
            </a:r>
          </a:p>
        </p:txBody>
      </p:sp>
      <p:graphicFrame>
        <p:nvGraphicFramePr>
          <p:cNvPr id="6" name="Table 5">
            <a:extLst>
              <a:ext uri="{FF2B5EF4-FFF2-40B4-BE49-F238E27FC236}">
                <a16:creationId xmlns:a16="http://schemas.microsoft.com/office/drawing/2014/main" id="{7A9D3AE2-79C3-EDDA-9E97-F4608FCCFA49}"/>
              </a:ext>
            </a:extLst>
          </p:cNvPr>
          <p:cNvGraphicFramePr>
            <a:graphicFrameLocks noGrp="1"/>
          </p:cNvGraphicFramePr>
          <p:nvPr>
            <p:extLst>
              <p:ext uri="{D42A27DB-BD31-4B8C-83A1-F6EECF244321}">
                <p14:modId xmlns:p14="http://schemas.microsoft.com/office/powerpoint/2010/main" val="1047703708"/>
              </p:ext>
            </p:extLst>
          </p:nvPr>
        </p:nvGraphicFramePr>
        <p:xfrm>
          <a:off x="312630" y="629091"/>
          <a:ext cx="11557214" cy="4167127"/>
        </p:xfrm>
        <a:graphic>
          <a:graphicData uri="http://schemas.openxmlformats.org/drawingml/2006/table">
            <a:tbl>
              <a:tblPr firstRow="1" bandRow="1">
                <a:tableStyleId>{5C22544A-7EE6-4342-B048-85BDC9FD1C3A}</a:tableStyleId>
              </a:tblPr>
              <a:tblGrid>
                <a:gridCol w="3644889">
                  <a:extLst>
                    <a:ext uri="{9D8B030D-6E8A-4147-A177-3AD203B41FA5}">
                      <a16:colId xmlns:a16="http://schemas.microsoft.com/office/drawing/2014/main" val="2304097070"/>
                    </a:ext>
                  </a:extLst>
                </a:gridCol>
                <a:gridCol w="1848575">
                  <a:extLst>
                    <a:ext uri="{9D8B030D-6E8A-4147-A177-3AD203B41FA5}">
                      <a16:colId xmlns:a16="http://schemas.microsoft.com/office/drawing/2014/main" val="3216036580"/>
                    </a:ext>
                  </a:extLst>
                </a:gridCol>
                <a:gridCol w="1848575">
                  <a:extLst>
                    <a:ext uri="{9D8B030D-6E8A-4147-A177-3AD203B41FA5}">
                      <a16:colId xmlns:a16="http://schemas.microsoft.com/office/drawing/2014/main" val="2313668231"/>
                    </a:ext>
                  </a:extLst>
                </a:gridCol>
                <a:gridCol w="1848575">
                  <a:extLst>
                    <a:ext uri="{9D8B030D-6E8A-4147-A177-3AD203B41FA5}">
                      <a16:colId xmlns:a16="http://schemas.microsoft.com/office/drawing/2014/main" val="3423311158"/>
                    </a:ext>
                  </a:extLst>
                </a:gridCol>
                <a:gridCol w="2366600">
                  <a:extLst>
                    <a:ext uri="{9D8B030D-6E8A-4147-A177-3AD203B41FA5}">
                      <a16:colId xmlns:a16="http://schemas.microsoft.com/office/drawing/2014/main" val="1255037757"/>
                    </a:ext>
                  </a:extLst>
                </a:gridCol>
              </a:tblGrid>
              <a:tr h="538513">
                <a:tc>
                  <a:txBody>
                    <a:bodyPr/>
                    <a:lstStyle/>
                    <a:p>
                      <a:pPr algn="ctr"/>
                      <a:r>
                        <a:rPr lang="en-GB" sz="1100">
                          <a:solidFill>
                            <a:schemeClr val="tx1"/>
                          </a:solidFill>
                          <a:latin typeface="Arial"/>
                          <a:ea typeface="Inter"/>
                          <a:cs typeface="Arial"/>
                        </a:rPr>
                        <a:t>NICE Board KPIs </a:t>
                      </a:r>
                      <a:r>
                        <a:rPr lang="en-GB" sz="1100" b="1">
                          <a:solidFill>
                            <a:srgbClr val="000000"/>
                          </a:solidFill>
                          <a:latin typeface="Arial"/>
                          <a:cs typeface="Arial"/>
                        </a:rPr>
                        <a:t>(this slide are all NICE Board level KPIs ) </a:t>
                      </a:r>
                      <a:endParaRPr lang="en-GB" sz="1100">
                        <a:solidFill>
                          <a:schemeClr val="tx1"/>
                        </a:solidFill>
                        <a:latin typeface="Arial"/>
                        <a:ea typeface="Inter"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a:solidFill>
                            <a:schemeClr val="tx1"/>
                          </a:solidFill>
                          <a:latin typeface="Arial"/>
                          <a:ea typeface="Inter"/>
                          <a:cs typeface="Arial"/>
                        </a:rPr>
                        <a:t>Actual YTD (Mean)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1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a:solidFill>
                            <a:schemeClr val="tx1"/>
                          </a:solidFill>
                          <a:latin typeface="Arial"/>
                          <a:ea typeface="Inter"/>
                          <a:cs typeface="Arial"/>
                        </a:rPr>
                        <a:t>% improvement  / decrease vs 23-24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7221365"/>
                  </a:ext>
                </a:extLst>
              </a:tr>
              <a:tr h="635169">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000" b="1">
                          <a:solidFill>
                            <a:schemeClr val="tx1"/>
                          </a:solidFill>
                          <a:latin typeface="Arial"/>
                          <a:ea typeface="Inter"/>
                          <a:cs typeface="Arial"/>
                        </a:rPr>
                        <a:t>Medicines</a:t>
                      </a:r>
                      <a:r>
                        <a:rPr lang="en-GB" sz="1000">
                          <a:solidFill>
                            <a:schemeClr val="tx1"/>
                          </a:solidFill>
                          <a:latin typeface="Arial"/>
                          <a:ea typeface="Inter"/>
                          <a:cs typeface="Arial"/>
                        </a:rPr>
                        <a:t> - Mean time between marketing authorisation and NICE recommendation (divergent)</a:t>
                      </a:r>
                    </a:p>
                    <a:p>
                      <a:pPr marL="0" indent="0">
                        <a:buFont typeface="Arial" panose="020B0604020202020204" pitchFamily="34" charset="0"/>
                        <a:buNone/>
                      </a:pP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424 days</a:t>
                      </a:r>
                      <a:endParaRPr lang="en-US">
                        <a:solidFill>
                          <a:schemeClr val="tx1"/>
                        </a:solidFill>
                        <a:latin typeface="Arial"/>
                        <a:cs typeface="Arial"/>
                      </a:endParaRPr>
                    </a:p>
                    <a:p>
                      <a:pPr lvl="0" algn="ctr">
                        <a:buNone/>
                      </a:pPr>
                      <a:r>
                        <a:rPr lang="en-GB" sz="1000" b="1">
                          <a:solidFill>
                            <a:schemeClr val="tx1"/>
                          </a:solidFill>
                          <a:latin typeface="Arial"/>
                          <a:ea typeface="Inter"/>
                          <a:cs typeface="Arial"/>
                        </a:rPr>
                        <a:t>(N=38)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Improvement on baseline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540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21%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3662302"/>
                  </a:ext>
                </a:extLst>
              </a:tr>
              <a:tr h="497089">
                <a:tc>
                  <a:txBody>
                    <a:bodyPr/>
                    <a:lstStyle/>
                    <a:p>
                      <a:pPr marL="0" lvl="0" indent="0">
                        <a:buNone/>
                      </a:pPr>
                      <a:r>
                        <a:rPr lang="en-GB" sz="1000" b="1" i="0" u="none" strike="noStrike" noProof="0">
                          <a:solidFill>
                            <a:schemeClr val="tx1"/>
                          </a:solidFill>
                          <a:latin typeface="Arial"/>
                          <a:cs typeface="Arial"/>
                        </a:rPr>
                        <a:t>Medicines</a:t>
                      </a:r>
                      <a:r>
                        <a:rPr lang="en-GB" sz="1000" b="0" i="0" u="none" strike="noStrike" noProof="0">
                          <a:solidFill>
                            <a:schemeClr val="tx1"/>
                          </a:solidFill>
                          <a:latin typeface="Arial"/>
                          <a:cs typeface="Arial"/>
                        </a:rPr>
                        <a:t> - Median time between marketing authorisation and NICE recommendation (divergent)</a:t>
                      </a:r>
                      <a:endParaRPr lang="en-US">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GB" sz="1000" b="1" i="0" u="none" strike="noStrike" noProof="0">
                          <a:solidFill>
                            <a:schemeClr val="tx1"/>
                          </a:solidFill>
                          <a:latin typeface="Arial"/>
                          <a:cs typeface="Arial"/>
                        </a:rPr>
                        <a:t>419 days</a:t>
                      </a:r>
                      <a:endParaRPr lang="en-US" sz="1000" b="0" i="0" u="none" strike="noStrike" noProof="0">
                        <a:solidFill>
                          <a:schemeClr val="tx1"/>
                        </a:solidFill>
                        <a:latin typeface="Arial"/>
                        <a:cs typeface="Arial"/>
                      </a:endParaRPr>
                    </a:p>
                    <a:p>
                      <a:pPr lvl="0" algn="ctr">
                        <a:buNone/>
                      </a:pPr>
                      <a:r>
                        <a:rPr lang="en-GB" sz="1000" b="1" i="0" u="none" strike="noStrike" noProof="0">
                          <a:solidFill>
                            <a:schemeClr val="tx1"/>
                          </a:solidFill>
                          <a:latin typeface="Arial"/>
                          <a:cs typeface="Arial"/>
                        </a:rPr>
                        <a:t>(N=38)</a:t>
                      </a:r>
                      <a:endParaRPr lang="en-GB">
                        <a:solidFill>
                          <a:schemeClr val="tx1"/>
                        </a:solidFill>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GB" sz="1000" b="1" i="0" u="none" strike="noStrike" noProof="0">
                          <a:solidFill>
                            <a:schemeClr val="tx1"/>
                          </a:solidFill>
                          <a:latin typeface="Arial"/>
                          <a:cs typeface="Arial"/>
                        </a:rPr>
                        <a:t>Improvement on baseline 23-24</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365 days </a:t>
                      </a:r>
                      <a:endParaRPr lang="en-US" sz="1000" b="0" i="0" u="none" strike="noStrike" noProof="0">
                        <a:solidFill>
                          <a:srgbClr val="00000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000" b="1" i="0" u="none" strike="noStrike" noProof="0">
                          <a:solidFill>
                            <a:schemeClr val="tx1"/>
                          </a:solidFill>
                          <a:latin typeface="Arial"/>
                          <a:cs typeface="Arial"/>
                        </a:rPr>
                        <a:t>15% slower</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3081417"/>
                  </a:ext>
                </a:extLst>
              </a:tr>
              <a:tr h="497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Medicines </a:t>
                      </a:r>
                      <a:r>
                        <a:rPr lang="en-GB" sz="1000">
                          <a:solidFill>
                            <a:schemeClr val="tx1"/>
                          </a:solidFill>
                          <a:latin typeface="Arial"/>
                          <a:ea typeface="Inter"/>
                          <a:cs typeface="Arial"/>
                        </a:rPr>
                        <a:t>- Percentage of optimal topics published in 2024/25 (year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cs typeface="Arial"/>
                        </a:rPr>
                        <a:t>22%</a:t>
                      </a:r>
                    </a:p>
                    <a:p>
                      <a:pPr algn="ctr"/>
                      <a:endParaRPr lang="en-GB" sz="1000" b="1">
                        <a:solidFill>
                          <a:srgbClr val="FF0000"/>
                        </a:solidFill>
                        <a:highlight>
                          <a:srgbClr val="FFFF00"/>
                        </a:highligh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a:solidFill>
                            <a:schemeClr val="tx1"/>
                          </a:solidFill>
                          <a:latin typeface="Arial"/>
                          <a:cs typeface="Arial"/>
                        </a:rPr>
                        <a:t>4.5% point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9444244"/>
                  </a:ext>
                </a:extLst>
              </a:tr>
              <a:tr h="497089">
                <a:tc>
                  <a:txBody>
                    <a:bodyPr/>
                    <a:lstStyle/>
                    <a:p>
                      <a:pPr marL="0" indent="0">
                        <a:buFont typeface="Arial" panose="020B0604020202020204" pitchFamily="34" charset="0"/>
                        <a:buNone/>
                      </a:pPr>
                      <a:r>
                        <a:rPr lang="en-GB" sz="1000" b="1">
                          <a:solidFill>
                            <a:schemeClr val="tx1"/>
                          </a:solidFill>
                          <a:latin typeface="Arial"/>
                          <a:ea typeface="Inter"/>
                          <a:cs typeface="Arial"/>
                        </a:rPr>
                        <a:t>HealthTech </a:t>
                      </a:r>
                      <a:r>
                        <a:rPr lang="en-GB" sz="1000">
                          <a:solidFill>
                            <a:schemeClr val="tx1"/>
                          </a:solidFill>
                          <a:latin typeface="Arial"/>
                          <a:ea typeface="Inter"/>
                          <a:cs typeface="Arial"/>
                        </a:rPr>
                        <a:t>- Mean time to publish HealthTech guidance </a:t>
                      </a:r>
                      <a:endParaRPr lang="en-GB" sz="1000">
                        <a:solidFill>
                          <a:srgbClr val="FF0000"/>
                        </a:solidFill>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rgbClr val="222222"/>
                          </a:solidFill>
                          <a:latin typeface="Arial"/>
                          <a:cs typeface="Arial"/>
                        </a:rPr>
                        <a:t> 430 days</a:t>
                      </a:r>
                    </a:p>
                    <a:p>
                      <a:pPr algn="ctr"/>
                      <a:r>
                        <a:rPr lang="en-GB" sz="1000" b="1">
                          <a:solidFill>
                            <a:srgbClr val="222222"/>
                          </a:solidFill>
                          <a:latin typeface="Arial"/>
                          <a:cs typeface="Arial"/>
                        </a:rPr>
                        <a:t>(N=60)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Improvement on 23-24 baseline</a:t>
                      </a:r>
                      <a:endParaRPr lang="en-US">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 490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12% improvement</a:t>
                      </a:r>
                      <a:endParaRPr lang="en-GB" sz="1000" b="1">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23477"/>
                  </a:ext>
                </a:extLst>
              </a:tr>
              <a:tr h="497089">
                <a:tc>
                  <a:txBody>
                    <a:bodyPr/>
                    <a:lstStyle/>
                    <a:p>
                      <a:pPr marL="0" lvl="0" indent="0">
                        <a:buNone/>
                      </a:pPr>
                      <a:r>
                        <a:rPr lang="en-GB" sz="1000" b="1" i="0" u="none" strike="noStrike" noProof="0">
                          <a:solidFill>
                            <a:schemeClr val="tx1"/>
                          </a:solidFill>
                          <a:latin typeface="Arial"/>
                          <a:cs typeface="Arial"/>
                        </a:rPr>
                        <a:t>HealthTech </a:t>
                      </a:r>
                      <a:r>
                        <a:rPr lang="en-GB" sz="1000" b="0" i="0" u="none" strike="noStrike" noProof="0">
                          <a:solidFill>
                            <a:schemeClr val="tx1"/>
                          </a:solidFill>
                          <a:latin typeface="Arial"/>
                          <a:cs typeface="Arial"/>
                        </a:rPr>
                        <a:t>- Median time to publish HealthTech guidance </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1" i="0" u="none" strike="noStrike" noProof="0">
                          <a:solidFill>
                            <a:srgbClr val="222222"/>
                          </a:solidFill>
                          <a:latin typeface="Arial"/>
                          <a:cs typeface="Arial"/>
                        </a:rPr>
                        <a:t>  399 days</a:t>
                      </a:r>
                    </a:p>
                    <a:p>
                      <a:pPr lvl="0" algn="ctr">
                        <a:buNone/>
                      </a:pPr>
                      <a:r>
                        <a:rPr lang="en-GB" sz="1000" b="1" i="0" u="none" strike="noStrike" noProof="0">
                          <a:solidFill>
                            <a:srgbClr val="222222"/>
                          </a:solidFill>
                          <a:latin typeface="Arial"/>
                          <a:cs typeface="Arial"/>
                        </a:rPr>
                        <a:t>(N=3)</a:t>
                      </a:r>
                      <a:endParaRPr lang="en-US">
                        <a:solidFill>
                          <a:srgbClr val="222222"/>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GB" sz="1000" b="1" i="0" u="none" strike="noStrike" noProof="0">
                          <a:solidFill>
                            <a:schemeClr val="tx1"/>
                          </a:solidFill>
                          <a:latin typeface="Arial"/>
                          <a:cs typeface="Arial"/>
                        </a:rPr>
                        <a:t>Improvement on 23-24 baseline</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402 Days</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chemeClr val="tx1"/>
                          </a:solidFill>
                          <a:latin typeface="Arial"/>
                          <a:cs typeface="Arial"/>
                        </a:rPr>
                        <a:t>1% improvement</a:t>
                      </a:r>
                      <a:endParaRPr lang="en-GB" sz="1000" b="1" i="0" u="none" strike="noStrike" noProof="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3678625"/>
                  </a:ext>
                </a:extLst>
              </a:tr>
              <a:tr h="5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err="1">
                          <a:solidFill>
                            <a:schemeClr val="tx1"/>
                          </a:solidFill>
                          <a:latin typeface="Arial"/>
                          <a:cs typeface="Arial"/>
                        </a:rPr>
                        <a:t>CfG</a:t>
                      </a:r>
                      <a:r>
                        <a:rPr lang="en-GB" sz="1000">
                          <a:solidFill>
                            <a:schemeClr val="tx1"/>
                          </a:solidFill>
                          <a:latin typeface="Arial"/>
                          <a:cs typeface="Arial"/>
                        </a:rPr>
                        <a:t> – % of quality standard updates published alongside guideline updates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latinLnBrk="0" hangingPunct="1">
                        <a:lnSpc>
                          <a:spcPct val="100000"/>
                        </a:lnSpc>
                        <a:spcBef>
                          <a:spcPts val="0"/>
                        </a:spcBef>
                        <a:spcAft>
                          <a:spcPts val="0"/>
                        </a:spcAft>
                        <a:buClrTx/>
                        <a:buSzTx/>
                        <a:buFontTx/>
                        <a:buNone/>
                      </a:pPr>
                      <a:r>
                        <a:rPr lang="en-GB" sz="1000" b="1" i="0" u="none" strike="noStrike" kern="1200">
                          <a:solidFill>
                            <a:srgbClr val="222222"/>
                          </a:solidFill>
                          <a:latin typeface="Arial"/>
                          <a:ea typeface="+mn-ea"/>
                          <a:cs typeface="Arial"/>
                        </a:rPr>
                        <a:t>100%</a:t>
                      </a:r>
                    </a:p>
                    <a:p>
                      <a:pPr marL="0" marR="0" lvl="0" indent="0" algn="ctr" defTabSz="914400" rtl="0" eaLnBrk="1" latinLnBrk="0" hangingPunct="1">
                        <a:lnSpc>
                          <a:spcPct val="100000"/>
                        </a:lnSpc>
                        <a:spcBef>
                          <a:spcPts val="0"/>
                        </a:spcBef>
                        <a:spcAft>
                          <a:spcPts val="0"/>
                        </a:spcAft>
                        <a:buClrTx/>
                        <a:buSzTx/>
                        <a:buFontTx/>
                        <a:buNone/>
                      </a:pPr>
                      <a:r>
                        <a:rPr lang="en-GB" sz="1000" b="1" i="0" u="none" strike="noStrike" kern="1200">
                          <a:solidFill>
                            <a:srgbClr val="222222"/>
                          </a:solidFill>
                          <a:latin typeface="Arial"/>
                          <a:ea typeface="+mn-ea"/>
                          <a:cs typeface="Arial"/>
                        </a:rPr>
                        <a:t>(N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a:lnSpc>
                          <a:spcPct val="100000"/>
                        </a:lnSpc>
                        <a:spcBef>
                          <a:spcPts val="0"/>
                        </a:spcBef>
                        <a:spcAft>
                          <a:spcPts val="0"/>
                        </a:spcAft>
                        <a:buClrTx/>
                        <a:buSzTx/>
                        <a:buFontTx/>
                        <a:buNone/>
                      </a:pPr>
                      <a:r>
                        <a:rPr lang="en-GB" sz="1000" b="1">
                          <a:solidFill>
                            <a:schemeClr val="tx1"/>
                          </a:solidFill>
                          <a:latin typeface="Arial"/>
                          <a:cs typeface="Aria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481727"/>
                  </a:ext>
                </a:extLst>
              </a:tr>
              <a:tr h="497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 of TAs retrospectively incorporated by end of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rgbClr val="222222"/>
                          </a:solidFill>
                          <a:latin typeface="Arial"/>
                          <a:ea typeface="Inter"/>
                          <a:cs typeface="Arial"/>
                        </a:rPr>
                        <a:t>66%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rgbClr val="222222"/>
                          </a:solidFill>
                          <a:latin typeface="Arial"/>
                          <a:ea typeface="Inter"/>
                          <a:cs typeface="Arial"/>
                        </a:rPr>
                        <a:t>(N=113)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33% (170 out of 517)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3986993"/>
                  </a:ext>
                </a:extLst>
              </a:tr>
            </a:tbl>
          </a:graphicData>
        </a:graphic>
      </p:graphicFrame>
      <p:sp>
        <p:nvSpPr>
          <p:cNvPr id="7" name="TextBox 6">
            <a:extLst>
              <a:ext uri="{FF2B5EF4-FFF2-40B4-BE49-F238E27FC236}">
                <a16:creationId xmlns:a16="http://schemas.microsoft.com/office/drawing/2014/main" id="{EA5A8773-C902-FBD0-8980-0C365FE80FC8}"/>
              </a:ext>
            </a:extLst>
          </p:cNvPr>
          <p:cNvSpPr txBox="1"/>
          <p:nvPr/>
        </p:nvSpPr>
        <p:spPr>
          <a:xfrm>
            <a:off x="312630" y="5030515"/>
            <a:ext cx="10619129" cy="461665"/>
          </a:xfrm>
          <a:prstGeom prst="rect">
            <a:avLst/>
          </a:prstGeom>
          <a:noFill/>
        </p:spPr>
        <p:txBody>
          <a:bodyPr wrap="square">
            <a:spAutoFit/>
          </a:bodyPr>
          <a:lstStyle/>
          <a:p>
            <a:r>
              <a:rPr lang="en-GB" sz="800" b="1">
                <a:latin typeface="Arial" panose="020B0604020202020204" pitchFamily="34" charset="0"/>
                <a:cs typeface="Arial" panose="020B0604020202020204" pitchFamily="34" charset="0"/>
              </a:rPr>
              <a:t>KPIs reflect Q1 figures; </a:t>
            </a:r>
            <a:r>
              <a:rPr lang="en-GB" sz="800">
                <a:latin typeface="Arial" panose="020B0604020202020204" pitchFamily="34" charset="0"/>
                <a:cs typeface="Arial" panose="020B0604020202020204" pitchFamily="34" charset="0"/>
              </a:rPr>
              <a:t>Two KPIs have not been included here:</a:t>
            </a:r>
          </a:p>
          <a:p>
            <a:r>
              <a:rPr lang="en-GB" sz="800">
                <a:latin typeface="Arial" panose="020B0604020202020204" pitchFamily="34" charset="0"/>
                <a:cs typeface="Arial" panose="020B0604020202020204" pitchFamily="34" charset="0"/>
              </a:rPr>
              <a:t> 1) “</a:t>
            </a:r>
            <a:r>
              <a:rPr lang="en-GB" sz="800">
                <a:effectLst/>
                <a:latin typeface="Arial" panose="020B0604020202020204" pitchFamily="34" charset="0"/>
                <a:ea typeface="Times New Roman" panose="02020603050405020304" pitchFamily="18" charset="0"/>
                <a:cs typeface="Arial" panose="020B0604020202020204" pitchFamily="34" charset="0"/>
              </a:rPr>
              <a:t>Mean and median time to produce new guideline and guideline update” - data is being captured to establish a baseline for future measurement in 25-26;</a:t>
            </a:r>
          </a:p>
          <a:p>
            <a:r>
              <a:rPr lang="en-GB" sz="800">
                <a:effectLst/>
                <a:latin typeface="Arial" panose="020B0604020202020204" pitchFamily="34" charset="0"/>
                <a:ea typeface="Times New Roman" panose="02020603050405020304" pitchFamily="18" charset="0"/>
                <a:cs typeface="Arial" panose="020B0604020202020204" pitchFamily="34" charset="0"/>
              </a:rPr>
              <a:t> 2) “New NICE guidance within topic suites published within 6 months of Prioritisation Board's decision to update” - baseline data will start to be collected from August, and will be captured on a quarterly basis</a:t>
            </a:r>
            <a:endParaRPr lang="en-GB" sz="8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0758A60-8347-2918-FA65-94D01E5EF7B4}"/>
              </a:ext>
            </a:extLst>
          </p:cNvPr>
          <p:cNvSpPr txBox="1"/>
          <p:nvPr/>
        </p:nvSpPr>
        <p:spPr>
          <a:xfrm>
            <a:off x="9001432" y="6343688"/>
            <a:ext cx="3185879" cy="215444"/>
          </a:xfrm>
          <a:prstGeom prst="rect">
            <a:avLst/>
          </a:prstGeom>
          <a:noFill/>
        </p:spPr>
        <p:txBody>
          <a:bodyPr wrap="square" lIns="91440" tIns="45720" rIns="91440" bIns="45720" rtlCol="0" anchor="t">
            <a:spAutoFit/>
          </a:bodyPr>
          <a:lstStyle/>
          <a:p>
            <a:r>
              <a:rPr lang="en-GB" sz="800"/>
              <a:t>All figures as of 28 February 2025 unless otherwise stated</a:t>
            </a:r>
          </a:p>
        </p:txBody>
      </p:sp>
    </p:spTree>
    <p:extLst>
      <p:ext uri="{BB962C8B-B14F-4D97-AF65-F5344CB8AC3E}">
        <p14:creationId xmlns:p14="http://schemas.microsoft.com/office/powerpoint/2010/main" val="44128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43697" y="708181"/>
            <a:ext cx="5902285"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287353" y="709663"/>
            <a:ext cx="5687179"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287353" y="170294"/>
            <a:ext cx="11076689" cy="746158"/>
          </a:xfrm>
        </p:spPr>
        <p:txBody>
          <a:bodyPr>
            <a:normAutofit/>
          </a:bodyPr>
          <a:lstStyle/>
          <a:p>
            <a:r>
              <a:rPr lang="en-GB" sz="2500">
                <a:latin typeface="Arial"/>
                <a:cs typeface="Arial"/>
              </a:rPr>
              <a:t>Usable: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 </a:t>
            </a:r>
          </a:p>
        </p:txBody>
      </p:sp>
      <p:sp>
        <p:nvSpPr>
          <p:cNvPr id="9" name="TextBox 8">
            <a:extLst>
              <a:ext uri="{FF2B5EF4-FFF2-40B4-BE49-F238E27FC236}">
                <a16:creationId xmlns:a16="http://schemas.microsoft.com/office/drawing/2014/main" id="{D47EDE79-9C78-F8DD-B967-B64E4699754D}"/>
              </a:ext>
            </a:extLst>
          </p:cNvPr>
          <p:cNvSpPr txBox="1"/>
          <p:nvPr/>
        </p:nvSpPr>
        <p:spPr>
          <a:xfrm>
            <a:off x="291559" y="1408645"/>
            <a:ext cx="5668596" cy="3210795"/>
          </a:xfrm>
          <a:prstGeom prst="rect">
            <a:avLst/>
          </a:prstGeom>
          <a:solidFill>
            <a:schemeClr val="accent1"/>
          </a:solidFill>
          <a:ln>
            <a:noFill/>
          </a:ln>
        </p:spPr>
        <p:txBody>
          <a:bodyPr wrap="square" lIns="180000" tIns="180000" rIns="180000" bIns="180000" rtlCol="0" anchor="t">
            <a:noAutofit/>
          </a:bodyPr>
          <a:lstStyle/>
          <a:p>
            <a:r>
              <a:rPr lang="en-GB" sz="900" u="sng">
                <a:solidFill>
                  <a:schemeClr val="bg1"/>
                </a:solidFill>
                <a:latin typeface="Arial" panose="020B0604020202020204" pitchFamily="34" charset="0"/>
                <a:ea typeface="+mn-lt"/>
                <a:cs typeface="Arial" panose="020B0604020202020204" pitchFamily="34" charset="0"/>
              </a:rPr>
              <a:t>Content</a:t>
            </a:r>
            <a:r>
              <a:rPr lang="en-GB" sz="900">
                <a:solidFill>
                  <a:schemeClr val="bg1"/>
                </a:solidFill>
                <a:latin typeface="Arial" panose="020B0604020202020204" pitchFamily="34" charset="0"/>
                <a:ea typeface="+mn-lt"/>
                <a:cs typeface="Arial" panose="020B0604020202020204" pitchFamily="34" charset="0"/>
              </a:rPr>
              <a:t>: Work to co-design and agree structured recommendations for guidelines is now underway. CHTE Recommendations- moved into the implementation phase and actively monitoring arising issues as new technology appraisals are being generated. The first topics go live Q1 2025/26 and will include a user behaviour dashboard to gain feedback. </a:t>
            </a:r>
          </a:p>
          <a:p>
            <a:endParaRPr lang="en-GB" sz="900">
              <a:solidFill>
                <a:schemeClr val="bg1"/>
              </a:solidFill>
              <a:latin typeface="Arial" panose="020B0604020202020204" pitchFamily="34" charset="0"/>
              <a:ea typeface="+mn-lt"/>
              <a:cs typeface="Arial" panose="020B0604020202020204" pitchFamily="34" charset="0"/>
            </a:endParaRPr>
          </a:p>
          <a:p>
            <a:r>
              <a:rPr lang="en-GB" sz="900" u="sng">
                <a:solidFill>
                  <a:schemeClr val="bg1"/>
                </a:solidFill>
                <a:latin typeface="Arial" panose="020B0604020202020204" pitchFamily="34" charset="0"/>
                <a:ea typeface="+mn-lt"/>
                <a:cs typeface="Arial" panose="020B0604020202020204" pitchFamily="34" charset="0"/>
              </a:rPr>
              <a:t>Product</a:t>
            </a:r>
            <a:r>
              <a:rPr lang="en-GB" sz="900">
                <a:solidFill>
                  <a:schemeClr val="bg1"/>
                </a:solidFill>
                <a:latin typeface="Arial" panose="020B0604020202020204" pitchFamily="34" charset="0"/>
                <a:ea typeface="+mn-lt"/>
                <a:cs typeface="Arial" panose="020B0604020202020204" pitchFamily="34" charset="0"/>
              </a:rPr>
              <a:t>: Captured and analysed performance information for Technology Appraisals that have been incorporated into Guidelines to date, to inform how many users are interacting with TAs in Guidelines, the behavioural steps they are going through to inform improvements for presentation and flow. Established analytics and Hotjar on current Search functions to set a performance baseline for 25/26 plans for improving search functionality. Head of Product appointed.</a:t>
            </a:r>
          </a:p>
          <a:p>
            <a:endParaRPr lang="en-GB" sz="900">
              <a:solidFill>
                <a:schemeClr val="bg1"/>
              </a:solidFill>
              <a:latin typeface="Arial" panose="020B0604020202020204" pitchFamily="34" charset="0"/>
              <a:ea typeface="+mn-lt"/>
              <a:cs typeface="Arial" panose="020B0604020202020204" pitchFamily="34" charset="0"/>
            </a:endParaRPr>
          </a:p>
          <a:p>
            <a:r>
              <a:rPr lang="en-GB" sz="900" u="sng">
                <a:solidFill>
                  <a:schemeClr val="bg1"/>
                </a:solidFill>
                <a:latin typeface="Arial" panose="020B0604020202020204" pitchFamily="34" charset="0"/>
                <a:ea typeface="+mn-lt"/>
                <a:cs typeface="Arial" panose="020B0604020202020204" pitchFamily="34" charset="0"/>
              </a:rPr>
              <a:t>Knowledge Platform</a:t>
            </a:r>
            <a:r>
              <a:rPr lang="en-GB" sz="900">
                <a:solidFill>
                  <a:schemeClr val="bg1"/>
                </a:solidFill>
                <a:latin typeface="Arial" panose="020B0604020202020204" pitchFamily="34" charset="0"/>
                <a:ea typeface="+mn-lt"/>
                <a:cs typeface="Arial" panose="020B0604020202020204" pitchFamily="34" charset="0"/>
              </a:rPr>
              <a:t>: The deliverables of the AWS proof of concept are on track for April, to inform options for  healthcare recommendation content repurposing and our future approach to content management.  Weekly meetings review data modelling, relationship mapping and ontologies and iterations, to deliver a workable semantic data model for scaling. These recommendations and output will inform next steps for meeting the business needs for content creation, management and publication. </a:t>
            </a:r>
          </a:p>
          <a:p>
            <a:endParaRPr lang="en-GB" sz="900">
              <a:solidFill>
                <a:schemeClr val="bg1"/>
              </a:solidFill>
              <a:latin typeface="Arial" panose="020B0604020202020204" pitchFamily="34" charset="0"/>
              <a:ea typeface="+mn-lt"/>
              <a:cs typeface="Arial" panose="020B0604020202020204" pitchFamily="34" charset="0"/>
            </a:endParaRPr>
          </a:p>
          <a:p>
            <a:r>
              <a:rPr lang="en-GB" sz="900" u="sng">
                <a:solidFill>
                  <a:schemeClr val="bg1"/>
                </a:solidFill>
                <a:latin typeface="Arial" panose="020B0604020202020204" pitchFamily="34" charset="0"/>
                <a:ea typeface="+mn-lt"/>
                <a:cs typeface="Arial" panose="020B0604020202020204" pitchFamily="34" charset="0"/>
              </a:rPr>
              <a:t>Corporate website: </a:t>
            </a:r>
            <a:r>
              <a:rPr lang="en-GB" sz="900">
                <a:solidFill>
                  <a:schemeClr val="bg1"/>
                </a:solidFill>
                <a:latin typeface="Arial" panose="020B0604020202020204" pitchFamily="34" charset="0"/>
                <a:ea typeface="+mn-lt"/>
                <a:cs typeface="Arial" panose="020B0604020202020204" pitchFamily="34" charset="0"/>
              </a:rPr>
              <a:t>while significant progress has been made in migrating corporate content to a new website, this will now continue and be complete by Q1 2025/26. </a:t>
            </a:r>
            <a:endParaRPr lang="en-GB" sz="1000">
              <a:solidFill>
                <a:schemeClr val="bg1"/>
              </a:solidFill>
              <a:latin typeface="Arial"/>
              <a:ea typeface="Inter"/>
              <a:cs typeface="Arial"/>
            </a:endParaRPr>
          </a:p>
        </p:txBody>
      </p:sp>
      <p:sp>
        <p:nvSpPr>
          <p:cNvPr id="8" name="TextBox 7">
            <a:extLst>
              <a:ext uri="{FF2B5EF4-FFF2-40B4-BE49-F238E27FC236}">
                <a16:creationId xmlns:a16="http://schemas.microsoft.com/office/drawing/2014/main" id="{D3943C95-D5E6-A3CE-B167-96142A36149A}"/>
              </a:ext>
            </a:extLst>
          </p:cNvPr>
          <p:cNvSpPr txBox="1"/>
          <p:nvPr/>
        </p:nvSpPr>
        <p:spPr>
          <a:xfrm>
            <a:off x="1008070" y="763458"/>
            <a:ext cx="49504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towards outcomes and KPIs</a:t>
            </a:r>
          </a:p>
        </p:txBody>
      </p:sp>
      <p:sp>
        <p:nvSpPr>
          <p:cNvPr id="3" name="TextBox 2">
            <a:extLst>
              <a:ext uri="{FF2B5EF4-FFF2-40B4-BE49-F238E27FC236}">
                <a16:creationId xmlns:a16="http://schemas.microsoft.com/office/drawing/2014/main" id="{2EAA5DDD-1F04-9C2A-8A23-F8C24C026C00}"/>
              </a:ext>
            </a:extLst>
          </p:cNvPr>
          <p:cNvSpPr txBox="1"/>
          <p:nvPr/>
        </p:nvSpPr>
        <p:spPr>
          <a:xfrm>
            <a:off x="6781245" y="871180"/>
            <a:ext cx="3277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activities for next month</a:t>
            </a:r>
          </a:p>
        </p:txBody>
      </p:sp>
      <p:sp>
        <p:nvSpPr>
          <p:cNvPr id="24" name="TextBox 23">
            <a:extLst>
              <a:ext uri="{FF2B5EF4-FFF2-40B4-BE49-F238E27FC236}">
                <a16:creationId xmlns:a16="http://schemas.microsoft.com/office/drawing/2014/main" id="{D4D2D40D-5649-926E-52CB-C7E779CFB6BA}"/>
              </a:ext>
            </a:extLst>
          </p:cNvPr>
          <p:cNvSpPr txBox="1"/>
          <p:nvPr/>
        </p:nvSpPr>
        <p:spPr>
          <a:xfrm>
            <a:off x="6011427" y="1394267"/>
            <a:ext cx="5902286" cy="3207735"/>
          </a:xfrm>
          <a:prstGeom prst="rect">
            <a:avLst/>
          </a:prstGeom>
          <a:solidFill>
            <a:srgbClr val="228096"/>
          </a:solidFill>
          <a:ln>
            <a:noFill/>
          </a:ln>
        </p:spPr>
        <p:txBody>
          <a:bodyPr wrap="square" lIns="180000" tIns="180000" rIns="180000" bIns="180000" rtlCol="0" anchor="t">
            <a:noAutofit/>
          </a:bodyPr>
          <a:lstStyle/>
          <a:p>
            <a:pPr>
              <a:spcBef>
                <a:spcPts val="600"/>
              </a:spcBef>
              <a:spcAft>
                <a:spcPts val="600"/>
              </a:spcAft>
              <a:defRPr/>
            </a:pPr>
            <a:r>
              <a:rPr lang="en-GB" sz="900" u="sng">
                <a:solidFill>
                  <a:schemeClr val="bg1"/>
                </a:solidFill>
                <a:latin typeface="Arial" panose="020B0604020202020204" pitchFamily="34" charset="0"/>
                <a:ea typeface="+mn-lt"/>
                <a:cs typeface="Arial" panose="020B0604020202020204" pitchFamily="34" charset="0"/>
              </a:rPr>
              <a:t>Content</a:t>
            </a:r>
            <a:r>
              <a:rPr lang="en-GB" sz="900">
                <a:solidFill>
                  <a:schemeClr val="bg1"/>
                </a:solidFill>
                <a:latin typeface="Arial" panose="020B0604020202020204" pitchFamily="34" charset="0"/>
                <a:ea typeface="+mn-lt"/>
                <a:cs typeface="Arial" panose="020B0604020202020204" pitchFamily="34" charset="0"/>
              </a:rPr>
              <a:t>: Continue work to co-design and agree structured recommendations for guidelines, together with working to improve how we digitally enable publication of guidance using new wording in existing publication systems. Define the scope of 2025/26 work to transform the way we create content. This will be a workstream of NICE’s Timeliness Programme. </a:t>
            </a:r>
          </a:p>
          <a:p>
            <a:pPr>
              <a:spcBef>
                <a:spcPts val="600"/>
              </a:spcBef>
              <a:spcAft>
                <a:spcPts val="600"/>
              </a:spcAft>
              <a:defRPr/>
            </a:pPr>
            <a:r>
              <a:rPr lang="en-GB" sz="900" u="sng">
                <a:solidFill>
                  <a:schemeClr val="bg1"/>
                </a:solidFill>
                <a:latin typeface="Arial" panose="020B0604020202020204" pitchFamily="34" charset="0"/>
                <a:ea typeface="+mn-lt"/>
                <a:cs typeface="Arial" panose="020B0604020202020204" pitchFamily="34" charset="0"/>
              </a:rPr>
              <a:t>Product</a:t>
            </a:r>
            <a:r>
              <a:rPr lang="en-GB" sz="900">
                <a:solidFill>
                  <a:schemeClr val="bg1"/>
                </a:solidFill>
                <a:latin typeface="Arial" panose="020B0604020202020204" pitchFamily="34" charset="0"/>
                <a:ea typeface="+mn-lt"/>
                <a:cs typeface="Arial" panose="020B0604020202020204" pitchFamily="34" charset="0"/>
              </a:rPr>
              <a:t>: Work with publishing and TA incorporation working group to share findings from user behaviour to inform further user research/areas for improvement. Plan for user testing of structured recommendations in practice to inform broader content creation work.</a:t>
            </a:r>
          </a:p>
          <a:p>
            <a:pPr>
              <a:spcBef>
                <a:spcPts val="600"/>
              </a:spcBef>
              <a:spcAft>
                <a:spcPts val="600"/>
              </a:spcAft>
              <a:defRPr/>
            </a:pPr>
            <a:r>
              <a:rPr lang="en-GB" sz="900" u="sng">
                <a:solidFill>
                  <a:schemeClr val="bg1"/>
                </a:solidFill>
                <a:latin typeface="Arial" panose="020B0604020202020204" pitchFamily="34" charset="0"/>
                <a:ea typeface="+mn-lt"/>
                <a:cs typeface="Arial" panose="020B0604020202020204" pitchFamily="34" charset="0"/>
              </a:rPr>
              <a:t>Knowledge Platform</a:t>
            </a:r>
            <a:r>
              <a:rPr lang="en-GB" sz="900">
                <a:solidFill>
                  <a:schemeClr val="bg1"/>
                </a:solidFill>
                <a:latin typeface="Arial" panose="020B0604020202020204" pitchFamily="34" charset="0"/>
                <a:ea typeface="+mn-lt"/>
                <a:cs typeface="Arial" panose="020B0604020202020204" pitchFamily="34" charset="0"/>
              </a:rPr>
              <a:t>: The initial working prototype of the semantic data model tested with the business to ensure the content is accurate to inform the recommendations for scale up of the data model. Continue weekly meetings between NICE and AWS to iterate and build semantic data model. Reconfirm business requirements for a solution to enable content creation, management and publication to triangulate with the recommendations and deliverables from the proof of concept and inform business decisions on next steps.</a:t>
            </a:r>
          </a:p>
          <a:p>
            <a:pPr>
              <a:spcBef>
                <a:spcPts val="600"/>
              </a:spcBef>
              <a:spcAft>
                <a:spcPts val="600"/>
              </a:spcAft>
              <a:defRPr/>
            </a:pPr>
            <a:r>
              <a:rPr lang="en-GB" sz="900" u="sng">
                <a:solidFill>
                  <a:schemeClr val="bg1"/>
                </a:solidFill>
                <a:latin typeface="Arial" panose="020B0604020202020204" pitchFamily="34" charset="0"/>
                <a:ea typeface="+mn-lt"/>
                <a:cs typeface="Arial" panose="020B0604020202020204" pitchFamily="34" charset="0"/>
              </a:rPr>
              <a:t>Corporate website</a:t>
            </a:r>
            <a:r>
              <a:rPr lang="en-GB" sz="900">
                <a:solidFill>
                  <a:schemeClr val="bg1"/>
                </a:solidFill>
                <a:latin typeface="Arial" panose="020B0604020202020204" pitchFamily="34" charset="0"/>
                <a:ea typeface="+mn-lt"/>
                <a:cs typeface="Arial" panose="020B0604020202020204" pitchFamily="34" charset="0"/>
              </a:rPr>
              <a:t>: Continue work to develop and test new functionality within corporate website. Migrate final content by end of Q1 25/26</a:t>
            </a:r>
            <a:endParaRPr lang="en-GB" sz="1000">
              <a:solidFill>
                <a:schemeClr val="bg1"/>
              </a:solidFill>
            </a:endParaRP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268" y="743120"/>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42468"/>
            <a:ext cx="813174" cy="565200"/>
          </a:xfrm>
          <a:prstGeom prst="rect">
            <a:avLst/>
          </a:prstGeom>
        </p:spPr>
      </p:pic>
      <p:sp>
        <p:nvSpPr>
          <p:cNvPr id="11" name="Rectangle 10">
            <a:extLst>
              <a:ext uri="{FF2B5EF4-FFF2-40B4-BE49-F238E27FC236}">
                <a16:creationId xmlns:a16="http://schemas.microsoft.com/office/drawing/2014/main" id="{34F189B3-75DC-8881-8AD2-980D61642FD9}"/>
              </a:ext>
              <a:ext uri="{C183D7F6-B498-43B3-948B-1728B52AA6E4}">
                <adec:decorative xmlns:adec="http://schemas.microsoft.com/office/drawing/2017/decorative" val="1"/>
              </a:ext>
            </a:extLst>
          </p:cNvPr>
          <p:cNvSpPr/>
          <p:nvPr/>
        </p:nvSpPr>
        <p:spPr>
          <a:xfrm>
            <a:off x="285907" y="4673236"/>
            <a:ext cx="11639880"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12" name="TextBox 11">
            <a:extLst>
              <a:ext uri="{FF2B5EF4-FFF2-40B4-BE49-F238E27FC236}">
                <a16:creationId xmlns:a16="http://schemas.microsoft.com/office/drawing/2014/main" id="{006A39F8-E9FE-BB83-6877-70C08B4D7D52}"/>
              </a:ext>
            </a:extLst>
          </p:cNvPr>
          <p:cNvSpPr txBox="1"/>
          <p:nvPr/>
        </p:nvSpPr>
        <p:spPr>
          <a:xfrm>
            <a:off x="307051" y="4673236"/>
            <a:ext cx="402410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risks and mitigants</a:t>
            </a:r>
          </a:p>
        </p:txBody>
      </p:sp>
      <p:sp>
        <p:nvSpPr>
          <p:cNvPr id="25" name="TextBox 24">
            <a:extLst>
              <a:ext uri="{FF2B5EF4-FFF2-40B4-BE49-F238E27FC236}">
                <a16:creationId xmlns:a16="http://schemas.microsoft.com/office/drawing/2014/main" id="{511EB6CA-EA90-1E73-8FF6-0F20EBC0A925}"/>
              </a:ext>
            </a:extLst>
          </p:cNvPr>
          <p:cNvSpPr txBox="1"/>
          <p:nvPr/>
        </p:nvSpPr>
        <p:spPr>
          <a:xfrm>
            <a:off x="10704372" y="147037"/>
            <a:ext cx="1057778" cy="369332"/>
          </a:xfrm>
          <a:prstGeom prst="rect">
            <a:avLst/>
          </a:prstGeom>
          <a:solidFill>
            <a:srgbClr val="FFC0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000000"/>
                </a:solidFill>
                <a:latin typeface="Arial" panose="020B0604020202020204" pitchFamily="34" charset="0"/>
                <a:cs typeface="Arial" panose="020B0604020202020204" pitchFamily="34" charset="0"/>
              </a:rPr>
              <a:t>Amber</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38" name="Group 37" descr="Key: light green very low, dark green, low, yellow medium, amber high, red very high">
            <a:extLst>
              <a:ext uri="{FF2B5EF4-FFF2-40B4-BE49-F238E27FC236}">
                <a16:creationId xmlns:a16="http://schemas.microsoft.com/office/drawing/2014/main" id="{4024DAC3-C5C1-329A-E13F-6B87673962C3}"/>
              </a:ext>
            </a:extLst>
          </p:cNvPr>
          <p:cNvGrpSpPr/>
          <p:nvPr/>
        </p:nvGrpSpPr>
        <p:grpSpPr>
          <a:xfrm>
            <a:off x="8623880" y="6639137"/>
            <a:ext cx="3138270" cy="215444"/>
            <a:chOff x="6420298" y="6183881"/>
            <a:chExt cx="3138270" cy="215444"/>
          </a:xfrm>
        </p:grpSpPr>
        <p:sp>
          <p:nvSpPr>
            <p:cNvPr id="16" name="TextBox 15">
              <a:extLst>
                <a:ext uri="{FF2B5EF4-FFF2-40B4-BE49-F238E27FC236}">
                  <a16:creationId xmlns:a16="http://schemas.microsoft.com/office/drawing/2014/main" id="{CEEC3EA9-CF2C-D2D3-2DC9-E4ABE655B75C}"/>
                </a:ext>
              </a:extLst>
            </p:cNvPr>
            <p:cNvSpPr txBox="1"/>
            <p:nvPr/>
          </p:nvSpPr>
          <p:spPr>
            <a:xfrm>
              <a:off x="6529793"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Very low</a:t>
              </a:r>
            </a:p>
          </p:txBody>
        </p:sp>
        <p:sp>
          <p:nvSpPr>
            <p:cNvPr id="27" name="TextBox 26">
              <a:extLst>
                <a:ext uri="{FF2B5EF4-FFF2-40B4-BE49-F238E27FC236}">
                  <a16:creationId xmlns:a16="http://schemas.microsoft.com/office/drawing/2014/main" id="{F5AD8B0D-1DEA-EF91-536C-818796D785D8}"/>
                </a:ext>
              </a:extLst>
            </p:cNvPr>
            <p:cNvSpPr txBox="1"/>
            <p:nvPr/>
          </p:nvSpPr>
          <p:spPr>
            <a:xfrm>
              <a:off x="7243284"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Low</a:t>
              </a:r>
            </a:p>
          </p:txBody>
        </p:sp>
        <p:sp>
          <p:nvSpPr>
            <p:cNvPr id="28" name="Rectangle 27">
              <a:extLst>
                <a:ext uri="{FF2B5EF4-FFF2-40B4-BE49-F238E27FC236}">
                  <a16:creationId xmlns:a16="http://schemas.microsoft.com/office/drawing/2014/main" id="{DE2EB01C-DF75-159A-9AE9-5C068982DBF0}"/>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9" name="Rectangle 28">
              <a:extLst>
                <a:ext uri="{FF2B5EF4-FFF2-40B4-BE49-F238E27FC236}">
                  <a16:creationId xmlns:a16="http://schemas.microsoft.com/office/drawing/2014/main" id="{D8FA02F0-ACEF-DAD4-6644-A3107DE4B31A}"/>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0" name="TextBox 29">
              <a:extLst>
                <a:ext uri="{FF2B5EF4-FFF2-40B4-BE49-F238E27FC236}">
                  <a16:creationId xmlns:a16="http://schemas.microsoft.com/office/drawing/2014/main" id="{6C4F5D90-F5E8-E25A-EC48-7472CC5FEF5B}"/>
                </a:ext>
              </a:extLst>
            </p:cNvPr>
            <p:cNvSpPr txBox="1"/>
            <p:nvPr/>
          </p:nvSpPr>
          <p:spPr>
            <a:xfrm>
              <a:off x="7725912"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Medium</a:t>
              </a:r>
            </a:p>
          </p:txBody>
        </p:sp>
        <p:sp>
          <p:nvSpPr>
            <p:cNvPr id="31" name="Rectangle 30">
              <a:extLst>
                <a:ext uri="{FF2B5EF4-FFF2-40B4-BE49-F238E27FC236}">
                  <a16:creationId xmlns:a16="http://schemas.microsoft.com/office/drawing/2014/main" id="{F69723D3-4C70-829C-5922-C082FF1F46A9}"/>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3" name="Rectangle 32">
              <a:extLst>
                <a:ext uri="{FF2B5EF4-FFF2-40B4-BE49-F238E27FC236}">
                  <a16:creationId xmlns:a16="http://schemas.microsoft.com/office/drawing/2014/main" id="{7A1CD3B0-8394-CE68-CEB6-28D7818E73F4}"/>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5" name="TextBox 34">
              <a:extLst>
                <a:ext uri="{FF2B5EF4-FFF2-40B4-BE49-F238E27FC236}">
                  <a16:creationId xmlns:a16="http://schemas.microsoft.com/office/drawing/2014/main" id="{3D13A947-C908-587D-5E09-2E5C07FC57F7}"/>
                </a:ext>
              </a:extLst>
            </p:cNvPr>
            <p:cNvSpPr txBox="1"/>
            <p:nvPr/>
          </p:nvSpPr>
          <p:spPr>
            <a:xfrm>
              <a:off x="8403963"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High</a:t>
              </a:r>
            </a:p>
          </p:txBody>
        </p:sp>
        <p:sp>
          <p:nvSpPr>
            <p:cNvPr id="36" name="Rectangle 35">
              <a:extLst>
                <a:ext uri="{FF2B5EF4-FFF2-40B4-BE49-F238E27FC236}">
                  <a16:creationId xmlns:a16="http://schemas.microsoft.com/office/drawing/2014/main" id="{CE4CD22E-EDA7-5C70-2C4C-20BE9D7FB08D}"/>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7" name="TextBox 36">
              <a:extLst>
                <a:ext uri="{FF2B5EF4-FFF2-40B4-BE49-F238E27FC236}">
                  <a16:creationId xmlns:a16="http://schemas.microsoft.com/office/drawing/2014/main" id="{FD274C92-4E2D-FEFF-BC07-1295A8FC166F}"/>
                </a:ext>
              </a:extLst>
            </p:cNvPr>
            <p:cNvSpPr txBox="1"/>
            <p:nvPr/>
          </p:nvSpPr>
          <p:spPr>
            <a:xfrm>
              <a:off x="8922031"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Very high</a:t>
              </a:r>
            </a:p>
          </p:txBody>
        </p:sp>
      </p:grpSp>
      <p:graphicFrame>
        <p:nvGraphicFramePr>
          <p:cNvPr id="40" name="Table 39">
            <a:extLst>
              <a:ext uri="{FF2B5EF4-FFF2-40B4-BE49-F238E27FC236}">
                <a16:creationId xmlns:a16="http://schemas.microsoft.com/office/drawing/2014/main" id="{08B3A010-D980-E7EB-37D8-149FA2C75625}"/>
              </a:ext>
            </a:extLst>
          </p:cNvPr>
          <p:cNvGraphicFramePr>
            <a:graphicFrameLocks noGrp="1"/>
          </p:cNvGraphicFramePr>
          <p:nvPr>
            <p:extLst>
              <p:ext uri="{D42A27DB-BD31-4B8C-83A1-F6EECF244321}">
                <p14:modId xmlns:p14="http://schemas.microsoft.com/office/powerpoint/2010/main" val="3960857681"/>
              </p:ext>
            </p:extLst>
          </p:nvPr>
        </p:nvGraphicFramePr>
        <p:xfrm>
          <a:off x="285907" y="4963325"/>
          <a:ext cx="11620184" cy="699770"/>
        </p:xfrm>
        <a:graphic>
          <a:graphicData uri="http://schemas.openxmlformats.org/drawingml/2006/table">
            <a:tbl>
              <a:tblPr firstRow="1" bandRow="1">
                <a:tableStyleId>{5C22544A-7EE6-4342-B048-85BDC9FD1C3A}</a:tableStyleId>
              </a:tblPr>
              <a:tblGrid>
                <a:gridCol w="1448651">
                  <a:extLst>
                    <a:ext uri="{9D8B030D-6E8A-4147-A177-3AD203B41FA5}">
                      <a16:colId xmlns:a16="http://schemas.microsoft.com/office/drawing/2014/main" val="1740715206"/>
                    </a:ext>
                  </a:extLst>
                </a:gridCol>
                <a:gridCol w="4764753">
                  <a:extLst>
                    <a:ext uri="{9D8B030D-6E8A-4147-A177-3AD203B41FA5}">
                      <a16:colId xmlns:a16="http://schemas.microsoft.com/office/drawing/2014/main" val="3799182394"/>
                    </a:ext>
                  </a:extLst>
                </a:gridCol>
                <a:gridCol w="260809">
                  <a:extLst>
                    <a:ext uri="{9D8B030D-6E8A-4147-A177-3AD203B41FA5}">
                      <a16:colId xmlns:a16="http://schemas.microsoft.com/office/drawing/2014/main" val="3984294952"/>
                    </a:ext>
                  </a:extLst>
                </a:gridCol>
                <a:gridCol w="208280">
                  <a:extLst>
                    <a:ext uri="{9D8B030D-6E8A-4147-A177-3AD203B41FA5}">
                      <a16:colId xmlns:a16="http://schemas.microsoft.com/office/drawing/2014/main" val="3838693969"/>
                    </a:ext>
                  </a:extLst>
                </a:gridCol>
                <a:gridCol w="435735">
                  <a:extLst>
                    <a:ext uri="{9D8B030D-6E8A-4147-A177-3AD203B41FA5}">
                      <a16:colId xmlns:a16="http://schemas.microsoft.com/office/drawing/2014/main" val="2480451295"/>
                    </a:ext>
                  </a:extLst>
                </a:gridCol>
                <a:gridCol w="4501956">
                  <a:extLst>
                    <a:ext uri="{9D8B030D-6E8A-4147-A177-3AD203B41FA5}">
                      <a16:colId xmlns:a16="http://schemas.microsoft.com/office/drawing/2014/main" val="1164021184"/>
                    </a:ext>
                  </a:extLst>
                </a:gridCol>
              </a:tblGrid>
              <a:tr h="181589">
                <a:tc>
                  <a:txBody>
                    <a:bodyPr/>
                    <a:lstStyle/>
                    <a:p>
                      <a:r>
                        <a:rPr lang="en-GB" sz="950">
                          <a:latin typeface="Arial"/>
                          <a:cs typeface="Arial"/>
                        </a:rPr>
                        <a:t>Workstream</a:t>
                      </a:r>
                    </a:p>
                  </a:txBody>
                  <a:tcPr/>
                </a:tc>
                <a:tc>
                  <a:txBody>
                    <a:bodyPr/>
                    <a:lstStyle/>
                    <a:p>
                      <a:r>
                        <a:rPr lang="en-GB" sz="950">
                          <a:latin typeface="Arial"/>
                          <a:cs typeface="Arial"/>
                        </a:rPr>
                        <a:t>Risk</a:t>
                      </a:r>
                    </a:p>
                  </a:txBody>
                  <a:tcPr/>
                </a:tc>
                <a:tc>
                  <a:txBody>
                    <a:bodyPr/>
                    <a:lstStyle/>
                    <a:p>
                      <a:pPr algn="ctr"/>
                      <a:r>
                        <a:rPr lang="en-GB" sz="950">
                          <a:latin typeface="Arial"/>
                          <a:cs typeface="Arial"/>
                        </a:rPr>
                        <a:t>I</a:t>
                      </a:r>
                    </a:p>
                  </a:txBody>
                  <a:tcPr/>
                </a:tc>
                <a:tc>
                  <a:txBody>
                    <a:bodyPr/>
                    <a:lstStyle/>
                    <a:p>
                      <a:pPr algn="ctr"/>
                      <a:r>
                        <a:rPr lang="en-GB" sz="950">
                          <a:latin typeface="Arial"/>
                          <a:cs typeface="Arial"/>
                        </a:rPr>
                        <a:t>L</a:t>
                      </a:r>
                    </a:p>
                  </a:txBody>
                  <a:tcPr/>
                </a:tc>
                <a:tc>
                  <a:txBody>
                    <a:bodyPr/>
                    <a:lstStyle/>
                    <a:p>
                      <a:pPr algn="ctr"/>
                      <a:r>
                        <a:rPr lang="en-GB" sz="950">
                          <a:latin typeface="Arial"/>
                          <a:cs typeface="Arial"/>
                        </a:rPr>
                        <a:t>S</a:t>
                      </a:r>
                    </a:p>
                  </a:txBody>
                  <a:tcPr/>
                </a:tc>
                <a:tc>
                  <a:txBody>
                    <a:bodyPr/>
                    <a:lstStyle/>
                    <a:p>
                      <a:r>
                        <a:rPr lang="en-GB" sz="950">
                          <a:latin typeface="Arial"/>
                          <a:cs typeface="Arial"/>
                        </a:rPr>
                        <a:t>Key Controls</a:t>
                      </a:r>
                    </a:p>
                  </a:txBody>
                  <a:tcPr/>
                </a:tc>
                <a:extLst>
                  <a:ext uri="{0D108BD9-81ED-4DB2-BD59-A6C34878D82A}">
                    <a16:rowId xmlns:a16="http://schemas.microsoft.com/office/drawing/2014/main" val="1701266588"/>
                  </a:ext>
                </a:extLst>
              </a:tr>
              <a:tr h="160263">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Structured Recommendations</a:t>
                      </a:r>
                    </a:p>
                  </a:txBody>
                  <a:tcPr marL="6350" marR="6350" marT="6350">
                    <a:solidFill>
                      <a:schemeClr val="accent1">
                        <a:lumMod val="40000"/>
                        <a:lumOff val="60000"/>
                      </a:schemeClr>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If CfG colleagues at all levels are not convinced there is a need for change, then we will be unable to deliver Structured Recommendations and their benefits to our users </a:t>
                      </a:r>
                    </a:p>
                  </a:txBody>
                  <a:tcPr marL="6350" marR="6350" marT="6350">
                    <a:solidFill>
                      <a:schemeClr val="bg1">
                        <a:lumMod val="95000"/>
                      </a:schemeClr>
                    </a:solidFill>
                  </a:tcPr>
                </a:tc>
                <a:tc>
                  <a:txBody>
                    <a:bodyPr/>
                    <a:lstStyle/>
                    <a:p>
                      <a:pPr algn="ctr" fontAlgn="ctr"/>
                      <a:r>
                        <a:rPr lang="en-GB" sz="900" b="0" i="0" u="none" strike="noStrike">
                          <a:solidFill>
                            <a:srgbClr val="000000"/>
                          </a:solidFill>
                          <a:effectLst/>
                          <a:latin typeface="Arial" panose="020B0604020202020204" pitchFamily="34" charset="0"/>
                          <a:cs typeface="Arial" panose="020B0604020202020204" pitchFamily="34" charset="0"/>
                        </a:rPr>
                        <a:t>4</a:t>
                      </a:r>
                    </a:p>
                  </a:txBody>
                  <a:tcPr marL="6350" marR="6350" marT="6350">
                    <a:solidFill>
                      <a:srgbClr val="E8EDEF"/>
                    </a:solidFill>
                  </a:tcPr>
                </a:tc>
                <a:tc>
                  <a:txBody>
                    <a:bodyPr/>
                    <a:lstStyle/>
                    <a:p>
                      <a:pPr algn="ctr" fontAlgn="ctr"/>
                      <a:r>
                        <a:rPr lang="en-GB" sz="900" b="0" i="0" u="none" strike="noStrike">
                          <a:solidFill>
                            <a:srgbClr val="000000"/>
                          </a:solidFill>
                          <a:effectLst/>
                          <a:latin typeface="Arial" panose="020B0604020202020204" pitchFamily="34" charset="0"/>
                          <a:cs typeface="Arial" panose="020B0604020202020204" pitchFamily="34" charset="0"/>
                        </a:rPr>
                        <a:t>4</a:t>
                      </a:r>
                    </a:p>
                  </a:txBody>
                  <a:tcPr marL="6350" marR="6350" marT="6350">
                    <a:solidFill>
                      <a:srgbClr val="E8EDEF"/>
                    </a:solidFill>
                  </a:tcPr>
                </a:tc>
                <a:tc>
                  <a:txBody>
                    <a:bodyPr/>
                    <a:lstStyle/>
                    <a:p>
                      <a:pPr algn="ctr" fontAlgn="ctr"/>
                      <a:r>
                        <a:rPr lang="en-GB" sz="900" b="0" i="0" u="none" strike="noStrike">
                          <a:solidFill>
                            <a:srgbClr val="000000"/>
                          </a:solidFill>
                          <a:effectLst/>
                          <a:latin typeface="Arial" panose="020B0604020202020204" pitchFamily="34" charset="0"/>
                          <a:cs typeface="Arial" panose="020B0604020202020204" pitchFamily="34" charset="0"/>
                        </a:rPr>
                        <a:t>16</a:t>
                      </a:r>
                    </a:p>
                  </a:txBody>
                  <a:tcPr marL="6350" marR="6350" marT="6350">
                    <a:solidFill>
                      <a:srgbClr val="FFC000"/>
                    </a:solidFill>
                  </a:tcPr>
                </a:tc>
                <a:tc>
                  <a:txBody>
                    <a:bodyPr/>
                    <a:lstStyle/>
                    <a:p>
                      <a:pPr algn="l" fontAlgn="b"/>
                      <a:r>
                        <a:rPr lang="en-GB" sz="900" b="0" i="0" u="none" strike="noStrike" kern="1200">
                          <a:solidFill>
                            <a:schemeClr val="dk1"/>
                          </a:solidFill>
                          <a:effectLst/>
                          <a:latin typeface="Arial" panose="020B0604020202020204" pitchFamily="34" charset="0"/>
                          <a:ea typeface="+mn-ea"/>
                          <a:cs typeface="Arial" panose="020B0604020202020204" pitchFamily="34" charset="0"/>
                        </a:rPr>
                        <a:t>Continue to engage with colleagues to ensure they understand and are bought into the direction and benefits to our users that this work will bring; co-design solutions where possible</a:t>
                      </a:r>
                      <a:endParaRPr lang="en-GB"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a:solidFill>
                      <a:schemeClr val="bg1">
                        <a:lumMod val="95000"/>
                      </a:schemeClr>
                    </a:solidFill>
                  </a:tcPr>
                </a:tc>
                <a:extLst>
                  <a:ext uri="{0D108BD9-81ED-4DB2-BD59-A6C34878D82A}">
                    <a16:rowId xmlns:a16="http://schemas.microsoft.com/office/drawing/2014/main" val="2700031016"/>
                  </a:ext>
                </a:extLst>
              </a:tr>
            </a:tbl>
          </a:graphicData>
        </a:graphic>
      </p:graphicFrame>
    </p:spTree>
    <p:extLst>
      <p:ext uri="{BB962C8B-B14F-4D97-AF65-F5344CB8AC3E}">
        <p14:creationId xmlns:p14="http://schemas.microsoft.com/office/powerpoint/2010/main" val="3539299659"/>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F185A7E4-78E5-4BE0-9BEF-9C12F0CDF1FA}" vid="{24CA821E-553C-4BFA-A3D0-5C527EE24AFA}"/>
    </a:ext>
  </a:extLst>
</a:theme>
</file>

<file path=ppt/theme/theme2.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E83A1D92-8CBB-4C19-B0FB-9BC6467CE958}" vid="{407C3750-DBAE-49CC-95D1-2132770A8A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B742D5E2988439A0FECDECF284312" ma:contentTypeVersion="6" ma:contentTypeDescription="Create a new document." ma:contentTypeScope="" ma:versionID="b04cdf7c05549e4665a6c320dc73ee12">
  <xsd:schema xmlns:xsd="http://www.w3.org/2001/XMLSchema" xmlns:xs="http://www.w3.org/2001/XMLSchema" xmlns:p="http://schemas.microsoft.com/office/2006/metadata/properties" xmlns:ns2="289b8fc0-128f-4d7b-b8ee-34c94b7018e7" xmlns:ns3="35b4e7bb-0a9c-468b-b508-8e83b9d014a1" targetNamespace="http://schemas.microsoft.com/office/2006/metadata/properties" ma:root="true" ma:fieldsID="5aa5fda71fffd7cdfa1ed96c174d13ef" ns2:_="" ns3:_="">
    <xsd:import namespace="289b8fc0-128f-4d7b-b8ee-34c94b7018e7"/>
    <xsd:import namespace="35b4e7bb-0a9c-468b-b508-8e83b9d014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b8fc0-128f-4d7b-b8ee-34c94b701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4e7bb-0a9c-468b-b508-8e83b9d014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AE1270-B6EF-4945-A2A8-DD4ADB321D03}">
  <ds:schemaRefs>
    <ds:schemaRef ds:uri="289b8fc0-128f-4d7b-b8ee-34c94b7018e7"/>
    <ds:schemaRef ds:uri="35b4e7bb-0a9c-468b-b508-8e83b9d014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C9B413F-2411-40E2-A885-D8DB2AB47FFF}">
  <ds:schemaRefs>
    <ds:schemaRef ds:uri="http://schemas.microsoft.com/sharepoint/v3/contenttype/forms"/>
  </ds:schemaRefs>
</ds:datastoreItem>
</file>

<file path=customXml/itemProps3.xml><?xml version="1.0" encoding="utf-8"?>
<ds:datastoreItem xmlns:ds="http://schemas.openxmlformats.org/officeDocument/2006/customXml" ds:itemID="{5D69DFEB-F49B-49FA-A723-CB9A923F322C}">
  <ds:schemaRefs>
    <ds:schemaRef ds:uri="289b8fc0-128f-4d7b-b8ee-34c94b7018e7"/>
    <ds:schemaRef ds:uri="35b4e7bb-0a9c-468b-b508-8e83b9d014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210</TotalTime>
  <Words>7361</Words>
  <Application>Microsoft Office PowerPoint</Application>
  <PresentationFormat>Widescreen</PresentationFormat>
  <Paragraphs>866</Paragraphs>
  <Slides>18</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Inter SemiBold</vt:lpstr>
      <vt:lpstr>Lato</vt:lpstr>
      <vt:lpstr>Arial</vt:lpstr>
      <vt:lpstr>Lora SemiBold</vt:lpstr>
      <vt:lpstr>Calibri</vt:lpstr>
      <vt:lpstr>Segoe UI</vt:lpstr>
      <vt:lpstr>Aptos</vt:lpstr>
      <vt:lpstr>Inter</vt:lpstr>
      <vt:lpstr>Arial,Sans-Serif</vt:lpstr>
      <vt:lpstr>NICE</vt:lpstr>
      <vt:lpstr>NICEbrandtheme</vt:lpstr>
      <vt:lpstr>Integrated Performance  Report (IPR)     </vt:lpstr>
      <vt:lpstr>March 2025 IPR contents page</vt:lpstr>
      <vt:lpstr>Executive summary on NICE Business Plan progress 2024-25 (March 2025) </vt:lpstr>
      <vt:lpstr>Relevance: Exception report </vt:lpstr>
      <vt:lpstr>Relevance: High-level summary of performance</vt:lpstr>
      <vt:lpstr>Timely &amp; High-Quality: Exception report </vt:lpstr>
      <vt:lpstr>Timely &amp; High-Quality: High-level summary of performance (1 of 2)</vt:lpstr>
      <vt:lpstr>Timely &amp; High-Quality: High-level summary of performance (2 of 2)</vt:lpstr>
      <vt:lpstr>Usable: Exception report </vt:lpstr>
      <vt:lpstr>Usable: High-level summary of performance </vt:lpstr>
      <vt:lpstr>Impactful: Exception report </vt:lpstr>
      <vt:lpstr>Impactful: High-level summary of performance</vt:lpstr>
      <vt:lpstr>Brilliant Organisation: Exception report </vt:lpstr>
      <vt:lpstr>Brilliant organisation: High-level summary of performance</vt:lpstr>
      <vt:lpstr>Financial performance as at 31 January 2025</vt:lpstr>
      <vt:lpstr>Appendix to Brilliant organisation </vt:lpstr>
      <vt:lpstr>DDAT Live Services</vt:lpstr>
      <vt:lpstr>Headline description of key projects to deliver NICE aims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Maria Pennington</dc:creator>
  <cp:lastModifiedBy>Jonathan Purkis</cp:lastModifiedBy>
  <cp:revision>1</cp:revision>
  <dcterms:created xsi:type="dcterms:W3CDTF">2024-05-30T14:07:57Z</dcterms:created>
  <dcterms:modified xsi:type="dcterms:W3CDTF">2025-03-14T09:23:24Z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0x010100CFEB742D5E2988439A0FECDECF284312</vt:lpwstr>
  </property>
  <property fmtid="{D5CDD505-2E9C-101B-9397-08002B2CF9AE}" pid="3" name="j31c8abf4698464c99deb46d7432c918">
    <vt:lpwstr/>
  </property>
  <property fmtid="{D5CDD505-2E9C-101B-9397-08002B2CF9AE}" pid="4" name="Display Status">
    <vt:lpwstr/>
  </property>
  <property fmtid="{D5CDD505-2E9C-101B-9397-08002B2CF9AE}" pid="5" name="p4ffb7e704744a2fb360efac02e8e56e">
    <vt:lpwstr/>
  </property>
  <property fmtid="{D5CDD505-2E9C-101B-9397-08002B2CF9AE}" pid="6" name="Display_x0020_Status0">
    <vt:lpwstr/>
  </property>
  <property fmtid="{D5CDD505-2E9C-101B-9397-08002B2CF9AE}" pid="7" name="MediaServiceImageTags">
    <vt:lpwstr/>
  </property>
  <property fmtid="{D5CDD505-2E9C-101B-9397-08002B2CF9AE}" pid="8" name="c3e9b32804b143caaf778522fda46369">
    <vt:lpwstr/>
  </property>
  <property fmtid="{D5CDD505-2E9C-101B-9397-08002B2CF9AE}" pid="9" name="Policy_x0020_Status">
    <vt:lpwstr/>
  </property>
  <property fmtid="{D5CDD505-2E9C-101B-9397-08002B2CF9AE}" pid="10" name="Service_x0020_area">
    <vt:lpwstr/>
  </property>
  <property fmtid="{D5CDD505-2E9C-101B-9397-08002B2CF9AE}" pid="11" name="Display_x0020_Status">
    <vt:lpwstr/>
  </property>
  <property fmtid="{D5CDD505-2E9C-101B-9397-08002B2CF9AE}" pid="12" name="Policy Status">
    <vt:lpwstr/>
  </property>
  <property fmtid="{D5CDD505-2E9C-101B-9397-08002B2CF9AE}" pid="13" name="Service area">
    <vt:lpwstr/>
  </property>
  <property fmtid="{D5CDD505-2E9C-101B-9397-08002B2CF9AE}" pid="14" name="Display Status0">
    <vt:lpwstr/>
  </property>
  <property fmtid="{D5CDD505-2E9C-101B-9397-08002B2CF9AE}" pid="15" name="MSIP_Label_54678ddc-88e6-45fa-b88f-819f911892da_Enabled">
    <vt:lpwstr>true</vt:lpwstr>
  </property>
  <property fmtid="{D5CDD505-2E9C-101B-9397-08002B2CF9AE}" pid="16" name="MSIP_Label_54678ddc-88e6-45fa-b88f-819f911892da_SetDate">
    <vt:lpwstr>2025-03-12T10:57:34Z</vt:lpwstr>
  </property>
  <property fmtid="{D5CDD505-2E9C-101B-9397-08002B2CF9AE}" pid="17" name="MSIP_Label_54678ddc-88e6-45fa-b88f-819f911892da_Method">
    <vt:lpwstr>Privileged</vt:lpwstr>
  </property>
  <property fmtid="{D5CDD505-2E9C-101B-9397-08002B2CF9AE}" pid="18" name="MSIP_Label_54678ddc-88e6-45fa-b88f-819f911892da_Name">
    <vt:lpwstr>PUBLIC</vt:lpwstr>
  </property>
  <property fmtid="{D5CDD505-2E9C-101B-9397-08002B2CF9AE}" pid="19" name="MSIP_Label_54678ddc-88e6-45fa-b88f-819f911892da_SiteId">
    <vt:lpwstr>6030f479-b342-472d-a5dd-740ff7538de9</vt:lpwstr>
  </property>
  <property fmtid="{D5CDD505-2E9C-101B-9397-08002B2CF9AE}" pid="20" name="MSIP_Label_54678ddc-88e6-45fa-b88f-819f911892da_ActionId">
    <vt:lpwstr>c64a2454-3e35-4276-b5d9-9613f2a51fb2</vt:lpwstr>
  </property>
  <property fmtid="{D5CDD505-2E9C-101B-9397-08002B2CF9AE}" pid="21" name="MSIP_Label_54678ddc-88e6-45fa-b88f-819f911892da_ContentBits">
    <vt:lpwstr>0</vt:lpwstr>
  </property>
  <property fmtid="{D5CDD505-2E9C-101B-9397-08002B2CF9AE}" pid="22" name="MSIP_Label_54678ddc-88e6-45fa-b88f-819f911892da_Tag">
    <vt:lpwstr>10, 0, 1, 1</vt:lpwstr>
  </property>
  <property fmtid="{D5CDD505-2E9C-101B-9397-08002B2CF9AE}" pid="23" name="MSIP_Label_c69d85d5-6d9e-4305-a294-1f636ec0f2d6_SetDate">
    <vt:lpwstr>2023-05-19T12:22:06Z</vt:lpwstr>
  </property>
  <property fmtid="{D5CDD505-2E9C-101B-9397-08002B2CF9AE}" pid="24" name="MSIP_Label_c69d85d5-6d9e-4305-a294-1f636ec0f2d6_ContentBits">
    <vt:lpwstr>0</vt:lpwstr>
  </property>
  <property fmtid="{D5CDD505-2E9C-101B-9397-08002B2CF9AE}" pid="25" name="MSIP_Label_c69d85d5-6d9e-4305-a294-1f636ec0f2d6_SiteId">
    <vt:lpwstr>6030f479-b342-472d-a5dd-740ff7538de9</vt:lpwstr>
  </property>
  <property fmtid="{D5CDD505-2E9C-101B-9397-08002B2CF9AE}" pid="26" name="MSIP_Label_c69d85d5-6d9e-4305-a294-1f636ec0f2d6_Method">
    <vt:lpwstr>Standard</vt:lpwstr>
  </property>
  <property fmtid="{D5CDD505-2E9C-101B-9397-08002B2CF9AE}" pid="27" name="MSIP_Label_c69d85d5-6d9e-4305-a294-1f636ec0f2d6_Enabled">
    <vt:lpwstr>true</vt:lpwstr>
  </property>
  <property fmtid="{D5CDD505-2E9C-101B-9397-08002B2CF9AE}" pid="28" name="MSIP_Label_c69d85d5-6d9e-4305-a294-1f636ec0f2d6_Name">
    <vt:lpwstr>OFFICIAL</vt:lpwstr>
  </property>
  <property fmtid="{D5CDD505-2E9C-101B-9397-08002B2CF9AE}" pid="29" name="MSIP_Label_c69d85d5-6d9e-4305-a294-1f636ec0f2d6_ActionId">
    <vt:lpwstr>929d11f2-4f2f-4bba-b610-5951b069cf7b</vt:lpwstr>
  </property>
</Properties>
</file>