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4091" r:id="rId4"/>
  </p:sldMasterIdLst>
  <p:notesMasterIdLst>
    <p:notesMasterId r:id="rId27"/>
  </p:notesMasterIdLst>
  <p:handoutMasterIdLst>
    <p:handoutMasterId r:id="rId28"/>
  </p:handoutMasterIdLst>
  <p:sldIdLst>
    <p:sldId id="2147473207" r:id="rId5"/>
    <p:sldId id="4817" r:id="rId6"/>
    <p:sldId id="2147473325" r:id="rId7"/>
    <p:sldId id="2147473199" r:id="rId8"/>
    <p:sldId id="258" r:id="rId9"/>
    <p:sldId id="2147473324" r:id="rId10"/>
    <p:sldId id="2147473327" r:id="rId11"/>
    <p:sldId id="2147475995" r:id="rId12"/>
    <p:sldId id="2147473326" r:id="rId13"/>
    <p:sldId id="2147473315" r:id="rId14"/>
    <p:sldId id="2147473328" r:id="rId15"/>
    <p:sldId id="2147473329" r:id="rId16"/>
    <p:sldId id="2147475993" r:id="rId17"/>
    <p:sldId id="3309" r:id="rId18"/>
    <p:sldId id="4080" r:id="rId19"/>
    <p:sldId id="2147475994" r:id="rId20"/>
    <p:sldId id="2147473330" r:id="rId21"/>
    <p:sldId id="400" r:id="rId22"/>
    <p:sldId id="399" r:id="rId23"/>
    <p:sldId id="403" r:id="rId24"/>
    <p:sldId id="273" r:id="rId25"/>
    <p:sldId id="4088" r:id="rId26"/>
  </p:sldIdLst>
  <p:sldSz cx="12192000" cy="6858000"/>
  <p:notesSz cx="6858000" cy="9144000"/>
  <p:embeddedFontLst>
    <p:embeddedFont>
      <p:font typeface="Inter" panose="02000503000000020004" pitchFamily="2" charset="0"/>
      <p:regular r:id="rId29"/>
      <p:bold r:id="rId30"/>
    </p:embeddedFont>
    <p:embeddedFont>
      <p:font typeface="Inter SemiBold" panose="02000503000000020004" pitchFamily="2" charset="0"/>
      <p:bold r:id="rId31"/>
    </p:embeddedFont>
    <p:embeddedFont>
      <p:font typeface="Lato" panose="020F0502020204030203" pitchFamily="34" charset="0"/>
      <p:regular r:id="rId32"/>
      <p:bold r:id="rId33"/>
      <p:italic r:id="rId34"/>
      <p:boldItalic r:id="rId35"/>
    </p:embeddedFont>
    <p:embeddedFont>
      <p:font typeface="Lato Light" panose="020F0502020204030203" pitchFamily="34" charset="0"/>
      <p:regular r:id="rId36"/>
      <p:italic r:id="rId37"/>
    </p:embeddedFont>
    <p:embeddedFont>
      <p:font typeface="Lora SemiBold" pitchFamily="2" charset="0"/>
      <p:bold r:id="rId38"/>
    </p:embeddedFont>
    <p:embeddedFont>
      <p:font typeface="Poppins" panose="00000500000000000000" pitchFamily="2"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ICE corporate PPT template" id="{38FAE750-C271-445C-9E01-4D0D751F08C7}">
          <p14:sldIdLst>
            <p14:sldId id="2147473207"/>
            <p14:sldId id="4817"/>
            <p14:sldId id="2147473325"/>
            <p14:sldId id="2147473199"/>
            <p14:sldId id="258"/>
            <p14:sldId id="2147473324"/>
            <p14:sldId id="2147473327"/>
            <p14:sldId id="2147475995"/>
            <p14:sldId id="2147473326"/>
            <p14:sldId id="2147473315"/>
            <p14:sldId id="2147473328"/>
            <p14:sldId id="2147473329"/>
            <p14:sldId id="2147475993"/>
            <p14:sldId id="3309"/>
            <p14:sldId id="4080"/>
            <p14:sldId id="2147475994"/>
            <p14:sldId id="2147473330"/>
            <p14:sldId id="400"/>
            <p14:sldId id="399"/>
            <p14:sldId id="403"/>
            <p14:sldId id="273"/>
            <p14:sldId id="40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08E"/>
    <a:srgbClr val="4E94A4"/>
    <a:srgbClr val="4D91A1"/>
    <a:srgbClr val="228096"/>
    <a:srgbClr val="F7F4F1"/>
    <a:srgbClr val="00436C"/>
    <a:srgbClr val="FBF4EE"/>
    <a:srgbClr val="EFEECB"/>
    <a:srgbClr val="18646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F55B24-DB1A-4AC7-A7B6-45D10E06FB76}" v="40" dt="2025-03-14T09:16:37.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235" y="86"/>
      </p:cViewPr>
      <p:guideLst/>
    </p:cSldViewPr>
  </p:slideViewPr>
  <p:notesTextViewPr>
    <p:cViewPr>
      <p:scale>
        <a:sx n="1" d="1"/>
        <a:sy n="1" d="1"/>
      </p:scale>
      <p:origin x="0" y="0"/>
    </p:cViewPr>
  </p:notesTextViewPr>
  <p:sorterViewPr>
    <p:cViewPr>
      <p:scale>
        <a:sx n="100" d="100"/>
        <a:sy n="100" d="100"/>
      </p:scale>
      <p:origin x="0" y="-225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F6812-96B0-47AB-8A1E-DFABE13C754E}" type="doc">
      <dgm:prSet loTypeId="urn:microsoft.com/office/officeart/2016/7/layout/AccentHomeChevronProcess" loCatId="timeline" qsTypeId="urn:microsoft.com/office/officeart/2005/8/quickstyle/simple1" qsCatId="simple" csTypeId="urn:microsoft.com/office/officeart/2005/8/colors/accent1_2" csCatId="accent1" phldr="1"/>
      <dgm:spPr/>
      <dgm:t>
        <a:bodyPr/>
        <a:lstStyle/>
        <a:p>
          <a:endParaRPr lang="en-US"/>
        </a:p>
      </dgm:t>
    </dgm:pt>
    <dgm:pt modelId="{7A423C66-DFEC-40D3-AFA8-1B6CF5A2AE04}">
      <dgm:prSet phldrT="[Text]" custT="1"/>
      <dgm:spPr/>
      <dgm:t>
        <a:bodyPr/>
        <a:lstStyle/>
        <a:p>
          <a:r>
            <a:rPr lang="en-US" sz="1200">
              <a:latin typeface="+mn-lt"/>
            </a:rPr>
            <a:t>2005 Implementation remit agreed and strategy developed</a:t>
          </a:r>
        </a:p>
      </dgm:t>
    </dgm:pt>
    <dgm:pt modelId="{B394390C-BF67-451B-863D-91A121FFF41B}" type="parTrans" cxnId="{89A4BB7D-2A56-4264-B47C-2C2F5629FEAA}">
      <dgm:prSet/>
      <dgm:spPr/>
      <dgm:t>
        <a:bodyPr/>
        <a:lstStyle/>
        <a:p>
          <a:endParaRPr lang="en-US"/>
        </a:p>
      </dgm:t>
    </dgm:pt>
    <dgm:pt modelId="{4385F342-C3CB-4713-A6F8-02D76B0F43DD}" type="sibTrans" cxnId="{89A4BB7D-2A56-4264-B47C-2C2F5629FEAA}">
      <dgm:prSet/>
      <dgm:spPr/>
      <dgm:t>
        <a:bodyPr/>
        <a:lstStyle/>
        <a:p>
          <a:endParaRPr lang="en-US"/>
        </a:p>
      </dgm:t>
    </dgm:pt>
    <dgm:pt modelId="{E6ACFB29-DD5B-4FB8-A587-93E7EA8DA090}">
      <dgm:prSet phldrT="[Text]" custT="1"/>
      <dgm:spPr/>
      <dgm:t>
        <a:bodyPr/>
        <a:lstStyle/>
        <a:p>
          <a:pPr rtl="0"/>
          <a:r>
            <a:rPr lang="en-US" sz="1200">
              <a:latin typeface="+mn-lt"/>
            </a:rPr>
            <a:t>2017 Implementation strategy updated</a:t>
          </a:r>
        </a:p>
      </dgm:t>
    </dgm:pt>
    <dgm:pt modelId="{711B6505-DD1C-45B5-9197-18AA08FDB419}" type="parTrans" cxnId="{EE867890-52AA-4B92-BEB3-360F1F183ED5}">
      <dgm:prSet/>
      <dgm:spPr/>
      <dgm:t>
        <a:bodyPr/>
        <a:lstStyle/>
        <a:p>
          <a:endParaRPr lang="en-US"/>
        </a:p>
      </dgm:t>
    </dgm:pt>
    <dgm:pt modelId="{73F59D95-F5E4-4D99-A217-02D08C731862}" type="sibTrans" cxnId="{EE867890-52AA-4B92-BEB3-360F1F183ED5}">
      <dgm:prSet/>
      <dgm:spPr/>
      <dgm:t>
        <a:bodyPr/>
        <a:lstStyle/>
        <a:p>
          <a:endParaRPr lang="en-US"/>
        </a:p>
      </dgm:t>
    </dgm:pt>
    <dgm:pt modelId="{BC135CCB-9A83-4BFB-ABC6-7E6E3D44FA80}">
      <dgm:prSet phldrT="[Text]" custT="1"/>
      <dgm:spPr/>
      <dgm:t>
        <a:bodyPr/>
        <a:lstStyle/>
        <a:p>
          <a:pPr rtl="0"/>
          <a:r>
            <a:rPr lang="en-US" sz="1200">
              <a:latin typeface="+mn-lt"/>
            </a:rPr>
            <a:t>Implementation strategy updated to support the objective to both drive and enable the effective delivery of services provided by the health and care system</a:t>
          </a:r>
        </a:p>
      </dgm:t>
    </dgm:pt>
    <dgm:pt modelId="{E020D342-2BF1-4C19-8107-B2506ECC5977}" type="parTrans" cxnId="{E17E84DC-350F-4D9D-8475-F75EFEC61764}">
      <dgm:prSet/>
      <dgm:spPr/>
      <dgm:t>
        <a:bodyPr/>
        <a:lstStyle/>
        <a:p>
          <a:endParaRPr lang="en-US"/>
        </a:p>
      </dgm:t>
    </dgm:pt>
    <dgm:pt modelId="{42FAFD8C-DEB3-409B-8B25-959067908CE9}" type="sibTrans" cxnId="{E17E84DC-350F-4D9D-8475-F75EFEC61764}">
      <dgm:prSet/>
      <dgm:spPr/>
      <dgm:t>
        <a:bodyPr/>
        <a:lstStyle/>
        <a:p>
          <a:endParaRPr lang="en-US"/>
        </a:p>
      </dgm:t>
    </dgm:pt>
    <dgm:pt modelId="{889D12BE-2972-4CA0-B2BC-79A37822FE7C}">
      <dgm:prSet phldrT="[Text]" custT="1"/>
      <dgm:spPr/>
      <dgm:t>
        <a:bodyPr/>
        <a:lstStyle/>
        <a:p>
          <a:pPr rtl="0"/>
          <a:r>
            <a:rPr lang="en-US" sz="1200">
              <a:latin typeface="+mn-lt"/>
            </a:rPr>
            <a:t>2021 Refreshed strategic aims for implementation</a:t>
          </a:r>
        </a:p>
      </dgm:t>
    </dgm:pt>
    <dgm:pt modelId="{0A66AB51-FC14-45A7-9D11-1A1CEAB589DB}" type="parTrans" cxnId="{731489C9-D0DB-453E-AE02-C2D57CCE4F9F}">
      <dgm:prSet/>
      <dgm:spPr/>
      <dgm:t>
        <a:bodyPr/>
        <a:lstStyle/>
        <a:p>
          <a:endParaRPr lang="en-US"/>
        </a:p>
      </dgm:t>
    </dgm:pt>
    <dgm:pt modelId="{DE1D3863-06C4-4F10-9EF4-FDDE333C65CB}" type="sibTrans" cxnId="{731489C9-D0DB-453E-AE02-C2D57CCE4F9F}">
      <dgm:prSet/>
      <dgm:spPr/>
      <dgm:t>
        <a:bodyPr/>
        <a:lstStyle/>
        <a:p>
          <a:endParaRPr lang="en-US"/>
        </a:p>
      </dgm:t>
    </dgm:pt>
    <dgm:pt modelId="{36E1F1F5-239D-443A-B717-9E7D5326BC32}">
      <dgm:prSet phldrT="[Text]" custT="1"/>
      <dgm:spPr/>
      <dgm:t>
        <a:bodyPr/>
        <a:lstStyle/>
        <a:p>
          <a:pPr rtl="0"/>
          <a:r>
            <a:rPr lang="en-US" sz="1200">
              <a:latin typeface="+mn-lt"/>
            </a:rPr>
            <a:t>Board agreed 4 strategic aims for implementation:</a:t>
          </a:r>
        </a:p>
      </dgm:t>
    </dgm:pt>
    <dgm:pt modelId="{97F725F3-B1EC-4268-89AB-700F28C9D4C9}" type="parTrans" cxnId="{E6E6BFA9-E69C-4617-8228-09123FAE0EB2}">
      <dgm:prSet/>
      <dgm:spPr/>
      <dgm:t>
        <a:bodyPr/>
        <a:lstStyle/>
        <a:p>
          <a:endParaRPr lang="en-US"/>
        </a:p>
      </dgm:t>
    </dgm:pt>
    <dgm:pt modelId="{635A0127-9E1C-4854-B7D7-595685D4C6B5}" type="sibTrans" cxnId="{E6E6BFA9-E69C-4617-8228-09123FAE0EB2}">
      <dgm:prSet/>
      <dgm:spPr/>
      <dgm:t>
        <a:bodyPr/>
        <a:lstStyle/>
        <a:p>
          <a:endParaRPr lang="en-US"/>
        </a:p>
      </dgm:t>
    </dgm:pt>
    <dgm:pt modelId="{B6FDEA16-31E6-4FD4-898E-82865176367B}">
      <dgm:prSet custT="1"/>
      <dgm:spPr/>
      <dgm:t>
        <a:bodyPr/>
        <a:lstStyle/>
        <a:p>
          <a:pPr rtl="0"/>
          <a:r>
            <a:rPr lang="en-US" sz="1200">
              <a:latin typeface="+mn-lt"/>
            </a:rPr>
            <a:t>Implementation function established to improve uptake of guidance. </a:t>
          </a:r>
        </a:p>
      </dgm:t>
    </dgm:pt>
    <dgm:pt modelId="{649E1C96-DCE6-43E9-993C-575C758DB59D}" type="parTrans" cxnId="{FBC0388D-A322-4C69-87D0-E0EC7FD539A5}">
      <dgm:prSet/>
      <dgm:spPr/>
      <dgm:t>
        <a:bodyPr/>
        <a:lstStyle/>
        <a:p>
          <a:endParaRPr lang="en-GB"/>
        </a:p>
      </dgm:t>
    </dgm:pt>
    <dgm:pt modelId="{577947A1-355C-49FF-89DC-ABA5570A1C15}" type="sibTrans" cxnId="{FBC0388D-A322-4C69-87D0-E0EC7FD539A5}">
      <dgm:prSet/>
      <dgm:spPr/>
      <dgm:t>
        <a:bodyPr/>
        <a:lstStyle/>
        <a:p>
          <a:endParaRPr lang="en-GB"/>
        </a:p>
      </dgm:t>
    </dgm:pt>
    <dgm:pt modelId="{E9D7F06D-107D-4121-A38B-95B7BE6336D0}">
      <dgm:prSet custT="1"/>
      <dgm:spPr/>
      <dgm:t>
        <a:bodyPr/>
        <a:lstStyle/>
        <a:p>
          <a:pPr rtl="0"/>
          <a:r>
            <a:rPr lang="en-US" sz="1200">
              <a:latin typeface="+mn-lt"/>
            </a:rPr>
            <a:t>1. Embedding implementation upstream</a:t>
          </a:r>
        </a:p>
      </dgm:t>
    </dgm:pt>
    <dgm:pt modelId="{52E7560F-109E-44D2-BECC-44F318AB0D79}" type="parTrans" cxnId="{1EC82CD6-A59B-4651-A543-1E226C4594EC}">
      <dgm:prSet/>
      <dgm:spPr/>
      <dgm:t>
        <a:bodyPr/>
        <a:lstStyle/>
        <a:p>
          <a:endParaRPr lang="en-GB"/>
        </a:p>
      </dgm:t>
    </dgm:pt>
    <dgm:pt modelId="{C1A4341B-3F12-4D01-92C7-3D32AEED3ACF}" type="sibTrans" cxnId="{1EC82CD6-A59B-4651-A543-1E226C4594EC}">
      <dgm:prSet/>
      <dgm:spPr/>
      <dgm:t>
        <a:bodyPr/>
        <a:lstStyle/>
        <a:p>
          <a:endParaRPr lang="en-GB"/>
        </a:p>
      </dgm:t>
    </dgm:pt>
    <dgm:pt modelId="{6A10380B-07AD-45C3-8195-688134E5933F}">
      <dgm:prSet custT="1"/>
      <dgm:spPr/>
      <dgm:t>
        <a:bodyPr/>
        <a:lstStyle/>
        <a:p>
          <a:pPr rtl="0"/>
          <a:r>
            <a:rPr lang="en-US" sz="1200">
              <a:latin typeface="+mn-lt"/>
            </a:rPr>
            <a:t>2. Strengthening external collaboration and partnerships</a:t>
          </a:r>
        </a:p>
      </dgm:t>
    </dgm:pt>
    <dgm:pt modelId="{EF33DC9B-7015-4755-9FBF-99F1A7F9462A}" type="parTrans" cxnId="{5C852307-A715-4351-912E-5F305C2203BB}">
      <dgm:prSet/>
      <dgm:spPr/>
      <dgm:t>
        <a:bodyPr/>
        <a:lstStyle/>
        <a:p>
          <a:endParaRPr lang="en-GB"/>
        </a:p>
      </dgm:t>
    </dgm:pt>
    <dgm:pt modelId="{1DD2DDBF-E374-4A13-AC41-0E954E5F67E7}" type="sibTrans" cxnId="{5C852307-A715-4351-912E-5F305C2203BB}">
      <dgm:prSet/>
      <dgm:spPr/>
      <dgm:t>
        <a:bodyPr/>
        <a:lstStyle/>
        <a:p>
          <a:endParaRPr lang="en-GB"/>
        </a:p>
      </dgm:t>
    </dgm:pt>
    <dgm:pt modelId="{3FF75E17-7C8B-454C-A21F-A8C07FBB0CB9}">
      <dgm:prSet custT="1"/>
      <dgm:spPr/>
      <dgm:t>
        <a:bodyPr/>
        <a:lstStyle/>
        <a:p>
          <a:pPr rtl="0"/>
          <a:r>
            <a:rPr lang="en-US" sz="1200">
              <a:latin typeface="+mn-lt"/>
            </a:rPr>
            <a:t>3. Developing implementation campaigns for system priorities</a:t>
          </a:r>
        </a:p>
      </dgm:t>
    </dgm:pt>
    <dgm:pt modelId="{E1BC4398-1137-4BEA-931E-A76185A75912}" type="parTrans" cxnId="{41E27CC2-7827-4A0E-86D8-B025C9401AD2}">
      <dgm:prSet/>
      <dgm:spPr/>
      <dgm:t>
        <a:bodyPr/>
        <a:lstStyle/>
        <a:p>
          <a:endParaRPr lang="en-GB"/>
        </a:p>
      </dgm:t>
    </dgm:pt>
    <dgm:pt modelId="{57ED0CE5-0690-4B19-9F45-FC5AA95BBD27}" type="sibTrans" cxnId="{41E27CC2-7827-4A0E-86D8-B025C9401AD2}">
      <dgm:prSet/>
      <dgm:spPr/>
      <dgm:t>
        <a:bodyPr/>
        <a:lstStyle/>
        <a:p>
          <a:endParaRPr lang="en-GB"/>
        </a:p>
      </dgm:t>
    </dgm:pt>
    <dgm:pt modelId="{64514935-D4D7-42C4-9F27-6B240344AF74}">
      <dgm:prSet custT="1"/>
      <dgm:spPr/>
      <dgm:t>
        <a:bodyPr/>
        <a:lstStyle/>
        <a:p>
          <a:pPr rtl="0"/>
          <a:r>
            <a:rPr lang="en-US" sz="1200">
              <a:latin typeface="+mn-lt"/>
            </a:rPr>
            <a:t>4. Increasing the use of data for uptake &amp; impact</a:t>
          </a:r>
        </a:p>
      </dgm:t>
    </dgm:pt>
    <dgm:pt modelId="{E1091F4F-C42F-4AC5-856E-54B1ABAA7131}" type="parTrans" cxnId="{43A152CC-E70A-4E66-937B-B93650067D58}">
      <dgm:prSet/>
      <dgm:spPr/>
      <dgm:t>
        <a:bodyPr/>
        <a:lstStyle/>
        <a:p>
          <a:endParaRPr lang="en-GB"/>
        </a:p>
      </dgm:t>
    </dgm:pt>
    <dgm:pt modelId="{41B819DB-79E9-45D9-8DF3-1C3316412098}" type="sibTrans" cxnId="{43A152CC-E70A-4E66-937B-B93650067D58}">
      <dgm:prSet/>
      <dgm:spPr/>
      <dgm:t>
        <a:bodyPr/>
        <a:lstStyle/>
        <a:p>
          <a:endParaRPr lang="en-GB"/>
        </a:p>
      </dgm:t>
    </dgm:pt>
    <dgm:pt modelId="{7CDC553A-ACBB-4E2D-B5E5-0FC7E4570819}">
      <dgm:prSet phldr="0" custT="1"/>
      <dgm:spPr/>
      <dgm:t>
        <a:bodyPr/>
        <a:lstStyle/>
        <a:p>
          <a:pPr rtl="0"/>
          <a:r>
            <a:rPr lang="en-US" sz="1200">
              <a:latin typeface="+mn-lt"/>
            </a:rPr>
            <a:t>1999 NICE established</a:t>
          </a:r>
        </a:p>
      </dgm:t>
    </dgm:pt>
    <dgm:pt modelId="{EBA7166C-3DDD-4AE2-AB64-33117E2379C7}" type="parTrans" cxnId="{CE3ABF63-3DA8-4096-B5C7-14CBF1A8219B}">
      <dgm:prSet/>
      <dgm:spPr/>
      <dgm:t>
        <a:bodyPr/>
        <a:lstStyle/>
        <a:p>
          <a:endParaRPr lang="en-GB"/>
        </a:p>
      </dgm:t>
    </dgm:pt>
    <dgm:pt modelId="{B16E25E8-7D0B-4B0B-A638-ED5BE3933566}" type="sibTrans" cxnId="{CE3ABF63-3DA8-4096-B5C7-14CBF1A8219B}">
      <dgm:prSet/>
      <dgm:spPr/>
      <dgm:t>
        <a:bodyPr/>
        <a:lstStyle/>
        <a:p>
          <a:endParaRPr lang="en-GB"/>
        </a:p>
      </dgm:t>
    </dgm:pt>
    <dgm:pt modelId="{C1F586C5-D671-468D-82F7-3C3A85B821BA}">
      <dgm:prSet phldr="0" custT="1"/>
      <dgm:spPr/>
      <dgm:t>
        <a:bodyPr/>
        <a:lstStyle/>
        <a:p>
          <a:pPr rtl="0"/>
          <a:r>
            <a:rPr lang="en-US" sz="1200">
              <a:latin typeface="+mn-lt"/>
            </a:rPr>
            <a:t>Remit to produce guidance for the NHS</a:t>
          </a:r>
        </a:p>
      </dgm:t>
    </dgm:pt>
    <dgm:pt modelId="{2B5CF46E-1301-46F6-B28B-62EE4C493F8E}" type="parTrans" cxnId="{1580163E-B267-47BD-81CB-6E1C6EC0D460}">
      <dgm:prSet/>
      <dgm:spPr/>
      <dgm:t>
        <a:bodyPr/>
        <a:lstStyle/>
        <a:p>
          <a:endParaRPr lang="en-GB"/>
        </a:p>
      </dgm:t>
    </dgm:pt>
    <dgm:pt modelId="{15E40040-8EC5-4BA9-95D7-C8EF83E59BF3}" type="sibTrans" cxnId="{1580163E-B267-47BD-81CB-6E1C6EC0D460}">
      <dgm:prSet/>
      <dgm:spPr/>
      <dgm:t>
        <a:bodyPr/>
        <a:lstStyle/>
        <a:p>
          <a:endParaRPr lang="en-GB"/>
        </a:p>
      </dgm:t>
    </dgm:pt>
    <dgm:pt modelId="{ACF719F7-5202-43C1-9552-5FC250BBA83B}">
      <dgm:prSet phldr="0" custT="1"/>
      <dgm:spPr/>
      <dgm:t>
        <a:bodyPr/>
        <a:lstStyle/>
        <a:p>
          <a:pPr rtl="0"/>
          <a:r>
            <a:rPr lang="en-US" sz="1200">
              <a:latin typeface="+mn-lt"/>
            </a:rPr>
            <a:t>Implementation is the responsibility of the wider health system</a:t>
          </a:r>
        </a:p>
      </dgm:t>
    </dgm:pt>
    <dgm:pt modelId="{F42EB29B-0D46-46E3-AF11-A0DBF760A41E}" type="parTrans" cxnId="{5CA3DB1E-D010-43D4-8DF6-53658719B415}">
      <dgm:prSet/>
      <dgm:spPr/>
      <dgm:t>
        <a:bodyPr/>
        <a:lstStyle/>
        <a:p>
          <a:endParaRPr lang="en-GB"/>
        </a:p>
      </dgm:t>
    </dgm:pt>
    <dgm:pt modelId="{006F9A95-A4E8-475A-A1EF-E69C74BA51C9}" type="sibTrans" cxnId="{5CA3DB1E-D010-43D4-8DF6-53658719B415}">
      <dgm:prSet/>
      <dgm:spPr/>
      <dgm:t>
        <a:bodyPr/>
        <a:lstStyle/>
        <a:p>
          <a:endParaRPr lang="en-GB"/>
        </a:p>
      </dgm:t>
    </dgm:pt>
    <dgm:pt modelId="{01E43765-6463-452A-9AC2-2FDD9AB9B121}">
      <dgm:prSet phldr="0" custT="1"/>
      <dgm:spPr/>
      <dgm:t>
        <a:bodyPr/>
        <a:lstStyle/>
        <a:p>
          <a:r>
            <a:rPr lang="en-US" sz="1200">
              <a:latin typeface="+mn-lt"/>
            </a:rPr>
            <a:t>1. Raising awareness of the need to change</a:t>
          </a:r>
        </a:p>
      </dgm:t>
    </dgm:pt>
    <dgm:pt modelId="{2790ACF7-AEE7-40C4-AD01-0D32384F7299}" type="parTrans" cxnId="{BA586743-1AFB-4154-A3F7-731A5F867AB2}">
      <dgm:prSet/>
      <dgm:spPr/>
      <dgm:t>
        <a:bodyPr/>
        <a:lstStyle/>
        <a:p>
          <a:endParaRPr lang="en-GB"/>
        </a:p>
      </dgm:t>
    </dgm:pt>
    <dgm:pt modelId="{16B24B52-463B-4273-81B9-1BD1CBF78058}" type="sibTrans" cxnId="{BA586743-1AFB-4154-A3F7-731A5F867AB2}">
      <dgm:prSet/>
      <dgm:spPr/>
      <dgm:t>
        <a:bodyPr/>
        <a:lstStyle/>
        <a:p>
          <a:endParaRPr lang="en-GB"/>
        </a:p>
      </dgm:t>
    </dgm:pt>
    <dgm:pt modelId="{BC89F408-B469-4DF4-BA5F-6C89AE7D2002}">
      <dgm:prSet phldr="0" custT="1"/>
      <dgm:spPr/>
      <dgm:t>
        <a:bodyPr/>
        <a:lstStyle/>
        <a:p>
          <a:r>
            <a:rPr lang="en-US" sz="1200">
              <a:latin typeface="+mn-lt"/>
            </a:rPr>
            <a:t>2. Motivating and inspiring change</a:t>
          </a:r>
        </a:p>
      </dgm:t>
    </dgm:pt>
    <dgm:pt modelId="{2710E9AC-9F0D-498A-B083-5CA2BD85AC22}" type="parTrans" cxnId="{A82CA6FF-BDCC-4789-B5D5-3F28464D0FA9}">
      <dgm:prSet/>
      <dgm:spPr/>
      <dgm:t>
        <a:bodyPr/>
        <a:lstStyle/>
        <a:p>
          <a:endParaRPr lang="en-GB"/>
        </a:p>
      </dgm:t>
    </dgm:pt>
    <dgm:pt modelId="{5A5FAE3A-1B2C-41E4-85FA-5D904048041E}" type="sibTrans" cxnId="{A82CA6FF-BDCC-4789-B5D5-3F28464D0FA9}">
      <dgm:prSet/>
      <dgm:spPr/>
      <dgm:t>
        <a:bodyPr/>
        <a:lstStyle/>
        <a:p>
          <a:endParaRPr lang="en-GB"/>
        </a:p>
      </dgm:t>
    </dgm:pt>
    <dgm:pt modelId="{EC6EA246-C094-4954-834A-1A86BDC7816C}">
      <dgm:prSet phldr="0" custT="1"/>
      <dgm:spPr/>
      <dgm:t>
        <a:bodyPr/>
        <a:lstStyle/>
        <a:p>
          <a:pPr rtl="0"/>
          <a:r>
            <a:rPr lang="en-US" sz="1200">
              <a:latin typeface="+mn-lt"/>
            </a:rPr>
            <a:t>3. Providing practical support</a:t>
          </a:r>
        </a:p>
      </dgm:t>
    </dgm:pt>
    <dgm:pt modelId="{3593F1C0-F651-42C4-924E-0CEEB4FE14B9}" type="parTrans" cxnId="{0AABD897-C4A5-41DF-B415-518582524A35}">
      <dgm:prSet/>
      <dgm:spPr/>
      <dgm:t>
        <a:bodyPr/>
        <a:lstStyle/>
        <a:p>
          <a:endParaRPr lang="en-GB"/>
        </a:p>
      </dgm:t>
    </dgm:pt>
    <dgm:pt modelId="{9A00160F-7AA4-498C-A03B-B015B56FAFAB}" type="sibTrans" cxnId="{0AABD897-C4A5-41DF-B415-518582524A35}">
      <dgm:prSet/>
      <dgm:spPr/>
      <dgm:t>
        <a:bodyPr/>
        <a:lstStyle/>
        <a:p>
          <a:endParaRPr lang="en-GB"/>
        </a:p>
      </dgm:t>
    </dgm:pt>
    <dgm:pt modelId="{A4D71B33-7B81-4510-9026-C4A7B4E262EE}">
      <dgm:prSet phldr="0" custT="1"/>
      <dgm:spPr/>
      <dgm:t>
        <a:bodyPr/>
        <a:lstStyle/>
        <a:p>
          <a:pPr rtl="0"/>
          <a:r>
            <a:rPr lang="en-US" sz="1200">
              <a:latin typeface="+mn-lt"/>
            </a:rPr>
            <a:t>4. Evaluating and monitoring the impact </a:t>
          </a:r>
        </a:p>
      </dgm:t>
    </dgm:pt>
    <dgm:pt modelId="{8C9CDFDC-AA93-40A6-A4A0-0069A9C836EA}" type="parTrans" cxnId="{0C44A30B-AF9F-41DD-9730-E3C41A8DB786}">
      <dgm:prSet/>
      <dgm:spPr/>
      <dgm:t>
        <a:bodyPr/>
        <a:lstStyle/>
        <a:p>
          <a:endParaRPr lang="en-GB"/>
        </a:p>
      </dgm:t>
    </dgm:pt>
    <dgm:pt modelId="{B173D4FC-44BF-47D1-99A1-E88F2AD8404A}" type="sibTrans" cxnId="{0C44A30B-AF9F-41DD-9730-E3C41A8DB786}">
      <dgm:prSet/>
      <dgm:spPr/>
      <dgm:t>
        <a:bodyPr/>
        <a:lstStyle/>
        <a:p>
          <a:endParaRPr lang="en-GB"/>
        </a:p>
      </dgm:t>
    </dgm:pt>
    <dgm:pt modelId="{CB36CAC2-9B51-4B88-A378-5CA040EE744C}">
      <dgm:prSet phldr="0" custT="1"/>
      <dgm:spPr/>
      <dgm:t>
        <a:bodyPr/>
        <a:lstStyle/>
        <a:p>
          <a:pPr rtl="0"/>
          <a:r>
            <a:rPr lang="en-US" sz="1200">
              <a:latin typeface="+mn-lt"/>
            </a:rPr>
            <a:t>Strategy included:</a:t>
          </a:r>
        </a:p>
      </dgm:t>
    </dgm:pt>
    <dgm:pt modelId="{F225D754-BC64-40DD-A79E-B3D9FC67FD06}" type="parTrans" cxnId="{4D078ADE-DDE2-4D4C-AC88-51479F17F29C}">
      <dgm:prSet/>
      <dgm:spPr/>
      <dgm:t>
        <a:bodyPr/>
        <a:lstStyle/>
        <a:p>
          <a:endParaRPr lang="en-GB"/>
        </a:p>
      </dgm:t>
    </dgm:pt>
    <dgm:pt modelId="{22D945CC-8CCA-4119-AF4B-EAF9A3D5B1EA}" type="sibTrans" cxnId="{4D078ADE-DDE2-4D4C-AC88-51479F17F29C}">
      <dgm:prSet/>
      <dgm:spPr/>
      <dgm:t>
        <a:bodyPr/>
        <a:lstStyle/>
        <a:p>
          <a:endParaRPr lang="en-GB"/>
        </a:p>
      </dgm:t>
    </dgm:pt>
    <dgm:pt modelId="{CA93EB48-4EBE-4CB2-9879-DBB17C965BAE}">
      <dgm:prSet phldr="0" custT="1"/>
      <dgm:spPr/>
      <dgm:t>
        <a:bodyPr/>
        <a:lstStyle/>
        <a:p>
          <a:pPr rtl="0"/>
          <a:r>
            <a:rPr lang="en-US" sz="1150">
              <a:latin typeface="+mn-lt"/>
              <a:ea typeface="+mn-lt"/>
              <a:cs typeface="+mn-lt"/>
            </a:rPr>
            <a:t>2012 and 2013 NICE incorporated National Prescribing Centre and Health Technology Adoption </a:t>
          </a:r>
          <a:r>
            <a:rPr lang="en-US" sz="1150" err="1">
              <a:latin typeface="+mn-lt"/>
              <a:ea typeface="+mn-lt"/>
              <a:cs typeface="+mn-lt"/>
            </a:rPr>
            <a:t>Programme</a:t>
          </a:r>
          <a:endParaRPr lang="en-US" sz="1150">
            <a:latin typeface="+mn-lt"/>
            <a:ea typeface="+mn-lt"/>
            <a:cs typeface="+mn-lt"/>
          </a:endParaRPr>
        </a:p>
      </dgm:t>
    </dgm:pt>
    <dgm:pt modelId="{ECEA9E6C-2495-494B-9F68-3211520D7776}" type="parTrans" cxnId="{E5B0FC44-7346-483A-8B1E-CD7CAE70C5FC}">
      <dgm:prSet/>
      <dgm:spPr/>
      <dgm:t>
        <a:bodyPr/>
        <a:lstStyle/>
        <a:p>
          <a:endParaRPr lang="en-GB"/>
        </a:p>
      </dgm:t>
    </dgm:pt>
    <dgm:pt modelId="{4C431F5C-B9F6-41A6-9B72-60BF264583F6}" type="sibTrans" cxnId="{E5B0FC44-7346-483A-8B1E-CD7CAE70C5FC}">
      <dgm:prSet/>
      <dgm:spPr/>
      <dgm:t>
        <a:bodyPr/>
        <a:lstStyle/>
        <a:p>
          <a:endParaRPr lang="en-GB"/>
        </a:p>
      </dgm:t>
    </dgm:pt>
    <dgm:pt modelId="{46DC1D1B-8C3E-44C7-8DEA-2D040974A581}">
      <dgm:prSet phldr="0" custT="1"/>
      <dgm:spPr/>
      <dgm:t>
        <a:bodyPr/>
        <a:lstStyle/>
        <a:p>
          <a:pPr rtl="0"/>
          <a:r>
            <a:rPr lang="en-US" sz="1200">
              <a:latin typeface="+mn-lt"/>
              <a:ea typeface="+mn-lt"/>
              <a:cs typeface="+mn-lt"/>
            </a:rPr>
            <a:t>Implementation function grew to provide specific  support for medicines and for the adoption of NICE recommended health technologies</a:t>
          </a:r>
        </a:p>
      </dgm:t>
    </dgm:pt>
    <dgm:pt modelId="{47890F8C-DFAB-411D-B16F-BFA21434B759}" type="parTrans" cxnId="{2EF5B895-817B-40F9-BDDD-A902998563AA}">
      <dgm:prSet/>
      <dgm:spPr/>
      <dgm:t>
        <a:bodyPr/>
        <a:lstStyle/>
        <a:p>
          <a:endParaRPr lang="en-GB"/>
        </a:p>
      </dgm:t>
    </dgm:pt>
    <dgm:pt modelId="{5900AEAB-6D2C-4710-9651-D94306DD1817}" type="sibTrans" cxnId="{2EF5B895-817B-40F9-BDDD-A902998563AA}">
      <dgm:prSet/>
      <dgm:spPr/>
      <dgm:t>
        <a:bodyPr/>
        <a:lstStyle/>
        <a:p>
          <a:endParaRPr lang="en-GB"/>
        </a:p>
      </dgm:t>
    </dgm:pt>
    <dgm:pt modelId="{5D492F0A-92F7-48CB-B7F7-DE0AFC00DDAE}" type="pres">
      <dgm:prSet presAssocID="{B6EF6812-96B0-47AB-8A1E-DFABE13C754E}" presName="Name0" presStyleCnt="0">
        <dgm:presLayoutVars>
          <dgm:animLvl val="lvl"/>
          <dgm:resizeHandles val="exact"/>
        </dgm:presLayoutVars>
      </dgm:prSet>
      <dgm:spPr/>
    </dgm:pt>
    <dgm:pt modelId="{F0B42F31-3944-4352-B090-821F8900FDA0}" type="pres">
      <dgm:prSet presAssocID="{7CDC553A-ACBB-4E2D-B5E5-0FC7E4570819}" presName="composite" presStyleCnt="0"/>
      <dgm:spPr/>
    </dgm:pt>
    <dgm:pt modelId="{9EE04368-5E50-4D25-9761-CFE2BFD6DAE9}" type="pres">
      <dgm:prSet presAssocID="{7CDC553A-ACBB-4E2D-B5E5-0FC7E4570819}" presName="L" presStyleLbl="solidFgAcc1" presStyleIdx="0" presStyleCnt="5">
        <dgm:presLayoutVars>
          <dgm:chMax val="0"/>
          <dgm:chPref val="0"/>
        </dgm:presLayoutVars>
      </dgm:prSet>
      <dgm:spPr/>
    </dgm:pt>
    <dgm:pt modelId="{350C01FF-6168-405E-8551-C4CCB3E6E2B5}" type="pres">
      <dgm:prSet presAssocID="{7CDC553A-ACBB-4E2D-B5E5-0FC7E4570819}" presName="parTx" presStyleLbl="alignNode1" presStyleIdx="0" presStyleCnt="5" custLinFactNeighborY="8800">
        <dgm:presLayoutVars>
          <dgm:chMax val="0"/>
          <dgm:chPref val="0"/>
          <dgm:bulletEnabled val="1"/>
        </dgm:presLayoutVars>
      </dgm:prSet>
      <dgm:spPr/>
    </dgm:pt>
    <dgm:pt modelId="{9AA8247C-2B47-4564-A009-5D10245C3354}" type="pres">
      <dgm:prSet presAssocID="{7CDC553A-ACBB-4E2D-B5E5-0FC7E4570819}" presName="desTx" presStyleLbl="revTx" presStyleIdx="0" presStyleCnt="5">
        <dgm:presLayoutVars>
          <dgm:chMax val="0"/>
          <dgm:chPref val="0"/>
          <dgm:bulletEnabled val="1"/>
        </dgm:presLayoutVars>
      </dgm:prSet>
      <dgm:spPr/>
    </dgm:pt>
    <dgm:pt modelId="{C7422BD4-4493-4EE5-9CFB-863006C6B95F}" type="pres">
      <dgm:prSet presAssocID="{7CDC553A-ACBB-4E2D-B5E5-0FC7E4570819}" presName="EmptyPlaceHolder" presStyleCnt="0"/>
      <dgm:spPr/>
    </dgm:pt>
    <dgm:pt modelId="{6C3FA6A1-86C5-4D51-9DB8-8C2BE6D2C34F}" type="pres">
      <dgm:prSet presAssocID="{B16E25E8-7D0B-4B0B-A638-ED5BE3933566}" presName="space" presStyleCnt="0"/>
      <dgm:spPr/>
    </dgm:pt>
    <dgm:pt modelId="{BB8A5038-F419-48BD-A078-AB185BE7771F}" type="pres">
      <dgm:prSet presAssocID="{7A423C66-DFEC-40D3-AFA8-1B6CF5A2AE04}" presName="composite" presStyleCnt="0"/>
      <dgm:spPr/>
    </dgm:pt>
    <dgm:pt modelId="{D88596FF-3C6D-4EA1-8E9B-28E8904A5D8F}" type="pres">
      <dgm:prSet presAssocID="{7A423C66-DFEC-40D3-AFA8-1B6CF5A2AE04}" presName="L" presStyleLbl="solidFgAcc1" presStyleIdx="1" presStyleCnt="5">
        <dgm:presLayoutVars>
          <dgm:chMax val="0"/>
          <dgm:chPref val="0"/>
        </dgm:presLayoutVars>
      </dgm:prSet>
      <dgm:spPr/>
    </dgm:pt>
    <dgm:pt modelId="{D83A7986-96A1-45A6-9946-D749D14E7281}" type="pres">
      <dgm:prSet presAssocID="{7A423C66-DFEC-40D3-AFA8-1B6CF5A2AE04}" presName="parTx" presStyleLbl="alignNode1" presStyleIdx="1" presStyleCnt="5" custLinFactNeighborX="-827" custLinFactNeighborY="10046">
        <dgm:presLayoutVars>
          <dgm:chMax val="0"/>
          <dgm:chPref val="0"/>
          <dgm:bulletEnabled val="1"/>
        </dgm:presLayoutVars>
      </dgm:prSet>
      <dgm:spPr/>
    </dgm:pt>
    <dgm:pt modelId="{5FF2C3F7-4FB3-4BE4-B546-992A94E7071A}" type="pres">
      <dgm:prSet presAssocID="{7A423C66-DFEC-40D3-AFA8-1B6CF5A2AE04}" presName="desTx" presStyleLbl="revTx" presStyleIdx="1" presStyleCnt="5">
        <dgm:presLayoutVars>
          <dgm:chMax val="0"/>
          <dgm:chPref val="0"/>
          <dgm:bulletEnabled val="1"/>
        </dgm:presLayoutVars>
      </dgm:prSet>
      <dgm:spPr/>
    </dgm:pt>
    <dgm:pt modelId="{03025ED3-2C1B-48E4-9C03-BF9EBA1EC3EB}" type="pres">
      <dgm:prSet presAssocID="{7A423C66-DFEC-40D3-AFA8-1B6CF5A2AE04}" presName="EmptyPlaceHolder" presStyleCnt="0"/>
      <dgm:spPr/>
    </dgm:pt>
    <dgm:pt modelId="{071FC4CC-28EB-4527-83F5-97EE22D96BD2}" type="pres">
      <dgm:prSet presAssocID="{4385F342-C3CB-4713-A6F8-02D76B0F43DD}" presName="space" presStyleCnt="0"/>
      <dgm:spPr/>
    </dgm:pt>
    <dgm:pt modelId="{89C7978D-59A0-4907-9558-24A397C7EB62}" type="pres">
      <dgm:prSet presAssocID="{CA93EB48-4EBE-4CB2-9879-DBB17C965BAE}" presName="composite" presStyleCnt="0"/>
      <dgm:spPr/>
    </dgm:pt>
    <dgm:pt modelId="{7E96876A-2BE9-46AD-810C-D084970DF79A}" type="pres">
      <dgm:prSet presAssocID="{CA93EB48-4EBE-4CB2-9879-DBB17C965BAE}" presName="L" presStyleLbl="solidFgAcc1" presStyleIdx="2" presStyleCnt="5">
        <dgm:presLayoutVars>
          <dgm:chMax val="0"/>
          <dgm:chPref val="0"/>
        </dgm:presLayoutVars>
      </dgm:prSet>
      <dgm:spPr/>
    </dgm:pt>
    <dgm:pt modelId="{079F7836-2E14-4EFF-82C9-CA45EEF4F8E9}" type="pres">
      <dgm:prSet presAssocID="{CA93EB48-4EBE-4CB2-9879-DBB17C965BAE}" presName="parTx" presStyleLbl="alignNode1" presStyleIdx="2" presStyleCnt="5" custLinFactNeighborY="8800">
        <dgm:presLayoutVars>
          <dgm:chMax val="0"/>
          <dgm:chPref val="0"/>
          <dgm:bulletEnabled val="1"/>
        </dgm:presLayoutVars>
      </dgm:prSet>
      <dgm:spPr/>
    </dgm:pt>
    <dgm:pt modelId="{4DFD92C6-D44C-4154-A4E7-23EB974F6973}" type="pres">
      <dgm:prSet presAssocID="{CA93EB48-4EBE-4CB2-9879-DBB17C965BAE}" presName="desTx" presStyleLbl="revTx" presStyleIdx="2" presStyleCnt="5">
        <dgm:presLayoutVars>
          <dgm:chMax val="0"/>
          <dgm:chPref val="0"/>
          <dgm:bulletEnabled val="1"/>
        </dgm:presLayoutVars>
      </dgm:prSet>
      <dgm:spPr/>
    </dgm:pt>
    <dgm:pt modelId="{8982888C-723E-4D78-968B-87E682CD69C4}" type="pres">
      <dgm:prSet presAssocID="{CA93EB48-4EBE-4CB2-9879-DBB17C965BAE}" presName="EmptyPlaceHolder" presStyleCnt="0"/>
      <dgm:spPr/>
    </dgm:pt>
    <dgm:pt modelId="{6DD04F5C-DFCF-4D61-AC6C-AC36FA35BFF8}" type="pres">
      <dgm:prSet presAssocID="{4C431F5C-B9F6-41A6-9B72-60BF264583F6}" presName="space" presStyleCnt="0"/>
      <dgm:spPr/>
    </dgm:pt>
    <dgm:pt modelId="{5C095024-632E-46CF-8847-8DD3C384F3A2}" type="pres">
      <dgm:prSet presAssocID="{E6ACFB29-DD5B-4FB8-A587-93E7EA8DA090}" presName="composite" presStyleCnt="0"/>
      <dgm:spPr/>
    </dgm:pt>
    <dgm:pt modelId="{00395862-3E96-4214-A5E0-917648FD4BF0}" type="pres">
      <dgm:prSet presAssocID="{E6ACFB29-DD5B-4FB8-A587-93E7EA8DA090}" presName="L" presStyleLbl="solidFgAcc1" presStyleIdx="3" presStyleCnt="5">
        <dgm:presLayoutVars>
          <dgm:chMax val="0"/>
          <dgm:chPref val="0"/>
        </dgm:presLayoutVars>
      </dgm:prSet>
      <dgm:spPr/>
    </dgm:pt>
    <dgm:pt modelId="{0D729E10-9160-40E1-9899-4B45B1A75D8C}" type="pres">
      <dgm:prSet presAssocID="{E6ACFB29-DD5B-4FB8-A587-93E7EA8DA090}" presName="parTx" presStyleLbl="alignNode1" presStyleIdx="3" presStyleCnt="5" custLinFactNeighborY="8800">
        <dgm:presLayoutVars>
          <dgm:chMax val="0"/>
          <dgm:chPref val="0"/>
          <dgm:bulletEnabled val="1"/>
        </dgm:presLayoutVars>
      </dgm:prSet>
      <dgm:spPr/>
    </dgm:pt>
    <dgm:pt modelId="{787521B3-2789-431A-8355-EAB64BF7BABC}" type="pres">
      <dgm:prSet presAssocID="{E6ACFB29-DD5B-4FB8-A587-93E7EA8DA090}" presName="desTx" presStyleLbl="revTx" presStyleIdx="3" presStyleCnt="5">
        <dgm:presLayoutVars>
          <dgm:chMax val="0"/>
          <dgm:chPref val="0"/>
          <dgm:bulletEnabled val="1"/>
        </dgm:presLayoutVars>
      </dgm:prSet>
      <dgm:spPr/>
    </dgm:pt>
    <dgm:pt modelId="{B96BA01F-E5CA-4E9B-8B30-EC48276B8255}" type="pres">
      <dgm:prSet presAssocID="{E6ACFB29-DD5B-4FB8-A587-93E7EA8DA090}" presName="EmptyPlaceHolder" presStyleCnt="0"/>
      <dgm:spPr/>
    </dgm:pt>
    <dgm:pt modelId="{9E4D2DE0-8C25-44B6-ACE4-35378F29277F}" type="pres">
      <dgm:prSet presAssocID="{73F59D95-F5E4-4D99-A217-02D08C731862}" presName="space" presStyleCnt="0"/>
      <dgm:spPr/>
    </dgm:pt>
    <dgm:pt modelId="{7D478D84-81BA-4683-B908-1984ACC12B6C}" type="pres">
      <dgm:prSet presAssocID="{889D12BE-2972-4CA0-B2BC-79A37822FE7C}" presName="composite" presStyleCnt="0"/>
      <dgm:spPr/>
    </dgm:pt>
    <dgm:pt modelId="{2261534B-E954-4B37-904E-39CE6C0FA9AA}" type="pres">
      <dgm:prSet presAssocID="{889D12BE-2972-4CA0-B2BC-79A37822FE7C}" presName="L" presStyleLbl="solidFgAcc1" presStyleIdx="4" presStyleCnt="5">
        <dgm:presLayoutVars>
          <dgm:chMax val="0"/>
          <dgm:chPref val="0"/>
        </dgm:presLayoutVars>
      </dgm:prSet>
      <dgm:spPr/>
    </dgm:pt>
    <dgm:pt modelId="{6BCBCEA8-6442-4C85-A0E4-AD744EF7D75E}" type="pres">
      <dgm:prSet presAssocID="{889D12BE-2972-4CA0-B2BC-79A37822FE7C}" presName="parTx" presStyleLbl="alignNode1" presStyleIdx="4" presStyleCnt="5" custLinFactNeighborY="8800">
        <dgm:presLayoutVars>
          <dgm:chMax val="0"/>
          <dgm:chPref val="0"/>
          <dgm:bulletEnabled val="1"/>
        </dgm:presLayoutVars>
      </dgm:prSet>
      <dgm:spPr/>
    </dgm:pt>
    <dgm:pt modelId="{2070B9CE-28F7-4BA6-818E-C781ACF730C8}" type="pres">
      <dgm:prSet presAssocID="{889D12BE-2972-4CA0-B2BC-79A37822FE7C}" presName="desTx" presStyleLbl="revTx" presStyleIdx="4" presStyleCnt="5">
        <dgm:presLayoutVars>
          <dgm:chMax val="0"/>
          <dgm:chPref val="0"/>
          <dgm:bulletEnabled val="1"/>
        </dgm:presLayoutVars>
      </dgm:prSet>
      <dgm:spPr/>
    </dgm:pt>
    <dgm:pt modelId="{FF716877-8751-46EA-B635-2A2C85B15837}" type="pres">
      <dgm:prSet presAssocID="{889D12BE-2972-4CA0-B2BC-79A37822FE7C}" presName="EmptyPlaceHolder" presStyleCnt="0"/>
      <dgm:spPr/>
    </dgm:pt>
  </dgm:ptLst>
  <dgm:cxnLst>
    <dgm:cxn modelId="{1E85B800-8FA1-410B-B789-3EA8373A90D8}" type="presOf" srcId="{CA93EB48-4EBE-4CB2-9879-DBB17C965BAE}" destId="{079F7836-2E14-4EFF-82C9-CA45EEF4F8E9}" srcOrd="0" destOrd="0" presId="urn:microsoft.com/office/officeart/2016/7/layout/AccentHomeChevronProcess"/>
    <dgm:cxn modelId="{44FA2805-8069-494A-9614-D600B7B69D81}" type="presOf" srcId="{3FF75E17-7C8B-454C-A21F-A8C07FBB0CB9}" destId="{2070B9CE-28F7-4BA6-818E-C781ACF730C8}" srcOrd="0" destOrd="3" presId="urn:microsoft.com/office/officeart/2016/7/layout/AccentHomeChevronProcess"/>
    <dgm:cxn modelId="{5C852307-A715-4351-912E-5F305C2203BB}" srcId="{889D12BE-2972-4CA0-B2BC-79A37822FE7C}" destId="{6A10380B-07AD-45C3-8195-688134E5933F}" srcOrd="2" destOrd="0" parTransId="{EF33DC9B-7015-4755-9FBF-99F1A7F9462A}" sibTransId="{1DD2DDBF-E374-4A13-AC41-0E954E5F67E7}"/>
    <dgm:cxn modelId="{B6066B08-C3FA-48E3-8AD4-6EAA692ABBC7}" type="presOf" srcId="{E9D7F06D-107D-4121-A38B-95B7BE6336D0}" destId="{2070B9CE-28F7-4BA6-818E-C781ACF730C8}" srcOrd="0" destOrd="1" presId="urn:microsoft.com/office/officeart/2016/7/layout/AccentHomeChevronProcess"/>
    <dgm:cxn modelId="{0C44A30B-AF9F-41DD-9730-E3C41A8DB786}" srcId="{7A423C66-DFEC-40D3-AFA8-1B6CF5A2AE04}" destId="{A4D71B33-7B81-4510-9026-C4A7B4E262EE}" srcOrd="5" destOrd="0" parTransId="{8C9CDFDC-AA93-40A6-A4A0-0069A9C836EA}" sibTransId="{B173D4FC-44BF-47D1-99A1-E88F2AD8404A}"/>
    <dgm:cxn modelId="{AE7C110F-61BD-4F5B-93AC-7DB6C303D1F1}" type="presOf" srcId="{E6ACFB29-DD5B-4FB8-A587-93E7EA8DA090}" destId="{0D729E10-9160-40E1-9899-4B45B1A75D8C}" srcOrd="0" destOrd="0" presId="urn:microsoft.com/office/officeart/2016/7/layout/AccentHomeChevronProcess"/>
    <dgm:cxn modelId="{DEAFE617-CE6A-443C-B40A-9B89B0E14856}" type="presOf" srcId="{36E1F1F5-239D-443A-B717-9E7D5326BC32}" destId="{2070B9CE-28F7-4BA6-818E-C781ACF730C8}" srcOrd="0" destOrd="0" presId="urn:microsoft.com/office/officeart/2016/7/layout/AccentHomeChevronProcess"/>
    <dgm:cxn modelId="{5CA3DB1E-D010-43D4-8DF6-53658719B415}" srcId="{7CDC553A-ACBB-4E2D-B5E5-0FC7E4570819}" destId="{ACF719F7-5202-43C1-9552-5FC250BBA83B}" srcOrd="1" destOrd="0" parTransId="{F42EB29B-0D46-46E3-AF11-A0DBF760A41E}" sibTransId="{006F9A95-A4E8-475A-A1EF-E69C74BA51C9}"/>
    <dgm:cxn modelId="{48A2832C-B364-4DD9-9148-207757C5F503}" type="presOf" srcId="{64514935-D4D7-42C4-9F27-6B240344AF74}" destId="{2070B9CE-28F7-4BA6-818E-C781ACF730C8}" srcOrd="0" destOrd="4" presId="urn:microsoft.com/office/officeart/2016/7/layout/AccentHomeChevronProcess"/>
    <dgm:cxn modelId="{43162431-19E1-49B7-98E3-E68C591B7D5B}" type="presOf" srcId="{C1F586C5-D671-468D-82F7-3C3A85B821BA}" destId="{9AA8247C-2B47-4564-A009-5D10245C3354}" srcOrd="0" destOrd="0" presId="urn:microsoft.com/office/officeart/2016/7/layout/AccentHomeChevronProcess"/>
    <dgm:cxn modelId="{1580163E-B267-47BD-81CB-6E1C6EC0D460}" srcId="{7CDC553A-ACBB-4E2D-B5E5-0FC7E4570819}" destId="{C1F586C5-D671-468D-82F7-3C3A85B821BA}" srcOrd="0" destOrd="0" parTransId="{2B5CF46E-1301-46F6-B28B-62EE4C493F8E}" sibTransId="{15E40040-8EC5-4BA9-95D7-C8EF83E59BF3}"/>
    <dgm:cxn modelId="{B92DA95C-963B-4F92-8A18-FF551F7FBC58}" type="presOf" srcId="{7A423C66-DFEC-40D3-AFA8-1B6CF5A2AE04}" destId="{D83A7986-96A1-45A6-9946-D749D14E7281}" srcOrd="0" destOrd="0" presId="urn:microsoft.com/office/officeart/2016/7/layout/AccentHomeChevronProcess"/>
    <dgm:cxn modelId="{BA586743-1AFB-4154-A3F7-731A5F867AB2}" srcId="{7A423C66-DFEC-40D3-AFA8-1B6CF5A2AE04}" destId="{01E43765-6463-452A-9AC2-2FDD9AB9B121}" srcOrd="2" destOrd="0" parTransId="{2790ACF7-AEE7-40C4-AD01-0D32384F7299}" sibTransId="{16B24B52-463B-4273-81B9-1BD1CBF78058}"/>
    <dgm:cxn modelId="{CE3ABF63-3DA8-4096-B5C7-14CBF1A8219B}" srcId="{B6EF6812-96B0-47AB-8A1E-DFABE13C754E}" destId="{7CDC553A-ACBB-4E2D-B5E5-0FC7E4570819}" srcOrd="0" destOrd="0" parTransId="{EBA7166C-3DDD-4AE2-AB64-33117E2379C7}" sibTransId="{B16E25E8-7D0B-4B0B-A638-ED5BE3933566}"/>
    <dgm:cxn modelId="{E5B0FC44-7346-483A-8B1E-CD7CAE70C5FC}" srcId="{B6EF6812-96B0-47AB-8A1E-DFABE13C754E}" destId="{CA93EB48-4EBE-4CB2-9879-DBB17C965BAE}" srcOrd="2" destOrd="0" parTransId="{ECEA9E6C-2495-494B-9F68-3211520D7776}" sibTransId="{4C431F5C-B9F6-41A6-9B72-60BF264583F6}"/>
    <dgm:cxn modelId="{E8117C6B-5DEF-4DA5-9C33-DF90A86B8822}" type="presOf" srcId="{BC135CCB-9A83-4BFB-ABC6-7E6E3D44FA80}" destId="{787521B3-2789-431A-8355-EAB64BF7BABC}" srcOrd="0" destOrd="0" presId="urn:microsoft.com/office/officeart/2016/7/layout/AccentHomeChevronProcess"/>
    <dgm:cxn modelId="{4755C76C-AC49-4BC7-8F0F-5C38889E3530}" type="presOf" srcId="{A4D71B33-7B81-4510-9026-C4A7B4E262EE}" destId="{5FF2C3F7-4FB3-4BE4-B546-992A94E7071A}" srcOrd="0" destOrd="5" presId="urn:microsoft.com/office/officeart/2016/7/layout/AccentHomeChevronProcess"/>
    <dgm:cxn modelId="{D56C9754-44F6-409F-813F-A4F5FEB1DCB4}" type="presOf" srcId="{01E43765-6463-452A-9AC2-2FDD9AB9B121}" destId="{5FF2C3F7-4FB3-4BE4-B546-992A94E7071A}" srcOrd="0" destOrd="2" presId="urn:microsoft.com/office/officeart/2016/7/layout/AccentHomeChevronProcess"/>
    <dgm:cxn modelId="{CF85E174-A13A-452F-B6BE-07006487240D}" type="presOf" srcId="{6A10380B-07AD-45C3-8195-688134E5933F}" destId="{2070B9CE-28F7-4BA6-818E-C781ACF730C8}" srcOrd="0" destOrd="2" presId="urn:microsoft.com/office/officeart/2016/7/layout/AccentHomeChevronProcess"/>
    <dgm:cxn modelId="{2D9F7556-7AC1-4910-B4EA-4A6E53D4DB97}" type="presOf" srcId="{CB36CAC2-9B51-4B88-A378-5CA040EE744C}" destId="{5FF2C3F7-4FB3-4BE4-B546-992A94E7071A}" srcOrd="0" destOrd="1" presId="urn:microsoft.com/office/officeart/2016/7/layout/AccentHomeChevronProcess"/>
    <dgm:cxn modelId="{1DF1907A-8B65-4F4D-949B-8813ADA0CC66}" type="presOf" srcId="{889D12BE-2972-4CA0-B2BC-79A37822FE7C}" destId="{6BCBCEA8-6442-4C85-A0E4-AD744EF7D75E}" srcOrd="0" destOrd="0" presId="urn:microsoft.com/office/officeart/2016/7/layout/AccentHomeChevronProcess"/>
    <dgm:cxn modelId="{89A4BB7D-2A56-4264-B47C-2C2F5629FEAA}" srcId="{B6EF6812-96B0-47AB-8A1E-DFABE13C754E}" destId="{7A423C66-DFEC-40D3-AFA8-1B6CF5A2AE04}" srcOrd="1" destOrd="0" parTransId="{B394390C-BF67-451B-863D-91A121FFF41B}" sibTransId="{4385F342-C3CB-4713-A6F8-02D76B0F43DD}"/>
    <dgm:cxn modelId="{D0EFA189-C50F-488E-9D55-0C01A8D1AD2F}" type="presOf" srcId="{B6EF6812-96B0-47AB-8A1E-DFABE13C754E}" destId="{5D492F0A-92F7-48CB-B7F7-DE0AFC00DDAE}" srcOrd="0" destOrd="0" presId="urn:microsoft.com/office/officeart/2016/7/layout/AccentHomeChevronProcess"/>
    <dgm:cxn modelId="{FBC0388D-A322-4C69-87D0-E0EC7FD539A5}" srcId="{7A423C66-DFEC-40D3-AFA8-1B6CF5A2AE04}" destId="{B6FDEA16-31E6-4FD4-898E-82865176367B}" srcOrd="0" destOrd="0" parTransId="{649E1C96-DCE6-43E9-993C-575C758DB59D}" sibTransId="{577947A1-355C-49FF-89DC-ABA5570A1C15}"/>
    <dgm:cxn modelId="{EE867890-52AA-4B92-BEB3-360F1F183ED5}" srcId="{B6EF6812-96B0-47AB-8A1E-DFABE13C754E}" destId="{E6ACFB29-DD5B-4FB8-A587-93E7EA8DA090}" srcOrd="3" destOrd="0" parTransId="{711B6505-DD1C-45B5-9197-18AA08FDB419}" sibTransId="{73F59D95-F5E4-4D99-A217-02D08C731862}"/>
    <dgm:cxn modelId="{2EF5B895-817B-40F9-BDDD-A902998563AA}" srcId="{CA93EB48-4EBE-4CB2-9879-DBB17C965BAE}" destId="{46DC1D1B-8C3E-44C7-8DEA-2D040974A581}" srcOrd="0" destOrd="0" parTransId="{47890F8C-DFAB-411D-B16F-BFA21434B759}" sibTransId="{5900AEAB-6D2C-4710-9651-D94306DD1817}"/>
    <dgm:cxn modelId="{0AABD897-C4A5-41DF-B415-518582524A35}" srcId="{7A423C66-DFEC-40D3-AFA8-1B6CF5A2AE04}" destId="{EC6EA246-C094-4954-834A-1A86BDC7816C}" srcOrd="4" destOrd="0" parTransId="{3593F1C0-F651-42C4-924E-0CEEB4FE14B9}" sibTransId="{9A00160F-7AA4-498C-A03B-B015B56FAFAB}"/>
    <dgm:cxn modelId="{E46330A2-B8AC-412B-9A15-361390ACC79C}" type="presOf" srcId="{B6FDEA16-31E6-4FD4-898E-82865176367B}" destId="{5FF2C3F7-4FB3-4BE4-B546-992A94E7071A}" srcOrd="0" destOrd="0" presId="urn:microsoft.com/office/officeart/2016/7/layout/AccentHomeChevronProcess"/>
    <dgm:cxn modelId="{A4ADF9A5-2435-4F8C-A08E-1C02E117FBF1}" type="presOf" srcId="{ACF719F7-5202-43C1-9552-5FC250BBA83B}" destId="{9AA8247C-2B47-4564-A009-5D10245C3354}" srcOrd="0" destOrd="1" presId="urn:microsoft.com/office/officeart/2016/7/layout/AccentHomeChevronProcess"/>
    <dgm:cxn modelId="{E6E6BFA9-E69C-4617-8228-09123FAE0EB2}" srcId="{889D12BE-2972-4CA0-B2BC-79A37822FE7C}" destId="{36E1F1F5-239D-443A-B717-9E7D5326BC32}" srcOrd="0" destOrd="0" parTransId="{97F725F3-B1EC-4268-89AB-700F28C9D4C9}" sibTransId="{635A0127-9E1C-4854-B7D7-595685D4C6B5}"/>
    <dgm:cxn modelId="{28511EAD-FE2F-4217-BDB6-D6B9FC21A906}" type="presOf" srcId="{46DC1D1B-8C3E-44C7-8DEA-2D040974A581}" destId="{4DFD92C6-D44C-4154-A4E7-23EB974F6973}" srcOrd="0" destOrd="0" presId="urn:microsoft.com/office/officeart/2016/7/layout/AccentHomeChevronProcess"/>
    <dgm:cxn modelId="{41E27CC2-7827-4A0E-86D8-B025C9401AD2}" srcId="{889D12BE-2972-4CA0-B2BC-79A37822FE7C}" destId="{3FF75E17-7C8B-454C-A21F-A8C07FBB0CB9}" srcOrd="3" destOrd="0" parTransId="{E1BC4398-1137-4BEA-931E-A76185A75912}" sibTransId="{57ED0CE5-0690-4B19-9F45-FC5AA95BBD27}"/>
    <dgm:cxn modelId="{EB25EFC7-7D69-407F-8B71-9BE7C47EDD64}" type="presOf" srcId="{EC6EA246-C094-4954-834A-1A86BDC7816C}" destId="{5FF2C3F7-4FB3-4BE4-B546-992A94E7071A}" srcOrd="0" destOrd="4" presId="urn:microsoft.com/office/officeart/2016/7/layout/AccentHomeChevronProcess"/>
    <dgm:cxn modelId="{731489C9-D0DB-453E-AE02-C2D57CCE4F9F}" srcId="{B6EF6812-96B0-47AB-8A1E-DFABE13C754E}" destId="{889D12BE-2972-4CA0-B2BC-79A37822FE7C}" srcOrd="4" destOrd="0" parTransId="{0A66AB51-FC14-45A7-9D11-1A1CEAB589DB}" sibTransId="{DE1D3863-06C4-4F10-9EF4-FDDE333C65CB}"/>
    <dgm:cxn modelId="{A25FD0CB-92DE-45B9-ABC4-7280EB757866}" type="presOf" srcId="{7CDC553A-ACBB-4E2D-B5E5-0FC7E4570819}" destId="{350C01FF-6168-405E-8551-C4CCB3E6E2B5}" srcOrd="0" destOrd="0" presId="urn:microsoft.com/office/officeart/2016/7/layout/AccentHomeChevronProcess"/>
    <dgm:cxn modelId="{43A152CC-E70A-4E66-937B-B93650067D58}" srcId="{889D12BE-2972-4CA0-B2BC-79A37822FE7C}" destId="{64514935-D4D7-42C4-9F27-6B240344AF74}" srcOrd="4" destOrd="0" parTransId="{E1091F4F-C42F-4AC5-856E-54B1ABAA7131}" sibTransId="{41B819DB-79E9-45D9-8DF3-1C3316412098}"/>
    <dgm:cxn modelId="{7B170CD1-1E46-4B46-8773-EF042D8112A6}" type="presOf" srcId="{BC89F408-B469-4DF4-BA5F-6C89AE7D2002}" destId="{5FF2C3F7-4FB3-4BE4-B546-992A94E7071A}" srcOrd="0" destOrd="3" presId="urn:microsoft.com/office/officeart/2016/7/layout/AccentHomeChevronProcess"/>
    <dgm:cxn modelId="{1EC82CD6-A59B-4651-A543-1E226C4594EC}" srcId="{889D12BE-2972-4CA0-B2BC-79A37822FE7C}" destId="{E9D7F06D-107D-4121-A38B-95B7BE6336D0}" srcOrd="1" destOrd="0" parTransId="{52E7560F-109E-44D2-BECC-44F318AB0D79}" sibTransId="{C1A4341B-3F12-4D01-92C7-3D32AEED3ACF}"/>
    <dgm:cxn modelId="{E17E84DC-350F-4D9D-8475-F75EFEC61764}" srcId="{E6ACFB29-DD5B-4FB8-A587-93E7EA8DA090}" destId="{BC135CCB-9A83-4BFB-ABC6-7E6E3D44FA80}" srcOrd="0" destOrd="0" parTransId="{E020D342-2BF1-4C19-8107-B2506ECC5977}" sibTransId="{42FAFD8C-DEB3-409B-8B25-959067908CE9}"/>
    <dgm:cxn modelId="{4D078ADE-DDE2-4D4C-AC88-51479F17F29C}" srcId="{7A423C66-DFEC-40D3-AFA8-1B6CF5A2AE04}" destId="{CB36CAC2-9B51-4B88-A378-5CA040EE744C}" srcOrd="1" destOrd="0" parTransId="{F225D754-BC64-40DD-A79E-B3D9FC67FD06}" sibTransId="{22D945CC-8CCA-4119-AF4B-EAF9A3D5B1EA}"/>
    <dgm:cxn modelId="{A82CA6FF-BDCC-4789-B5D5-3F28464D0FA9}" srcId="{7A423C66-DFEC-40D3-AFA8-1B6CF5A2AE04}" destId="{BC89F408-B469-4DF4-BA5F-6C89AE7D2002}" srcOrd="3" destOrd="0" parTransId="{2710E9AC-9F0D-498A-B083-5CA2BD85AC22}" sibTransId="{5A5FAE3A-1B2C-41E4-85FA-5D904048041E}"/>
    <dgm:cxn modelId="{90CDB905-CB48-4D31-A951-938420807C54}" type="presParOf" srcId="{5D492F0A-92F7-48CB-B7F7-DE0AFC00DDAE}" destId="{F0B42F31-3944-4352-B090-821F8900FDA0}" srcOrd="0" destOrd="0" presId="urn:microsoft.com/office/officeart/2016/7/layout/AccentHomeChevronProcess"/>
    <dgm:cxn modelId="{7CBD3392-74C5-45D0-8DBB-65847402E0AD}" type="presParOf" srcId="{F0B42F31-3944-4352-B090-821F8900FDA0}" destId="{9EE04368-5E50-4D25-9761-CFE2BFD6DAE9}" srcOrd="0" destOrd="0" presId="urn:microsoft.com/office/officeart/2016/7/layout/AccentHomeChevronProcess"/>
    <dgm:cxn modelId="{BB095522-EA4E-47C3-B4DB-EF4C1F350C4F}" type="presParOf" srcId="{F0B42F31-3944-4352-B090-821F8900FDA0}" destId="{350C01FF-6168-405E-8551-C4CCB3E6E2B5}" srcOrd="1" destOrd="0" presId="urn:microsoft.com/office/officeart/2016/7/layout/AccentHomeChevronProcess"/>
    <dgm:cxn modelId="{DB8689F7-321A-4A7F-8FDE-DE190BB848B4}" type="presParOf" srcId="{F0B42F31-3944-4352-B090-821F8900FDA0}" destId="{9AA8247C-2B47-4564-A009-5D10245C3354}" srcOrd="2" destOrd="0" presId="urn:microsoft.com/office/officeart/2016/7/layout/AccentHomeChevronProcess"/>
    <dgm:cxn modelId="{37BF226F-BB4E-4E59-9A8D-1240E92DFE9B}" type="presParOf" srcId="{F0B42F31-3944-4352-B090-821F8900FDA0}" destId="{C7422BD4-4493-4EE5-9CFB-863006C6B95F}" srcOrd="3" destOrd="0" presId="urn:microsoft.com/office/officeart/2016/7/layout/AccentHomeChevronProcess"/>
    <dgm:cxn modelId="{9D40888D-6878-4868-B595-ACBD784E22CC}" type="presParOf" srcId="{5D492F0A-92F7-48CB-B7F7-DE0AFC00DDAE}" destId="{6C3FA6A1-86C5-4D51-9DB8-8C2BE6D2C34F}" srcOrd="1" destOrd="0" presId="urn:microsoft.com/office/officeart/2016/7/layout/AccentHomeChevronProcess"/>
    <dgm:cxn modelId="{A2E380F1-2744-4FC9-A2C7-A51BAF483B0F}" type="presParOf" srcId="{5D492F0A-92F7-48CB-B7F7-DE0AFC00DDAE}" destId="{BB8A5038-F419-48BD-A078-AB185BE7771F}" srcOrd="2" destOrd="0" presId="urn:microsoft.com/office/officeart/2016/7/layout/AccentHomeChevronProcess"/>
    <dgm:cxn modelId="{E7F7D53E-D29A-466B-8932-1851496D2FC1}" type="presParOf" srcId="{BB8A5038-F419-48BD-A078-AB185BE7771F}" destId="{D88596FF-3C6D-4EA1-8E9B-28E8904A5D8F}" srcOrd="0" destOrd="0" presId="urn:microsoft.com/office/officeart/2016/7/layout/AccentHomeChevronProcess"/>
    <dgm:cxn modelId="{623C7D64-2049-46C2-BD5C-8D1AD6F2BE13}" type="presParOf" srcId="{BB8A5038-F419-48BD-A078-AB185BE7771F}" destId="{D83A7986-96A1-45A6-9946-D749D14E7281}" srcOrd="1" destOrd="0" presId="urn:microsoft.com/office/officeart/2016/7/layout/AccentHomeChevronProcess"/>
    <dgm:cxn modelId="{A9684682-F8BD-4475-832C-2F41525B8A2C}" type="presParOf" srcId="{BB8A5038-F419-48BD-A078-AB185BE7771F}" destId="{5FF2C3F7-4FB3-4BE4-B546-992A94E7071A}" srcOrd="2" destOrd="0" presId="urn:microsoft.com/office/officeart/2016/7/layout/AccentHomeChevronProcess"/>
    <dgm:cxn modelId="{2AA586AB-52F6-41DC-9832-8780A1395A4F}" type="presParOf" srcId="{BB8A5038-F419-48BD-A078-AB185BE7771F}" destId="{03025ED3-2C1B-48E4-9C03-BF9EBA1EC3EB}" srcOrd="3" destOrd="0" presId="urn:microsoft.com/office/officeart/2016/7/layout/AccentHomeChevronProcess"/>
    <dgm:cxn modelId="{8AA20F97-707F-4277-8146-5207F18480CD}" type="presParOf" srcId="{5D492F0A-92F7-48CB-B7F7-DE0AFC00DDAE}" destId="{071FC4CC-28EB-4527-83F5-97EE22D96BD2}" srcOrd="3" destOrd="0" presId="urn:microsoft.com/office/officeart/2016/7/layout/AccentHomeChevronProcess"/>
    <dgm:cxn modelId="{54ED1089-F739-43A2-A13C-2F9CB90060A6}" type="presParOf" srcId="{5D492F0A-92F7-48CB-B7F7-DE0AFC00DDAE}" destId="{89C7978D-59A0-4907-9558-24A397C7EB62}" srcOrd="4" destOrd="0" presId="urn:microsoft.com/office/officeart/2016/7/layout/AccentHomeChevronProcess"/>
    <dgm:cxn modelId="{E99F77B2-FF14-424D-805B-1E3476A07106}" type="presParOf" srcId="{89C7978D-59A0-4907-9558-24A397C7EB62}" destId="{7E96876A-2BE9-46AD-810C-D084970DF79A}" srcOrd="0" destOrd="0" presId="urn:microsoft.com/office/officeart/2016/7/layout/AccentHomeChevronProcess"/>
    <dgm:cxn modelId="{BA6ABC2B-8035-4BA4-8DD4-21EB5C7F49A4}" type="presParOf" srcId="{89C7978D-59A0-4907-9558-24A397C7EB62}" destId="{079F7836-2E14-4EFF-82C9-CA45EEF4F8E9}" srcOrd="1" destOrd="0" presId="urn:microsoft.com/office/officeart/2016/7/layout/AccentHomeChevronProcess"/>
    <dgm:cxn modelId="{2D0C47D0-7054-4576-86A6-5BC3CB1A9034}" type="presParOf" srcId="{89C7978D-59A0-4907-9558-24A397C7EB62}" destId="{4DFD92C6-D44C-4154-A4E7-23EB974F6973}" srcOrd="2" destOrd="0" presId="urn:microsoft.com/office/officeart/2016/7/layout/AccentHomeChevronProcess"/>
    <dgm:cxn modelId="{507E7618-5F38-4325-B517-39190E816A4C}" type="presParOf" srcId="{89C7978D-59A0-4907-9558-24A397C7EB62}" destId="{8982888C-723E-4D78-968B-87E682CD69C4}" srcOrd="3" destOrd="0" presId="urn:microsoft.com/office/officeart/2016/7/layout/AccentHomeChevronProcess"/>
    <dgm:cxn modelId="{54223E50-3EB3-4187-BAB7-5190C6CA7391}" type="presParOf" srcId="{5D492F0A-92F7-48CB-B7F7-DE0AFC00DDAE}" destId="{6DD04F5C-DFCF-4D61-AC6C-AC36FA35BFF8}" srcOrd="5" destOrd="0" presId="urn:microsoft.com/office/officeart/2016/7/layout/AccentHomeChevronProcess"/>
    <dgm:cxn modelId="{BD584B96-6697-4131-B84B-32501F0ED566}" type="presParOf" srcId="{5D492F0A-92F7-48CB-B7F7-DE0AFC00DDAE}" destId="{5C095024-632E-46CF-8847-8DD3C384F3A2}" srcOrd="6" destOrd="0" presId="urn:microsoft.com/office/officeart/2016/7/layout/AccentHomeChevronProcess"/>
    <dgm:cxn modelId="{5984F929-442F-47DB-B7F9-2529DB9FD373}" type="presParOf" srcId="{5C095024-632E-46CF-8847-8DD3C384F3A2}" destId="{00395862-3E96-4214-A5E0-917648FD4BF0}" srcOrd="0" destOrd="0" presId="urn:microsoft.com/office/officeart/2016/7/layout/AccentHomeChevronProcess"/>
    <dgm:cxn modelId="{341BDB1A-5188-4546-B9DD-162EBE0F27C9}" type="presParOf" srcId="{5C095024-632E-46CF-8847-8DD3C384F3A2}" destId="{0D729E10-9160-40E1-9899-4B45B1A75D8C}" srcOrd="1" destOrd="0" presId="urn:microsoft.com/office/officeart/2016/7/layout/AccentHomeChevronProcess"/>
    <dgm:cxn modelId="{75DCFF59-60F3-4F1F-B065-B01C314F791F}" type="presParOf" srcId="{5C095024-632E-46CF-8847-8DD3C384F3A2}" destId="{787521B3-2789-431A-8355-EAB64BF7BABC}" srcOrd="2" destOrd="0" presId="urn:microsoft.com/office/officeart/2016/7/layout/AccentHomeChevronProcess"/>
    <dgm:cxn modelId="{9B7CEF2F-F9F1-4B3D-A6DF-4B71B4D7B45D}" type="presParOf" srcId="{5C095024-632E-46CF-8847-8DD3C384F3A2}" destId="{B96BA01F-E5CA-4E9B-8B30-EC48276B8255}" srcOrd="3" destOrd="0" presId="urn:microsoft.com/office/officeart/2016/7/layout/AccentHomeChevronProcess"/>
    <dgm:cxn modelId="{65FB7D25-42A3-48E9-A61C-F3368612F8E3}" type="presParOf" srcId="{5D492F0A-92F7-48CB-B7F7-DE0AFC00DDAE}" destId="{9E4D2DE0-8C25-44B6-ACE4-35378F29277F}" srcOrd="7" destOrd="0" presId="urn:microsoft.com/office/officeart/2016/7/layout/AccentHomeChevronProcess"/>
    <dgm:cxn modelId="{A6739841-3B8F-475F-9E84-5CBB82EAE6B9}" type="presParOf" srcId="{5D492F0A-92F7-48CB-B7F7-DE0AFC00DDAE}" destId="{7D478D84-81BA-4683-B908-1984ACC12B6C}" srcOrd="8" destOrd="0" presId="urn:microsoft.com/office/officeart/2016/7/layout/AccentHomeChevronProcess"/>
    <dgm:cxn modelId="{2E36B844-80E0-47DC-8B31-E5DBB35E0117}" type="presParOf" srcId="{7D478D84-81BA-4683-B908-1984ACC12B6C}" destId="{2261534B-E954-4B37-904E-39CE6C0FA9AA}" srcOrd="0" destOrd="0" presId="urn:microsoft.com/office/officeart/2016/7/layout/AccentHomeChevronProcess"/>
    <dgm:cxn modelId="{72355C55-3628-4523-B23C-13AA95EA612E}" type="presParOf" srcId="{7D478D84-81BA-4683-B908-1984ACC12B6C}" destId="{6BCBCEA8-6442-4C85-A0E4-AD744EF7D75E}" srcOrd="1" destOrd="0" presId="urn:microsoft.com/office/officeart/2016/7/layout/AccentHomeChevronProcess"/>
    <dgm:cxn modelId="{008B57F8-8F30-4FE0-AF84-9A06864A28CE}" type="presParOf" srcId="{7D478D84-81BA-4683-B908-1984ACC12B6C}" destId="{2070B9CE-28F7-4BA6-818E-C781ACF730C8}" srcOrd="2" destOrd="0" presId="urn:microsoft.com/office/officeart/2016/7/layout/AccentHomeChevronProcess"/>
    <dgm:cxn modelId="{DB77EB46-BA1D-47B3-B74A-5FEC8371916A}" type="presParOf" srcId="{7D478D84-81BA-4683-B908-1984ACC12B6C}" destId="{FF716877-8751-46EA-B635-2A2C85B15837}"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0FE248-D828-4F6F-A2D4-9125D983042E}" type="doc">
      <dgm:prSet loTypeId="urn:microsoft.com/office/officeart/2005/8/layout/hChevron3" loCatId="process" qsTypeId="urn:microsoft.com/office/officeart/2005/8/quickstyle/simple1" qsCatId="simple" csTypeId="urn:microsoft.com/office/officeart/2005/8/colors/accent1_2" csCatId="accent1" phldr="1"/>
      <dgm:spPr/>
    </dgm:pt>
    <dgm:pt modelId="{85609048-D465-4F76-A10B-D8F04C97DC44}">
      <dgm:prSet phldrT="[Text]" custT="1"/>
      <dgm:spPr/>
      <dgm:t>
        <a:bodyPr/>
        <a:lstStyle/>
        <a:p>
          <a:pPr rtl="0"/>
          <a:r>
            <a:rPr lang="en-GB" sz="1200" b="1" dirty="0">
              <a:latin typeface="Lora SemiBold"/>
            </a:rPr>
            <a:t>Establish working group</a:t>
          </a:r>
          <a:endParaRPr lang="en-GB" sz="1200" dirty="0">
            <a:latin typeface="Lora SemiBold"/>
          </a:endParaRPr>
        </a:p>
        <a:p>
          <a:pPr rtl="0"/>
          <a:r>
            <a:rPr lang="en-GB" sz="1200" dirty="0">
              <a:latin typeface="Lora SemiBold"/>
            </a:rPr>
            <a:t>Cross-NICE input: Impact &amp; Partnerships, Centre for Guidelines, Clinical and Science Evidence &amp; Analytics directorates</a:t>
          </a:r>
          <a:endParaRPr lang="en-GB" sz="1200" b="0" dirty="0">
            <a:latin typeface="Lora SemiBold"/>
          </a:endParaRPr>
        </a:p>
      </dgm:t>
      <dgm:extLst>
        <a:ext uri="{E40237B7-FDA0-4F09-8148-C483321AD2D9}">
          <dgm14:cNvPr xmlns:dgm14="http://schemas.microsoft.com/office/drawing/2010/diagram" id="0" name="" descr="Establish working group&#10;Cross-NICE input: Impact &amp; Partnerships, Centre for Guidelines, Clinical and Science Evidence &amp; Analytics directorates&#10;4 x Rapid workshops&#10;Develop a long list and review against agreed criteria&#10;Intelligence gathering &#10;Intelligence  to inform shortlist incl. data checks and system validity  &#10;Review and validation of proposals&#10;Review: system partners and VCS;  guidance producing centres and  ET &#10;Sign-off&#10;Agreement with usable and impactful programme board.&#10;Report to NICE board through IPR &#10;"/>
        </a:ext>
      </dgm:extLst>
    </dgm:pt>
    <dgm:pt modelId="{2F0010A4-6B75-467D-AB9D-2CEEB66A2C07}" type="parTrans" cxnId="{A2EE5BE5-8699-49CA-89E9-5E0C3068E4BD}">
      <dgm:prSet/>
      <dgm:spPr/>
      <dgm:t>
        <a:bodyPr/>
        <a:lstStyle/>
        <a:p>
          <a:endParaRPr lang="en-GB"/>
        </a:p>
      </dgm:t>
    </dgm:pt>
    <dgm:pt modelId="{F8473694-E41D-4E24-BA3F-F4BF8767BF0B}" type="sibTrans" cxnId="{A2EE5BE5-8699-49CA-89E9-5E0C3068E4BD}">
      <dgm:prSet/>
      <dgm:spPr/>
      <dgm:t>
        <a:bodyPr/>
        <a:lstStyle/>
        <a:p>
          <a:endParaRPr lang="en-GB"/>
        </a:p>
      </dgm:t>
    </dgm:pt>
    <dgm:pt modelId="{1CE8F258-7EBA-4640-807F-41557EBD3AE9}">
      <dgm:prSet phldrT="[Text]" custT="1"/>
      <dgm:spPr/>
      <dgm:t>
        <a:bodyPr/>
        <a:lstStyle/>
        <a:p>
          <a:pPr rtl="0"/>
          <a:r>
            <a:rPr lang="en-GB" sz="1200" b="1" dirty="0">
              <a:latin typeface="Lora SemiBold"/>
            </a:rPr>
            <a:t>4 x Rapid workshops</a:t>
          </a:r>
          <a:endParaRPr lang="en-GB" sz="1200" dirty="0">
            <a:latin typeface="Lora SemiBold"/>
          </a:endParaRPr>
        </a:p>
        <a:p>
          <a:pPr rtl="0"/>
          <a:r>
            <a:rPr lang="en-GB" sz="1200" dirty="0">
              <a:latin typeface="Lora SemiBold"/>
            </a:rPr>
            <a:t>Develop a</a:t>
          </a:r>
          <a:r>
            <a:rPr lang="en-GB" sz="1200" dirty="0"/>
            <a:t> long list</a:t>
          </a:r>
          <a:r>
            <a:rPr lang="en-GB" sz="1200" dirty="0">
              <a:latin typeface="Lora SemiBold"/>
            </a:rPr>
            <a:t> and review against agreed criteria</a:t>
          </a:r>
          <a:endParaRPr lang="en-GB" sz="1200" dirty="0"/>
        </a:p>
      </dgm:t>
      <dgm:extLst>
        <a:ext uri="{E40237B7-FDA0-4F09-8148-C483321AD2D9}">
          <dgm14:cNvPr xmlns:dgm14="http://schemas.microsoft.com/office/drawing/2010/diagram" id="0" name="" descr="Establish working group&#10;Cross-NICE input: Impact &amp; Partnerships, Centre for Guidelines, Clinical and Science Evidence &amp; Analytics directorates&#10;4 x Rapid workshops&#10;Develop a long list and review against agreed criteria&#10;Intelligence gathering &#10;Intelligence  to inform shortlist incl. data checks and system validity  &#10;Review and validation of proposals&#10;Review: system partners and VCS;  guidance producing centres and  ET &#10;Sign-off&#10;Agreement with usable and impactful programme board.&#10;Report to NICE board through IPR &#10;">
            <a:extLst>
              <a:ext uri="{C183D7F6-B498-43B3-948B-1728B52AA6E4}">
                <adec:decorative xmlns:adec="http://schemas.microsoft.com/office/drawing/2017/decorative" val="1"/>
              </a:ext>
            </a:extLst>
          </dgm14:cNvPr>
        </a:ext>
      </dgm:extLst>
    </dgm:pt>
    <dgm:pt modelId="{6E716CBE-A61B-472A-898A-0C67A765B993}" type="parTrans" cxnId="{C53158DF-3E99-4959-8718-38FD01BD16AA}">
      <dgm:prSet/>
      <dgm:spPr/>
      <dgm:t>
        <a:bodyPr/>
        <a:lstStyle/>
        <a:p>
          <a:endParaRPr lang="en-GB"/>
        </a:p>
      </dgm:t>
    </dgm:pt>
    <dgm:pt modelId="{B27AA11A-6B09-4137-B193-5D36DF11B2E0}" type="sibTrans" cxnId="{C53158DF-3E99-4959-8718-38FD01BD16AA}">
      <dgm:prSet/>
      <dgm:spPr/>
      <dgm:t>
        <a:bodyPr/>
        <a:lstStyle/>
        <a:p>
          <a:endParaRPr lang="en-GB"/>
        </a:p>
      </dgm:t>
    </dgm:pt>
    <dgm:pt modelId="{FB9C0F42-1E3B-4EDB-A867-4976AEEC93E2}">
      <dgm:prSet phldrT="[Text]" custT="1"/>
      <dgm:spPr/>
      <dgm:t>
        <a:bodyPr/>
        <a:lstStyle/>
        <a:p>
          <a:pPr rtl="0"/>
          <a:r>
            <a:rPr lang="en-GB" sz="1200" b="1">
              <a:latin typeface="Lora SemiBold"/>
            </a:rPr>
            <a:t>Intelligence gathering </a:t>
          </a:r>
          <a:endParaRPr lang="en-GB" sz="1200">
            <a:latin typeface="Lora SemiBold"/>
          </a:endParaRPr>
        </a:p>
        <a:p>
          <a:pPr rtl="0"/>
          <a:r>
            <a:rPr lang="en-GB" sz="1200">
              <a:latin typeface="Lora SemiBold"/>
            </a:rPr>
            <a:t>Intelligence </a:t>
          </a:r>
          <a:r>
            <a:rPr lang="en-GB" sz="1200"/>
            <a:t> to inform </a:t>
          </a:r>
          <a:r>
            <a:rPr lang="en-GB" sz="1200">
              <a:latin typeface="Lora SemiBold"/>
            </a:rPr>
            <a:t>shortlist</a:t>
          </a:r>
          <a:r>
            <a:rPr lang="en-GB" sz="1200"/>
            <a:t> </a:t>
          </a:r>
          <a:r>
            <a:rPr lang="en-GB" sz="1200">
              <a:latin typeface="Lora SemiBold"/>
            </a:rPr>
            <a:t>incl. data checks and system validity  </a:t>
          </a:r>
          <a:endParaRPr lang="en-GB" sz="1200"/>
        </a:p>
      </dgm:t>
      <dgm:extLst>
        <a:ext uri="{E40237B7-FDA0-4F09-8148-C483321AD2D9}">
          <dgm14:cNvPr xmlns:dgm14="http://schemas.microsoft.com/office/drawing/2010/diagram" id="0" name="" descr="Establish working group&#10;Cross-NICE input: Impact &amp; Partnerships, Centre for Guidelines, Clinical and Science Evidence &amp; Analytics directorates&#10;4 x Rapid workshops&#10;Develop a long list and review against agreed criteria&#10;Intelligence gathering &#10;Intelligence  to inform shortlist incl. data checks and system validity  &#10;Review and validation of proposals&#10;Review: system partners and VCS;  guidance producing centres and  ET &#10;Sign-off&#10;Agreement with usable and impactful programme board.&#10;Report to NICE board through IPR &#10;"/>
        </a:ext>
      </dgm:extLst>
    </dgm:pt>
    <dgm:pt modelId="{2060DE98-AD3F-4B17-90F0-9A049A4BC17C}" type="parTrans" cxnId="{A3653899-9EE7-4214-AE99-E0F7C7E33AFC}">
      <dgm:prSet/>
      <dgm:spPr/>
      <dgm:t>
        <a:bodyPr/>
        <a:lstStyle/>
        <a:p>
          <a:endParaRPr lang="en-GB"/>
        </a:p>
      </dgm:t>
    </dgm:pt>
    <dgm:pt modelId="{B8A5E0C6-8845-47CF-AAF7-6D43D9D204A7}" type="sibTrans" cxnId="{A3653899-9EE7-4214-AE99-E0F7C7E33AFC}">
      <dgm:prSet/>
      <dgm:spPr/>
      <dgm:t>
        <a:bodyPr/>
        <a:lstStyle/>
        <a:p>
          <a:endParaRPr lang="en-GB"/>
        </a:p>
      </dgm:t>
    </dgm:pt>
    <dgm:pt modelId="{308BF20B-2056-4FC6-9DED-5AF795AC821A}">
      <dgm:prSet phldrT="[Text]" custT="1"/>
      <dgm:spPr/>
      <dgm:t>
        <a:bodyPr/>
        <a:lstStyle/>
        <a:p>
          <a:pPr rtl="0"/>
          <a:r>
            <a:rPr lang="en-GB" sz="1200" b="1" dirty="0">
              <a:latin typeface="Lora SemiBold"/>
            </a:rPr>
            <a:t>Review and validation of proposals</a:t>
          </a:r>
          <a:endParaRPr lang="en-GB" sz="1200" b="0" dirty="0"/>
        </a:p>
        <a:p>
          <a:pPr rtl="0"/>
          <a:r>
            <a:rPr lang="en-GB" sz="1200" b="0" dirty="0">
              <a:latin typeface="Lora SemiBold"/>
            </a:rPr>
            <a:t>Review: system partners and VCS;  guidance producing centres and  ET </a:t>
          </a:r>
        </a:p>
      </dgm:t>
      <dgm:extLst>
        <a:ext uri="{E40237B7-FDA0-4F09-8148-C483321AD2D9}">
          <dgm14:cNvPr xmlns:dgm14="http://schemas.microsoft.com/office/drawing/2010/diagram" id="0" name="" descr="Establish working group&#10;Cross-NICE input: Impact &amp; Partnerships, Centre for Guidelines, Clinical and Science Evidence &amp; Analytics directorates&#10;4 x Rapid workshops&#10;Develop a long list and review against agreed criteria&#10;Intelligence gathering &#10;Intelligence  to inform shortlist incl. data checks and system validity  &#10;Review and validation of proposals&#10;Review: system partners and VCS;  guidance producing centres and  ET &#10;Sign-off&#10;Agreement with usable and impactful programme board.&#10;Report to NICE board through IPR &#10;"/>
        </a:ext>
      </dgm:extLst>
    </dgm:pt>
    <dgm:pt modelId="{FD8F104E-37E4-4106-8664-FE2B60188352}" type="parTrans" cxnId="{E211F84B-1974-4134-B50A-8AFC72311EDB}">
      <dgm:prSet/>
      <dgm:spPr/>
      <dgm:t>
        <a:bodyPr/>
        <a:lstStyle/>
        <a:p>
          <a:endParaRPr lang="en-GB"/>
        </a:p>
      </dgm:t>
    </dgm:pt>
    <dgm:pt modelId="{D4871401-8E5C-4BFA-A9E1-C2A5C1EA49B7}" type="sibTrans" cxnId="{E211F84B-1974-4134-B50A-8AFC72311EDB}">
      <dgm:prSet/>
      <dgm:spPr/>
      <dgm:t>
        <a:bodyPr/>
        <a:lstStyle/>
        <a:p>
          <a:endParaRPr lang="en-GB"/>
        </a:p>
      </dgm:t>
    </dgm:pt>
    <dgm:pt modelId="{4E7FA0C5-4D69-49F3-91E2-D2955E96ADCD}">
      <dgm:prSet phldrT="[Text]" custT="1"/>
      <dgm:spPr/>
      <dgm:t>
        <a:bodyPr/>
        <a:lstStyle/>
        <a:p>
          <a:pPr rtl="0"/>
          <a:r>
            <a:rPr lang="en-GB" sz="1200" b="1" dirty="0">
              <a:latin typeface="Lora SemiBold"/>
            </a:rPr>
            <a:t>Sign-off</a:t>
          </a:r>
          <a:endParaRPr lang="en-GB" sz="1200" dirty="0">
            <a:latin typeface="Lora SemiBold"/>
          </a:endParaRPr>
        </a:p>
        <a:p>
          <a:pPr rtl="0"/>
          <a:r>
            <a:rPr lang="en-GB" sz="1200" dirty="0">
              <a:latin typeface="Lora SemiBold"/>
            </a:rPr>
            <a:t>Agreement with usable and impactful programme board.</a:t>
          </a:r>
        </a:p>
        <a:p>
          <a:pPr rtl="0"/>
          <a:r>
            <a:rPr lang="en-GB" sz="1200" dirty="0">
              <a:latin typeface="Lora SemiBold"/>
            </a:rPr>
            <a:t>Report to NICE board through IPR </a:t>
          </a:r>
          <a:endParaRPr lang="en-GB" sz="1200" dirty="0"/>
        </a:p>
      </dgm:t>
      <dgm:extLst>
        <a:ext uri="{E40237B7-FDA0-4F09-8148-C483321AD2D9}">
          <dgm14:cNvPr xmlns:dgm14="http://schemas.microsoft.com/office/drawing/2010/diagram" id="0" name="" descr="Establish working group&#10;Cross-NICE input: Impact &amp; Partnerships, Centre for Guidelines, Clinical and Science Evidence &amp; Analytics directorates&#10;4 x Rapid workshops&#10;Develop a long list and review against agreed criteria&#10;Intelligence gathering &#10;Intelligence  to inform shortlist incl. data checks and system validity  &#10;Review and validation of proposals&#10;Review: system partners and VCS;  guidance producing centres and  ET &#10;Sign-off&#10;Agreement with usable and impactful programme board.&#10;Report to NICE board through IPR &#10;"/>
        </a:ext>
      </dgm:extLst>
    </dgm:pt>
    <dgm:pt modelId="{EA86D893-4459-413A-93A0-D52EFE1E8EC6}" type="parTrans" cxnId="{E62CD2BB-80D4-4B57-AC55-5F122E711FBB}">
      <dgm:prSet/>
      <dgm:spPr/>
      <dgm:t>
        <a:bodyPr/>
        <a:lstStyle/>
        <a:p>
          <a:endParaRPr lang="en-GB"/>
        </a:p>
      </dgm:t>
    </dgm:pt>
    <dgm:pt modelId="{CDCDBFF9-CD89-495C-94B5-05FBD87C7344}" type="sibTrans" cxnId="{E62CD2BB-80D4-4B57-AC55-5F122E711FBB}">
      <dgm:prSet/>
      <dgm:spPr/>
      <dgm:t>
        <a:bodyPr/>
        <a:lstStyle/>
        <a:p>
          <a:endParaRPr lang="en-GB"/>
        </a:p>
      </dgm:t>
    </dgm:pt>
    <dgm:pt modelId="{39B86916-6AB2-4836-AE37-4F8540851A4D}" type="pres">
      <dgm:prSet presAssocID="{7B0FE248-D828-4F6F-A2D4-9125D983042E}" presName="Name0" presStyleCnt="0">
        <dgm:presLayoutVars>
          <dgm:dir/>
          <dgm:resizeHandles val="exact"/>
        </dgm:presLayoutVars>
      </dgm:prSet>
      <dgm:spPr/>
    </dgm:pt>
    <dgm:pt modelId="{3FCF830F-801F-45C9-97EC-DB7E66363CBE}" type="pres">
      <dgm:prSet presAssocID="{85609048-D465-4F76-A10B-D8F04C97DC44}" presName="parTxOnly" presStyleLbl="node1" presStyleIdx="0" presStyleCnt="5" custScaleY="119001" custLinFactNeighborY="0">
        <dgm:presLayoutVars>
          <dgm:bulletEnabled val="1"/>
        </dgm:presLayoutVars>
      </dgm:prSet>
      <dgm:spPr/>
    </dgm:pt>
    <dgm:pt modelId="{487380DF-E0AE-4B46-BC69-2FB0EB416AF2}" type="pres">
      <dgm:prSet presAssocID="{F8473694-E41D-4E24-BA3F-F4BF8767BF0B}" presName="parSpace" presStyleCnt="0"/>
      <dgm:spPr/>
    </dgm:pt>
    <dgm:pt modelId="{D6F095F5-36C4-44B0-A0BF-CB58E8704F82}" type="pres">
      <dgm:prSet presAssocID="{1CE8F258-7EBA-4640-807F-41557EBD3AE9}" presName="parTxOnly" presStyleLbl="node1" presStyleIdx="1" presStyleCnt="5" custScaleY="121732" custLinFactNeighborX="1673" custLinFactNeighborY="0">
        <dgm:presLayoutVars>
          <dgm:bulletEnabled val="1"/>
        </dgm:presLayoutVars>
      </dgm:prSet>
      <dgm:spPr/>
    </dgm:pt>
    <dgm:pt modelId="{96FF7A99-6B26-4EAA-9533-CE490619BB2C}" type="pres">
      <dgm:prSet presAssocID="{B27AA11A-6B09-4137-B193-5D36DF11B2E0}" presName="parSpace" presStyleCnt="0"/>
      <dgm:spPr/>
    </dgm:pt>
    <dgm:pt modelId="{BF3DC379-08AD-45F5-BEF1-AA54B2755E1B}" type="pres">
      <dgm:prSet presAssocID="{FB9C0F42-1E3B-4EDB-A867-4976AEEC93E2}" presName="parTxOnly" presStyleLbl="node1" presStyleIdx="2" presStyleCnt="5" custScaleY="121732" custLinFactNeighborY="0">
        <dgm:presLayoutVars>
          <dgm:bulletEnabled val="1"/>
        </dgm:presLayoutVars>
      </dgm:prSet>
      <dgm:spPr/>
    </dgm:pt>
    <dgm:pt modelId="{65E54DC4-7676-489E-AD7F-C2B943A7D0AE}" type="pres">
      <dgm:prSet presAssocID="{B8A5E0C6-8845-47CF-AAF7-6D43D9D204A7}" presName="parSpace" presStyleCnt="0"/>
      <dgm:spPr/>
    </dgm:pt>
    <dgm:pt modelId="{B10C6792-CCF6-4177-B839-DAB32636F6E2}" type="pres">
      <dgm:prSet presAssocID="{308BF20B-2056-4FC6-9DED-5AF795AC821A}" presName="parTxOnly" presStyleLbl="node1" presStyleIdx="3" presStyleCnt="5" custScaleY="125133" custLinFactNeighborX="-301">
        <dgm:presLayoutVars>
          <dgm:bulletEnabled val="1"/>
        </dgm:presLayoutVars>
      </dgm:prSet>
      <dgm:spPr/>
    </dgm:pt>
    <dgm:pt modelId="{98F0AAAC-57DB-4EB7-BE2E-42C139664A23}" type="pres">
      <dgm:prSet presAssocID="{D4871401-8E5C-4BFA-A9E1-C2A5C1EA49B7}" presName="parSpace" presStyleCnt="0"/>
      <dgm:spPr/>
    </dgm:pt>
    <dgm:pt modelId="{09C0AF59-4EAE-4DFA-8951-5E67EA808CFA}" type="pres">
      <dgm:prSet presAssocID="{4E7FA0C5-4D69-49F3-91E2-D2955E96ADCD}" presName="parTxOnly" presStyleLbl="node1" presStyleIdx="4" presStyleCnt="5" custScaleY="123433" custLinFactNeighborX="256" custLinFactNeighborY="0">
        <dgm:presLayoutVars>
          <dgm:bulletEnabled val="1"/>
        </dgm:presLayoutVars>
      </dgm:prSet>
      <dgm:spPr/>
    </dgm:pt>
  </dgm:ptLst>
  <dgm:cxnLst>
    <dgm:cxn modelId="{E8A75315-4D40-4A89-A209-35D80A55D130}" type="presOf" srcId="{7B0FE248-D828-4F6F-A2D4-9125D983042E}" destId="{39B86916-6AB2-4836-AE37-4F8540851A4D}" srcOrd="0" destOrd="0" presId="urn:microsoft.com/office/officeart/2005/8/layout/hChevron3"/>
    <dgm:cxn modelId="{8415B617-4E31-498B-AFBC-F0F1055DA117}" type="presOf" srcId="{4E7FA0C5-4D69-49F3-91E2-D2955E96ADCD}" destId="{09C0AF59-4EAE-4DFA-8951-5E67EA808CFA}" srcOrd="0" destOrd="0" presId="urn:microsoft.com/office/officeart/2005/8/layout/hChevron3"/>
    <dgm:cxn modelId="{2DDDCA40-3226-4DBC-8882-2C6A22C854F3}" type="presOf" srcId="{85609048-D465-4F76-A10B-D8F04C97DC44}" destId="{3FCF830F-801F-45C9-97EC-DB7E66363CBE}" srcOrd="0" destOrd="0" presId="urn:microsoft.com/office/officeart/2005/8/layout/hChevron3"/>
    <dgm:cxn modelId="{9DCAB865-C35D-4DCB-B16A-09A73167ABF3}" type="presOf" srcId="{308BF20B-2056-4FC6-9DED-5AF795AC821A}" destId="{B10C6792-CCF6-4177-B839-DAB32636F6E2}" srcOrd="0" destOrd="0" presId="urn:microsoft.com/office/officeart/2005/8/layout/hChevron3"/>
    <dgm:cxn modelId="{E211F84B-1974-4134-B50A-8AFC72311EDB}" srcId="{7B0FE248-D828-4F6F-A2D4-9125D983042E}" destId="{308BF20B-2056-4FC6-9DED-5AF795AC821A}" srcOrd="3" destOrd="0" parTransId="{FD8F104E-37E4-4106-8664-FE2B60188352}" sibTransId="{D4871401-8E5C-4BFA-A9E1-C2A5C1EA49B7}"/>
    <dgm:cxn modelId="{64754E7D-BE33-450A-843E-76A7871E0B06}" type="presOf" srcId="{FB9C0F42-1E3B-4EDB-A867-4976AEEC93E2}" destId="{BF3DC379-08AD-45F5-BEF1-AA54B2755E1B}" srcOrd="0" destOrd="0" presId="urn:microsoft.com/office/officeart/2005/8/layout/hChevron3"/>
    <dgm:cxn modelId="{A3653899-9EE7-4214-AE99-E0F7C7E33AFC}" srcId="{7B0FE248-D828-4F6F-A2D4-9125D983042E}" destId="{FB9C0F42-1E3B-4EDB-A867-4976AEEC93E2}" srcOrd="2" destOrd="0" parTransId="{2060DE98-AD3F-4B17-90F0-9A049A4BC17C}" sibTransId="{B8A5E0C6-8845-47CF-AAF7-6D43D9D204A7}"/>
    <dgm:cxn modelId="{420EB1A4-E705-4E24-9EE1-BC95AFFE4891}" type="presOf" srcId="{1CE8F258-7EBA-4640-807F-41557EBD3AE9}" destId="{D6F095F5-36C4-44B0-A0BF-CB58E8704F82}" srcOrd="0" destOrd="0" presId="urn:microsoft.com/office/officeart/2005/8/layout/hChevron3"/>
    <dgm:cxn modelId="{E62CD2BB-80D4-4B57-AC55-5F122E711FBB}" srcId="{7B0FE248-D828-4F6F-A2D4-9125D983042E}" destId="{4E7FA0C5-4D69-49F3-91E2-D2955E96ADCD}" srcOrd="4" destOrd="0" parTransId="{EA86D893-4459-413A-93A0-D52EFE1E8EC6}" sibTransId="{CDCDBFF9-CD89-495C-94B5-05FBD87C7344}"/>
    <dgm:cxn modelId="{C53158DF-3E99-4959-8718-38FD01BD16AA}" srcId="{7B0FE248-D828-4F6F-A2D4-9125D983042E}" destId="{1CE8F258-7EBA-4640-807F-41557EBD3AE9}" srcOrd="1" destOrd="0" parTransId="{6E716CBE-A61B-472A-898A-0C67A765B993}" sibTransId="{B27AA11A-6B09-4137-B193-5D36DF11B2E0}"/>
    <dgm:cxn modelId="{A2EE5BE5-8699-49CA-89E9-5E0C3068E4BD}" srcId="{7B0FE248-D828-4F6F-A2D4-9125D983042E}" destId="{85609048-D465-4F76-A10B-D8F04C97DC44}" srcOrd="0" destOrd="0" parTransId="{2F0010A4-6B75-467D-AB9D-2CEEB66A2C07}" sibTransId="{F8473694-E41D-4E24-BA3F-F4BF8767BF0B}"/>
    <dgm:cxn modelId="{4FDF6DD6-0541-46D2-A541-44CA14E9AFB1}" type="presParOf" srcId="{39B86916-6AB2-4836-AE37-4F8540851A4D}" destId="{3FCF830F-801F-45C9-97EC-DB7E66363CBE}" srcOrd="0" destOrd="0" presId="urn:microsoft.com/office/officeart/2005/8/layout/hChevron3"/>
    <dgm:cxn modelId="{E922983E-B14E-4857-87BA-53F705D68EA6}" type="presParOf" srcId="{39B86916-6AB2-4836-AE37-4F8540851A4D}" destId="{487380DF-E0AE-4B46-BC69-2FB0EB416AF2}" srcOrd="1" destOrd="0" presId="urn:microsoft.com/office/officeart/2005/8/layout/hChevron3"/>
    <dgm:cxn modelId="{9B1AE96F-99D8-4386-B86C-67084FC54C4B}" type="presParOf" srcId="{39B86916-6AB2-4836-AE37-4F8540851A4D}" destId="{D6F095F5-36C4-44B0-A0BF-CB58E8704F82}" srcOrd="2" destOrd="0" presId="urn:microsoft.com/office/officeart/2005/8/layout/hChevron3"/>
    <dgm:cxn modelId="{8368A89A-C0F1-41C8-B489-94C0CB445BF8}" type="presParOf" srcId="{39B86916-6AB2-4836-AE37-4F8540851A4D}" destId="{96FF7A99-6B26-4EAA-9533-CE490619BB2C}" srcOrd="3" destOrd="0" presId="urn:microsoft.com/office/officeart/2005/8/layout/hChevron3"/>
    <dgm:cxn modelId="{5BC1C41B-C36B-4ED3-8A4C-FDBD013ACB39}" type="presParOf" srcId="{39B86916-6AB2-4836-AE37-4F8540851A4D}" destId="{BF3DC379-08AD-45F5-BEF1-AA54B2755E1B}" srcOrd="4" destOrd="0" presId="urn:microsoft.com/office/officeart/2005/8/layout/hChevron3"/>
    <dgm:cxn modelId="{9EE3677D-587C-4496-93FA-120C28524F8F}" type="presParOf" srcId="{39B86916-6AB2-4836-AE37-4F8540851A4D}" destId="{65E54DC4-7676-489E-AD7F-C2B943A7D0AE}" srcOrd="5" destOrd="0" presId="urn:microsoft.com/office/officeart/2005/8/layout/hChevron3"/>
    <dgm:cxn modelId="{6C2C788F-C4A4-4EBA-B2C4-5EFAD9FD8310}" type="presParOf" srcId="{39B86916-6AB2-4836-AE37-4F8540851A4D}" destId="{B10C6792-CCF6-4177-B839-DAB32636F6E2}" srcOrd="6" destOrd="0" presId="urn:microsoft.com/office/officeart/2005/8/layout/hChevron3"/>
    <dgm:cxn modelId="{FD2F1FC6-6BB7-4C68-9757-542BCB79AA92}" type="presParOf" srcId="{39B86916-6AB2-4836-AE37-4F8540851A4D}" destId="{98F0AAAC-57DB-4EB7-BE2E-42C139664A23}" srcOrd="7" destOrd="0" presId="urn:microsoft.com/office/officeart/2005/8/layout/hChevron3"/>
    <dgm:cxn modelId="{EF3A4DDB-877D-492F-9FEB-594CF507D1D8}" type="presParOf" srcId="{39B86916-6AB2-4836-AE37-4F8540851A4D}" destId="{09C0AF59-4EAE-4DFA-8951-5E67EA808CFA}"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04368-5E50-4D25-9761-CFE2BFD6DAE9}">
      <dsp:nvSpPr>
        <dsp:cNvPr id="0" name=""/>
        <dsp:cNvSpPr/>
      </dsp:nvSpPr>
      <dsp:spPr>
        <a:xfrm rot="5400000">
          <a:off x="-1254333" y="2536139"/>
          <a:ext cx="2700854" cy="18778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0C01FF-6168-405E-8551-C4CCB3E6E2B5}">
      <dsp:nvSpPr>
        <dsp:cNvPr id="0" name=""/>
        <dsp:cNvSpPr/>
      </dsp:nvSpPr>
      <dsp:spPr>
        <a:xfrm>
          <a:off x="2201" y="3980458"/>
          <a:ext cx="2347310" cy="900284"/>
        </a:xfrm>
        <a:prstGeom prst="homePlate">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52400" rIns="76200" bIns="15240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n-lt"/>
            </a:rPr>
            <a:t>1999 NICE established</a:t>
          </a:r>
        </a:p>
      </dsp:txBody>
      <dsp:txXfrm>
        <a:off x="2201" y="3980458"/>
        <a:ext cx="2234775" cy="900284"/>
      </dsp:txXfrm>
    </dsp:sp>
    <dsp:sp modelId="{9AA8247C-2B47-4564-A009-5D10245C3354}">
      <dsp:nvSpPr>
        <dsp:cNvPr id="0" name=""/>
        <dsp:cNvSpPr/>
      </dsp:nvSpPr>
      <dsp:spPr>
        <a:xfrm>
          <a:off x="189986" y="1392275"/>
          <a:ext cx="1906016" cy="204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rtl="0">
            <a:lnSpc>
              <a:spcPct val="90000"/>
            </a:lnSpc>
            <a:spcBef>
              <a:spcPct val="0"/>
            </a:spcBef>
            <a:spcAft>
              <a:spcPct val="35000"/>
            </a:spcAft>
            <a:buNone/>
          </a:pPr>
          <a:r>
            <a:rPr lang="en-US" sz="1200" kern="1200">
              <a:latin typeface="+mn-lt"/>
            </a:rPr>
            <a:t>Remit to produce guidance for the NHS</a:t>
          </a:r>
        </a:p>
        <a:p>
          <a:pPr marL="0" lvl="0" indent="0" algn="l" defTabSz="533400" rtl="0">
            <a:lnSpc>
              <a:spcPct val="90000"/>
            </a:lnSpc>
            <a:spcBef>
              <a:spcPct val="0"/>
            </a:spcBef>
            <a:spcAft>
              <a:spcPct val="35000"/>
            </a:spcAft>
            <a:buNone/>
          </a:pPr>
          <a:r>
            <a:rPr lang="en-US" sz="1200" kern="1200">
              <a:latin typeface="+mn-lt"/>
            </a:rPr>
            <a:t>Implementation is the responsibility of the wider health system</a:t>
          </a:r>
        </a:p>
      </dsp:txBody>
      <dsp:txXfrm>
        <a:off x="189986" y="1392275"/>
        <a:ext cx="1906016" cy="2047151"/>
      </dsp:txXfrm>
    </dsp:sp>
    <dsp:sp modelId="{D88596FF-3C6D-4EA1-8E9B-28E8904A5D8F}">
      <dsp:nvSpPr>
        <dsp:cNvPr id="0" name=""/>
        <dsp:cNvSpPr/>
      </dsp:nvSpPr>
      <dsp:spPr>
        <a:xfrm rot="5400000">
          <a:off x="956199" y="2547356"/>
          <a:ext cx="2700854" cy="18778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A7986-96A1-45A6-9946-D749D14E7281}">
      <dsp:nvSpPr>
        <dsp:cNvPr id="0" name=""/>
        <dsp:cNvSpPr/>
      </dsp:nvSpPr>
      <dsp:spPr>
        <a:xfrm>
          <a:off x="2212734" y="3991676"/>
          <a:ext cx="2347310" cy="900284"/>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52400" rIns="76200" bIns="152400" numCol="1" spcCol="1270" anchor="ctr" anchorCtr="0">
          <a:noAutofit/>
        </a:bodyPr>
        <a:lstStyle/>
        <a:p>
          <a:pPr marL="0" lvl="0" indent="0" algn="ctr" defTabSz="533400">
            <a:lnSpc>
              <a:spcPct val="90000"/>
            </a:lnSpc>
            <a:spcBef>
              <a:spcPct val="0"/>
            </a:spcBef>
            <a:spcAft>
              <a:spcPct val="35000"/>
            </a:spcAft>
            <a:buNone/>
          </a:pPr>
          <a:r>
            <a:rPr lang="en-US" sz="1200" kern="1200">
              <a:latin typeface="+mn-lt"/>
            </a:rPr>
            <a:t>2005 Implementation remit agreed and strategy developed</a:t>
          </a:r>
        </a:p>
      </dsp:txBody>
      <dsp:txXfrm>
        <a:off x="2437805" y="3991676"/>
        <a:ext cx="1897168" cy="900284"/>
      </dsp:txXfrm>
    </dsp:sp>
    <dsp:sp modelId="{5FF2C3F7-4FB3-4BE4-B546-992A94E7071A}">
      <dsp:nvSpPr>
        <dsp:cNvPr id="0" name=""/>
        <dsp:cNvSpPr/>
      </dsp:nvSpPr>
      <dsp:spPr>
        <a:xfrm>
          <a:off x="2400518" y="1403493"/>
          <a:ext cx="1906016" cy="204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rtl="0">
            <a:lnSpc>
              <a:spcPct val="90000"/>
            </a:lnSpc>
            <a:spcBef>
              <a:spcPct val="0"/>
            </a:spcBef>
            <a:spcAft>
              <a:spcPct val="35000"/>
            </a:spcAft>
            <a:buNone/>
          </a:pPr>
          <a:r>
            <a:rPr lang="en-US" sz="1200" kern="1200">
              <a:latin typeface="+mn-lt"/>
            </a:rPr>
            <a:t>Implementation function established to improve uptake of guidance. </a:t>
          </a:r>
        </a:p>
        <a:p>
          <a:pPr marL="0" lvl="0" indent="0" algn="l" defTabSz="533400" rtl="0">
            <a:lnSpc>
              <a:spcPct val="90000"/>
            </a:lnSpc>
            <a:spcBef>
              <a:spcPct val="0"/>
            </a:spcBef>
            <a:spcAft>
              <a:spcPct val="35000"/>
            </a:spcAft>
            <a:buNone/>
          </a:pPr>
          <a:r>
            <a:rPr lang="en-US" sz="1200" kern="1200">
              <a:latin typeface="+mn-lt"/>
            </a:rPr>
            <a:t>Strategy included:</a:t>
          </a:r>
        </a:p>
        <a:p>
          <a:pPr marL="0" lvl="0" indent="0" algn="l" defTabSz="533400">
            <a:lnSpc>
              <a:spcPct val="90000"/>
            </a:lnSpc>
            <a:spcBef>
              <a:spcPct val="0"/>
            </a:spcBef>
            <a:spcAft>
              <a:spcPct val="35000"/>
            </a:spcAft>
            <a:buNone/>
          </a:pPr>
          <a:r>
            <a:rPr lang="en-US" sz="1200" kern="1200">
              <a:latin typeface="+mn-lt"/>
            </a:rPr>
            <a:t>1. Raising awareness of the need to change</a:t>
          </a:r>
        </a:p>
        <a:p>
          <a:pPr marL="0" lvl="0" indent="0" algn="l" defTabSz="533400">
            <a:lnSpc>
              <a:spcPct val="90000"/>
            </a:lnSpc>
            <a:spcBef>
              <a:spcPct val="0"/>
            </a:spcBef>
            <a:spcAft>
              <a:spcPct val="35000"/>
            </a:spcAft>
            <a:buNone/>
          </a:pPr>
          <a:r>
            <a:rPr lang="en-US" sz="1200" kern="1200">
              <a:latin typeface="+mn-lt"/>
            </a:rPr>
            <a:t>2. Motivating and inspiring change</a:t>
          </a:r>
        </a:p>
        <a:p>
          <a:pPr marL="0" lvl="0" indent="0" algn="l" defTabSz="533400" rtl="0">
            <a:lnSpc>
              <a:spcPct val="90000"/>
            </a:lnSpc>
            <a:spcBef>
              <a:spcPct val="0"/>
            </a:spcBef>
            <a:spcAft>
              <a:spcPct val="35000"/>
            </a:spcAft>
            <a:buNone/>
          </a:pPr>
          <a:r>
            <a:rPr lang="en-US" sz="1200" kern="1200">
              <a:latin typeface="+mn-lt"/>
            </a:rPr>
            <a:t>3. Providing practical support</a:t>
          </a:r>
        </a:p>
        <a:p>
          <a:pPr marL="0" lvl="0" indent="0" algn="l" defTabSz="533400" rtl="0">
            <a:lnSpc>
              <a:spcPct val="90000"/>
            </a:lnSpc>
            <a:spcBef>
              <a:spcPct val="0"/>
            </a:spcBef>
            <a:spcAft>
              <a:spcPct val="35000"/>
            </a:spcAft>
            <a:buNone/>
          </a:pPr>
          <a:r>
            <a:rPr lang="en-US" sz="1200" kern="1200">
              <a:latin typeface="+mn-lt"/>
            </a:rPr>
            <a:t>4. Evaluating and monitoring the impact </a:t>
          </a:r>
        </a:p>
      </dsp:txBody>
      <dsp:txXfrm>
        <a:off x="2400518" y="1403493"/>
        <a:ext cx="1906016" cy="2047151"/>
      </dsp:txXfrm>
    </dsp:sp>
    <dsp:sp modelId="{7E96876A-2BE9-46AD-810C-D084970DF79A}">
      <dsp:nvSpPr>
        <dsp:cNvPr id="0" name=""/>
        <dsp:cNvSpPr/>
      </dsp:nvSpPr>
      <dsp:spPr>
        <a:xfrm rot="5400000">
          <a:off x="3205556" y="2536139"/>
          <a:ext cx="2700854" cy="18778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F7836-2E14-4EFF-82C9-CA45EEF4F8E9}">
      <dsp:nvSpPr>
        <dsp:cNvPr id="0" name=""/>
        <dsp:cNvSpPr/>
      </dsp:nvSpPr>
      <dsp:spPr>
        <a:xfrm>
          <a:off x="4462091" y="3980458"/>
          <a:ext cx="2347310" cy="900284"/>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52400" rIns="76200" bIns="152400" numCol="1" spcCol="1270" anchor="ctr" anchorCtr="0">
          <a:noAutofit/>
        </a:bodyPr>
        <a:lstStyle/>
        <a:p>
          <a:pPr marL="0" lvl="0" indent="0" algn="ctr" defTabSz="511175" rtl="0">
            <a:lnSpc>
              <a:spcPct val="90000"/>
            </a:lnSpc>
            <a:spcBef>
              <a:spcPct val="0"/>
            </a:spcBef>
            <a:spcAft>
              <a:spcPct val="35000"/>
            </a:spcAft>
            <a:buNone/>
          </a:pPr>
          <a:r>
            <a:rPr lang="en-US" sz="1150" kern="1200">
              <a:latin typeface="+mn-lt"/>
              <a:ea typeface="+mn-lt"/>
              <a:cs typeface="+mn-lt"/>
            </a:rPr>
            <a:t>2012 and 2013 NICE incorporated National Prescribing Centre and Health Technology Adoption </a:t>
          </a:r>
          <a:r>
            <a:rPr lang="en-US" sz="1150" kern="1200" err="1">
              <a:latin typeface="+mn-lt"/>
              <a:ea typeface="+mn-lt"/>
              <a:cs typeface="+mn-lt"/>
            </a:rPr>
            <a:t>Programme</a:t>
          </a:r>
          <a:endParaRPr lang="en-US" sz="1150" kern="1200">
            <a:latin typeface="+mn-lt"/>
            <a:ea typeface="+mn-lt"/>
            <a:cs typeface="+mn-lt"/>
          </a:endParaRPr>
        </a:p>
      </dsp:txBody>
      <dsp:txXfrm>
        <a:off x="4687162" y="3980458"/>
        <a:ext cx="1897168" cy="900284"/>
      </dsp:txXfrm>
    </dsp:sp>
    <dsp:sp modelId="{4DFD92C6-D44C-4154-A4E7-23EB974F6973}">
      <dsp:nvSpPr>
        <dsp:cNvPr id="0" name=""/>
        <dsp:cNvSpPr/>
      </dsp:nvSpPr>
      <dsp:spPr>
        <a:xfrm>
          <a:off x="4649876" y="1392275"/>
          <a:ext cx="1906016" cy="204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rtl="0">
            <a:lnSpc>
              <a:spcPct val="90000"/>
            </a:lnSpc>
            <a:spcBef>
              <a:spcPct val="0"/>
            </a:spcBef>
            <a:spcAft>
              <a:spcPct val="35000"/>
            </a:spcAft>
            <a:buNone/>
          </a:pPr>
          <a:r>
            <a:rPr lang="en-US" sz="1200" kern="1200">
              <a:latin typeface="+mn-lt"/>
              <a:ea typeface="+mn-lt"/>
              <a:cs typeface="+mn-lt"/>
            </a:rPr>
            <a:t>Implementation function grew to provide specific  support for medicines and for the adoption of NICE recommended health technologies</a:t>
          </a:r>
        </a:p>
      </dsp:txBody>
      <dsp:txXfrm>
        <a:off x="4649876" y="1392275"/>
        <a:ext cx="1906016" cy="2047151"/>
      </dsp:txXfrm>
    </dsp:sp>
    <dsp:sp modelId="{00395862-3E96-4214-A5E0-917648FD4BF0}">
      <dsp:nvSpPr>
        <dsp:cNvPr id="0" name=""/>
        <dsp:cNvSpPr/>
      </dsp:nvSpPr>
      <dsp:spPr>
        <a:xfrm rot="5400000">
          <a:off x="5435501" y="2536139"/>
          <a:ext cx="2700854" cy="18778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729E10-9160-40E1-9899-4B45B1A75D8C}">
      <dsp:nvSpPr>
        <dsp:cNvPr id="0" name=""/>
        <dsp:cNvSpPr/>
      </dsp:nvSpPr>
      <dsp:spPr>
        <a:xfrm>
          <a:off x="6692036" y="3980458"/>
          <a:ext cx="2347310" cy="900284"/>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52400" rIns="76200" bIns="15240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n-lt"/>
            </a:rPr>
            <a:t>2017 Implementation strategy updated</a:t>
          </a:r>
        </a:p>
      </dsp:txBody>
      <dsp:txXfrm>
        <a:off x="6917107" y="3980458"/>
        <a:ext cx="1897168" cy="900284"/>
      </dsp:txXfrm>
    </dsp:sp>
    <dsp:sp modelId="{787521B3-2789-431A-8355-EAB64BF7BABC}">
      <dsp:nvSpPr>
        <dsp:cNvPr id="0" name=""/>
        <dsp:cNvSpPr/>
      </dsp:nvSpPr>
      <dsp:spPr>
        <a:xfrm>
          <a:off x="6879821" y="1392275"/>
          <a:ext cx="1906016" cy="204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rtl="0">
            <a:lnSpc>
              <a:spcPct val="90000"/>
            </a:lnSpc>
            <a:spcBef>
              <a:spcPct val="0"/>
            </a:spcBef>
            <a:spcAft>
              <a:spcPct val="35000"/>
            </a:spcAft>
            <a:buNone/>
          </a:pPr>
          <a:r>
            <a:rPr lang="en-US" sz="1200" kern="1200">
              <a:latin typeface="+mn-lt"/>
            </a:rPr>
            <a:t>Implementation strategy updated to support the objective to both drive and enable the effective delivery of services provided by the health and care system</a:t>
          </a:r>
        </a:p>
      </dsp:txBody>
      <dsp:txXfrm>
        <a:off x="6879821" y="1392275"/>
        <a:ext cx="1906016" cy="2047151"/>
      </dsp:txXfrm>
    </dsp:sp>
    <dsp:sp modelId="{2261534B-E954-4B37-904E-39CE6C0FA9AA}">
      <dsp:nvSpPr>
        <dsp:cNvPr id="0" name=""/>
        <dsp:cNvSpPr/>
      </dsp:nvSpPr>
      <dsp:spPr>
        <a:xfrm rot="5400000">
          <a:off x="7665446" y="2536139"/>
          <a:ext cx="2700854" cy="18778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CBCEA8-6442-4C85-A0E4-AD744EF7D75E}">
      <dsp:nvSpPr>
        <dsp:cNvPr id="0" name=""/>
        <dsp:cNvSpPr/>
      </dsp:nvSpPr>
      <dsp:spPr>
        <a:xfrm>
          <a:off x="8921981" y="3980458"/>
          <a:ext cx="2347310" cy="900284"/>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52400" rIns="76200" bIns="15240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n-lt"/>
            </a:rPr>
            <a:t>2021 Refreshed strategic aims for implementation</a:t>
          </a:r>
        </a:p>
      </dsp:txBody>
      <dsp:txXfrm>
        <a:off x="9147052" y="3980458"/>
        <a:ext cx="1897168" cy="900284"/>
      </dsp:txXfrm>
    </dsp:sp>
    <dsp:sp modelId="{2070B9CE-28F7-4BA6-818E-C781ACF730C8}">
      <dsp:nvSpPr>
        <dsp:cNvPr id="0" name=""/>
        <dsp:cNvSpPr/>
      </dsp:nvSpPr>
      <dsp:spPr>
        <a:xfrm>
          <a:off x="9109765" y="1392275"/>
          <a:ext cx="1906016" cy="204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rtl="0">
            <a:lnSpc>
              <a:spcPct val="90000"/>
            </a:lnSpc>
            <a:spcBef>
              <a:spcPct val="0"/>
            </a:spcBef>
            <a:spcAft>
              <a:spcPct val="35000"/>
            </a:spcAft>
            <a:buNone/>
          </a:pPr>
          <a:r>
            <a:rPr lang="en-US" sz="1200" kern="1200">
              <a:latin typeface="+mn-lt"/>
            </a:rPr>
            <a:t>Board agreed 4 strategic aims for implementation:</a:t>
          </a:r>
        </a:p>
        <a:p>
          <a:pPr marL="0" lvl="0" indent="0" algn="l" defTabSz="533400" rtl="0">
            <a:lnSpc>
              <a:spcPct val="90000"/>
            </a:lnSpc>
            <a:spcBef>
              <a:spcPct val="0"/>
            </a:spcBef>
            <a:spcAft>
              <a:spcPct val="35000"/>
            </a:spcAft>
            <a:buNone/>
          </a:pPr>
          <a:r>
            <a:rPr lang="en-US" sz="1200" kern="1200">
              <a:latin typeface="+mn-lt"/>
            </a:rPr>
            <a:t>1. Embedding implementation upstream</a:t>
          </a:r>
        </a:p>
        <a:p>
          <a:pPr marL="0" lvl="0" indent="0" algn="l" defTabSz="533400" rtl="0">
            <a:lnSpc>
              <a:spcPct val="90000"/>
            </a:lnSpc>
            <a:spcBef>
              <a:spcPct val="0"/>
            </a:spcBef>
            <a:spcAft>
              <a:spcPct val="35000"/>
            </a:spcAft>
            <a:buNone/>
          </a:pPr>
          <a:r>
            <a:rPr lang="en-US" sz="1200" kern="1200">
              <a:latin typeface="+mn-lt"/>
            </a:rPr>
            <a:t>2. Strengthening external collaboration and partnerships</a:t>
          </a:r>
        </a:p>
        <a:p>
          <a:pPr marL="0" lvl="0" indent="0" algn="l" defTabSz="533400" rtl="0">
            <a:lnSpc>
              <a:spcPct val="90000"/>
            </a:lnSpc>
            <a:spcBef>
              <a:spcPct val="0"/>
            </a:spcBef>
            <a:spcAft>
              <a:spcPct val="35000"/>
            </a:spcAft>
            <a:buNone/>
          </a:pPr>
          <a:r>
            <a:rPr lang="en-US" sz="1200" kern="1200">
              <a:latin typeface="+mn-lt"/>
            </a:rPr>
            <a:t>3. Developing implementation campaigns for system priorities</a:t>
          </a:r>
        </a:p>
        <a:p>
          <a:pPr marL="0" lvl="0" indent="0" algn="l" defTabSz="533400" rtl="0">
            <a:lnSpc>
              <a:spcPct val="90000"/>
            </a:lnSpc>
            <a:spcBef>
              <a:spcPct val="0"/>
            </a:spcBef>
            <a:spcAft>
              <a:spcPct val="35000"/>
            </a:spcAft>
            <a:buNone/>
          </a:pPr>
          <a:r>
            <a:rPr lang="en-US" sz="1200" kern="1200">
              <a:latin typeface="+mn-lt"/>
            </a:rPr>
            <a:t>4. Increasing the use of data for uptake &amp; impact</a:t>
          </a:r>
        </a:p>
      </dsp:txBody>
      <dsp:txXfrm>
        <a:off x="9109765" y="1392275"/>
        <a:ext cx="1906016" cy="2047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F830F-801F-45C9-97EC-DB7E66363CBE}">
      <dsp:nvSpPr>
        <dsp:cNvPr id="0" name=""/>
        <dsp:cNvSpPr/>
      </dsp:nvSpPr>
      <dsp:spPr>
        <a:xfrm>
          <a:off x="1436" y="1293781"/>
          <a:ext cx="2800978" cy="133327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rtl="0">
            <a:lnSpc>
              <a:spcPct val="90000"/>
            </a:lnSpc>
            <a:spcBef>
              <a:spcPct val="0"/>
            </a:spcBef>
            <a:spcAft>
              <a:spcPct val="35000"/>
            </a:spcAft>
            <a:buNone/>
          </a:pPr>
          <a:r>
            <a:rPr lang="en-GB" sz="1200" b="1" kern="1200" dirty="0">
              <a:latin typeface="Lora SemiBold"/>
            </a:rPr>
            <a:t>Establish working group</a:t>
          </a:r>
          <a:endParaRPr lang="en-GB" sz="1200" kern="1200" dirty="0">
            <a:latin typeface="Lora SemiBold"/>
          </a:endParaRPr>
        </a:p>
        <a:p>
          <a:pPr marL="0" lvl="0" indent="0" algn="ctr" defTabSz="533400" rtl="0">
            <a:lnSpc>
              <a:spcPct val="90000"/>
            </a:lnSpc>
            <a:spcBef>
              <a:spcPct val="0"/>
            </a:spcBef>
            <a:spcAft>
              <a:spcPct val="35000"/>
            </a:spcAft>
            <a:buNone/>
          </a:pPr>
          <a:r>
            <a:rPr lang="en-GB" sz="1200" kern="1200" dirty="0">
              <a:latin typeface="Lora SemiBold"/>
            </a:rPr>
            <a:t>Cross-NICE input: Impact &amp; Partnerships, Centre for Guidelines, Clinical and Science Evidence &amp; Analytics directorates</a:t>
          </a:r>
          <a:endParaRPr lang="en-GB" sz="1200" b="0" kern="1200" dirty="0">
            <a:latin typeface="Lora SemiBold"/>
          </a:endParaRPr>
        </a:p>
      </dsp:txBody>
      <dsp:txXfrm>
        <a:off x="1436" y="1293781"/>
        <a:ext cx="2467659" cy="1333277"/>
      </dsp:txXfrm>
    </dsp:sp>
    <dsp:sp modelId="{D6F095F5-36C4-44B0-A0BF-CB58E8704F82}">
      <dsp:nvSpPr>
        <dsp:cNvPr id="0" name=""/>
        <dsp:cNvSpPr/>
      </dsp:nvSpPr>
      <dsp:spPr>
        <a:xfrm>
          <a:off x="2251591" y="1278482"/>
          <a:ext cx="2800978" cy="136387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rtl="0">
            <a:lnSpc>
              <a:spcPct val="90000"/>
            </a:lnSpc>
            <a:spcBef>
              <a:spcPct val="0"/>
            </a:spcBef>
            <a:spcAft>
              <a:spcPct val="35000"/>
            </a:spcAft>
            <a:buNone/>
          </a:pPr>
          <a:r>
            <a:rPr lang="en-GB" sz="1200" b="1" kern="1200" dirty="0">
              <a:latin typeface="Lora SemiBold"/>
            </a:rPr>
            <a:t>4 x Rapid workshops</a:t>
          </a:r>
          <a:endParaRPr lang="en-GB" sz="1200" kern="1200" dirty="0">
            <a:latin typeface="Lora SemiBold"/>
          </a:endParaRPr>
        </a:p>
        <a:p>
          <a:pPr marL="0" lvl="0" indent="0" algn="ctr" defTabSz="533400" rtl="0">
            <a:lnSpc>
              <a:spcPct val="90000"/>
            </a:lnSpc>
            <a:spcBef>
              <a:spcPct val="0"/>
            </a:spcBef>
            <a:spcAft>
              <a:spcPct val="35000"/>
            </a:spcAft>
            <a:buNone/>
          </a:pPr>
          <a:r>
            <a:rPr lang="en-GB" sz="1200" kern="1200" dirty="0">
              <a:latin typeface="Lora SemiBold"/>
            </a:rPr>
            <a:t>Develop a</a:t>
          </a:r>
          <a:r>
            <a:rPr lang="en-GB" sz="1200" kern="1200" dirty="0"/>
            <a:t> long list</a:t>
          </a:r>
          <a:r>
            <a:rPr lang="en-GB" sz="1200" kern="1200" dirty="0">
              <a:latin typeface="Lora SemiBold"/>
            </a:rPr>
            <a:t> and review against agreed criteria</a:t>
          </a:r>
          <a:endParaRPr lang="en-GB" sz="1200" kern="1200" dirty="0"/>
        </a:p>
      </dsp:txBody>
      <dsp:txXfrm>
        <a:off x="2933529" y="1278482"/>
        <a:ext cx="1437103" cy="1363875"/>
      </dsp:txXfrm>
    </dsp:sp>
    <dsp:sp modelId="{BF3DC379-08AD-45F5-BEF1-AA54B2755E1B}">
      <dsp:nvSpPr>
        <dsp:cNvPr id="0" name=""/>
        <dsp:cNvSpPr/>
      </dsp:nvSpPr>
      <dsp:spPr>
        <a:xfrm>
          <a:off x="4483002" y="1278482"/>
          <a:ext cx="2800978" cy="136387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rtl="0">
            <a:lnSpc>
              <a:spcPct val="90000"/>
            </a:lnSpc>
            <a:spcBef>
              <a:spcPct val="0"/>
            </a:spcBef>
            <a:spcAft>
              <a:spcPct val="35000"/>
            </a:spcAft>
            <a:buNone/>
          </a:pPr>
          <a:r>
            <a:rPr lang="en-GB" sz="1200" b="1" kern="1200">
              <a:latin typeface="Lora SemiBold"/>
            </a:rPr>
            <a:t>Intelligence gathering </a:t>
          </a:r>
          <a:endParaRPr lang="en-GB" sz="1200" kern="1200">
            <a:latin typeface="Lora SemiBold"/>
          </a:endParaRPr>
        </a:p>
        <a:p>
          <a:pPr marL="0" lvl="0" indent="0" algn="ctr" defTabSz="533400" rtl="0">
            <a:lnSpc>
              <a:spcPct val="90000"/>
            </a:lnSpc>
            <a:spcBef>
              <a:spcPct val="0"/>
            </a:spcBef>
            <a:spcAft>
              <a:spcPct val="35000"/>
            </a:spcAft>
            <a:buNone/>
          </a:pPr>
          <a:r>
            <a:rPr lang="en-GB" sz="1200" kern="1200">
              <a:latin typeface="Lora SemiBold"/>
            </a:rPr>
            <a:t>Intelligence </a:t>
          </a:r>
          <a:r>
            <a:rPr lang="en-GB" sz="1200" kern="1200"/>
            <a:t> to inform </a:t>
          </a:r>
          <a:r>
            <a:rPr lang="en-GB" sz="1200" kern="1200">
              <a:latin typeface="Lora SemiBold"/>
            </a:rPr>
            <a:t>shortlist</a:t>
          </a:r>
          <a:r>
            <a:rPr lang="en-GB" sz="1200" kern="1200"/>
            <a:t> </a:t>
          </a:r>
          <a:r>
            <a:rPr lang="en-GB" sz="1200" kern="1200">
              <a:latin typeface="Lora SemiBold"/>
            </a:rPr>
            <a:t>incl. data checks and system validity  </a:t>
          </a:r>
          <a:endParaRPr lang="en-GB" sz="1200" kern="1200"/>
        </a:p>
      </dsp:txBody>
      <dsp:txXfrm>
        <a:off x="5164940" y="1278482"/>
        <a:ext cx="1437103" cy="1363875"/>
      </dsp:txXfrm>
    </dsp:sp>
    <dsp:sp modelId="{B10C6792-CCF6-4177-B839-DAB32636F6E2}">
      <dsp:nvSpPr>
        <dsp:cNvPr id="0" name=""/>
        <dsp:cNvSpPr/>
      </dsp:nvSpPr>
      <dsp:spPr>
        <a:xfrm>
          <a:off x="6722099" y="1259430"/>
          <a:ext cx="2800978" cy="140197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rtl="0">
            <a:lnSpc>
              <a:spcPct val="90000"/>
            </a:lnSpc>
            <a:spcBef>
              <a:spcPct val="0"/>
            </a:spcBef>
            <a:spcAft>
              <a:spcPct val="35000"/>
            </a:spcAft>
            <a:buNone/>
          </a:pPr>
          <a:r>
            <a:rPr lang="en-GB" sz="1200" b="1" kern="1200" dirty="0">
              <a:latin typeface="Lora SemiBold"/>
            </a:rPr>
            <a:t>Review and validation of proposals</a:t>
          </a:r>
          <a:endParaRPr lang="en-GB" sz="1200" b="0" kern="1200" dirty="0"/>
        </a:p>
        <a:p>
          <a:pPr marL="0" lvl="0" indent="0" algn="ctr" defTabSz="533400" rtl="0">
            <a:lnSpc>
              <a:spcPct val="90000"/>
            </a:lnSpc>
            <a:spcBef>
              <a:spcPct val="0"/>
            </a:spcBef>
            <a:spcAft>
              <a:spcPct val="35000"/>
            </a:spcAft>
            <a:buNone/>
          </a:pPr>
          <a:r>
            <a:rPr lang="en-GB" sz="1200" b="0" kern="1200" dirty="0">
              <a:latin typeface="Lora SemiBold"/>
            </a:rPr>
            <a:t>Review: system partners and VCS;  guidance producing centres and  ET </a:t>
          </a:r>
        </a:p>
      </dsp:txBody>
      <dsp:txXfrm>
        <a:off x="7423089" y="1259430"/>
        <a:ext cx="1398999" cy="1401979"/>
      </dsp:txXfrm>
    </dsp:sp>
    <dsp:sp modelId="{09C0AF59-4EAE-4DFA-8951-5E67EA808CFA}">
      <dsp:nvSpPr>
        <dsp:cNvPr id="0" name=""/>
        <dsp:cNvSpPr/>
      </dsp:nvSpPr>
      <dsp:spPr>
        <a:xfrm>
          <a:off x="8966002" y="1268954"/>
          <a:ext cx="2800978" cy="13829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rtl="0">
            <a:lnSpc>
              <a:spcPct val="90000"/>
            </a:lnSpc>
            <a:spcBef>
              <a:spcPct val="0"/>
            </a:spcBef>
            <a:spcAft>
              <a:spcPct val="35000"/>
            </a:spcAft>
            <a:buNone/>
          </a:pPr>
          <a:r>
            <a:rPr lang="en-GB" sz="1200" b="1" kern="1200" dirty="0">
              <a:latin typeface="Lora SemiBold"/>
            </a:rPr>
            <a:t>Sign-off</a:t>
          </a:r>
          <a:endParaRPr lang="en-GB" sz="1200" kern="1200" dirty="0">
            <a:latin typeface="Lora SemiBold"/>
          </a:endParaRPr>
        </a:p>
        <a:p>
          <a:pPr marL="0" lvl="0" indent="0" algn="ctr" defTabSz="533400" rtl="0">
            <a:lnSpc>
              <a:spcPct val="90000"/>
            </a:lnSpc>
            <a:spcBef>
              <a:spcPct val="0"/>
            </a:spcBef>
            <a:spcAft>
              <a:spcPct val="35000"/>
            </a:spcAft>
            <a:buNone/>
          </a:pPr>
          <a:r>
            <a:rPr lang="en-GB" sz="1200" kern="1200" dirty="0">
              <a:latin typeface="Lora SemiBold"/>
            </a:rPr>
            <a:t>Agreement with usable and impactful programme board.</a:t>
          </a:r>
        </a:p>
        <a:p>
          <a:pPr marL="0" lvl="0" indent="0" algn="ctr" defTabSz="533400" rtl="0">
            <a:lnSpc>
              <a:spcPct val="90000"/>
            </a:lnSpc>
            <a:spcBef>
              <a:spcPct val="0"/>
            </a:spcBef>
            <a:spcAft>
              <a:spcPct val="35000"/>
            </a:spcAft>
            <a:buNone/>
          </a:pPr>
          <a:r>
            <a:rPr lang="en-GB" sz="1200" kern="1200" dirty="0">
              <a:latin typeface="Lora SemiBold"/>
            </a:rPr>
            <a:t>Report to NICE board through IPR </a:t>
          </a:r>
          <a:endParaRPr lang="en-GB" sz="1200" kern="1200" dirty="0"/>
        </a:p>
      </dsp:txBody>
      <dsp:txXfrm>
        <a:off x="9657468" y="1268954"/>
        <a:ext cx="1418046" cy="1382932"/>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13/03/2025</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67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50000"/>
              </a:lnSpc>
              <a:spcAft>
                <a:spcPts val="1200"/>
              </a:spcAft>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7E9C9B67-A5DA-499D-AC8F-A8F98C894DA4}" type="slidenum">
              <a:rPr lang="en-GB" smtClean="0"/>
              <a:t>4</a:t>
            </a:fld>
            <a:endParaRPr lang="en-GB"/>
          </a:p>
        </p:txBody>
      </p:sp>
    </p:spTree>
    <p:extLst>
      <p:ext uri="{BB962C8B-B14F-4D97-AF65-F5344CB8AC3E}">
        <p14:creationId xmlns:p14="http://schemas.microsoft.com/office/powerpoint/2010/main" val="160104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FA58BF-4E38-46F5-BBD0-026D3AD3919B}" type="slidenum">
              <a:rPr lang="en-GB" smtClean="0"/>
              <a:t>5</a:t>
            </a:fld>
            <a:endParaRPr lang="en-GB"/>
          </a:p>
        </p:txBody>
      </p:sp>
    </p:spTree>
    <p:extLst>
      <p:ext uri="{BB962C8B-B14F-4D97-AF65-F5344CB8AC3E}">
        <p14:creationId xmlns:p14="http://schemas.microsoft.com/office/powerpoint/2010/main" val="221711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FA58BF-4E38-46F5-BBD0-026D3AD3919B}" type="slidenum">
              <a:rPr lang="en-GB" smtClean="0"/>
              <a:t>6</a:t>
            </a:fld>
            <a:endParaRPr lang="en-GB"/>
          </a:p>
        </p:txBody>
      </p:sp>
    </p:spTree>
    <p:extLst>
      <p:ext uri="{BB962C8B-B14F-4D97-AF65-F5344CB8AC3E}">
        <p14:creationId xmlns:p14="http://schemas.microsoft.com/office/powerpoint/2010/main" val="408376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FA58BF-4E38-46F5-BBD0-026D3AD3919B}" type="slidenum">
              <a:rPr lang="en-GB" smtClean="0"/>
              <a:t>10</a:t>
            </a:fld>
            <a:endParaRPr lang="en-GB"/>
          </a:p>
        </p:txBody>
      </p:sp>
    </p:spTree>
    <p:extLst>
      <p:ext uri="{BB962C8B-B14F-4D97-AF65-F5344CB8AC3E}">
        <p14:creationId xmlns:p14="http://schemas.microsoft.com/office/powerpoint/2010/main" val="35967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FA58BF-4E38-46F5-BBD0-026D3AD3919B}" type="slidenum">
              <a:rPr lang="en-GB" smtClean="0"/>
              <a:t>13</a:t>
            </a:fld>
            <a:endParaRPr lang="en-GB"/>
          </a:p>
        </p:txBody>
      </p:sp>
    </p:spTree>
    <p:extLst>
      <p:ext uri="{BB962C8B-B14F-4D97-AF65-F5344CB8AC3E}">
        <p14:creationId xmlns:p14="http://schemas.microsoft.com/office/powerpoint/2010/main" val="106535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82A58-B8ED-431A-9C77-24A8BA24D7CA}" type="slidenum">
              <a:rPr lang="en-GB" smtClean="0"/>
              <a:t>15</a:t>
            </a:fld>
            <a:endParaRPr lang="en-GB"/>
          </a:p>
        </p:txBody>
      </p:sp>
    </p:spTree>
    <p:extLst>
      <p:ext uri="{BB962C8B-B14F-4D97-AF65-F5344CB8AC3E}">
        <p14:creationId xmlns:p14="http://schemas.microsoft.com/office/powerpoint/2010/main" val="76836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16</a:t>
            </a:fld>
            <a:endParaRPr lang="en-US"/>
          </a:p>
        </p:txBody>
      </p:sp>
    </p:spTree>
    <p:extLst>
      <p:ext uri="{BB962C8B-B14F-4D97-AF65-F5344CB8AC3E}">
        <p14:creationId xmlns:p14="http://schemas.microsoft.com/office/powerpoint/2010/main" val="2271047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2024/December/linktr.ee/nicecomms" TargetMode="External"/><Relationship Id="rId2" Type="http://schemas.openxmlformats.org/officeDocument/2006/relationships/hyperlink" Target="../../2024/December/nice.org.uk/newsletters"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nice.org.uk/terms-and-conditions#notice-of-rights" TargetMode="Externa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hyperlink" Target="../../2024/December/nice.org.uk/newsletters"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nice.org.uk/terms-and-conditions#notice-of-rights" TargetMode="External"/><Relationship Id="rId4" Type="http://schemas.openxmlformats.org/officeDocument/2006/relationships/hyperlink" Target="../../2024/December/linktr.ee/nicecomms"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2024/December/nice.org.uk/newsletters"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nice.org.uk/terms-and-conditions#notice-of-rights" TargetMode="External"/><Relationship Id="rId4" Type="http://schemas.openxmlformats.org/officeDocument/2006/relationships/hyperlink" Target="../../2024/December/linktr.ee/nicecomms"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2024/December/nice.org.uk/newsletters"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nice.org.uk/terms-and-conditions#notice-of-rights" TargetMode="External"/><Relationship Id="rId4" Type="http://schemas.openxmlformats.org/officeDocument/2006/relationships/hyperlink" Target="../../2024/December/linktr.ee/nicecomms" TargetMode="Externa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4120710" cy="1356518"/>
          </a:xfrm>
          <a:prstGeom prst="rect">
            <a:avLst/>
          </a:prstGeom>
        </p:spPr>
        <p:txBody>
          <a:bodyPr>
            <a:no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noAutofit/>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4120710" cy="1356518"/>
          </a:xfrm>
          <a:prstGeom prst="rect">
            <a:avLst/>
          </a:prstGeom>
        </p:spPr>
        <p:txBody>
          <a:bodyPr>
            <a:no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514426"/>
            <a:ext cx="8629143" cy="1201331"/>
          </a:xfrm>
          <a:prstGeom prst="rect">
            <a:avLst/>
          </a:prstGeom>
        </p:spPr>
        <p:txBody>
          <a:bodyPr anchor="t" anchorCtr="0">
            <a:no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81163"/>
            <a:ext cx="8629143" cy="3641147"/>
          </a:xfrm>
        </p:spPr>
        <p:txBody>
          <a:bodyPr numCol="1">
            <a:no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7496175" cy="679450"/>
          </a:xfrm>
        </p:spPr>
        <p:txBody>
          <a:bodyPr>
            <a:noAutofit/>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7496175" cy="679450"/>
          </a:xfrm>
        </p:spPr>
        <p:txBody>
          <a:bodyPr>
            <a:noAutofit/>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7496175" cy="679450"/>
          </a:xfrm>
        </p:spPr>
        <p:txBody>
          <a:bodyPr>
            <a:noAutofit/>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7496175" cy="679450"/>
          </a:xfrm>
        </p:spPr>
        <p:txBody>
          <a:bodyPr>
            <a:noAutofit/>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7496175" cy="679450"/>
          </a:xfrm>
        </p:spPr>
        <p:txBody>
          <a:bodyPr>
            <a:noAutofit/>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7496175" cy="679450"/>
          </a:xfrm>
        </p:spPr>
        <p:txBody>
          <a:bodyPr>
            <a:noAutofit/>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989085"/>
          </a:xfrm>
        </p:spPr>
        <p:txBody>
          <a:bodyPr>
            <a:no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noAutofit/>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4120710" cy="1356518"/>
          </a:xfrm>
          <a:prstGeom prst="rect">
            <a:avLst/>
          </a:prstGeom>
        </p:spPr>
        <p:txBody>
          <a:bodyPr>
            <a:no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noAutofit/>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8"/>
            <a:ext cx="3447387" cy="741776"/>
          </a:xfrm>
        </p:spPr>
        <p:txBody>
          <a:bodyPr>
            <a:noAutofit/>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3447386" cy="741776"/>
          </a:xfrm>
        </p:spPr>
        <p:txBody>
          <a:bodyPr>
            <a:noAutofit/>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3447388" cy="741776"/>
          </a:xfrm>
        </p:spPr>
        <p:txBody>
          <a:bodyPr>
            <a:noAutofit/>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2" y="3231365"/>
            <a:ext cx="3447387" cy="741776"/>
          </a:xfrm>
        </p:spPr>
        <p:txBody>
          <a:bodyPr>
            <a:noAutofit/>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noAutofit/>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45652" y="3609277"/>
            <a:ext cx="2900861" cy="609878"/>
          </a:xfrm>
        </p:spPr>
        <p:txBody>
          <a:bodyPr>
            <a:noAutofit/>
          </a:bodyPr>
          <a:lstStyle>
            <a:lvl1pPr>
              <a:lnSpc>
                <a:spcPct val="100000"/>
              </a:lnSpc>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45652" y="4369234"/>
            <a:ext cx="2900861" cy="766578"/>
          </a:xfrm>
        </p:spPr>
        <p:txBody>
          <a:bodyPr>
            <a:noAutofit/>
          </a:bodyPr>
          <a:lstStyle>
            <a:lvl1pPr>
              <a:lnSpc>
                <a:spcPct val="100000"/>
              </a:lnSpc>
              <a:spcBef>
                <a:spcPts val="0"/>
              </a:spcBef>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3609277"/>
            <a:ext cx="3431567" cy="609878"/>
          </a:xfrm>
        </p:spPr>
        <p:txBody>
          <a:bodyPr>
            <a:noAutofit/>
          </a:bodyPr>
          <a:lstStyle>
            <a:lvl1pPr>
              <a:lnSpc>
                <a:spcPct val="100000"/>
              </a:lnSpc>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4393966"/>
            <a:ext cx="3431567" cy="766578"/>
          </a:xfrm>
        </p:spPr>
        <p:txBody>
          <a:bodyPr>
            <a:noAutofit/>
          </a:bodyPr>
          <a:lstStyle>
            <a:lvl1pPr>
              <a:lnSpc>
                <a:spcPct val="100000"/>
              </a:lnSpc>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noAutofit/>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Autofit/>
          </a:bodyPr>
          <a:lstStyle>
            <a:lvl1pPr>
              <a:lnSpc>
                <a:spcPct val="100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noAutofit/>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7C138486-AF4D-EEAA-7CE3-26659558285C}"/>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extBox 7">
            <a:extLst>
              <a:ext uri="{FF2B5EF4-FFF2-40B4-BE49-F238E27FC236}">
                <a16:creationId xmlns:a16="http://schemas.microsoft.com/office/drawing/2014/main" id="{E500D0D7-1982-275B-F013-BD2B5D34EA39}"/>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bg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bg1"/>
                </a:solidFill>
              </a:rPr>
              <a:t>Sign up to our </a:t>
            </a:r>
            <a:r>
              <a:rPr lang="en-GB" sz="1600" u="none">
                <a:solidFill>
                  <a:schemeClr val="bg1"/>
                </a:solidFill>
              </a:rPr>
              <a:t>newsletters - scan the QR code or visit </a:t>
            </a:r>
            <a:r>
              <a:rPr lang="en-GB" sz="1600" u="none">
                <a:solidFill>
                  <a:schemeClr val="bg1"/>
                </a:solidFill>
                <a:hlinkClick r:id="rId2">
                  <a:extLst>
                    <a:ext uri="{A12FA001-AC4F-418D-AE19-62706E023703}">
                      <ahyp:hlinkClr xmlns:ahyp="http://schemas.microsoft.com/office/drawing/2018/hyperlinkcolor" val="tx"/>
                    </a:ext>
                  </a:extLst>
                </a:hlinkClick>
              </a:rPr>
              <a:t>nice.org.uk/newsletters</a:t>
            </a:r>
            <a:endParaRPr lang="en-GB" sz="1600" u="sng">
              <a:solidFill>
                <a:schemeClr val="bg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bg1"/>
                </a:solidFill>
                <a:latin typeface="+mn-lt"/>
                <a:ea typeface="+mn-ea"/>
                <a:cs typeface="+mn-cs"/>
              </a:rPr>
              <a:t>Follow us on social media - visit </a:t>
            </a:r>
            <a:r>
              <a:rPr lang="en-GB" sz="1600" b="0" u="sng" kern="120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link.tr.ee/</a:t>
            </a:r>
            <a:r>
              <a:rPr lang="en-GB" sz="1600" b="0" u="sng" kern="1200" err="1">
                <a:solidFill>
                  <a:schemeClr val="bg1"/>
                </a:solidFill>
                <a:latin typeface="+mn-lt"/>
                <a:ea typeface="+mn-ea"/>
                <a:cs typeface="+mn-cs"/>
                <a:hlinkClick r:id="rId3">
                  <a:extLst>
                    <a:ext uri="{A12FA001-AC4F-418D-AE19-62706E023703}">
                      <ahyp:hlinkClr xmlns:ahyp="http://schemas.microsoft.com/office/drawing/2018/hyperlinkcolor" val="tx"/>
                    </a:ext>
                  </a:extLst>
                </a:hlinkClick>
              </a:rPr>
              <a:t>nicecomms</a:t>
            </a:r>
            <a:endParaRPr lang="en-GB" sz="1800" b="0" u="sng" kern="1200">
              <a:solidFill>
                <a:schemeClr val="bg1"/>
              </a:solidFill>
              <a:latin typeface="+mn-lt"/>
              <a:ea typeface="+mn-ea"/>
              <a:cs typeface="+mn-cs"/>
            </a:endParaRPr>
          </a:p>
        </p:txBody>
      </p:sp>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8396" y="520117"/>
            <a:ext cx="3746500" cy="381000"/>
          </a:xfrm>
          <a:prstGeom prst="rect">
            <a:avLst/>
          </a:prstGeom>
        </p:spPr>
      </p:pic>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
        <p:nvSpPr>
          <p:cNvPr id="2" name="Text Placeholder 3">
            <a:extLst>
              <a:ext uri="{FF2B5EF4-FFF2-40B4-BE49-F238E27FC236}">
                <a16:creationId xmlns:a16="http://schemas.microsoft.com/office/drawing/2014/main" id="{3183E514-7685-A110-9808-FD2661167A58}"/>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bg1"/>
                </a:solidFill>
                <a:latin typeface="+mn-lt"/>
                <a:ea typeface="Times New Roman" panose="02020603050405020304" pitchFamily="18" charset="0"/>
              </a:rPr>
              <a:t>© NICE 2024. All rights reserved. Subject to </a:t>
            </a:r>
            <a:r>
              <a:rPr lang="en-GB" sz="1400">
                <a:solidFill>
                  <a:schemeClr val="bg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bg1"/>
                </a:solidFill>
                <a:latin typeface="+mn-lt"/>
                <a:ea typeface="Times New Roman" panose="02020603050405020304" pitchFamily="18" charset="0"/>
              </a:rPr>
              <a:t>.</a:t>
            </a:r>
            <a:r>
              <a:rPr lang="en-GB" sz="1400">
                <a:solidFill>
                  <a:schemeClr val="bg1"/>
                </a:solidFill>
                <a:latin typeface="+mn-lt"/>
                <a:ea typeface="Inter" panose="02000503000000020004" pitchFamily="2" charset="0"/>
              </a:rPr>
              <a:t> </a:t>
            </a:r>
            <a:endParaRPr lang="en-US" sz="1400">
              <a:solidFill>
                <a:schemeClr val="bg1"/>
              </a:solidFill>
              <a:latin typeface="+mn-lt"/>
              <a:ea typeface="Inter" panose="02000503000000020004" pitchFamily="2" charset="0"/>
            </a:endParaRPr>
          </a:p>
        </p:txBody>
      </p:sp>
      <p:pic>
        <p:nvPicPr>
          <p:cNvPr id="3" name="Picture 2">
            <a:extLst>
              <a:ext uri="{FF2B5EF4-FFF2-40B4-BE49-F238E27FC236}">
                <a16:creationId xmlns:a16="http://schemas.microsoft.com/office/drawing/2014/main" id="{C638F3BE-8FBF-9434-5E58-4303C600A836}"/>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001000" y="1342532"/>
            <a:ext cx="2385391" cy="2385391"/>
          </a:xfrm>
          <a:prstGeom prst="rect">
            <a:avLst/>
          </a:prstGeom>
          <a:ln w="12700">
            <a:solidFill>
              <a:schemeClr val="bg1">
                <a:lumMod val="75000"/>
              </a:schemeClr>
            </a:solidFill>
          </a:ln>
          <a:effectLst/>
        </p:spPr>
      </p:pic>
      <p:sp>
        <p:nvSpPr>
          <p:cNvPr id="14" name="Title 1">
            <a:extLst>
              <a:ext uri="{FF2B5EF4-FFF2-40B4-BE49-F238E27FC236}">
                <a16:creationId xmlns:a16="http://schemas.microsoft.com/office/drawing/2014/main" id="{F0ABE407-6FCA-6890-0892-2CD90A5FFA5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
        <p:nvSpPr>
          <p:cNvPr id="5" name="Rectangle 7">
            <a:extLst>
              <a:ext uri="{FF2B5EF4-FFF2-40B4-BE49-F238E27FC236}">
                <a16:creationId xmlns:a16="http://schemas.microsoft.com/office/drawing/2014/main" id="{2F4265D4-C365-9AAE-EF9B-1ED8851C74E1}"/>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0163C65B-DFA6-FBB9-13C9-20B52B06685A}"/>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bg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bg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bg1"/>
                </a:solidFill>
              </a:rPr>
              <a:t>Sign up to our </a:t>
            </a:r>
            <a:r>
              <a:rPr lang="en-GB" sz="1600" u="none">
                <a:solidFill>
                  <a:schemeClr val="bg1"/>
                </a:solidFill>
              </a:rPr>
              <a:t>newsletters - scan the QR code or visit </a:t>
            </a:r>
            <a:r>
              <a:rPr lang="en-GB" sz="1600" u="none">
                <a:solidFill>
                  <a:schemeClr val="bg1"/>
                </a:solidFill>
                <a:hlinkClick r:id="rId3">
                  <a:extLst>
                    <a:ext uri="{A12FA001-AC4F-418D-AE19-62706E023703}">
                      <ahyp:hlinkClr xmlns:ahyp="http://schemas.microsoft.com/office/drawing/2018/hyperlinkcolor" val="tx"/>
                    </a:ext>
                  </a:extLst>
                </a:hlinkClick>
              </a:rPr>
              <a:t>nice.org.uk/newsletters</a:t>
            </a:r>
            <a:endParaRPr lang="en-GB" sz="1600" u="sng">
              <a:solidFill>
                <a:schemeClr val="bg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bg1"/>
                </a:solidFill>
                <a:latin typeface="+mn-lt"/>
                <a:ea typeface="+mn-ea"/>
                <a:cs typeface="+mn-cs"/>
              </a:rPr>
              <a:t>Follow us on social media - visit </a:t>
            </a:r>
            <a:r>
              <a:rPr lang="en-GB" sz="1600" b="0" u="sng" kern="1200">
                <a:solidFill>
                  <a:schemeClr val="bg1"/>
                </a:solidFill>
                <a:latin typeface="+mn-lt"/>
                <a:ea typeface="+mn-ea"/>
                <a:cs typeface="+mn-cs"/>
                <a:hlinkClick r:id="rId4">
                  <a:extLst>
                    <a:ext uri="{A12FA001-AC4F-418D-AE19-62706E023703}">
                      <ahyp:hlinkClr xmlns:ahyp="http://schemas.microsoft.com/office/drawing/2018/hyperlinkcolor" val="tx"/>
                    </a:ext>
                  </a:extLst>
                </a:hlinkClick>
              </a:rPr>
              <a:t>link.tr.ee/</a:t>
            </a:r>
            <a:r>
              <a:rPr lang="en-GB" sz="1600" b="0" u="sng" kern="1200" err="1">
                <a:solidFill>
                  <a:schemeClr val="bg1"/>
                </a:solidFill>
                <a:latin typeface="+mn-lt"/>
                <a:ea typeface="+mn-ea"/>
                <a:cs typeface="+mn-cs"/>
                <a:hlinkClick r:id="rId4">
                  <a:extLst>
                    <a:ext uri="{A12FA001-AC4F-418D-AE19-62706E023703}">
                      <ahyp:hlinkClr xmlns:ahyp="http://schemas.microsoft.com/office/drawing/2018/hyperlinkcolor" val="tx"/>
                    </a:ext>
                  </a:extLst>
                </a:hlinkClick>
              </a:rPr>
              <a:t>nicecomms</a:t>
            </a:r>
            <a:endParaRPr lang="en-GB" sz="1800" b="0" u="sng" kern="1200">
              <a:solidFill>
                <a:schemeClr val="bg1"/>
              </a:solidFill>
              <a:latin typeface="+mn-lt"/>
              <a:ea typeface="+mn-ea"/>
              <a:cs typeface="+mn-cs"/>
            </a:endParaRPr>
          </a:p>
        </p:txBody>
      </p:sp>
      <p:sp>
        <p:nvSpPr>
          <p:cNvPr id="8" name="Text Placeholder 3">
            <a:extLst>
              <a:ext uri="{FF2B5EF4-FFF2-40B4-BE49-F238E27FC236}">
                <a16:creationId xmlns:a16="http://schemas.microsoft.com/office/drawing/2014/main" id="{36835909-1B20-580E-D0EA-A863FD3BE523}"/>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bg1"/>
                </a:solidFill>
                <a:latin typeface="+mn-lt"/>
                <a:ea typeface="Times New Roman" panose="02020603050405020304" pitchFamily="18" charset="0"/>
              </a:rPr>
              <a:t>© NICE 2024. All rights reserved. Subject to </a:t>
            </a:r>
            <a:r>
              <a:rPr lang="en-GB" sz="1400">
                <a:solidFill>
                  <a:schemeClr val="bg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bg1"/>
                </a:solidFill>
                <a:latin typeface="+mn-lt"/>
                <a:ea typeface="Times New Roman" panose="02020603050405020304" pitchFamily="18" charset="0"/>
              </a:rPr>
              <a:t>.</a:t>
            </a:r>
            <a:r>
              <a:rPr lang="en-GB" sz="1400">
                <a:solidFill>
                  <a:schemeClr val="bg1"/>
                </a:solidFill>
                <a:latin typeface="+mn-lt"/>
                <a:ea typeface="Inter" panose="02000503000000020004" pitchFamily="2" charset="0"/>
              </a:rPr>
              <a:t> </a:t>
            </a:r>
            <a:endParaRPr lang="en-US" sz="1400">
              <a:solidFill>
                <a:schemeClr val="bg1"/>
              </a:solidFill>
              <a:latin typeface="+mn-lt"/>
              <a:ea typeface="Inter" panose="02000503000000020004" pitchFamily="2" charset="0"/>
            </a:endParaRPr>
          </a:p>
        </p:txBody>
      </p:sp>
      <p:pic>
        <p:nvPicPr>
          <p:cNvPr id="9" name="Picture 8">
            <a:extLst>
              <a:ext uri="{FF2B5EF4-FFF2-40B4-BE49-F238E27FC236}">
                <a16:creationId xmlns:a16="http://schemas.microsoft.com/office/drawing/2014/main" id="{8B1505A6-A349-63AE-EB5A-A239C05B359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001000" y="1342532"/>
            <a:ext cx="2385391" cy="2385391"/>
          </a:xfrm>
          <a:prstGeom prst="rect">
            <a:avLst/>
          </a:prstGeom>
          <a:ln w="12700">
            <a:solidFill>
              <a:schemeClr val="bg1">
                <a:lumMod val="75000"/>
              </a:schemeClr>
            </a:solidFill>
          </a:ln>
          <a:effectLst/>
        </p:spPr>
      </p:pic>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4120710" cy="1356518"/>
          </a:xfrm>
          <a:prstGeom prst="rect">
            <a:avLst/>
          </a:prstGeom>
        </p:spPr>
        <p:txBody>
          <a:bodyPr>
            <a:no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10" name="Rectangle 7">
            <a:extLst>
              <a:ext uri="{FF2B5EF4-FFF2-40B4-BE49-F238E27FC236}">
                <a16:creationId xmlns:a16="http://schemas.microsoft.com/office/drawing/2014/main" id="{07B09CFC-6BBC-F275-1AA0-3898F07AD8AD}"/>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id="{39AA6CD5-02A2-5462-0CCA-097E662393EE}"/>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tx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tx1"/>
                </a:solidFill>
              </a:rPr>
              <a:t>Sign up to our </a:t>
            </a:r>
            <a:r>
              <a:rPr lang="en-GB" sz="1600" u="none">
                <a:solidFill>
                  <a:schemeClr val="tx1"/>
                </a:solidFill>
              </a:rPr>
              <a:t>newsletters - scan the QR code or visit </a:t>
            </a:r>
            <a:r>
              <a:rPr lang="en-GB" sz="1600" u="none">
                <a:solidFill>
                  <a:schemeClr val="accent1"/>
                </a:solidFill>
                <a:hlinkClick r:id="rId3">
                  <a:extLst>
                    <a:ext uri="{A12FA001-AC4F-418D-AE19-62706E023703}">
                      <ahyp:hlinkClr xmlns:ahyp="http://schemas.microsoft.com/office/drawing/2018/hyperlinkcolor" val="tx"/>
                    </a:ext>
                  </a:extLst>
                </a:hlinkClick>
              </a:rPr>
              <a:t>nice.org.uk/newsletters</a:t>
            </a:r>
            <a:endParaRPr lang="en-GB" sz="1600" u="sng">
              <a:solidFill>
                <a:schemeClr val="accent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tx1"/>
                </a:solidFill>
                <a:latin typeface="+mn-lt"/>
                <a:ea typeface="+mn-ea"/>
                <a:cs typeface="+mn-cs"/>
              </a:rPr>
              <a:t>Follow us on social media - visit </a:t>
            </a:r>
            <a:r>
              <a:rPr lang="en-GB" sz="1600" b="0" u="sng" kern="1200">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link.tr.ee/</a:t>
            </a:r>
            <a:r>
              <a:rPr lang="en-GB" sz="1600" b="0" u="sng" kern="1200" err="1">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nicecomms</a:t>
            </a:r>
            <a:endParaRPr lang="en-GB" sz="1800" b="0" u="sng" kern="1200">
              <a:solidFill>
                <a:schemeClr val="accent1"/>
              </a:solidFill>
              <a:latin typeface="+mn-lt"/>
              <a:ea typeface="+mn-ea"/>
              <a:cs typeface="+mn-cs"/>
            </a:endParaRPr>
          </a:p>
        </p:txBody>
      </p:sp>
      <p:sp>
        <p:nvSpPr>
          <p:cNvPr id="13" name="Text Placeholder 3">
            <a:extLst>
              <a:ext uri="{FF2B5EF4-FFF2-40B4-BE49-F238E27FC236}">
                <a16:creationId xmlns:a16="http://schemas.microsoft.com/office/drawing/2014/main" id="{B54778F4-0715-0457-BD75-75A348C68132}"/>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tx1"/>
                </a:solidFill>
                <a:latin typeface="+mn-lt"/>
                <a:ea typeface="Times New Roman" panose="02020603050405020304" pitchFamily="18" charset="0"/>
              </a:rPr>
              <a:t>© NICE 2024. All rights reserved. Subject to </a:t>
            </a:r>
            <a:r>
              <a:rPr lang="en-GB" sz="1400">
                <a:solidFill>
                  <a:schemeClr val="tx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tx1"/>
                </a:solidFill>
                <a:latin typeface="+mn-lt"/>
                <a:ea typeface="Times New Roman" panose="02020603050405020304" pitchFamily="18" charset="0"/>
              </a:rPr>
              <a:t>.</a:t>
            </a:r>
            <a:r>
              <a:rPr lang="en-GB" sz="1400">
                <a:solidFill>
                  <a:schemeClr val="tx1"/>
                </a:solidFill>
                <a:latin typeface="+mn-lt"/>
                <a:ea typeface="Inter" panose="02000503000000020004" pitchFamily="2" charset="0"/>
              </a:rPr>
              <a:t> </a:t>
            </a:r>
            <a:endParaRPr lang="en-US" sz="1400">
              <a:solidFill>
                <a:schemeClr val="tx1"/>
              </a:solidFill>
              <a:latin typeface="+mn-lt"/>
              <a:ea typeface="Inter" panose="02000503000000020004" pitchFamily="2" charset="0"/>
            </a:endParaRPr>
          </a:p>
        </p:txBody>
      </p:sp>
      <p:pic>
        <p:nvPicPr>
          <p:cNvPr id="14" name="Picture 13">
            <a:extLst>
              <a:ext uri="{FF2B5EF4-FFF2-40B4-BE49-F238E27FC236}">
                <a16:creationId xmlns:a16="http://schemas.microsoft.com/office/drawing/2014/main" id="{C7205FC0-3444-CE78-E54E-3B639D7E9520}"/>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001000" y="1342532"/>
            <a:ext cx="2385391" cy="2385391"/>
          </a:xfrm>
          <a:prstGeom prst="rect">
            <a:avLst/>
          </a:prstGeom>
          <a:ln w="12700">
            <a:solidFill>
              <a:schemeClr val="bg1">
                <a:lumMod val="75000"/>
              </a:schemeClr>
            </a:solidFill>
          </a:ln>
          <a:effectLst/>
        </p:spPr>
      </p:pic>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5" name="Rectangle 7">
            <a:extLst>
              <a:ext uri="{FF2B5EF4-FFF2-40B4-BE49-F238E27FC236}">
                <a16:creationId xmlns:a16="http://schemas.microsoft.com/office/drawing/2014/main" id="{B580EED3-945B-FF6C-97C4-81EA5871F8E0}"/>
              </a:ext>
              <a:ext uri="{C183D7F6-B498-43B3-948B-1728B52AA6E4}">
                <adec:decorative xmlns:adec="http://schemas.microsoft.com/office/drawing/2017/decorative" val="1"/>
              </a:ext>
            </a:extLst>
          </p:cNvPr>
          <p:cNvSpPr/>
          <p:nvPr userDrawn="1"/>
        </p:nvSpPr>
        <p:spPr>
          <a:xfrm rot="10800000">
            <a:off x="5514111" y="-1"/>
            <a:ext cx="6677889"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extBox 6">
            <a:extLst>
              <a:ext uri="{FF2B5EF4-FFF2-40B4-BE49-F238E27FC236}">
                <a16:creationId xmlns:a16="http://schemas.microsoft.com/office/drawing/2014/main" id="{4158DD0F-3BD5-77A7-E36C-98E854D87D28}"/>
              </a:ext>
            </a:extLst>
          </p:cNvPr>
          <p:cNvSpPr txBox="1"/>
          <p:nvPr userDrawn="1"/>
        </p:nvSpPr>
        <p:spPr>
          <a:xfrm>
            <a:off x="6649316" y="653899"/>
            <a:ext cx="5190260" cy="4788875"/>
          </a:xfrm>
          <a:prstGeom prst="rect">
            <a:avLst/>
          </a:prstGeom>
          <a:noFill/>
        </p:spPr>
        <p:txBody>
          <a:bodyPr wrap="square">
            <a:spAutoFit/>
          </a:bodyPr>
          <a:lstStyle/>
          <a:p>
            <a:pPr marL="268288" indent="-268288">
              <a:spcBef>
                <a:spcPts val="600"/>
              </a:spcBef>
              <a:tabLst>
                <a:tab pos="268288" algn="l"/>
              </a:tabLst>
            </a:pPr>
            <a:r>
              <a:rPr lang="en-GB" sz="2000" b="0">
                <a:solidFill>
                  <a:schemeClr val="tx1"/>
                </a:solidFill>
                <a:latin typeface="Inter SemiBold" panose="02000503000000020004" pitchFamily="2" charset="0"/>
                <a:ea typeface="Inter SemiBold" panose="02000503000000020004" pitchFamily="2" charset="0"/>
              </a:rPr>
              <a:t>	Stay up to date</a:t>
            </a: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68288" indent="-268288">
              <a:spcBef>
                <a:spcPts val="600"/>
              </a:spcBef>
              <a:tabLst>
                <a:tab pos="268288" algn="l"/>
              </a:tabLst>
            </a:pPr>
            <a:endParaRPr lang="en-GB" sz="2000" b="0">
              <a:solidFill>
                <a:schemeClr val="tx1"/>
              </a:solidFill>
              <a:latin typeface="Inter SemiBold" panose="02000503000000020004" pitchFamily="2" charset="0"/>
              <a:ea typeface="Inter SemiBold" panose="02000503000000020004" pitchFamily="2" charset="0"/>
            </a:endParaRPr>
          </a:p>
          <a:p>
            <a:pPr marL="285750" indent="-285750">
              <a:lnSpc>
                <a:spcPct val="120000"/>
              </a:lnSpc>
              <a:spcBef>
                <a:spcPts val="600"/>
              </a:spcBef>
              <a:buFont typeface="Arial" panose="020B0604020202020204" pitchFamily="34" charset="0"/>
              <a:buChar char="•"/>
              <a:tabLst>
                <a:tab pos="266700" algn="l"/>
              </a:tabLst>
            </a:pPr>
            <a:r>
              <a:rPr lang="en-GB" sz="1600">
                <a:solidFill>
                  <a:schemeClr val="tx1"/>
                </a:solidFill>
              </a:rPr>
              <a:t>Sign up to our </a:t>
            </a:r>
            <a:r>
              <a:rPr lang="en-GB" sz="1600" u="none">
                <a:solidFill>
                  <a:schemeClr val="tx1"/>
                </a:solidFill>
              </a:rPr>
              <a:t>newsletters - scan the QR code or visit </a:t>
            </a:r>
            <a:r>
              <a:rPr lang="en-GB" sz="1600" u="none">
                <a:solidFill>
                  <a:schemeClr val="accent1"/>
                </a:solidFill>
                <a:hlinkClick r:id="rId3">
                  <a:extLst>
                    <a:ext uri="{A12FA001-AC4F-418D-AE19-62706E023703}">
                      <ahyp:hlinkClr xmlns:ahyp="http://schemas.microsoft.com/office/drawing/2018/hyperlinkcolor" val="tx"/>
                    </a:ext>
                  </a:extLst>
                </a:hlinkClick>
              </a:rPr>
              <a:t>nice.org.uk/newsletters</a:t>
            </a:r>
            <a:endParaRPr lang="en-GB" sz="1600" u="sng">
              <a:solidFill>
                <a:schemeClr val="accent1"/>
              </a:solidFill>
            </a:endParaRPr>
          </a:p>
          <a:p>
            <a:pPr marL="285750" indent="-285750">
              <a:lnSpc>
                <a:spcPct val="120000"/>
              </a:lnSpc>
              <a:spcBef>
                <a:spcPts val="600"/>
              </a:spcBef>
              <a:buFont typeface="Arial" panose="020B0604020202020204" pitchFamily="34" charset="0"/>
              <a:buChar char="•"/>
              <a:tabLst>
                <a:tab pos="268288" algn="l"/>
              </a:tabLst>
            </a:pPr>
            <a:r>
              <a:rPr lang="en-GB" sz="1600" kern="1200">
                <a:solidFill>
                  <a:schemeClr val="tx1"/>
                </a:solidFill>
                <a:latin typeface="+mn-lt"/>
                <a:ea typeface="+mn-ea"/>
                <a:cs typeface="+mn-cs"/>
              </a:rPr>
              <a:t>Follow us on social media - visit </a:t>
            </a:r>
            <a:r>
              <a:rPr lang="en-GB" sz="1600" b="0" u="sng" kern="1200">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link.tr.ee/</a:t>
            </a:r>
            <a:r>
              <a:rPr lang="en-GB" sz="1600" b="0" u="sng" kern="1200" err="1">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nicecomms</a:t>
            </a:r>
            <a:endParaRPr lang="en-GB" sz="1800" b="0" u="sng" kern="1200">
              <a:solidFill>
                <a:schemeClr val="accent1"/>
              </a:solidFill>
              <a:latin typeface="+mn-lt"/>
              <a:ea typeface="+mn-ea"/>
              <a:cs typeface="+mn-cs"/>
            </a:endParaRPr>
          </a:p>
        </p:txBody>
      </p:sp>
      <p:sp>
        <p:nvSpPr>
          <p:cNvPr id="9" name="Text Placeholder 3">
            <a:extLst>
              <a:ext uri="{FF2B5EF4-FFF2-40B4-BE49-F238E27FC236}">
                <a16:creationId xmlns:a16="http://schemas.microsoft.com/office/drawing/2014/main" id="{5630F64F-466D-40E6-095D-C6A2E9ADB46C}"/>
              </a:ext>
            </a:extLst>
          </p:cNvPr>
          <p:cNvSpPr txBox="1">
            <a:spLocks/>
          </p:cNvSpPr>
          <p:nvPr userDrawn="1"/>
        </p:nvSpPr>
        <p:spPr>
          <a:xfrm>
            <a:off x="6677890" y="6389755"/>
            <a:ext cx="5292437" cy="365125"/>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solidFill>
                  <a:schemeClr val="tx1"/>
                </a:solidFill>
                <a:latin typeface="+mn-lt"/>
                <a:ea typeface="Times New Roman" panose="02020603050405020304" pitchFamily="18" charset="0"/>
              </a:rPr>
              <a:t>© NICE 2024. All rights reserved. Subject to </a:t>
            </a:r>
            <a:r>
              <a:rPr lang="en-GB" sz="1400">
                <a:solidFill>
                  <a:schemeClr val="tx1"/>
                </a:solidFill>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tx1"/>
                </a:solidFill>
                <a:latin typeface="+mn-lt"/>
                <a:ea typeface="Times New Roman" panose="02020603050405020304" pitchFamily="18" charset="0"/>
              </a:rPr>
              <a:t>.</a:t>
            </a:r>
            <a:r>
              <a:rPr lang="en-GB" sz="1400">
                <a:solidFill>
                  <a:schemeClr val="tx1"/>
                </a:solidFill>
                <a:latin typeface="+mn-lt"/>
                <a:ea typeface="Inter" panose="02000503000000020004" pitchFamily="2" charset="0"/>
              </a:rPr>
              <a:t> </a:t>
            </a:r>
            <a:endParaRPr lang="en-US" sz="1400">
              <a:solidFill>
                <a:schemeClr val="tx1"/>
              </a:solidFill>
              <a:latin typeface="+mn-lt"/>
              <a:ea typeface="Inter" panose="02000503000000020004" pitchFamily="2" charset="0"/>
            </a:endParaRPr>
          </a:p>
        </p:txBody>
      </p:sp>
      <p:pic>
        <p:nvPicPr>
          <p:cNvPr id="10" name="Picture 9">
            <a:extLst>
              <a:ext uri="{FF2B5EF4-FFF2-40B4-BE49-F238E27FC236}">
                <a16:creationId xmlns:a16="http://schemas.microsoft.com/office/drawing/2014/main" id="{5A18613A-D69D-7D5B-0AA5-B461A2BC380A}"/>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001000" y="1342532"/>
            <a:ext cx="2385391" cy="2385391"/>
          </a:xfrm>
          <a:prstGeom prst="rect">
            <a:avLst/>
          </a:prstGeom>
          <a:ln w="12700">
            <a:solidFill>
              <a:schemeClr val="bg1">
                <a:lumMod val="75000"/>
              </a:schemeClr>
            </a:solidFill>
          </a:ln>
          <a:effectLst/>
        </p:spPr>
      </p:pic>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82465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1387404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5320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noAutofit/>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noAutofit/>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tx1"/>
                </a:solidFill>
                <a:latin typeface="Inter" panose="02000503000000020004" pitchFamily="2" charset="0"/>
                <a:ea typeface="Inter" panose="02000503000000020004" pitchFamily="2" charset="0"/>
              </a:rPr>
              <a:pPr algn="ctr"/>
              <a:t>‹#›</a:t>
            </a:fld>
            <a:endParaRPr lang="en-US" sz="1200" b="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noAutofit/>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0" smtClean="0">
                <a:solidFill>
                  <a:schemeClr val="bg1"/>
                </a:solidFill>
                <a:latin typeface="Inter" panose="02000503000000020004" pitchFamily="2" charset="0"/>
                <a:ea typeface="Inter" panose="02000503000000020004" pitchFamily="2" charset="0"/>
              </a:rPr>
              <a:pPr algn="ctr"/>
              <a:t>‹#›</a:t>
            </a:fld>
            <a:endParaRPr lang="en-US" sz="1200" b="0">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3" r:id="rId31"/>
    <p:sldLayoutId id="2147484122"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3" r:id="rId42"/>
    <p:sldLayoutId id="2147484134" r:id="rId43"/>
    <p:sldLayoutId id="2147484135" r:id="rId44"/>
  </p:sldLayoutIdLst>
  <p:hf hdr="0" dt="0"/>
  <p:txStyles>
    <p:titleStyle>
      <a:lvl1pPr algn="l" defTabSz="914400" rtl="0" eaLnBrk="1" latinLnBrk="0" hangingPunct="1">
        <a:lnSpc>
          <a:spcPct val="10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nhsbsa.nhs.uk/statistical-collections/nice-technology-appraisals/nice-technology-appraisals-nhs-england-innovation-scorecard-june-2024" TargetMode="External"/><Relationship Id="rId2" Type="http://schemas.openxmlformats.org/officeDocument/2006/relationships/hyperlink" Target="https://www.cvdprevent.nhs.uk/"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418559-EF6D-6940-2CBE-3F5D13BA0BD6}"/>
              </a:ext>
            </a:extLst>
          </p:cNvPr>
          <p:cNvSpPr>
            <a:spLocks noGrp="1"/>
          </p:cNvSpPr>
          <p:nvPr>
            <p:ph type="ctrTitle"/>
          </p:nvPr>
        </p:nvSpPr>
        <p:spPr>
          <a:xfrm>
            <a:off x="625671" y="630417"/>
            <a:ext cx="5460055" cy="2071685"/>
          </a:xfrm>
        </p:spPr>
        <p:txBody>
          <a:bodyPr/>
          <a:lstStyle/>
          <a:p>
            <a:r>
              <a:rPr lang="en-GB"/>
              <a:t>A strategy for improving the uptake and adoption of NICE guidance</a:t>
            </a:r>
            <a:br>
              <a:rPr lang="en-GB"/>
            </a:br>
            <a:endParaRPr lang="en-GB"/>
          </a:p>
        </p:txBody>
      </p:sp>
      <p:pic>
        <p:nvPicPr>
          <p:cNvPr id="13" name="Picture Placeholder 12">
            <a:extLst>
              <a:ext uri="{FF2B5EF4-FFF2-40B4-BE49-F238E27FC236}">
                <a16:creationId xmlns:a16="http://schemas.microsoft.com/office/drawing/2014/main" id="{C5723F4E-A82B-2142-C052-CC66845315E5}"/>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
          <a:stretch/>
        </p:blipFill>
        <p:spPr>
          <a:xfrm>
            <a:off x="5796190" y="-9054"/>
            <a:ext cx="6461125" cy="6867053"/>
          </a:xfrm>
        </p:spPr>
      </p:pic>
      <p:sp>
        <p:nvSpPr>
          <p:cNvPr id="11" name="TextBox 10">
            <a:extLst>
              <a:ext uri="{FF2B5EF4-FFF2-40B4-BE49-F238E27FC236}">
                <a16:creationId xmlns:a16="http://schemas.microsoft.com/office/drawing/2014/main" id="{C2A4C999-EC69-5295-CCBD-CE414A98C136}"/>
              </a:ext>
            </a:extLst>
          </p:cNvPr>
          <p:cNvSpPr txBox="1"/>
          <p:nvPr/>
        </p:nvSpPr>
        <p:spPr>
          <a:xfrm>
            <a:off x="635945" y="4550436"/>
            <a:ext cx="1535998" cy="459228"/>
          </a:xfrm>
          <a:prstGeom prst="rect">
            <a:avLst/>
          </a:prstGeom>
          <a:noFill/>
        </p:spPr>
        <p:txBody>
          <a:bodyPr wrap="none" lIns="91440" tIns="45720" rIns="91440" bIns="45720" rtlCol="0" anchor="t">
            <a:spAutoFit/>
          </a:bodyPr>
          <a:lstStyle/>
          <a:p>
            <a:pPr>
              <a:lnSpc>
                <a:spcPct val="150000"/>
              </a:lnSpc>
            </a:pPr>
            <a:r>
              <a:rPr lang="en-US" dirty="0">
                <a:latin typeface="Inter SemiBold"/>
                <a:ea typeface="Inter SemiBold"/>
              </a:rPr>
              <a:t>March 2025</a:t>
            </a:r>
            <a:endParaRPr lang="en-GB" dirty="0">
              <a:latin typeface="Inter" panose="02000503000000020004" pitchFamily="2" charset="0"/>
              <a:ea typeface="Inter" panose="02000503000000020004" pitchFamily="2" charset="0"/>
            </a:endParaRPr>
          </a:p>
        </p:txBody>
      </p:sp>
      <p:sp>
        <p:nvSpPr>
          <p:cNvPr id="2" name="TextBox 1">
            <a:extLst>
              <a:ext uri="{FF2B5EF4-FFF2-40B4-BE49-F238E27FC236}">
                <a16:creationId xmlns:a16="http://schemas.microsoft.com/office/drawing/2014/main" id="{EC741FAA-DAD9-BB0A-7DDF-6BC17A757E30}"/>
              </a:ext>
            </a:extLst>
          </p:cNvPr>
          <p:cNvSpPr txBox="1"/>
          <p:nvPr/>
        </p:nvSpPr>
        <p:spPr>
          <a:xfrm>
            <a:off x="635945" y="3281172"/>
            <a:ext cx="5022529" cy="787780"/>
          </a:xfrm>
          <a:prstGeom prst="rect">
            <a:avLst/>
          </a:prstGeom>
          <a:noFill/>
        </p:spPr>
        <p:txBody>
          <a:bodyPr wrap="none" lIns="91440" tIns="45720" rIns="91440" bIns="45720" rtlCol="0" anchor="t">
            <a:spAutoFit/>
          </a:bodyPr>
          <a:lstStyle/>
          <a:p>
            <a:pPr>
              <a:lnSpc>
                <a:spcPct val="150000"/>
              </a:lnSpc>
            </a:pPr>
            <a:r>
              <a:rPr lang="en-GB" sz="1600" dirty="0">
                <a:latin typeface="Inter SemiBold"/>
                <a:ea typeface="Inter SemiBold"/>
              </a:rPr>
              <a:t>Dr. Louise Edwards</a:t>
            </a:r>
            <a:endParaRPr lang="en-US" sz="1600">
              <a:latin typeface="Inter SemiBold"/>
              <a:ea typeface="Inter"/>
            </a:endParaRPr>
          </a:p>
          <a:p>
            <a:pPr>
              <a:lnSpc>
                <a:spcPct val="150000"/>
              </a:lnSpc>
            </a:pPr>
            <a:r>
              <a:rPr lang="en-GB" sz="1600" dirty="0">
                <a:latin typeface="Inter SemiBold"/>
                <a:ea typeface="Inter SemiBold"/>
              </a:rPr>
              <a:t>Programme Director, Implementation and Insight</a:t>
            </a:r>
            <a:endParaRPr lang="en-GB" sz="1600">
              <a:latin typeface="Inter SemiBold"/>
              <a:ea typeface="Inter SemiBold"/>
            </a:endParaRPr>
          </a:p>
        </p:txBody>
      </p:sp>
    </p:spTree>
    <p:extLst>
      <p:ext uri="{BB962C8B-B14F-4D97-AF65-F5344CB8AC3E}">
        <p14:creationId xmlns:p14="http://schemas.microsoft.com/office/powerpoint/2010/main" val="80928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current landscape. ">
            <a:extLst>
              <a:ext uri="{FF2B5EF4-FFF2-40B4-BE49-F238E27FC236}">
                <a16:creationId xmlns:a16="http://schemas.microsoft.com/office/drawing/2014/main" id="{117A1745-9F3E-70FF-CC4C-7C631799E263}"/>
              </a:ext>
            </a:extLst>
          </p:cNvPr>
          <p:cNvPicPr>
            <a:picLocks noChangeAspect="1"/>
          </p:cNvPicPr>
          <p:nvPr/>
        </p:nvPicPr>
        <p:blipFill>
          <a:blip r:embed="rId3"/>
          <a:srcRect r="1588" b="18198"/>
          <a:stretch/>
        </p:blipFill>
        <p:spPr>
          <a:xfrm>
            <a:off x="106839" y="392229"/>
            <a:ext cx="11978321" cy="6073541"/>
          </a:xfrm>
          <a:prstGeom prst="rect">
            <a:avLst/>
          </a:prstGeom>
        </p:spPr>
      </p:pic>
      <p:sp>
        <p:nvSpPr>
          <p:cNvPr id="2" name="Title 1">
            <a:extLst>
              <a:ext uri="{FF2B5EF4-FFF2-40B4-BE49-F238E27FC236}">
                <a16:creationId xmlns:a16="http://schemas.microsoft.com/office/drawing/2014/main" id="{06F184B4-005A-1CEC-8E50-5CD681C2AA07}"/>
              </a:ext>
              <a:ext uri="{C183D7F6-B498-43B3-948B-1728B52AA6E4}">
                <adec:decorative xmlns:adec="http://schemas.microsoft.com/office/drawing/2017/decorative" val="1"/>
              </a:ext>
            </a:extLst>
          </p:cNvPr>
          <p:cNvSpPr>
            <a:spLocks noGrp="1"/>
          </p:cNvSpPr>
          <p:nvPr>
            <p:ph type="ctrTitle"/>
          </p:nvPr>
        </p:nvSpPr>
        <p:spPr>
          <a:xfrm>
            <a:off x="496383" y="-1276350"/>
            <a:ext cx="11224562" cy="1276350"/>
          </a:xfrm>
        </p:spPr>
        <p:txBody>
          <a:bodyPr vert="horz" lIns="91440" tIns="45720" rIns="91440" bIns="45720" rtlCol="0" anchor="b" anchorCtr="0">
            <a:normAutofit/>
          </a:bodyPr>
          <a:lstStyle/>
          <a:p>
            <a:r>
              <a:rPr lang="en-GB" dirty="0"/>
              <a:t> </a:t>
            </a:r>
          </a:p>
        </p:txBody>
      </p:sp>
    </p:spTree>
    <p:extLst>
      <p:ext uri="{BB962C8B-B14F-4D97-AF65-F5344CB8AC3E}">
        <p14:creationId xmlns:p14="http://schemas.microsoft.com/office/powerpoint/2010/main" val="214528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45DE-E546-9024-D45F-FFA05AC802C2}"/>
              </a:ext>
            </a:extLst>
          </p:cNvPr>
          <p:cNvSpPr>
            <a:spLocks noGrp="1"/>
          </p:cNvSpPr>
          <p:nvPr>
            <p:ph type="ctrTitle"/>
          </p:nvPr>
        </p:nvSpPr>
        <p:spPr>
          <a:xfrm>
            <a:off x="557655" y="257060"/>
            <a:ext cx="11076689" cy="1160319"/>
          </a:xfrm>
        </p:spPr>
        <p:txBody>
          <a:bodyPr/>
          <a:lstStyle/>
          <a:p>
            <a:r>
              <a:rPr lang="en-US" sz="2800"/>
              <a:t>The characteristics of this system relating to uptake and adoption of NICE guidance</a:t>
            </a:r>
            <a:endParaRPr lang="en-GB" sz="2800"/>
          </a:p>
        </p:txBody>
      </p:sp>
      <p:sp>
        <p:nvSpPr>
          <p:cNvPr id="3" name="Text Placeholder 2">
            <a:extLst>
              <a:ext uri="{FF2B5EF4-FFF2-40B4-BE49-F238E27FC236}">
                <a16:creationId xmlns:a16="http://schemas.microsoft.com/office/drawing/2014/main" id="{91625B78-76A4-FFD1-B4A0-4D33DA5A4678}"/>
              </a:ext>
            </a:extLst>
          </p:cNvPr>
          <p:cNvSpPr>
            <a:spLocks noGrp="1"/>
          </p:cNvSpPr>
          <p:nvPr>
            <p:ph type="body" sz="quarter" idx="12"/>
          </p:nvPr>
        </p:nvSpPr>
        <p:spPr>
          <a:xfrm>
            <a:off x="297456" y="1310074"/>
            <a:ext cx="11622796" cy="5266996"/>
          </a:xfrm>
          <a:solidFill>
            <a:srgbClr val="FFFFFF"/>
          </a:solidFill>
        </p:spPr>
        <p:txBody>
          <a:bodyPr/>
          <a:lstStyle/>
          <a:p>
            <a:pPr marL="285750" indent="-285750">
              <a:buFont typeface="Arial" panose="020B0604020202020204" pitchFamily="34" charset="0"/>
              <a:buChar char="•"/>
            </a:pPr>
            <a:r>
              <a:rPr lang="en-US" sz="1600"/>
              <a:t>NICE is firmly established in </a:t>
            </a:r>
            <a:r>
              <a:rPr lang="en-US" sz="1600" b="1"/>
              <a:t>the evidence synthesis system</a:t>
            </a:r>
            <a:r>
              <a:rPr lang="en-US" sz="1600"/>
              <a:t>, respected for the rigor and independence of its evidence synthesis and recommendations.</a:t>
            </a:r>
          </a:p>
          <a:p>
            <a:pPr marL="285750" indent="-285750">
              <a:buFont typeface="Arial" panose="020B0604020202020204" pitchFamily="34" charset="0"/>
              <a:buChar char="•"/>
            </a:pPr>
            <a:r>
              <a:rPr lang="en-US" sz="1600"/>
              <a:t>The </a:t>
            </a:r>
            <a:r>
              <a:rPr lang="en-US" sz="1600" b="1"/>
              <a:t>improvement system </a:t>
            </a:r>
            <a:r>
              <a:rPr lang="en-US" sz="1600"/>
              <a:t>is an essential bridge between evidence-based recommendations and their adoption by decision makers in the delivery system. This system of </a:t>
            </a:r>
            <a:r>
              <a:rPr lang="en-US" sz="1600" err="1"/>
              <a:t>organisations</a:t>
            </a:r>
            <a:r>
              <a:rPr lang="en-US" sz="1600"/>
              <a:t> is currently fragmented with some duplication of effort and a lack of role clarity.</a:t>
            </a:r>
          </a:p>
          <a:p>
            <a:pPr marL="285750" indent="-285750">
              <a:buFont typeface="Arial" panose="020B0604020202020204" pitchFamily="34" charset="0"/>
              <a:buChar char="•"/>
            </a:pPr>
            <a:r>
              <a:rPr lang="en-US" sz="1600"/>
              <a:t>The </a:t>
            </a:r>
            <a:r>
              <a:rPr lang="en-US" sz="1600" b="1"/>
              <a:t>delivery system</a:t>
            </a:r>
            <a:r>
              <a:rPr lang="en-US" sz="1600"/>
              <a:t> can be helpfully understood as made up of multi-level decision makers – macro (commissioners), </a:t>
            </a:r>
            <a:r>
              <a:rPr lang="en-US" sz="1600" err="1"/>
              <a:t>meso</a:t>
            </a:r>
            <a:r>
              <a:rPr lang="en-US" sz="1600"/>
              <a:t> level (organization level – providers), and micro level (clinical care team and practitioners). </a:t>
            </a:r>
          </a:p>
          <a:p>
            <a:pPr marL="285750" indent="-285750">
              <a:buFont typeface="Arial" panose="020B0604020202020204" pitchFamily="34" charset="0"/>
              <a:buChar char="•"/>
            </a:pPr>
            <a:r>
              <a:rPr lang="en-US" sz="1600"/>
              <a:t>We know from user research that NICE’s products are currently </a:t>
            </a:r>
            <a:r>
              <a:rPr lang="en-US" sz="1600" b="1"/>
              <a:t>strongest at micro level (practitioner and clinical team</a:t>
            </a:r>
            <a:r>
              <a:rPr lang="en-US" sz="1600"/>
              <a:t>), so can have significant impact on individual decisions about patient care. But as </a:t>
            </a:r>
            <a:r>
              <a:rPr lang="en-US" sz="1600" b="1"/>
              <a:t>systemic challenges</a:t>
            </a:r>
            <a:r>
              <a:rPr lang="en-US" sz="1600"/>
              <a:t> in health and care increase (quality, safety, access, finance and workforce), then the ability of individual practitioners/clinical care teams to adopt guidance is impacted by the higher levels in the system (their organization, commissioners etc.) </a:t>
            </a:r>
            <a:r>
              <a:rPr lang="en-US" sz="1600" b="1"/>
              <a:t>Mutually reinforcing activities and </a:t>
            </a:r>
            <a:r>
              <a:rPr lang="en-US" sz="1600" b="1" err="1"/>
              <a:t>prioritisation</a:t>
            </a:r>
            <a:r>
              <a:rPr lang="en-US" sz="1600" b="1"/>
              <a:t> across commissioner, provider and practitioner levels in order for sustainable adoption and uptake on NICE guidance to happen.</a:t>
            </a:r>
          </a:p>
          <a:p>
            <a:endParaRPr lang="en-US" sz="1600"/>
          </a:p>
          <a:p>
            <a:endParaRPr lang="en-GB"/>
          </a:p>
        </p:txBody>
      </p:sp>
    </p:spTree>
    <p:extLst>
      <p:ext uri="{BB962C8B-B14F-4D97-AF65-F5344CB8AC3E}">
        <p14:creationId xmlns:p14="http://schemas.microsoft.com/office/powerpoint/2010/main" val="101527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FD0AD1E-1E28-3C00-E40F-7C040C93AEA1}"/>
              </a:ext>
            </a:extLst>
          </p:cNvPr>
          <p:cNvGraphicFramePr>
            <a:graphicFrameLocks noGrp="1"/>
          </p:cNvGraphicFramePr>
          <p:nvPr>
            <p:extLst>
              <p:ext uri="{D42A27DB-BD31-4B8C-83A1-F6EECF244321}">
                <p14:modId xmlns:p14="http://schemas.microsoft.com/office/powerpoint/2010/main" val="3931884757"/>
              </p:ext>
            </p:extLst>
          </p:nvPr>
        </p:nvGraphicFramePr>
        <p:xfrm>
          <a:off x="77118" y="0"/>
          <a:ext cx="12114882" cy="6705600"/>
        </p:xfrm>
        <a:graphic>
          <a:graphicData uri="http://schemas.openxmlformats.org/drawingml/2006/table">
            <a:tbl>
              <a:tblPr firstRow="1" bandRow="1">
                <a:tableStyleId>{5C22544A-7EE6-4342-B048-85BDC9FD1C3A}</a:tableStyleId>
              </a:tblPr>
              <a:tblGrid>
                <a:gridCol w="5982729">
                  <a:extLst>
                    <a:ext uri="{9D8B030D-6E8A-4147-A177-3AD203B41FA5}">
                      <a16:colId xmlns:a16="http://schemas.microsoft.com/office/drawing/2014/main" val="129464591"/>
                    </a:ext>
                  </a:extLst>
                </a:gridCol>
                <a:gridCol w="6132153">
                  <a:extLst>
                    <a:ext uri="{9D8B030D-6E8A-4147-A177-3AD203B41FA5}">
                      <a16:colId xmlns:a16="http://schemas.microsoft.com/office/drawing/2014/main" val="1960978351"/>
                    </a:ext>
                  </a:extLst>
                </a:gridCol>
              </a:tblGrid>
              <a:tr h="561860">
                <a:tc>
                  <a:txBody>
                    <a:bodyPr/>
                    <a:lstStyle/>
                    <a:p>
                      <a:r>
                        <a:rPr lang="en-US" sz="1600"/>
                        <a:t>Barriers to uptake and adoption in the current health and care system</a:t>
                      </a:r>
                      <a:endParaRPr lang="en-GB" sz="1600"/>
                    </a:p>
                  </a:txBody>
                  <a:tcPr/>
                </a:tc>
                <a:tc>
                  <a:txBody>
                    <a:bodyPr/>
                    <a:lstStyle/>
                    <a:p>
                      <a:r>
                        <a:rPr lang="en-US" sz="1600"/>
                        <a:t>Leverage points to uptake and adoption in the current health and care system</a:t>
                      </a:r>
                      <a:endParaRPr lang="en-GB" sz="1600"/>
                    </a:p>
                  </a:txBody>
                  <a:tcPr/>
                </a:tc>
                <a:extLst>
                  <a:ext uri="{0D108BD9-81ED-4DB2-BD59-A6C34878D82A}">
                    <a16:rowId xmlns:a16="http://schemas.microsoft.com/office/drawing/2014/main" val="66712338"/>
                  </a:ext>
                </a:extLst>
              </a:tr>
              <a:tr h="984144">
                <a:tc>
                  <a:txBody>
                    <a:bodyPr/>
                    <a:lstStyle/>
                    <a:p>
                      <a:r>
                        <a:rPr lang="en-US" sz="1600" b="1"/>
                        <a:t>1. Prioritisation in </a:t>
                      </a:r>
                      <a:r>
                        <a:rPr lang="en-US" sz="1600" b="1" err="1"/>
                        <a:t>pressurised</a:t>
                      </a:r>
                      <a:r>
                        <a:rPr lang="en-US" sz="1600" b="1"/>
                        <a:t> system</a:t>
                      </a:r>
                    </a:p>
                    <a:p>
                      <a:pPr marL="285750" indent="-285750">
                        <a:buFont typeface="Arial" panose="020B0604020202020204" pitchFamily="34" charset="0"/>
                        <a:buChar char="•"/>
                      </a:pPr>
                      <a:r>
                        <a:rPr lang="en-US" sz="1400"/>
                        <a:t>Health and care system is under pressure</a:t>
                      </a:r>
                    </a:p>
                    <a:p>
                      <a:pPr marL="285750" indent="-285750">
                        <a:buFont typeface="Arial" panose="020B0604020202020204" pitchFamily="34" charset="0"/>
                        <a:buChar char="•"/>
                      </a:pPr>
                      <a:r>
                        <a:rPr lang="en-US" sz="1400"/>
                        <a:t>Focus on operational challenges leads to many NICE recommendations not being prioritized</a:t>
                      </a:r>
                    </a:p>
                    <a:p>
                      <a:pPr marL="285750" indent="-285750">
                        <a:buFont typeface="Arial" panose="020B0604020202020204" pitchFamily="34" charset="0"/>
                        <a:buChar char="•"/>
                      </a:pPr>
                      <a:r>
                        <a:rPr lang="en-US" sz="1400"/>
                        <a:t>Financial challenges mean difficult </a:t>
                      </a:r>
                      <a:r>
                        <a:rPr lang="en-US" sz="1400" err="1"/>
                        <a:t>prioritisation</a:t>
                      </a:r>
                      <a:r>
                        <a:rPr lang="en-US" sz="1400"/>
                        <a:t> decisions </a:t>
                      </a:r>
                      <a:endParaRPr lang="en-GB" sz="1400"/>
                    </a:p>
                  </a:txBody>
                  <a:tcPr/>
                </a:tc>
                <a:tc>
                  <a:txBody>
                    <a:bodyPr/>
                    <a:lstStyle/>
                    <a:p>
                      <a:pPr marL="285750" indent="-285750">
                        <a:buFont typeface="Arial" panose="020B0604020202020204" pitchFamily="34" charset="0"/>
                        <a:buChar char="•"/>
                      </a:pPr>
                      <a:r>
                        <a:rPr lang="en-US" sz="1400"/>
                        <a:t>The NHS Long Term Plan will provide clarity on long term priorities for the health and care system</a:t>
                      </a:r>
                    </a:p>
                    <a:p>
                      <a:pPr marL="285750" indent="-285750">
                        <a:buFont typeface="Arial" panose="020B0604020202020204" pitchFamily="34" charset="0"/>
                        <a:buChar char="•"/>
                      </a:pPr>
                      <a:r>
                        <a:rPr lang="en-US" sz="1400"/>
                        <a:t>NICE evidence-based methods balancing quality and value for taxpayer are the basis of </a:t>
                      </a:r>
                      <a:r>
                        <a:rPr lang="en-US" sz="1400" err="1"/>
                        <a:t>prioritisation</a:t>
                      </a:r>
                      <a:r>
                        <a:rPr lang="en-US" sz="1600"/>
                        <a:t>.</a:t>
                      </a:r>
                      <a:endParaRPr lang="en-GB" sz="1600"/>
                    </a:p>
                  </a:txBody>
                  <a:tcPr/>
                </a:tc>
                <a:extLst>
                  <a:ext uri="{0D108BD9-81ED-4DB2-BD59-A6C34878D82A}">
                    <a16:rowId xmlns:a16="http://schemas.microsoft.com/office/drawing/2014/main" val="2895020389"/>
                  </a:ext>
                </a:extLst>
              </a:tr>
              <a:tr h="984144">
                <a:tc>
                  <a:txBody>
                    <a:bodyPr/>
                    <a:lstStyle/>
                    <a:p>
                      <a:r>
                        <a:rPr lang="en-US" sz="1600" b="1"/>
                        <a:t>2. System direction</a:t>
                      </a:r>
                    </a:p>
                    <a:p>
                      <a:pPr marL="285750" indent="-285750">
                        <a:buFont typeface="Arial" panose="020B0604020202020204" pitchFamily="34" charset="0"/>
                        <a:buChar char="•"/>
                      </a:pPr>
                      <a:r>
                        <a:rPr lang="en-US" sz="1400" b="0"/>
                        <a:t>There are competing priorities in the health and care system due to complex organizational arrangements </a:t>
                      </a:r>
                    </a:p>
                    <a:p>
                      <a:pPr marL="285750" indent="-285750">
                        <a:buFont typeface="Arial" panose="020B0604020202020204" pitchFamily="34" charset="0"/>
                        <a:buChar char="•"/>
                      </a:pPr>
                      <a:r>
                        <a:rPr lang="en-US" sz="1400" b="0"/>
                        <a:t>There is a lack of integration of NICE recommendations in health and care performance frameworks/standards</a:t>
                      </a:r>
                      <a:endParaRPr lang="en-GB" sz="1400" b="0"/>
                    </a:p>
                  </a:txBody>
                  <a:tcPr/>
                </a:tc>
                <a:tc>
                  <a:txBody>
                    <a:bodyPr/>
                    <a:lstStyle/>
                    <a:p>
                      <a:pPr marL="285750" indent="-285750">
                        <a:buFont typeface="Arial" panose="020B0604020202020204" pitchFamily="34" charset="0"/>
                        <a:buChar char="•"/>
                      </a:pPr>
                      <a:r>
                        <a:rPr lang="en-US" sz="1400"/>
                        <a:t>NICE has the skills and credibility to provide the evidence based standards and direction for the health and care system.</a:t>
                      </a:r>
                    </a:p>
                    <a:p>
                      <a:pPr marL="285750" indent="-285750">
                        <a:buFont typeface="Arial" panose="020B0604020202020204" pitchFamily="34" charset="0"/>
                        <a:buChar char="•"/>
                      </a:pPr>
                      <a:r>
                        <a:rPr lang="en-US" sz="1400"/>
                        <a:t>NICE could play a pivotal role in driving large-scale, evidence-based innovation and improvement needed by the health and care system.</a:t>
                      </a:r>
                      <a:endParaRPr lang="en-GB" sz="1400"/>
                    </a:p>
                  </a:txBody>
                  <a:tcPr/>
                </a:tc>
                <a:extLst>
                  <a:ext uri="{0D108BD9-81ED-4DB2-BD59-A6C34878D82A}">
                    <a16:rowId xmlns:a16="http://schemas.microsoft.com/office/drawing/2014/main" val="840579813"/>
                  </a:ext>
                </a:extLst>
              </a:tr>
              <a:tr h="759767">
                <a:tc>
                  <a:txBody>
                    <a:bodyPr/>
                    <a:lstStyle/>
                    <a:p>
                      <a:r>
                        <a:rPr lang="en-US" sz="1600" b="1" dirty="0"/>
                        <a:t>3. Improvement system</a:t>
                      </a:r>
                    </a:p>
                    <a:p>
                      <a:pPr marL="285750" indent="-285750">
                        <a:buFont typeface="Arial" panose="020B0604020202020204" pitchFamily="34" charset="0"/>
                        <a:buChar char="•"/>
                      </a:pPr>
                      <a:r>
                        <a:rPr lang="en-US" sz="1400" b="0" dirty="0"/>
                        <a:t>There is a lack of clarity on priorities, roles and accountabilities between NICE and </a:t>
                      </a:r>
                      <a:r>
                        <a:rPr lang="en-US" sz="1400" b="0" dirty="0" err="1"/>
                        <a:t>organisations</a:t>
                      </a:r>
                      <a:r>
                        <a:rPr lang="en-US" sz="1400" b="0" dirty="0"/>
                        <a:t> in the improvement system</a:t>
                      </a:r>
                    </a:p>
                  </a:txBody>
                  <a:tcPr/>
                </a:tc>
                <a:tc>
                  <a:txBody>
                    <a:bodyPr/>
                    <a:lstStyle/>
                    <a:p>
                      <a:pPr marL="285750" indent="-285750">
                        <a:buFont typeface="Arial" panose="020B0604020202020204" pitchFamily="34" charset="0"/>
                        <a:buChar char="•"/>
                      </a:pPr>
                      <a:r>
                        <a:rPr lang="en-US" sz="1400"/>
                        <a:t>The Sinker review </a:t>
                      </a:r>
                    </a:p>
                    <a:p>
                      <a:pPr marL="285750" indent="-285750">
                        <a:buFont typeface="Arial" panose="020B0604020202020204" pitchFamily="34" charset="0"/>
                        <a:buChar char="•"/>
                      </a:pPr>
                      <a:r>
                        <a:rPr lang="en-US" sz="1400"/>
                        <a:t>NICE will develop a shared value proposition and target operating model with key </a:t>
                      </a:r>
                      <a:r>
                        <a:rPr lang="en-US" sz="1400" err="1"/>
                        <a:t>organisations</a:t>
                      </a:r>
                      <a:r>
                        <a:rPr lang="en-US" sz="1400"/>
                        <a:t> in the improvement system</a:t>
                      </a:r>
                      <a:endParaRPr lang="en-GB" sz="1400"/>
                    </a:p>
                  </a:txBody>
                  <a:tcPr/>
                </a:tc>
                <a:extLst>
                  <a:ext uri="{0D108BD9-81ED-4DB2-BD59-A6C34878D82A}">
                    <a16:rowId xmlns:a16="http://schemas.microsoft.com/office/drawing/2014/main" val="830397930"/>
                  </a:ext>
                </a:extLst>
              </a:tr>
              <a:tr h="984144">
                <a:tc>
                  <a:txBody>
                    <a:bodyPr/>
                    <a:lstStyle/>
                    <a:p>
                      <a:r>
                        <a:rPr lang="en-US" sz="1600" b="1"/>
                        <a:t>4. Commissioner and provider support</a:t>
                      </a:r>
                    </a:p>
                    <a:p>
                      <a:pPr marL="285750" indent="-285750">
                        <a:buFont typeface="Arial" panose="020B0604020202020204" pitchFamily="34" charset="0"/>
                        <a:buChar char="•"/>
                      </a:pPr>
                      <a:r>
                        <a:rPr lang="en-US" sz="1400" b="0"/>
                        <a:t>Practitioners lack commissioner and provider support for adoption of NICE guidance in a system under pressure</a:t>
                      </a:r>
                    </a:p>
                    <a:p>
                      <a:pPr marL="285750" indent="-285750">
                        <a:buFont typeface="Arial" panose="020B0604020202020204" pitchFamily="34" charset="0"/>
                        <a:buChar char="•"/>
                      </a:pPr>
                      <a:r>
                        <a:rPr lang="en-US" sz="1400" b="0"/>
                        <a:t>Commissioners and providers offer insufficient funding to support to adoption of recommendations due to operational pressures</a:t>
                      </a:r>
                      <a:endParaRPr lang="en-GB" sz="1400" b="0"/>
                    </a:p>
                  </a:txBody>
                  <a:tcPr/>
                </a:tc>
                <a:tc>
                  <a:txBody>
                    <a:bodyPr/>
                    <a:lstStyle/>
                    <a:p>
                      <a:pPr marL="285750" indent="-285750">
                        <a:buFont typeface="Arial" panose="020B0604020202020204" pitchFamily="34" charset="0"/>
                        <a:buChar char="•"/>
                      </a:pPr>
                      <a:r>
                        <a:rPr lang="en-US" sz="1400"/>
                        <a:t>NICE skills and capabilities are highly relevant to providers and commissioners.</a:t>
                      </a:r>
                    </a:p>
                    <a:p>
                      <a:pPr marL="285750" indent="-285750">
                        <a:buFont typeface="Arial" panose="020B0604020202020204" pitchFamily="34" charset="0"/>
                        <a:buChar char="•"/>
                      </a:pPr>
                      <a:r>
                        <a:rPr lang="en-US" sz="1400"/>
                        <a:t>Through structured tactical engagement with provider and commissioners there is an opportunity for NICE to support longer term planning and resource allocation in the system.</a:t>
                      </a:r>
                      <a:endParaRPr lang="en-GB" sz="1400"/>
                    </a:p>
                  </a:txBody>
                  <a:tcPr/>
                </a:tc>
                <a:extLst>
                  <a:ext uri="{0D108BD9-81ED-4DB2-BD59-A6C34878D82A}">
                    <a16:rowId xmlns:a16="http://schemas.microsoft.com/office/drawing/2014/main" val="3835283826"/>
                  </a:ext>
                </a:extLst>
              </a:tr>
              <a:tr h="984144">
                <a:tc>
                  <a:txBody>
                    <a:bodyPr/>
                    <a:lstStyle/>
                    <a:p>
                      <a:r>
                        <a:rPr lang="en-US" sz="1600" b="1"/>
                        <a:t>5. Knowledge and awareness</a:t>
                      </a:r>
                    </a:p>
                    <a:p>
                      <a:pPr marL="285750" indent="-285750">
                        <a:buFont typeface="Arial" panose="020B0604020202020204" pitchFamily="34" charset="0"/>
                        <a:buChar char="•"/>
                      </a:pPr>
                      <a:r>
                        <a:rPr lang="en-GB" sz="1400" b="0"/>
                        <a:t>Practitioners lack knowledge of how to apply NICE guidance in their setting</a:t>
                      </a:r>
                    </a:p>
                    <a:p>
                      <a:pPr marL="285750" indent="-285750">
                        <a:buFont typeface="Arial" panose="020B0604020202020204" pitchFamily="34" charset="0"/>
                        <a:buChar char="•"/>
                      </a:pPr>
                      <a:r>
                        <a:rPr lang="en-GB" sz="1400" b="0"/>
                        <a:t>Users struggle to keep up with the volume of new NICE guidance</a:t>
                      </a:r>
                    </a:p>
                    <a:p>
                      <a:pPr marL="285750" indent="-285750">
                        <a:buFont typeface="Arial" panose="020B0604020202020204" pitchFamily="34" charset="0"/>
                        <a:buChar char="•"/>
                      </a:pPr>
                      <a:r>
                        <a:rPr lang="en-GB" sz="1400" b="0"/>
                        <a:t>Data on uptake and adoption of NICE guidance is not easily accessible to our users</a:t>
                      </a:r>
                    </a:p>
                  </a:txBody>
                  <a:tcPr/>
                </a:tc>
                <a:tc>
                  <a:txBody>
                    <a:bodyPr/>
                    <a:lstStyle/>
                    <a:p>
                      <a:pPr marL="285750" indent="-285750">
                        <a:buFont typeface="Arial" panose="020B0604020202020204" pitchFamily="34" charset="0"/>
                        <a:buChar char="•"/>
                      </a:pPr>
                      <a:r>
                        <a:rPr lang="en-US" sz="1400" dirty="0"/>
                        <a:t>NICE organization-wide approach to supporting adoption and uptake will help practitioners, providers and commissioners to apply guidance in their setting.</a:t>
                      </a:r>
                    </a:p>
                    <a:p>
                      <a:pPr marL="285750" indent="-285750">
                        <a:buFont typeface="Arial" panose="020B0604020202020204" pitchFamily="34" charset="0"/>
                        <a:buChar char="•"/>
                      </a:pPr>
                      <a:r>
                        <a:rPr lang="en-US" sz="1400" dirty="0"/>
                        <a:t>NICE Useable strategy will make our products more useable for our primary audiences</a:t>
                      </a:r>
                    </a:p>
                    <a:p>
                      <a:pPr marL="285750" indent="-285750">
                        <a:buFont typeface="Arial" panose="020B0604020202020204" pitchFamily="34" charset="0"/>
                        <a:buChar char="•"/>
                      </a:pPr>
                      <a:r>
                        <a:rPr lang="en-US" sz="1400" dirty="0"/>
                        <a:t>NICE has data on uptake of our guidance which can be shared with our primary audiences to reduce variation in uptake.</a:t>
                      </a:r>
                      <a:endParaRPr lang="en-GB" sz="1400" dirty="0"/>
                    </a:p>
                  </a:txBody>
                  <a:tcPr/>
                </a:tc>
                <a:extLst>
                  <a:ext uri="{0D108BD9-81ED-4DB2-BD59-A6C34878D82A}">
                    <a16:rowId xmlns:a16="http://schemas.microsoft.com/office/drawing/2014/main" val="108914245"/>
                  </a:ext>
                </a:extLst>
              </a:tr>
            </a:tbl>
          </a:graphicData>
        </a:graphic>
      </p:graphicFrame>
    </p:spTree>
    <p:extLst>
      <p:ext uri="{BB962C8B-B14F-4D97-AF65-F5344CB8AC3E}">
        <p14:creationId xmlns:p14="http://schemas.microsoft.com/office/powerpoint/2010/main" val="372401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06AB-92DF-D281-D934-67003A0F5DFD}"/>
              </a:ext>
            </a:extLst>
          </p:cNvPr>
          <p:cNvSpPr>
            <a:spLocks noGrp="1"/>
          </p:cNvSpPr>
          <p:nvPr>
            <p:ph type="ctrTitle"/>
          </p:nvPr>
        </p:nvSpPr>
        <p:spPr>
          <a:xfrm>
            <a:off x="496384" y="223521"/>
            <a:ext cx="10878460" cy="1276350"/>
          </a:xfrm>
        </p:spPr>
        <p:txBody>
          <a:bodyPr>
            <a:normAutofit/>
          </a:bodyPr>
          <a:lstStyle/>
          <a:p>
            <a:r>
              <a:rPr lang="en-US" sz="3600"/>
              <a:t>The underpinning principles of our strategy</a:t>
            </a:r>
            <a:endParaRPr lang="en-GB" sz="3600"/>
          </a:p>
        </p:txBody>
      </p:sp>
      <p:sp>
        <p:nvSpPr>
          <p:cNvPr id="4" name="Text Placeholder 3">
            <a:extLst>
              <a:ext uri="{FF2B5EF4-FFF2-40B4-BE49-F238E27FC236}">
                <a16:creationId xmlns:a16="http://schemas.microsoft.com/office/drawing/2014/main" id="{45A946CA-8745-4466-CD0D-AB584040A4D6}"/>
              </a:ext>
            </a:extLst>
          </p:cNvPr>
          <p:cNvSpPr>
            <a:spLocks noGrp="1"/>
          </p:cNvSpPr>
          <p:nvPr>
            <p:ph type="body" sz="quarter" idx="12"/>
          </p:nvPr>
        </p:nvSpPr>
        <p:spPr>
          <a:xfrm>
            <a:off x="496384" y="1015002"/>
            <a:ext cx="11199232" cy="5547723"/>
          </a:xfrm>
          <a:solidFill>
            <a:schemeClr val="bg1"/>
          </a:solidFill>
          <a:ln>
            <a:solidFill>
              <a:srgbClr val="FFFFFF"/>
            </a:solidFill>
          </a:ln>
        </p:spPr>
        <p:txBody>
          <a:bodyPr vert="horz" lIns="91440" tIns="45720" rIns="91440" bIns="45720" numCol="1" rtlCol="0" anchor="t">
            <a:noAutofit/>
          </a:bodyPr>
          <a:lstStyle/>
          <a:p>
            <a:pPr marL="342900" indent="-342900">
              <a:buAutoNum type="arabicPeriod"/>
            </a:pPr>
            <a:r>
              <a:rPr lang="en-GB" sz="1600">
                <a:latin typeface="+mn-lt"/>
              </a:rPr>
              <a:t>We will ensure our approach to supporting implementation is part of a learning health system, and wider government missions, using </a:t>
            </a:r>
            <a:r>
              <a:rPr lang="en-GB" sz="1600" b="1">
                <a:latin typeface="+mn-lt"/>
              </a:rPr>
              <a:t>data and intelligence to understand uptake, barriers and enablers to drive continuous improvement </a:t>
            </a:r>
            <a:r>
              <a:rPr lang="en-GB" sz="1600">
                <a:latin typeface="+mn-lt"/>
              </a:rPr>
              <a:t>in our core purpose and with system partners and decision makers.</a:t>
            </a:r>
          </a:p>
          <a:p>
            <a:pPr marL="342900" indent="-342900">
              <a:buAutoNum type="arabicPeriod"/>
            </a:pPr>
            <a:r>
              <a:rPr lang="en-GB" sz="1600">
                <a:latin typeface="+mn-lt"/>
              </a:rPr>
              <a:t>Although </a:t>
            </a:r>
            <a:r>
              <a:rPr lang="en-GB" sz="1600">
                <a:effectLst/>
                <a:latin typeface="+mn-lt"/>
              </a:rPr>
              <a:t>NICE’s remit does not include the direct responsibility for improving the uptake of guidance, we will use the levers at our disposal to effectively </a:t>
            </a:r>
            <a:r>
              <a:rPr lang="en-GB" sz="1600" b="1">
                <a:effectLst/>
                <a:latin typeface="+mn-lt"/>
              </a:rPr>
              <a:t>support decision makers in implementing our guidance within the system</a:t>
            </a:r>
            <a:r>
              <a:rPr lang="en-GB" sz="1600">
                <a:latin typeface="+mn-lt"/>
              </a:rPr>
              <a:t>.</a:t>
            </a:r>
          </a:p>
          <a:p>
            <a:pPr marL="342900" indent="-342900">
              <a:buFont typeface="+mj-lt"/>
              <a:buAutoNum type="arabicPeriod"/>
            </a:pPr>
            <a:r>
              <a:rPr lang="en-GB" sz="1600">
                <a:latin typeface="+mn-lt"/>
              </a:rPr>
              <a:t>We</a:t>
            </a:r>
            <a:r>
              <a:rPr lang="en-GB" sz="1600" b="1">
                <a:latin typeface="+mn-lt"/>
              </a:rPr>
              <a:t> </a:t>
            </a:r>
            <a:r>
              <a:rPr lang="en-GB" sz="1600">
                <a:latin typeface="+mn-lt"/>
              </a:rPr>
              <a:t>will develop </a:t>
            </a:r>
            <a:r>
              <a:rPr lang="en-GB" sz="1600" b="1">
                <a:latin typeface="+mn-lt"/>
              </a:rPr>
              <a:t>outcomes-based partnerships with other organisations in the improvement </a:t>
            </a:r>
            <a:r>
              <a:rPr lang="en-GB" sz="1600">
                <a:latin typeface="+mn-lt"/>
              </a:rPr>
              <a:t>system to align our efforts to improve uptake, and to achieve more collective impact.</a:t>
            </a:r>
          </a:p>
          <a:p>
            <a:pPr marL="342900" indent="-342900">
              <a:buFont typeface="+mj-lt"/>
              <a:buAutoNum type="arabicPeriod"/>
            </a:pPr>
            <a:r>
              <a:rPr lang="en-GB" sz="1600">
                <a:latin typeface="+mn-lt"/>
              </a:rPr>
              <a:t>We will recognise </a:t>
            </a:r>
            <a:r>
              <a:rPr lang="en-GB" sz="1600" b="1">
                <a:latin typeface="+mn-lt"/>
              </a:rPr>
              <a:t>that health and care decisions are made at different levels in our system</a:t>
            </a:r>
            <a:r>
              <a:rPr lang="en-GB" sz="1600">
                <a:latin typeface="+mn-lt"/>
              </a:rPr>
              <a:t> – commissioner/system level, organisation level, and practitioner level – and that our guidance will have the most impact if it is framed differently for each of these decision-making levels.</a:t>
            </a:r>
          </a:p>
          <a:p>
            <a:pPr marL="342900" indent="-342900">
              <a:buFont typeface="+mj-lt"/>
              <a:buAutoNum type="arabicPeriod"/>
            </a:pPr>
            <a:r>
              <a:rPr lang="en-GB" sz="1600">
                <a:latin typeface="+mn-lt"/>
              </a:rPr>
              <a:t>We will have </a:t>
            </a:r>
            <a:r>
              <a:rPr lang="en-GB" sz="1600" b="1">
                <a:latin typeface="+mn-lt"/>
              </a:rPr>
              <a:t>uptake in mind encouraging consideration of uptake barriers and enablers</a:t>
            </a:r>
            <a:r>
              <a:rPr lang="en-GB" sz="1600">
                <a:latin typeface="+mn-lt"/>
              </a:rPr>
              <a:t>, in all of our guidance producing functions.</a:t>
            </a:r>
            <a:endParaRPr lang="en-US" sz="1600">
              <a:latin typeface="+mn-lt"/>
            </a:endParaRPr>
          </a:p>
        </p:txBody>
      </p:sp>
    </p:spTree>
    <p:extLst>
      <p:ext uri="{BB962C8B-B14F-4D97-AF65-F5344CB8AC3E}">
        <p14:creationId xmlns:p14="http://schemas.microsoft.com/office/powerpoint/2010/main" val="56581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D66D-2EF3-802E-DDB1-6231EE248240}"/>
              </a:ext>
            </a:extLst>
          </p:cNvPr>
          <p:cNvSpPr>
            <a:spLocks noGrp="1"/>
          </p:cNvSpPr>
          <p:nvPr>
            <p:ph type="ctrTitle"/>
          </p:nvPr>
        </p:nvSpPr>
        <p:spPr/>
        <p:txBody>
          <a:bodyPr>
            <a:noAutofit/>
          </a:bodyPr>
          <a:lstStyle/>
          <a:p>
            <a:r>
              <a:rPr lang="en-GB"/>
              <a:t>Our three core areas of focus</a:t>
            </a:r>
          </a:p>
        </p:txBody>
      </p:sp>
      <p:sp>
        <p:nvSpPr>
          <p:cNvPr id="14" name="Rounded Rectangle 13">
            <a:extLst>
              <a:ext uri="{FF2B5EF4-FFF2-40B4-BE49-F238E27FC236}">
                <a16:creationId xmlns:a16="http://schemas.microsoft.com/office/drawing/2014/main" id="{8D6D896A-8FD5-6018-0F70-D3A02F6E74B3}"/>
              </a:ext>
              <a:ext uri="{C183D7F6-B498-43B3-948B-1728B52AA6E4}">
                <adec:decorative xmlns:adec="http://schemas.microsoft.com/office/drawing/2017/decorative" val="1"/>
              </a:ext>
            </a:extLst>
          </p:cNvPr>
          <p:cNvSpPr>
            <a:spLocks noChangeArrowheads="1"/>
          </p:cNvSpPr>
          <p:nvPr/>
        </p:nvSpPr>
        <p:spPr bwMode="auto">
          <a:xfrm>
            <a:off x="285619" y="5769557"/>
            <a:ext cx="10666476" cy="113772"/>
          </a:xfrm>
          <a:prstGeom prst="roundRect">
            <a:avLst>
              <a:gd name="adj" fmla="val 50000"/>
            </a:avLst>
          </a:prstGeom>
          <a:solidFill>
            <a:schemeClr val="bg1">
              <a:lumMod val="85000"/>
            </a:schemeClr>
          </a:solidFill>
          <a:ln>
            <a:noFill/>
          </a:ln>
          <a:effectLst/>
        </p:spPr>
        <p:txBody>
          <a:bodyPr wrap="none" anchor="ctr"/>
          <a:lstStyle/>
          <a:p>
            <a:endParaRPr lang="en-US" sz="3266">
              <a:latin typeface="Lato Light" panose="020F0502020204030203" pitchFamily="34" charset="0"/>
            </a:endParaRPr>
          </a:p>
        </p:txBody>
      </p:sp>
      <p:sp>
        <p:nvSpPr>
          <p:cNvPr id="15" name="Freeform 14">
            <a:extLst>
              <a:ext uri="{FF2B5EF4-FFF2-40B4-BE49-F238E27FC236}">
                <a16:creationId xmlns:a16="http://schemas.microsoft.com/office/drawing/2014/main" id="{BDF34320-1337-04BD-9801-C3DC0729E0C2}"/>
              </a:ext>
              <a:ext uri="{C183D7F6-B498-43B3-948B-1728B52AA6E4}">
                <adec:decorative xmlns:adec="http://schemas.microsoft.com/office/drawing/2017/decorative" val="1"/>
              </a:ext>
            </a:extLst>
          </p:cNvPr>
          <p:cNvSpPr>
            <a:spLocks noChangeArrowheads="1"/>
          </p:cNvSpPr>
          <p:nvPr/>
        </p:nvSpPr>
        <p:spPr bwMode="auto">
          <a:xfrm>
            <a:off x="5480257" y="5059398"/>
            <a:ext cx="615743" cy="615743"/>
          </a:xfrm>
          <a:custGeom>
            <a:avLst/>
            <a:gdLst>
              <a:gd name="T0" fmla="*/ 1441 w 1442"/>
              <a:gd name="T1" fmla="*/ 721 h 1444"/>
              <a:gd name="T2" fmla="*/ 1441 w 1442"/>
              <a:gd name="T3" fmla="*/ 721 h 1444"/>
              <a:gd name="T4" fmla="*/ 721 w 1442"/>
              <a:gd name="T5" fmla="*/ 0 h 1444"/>
              <a:gd name="T6" fmla="*/ 721 w 1442"/>
              <a:gd name="T7" fmla="*/ 0 h 1444"/>
              <a:gd name="T8" fmla="*/ 0 w 1442"/>
              <a:gd name="T9" fmla="*/ 721 h 1444"/>
              <a:gd name="T10" fmla="*/ 0 w 1442"/>
              <a:gd name="T11" fmla="*/ 721 h 1444"/>
              <a:gd name="T12" fmla="*/ 721 w 1442"/>
              <a:gd name="T13" fmla="*/ 1443 h 1444"/>
              <a:gd name="T14" fmla="*/ 721 w 1442"/>
              <a:gd name="T15" fmla="*/ 1443 h 1444"/>
              <a:gd name="T16" fmla="*/ 1441 w 1442"/>
              <a:gd name="T17" fmla="*/ 72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2" h="1444">
                <a:moveTo>
                  <a:pt x="1441" y="721"/>
                </a:moveTo>
                <a:lnTo>
                  <a:pt x="1441" y="721"/>
                </a:lnTo>
                <a:cubicBezTo>
                  <a:pt x="1441" y="323"/>
                  <a:pt x="1119" y="0"/>
                  <a:pt x="721" y="0"/>
                </a:cubicBezTo>
                <a:lnTo>
                  <a:pt x="721" y="0"/>
                </a:lnTo>
                <a:cubicBezTo>
                  <a:pt x="323" y="0"/>
                  <a:pt x="0" y="323"/>
                  <a:pt x="0" y="721"/>
                </a:cubicBezTo>
                <a:lnTo>
                  <a:pt x="0" y="721"/>
                </a:lnTo>
                <a:cubicBezTo>
                  <a:pt x="0" y="1120"/>
                  <a:pt x="323" y="1443"/>
                  <a:pt x="721" y="1443"/>
                </a:cubicBezTo>
                <a:lnTo>
                  <a:pt x="721" y="1443"/>
                </a:lnTo>
                <a:cubicBezTo>
                  <a:pt x="1119" y="1443"/>
                  <a:pt x="1441" y="1120"/>
                  <a:pt x="1441" y="721"/>
                </a:cubicBezTo>
              </a:path>
            </a:pathLst>
          </a:custGeom>
          <a:solidFill>
            <a:schemeClr val="accent2"/>
          </a:solidFill>
          <a:ln>
            <a:noFill/>
          </a:ln>
          <a:effectLst/>
        </p:spPr>
        <p:txBody>
          <a:bodyPr wrap="none" anchor="ctr"/>
          <a:lstStyle/>
          <a:p>
            <a:endParaRPr lang="en-US" sz="3266">
              <a:latin typeface="Lato Light" panose="020F0502020204030203" pitchFamily="34" charset="0"/>
            </a:endParaRPr>
          </a:p>
        </p:txBody>
      </p:sp>
      <p:sp useBgFill="1">
        <p:nvSpPr>
          <p:cNvPr id="16" name="Freeform 15">
            <a:extLst>
              <a:ext uri="{FF2B5EF4-FFF2-40B4-BE49-F238E27FC236}">
                <a16:creationId xmlns:a16="http://schemas.microsoft.com/office/drawing/2014/main" id="{2C4DB00F-997E-43AD-660E-D9F1A8E27FDD}"/>
              </a:ext>
              <a:ext uri="{C183D7F6-B498-43B3-948B-1728B52AA6E4}">
                <adec:decorative xmlns:adec="http://schemas.microsoft.com/office/drawing/2017/decorative" val="1"/>
              </a:ext>
            </a:extLst>
          </p:cNvPr>
          <p:cNvSpPr>
            <a:spLocks noChangeArrowheads="1"/>
          </p:cNvSpPr>
          <p:nvPr/>
        </p:nvSpPr>
        <p:spPr bwMode="auto">
          <a:xfrm>
            <a:off x="3821842" y="5335928"/>
            <a:ext cx="276803" cy="278686"/>
          </a:xfrm>
          <a:custGeom>
            <a:avLst/>
            <a:gdLst>
              <a:gd name="T0" fmla="*/ 649 w 650"/>
              <a:gd name="T1" fmla="*/ 325 h 652"/>
              <a:gd name="T2" fmla="*/ 649 w 650"/>
              <a:gd name="T3" fmla="*/ 325 h 652"/>
              <a:gd name="T4" fmla="*/ 325 w 650"/>
              <a:gd name="T5" fmla="*/ 0 h 652"/>
              <a:gd name="T6" fmla="*/ 325 w 650"/>
              <a:gd name="T7" fmla="*/ 0 h 652"/>
              <a:gd name="T8" fmla="*/ 0 w 650"/>
              <a:gd name="T9" fmla="*/ 325 h 652"/>
              <a:gd name="T10" fmla="*/ 0 w 650"/>
              <a:gd name="T11" fmla="*/ 325 h 652"/>
              <a:gd name="T12" fmla="*/ 325 w 650"/>
              <a:gd name="T13" fmla="*/ 651 h 652"/>
              <a:gd name="T14" fmla="*/ 325 w 650"/>
              <a:gd name="T15" fmla="*/ 651 h 652"/>
              <a:gd name="T16" fmla="*/ 649 w 650"/>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652">
                <a:moveTo>
                  <a:pt x="649" y="325"/>
                </a:moveTo>
                <a:lnTo>
                  <a:pt x="649" y="325"/>
                </a:lnTo>
                <a:cubicBezTo>
                  <a:pt x="649" y="146"/>
                  <a:pt x="505" y="0"/>
                  <a:pt x="325" y="0"/>
                </a:cubicBezTo>
                <a:lnTo>
                  <a:pt x="325" y="0"/>
                </a:lnTo>
                <a:cubicBezTo>
                  <a:pt x="146" y="0"/>
                  <a:pt x="0" y="146"/>
                  <a:pt x="0" y="325"/>
                </a:cubicBezTo>
                <a:lnTo>
                  <a:pt x="0" y="325"/>
                </a:lnTo>
                <a:cubicBezTo>
                  <a:pt x="0" y="505"/>
                  <a:pt x="146" y="651"/>
                  <a:pt x="325" y="651"/>
                </a:cubicBezTo>
                <a:lnTo>
                  <a:pt x="325" y="651"/>
                </a:lnTo>
                <a:cubicBezTo>
                  <a:pt x="505" y="651"/>
                  <a:pt x="649" y="505"/>
                  <a:pt x="649"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7" name="Freeform 16">
            <a:extLst>
              <a:ext uri="{FF2B5EF4-FFF2-40B4-BE49-F238E27FC236}">
                <a16:creationId xmlns:a16="http://schemas.microsoft.com/office/drawing/2014/main" id="{B921D529-40AE-1407-A6D5-932D35D3E0B8}"/>
              </a:ext>
              <a:ext uri="{C183D7F6-B498-43B3-948B-1728B52AA6E4}">
                <adec:decorative xmlns:adec="http://schemas.microsoft.com/office/drawing/2017/decorative" val="1"/>
              </a:ext>
            </a:extLst>
          </p:cNvPr>
          <p:cNvSpPr>
            <a:spLocks noChangeArrowheads="1"/>
          </p:cNvSpPr>
          <p:nvPr/>
        </p:nvSpPr>
        <p:spPr bwMode="auto">
          <a:xfrm>
            <a:off x="4810955" y="1887177"/>
            <a:ext cx="1888657" cy="3110730"/>
          </a:xfrm>
          <a:custGeom>
            <a:avLst/>
            <a:gdLst>
              <a:gd name="T0" fmla="*/ 3862 w 4423"/>
              <a:gd name="T1" fmla="*/ 0 h 7286"/>
              <a:gd name="T2" fmla="*/ 559 w 4423"/>
              <a:gd name="T3" fmla="*/ 0 h 7286"/>
              <a:gd name="T4" fmla="*/ 559 w 4423"/>
              <a:gd name="T5" fmla="*/ 0 h 7286"/>
              <a:gd name="T6" fmla="*/ 0 w 4423"/>
              <a:gd name="T7" fmla="*/ 559 h 7286"/>
              <a:gd name="T8" fmla="*/ 0 w 4423"/>
              <a:gd name="T9" fmla="*/ 5348 h 7286"/>
              <a:gd name="T10" fmla="*/ 0 w 4423"/>
              <a:gd name="T11" fmla="*/ 5348 h 7286"/>
              <a:gd name="T12" fmla="*/ 559 w 4423"/>
              <a:gd name="T13" fmla="*/ 5908 h 7286"/>
              <a:gd name="T14" fmla="*/ 1323 w 4423"/>
              <a:gd name="T15" fmla="*/ 5908 h 7286"/>
              <a:gd name="T16" fmla="*/ 2044 w 4423"/>
              <a:gd name="T17" fmla="*/ 7157 h 7286"/>
              <a:gd name="T18" fmla="*/ 2044 w 4423"/>
              <a:gd name="T19" fmla="*/ 7157 h 7286"/>
              <a:gd name="T20" fmla="*/ 2378 w 4423"/>
              <a:gd name="T21" fmla="*/ 7157 h 7286"/>
              <a:gd name="T22" fmla="*/ 3098 w 4423"/>
              <a:gd name="T23" fmla="*/ 5908 h 7286"/>
              <a:gd name="T24" fmla="*/ 3862 w 4423"/>
              <a:gd name="T25" fmla="*/ 5908 h 7286"/>
              <a:gd name="T26" fmla="*/ 3862 w 4423"/>
              <a:gd name="T27" fmla="*/ 5908 h 7286"/>
              <a:gd name="T28" fmla="*/ 4422 w 4423"/>
              <a:gd name="T29" fmla="*/ 5348 h 7286"/>
              <a:gd name="T30" fmla="*/ 4422 w 4423"/>
              <a:gd name="T31" fmla="*/ 559 h 7286"/>
              <a:gd name="T32" fmla="*/ 4422 w 4423"/>
              <a:gd name="T33" fmla="*/ 559 h 7286"/>
              <a:gd name="T34" fmla="*/ 3862 w 4423"/>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3" h="7286">
                <a:moveTo>
                  <a:pt x="3862" y="0"/>
                </a:moveTo>
                <a:lnTo>
                  <a:pt x="559" y="0"/>
                </a:lnTo>
                <a:lnTo>
                  <a:pt x="559" y="0"/>
                </a:lnTo>
                <a:cubicBezTo>
                  <a:pt x="250" y="0"/>
                  <a:pt x="0" y="250"/>
                  <a:pt x="0" y="559"/>
                </a:cubicBezTo>
                <a:lnTo>
                  <a:pt x="0" y="5348"/>
                </a:lnTo>
                <a:lnTo>
                  <a:pt x="0" y="5348"/>
                </a:lnTo>
                <a:cubicBezTo>
                  <a:pt x="0" y="5657"/>
                  <a:pt x="250" y="5908"/>
                  <a:pt x="559" y="5908"/>
                </a:cubicBezTo>
                <a:lnTo>
                  <a:pt x="1323" y="5908"/>
                </a:lnTo>
                <a:lnTo>
                  <a:pt x="2044" y="7157"/>
                </a:lnTo>
                <a:lnTo>
                  <a:pt x="2044" y="7157"/>
                </a:lnTo>
                <a:cubicBezTo>
                  <a:pt x="2118" y="7285"/>
                  <a:pt x="2304" y="7285"/>
                  <a:pt x="2378" y="7157"/>
                </a:cubicBezTo>
                <a:lnTo>
                  <a:pt x="3098" y="5908"/>
                </a:lnTo>
                <a:lnTo>
                  <a:pt x="3862" y="5908"/>
                </a:lnTo>
                <a:lnTo>
                  <a:pt x="3862" y="5908"/>
                </a:lnTo>
                <a:cubicBezTo>
                  <a:pt x="4171" y="5908"/>
                  <a:pt x="4422" y="5657"/>
                  <a:pt x="4422" y="5348"/>
                </a:cubicBezTo>
                <a:lnTo>
                  <a:pt x="4422" y="559"/>
                </a:lnTo>
                <a:lnTo>
                  <a:pt x="4422" y="559"/>
                </a:lnTo>
                <a:cubicBezTo>
                  <a:pt x="4422" y="250"/>
                  <a:pt x="4171" y="0"/>
                  <a:pt x="3862" y="0"/>
                </a:cubicBezTo>
              </a:path>
            </a:pathLst>
          </a:custGeom>
          <a:solidFill>
            <a:schemeClr val="accent2"/>
          </a:solidFill>
          <a:ln>
            <a:noFill/>
          </a:ln>
          <a:effectLst/>
        </p:spPr>
        <p:txBody>
          <a:bodyPr wrap="none" anchor="ctr"/>
          <a:lstStyle/>
          <a:p>
            <a:endParaRPr lang="en-US" sz="3266">
              <a:latin typeface="Lato Light" panose="020F0502020204030203" pitchFamily="34" charset="0"/>
            </a:endParaRPr>
          </a:p>
        </p:txBody>
      </p:sp>
      <p:sp>
        <p:nvSpPr>
          <p:cNvPr id="18" name="Freeform 17">
            <a:extLst>
              <a:ext uri="{FF2B5EF4-FFF2-40B4-BE49-F238E27FC236}">
                <a16:creationId xmlns:a16="http://schemas.microsoft.com/office/drawing/2014/main" id="{AE61CB62-C466-C17E-CA35-DFE2847821C1}"/>
              </a:ext>
              <a:ext uri="{C183D7F6-B498-43B3-948B-1728B52AA6E4}">
                <adec:decorative xmlns:adec="http://schemas.microsoft.com/office/drawing/2017/decorative" val="1"/>
              </a:ext>
            </a:extLst>
          </p:cNvPr>
          <p:cNvSpPr>
            <a:spLocks noChangeArrowheads="1"/>
          </p:cNvSpPr>
          <p:nvPr/>
        </p:nvSpPr>
        <p:spPr bwMode="auto">
          <a:xfrm>
            <a:off x="2195630" y="5066307"/>
            <a:ext cx="615743" cy="615743"/>
          </a:xfrm>
          <a:custGeom>
            <a:avLst/>
            <a:gdLst>
              <a:gd name="T0" fmla="*/ 1443 w 1444"/>
              <a:gd name="T1" fmla="*/ 721 h 1444"/>
              <a:gd name="T2" fmla="*/ 1443 w 1444"/>
              <a:gd name="T3" fmla="*/ 721 h 1444"/>
              <a:gd name="T4" fmla="*/ 722 w 1444"/>
              <a:gd name="T5" fmla="*/ 0 h 1444"/>
              <a:gd name="T6" fmla="*/ 722 w 1444"/>
              <a:gd name="T7" fmla="*/ 0 h 1444"/>
              <a:gd name="T8" fmla="*/ 0 w 1444"/>
              <a:gd name="T9" fmla="*/ 721 h 1444"/>
              <a:gd name="T10" fmla="*/ 0 w 1444"/>
              <a:gd name="T11" fmla="*/ 721 h 1444"/>
              <a:gd name="T12" fmla="*/ 722 w 1444"/>
              <a:gd name="T13" fmla="*/ 1443 h 1444"/>
              <a:gd name="T14" fmla="*/ 722 w 1444"/>
              <a:gd name="T15" fmla="*/ 1443 h 1444"/>
              <a:gd name="T16" fmla="*/ 1443 w 1444"/>
              <a:gd name="T17" fmla="*/ 72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4" h="1444">
                <a:moveTo>
                  <a:pt x="1443" y="721"/>
                </a:moveTo>
                <a:lnTo>
                  <a:pt x="1443" y="721"/>
                </a:lnTo>
                <a:cubicBezTo>
                  <a:pt x="1443" y="323"/>
                  <a:pt x="1120" y="0"/>
                  <a:pt x="722" y="0"/>
                </a:cubicBezTo>
                <a:lnTo>
                  <a:pt x="722" y="0"/>
                </a:lnTo>
                <a:cubicBezTo>
                  <a:pt x="323" y="0"/>
                  <a:pt x="0" y="323"/>
                  <a:pt x="0" y="721"/>
                </a:cubicBezTo>
                <a:lnTo>
                  <a:pt x="0" y="721"/>
                </a:lnTo>
                <a:cubicBezTo>
                  <a:pt x="0" y="1120"/>
                  <a:pt x="323" y="1443"/>
                  <a:pt x="722" y="1443"/>
                </a:cubicBezTo>
                <a:lnTo>
                  <a:pt x="722" y="1443"/>
                </a:lnTo>
                <a:cubicBezTo>
                  <a:pt x="1120" y="1443"/>
                  <a:pt x="1443" y="1120"/>
                  <a:pt x="1443" y="721"/>
                </a:cubicBezTo>
              </a:path>
            </a:pathLst>
          </a:custGeom>
          <a:solidFill>
            <a:schemeClr val="accent1"/>
          </a:solidFill>
          <a:ln>
            <a:noFill/>
          </a:ln>
          <a:effectLst/>
        </p:spPr>
        <p:txBody>
          <a:bodyPr wrap="none" anchor="ctr"/>
          <a:lstStyle/>
          <a:p>
            <a:endParaRPr lang="en-US" sz="3266">
              <a:latin typeface="Lato Light" panose="020F0502020204030203" pitchFamily="34" charset="0"/>
            </a:endParaRPr>
          </a:p>
        </p:txBody>
      </p:sp>
      <p:sp useBgFill="1">
        <p:nvSpPr>
          <p:cNvPr id="19" name="Freeform 18">
            <a:extLst>
              <a:ext uri="{FF2B5EF4-FFF2-40B4-BE49-F238E27FC236}">
                <a16:creationId xmlns:a16="http://schemas.microsoft.com/office/drawing/2014/main" id="{4635E0DC-C483-650B-A82C-710AFAAA76A6}"/>
              </a:ext>
              <a:ext uri="{C183D7F6-B498-43B3-948B-1728B52AA6E4}">
                <adec:decorative xmlns:adec="http://schemas.microsoft.com/office/drawing/2017/decorative" val="1"/>
              </a:ext>
            </a:extLst>
          </p:cNvPr>
          <p:cNvSpPr>
            <a:spLocks noChangeArrowheads="1"/>
          </p:cNvSpPr>
          <p:nvPr/>
        </p:nvSpPr>
        <p:spPr bwMode="auto">
          <a:xfrm>
            <a:off x="2375624" y="5234835"/>
            <a:ext cx="278686" cy="278686"/>
          </a:xfrm>
          <a:custGeom>
            <a:avLst/>
            <a:gdLst>
              <a:gd name="T0" fmla="*/ 650 w 651"/>
              <a:gd name="T1" fmla="*/ 325 h 652"/>
              <a:gd name="T2" fmla="*/ 650 w 651"/>
              <a:gd name="T3" fmla="*/ 325 h 652"/>
              <a:gd name="T4" fmla="*/ 326 w 651"/>
              <a:gd name="T5" fmla="*/ 0 h 652"/>
              <a:gd name="T6" fmla="*/ 326 w 651"/>
              <a:gd name="T7" fmla="*/ 0 h 652"/>
              <a:gd name="T8" fmla="*/ 0 w 651"/>
              <a:gd name="T9" fmla="*/ 325 h 652"/>
              <a:gd name="T10" fmla="*/ 0 w 651"/>
              <a:gd name="T11" fmla="*/ 325 h 652"/>
              <a:gd name="T12" fmla="*/ 326 w 651"/>
              <a:gd name="T13" fmla="*/ 651 h 652"/>
              <a:gd name="T14" fmla="*/ 326 w 651"/>
              <a:gd name="T15" fmla="*/ 651 h 652"/>
              <a:gd name="T16" fmla="*/ 650 w 651"/>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52">
                <a:moveTo>
                  <a:pt x="650" y="325"/>
                </a:moveTo>
                <a:lnTo>
                  <a:pt x="650" y="325"/>
                </a:lnTo>
                <a:cubicBezTo>
                  <a:pt x="650" y="146"/>
                  <a:pt x="505" y="0"/>
                  <a:pt x="326" y="0"/>
                </a:cubicBezTo>
                <a:lnTo>
                  <a:pt x="326" y="0"/>
                </a:lnTo>
                <a:cubicBezTo>
                  <a:pt x="146" y="0"/>
                  <a:pt x="0" y="146"/>
                  <a:pt x="0" y="325"/>
                </a:cubicBezTo>
                <a:lnTo>
                  <a:pt x="0" y="325"/>
                </a:lnTo>
                <a:cubicBezTo>
                  <a:pt x="0" y="505"/>
                  <a:pt x="146" y="651"/>
                  <a:pt x="326" y="651"/>
                </a:cubicBezTo>
                <a:lnTo>
                  <a:pt x="326" y="651"/>
                </a:lnTo>
                <a:cubicBezTo>
                  <a:pt x="505" y="651"/>
                  <a:pt x="650" y="505"/>
                  <a:pt x="650"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20" name="Freeform 19">
            <a:extLst>
              <a:ext uri="{FF2B5EF4-FFF2-40B4-BE49-F238E27FC236}">
                <a16:creationId xmlns:a16="http://schemas.microsoft.com/office/drawing/2014/main" id="{2BFD7368-2F67-7466-2736-D9AE6301DE59}"/>
              </a:ext>
              <a:ext uri="{C183D7F6-B498-43B3-948B-1728B52AA6E4}">
                <adec:decorative xmlns:adec="http://schemas.microsoft.com/office/drawing/2017/decorative" val="1"/>
              </a:ext>
            </a:extLst>
          </p:cNvPr>
          <p:cNvSpPr>
            <a:spLocks noChangeArrowheads="1"/>
          </p:cNvSpPr>
          <p:nvPr/>
        </p:nvSpPr>
        <p:spPr bwMode="auto">
          <a:xfrm>
            <a:off x="1556041" y="1822909"/>
            <a:ext cx="1888658" cy="3110731"/>
          </a:xfrm>
          <a:custGeom>
            <a:avLst/>
            <a:gdLst>
              <a:gd name="T0" fmla="*/ 3864 w 4424"/>
              <a:gd name="T1" fmla="*/ 0 h 7286"/>
              <a:gd name="T2" fmla="*/ 559 w 4424"/>
              <a:gd name="T3" fmla="*/ 0 h 7286"/>
              <a:gd name="T4" fmla="*/ 559 w 4424"/>
              <a:gd name="T5" fmla="*/ 0 h 7286"/>
              <a:gd name="T6" fmla="*/ 0 w 4424"/>
              <a:gd name="T7" fmla="*/ 559 h 7286"/>
              <a:gd name="T8" fmla="*/ 0 w 4424"/>
              <a:gd name="T9" fmla="*/ 5348 h 7286"/>
              <a:gd name="T10" fmla="*/ 0 w 4424"/>
              <a:gd name="T11" fmla="*/ 5348 h 7286"/>
              <a:gd name="T12" fmla="*/ 559 w 4424"/>
              <a:gd name="T13" fmla="*/ 5908 h 7286"/>
              <a:gd name="T14" fmla="*/ 1323 w 4424"/>
              <a:gd name="T15" fmla="*/ 5908 h 7286"/>
              <a:gd name="T16" fmla="*/ 2044 w 4424"/>
              <a:gd name="T17" fmla="*/ 7157 h 7286"/>
              <a:gd name="T18" fmla="*/ 2044 w 4424"/>
              <a:gd name="T19" fmla="*/ 7157 h 7286"/>
              <a:gd name="T20" fmla="*/ 2378 w 4424"/>
              <a:gd name="T21" fmla="*/ 7157 h 7286"/>
              <a:gd name="T22" fmla="*/ 3099 w 4424"/>
              <a:gd name="T23" fmla="*/ 5908 h 7286"/>
              <a:gd name="T24" fmla="*/ 3864 w 4424"/>
              <a:gd name="T25" fmla="*/ 5908 h 7286"/>
              <a:gd name="T26" fmla="*/ 3864 w 4424"/>
              <a:gd name="T27" fmla="*/ 5908 h 7286"/>
              <a:gd name="T28" fmla="*/ 4423 w 4424"/>
              <a:gd name="T29" fmla="*/ 5348 h 7286"/>
              <a:gd name="T30" fmla="*/ 4423 w 4424"/>
              <a:gd name="T31" fmla="*/ 559 h 7286"/>
              <a:gd name="T32" fmla="*/ 4423 w 4424"/>
              <a:gd name="T33" fmla="*/ 559 h 7286"/>
              <a:gd name="T34" fmla="*/ 3864 w 4424"/>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4" h="7286">
                <a:moveTo>
                  <a:pt x="3864" y="0"/>
                </a:moveTo>
                <a:lnTo>
                  <a:pt x="559" y="0"/>
                </a:lnTo>
                <a:lnTo>
                  <a:pt x="559" y="0"/>
                </a:lnTo>
                <a:cubicBezTo>
                  <a:pt x="250" y="0"/>
                  <a:pt x="0" y="250"/>
                  <a:pt x="0" y="559"/>
                </a:cubicBezTo>
                <a:lnTo>
                  <a:pt x="0" y="5348"/>
                </a:lnTo>
                <a:lnTo>
                  <a:pt x="0" y="5348"/>
                </a:lnTo>
                <a:cubicBezTo>
                  <a:pt x="0" y="5657"/>
                  <a:pt x="250" y="5908"/>
                  <a:pt x="559" y="5908"/>
                </a:cubicBezTo>
                <a:lnTo>
                  <a:pt x="1323" y="5908"/>
                </a:lnTo>
                <a:lnTo>
                  <a:pt x="2044" y="7157"/>
                </a:lnTo>
                <a:lnTo>
                  <a:pt x="2044" y="7157"/>
                </a:lnTo>
                <a:cubicBezTo>
                  <a:pt x="2119" y="7285"/>
                  <a:pt x="2304" y="7285"/>
                  <a:pt x="2378" y="7157"/>
                </a:cubicBezTo>
                <a:lnTo>
                  <a:pt x="3099" y="5908"/>
                </a:lnTo>
                <a:lnTo>
                  <a:pt x="3864" y="5908"/>
                </a:lnTo>
                <a:lnTo>
                  <a:pt x="3864" y="5908"/>
                </a:lnTo>
                <a:cubicBezTo>
                  <a:pt x="4172" y="5908"/>
                  <a:pt x="4423" y="5657"/>
                  <a:pt x="4423" y="5348"/>
                </a:cubicBezTo>
                <a:lnTo>
                  <a:pt x="4423" y="559"/>
                </a:lnTo>
                <a:lnTo>
                  <a:pt x="4423" y="559"/>
                </a:lnTo>
                <a:cubicBezTo>
                  <a:pt x="4423" y="250"/>
                  <a:pt x="4172" y="0"/>
                  <a:pt x="3864" y="0"/>
                </a:cubicBezTo>
              </a:path>
            </a:pathLst>
          </a:custGeom>
          <a:solidFill>
            <a:schemeClr val="accent1"/>
          </a:solidFill>
          <a:ln>
            <a:noFill/>
          </a:ln>
          <a:effectLst/>
        </p:spPr>
        <p:txBody>
          <a:bodyPr wrap="none" anchor="ctr"/>
          <a:lstStyle/>
          <a:p>
            <a:endParaRPr lang="en-US" sz="3266">
              <a:latin typeface="Lato Light" panose="020F0502020204030203" pitchFamily="34" charset="0"/>
            </a:endParaRPr>
          </a:p>
        </p:txBody>
      </p:sp>
      <p:sp>
        <p:nvSpPr>
          <p:cNvPr id="21" name="Freeform 20">
            <a:extLst>
              <a:ext uri="{FF2B5EF4-FFF2-40B4-BE49-F238E27FC236}">
                <a16:creationId xmlns:a16="http://schemas.microsoft.com/office/drawing/2014/main" id="{72B6E2DC-D386-88E1-45C3-72E8E8F3F73E}"/>
              </a:ext>
              <a:ext uri="{C183D7F6-B498-43B3-948B-1728B52AA6E4}">
                <adec:decorative xmlns:adec="http://schemas.microsoft.com/office/drawing/2017/decorative" val="1"/>
              </a:ext>
            </a:extLst>
          </p:cNvPr>
          <p:cNvSpPr>
            <a:spLocks noChangeArrowheads="1"/>
          </p:cNvSpPr>
          <p:nvPr/>
        </p:nvSpPr>
        <p:spPr bwMode="auto">
          <a:xfrm>
            <a:off x="8653899" y="5153814"/>
            <a:ext cx="615743" cy="615743"/>
          </a:xfrm>
          <a:custGeom>
            <a:avLst/>
            <a:gdLst>
              <a:gd name="T0" fmla="*/ 1442 w 1443"/>
              <a:gd name="T1" fmla="*/ 721 h 1444"/>
              <a:gd name="T2" fmla="*/ 1442 w 1443"/>
              <a:gd name="T3" fmla="*/ 721 h 1444"/>
              <a:gd name="T4" fmla="*/ 721 w 1443"/>
              <a:gd name="T5" fmla="*/ 0 h 1444"/>
              <a:gd name="T6" fmla="*/ 721 w 1443"/>
              <a:gd name="T7" fmla="*/ 0 h 1444"/>
              <a:gd name="T8" fmla="*/ 0 w 1443"/>
              <a:gd name="T9" fmla="*/ 721 h 1444"/>
              <a:gd name="T10" fmla="*/ 0 w 1443"/>
              <a:gd name="T11" fmla="*/ 721 h 1444"/>
              <a:gd name="T12" fmla="*/ 721 w 1443"/>
              <a:gd name="T13" fmla="*/ 1443 h 1444"/>
              <a:gd name="T14" fmla="*/ 721 w 1443"/>
              <a:gd name="T15" fmla="*/ 1443 h 1444"/>
              <a:gd name="T16" fmla="*/ 1442 w 1443"/>
              <a:gd name="T17" fmla="*/ 72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1444">
                <a:moveTo>
                  <a:pt x="1442" y="721"/>
                </a:moveTo>
                <a:lnTo>
                  <a:pt x="1442" y="721"/>
                </a:lnTo>
                <a:cubicBezTo>
                  <a:pt x="1442" y="323"/>
                  <a:pt x="1119" y="0"/>
                  <a:pt x="721" y="0"/>
                </a:cubicBezTo>
                <a:lnTo>
                  <a:pt x="721" y="0"/>
                </a:lnTo>
                <a:cubicBezTo>
                  <a:pt x="323" y="0"/>
                  <a:pt x="0" y="323"/>
                  <a:pt x="0" y="721"/>
                </a:cubicBezTo>
                <a:lnTo>
                  <a:pt x="0" y="721"/>
                </a:lnTo>
                <a:cubicBezTo>
                  <a:pt x="0" y="1120"/>
                  <a:pt x="323" y="1443"/>
                  <a:pt x="721" y="1443"/>
                </a:cubicBezTo>
                <a:lnTo>
                  <a:pt x="721" y="1443"/>
                </a:lnTo>
                <a:cubicBezTo>
                  <a:pt x="1119" y="1443"/>
                  <a:pt x="1442" y="1120"/>
                  <a:pt x="1442" y="721"/>
                </a:cubicBezTo>
              </a:path>
            </a:pathLst>
          </a:custGeom>
          <a:solidFill>
            <a:srgbClr val="EAD054"/>
          </a:solidFill>
          <a:ln>
            <a:noFill/>
          </a:ln>
          <a:effectLst/>
        </p:spPr>
        <p:txBody>
          <a:bodyPr wrap="none" anchor="ctr"/>
          <a:lstStyle/>
          <a:p>
            <a:endParaRPr lang="en-US" sz="3266">
              <a:latin typeface="Lato Light" panose="020F0502020204030203" pitchFamily="34" charset="0"/>
            </a:endParaRPr>
          </a:p>
        </p:txBody>
      </p:sp>
      <p:sp useBgFill="1">
        <p:nvSpPr>
          <p:cNvPr id="22" name="Freeform 21">
            <a:extLst>
              <a:ext uri="{FF2B5EF4-FFF2-40B4-BE49-F238E27FC236}">
                <a16:creationId xmlns:a16="http://schemas.microsoft.com/office/drawing/2014/main" id="{E36ADFA8-F045-6398-F75B-09CA33F3D512}"/>
              </a:ext>
              <a:ext uri="{C183D7F6-B498-43B3-948B-1728B52AA6E4}">
                <adec:decorative xmlns:adec="http://schemas.microsoft.com/office/drawing/2017/decorative" val="1"/>
              </a:ext>
            </a:extLst>
          </p:cNvPr>
          <p:cNvSpPr>
            <a:spLocks noChangeArrowheads="1"/>
          </p:cNvSpPr>
          <p:nvPr/>
        </p:nvSpPr>
        <p:spPr bwMode="auto">
          <a:xfrm>
            <a:off x="5648785" y="5225245"/>
            <a:ext cx="278686" cy="278686"/>
          </a:xfrm>
          <a:custGeom>
            <a:avLst/>
            <a:gdLst>
              <a:gd name="T0" fmla="*/ 650 w 651"/>
              <a:gd name="T1" fmla="*/ 325 h 652"/>
              <a:gd name="T2" fmla="*/ 650 w 651"/>
              <a:gd name="T3" fmla="*/ 325 h 652"/>
              <a:gd name="T4" fmla="*/ 325 w 651"/>
              <a:gd name="T5" fmla="*/ 0 h 652"/>
              <a:gd name="T6" fmla="*/ 325 w 651"/>
              <a:gd name="T7" fmla="*/ 0 h 652"/>
              <a:gd name="T8" fmla="*/ 0 w 651"/>
              <a:gd name="T9" fmla="*/ 325 h 652"/>
              <a:gd name="T10" fmla="*/ 0 w 651"/>
              <a:gd name="T11" fmla="*/ 325 h 652"/>
              <a:gd name="T12" fmla="*/ 325 w 651"/>
              <a:gd name="T13" fmla="*/ 651 h 652"/>
              <a:gd name="T14" fmla="*/ 325 w 651"/>
              <a:gd name="T15" fmla="*/ 651 h 652"/>
              <a:gd name="T16" fmla="*/ 650 w 651"/>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52">
                <a:moveTo>
                  <a:pt x="650" y="325"/>
                </a:moveTo>
                <a:lnTo>
                  <a:pt x="650" y="325"/>
                </a:lnTo>
                <a:cubicBezTo>
                  <a:pt x="650" y="146"/>
                  <a:pt x="505" y="0"/>
                  <a:pt x="325" y="0"/>
                </a:cubicBezTo>
                <a:lnTo>
                  <a:pt x="325" y="0"/>
                </a:lnTo>
                <a:cubicBezTo>
                  <a:pt x="145" y="0"/>
                  <a:pt x="0" y="146"/>
                  <a:pt x="0" y="325"/>
                </a:cubicBezTo>
                <a:lnTo>
                  <a:pt x="0" y="325"/>
                </a:lnTo>
                <a:cubicBezTo>
                  <a:pt x="0" y="505"/>
                  <a:pt x="145" y="651"/>
                  <a:pt x="325" y="651"/>
                </a:cubicBezTo>
                <a:lnTo>
                  <a:pt x="325" y="651"/>
                </a:lnTo>
                <a:cubicBezTo>
                  <a:pt x="505" y="651"/>
                  <a:pt x="650" y="505"/>
                  <a:pt x="650"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23" name="Freeform 22">
            <a:extLst>
              <a:ext uri="{FF2B5EF4-FFF2-40B4-BE49-F238E27FC236}">
                <a16:creationId xmlns:a16="http://schemas.microsoft.com/office/drawing/2014/main" id="{F49F7149-2D9B-2E50-5AE1-C2CFD78B150B}"/>
              </a:ext>
              <a:ext uri="{C183D7F6-B498-43B3-948B-1728B52AA6E4}">
                <adec:decorative xmlns:adec="http://schemas.microsoft.com/office/drawing/2017/decorative" val="1"/>
              </a:ext>
            </a:extLst>
          </p:cNvPr>
          <p:cNvSpPr>
            <a:spLocks noChangeArrowheads="1"/>
          </p:cNvSpPr>
          <p:nvPr/>
        </p:nvSpPr>
        <p:spPr bwMode="auto">
          <a:xfrm>
            <a:off x="8017443" y="1854251"/>
            <a:ext cx="1888657" cy="3110730"/>
          </a:xfrm>
          <a:custGeom>
            <a:avLst/>
            <a:gdLst>
              <a:gd name="T0" fmla="*/ 3864 w 4425"/>
              <a:gd name="T1" fmla="*/ 0 h 7286"/>
              <a:gd name="T2" fmla="*/ 560 w 4425"/>
              <a:gd name="T3" fmla="*/ 0 h 7286"/>
              <a:gd name="T4" fmla="*/ 560 w 4425"/>
              <a:gd name="T5" fmla="*/ 0 h 7286"/>
              <a:gd name="T6" fmla="*/ 0 w 4425"/>
              <a:gd name="T7" fmla="*/ 559 h 7286"/>
              <a:gd name="T8" fmla="*/ 0 w 4425"/>
              <a:gd name="T9" fmla="*/ 5348 h 7286"/>
              <a:gd name="T10" fmla="*/ 0 w 4425"/>
              <a:gd name="T11" fmla="*/ 5348 h 7286"/>
              <a:gd name="T12" fmla="*/ 560 w 4425"/>
              <a:gd name="T13" fmla="*/ 5908 h 7286"/>
              <a:gd name="T14" fmla="*/ 1324 w 4425"/>
              <a:gd name="T15" fmla="*/ 5908 h 7286"/>
              <a:gd name="T16" fmla="*/ 2045 w 4425"/>
              <a:gd name="T17" fmla="*/ 7157 h 7286"/>
              <a:gd name="T18" fmla="*/ 2045 w 4425"/>
              <a:gd name="T19" fmla="*/ 7157 h 7286"/>
              <a:gd name="T20" fmla="*/ 2379 w 4425"/>
              <a:gd name="T21" fmla="*/ 7157 h 7286"/>
              <a:gd name="T22" fmla="*/ 3100 w 4425"/>
              <a:gd name="T23" fmla="*/ 5908 h 7286"/>
              <a:gd name="T24" fmla="*/ 3864 w 4425"/>
              <a:gd name="T25" fmla="*/ 5908 h 7286"/>
              <a:gd name="T26" fmla="*/ 3864 w 4425"/>
              <a:gd name="T27" fmla="*/ 5908 h 7286"/>
              <a:gd name="T28" fmla="*/ 4424 w 4425"/>
              <a:gd name="T29" fmla="*/ 5348 h 7286"/>
              <a:gd name="T30" fmla="*/ 4424 w 4425"/>
              <a:gd name="T31" fmla="*/ 559 h 7286"/>
              <a:gd name="T32" fmla="*/ 4424 w 4425"/>
              <a:gd name="T33" fmla="*/ 559 h 7286"/>
              <a:gd name="T34" fmla="*/ 3864 w 4425"/>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5" h="7286">
                <a:moveTo>
                  <a:pt x="3864" y="0"/>
                </a:moveTo>
                <a:lnTo>
                  <a:pt x="560" y="0"/>
                </a:lnTo>
                <a:lnTo>
                  <a:pt x="560" y="0"/>
                </a:lnTo>
                <a:cubicBezTo>
                  <a:pt x="251" y="0"/>
                  <a:pt x="0" y="250"/>
                  <a:pt x="0" y="559"/>
                </a:cubicBezTo>
                <a:lnTo>
                  <a:pt x="0" y="5348"/>
                </a:lnTo>
                <a:lnTo>
                  <a:pt x="0" y="5348"/>
                </a:lnTo>
                <a:cubicBezTo>
                  <a:pt x="0" y="5657"/>
                  <a:pt x="251" y="5908"/>
                  <a:pt x="560" y="5908"/>
                </a:cubicBezTo>
                <a:lnTo>
                  <a:pt x="1324" y="5908"/>
                </a:lnTo>
                <a:lnTo>
                  <a:pt x="2045" y="7157"/>
                </a:lnTo>
                <a:lnTo>
                  <a:pt x="2045" y="7157"/>
                </a:lnTo>
                <a:cubicBezTo>
                  <a:pt x="2119" y="7285"/>
                  <a:pt x="2305" y="7285"/>
                  <a:pt x="2379" y="7157"/>
                </a:cubicBezTo>
                <a:lnTo>
                  <a:pt x="3100" y="5908"/>
                </a:lnTo>
                <a:lnTo>
                  <a:pt x="3864" y="5908"/>
                </a:lnTo>
                <a:lnTo>
                  <a:pt x="3864" y="5908"/>
                </a:lnTo>
                <a:cubicBezTo>
                  <a:pt x="4173" y="5908"/>
                  <a:pt x="4424" y="5657"/>
                  <a:pt x="4424" y="5348"/>
                </a:cubicBezTo>
                <a:lnTo>
                  <a:pt x="4424" y="559"/>
                </a:lnTo>
                <a:lnTo>
                  <a:pt x="4424" y="559"/>
                </a:lnTo>
                <a:cubicBezTo>
                  <a:pt x="4424" y="250"/>
                  <a:pt x="4173" y="0"/>
                  <a:pt x="3864" y="0"/>
                </a:cubicBezTo>
              </a:path>
            </a:pathLst>
          </a:custGeom>
          <a:solidFill>
            <a:srgbClr val="EAD054"/>
          </a:solidFill>
          <a:ln>
            <a:noFill/>
          </a:ln>
          <a:effectLst/>
        </p:spPr>
        <p:txBody>
          <a:bodyPr wrap="none" anchor="ctr"/>
          <a:lstStyle/>
          <a:p>
            <a:endParaRPr lang="en-US" sz="3266">
              <a:latin typeface="Lato Light" panose="020F0502020204030203" pitchFamily="34" charset="0"/>
            </a:endParaRPr>
          </a:p>
        </p:txBody>
      </p:sp>
      <p:sp useBgFill="1">
        <p:nvSpPr>
          <p:cNvPr id="25" name="Freeform 24">
            <a:extLst>
              <a:ext uri="{FF2B5EF4-FFF2-40B4-BE49-F238E27FC236}">
                <a16:creationId xmlns:a16="http://schemas.microsoft.com/office/drawing/2014/main" id="{C53C94CE-B750-4D9C-8F9E-BBF9232807AF}"/>
              </a:ext>
              <a:ext uri="{C183D7F6-B498-43B3-948B-1728B52AA6E4}">
                <adec:decorative xmlns:adec="http://schemas.microsoft.com/office/drawing/2017/decorative" val="1"/>
              </a:ext>
            </a:extLst>
          </p:cNvPr>
          <p:cNvSpPr>
            <a:spLocks noChangeArrowheads="1"/>
          </p:cNvSpPr>
          <p:nvPr/>
        </p:nvSpPr>
        <p:spPr bwMode="auto">
          <a:xfrm>
            <a:off x="8213396" y="5335928"/>
            <a:ext cx="278686" cy="278686"/>
          </a:xfrm>
          <a:custGeom>
            <a:avLst/>
            <a:gdLst>
              <a:gd name="T0" fmla="*/ 650 w 651"/>
              <a:gd name="T1" fmla="*/ 325 h 652"/>
              <a:gd name="T2" fmla="*/ 650 w 651"/>
              <a:gd name="T3" fmla="*/ 325 h 652"/>
              <a:gd name="T4" fmla="*/ 325 w 651"/>
              <a:gd name="T5" fmla="*/ 0 h 652"/>
              <a:gd name="T6" fmla="*/ 325 w 651"/>
              <a:gd name="T7" fmla="*/ 0 h 652"/>
              <a:gd name="T8" fmla="*/ 0 w 651"/>
              <a:gd name="T9" fmla="*/ 325 h 652"/>
              <a:gd name="T10" fmla="*/ 0 w 651"/>
              <a:gd name="T11" fmla="*/ 325 h 652"/>
              <a:gd name="T12" fmla="*/ 325 w 651"/>
              <a:gd name="T13" fmla="*/ 651 h 652"/>
              <a:gd name="T14" fmla="*/ 325 w 651"/>
              <a:gd name="T15" fmla="*/ 651 h 652"/>
              <a:gd name="T16" fmla="*/ 650 w 651"/>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52">
                <a:moveTo>
                  <a:pt x="650" y="325"/>
                </a:moveTo>
                <a:lnTo>
                  <a:pt x="650" y="325"/>
                </a:lnTo>
                <a:cubicBezTo>
                  <a:pt x="650" y="146"/>
                  <a:pt x="505" y="0"/>
                  <a:pt x="325" y="0"/>
                </a:cubicBezTo>
                <a:lnTo>
                  <a:pt x="325" y="0"/>
                </a:lnTo>
                <a:cubicBezTo>
                  <a:pt x="145" y="0"/>
                  <a:pt x="0" y="146"/>
                  <a:pt x="0" y="325"/>
                </a:cubicBezTo>
                <a:lnTo>
                  <a:pt x="0" y="325"/>
                </a:lnTo>
                <a:cubicBezTo>
                  <a:pt x="0" y="505"/>
                  <a:pt x="145" y="651"/>
                  <a:pt x="325" y="651"/>
                </a:cubicBezTo>
                <a:lnTo>
                  <a:pt x="325" y="651"/>
                </a:lnTo>
                <a:cubicBezTo>
                  <a:pt x="505" y="651"/>
                  <a:pt x="650" y="505"/>
                  <a:pt x="650"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useBgFill="1">
        <p:nvSpPr>
          <p:cNvPr id="28" name="Freeform 27">
            <a:extLst>
              <a:ext uri="{FF2B5EF4-FFF2-40B4-BE49-F238E27FC236}">
                <a16:creationId xmlns:a16="http://schemas.microsoft.com/office/drawing/2014/main" id="{226BA9C7-E051-9B76-FE2C-4193D17AF162}"/>
              </a:ext>
              <a:ext uri="{C183D7F6-B498-43B3-948B-1728B52AA6E4}">
                <adec:decorative xmlns:adec="http://schemas.microsoft.com/office/drawing/2017/decorative" val="1"/>
              </a:ext>
            </a:extLst>
          </p:cNvPr>
          <p:cNvSpPr>
            <a:spLocks noChangeArrowheads="1"/>
          </p:cNvSpPr>
          <p:nvPr/>
        </p:nvSpPr>
        <p:spPr bwMode="auto">
          <a:xfrm>
            <a:off x="10408231" y="5335928"/>
            <a:ext cx="278686" cy="278686"/>
          </a:xfrm>
          <a:custGeom>
            <a:avLst/>
            <a:gdLst>
              <a:gd name="T0" fmla="*/ 650 w 651"/>
              <a:gd name="T1" fmla="*/ 325 h 652"/>
              <a:gd name="T2" fmla="*/ 650 w 651"/>
              <a:gd name="T3" fmla="*/ 325 h 652"/>
              <a:gd name="T4" fmla="*/ 325 w 651"/>
              <a:gd name="T5" fmla="*/ 0 h 652"/>
              <a:gd name="T6" fmla="*/ 325 w 651"/>
              <a:gd name="T7" fmla="*/ 0 h 652"/>
              <a:gd name="T8" fmla="*/ 0 w 651"/>
              <a:gd name="T9" fmla="*/ 325 h 652"/>
              <a:gd name="T10" fmla="*/ 0 w 651"/>
              <a:gd name="T11" fmla="*/ 325 h 652"/>
              <a:gd name="T12" fmla="*/ 325 w 651"/>
              <a:gd name="T13" fmla="*/ 651 h 652"/>
              <a:gd name="T14" fmla="*/ 325 w 651"/>
              <a:gd name="T15" fmla="*/ 651 h 652"/>
              <a:gd name="T16" fmla="*/ 650 w 651"/>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52">
                <a:moveTo>
                  <a:pt x="650" y="325"/>
                </a:moveTo>
                <a:lnTo>
                  <a:pt x="650" y="325"/>
                </a:lnTo>
                <a:cubicBezTo>
                  <a:pt x="650" y="146"/>
                  <a:pt x="505" y="0"/>
                  <a:pt x="325" y="0"/>
                </a:cubicBezTo>
                <a:lnTo>
                  <a:pt x="325" y="0"/>
                </a:lnTo>
                <a:cubicBezTo>
                  <a:pt x="145" y="0"/>
                  <a:pt x="0" y="146"/>
                  <a:pt x="0" y="325"/>
                </a:cubicBezTo>
                <a:lnTo>
                  <a:pt x="0" y="325"/>
                </a:lnTo>
                <a:cubicBezTo>
                  <a:pt x="0" y="505"/>
                  <a:pt x="145" y="651"/>
                  <a:pt x="325" y="651"/>
                </a:cubicBezTo>
                <a:lnTo>
                  <a:pt x="325" y="651"/>
                </a:lnTo>
                <a:cubicBezTo>
                  <a:pt x="505" y="651"/>
                  <a:pt x="650" y="505"/>
                  <a:pt x="650"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30" name="TextBox 29">
            <a:extLst>
              <a:ext uri="{FF2B5EF4-FFF2-40B4-BE49-F238E27FC236}">
                <a16:creationId xmlns:a16="http://schemas.microsoft.com/office/drawing/2014/main" id="{CD459505-6DCA-1327-C5DD-19BD556DD8EC}"/>
              </a:ext>
            </a:extLst>
          </p:cNvPr>
          <p:cNvSpPr txBox="1"/>
          <p:nvPr/>
        </p:nvSpPr>
        <p:spPr>
          <a:xfrm>
            <a:off x="2355939" y="1896351"/>
            <a:ext cx="288862" cy="338554"/>
          </a:xfrm>
          <a:prstGeom prst="rect">
            <a:avLst/>
          </a:prstGeom>
          <a:noFill/>
        </p:spPr>
        <p:txBody>
          <a:bodyPr wrap="none" rtlCol="0" anchor="b" anchorCtr="0">
            <a:spAutoFit/>
          </a:bodyPr>
          <a:lstStyle/>
          <a:p>
            <a:pPr algn="r"/>
            <a:r>
              <a:rPr lang="en-US" sz="1600" b="1">
                <a:solidFill>
                  <a:schemeClr val="bg1"/>
                </a:solidFill>
                <a:latin typeface="Inter"/>
                <a:ea typeface="League Spartan" charset="0"/>
                <a:cs typeface="Poppins" pitchFamily="2" charset="77"/>
              </a:rPr>
              <a:t>1</a:t>
            </a:r>
          </a:p>
        </p:txBody>
      </p:sp>
      <p:sp>
        <p:nvSpPr>
          <p:cNvPr id="31" name="Subtitle 2">
            <a:extLst>
              <a:ext uri="{FF2B5EF4-FFF2-40B4-BE49-F238E27FC236}">
                <a16:creationId xmlns:a16="http://schemas.microsoft.com/office/drawing/2014/main" id="{F7BF690B-CD46-6D2F-524E-B3119DB8592E}"/>
              </a:ext>
            </a:extLst>
          </p:cNvPr>
          <p:cNvSpPr txBox="1">
            <a:spLocks/>
          </p:cNvSpPr>
          <p:nvPr/>
        </p:nvSpPr>
        <p:spPr>
          <a:xfrm>
            <a:off x="1673439" y="2379603"/>
            <a:ext cx="1683056" cy="152349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Inter"/>
                <a:ea typeface="+mn-ea"/>
                <a:cs typeface="+mn-cs"/>
              </a:rPr>
              <a:t>A cross-</a:t>
            </a:r>
            <a:r>
              <a:rPr kumimoji="0" lang="en-US" sz="1600" b="1" i="0" u="none" strike="noStrike" kern="1200" cap="none" spc="0" normalizeH="0" baseline="0" noProof="0" err="1">
                <a:ln>
                  <a:noFill/>
                </a:ln>
                <a:solidFill>
                  <a:schemeClr val="bg1"/>
                </a:solidFill>
                <a:effectLst/>
                <a:uLnTx/>
                <a:uFillTx/>
                <a:latin typeface="Inter"/>
                <a:ea typeface="+mn-ea"/>
                <a:cs typeface="+mn-cs"/>
              </a:rPr>
              <a:t>organisation</a:t>
            </a:r>
            <a:r>
              <a:rPr kumimoji="0" lang="en-US" sz="1600" b="1" i="0" u="none" strike="noStrike" kern="1200" cap="none" spc="0" normalizeH="0" baseline="0" noProof="0">
                <a:ln>
                  <a:noFill/>
                </a:ln>
                <a:solidFill>
                  <a:schemeClr val="bg1"/>
                </a:solidFill>
                <a:effectLst/>
                <a:uLnTx/>
                <a:uFillTx/>
                <a:latin typeface="Inter"/>
                <a:ea typeface="+mn-ea"/>
                <a:cs typeface="+mn-cs"/>
              </a:rPr>
              <a:t> approach to supporting adoption and uptake</a:t>
            </a:r>
            <a:endParaRPr kumimoji="0" lang="en-GB" sz="1600" b="1" i="0" u="none" strike="noStrike" kern="1200" cap="none" spc="0" normalizeH="0" baseline="0" noProof="0">
              <a:ln>
                <a:noFill/>
              </a:ln>
              <a:solidFill>
                <a:schemeClr val="bg1"/>
              </a:solidFill>
              <a:effectLst/>
              <a:uLnTx/>
              <a:uFillTx/>
              <a:latin typeface="Inter"/>
              <a:ea typeface="+mn-ea"/>
              <a:cs typeface="+mn-cs"/>
            </a:endParaRPr>
          </a:p>
        </p:txBody>
      </p:sp>
      <p:sp>
        <p:nvSpPr>
          <p:cNvPr id="32" name="TextBox 31">
            <a:extLst>
              <a:ext uri="{FF2B5EF4-FFF2-40B4-BE49-F238E27FC236}">
                <a16:creationId xmlns:a16="http://schemas.microsoft.com/office/drawing/2014/main" id="{C78FF3D7-F67C-1AF4-53A2-974C063AEA8C}"/>
              </a:ext>
              <a:ext uri="{C183D7F6-B498-43B3-948B-1728B52AA6E4}">
                <adec:decorative xmlns:adec="http://schemas.microsoft.com/office/drawing/2017/decorative" val="1"/>
              </a:ext>
            </a:extLst>
          </p:cNvPr>
          <p:cNvSpPr txBox="1"/>
          <p:nvPr/>
        </p:nvSpPr>
        <p:spPr>
          <a:xfrm>
            <a:off x="4221030" y="1785082"/>
            <a:ext cx="301685" cy="338554"/>
          </a:xfrm>
          <a:prstGeom prst="rect">
            <a:avLst/>
          </a:prstGeom>
          <a:noFill/>
        </p:spPr>
        <p:txBody>
          <a:bodyPr wrap="none" rtlCol="0" anchor="b" anchorCtr="0">
            <a:spAutoFit/>
          </a:bodyPr>
          <a:lstStyle/>
          <a:p>
            <a:pPr algn="r"/>
            <a:r>
              <a:rPr lang="en-US" sz="1600" b="1">
                <a:solidFill>
                  <a:schemeClr val="bg1"/>
                </a:solidFill>
                <a:latin typeface="Poppins" pitchFamily="2" charset="77"/>
                <a:ea typeface="League Spartan" charset="0"/>
                <a:cs typeface="Poppins" pitchFamily="2" charset="77"/>
              </a:rPr>
              <a:t>2</a:t>
            </a:r>
          </a:p>
        </p:txBody>
      </p:sp>
      <p:sp>
        <p:nvSpPr>
          <p:cNvPr id="4" name="TextBox 3">
            <a:extLst>
              <a:ext uri="{FF2B5EF4-FFF2-40B4-BE49-F238E27FC236}">
                <a16:creationId xmlns:a16="http://schemas.microsoft.com/office/drawing/2014/main" id="{0794FF5A-3558-68F9-65C5-711BDC3682CD}"/>
              </a:ext>
            </a:extLst>
          </p:cNvPr>
          <p:cNvSpPr txBox="1"/>
          <p:nvPr/>
        </p:nvSpPr>
        <p:spPr>
          <a:xfrm>
            <a:off x="5612961" y="1938247"/>
            <a:ext cx="314510" cy="338554"/>
          </a:xfrm>
          <a:prstGeom prst="rect">
            <a:avLst/>
          </a:prstGeom>
          <a:noFill/>
        </p:spPr>
        <p:txBody>
          <a:bodyPr wrap="none" rtlCol="0" anchor="b" anchorCtr="0">
            <a:spAutoFit/>
          </a:bodyPr>
          <a:lstStyle/>
          <a:p>
            <a:pPr algn="r"/>
            <a:r>
              <a:rPr lang="en-US" sz="1600" b="1">
                <a:solidFill>
                  <a:schemeClr val="bg1"/>
                </a:solidFill>
                <a:latin typeface="Inter"/>
                <a:ea typeface="League Spartan" charset="0"/>
                <a:cs typeface="Poppins" pitchFamily="2" charset="77"/>
              </a:rPr>
              <a:t>2</a:t>
            </a:r>
          </a:p>
        </p:txBody>
      </p:sp>
      <p:sp>
        <p:nvSpPr>
          <p:cNvPr id="33" name="Subtitle 2">
            <a:extLst>
              <a:ext uri="{FF2B5EF4-FFF2-40B4-BE49-F238E27FC236}">
                <a16:creationId xmlns:a16="http://schemas.microsoft.com/office/drawing/2014/main" id="{FE3B027A-F437-F4BC-5C71-181FFFA30FB4}"/>
              </a:ext>
            </a:extLst>
          </p:cNvPr>
          <p:cNvSpPr txBox="1">
            <a:spLocks/>
          </p:cNvSpPr>
          <p:nvPr/>
        </p:nvSpPr>
        <p:spPr>
          <a:xfrm>
            <a:off x="4949354" y="2400118"/>
            <a:ext cx="1611857" cy="90781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600" b="1">
                <a:solidFill>
                  <a:schemeClr val="bg1"/>
                </a:solidFill>
                <a:latin typeface="+mn-lt"/>
              </a:rPr>
              <a:t>Effective stakeholder engagement</a:t>
            </a:r>
            <a:endParaRPr lang="en-GB" sz="1600" b="1">
              <a:solidFill>
                <a:schemeClr val="bg1"/>
              </a:solidFill>
              <a:latin typeface="+mn-lt"/>
            </a:endParaRPr>
          </a:p>
        </p:txBody>
      </p:sp>
      <p:sp>
        <p:nvSpPr>
          <p:cNvPr id="34" name="TextBox 33">
            <a:extLst>
              <a:ext uri="{FF2B5EF4-FFF2-40B4-BE49-F238E27FC236}">
                <a16:creationId xmlns:a16="http://schemas.microsoft.com/office/drawing/2014/main" id="{9B3AB5B6-1A90-1E6C-A215-C547C7277B27}"/>
              </a:ext>
            </a:extLst>
          </p:cNvPr>
          <p:cNvSpPr txBox="1"/>
          <p:nvPr/>
        </p:nvSpPr>
        <p:spPr>
          <a:xfrm>
            <a:off x="8861297" y="1952693"/>
            <a:ext cx="312906" cy="338554"/>
          </a:xfrm>
          <a:prstGeom prst="rect">
            <a:avLst/>
          </a:prstGeom>
          <a:noFill/>
        </p:spPr>
        <p:txBody>
          <a:bodyPr wrap="none" rtlCol="0" anchor="b" anchorCtr="0">
            <a:spAutoFit/>
          </a:bodyPr>
          <a:lstStyle/>
          <a:p>
            <a:pPr algn="r"/>
            <a:r>
              <a:rPr lang="en-US" sz="1600" b="1">
                <a:solidFill>
                  <a:srgbClr val="00436C"/>
                </a:solidFill>
                <a:latin typeface="Inter"/>
                <a:ea typeface="League Spartan" charset="0"/>
                <a:cs typeface="Poppins" pitchFamily="2" charset="77"/>
              </a:rPr>
              <a:t>3</a:t>
            </a:r>
          </a:p>
        </p:txBody>
      </p:sp>
      <p:sp>
        <p:nvSpPr>
          <p:cNvPr id="35" name="Subtitle 2">
            <a:extLst>
              <a:ext uri="{FF2B5EF4-FFF2-40B4-BE49-F238E27FC236}">
                <a16:creationId xmlns:a16="http://schemas.microsoft.com/office/drawing/2014/main" id="{BA1CDC63-6536-CB88-0E42-90C2EDD0AD0E}"/>
              </a:ext>
            </a:extLst>
          </p:cNvPr>
          <p:cNvSpPr txBox="1">
            <a:spLocks/>
          </p:cNvSpPr>
          <p:nvPr/>
        </p:nvSpPr>
        <p:spPr>
          <a:xfrm>
            <a:off x="8155841" y="2327886"/>
            <a:ext cx="1611857" cy="149874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600" b="1">
                <a:latin typeface="+mn-lt"/>
              </a:rPr>
              <a:t>Use uptake insights and system intelligence to drive change</a:t>
            </a:r>
            <a:endParaRPr lang="en-GB" sz="1600" b="1">
              <a:latin typeface="+mn-lt"/>
            </a:endParaRPr>
          </a:p>
        </p:txBody>
      </p:sp>
      <p:sp useBgFill="1">
        <p:nvSpPr>
          <p:cNvPr id="3" name="Freeform 21">
            <a:extLst>
              <a:ext uri="{FF2B5EF4-FFF2-40B4-BE49-F238E27FC236}">
                <a16:creationId xmlns:a16="http://schemas.microsoft.com/office/drawing/2014/main" id="{4247FFB4-15F0-6499-E5B7-407F258B402F}"/>
              </a:ext>
              <a:ext uri="{C183D7F6-B498-43B3-948B-1728B52AA6E4}">
                <adec:decorative xmlns:adec="http://schemas.microsoft.com/office/drawing/2017/decorative" val="1"/>
              </a:ext>
            </a:extLst>
          </p:cNvPr>
          <p:cNvSpPr>
            <a:spLocks noChangeArrowheads="1"/>
          </p:cNvSpPr>
          <p:nvPr/>
        </p:nvSpPr>
        <p:spPr bwMode="auto">
          <a:xfrm>
            <a:off x="8822426" y="5358204"/>
            <a:ext cx="278686" cy="278686"/>
          </a:xfrm>
          <a:custGeom>
            <a:avLst/>
            <a:gdLst>
              <a:gd name="T0" fmla="*/ 650 w 651"/>
              <a:gd name="T1" fmla="*/ 325 h 652"/>
              <a:gd name="T2" fmla="*/ 650 w 651"/>
              <a:gd name="T3" fmla="*/ 325 h 652"/>
              <a:gd name="T4" fmla="*/ 325 w 651"/>
              <a:gd name="T5" fmla="*/ 0 h 652"/>
              <a:gd name="T6" fmla="*/ 325 w 651"/>
              <a:gd name="T7" fmla="*/ 0 h 652"/>
              <a:gd name="T8" fmla="*/ 0 w 651"/>
              <a:gd name="T9" fmla="*/ 325 h 652"/>
              <a:gd name="T10" fmla="*/ 0 w 651"/>
              <a:gd name="T11" fmla="*/ 325 h 652"/>
              <a:gd name="T12" fmla="*/ 325 w 651"/>
              <a:gd name="T13" fmla="*/ 651 h 652"/>
              <a:gd name="T14" fmla="*/ 325 w 651"/>
              <a:gd name="T15" fmla="*/ 651 h 652"/>
              <a:gd name="T16" fmla="*/ 650 w 651"/>
              <a:gd name="T17"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52">
                <a:moveTo>
                  <a:pt x="650" y="325"/>
                </a:moveTo>
                <a:lnTo>
                  <a:pt x="650" y="325"/>
                </a:lnTo>
                <a:cubicBezTo>
                  <a:pt x="650" y="146"/>
                  <a:pt x="505" y="0"/>
                  <a:pt x="325" y="0"/>
                </a:cubicBezTo>
                <a:lnTo>
                  <a:pt x="325" y="0"/>
                </a:lnTo>
                <a:cubicBezTo>
                  <a:pt x="145" y="0"/>
                  <a:pt x="0" y="146"/>
                  <a:pt x="0" y="325"/>
                </a:cubicBezTo>
                <a:lnTo>
                  <a:pt x="0" y="325"/>
                </a:lnTo>
                <a:cubicBezTo>
                  <a:pt x="0" y="505"/>
                  <a:pt x="145" y="651"/>
                  <a:pt x="325" y="651"/>
                </a:cubicBezTo>
                <a:lnTo>
                  <a:pt x="325" y="651"/>
                </a:lnTo>
                <a:cubicBezTo>
                  <a:pt x="505" y="651"/>
                  <a:pt x="650" y="505"/>
                  <a:pt x="650" y="325"/>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Tree>
    <p:extLst>
      <p:ext uri="{BB962C8B-B14F-4D97-AF65-F5344CB8AC3E}">
        <p14:creationId xmlns:p14="http://schemas.microsoft.com/office/powerpoint/2010/main" val="320994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D66D-2EF3-802E-DDB1-6231EE248240}"/>
              </a:ext>
            </a:extLst>
          </p:cNvPr>
          <p:cNvSpPr>
            <a:spLocks noGrp="1"/>
          </p:cNvSpPr>
          <p:nvPr>
            <p:ph type="ctrTitle"/>
          </p:nvPr>
        </p:nvSpPr>
        <p:spPr>
          <a:xfrm>
            <a:off x="484508" y="181543"/>
            <a:ext cx="8629143" cy="1276350"/>
          </a:xfrm>
        </p:spPr>
        <p:txBody>
          <a:bodyPr>
            <a:noAutofit/>
          </a:bodyPr>
          <a:lstStyle/>
          <a:p>
            <a:r>
              <a:rPr lang="en-GB"/>
              <a:t>Our three areas of focus</a:t>
            </a:r>
          </a:p>
        </p:txBody>
      </p:sp>
      <p:graphicFrame>
        <p:nvGraphicFramePr>
          <p:cNvPr id="3" name="Table 2">
            <a:extLst>
              <a:ext uri="{FF2B5EF4-FFF2-40B4-BE49-F238E27FC236}">
                <a16:creationId xmlns:a16="http://schemas.microsoft.com/office/drawing/2014/main" id="{71237172-BBEF-C31D-F66C-960ACEC25CBD}"/>
              </a:ext>
            </a:extLst>
          </p:cNvPr>
          <p:cNvGraphicFramePr>
            <a:graphicFrameLocks noGrp="1"/>
          </p:cNvGraphicFramePr>
          <p:nvPr>
            <p:extLst>
              <p:ext uri="{D42A27DB-BD31-4B8C-83A1-F6EECF244321}">
                <p14:modId xmlns:p14="http://schemas.microsoft.com/office/powerpoint/2010/main" val="3638585101"/>
              </p:ext>
            </p:extLst>
          </p:nvPr>
        </p:nvGraphicFramePr>
        <p:xfrm>
          <a:off x="176317" y="819718"/>
          <a:ext cx="11339356" cy="5182788"/>
        </p:xfrm>
        <a:graphic>
          <a:graphicData uri="http://schemas.openxmlformats.org/drawingml/2006/table">
            <a:tbl>
              <a:tblPr firstRow="1" bandRow="1">
                <a:tableStyleId>{2D5ABB26-0587-4C30-8999-92F81FD0307C}</a:tableStyleId>
              </a:tblPr>
              <a:tblGrid>
                <a:gridCol w="869830">
                  <a:extLst>
                    <a:ext uri="{9D8B030D-6E8A-4147-A177-3AD203B41FA5}">
                      <a16:colId xmlns:a16="http://schemas.microsoft.com/office/drawing/2014/main" val="3791334160"/>
                    </a:ext>
                  </a:extLst>
                </a:gridCol>
                <a:gridCol w="2456411">
                  <a:extLst>
                    <a:ext uri="{9D8B030D-6E8A-4147-A177-3AD203B41FA5}">
                      <a16:colId xmlns:a16="http://schemas.microsoft.com/office/drawing/2014/main" val="4195329703"/>
                    </a:ext>
                  </a:extLst>
                </a:gridCol>
                <a:gridCol w="679257">
                  <a:extLst>
                    <a:ext uri="{9D8B030D-6E8A-4147-A177-3AD203B41FA5}">
                      <a16:colId xmlns:a16="http://schemas.microsoft.com/office/drawing/2014/main" val="3981301415"/>
                    </a:ext>
                  </a:extLst>
                </a:gridCol>
                <a:gridCol w="679257">
                  <a:extLst>
                    <a:ext uri="{9D8B030D-6E8A-4147-A177-3AD203B41FA5}">
                      <a16:colId xmlns:a16="http://schemas.microsoft.com/office/drawing/2014/main" val="15180747"/>
                    </a:ext>
                  </a:extLst>
                </a:gridCol>
                <a:gridCol w="6654601">
                  <a:extLst>
                    <a:ext uri="{9D8B030D-6E8A-4147-A177-3AD203B41FA5}">
                      <a16:colId xmlns:a16="http://schemas.microsoft.com/office/drawing/2014/main" val="2680738041"/>
                    </a:ext>
                  </a:extLst>
                </a:gridCol>
              </a:tblGrid>
              <a:tr h="641268">
                <a:tc>
                  <a:txBody>
                    <a:bodyPr/>
                    <a:lstStyle/>
                    <a:p>
                      <a:pPr algn="ctr"/>
                      <a:endParaRPr lang="en-US">
                        <a:solidFill>
                          <a:schemeClr val="tx1"/>
                        </a:solidFill>
                      </a:endParaRPr>
                    </a:p>
                  </a:txBody>
                  <a:tcPr anchor="ctr"/>
                </a:tc>
                <a:tc>
                  <a:txBody>
                    <a:bodyPr/>
                    <a:lstStyle/>
                    <a:p>
                      <a:pPr algn="ctr"/>
                      <a:r>
                        <a:rPr lang="en-US" sz="1400" b="1">
                          <a:solidFill>
                            <a:schemeClr val="tx1"/>
                          </a:solidFill>
                        </a:rPr>
                        <a:t>Core Areas of Focus</a:t>
                      </a:r>
                    </a:p>
                  </a:txBody>
                  <a:tcPr anchor="ctr"/>
                </a:tc>
                <a:tc>
                  <a:txBody>
                    <a:bodyPr/>
                    <a:lstStyle/>
                    <a:p>
                      <a:pPr algn="ctr"/>
                      <a:endParaRPr lang="en-US" sz="1400">
                        <a:solidFill>
                          <a:schemeClr val="tx1"/>
                        </a:solidFill>
                      </a:endParaRPr>
                    </a:p>
                  </a:txBody>
                  <a:tcPr anchor="ctr"/>
                </a:tc>
                <a:tc>
                  <a:txBody>
                    <a:bodyPr/>
                    <a:lstStyle/>
                    <a:p>
                      <a:pPr lvl="0" algn="ctr">
                        <a:buNone/>
                      </a:pPr>
                      <a:endParaRPr lang="en-US" sz="1400">
                        <a:solidFill>
                          <a:schemeClr val="tx1"/>
                        </a:solidFill>
                      </a:endParaRPr>
                    </a:p>
                  </a:txBody>
                  <a:tcPr anchor="ctr"/>
                </a:tc>
                <a:tc>
                  <a:txBody>
                    <a:bodyPr/>
                    <a:lstStyle/>
                    <a:p>
                      <a:pPr marL="0" algn="ctr" rtl="0" eaLnBrk="1" latinLnBrk="0" hangingPunct="1"/>
                      <a:r>
                        <a:rPr lang="en-GB" sz="1400" b="1" kern="1200">
                          <a:solidFill>
                            <a:schemeClr val="tx1"/>
                          </a:solidFill>
                        </a:rPr>
                        <a:t>How will these core areas help us achieve our </a:t>
                      </a:r>
                      <a:r>
                        <a:rPr lang="en-US" sz="1400" b="1" kern="1200">
                          <a:solidFill>
                            <a:schemeClr val="tx1"/>
                          </a:solidFill>
                        </a:rPr>
                        <a:t>aim </a:t>
                      </a:r>
                      <a:endParaRPr lang="en-US" sz="1400" b="1" kern="1200">
                        <a:solidFill>
                          <a:schemeClr val="tx1"/>
                        </a:solidFill>
                        <a:latin typeface="+mn-lt"/>
                        <a:ea typeface="+mn-ea"/>
                        <a:cs typeface="+mn-cs"/>
                      </a:endParaRPr>
                    </a:p>
                  </a:txBody>
                  <a:tcPr anchor="ctr"/>
                </a:tc>
                <a:extLst>
                  <a:ext uri="{0D108BD9-81ED-4DB2-BD59-A6C34878D82A}">
                    <a16:rowId xmlns:a16="http://schemas.microsoft.com/office/drawing/2014/main" val="3107667041"/>
                  </a:ext>
                </a:extLst>
              </a:tr>
              <a:tr h="762000">
                <a:tc>
                  <a:txBody>
                    <a:bodyPr/>
                    <a:lstStyle/>
                    <a:p>
                      <a:endParaRPr lang="en-US"/>
                    </a:p>
                  </a:txBody>
                  <a:tcPr/>
                </a:tc>
                <a:tc>
                  <a:txBody>
                    <a:bodyPr/>
                    <a:lstStyle/>
                    <a:p>
                      <a:r>
                        <a:rPr lang="en-US" sz="1400" b="1" u="none" strike="noStrike"/>
                        <a:t>A</a:t>
                      </a:r>
                      <a:r>
                        <a:rPr lang="en-GB" sz="1400" b="1" u="none" strike="noStrike"/>
                        <a:t> cross –organisation approach to supporting adoption and uptake</a:t>
                      </a:r>
                      <a:endParaRPr lang="en-GB" sz="1400" u="none" strike="noStrike"/>
                    </a:p>
                  </a:txBody>
                  <a:tcPr anchor="ctr"/>
                </a:tc>
                <a:tc>
                  <a:txBody>
                    <a:bodyPr/>
                    <a:lstStyle/>
                    <a:p>
                      <a:endParaRPr lang="en-US" sz="1400"/>
                    </a:p>
                  </a:txBody>
                  <a:tcPr anchor="ctr"/>
                </a:tc>
                <a:tc>
                  <a:txBody>
                    <a:bodyPr/>
                    <a:lstStyle/>
                    <a:p>
                      <a:pPr lvl="0">
                        <a:buNone/>
                      </a:pPr>
                      <a:endParaRPr lang="en-US" sz="1400"/>
                    </a:p>
                  </a:txBody>
                  <a:tcPr anchor="ctr"/>
                </a:tc>
                <a:tc>
                  <a:txBody>
                    <a:bodyPr/>
                    <a:lstStyle/>
                    <a:p>
                      <a:pPr>
                        <a:lnSpc>
                          <a:spcPct val="100000"/>
                        </a:lnSpc>
                      </a:pPr>
                      <a:r>
                        <a:rPr lang="en-GB" sz="1400" b="0" u="none">
                          <a:solidFill>
                            <a:schemeClr val="tx1"/>
                          </a:solidFill>
                          <a:effectLst/>
                        </a:rPr>
                        <a:t>We will establish a single programme with aligned outputs which brings together all teams in NICE whose work aims to improve the uptake of NICE guidance for commissioners, providers and practitioners in priority areas. We will develop partnerships with organisations in the improvement system to support the uptake and adoption of guidance in priority areas. Our uptake and adoption support will be framed differently for all decision-making levels – commissioning, providers and practitioners.</a:t>
                      </a:r>
                      <a:endParaRPr lang="en-US" sz="1400" u="none">
                        <a:solidFill>
                          <a:schemeClr val="tx1"/>
                        </a:solidFill>
                        <a:latin typeface="+mn-lt"/>
                      </a:endParaRPr>
                    </a:p>
                  </a:txBody>
                  <a:tcPr/>
                </a:tc>
                <a:extLst>
                  <a:ext uri="{0D108BD9-81ED-4DB2-BD59-A6C34878D82A}">
                    <a16:rowId xmlns:a16="http://schemas.microsoft.com/office/drawing/2014/main" val="936900028"/>
                  </a:ext>
                </a:extLst>
              </a:tr>
              <a:tr h="762000">
                <a:tc>
                  <a:txBody>
                    <a:bodyPr/>
                    <a:lstStyle/>
                    <a:p>
                      <a:endParaRPr lang="en-US"/>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kern="1200">
                          <a:solidFill>
                            <a:schemeClr val="dk1"/>
                          </a:solidFill>
                        </a:rPr>
                        <a:t>Effective stakeholder engagement </a:t>
                      </a:r>
                      <a:endParaRPr lang="en-GB" sz="1400" kern="1200">
                        <a:solidFill>
                          <a:schemeClr val="dk1"/>
                        </a:solidFill>
                        <a:latin typeface="+mn-lt"/>
                        <a:ea typeface="+mn-ea"/>
                        <a:cs typeface="+mn-cs"/>
                      </a:endParaRPr>
                    </a:p>
                  </a:txBody>
                  <a:tcPr anchor="ctr"/>
                </a:tc>
                <a:tc>
                  <a:txBody>
                    <a:bodyPr/>
                    <a:lstStyle/>
                    <a:p>
                      <a:endParaRPr lang="en-US" sz="1400"/>
                    </a:p>
                  </a:txBody>
                  <a:tcPr anchor="ctr"/>
                </a:tc>
                <a:tc>
                  <a:txBody>
                    <a:bodyPr/>
                    <a:lstStyle/>
                    <a:p>
                      <a:pPr lvl="0">
                        <a:buNone/>
                      </a:pPr>
                      <a:endParaRPr lang="en-US" sz="1400"/>
                    </a:p>
                  </a:txBody>
                  <a:tcPr anchor="ctr"/>
                </a:tc>
                <a:tc>
                  <a:txBody>
                    <a:bodyPr/>
                    <a:lstStyle/>
                    <a:p>
                      <a:pPr algn="l" rtl="0" fontAlgn="base">
                        <a:lnSpc>
                          <a:spcPct val="100000"/>
                        </a:lnSpc>
                        <a:spcAft>
                          <a:spcPts val="1200"/>
                        </a:spcAft>
                      </a:pPr>
                      <a:r>
                        <a:rPr lang="en-US" sz="1400" b="0" dirty="0">
                          <a:solidFill>
                            <a:schemeClr val="tx1"/>
                          </a:solidFill>
                          <a:effectLst/>
                        </a:rPr>
                        <a:t>We will introduce a more consistent and actively managed approach to engagement with tactical stakeholders (practitioners, commissioners and providers). We will also refresh and </a:t>
                      </a:r>
                      <a:r>
                        <a:rPr lang="en-US" sz="1400" b="0" dirty="0" err="1">
                          <a:solidFill>
                            <a:schemeClr val="tx1"/>
                          </a:solidFill>
                          <a:effectLst/>
                        </a:rPr>
                        <a:t>prioritise</a:t>
                      </a:r>
                      <a:r>
                        <a:rPr lang="en-US" sz="1400" b="0" dirty="0">
                          <a:solidFill>
                            <a:schemeClr val="tx1"/>
                          </a:solidFill>
                          <a:effectLst/>
                        </a:rPr>
                        <a:t> NICE’s strategic stakeholder engagement framework, with active management of stakeholder insight to inform NICE decision making. We will focus our efforts on the highest impact stakeholders with the most influence in the system and interest in our work. </a:t>
                      </a:r>
                      <a:endParaRPr lang="en-US" sz="1400" b="0" i="0" dirty="0">
                        <a:solidFill>
                          <a:schemeClr val="tx1"/>
                        </a:solidFill>
                        <a:effectLst/>
                        <a:latin typeface="+mn-lt"/>
                      </a:endParaRPr>
                    </a:p>
                  </a:txBody>
                  <a:tcPr/>
                </a:tc>
                <a:extLst>
                  <a:ext uri="{0D108BD9-81ED-4DB2-BD59-A6C34878D82A}">
                    <a16:rowId xmlns:a16="http://schemas.microsoft.com/office/drawing/2014/main" val="2837234654"/>
                  </a:ext>
                </a:extLst>
              </a:tr>
              <a:tr h="76200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dk1"/>
                          </a:solidFill>
                        </a:rPr>
                        <a:t>Use uptake insights and system intelligence to drive change</a:t>
                      </a:r>
                      <a:endParaRPr lang="en-GB" sz="1400" kern="1200">
                        <a:solidFill>
                          <a:schemeClr val="dk1"/>
                        </a:solidFill>
                        <a:latin typeface="+mn-lt"/>
                        <a:ea typeface="+mn-ea"/>
                        <a:cs typeface="+mn-cs"/>
                      </a:endParaRPr>
                    </a:p>
                  </a:txBody>
                  <a:tcPr anchor="ctr"/>
                </a:tc>
                <a:tc>
                  <a:txBody>
                    <a:bodyPr/>
                    <a:lstStyle/>
                    <a:p>
                      <a:endParaRPr lang="en-US" sz="1400"/>
                    </a:p>
                  </a:txBody>
                  <a:tcPr anchor="ctr"/>
                </a:tc>
                <a:tc>
                  <a:txBody>
                    <a:bodyPr/>
                    <a:lstStyle/>
                    <a:p>
                      <a:pPr lvl="0">
                        <a:buNone/>
                      </a:pPr>
                      <a:endParaRPr lang="en-US" sz="1400"/>
                    </a:p>
                  </a:txBody>
                  <a:tcPr anchor="ctr"/>
                </a:tc>
                <a:tc>
                  <a:txBody>
                    <a:bodyPr/>
                    <a:lstStyle/>
                    <a:p>
                      <a:pPr>
                        <a:lnSpc>
                          <a:spcPct val="100000"/>
                        </a:lnSpc>
                      </a:pPr>
                      <a:r>
                        <a:rPr lang="en-US" sz="1400" b="0" dirty="0">
                          <a:solidFill>
                            <a:srgbClr val="000000"/>
                          </a:solidFill>
                          <a:effectLst/>
                        </a:rPr>
                        <a:t>We will use uptake insights for medicines, guidelines and health technology to drive continuous improvement in the support that we offer to health care decision makers. We will ensure we use data and intelligence to inform NICE decision making and that uptake and adoption of NICE guidance is considered in the development of the healthcare data and performance landscape. Insights about uptake and adoption of NICE guidance will be part of a learning health system and be aligned with government missions.</a:t>
                      </a:r>
                      <a:endParaRPr lang="en-US" sz="1400" dirty="0">
                        <a:solidFill>
                          <a:schemeClr val="tx1"/>
                        </a:solidFill>
                        <a:latin typeface="+mn-lt"/>
                      </a:endParaRPr>
                    </a:p>
                  </a:txBody>
                  <a:tcPr/>
                </a:tc>
                <a:extLst>
                  <a:ext uri="{0D108BD9-81ED-4DB2-BD59-A6C34878D82A}">
                    <a16:rowId xmlns:a16="http://schemas.microsoft.com/office/drawing/2014/main" val="2944379769"/>
                  </a:ext>
                </a:extLst>
              </a:tr>
            </a:tbl>
          </a:graphicData>
        </a:graphic>
      </p:graphicFrame>
      <p:grpSp>
        <p:nvGrpSpPr>
          <p:cNvPr id="45" name="Group 44">
            <a:extLst>
              <a:ext uri="{FF2B5EF4-FFF2-40B4-BE49-F238E27FC236}">
                <a16:creationId xmlns:a16="http://schemas.microsoft.com/office/drawing/2014/main" id="{A3E4B9B6-074C-8B5A-4DEC-B048AD7F0054}"/>
              </a:ext>
              <a:ext uri="{C183D7F6-B498-43B3-948B-1728B52AA6E4}">
                <adec:decorative xmlns:adec="http://schemas.microsoft.com/office/drawing/2017/decorative" val="1"/>
              </a:ext>
            </a:extLst>
          </p:cNvPr>
          <p:cNvGrpSpPr/>
          <p:nvPr/>
        </p:nvGrpSpPr>
        <p:grpSpPr>
          <a:xfrm>
            <a:off x="523625" y="2051563"/>
            <a:ext cx="432000" cy="525918"/>
            <a:chOff x="772160" y="2373460"/>
            <a:chExt cx="432000" cy="525918"/>
          </a:xfrm>
        </p:grpSpPr>
        <p:sp>
          <p:nvSpPr>
            <p:cNvPr id="4" name="Freeform 3">
              <a:extLst>
                <a:ext uri="{FF2B5EF4-FFF2-40B4-BE49-F238E27FC236}">
                  <a16:creationId xmlns:a16="http://schemas.microsoft.com/office/drawing/2014/main" id="{CBA6F604-52A3-362C-B408-D92438900BFA}"/>
                </a:ext>
              </a:extLst>
            </p:cNvPr>
            <p:cNvSpPr>
              <a:spLocks noChangeAspect="1" noChangeArrowheads="1"/>
            </p:cNvSpPr>
            <p:nvPr/>
          </p:nvSpPr>
          <p:spPr bwMode="auto">
            <a:xfrm>
              <a:off x="772160" y="2373460"/>
              <a:ext cx="432000" cy="525918"/>
            </a:xfrm>
            <a:custGeom>
              <a:avLst/>
              <a:gdLst>
                <a:gd name="T0" fmla="*/ 3864 w 4424"/>
                <a:gd name="T1" fmla="*/ 0 h 7286"/>
                <a:gd name="T2" fmla="*/ 559 w 4424"/>
                <a:gd name="T3" fmla="*/ 0 h 7286"/>
                <a:gd name="T4" fmla="*/ 559 w 4424"/>
                <a:gd name="T5" fmla="*/ 0 h 7286"/>
                <a:gd name="T6" fmla="*/ 0 w 4424"/>
                <a:gd name="T7" fmla="*/ 559 h 7286"/>
                <a:gd name="T8" fmla="*/ 0 w 4424"/>
                <a:gd name="T9" fmla="*/ 5348 h 7286"/>
                <a:gd name="T10" fmla="*/ 0 w 4424"/>
                <a:gd name="T11" fmla="*/ 5348 h 7286"/>
                <a:gd name="T12" fmla="*/ 559 w 4424"/>
                <a:gd name="T13" fmla="*/ 5908 h 7286"/>
                <a:gd name="T14" fmla="*/ 1323 w 4424"/>
                <a:gd name="T15" fmla="*/ 5908 h 7286"/>
                <a:gd name="T16" fmla="*/ 2044 w 4424"/>
                <a:gd name="T17" fmla="*/ 7157 h 7286"/>
                <a:gd name="T18" fmla="*/ 2044 w 4424"/>
                <a:gd name="T19" fmla="*/ 7157 h 7286"/>
                <a:gd name="T20" fmla="*/ 2378 w 4424"/>
                <a:gd name="T21" fmla="*/ 7157 h 7286"/>
                <a:gd name="T22" fmla="*/ 3099 w 4424"/>
                <a:gd name="T23" fmla="*/ 5908 h 7286"/>
                <a:gd name="T24" fmla="*/ 3864 w 4424"/>
                <a:gd name="T25" fmla="*/ 5908 h 7286"/>
                <a:gd name="T26" fmla="*/ 3864 w 4424"/>
                <a:gd name="T27" fmla="*/ 5908 h 7286"/>
                <a:gd name="T28" fmla="*/ 4423 w 4424"/>
                <a:gd name="T29" fmla="*/ 5348 h 7286"/>
                <a:gd name="T30" fmla="*/ 4423 w 4424"/>
                <a:gd name="T31" fmla="*/ 559 h 7286"/>
                <a:gd name="T32" fmla="*/ 4423 w 4424"/>
                <a:gd name="T33" fmla="*/ 559 h 7286"/>
                <a:gd name="T34" fmla="*/ 3864 w 4424"/>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4" h="7286">
                  <a:moveTo>
                    <a:pt x="3864" y="0"/>
                  </a:moveTo>
                  <a:lnTo>
                    <a:pt x="559" y="0"/>
                  </a:lnTo>
                  <a:lnTo>
                    <a:pt x="559" y="0"/>
                  </a:lnTo>
                  <a:cubicBezTo>
                    <a:pt x="250" y="0"/>
                    <a:pt x="0" y="250"/>
                    <a:pt x="0" y="559"/>
                  </a:cubicBezTo>
                  <a:lnTo>
                    <a:pt x="0" y="5348"/>
                  </a:lnTo>
                  <a:lnTo>
                    <a:pt x="0" y="5348"/>
                  </a:lnTo>
                  <a:cubicBezTo>
                    <a:pt x="0" y="5657"/>
                    <a:pt x="250" y="5908"/>
                    <a:pt x="559" y="5908"/>
                  </a:cubicBezTo>
                  <a:lnTo>
                    <a:pt x="1323" y="5908"/>
                  </a:lnTo>
                  <a:lnTo>
                    <a:pt x="2044" y="7157"/>
                  </a:lnTo>
                  <a:lnTo>
                    <a:pt x="2044" y="7157"/>
                  </a:lnTo>
                  <a:cubicBezTo>
                    <a:pt x="2119" y="7285"/>
                    <a:pt x="2304" y="7285"/>
                    <a:pt x="2378" y="7157"/>
                  </a:cubicBezTo>
                  <a:lnTo>
                    <a:pt x="3099" y="5908"/>
                  </a:lnTo>
                  <a:lnTo>
                    <a:pt x="3864" y="5908"/>
                  </a:lnTo>
                  <a:lnTo>
                    <a:pt x="3864" y="5908"/>
                  </a:lnTo>
                  <a:cubicBezTo>
                    <a:pt x="4172" y="5908"/>
                    <a:pt x="4423" y="5657"/>
                    <a:pt x="4423" y="5348"/>
                  </a:cubicBezTo>
                  <a:lnTo>
                    <a:pt x="4423" y="559"/>
                  </a:lnTo>
                  <a:lnTo>
                    <a:pt x="4423" y="559"/>
                  </a:lnTo>
                  <a:cubicBezTo>
                    <a:pt x="4423" y="250"/>
                    <a:pt x="4172" y="0"/>
                    <a:pt x="3864" y="0"/>
                  </a:cubicBezTo>
                </a:path>
              </a:pathLst>
            </a:custGeom>
            <a:solidFill>
              <a:schemeClr val="accent1"/>
            </a:solidFill>
            <a:ln>
              <a:noFill/>
            </a:ln>
            <a:effectLst/>
          </p:spPr>
          <p:txBody>
            <a:bodyPr wrap="none" anchor="ctr"/>
            <a:lstStyle/>
            <a:p>
              <a:pPr algn="ctr"/>
              <a:endParaRPr lang="en-US" sz="1100" b="1">
                <a:solidFill>
                  <a:schemeClr val="bg1"/>
                </a:solidFill>
                <a:latin typeface="Lato Light" panose="020F0502020204030203" pitchFamily="34" charset="0"/>
              </a:endParaRPr>
            </a:p>
          </p:txBody>
        </p:sp>
        <p:sp>
          <p:nvSpPr>
            <p:cNvPr id="7" name="TextBox 6">
              <a:extLst>
                <a:ext uri="{FF2B5EF4-FFF2-40B4-BE49-F238E27FC236}">
                  <a16:creationId xmlns:a16="http://schemas.microsoft.com/office/drawing/2014/main" id="{993008AE-7259-E3C4-D500-555A459373BE}"/>
                </a:ext>
              </a:extLst>
            </p:cNvPr>
            <p:cNvSpPr txBox="1"/>
            <p:nvPr/>
          </p:nvSpPr>
          <p:spPr>
            <a:xfrm>
              <a:off x="772160" y="2405617"/>
              <a:ext cx="432000" cy="369332"/>
            </a:xfrm>
            <a:prstGeom prst="rect">
              <a:avLst/>
            </a:prstGeom>
            <a:noFill/>
          </p:spPr>
          <p:txBody>
            <a:bodyPr wrap="square" anchor="ctr">
              <a:spAutoFit/>
            </a:bodyPr>
            <a:lstStyle/>
            <a:p>
              <a:pPr algn="ctr"/>
              <a:r>
                <a:rPr lang="en-GB" sz="1800" b="1">
                  <a:solidFill>
                    <a:schemeClr val="bg1"/>
                  </a:solidFill>
                </a:rPr>
                <a:t>1</a:t>
              </a:r>
              <a:endParaRPr lang="en-US" b="1">
                <a:solidFill>
                  <a:schemeClr val="bg1"/>
                </a:solidFill>
              </a:endParaRPr>
            </a:p>
          </p:txBody>
        </p:sp>
      </p:grpSp>
      <p:grpSp>
        <p:nvGrpSpPr>
          <p:cNvPr id="46" name="Group 45">
            <a:extLst>
              <a:ext uri="{FF2B5EF4-FFF2-40B4-BE49-F238E27FC236}">
                <a16:creationId xmlns:a16="http://schemas.microsoft.com/office/drawing/2014/main" id="{A90E1A91-941B-D360-7A75-1357019E989B}"/>
              </a:ext>
              <a:ext uri="{C183D7F6-B498-43B3-948B-1728B52AA6E4}">
                <adec:decorative xmlns:adec="http://schemas.microsoft.com/office/drawing/2017/decorative" val="1"/>
              </a:ext>
            </a:extLst>
          </p:cNvPr>
          <p:cNvGrpSpPr/>
          <p:nvPr/>
        </p:nvGrpSpPr>
        <p:grpSpPr>
          <a:xfrm>
            <a:off x="523625" y="3562540"/>
            <a:ext cx="432000" cy="525918"/>
            <a:chOff x="772160" y="3107489"/>
            <a:chExt cx="432000" cy="525918"/>
          </a:xfrm>
          <a:solidFill>
            <a:schemeClr val="tx2"/>
          </a:solidFill>
        </p:grpSpPr>
        <p:sp>
          <p:nvSpPr>
            <p:cNvPr id="8" name="Freeform 7">
              <a:extLst>
                <a:ext uri="{FF2B5EF4-FFF2-40B4-BE49-F238E27FC236}">
                  <a16:creationId xmlns:a16="http://schemas.microsoft.com/office/drawing/2014/main" id="{6FDBE1B7-8398-FA40-D317-5318D87D7006}"/>
                </a:ext>
              </a:extLst>
            </p:cNvPr>
            <p:cNvSpPr>
              <a:spLocks noChangeAspect="1" noChangeArrowheads="1"/>
            </p:cNvSpPr>
            <p:nvPr/>
          </p:nvSpPr>
          <p:spPr bwMode="auto">
            <a:xfrm>
              <a:off x="772160" y="3107489"/>
              <a:ext cx="432000" cy="525918"/>
            </a:xfrm>
            <a:custGeom>
              <a:avLst/>
              <a:gdLst>
                <a:gd name="T0" fmla="*/ 3864 w 4424"/>
                <a:gd name="T1" fmla="*/ 0 h 7286"/>
                <a:gd name="T2" fmla="*/ 559 w 4424"/>
                <a:gd name="T3" fmla="*/ 0 h 7286"/>
                <a:gd name="T4" fmla="*/ 559 w 4424"/>
                <a:gd name="T5" fmla="*/ 0 h 7286"/>
                <a:gd name="T6" fmla="*/ 0 w 4424"/>
                <a:gd name="T7" fmla="*/ 559 h 7286"/>
                <a:gd name="T8" fmla="*/ 0 w 4424"/>
                <a:gd name="T9" fmla="*/ 5348 h 7286"/>
                <a:gd name="T10" fmla="*/ 0 w 4424"/>
                <a:gd name="T11" fmla="*/ 5348 h 7286"/>
                <a:gd name="T12" fmla="*/ 559 w 4424"/>
                <a:gd name="T13" fmla="*/ 5908 h 7286"/>
                <a:gd name="T14" fmla="*/ 1323 w 4424"/>
                <a:gd name="T15" fmla="*/ 5908 h 7286"/>
                <a:gd name="T16" fmla="*/ 2044 w 4424"/>
                <a:gd name="T17" fmla="*/ 7157 h 7286"/>
                <a:gd name="T18" fmla="*/ 2044 w 4424"/>
                <a:gd name="T19" fmla="*/ 7157 h 7286"/>
                <a:gd name="T20" fmla="*/ 2378 w 4424"/>
                <a:gd name="T21" fmla="*/ 7157 h 7286"/>
                <a:gd name="T22" fmla="*/ 3099 w 4424"/>
                <a:gd name="T23" fmla="*/ 5908 h 7286"/>
                <a:gd name="T24" fmla="*/ 3864 w 4424"/>
                <a:gd name="T25" fmla="*/ 5908 h 7286"/>
                <a:gd name="T26" fmla="*/ 3864 w 4424"/>
                <a:gd name="T27" fmla="*/ 5908 h 7286"/>
                <a:gd name="T28" fmla="*/ 4423 w 4424"/>
                <a:gd name="T29" fmla="*/ 5348 h 7286"/>
                <a:gd name="T30" fmla="*/ 4423 w 4424"/>
                <a:gd name="T31" fmla="*/ 559 h 7286"/>
                <a:gd name="T32" fmla="*/ 4423 w 4424"/>
                <a:gd name="T33" fmla="*/ 559 h 7286"/>
                <a:gd name="T34" fmla="*/ 3864 w 4424"/>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4" h="7286">
                  <a:moveTo>
                    <a:pt x="3864" y="0"/>
                  </a:moveTo>
                  <a:lnTo>
                    <a:pt x="559" y="0"/>
                  </a:lnTo>
                  <a:lnTo>
                    <a:pt x="559" y="0"/>
                  </a:lnTo>
                  <a:cubicBezTo>
                    <a:pt x="250" y="0"/>
                    <a:pt x="0" y="250"/>
                    <a:pt x="0" y="559"/>
                  </a:cubicBezTo>
                  <a:lnTo>
                    <a:pt x="0" y="5348"/>
                  </a:lnTo>
                  <a:lnTo>
                    <a:pt x="0" y="5348"/>
                  </a:lnTo>
                  <a:cubicBezTo>
                    <a:pt x="0" y="5657"/>
                    <a:pt x="250" y="5908"/>
                    <a:pt x="559" y="5908"/>
                  </a:cubicBezTo>
                  <a:lnTo>
                    <a:pt x="1323" y="5908"/>
                  </a:lnTo>
                  <a:lnTo>
                    <a:pt x="2044" y="7157"/>
                  </a:lnTo>
                  <a:lnTo>
                    <a:pt x="2044" y="7157"/>
                  </a:lnTo>
                  <a:cubicBezTo>
                    <a:pt x="2119" y="7285"/>
                    <a:pt x="2304" y="7285"/>
                    <a:pt x="2378" y="7157"/>
                  </a:cubicBezTo>
                  <a:lnTo>
                    <a:pt x="3099" y="5908"/>
                  </a:lnTo>
                  <a:lnTo>
                    <a:pt x="3864" y="5908"/>
                  </a:lnTo>
                  <a:lnTo>
                    <a:pt x="3864" y="5908"/>
                  </a:lnTo>
                  <a:cubicBezTo>
                    <a:pt x="4172" y="5908"/>
                    <a:pt x="4423" y="5657"/>
                    <a:pt x="4423" y="5348"/>
                  </a:cubicBezTo>
                  <a:lnTo>
                    <a:pt x="4423" y="559"/>
                  </a:lnTo>
                  <a:lnTo>
                    <a:pt x="4423" y="559"/>
                  </a:lnTo>
                  <a:cubicBezTo>
                    <a:pt x="4423" y="250"/>
                    <a:pt x="4172" y="0"/>
                    <a:pt x="3864" y="0"/>
                  </a:cubicBezTo>
                </a:path>
              </a:pathLst>
            </a:custGeom>
            <a:grpFill/>
            <a:ln>
              <a:noFill/>
            </a:ln>
            <a:effectLst/>
          </p:spPr>
          <p:txBody>
            <a:bodyPr wrap="none" anchor="ctr"/>
            <a:lstStyle/>
            <a:p>
              <a:pPr algn="ctr"/>
              <a:endParaRPr lang="en-US" sz="1100" b="1">
                <a:solidFill>
                  <a:schemeClr val="bg1"/>
                </a:solidFill>
                <a:latin typeface="Lato Light" panose="020F0502020204030203" pitchFamily="34" charset="0"/>
              </a:endParaRPr>
            </a:p>
          </p:txBody>
        </p:sp>
        <p:sp>
          <p:nvSpPr>
            <p:cNvPr id="9" name="TextBox 8">
              <a:extLst>
                <a:ext uri="{FF2B5EF4-FFF2-40B4-BE49-F238E27FC236}">
                  <a16:creationId xmlns:a16="http://schemas.microsoft.com/office/drawing/2014/main" id="{732E33BF-B97E-5C87-34BD-80422DE5EA9F}"/>
                </a:ext>
              </a:extLst>
            </p:cNvPr>
            <p:cNvSpPr txBox="1"/>
            <p:nvPr/>
          </p:nvSpPr>
          <p:spPr>
            <a:xfrm>
              <a:off x="772160" y="3139646"/>
              <a:ext cx="432000" cy="369332"/>
            </a:xfrm>
            <a:prstGeom prst="rect">
              <a:avLst/>
            </a:prstGeom>
            <a:grpFill/>
          </p:spPr>
          <p:txBody>
            <a:bodyPr wrap="square" anchor="ctr">
              <a:spAutoFit/>
            </a:bodyPr>
            <a:lstStyle/>
            <a:p>
              <a:pPr algn="ctr"/>
              <a:r>
                <a:rPr lang="en-US" b="1">
                  <a:solidFill>
                    <a:schemeClr val="bg1"/>
                  </a:solidFill>
                </a:rPr>
                <a:t>2</a:t>
              </a:r>
            </a:p>
          </p:txBody>
        </p:sp>
      </p:grpSp>
      <p:grpSp>
        <p:nvGrpSpPr>
          <p:cNvPr id="12" name="Group 11">
            <a:extLst>
              <a:ext uri="{FF2B5EF4-FFF2-40B4-BE49-F238E27FC236}">
                <a16:creationId xmlns:a16="http://schemas.microsoft.com/office/drawing/2014/main" id="{3D69C32A-EF74-88B4-42C9-F2853B6189A6}"/>
              </a:ext>
              <a:ext uri="{C183D7F6-B498-43B3-948B-1728B52AA6E4}">
                <adec:decorative xmlns:adec="http://schemas.microsoft.com/office/drawing/2017/decorative" val="1"/>
              </a:ext>
            </a:extLst>
          </p:cNvPr>
          <p:cNvGrpSpPr/>
          <p:nvPr/>
        </p:nvGrpSpPr>
        <p:grpSpPr>
          <a:xfrm>
            <a:off x="460327" y="5004176"/>
            <a:ext cx="432000" cy="525918"/>
            <a:chOff x="772160" y="3926466"/>
            <a:chExt cx="432000" cy="525918"/>
          </a:xfrm>
          <a:solidFill>
            <a:schemeClr val="accent3"/>
          </a:solidFill>
        </p:grpSpPr>
        <p:sp>
          <p:nvSpPr>
            <p:cNvPr id="10" name="Freeform 9">
              <a:extLst>
                <a:ext uri="{FF2B5EF4-FFF2-40B4-BE49-F238E27FC236}">
                  <a16:creationId xmlns:a16="http://schemas.microsoft.com/office/drawing/2014/main" id="{2D9D4122-7EE6-AFC6-6D92-CAA719D5861D}"/>
                </a:ext>
              </a:extLst>
            </p:cNvPr>
            <p:cNvSpPr>
              <a:spLocks noChangeAspect="1" noChangeArrowheads="1"/>
            </p:cNvSpPr>
            <p:nvPr/>
          </p:nvSpPr>
          <p:spPr bwMode="auto">
            <a:xfrm>
              <a:off x="772160" y="3926466"/>
              <a:ext cx="432000" cy="525918"/>
            </a:xfrm>
            <a:custGeom>
              <a:avLst/>
              <a:gdLst>
                <a:gd name="T0" fmla="*/ 3864 w 4424"/>
                <a:gd name="T1" fmla="*/ 0 h 7286"/>
                <a:gd name="T2" fmla="*/ 559 w 4424"/>
                <a:gd name="T3" fmla="*/ 0 h 7286"/>
                <a:gd name="T4" fmla="*/ 559 w 4424"/>
                <a:gd name="T5" fmla="*/ 0 h 7286"/>
                <a:gd name="T6" fmla="*/ 0 w 4424"/>
                <a:gd name="T7" fmla="*/ 559 h 7286"/>
                <a:gd name="T8" fmla="*/ 0 w 4424"/>
                <a:gd name="T9" fmla="*/ 5348 h 7286"/>
                <a:gd name="T10" fmla="*/ 0 w 4424"/>
                <a:gd name="T11" fmla="*/ 5348 h 7286"/>
                <a:gd name="T12" fmla="*/ 559 w 4424"/>
                <a:gd name="T13" fmla="*/ 5908 h 7286"/>
                <a:gd name="T14" fmla="*/ 1323 w 4424"/>
                <a:gd name="T15" fmla="*/ 5908 h 7286"/>
                <a:gd name="T16" fmla="*/ 2044 w 4424"/>
                <a:gd name="T17" fmla="*/ 7157 h 7286"/>
                <a:gd name="T18" fmla="*/ 2044 w 4424"/>
                <a:gd name="T19" fmla="*/ 7157 h 7286"/>
                <a:gd name="T20" fmla="*/ 2378 w 4424"/>
                <a:gd name="T21" fmla="*/ 7157 h 7286"/>
                <a:gd name="T22" fmla="*/ 3099 w 4424"/>
                <a:gd name="T23" fmla="*/ 5908 h 7286"/>
                <a:gd name="T24" fmla="*/ 3864 w 4424"/>
                <a:gd name="T25" fmla="*/ 5908 h 7286"/>
                <a:gd name="T26" fmla="*/ 3864 w 4424"/>
                <a:gd name="T27" fmla="*/ 5908 h 7286"/>
                <a:gd name="T28" fmla="*/ 4423 w 4424"/>
                <a:gd name="T29" fmla="*/ 5348 h 7286"/>
                <a:gd name="T30" fmla="*/ 4423 w 4424"/>
                <a:gd name="T31" fmla="*/ 559 h 7286"/>
                <a:gd name="T32" fmla="*/ 4423 w 4424"/>
                <a:gd name="T33" fmla="*/ 559 h 7286"/>
                <a:gd name="T34" fmla="*/ 3864 w 4424"/>
                <a:gd name="T35" fmla="*/ 0 h 7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4" h="7286">
                  <a:moveTo>
                    <a:pt x="3864" y="0"/>
                  </a:moveTo>
                  <a:lnTo>
                    <a:pt x="559" y="0"/>
                  </a:lnTo>
                  <a:lnTo>
                    <a:pt x="559" y="0"/>
                  </a:lnTo>
                  <a:cubicBezTo>
                    <a:pt x="250" y="0"/>
                    <a:pt x="0" y="250"/>
                    <a:pt x="0" y="559"/>
                  </a:cubicBezTo>
                  <a:lnTo>
                    <a:pt x="0" y="5348"/>
                  </a:lnTo>
                  <a:lnTo>
                    <a:pt x="0" y="5348"/>
                  </a:lnTo>
                  <a:cubicBezTo>
                    <a:pt x="0" y="5657"/>
                    <a:pt x="250" y="5908"/>
                    <a:pt x="559" y="5908"/>
                  </a:cubicBezTo>
                  <a:lnTo>
                    <a:pt x="1323" y="5908"/>
                  </a:lnTo>
                  <a:lnTo>
                    <a:pt x="2044" y="7157"/>
                  </a:lnTo>
                  <a:lnTo>
                    <a:pt x="2044" y="7157"/>
                  </a:lnTo>
                  <a:cubicBezTo>
                    <a:pt x="2119" y="7285"/>
                    <a:pt x="2304" y="7285"/>
                    <a:pt x="2378" y="7157"/>
                  </a:cubicBezTo>
                  <a:lnTo>
                    <a:pt x="3099" y="5908"/>
                  </a:lnTo>
                  <a:lnTo>
                    <a:pt x="3864" y="5908"/>
                  </a:lnTo>
                  <a:lnTo>
                    <a:pt x="3864" y="5908"/>
                  </a:lnTo>
                  <a:cubicBezTo>
                    <a:pt x="4172" y="5908"/>
                    <a:pt x="4423" y="5657"/>
                    <a:pt x="4423" y="5348"/>
                  </a:cubicBezTo>
                  <a:lnTo>
                    <a:pt x="4423" y="559"/>
                  </a:lnTo>
                  <a:lnTo>
                    <a:pt x="4423" y="559"/>
                  </a:lnTo>
                  <a:cubicBezTo>
                    <a:pt x="4423" y="250"/>
                    <a:pt x="4172" y="0"/>
                    <a:pt x="3864" y="0"/>
                  </a:cubicBezTo>
                </a:path>
              </a:pathLst>
            </a:custGeom>
            <a:grpFill/>
            <a:ln>
              <a:noFill/>
            </a:ln>
            <a:effectLst/>
          </p:spPr>
          <p:txBody>
            <a:bodyPr wrap="none" anchor="ctr"/>
            <a:lstStyle/>
            <a:p>
              <a:pPr algn="ctr"/>
              <a:endParaRPr lang="en-US" sz="1100" b="1">
                <a:solidFill>
                  <a:schemeClr val="bg1"/>
                </a:solidFill>
                <a:latin typeface="Lato Light" panose="020F0502020204030203" pitchFamily="34" charset="0"/>
              </a:endParaRPr>
            </a:p>
          </p:txBody>
        </p:sp>
        <p:sp>
          <p:nvSpPr>
            <p:cNvPr id="11" name="TextBox 10">
              <a:extLst>
                <a:ext uri="{FF2B5EF4-FFF2-40B4-BE49-F238E27FC236}">
                  <a16:creationId xmlns:a16="http://schemas.microsoft.com/office/drawing/2014/main" id="{B12B7492-1807-F7E2-8552-C57C8769D703}"/>
                </a:ext>
              </a:extLst>
            </p:cNvPr>
            <p:cNvSpPr txBox="1"/>
            <p:nvPr/>
          </p:nvSpPr>
          <p:spPr>
            <a:xfrm>
              <a:off x="772160" y="3958623"/>
              <a:ext cx="432000" cy="369332"/>
            </a:xfrm>
            <a:prstGeom prst="rect">
              <a:avLst/>
            </a:prstGeom>
            <a:grpFill/>
          </p:spPr>
          <p:txBody>
            <a:bodyPr wrap="square" anchor="ctr">
              <a:spAutoFit/>
            </a:bodyPr>
            <a:lstStyle/>
            <a:p>
              <a:pPr algn="ctr"/>
              <a:r>
                <a:rPr lang="en-US" b="1">
                  <a:solidFill>
                    <a:srgbClr val="00436C"/>
                  </a:solidFill>
                </a:rPr>
                <a:t>3</a:t>
              </a:r>
            </a:p>
          </p:txBody>
        </p:sp>
      </p:grpSp>
      <p:sp>
        <p:nvSpPr>
          <p:cNvPr id="47" name="Striped Right Arrow 46" descr="right arrow">
            <a:extLst>
              <a:ext uri="{FF2B5EF4-FFF2-40B4-BE49-F238E27FC236}">
                <a16:creationId xmlns:a16="http://schemas.microsoft.com/office/drawing/2014/main" id="{A70ACF52-5F33-198E-C09E-BCE77A6D1405}"/>
              </a:ext>
            </a:extLst>
          </p:cNvPr>
          <p:cNvSpPr/>
          <p:nvPr/>
        </p:nvSpPr>
        <p:spPr>
          <a:xfrm>
            <a:off x="4059364" y="2104518"/>
            <a:ext cx="432000" cy="285965"/>
          </a:xfrm>
          <a:prstGeom prst="striped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riped Right Arrow 47" descr="right arrow">
            <a:extLst>
              <a:ext uri="{FF2B5EF4-FFF2-40B4-BE49-F238E27FC236}">
                <a16:creationId xmlns:a16="http://schemas.microsoft.com/office/drawing/2014/main" id="{7860F38E-AD7C-6CDD-2026-928F5BD9D603}"/>
              </a:ext>
            </a:extLst>
          </p:cNvPr>
          <p:cNvSpPr/>
          <p:nvPr/>
        </p:nvSpPr>
        <p:spPr>
          <a:xfrm>
            <a:off x="4059364" y="3587217"/>
            <a:ext cx="432000" cy="285965"/>
          </a:xfrm>
          <a:prstGeom prst="striped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riped Right Arrow 48" descr="right arrow">
            <a:extLst>
              <a:ext uri="{FF2B5EF4-FFF2-40B4-BE49-F238E27FC236}">
                <a16:creationId xmlns:a16="http://schemas.microsoft.com/office/drawing/2014/main" id="{F0198A72-F163-CAE9-C2AF-138512032C2A}"/>
              </a:ext>
            </a:extLst>
          </p:cNvPr>
          <p:cNvSpPr/>
          <p:nvPr/>
        </p:nvSpPr>
        <p:spPr>
          <a:xfrm>
            <a:off x="4059611" y="5069916"/>
            <a:ext cx="432000" cy="285965"/>
          </a:xfrm>
          <a:prstGeom prst="striped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896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BD50-CF1F-E60C-0FF2-1C8FA45741DB}"/>
              </a:ext>
            </a:extLst>
          </p:cNvPr>
          <p:cNvSpPr>
            <a:spLocks noGrp="1"/>
          </p:cNvSpPr>
          <p:nvPr>
            <p:ph type="ctrTitle"/>
          </p:nvPr>
        </p:nvSpPr>
        <p:spPr>
          <a:xfrm>
            <a:off x="496384" y="238128"/>
            <a:ext cx="10850989" cy="1276350"/>
          </a:xfrm>
        </p:spPr>
        <p:txBody>
          <a:bodyPr>
            <a:normAutofit fontScale="90000"/>
          </a:bodyPr>
          <a:lstStyle/>
          <a:p>
            <a:r>
              <a:rPr lang="en-US"/>
              <a:t>How we will deliver these core areas of focus</a:t>
            </a:r>
            <a:endParaRPr lang="en-GB"/>
          </a:p>
        </p:txBody>
      </p:sp>
      <p:graphicFrame>
        <p:nvGraphicFramePr>
          <p:cNvPr id="6" name="Table 5">
            <a:extLst>
              <a:ext uri="{FF2B5EF4-FFF2-40B4-BE49-F238E27FC236}">
                <a16:creationId xmlns:a16="http://schemas.microsoft.com/office/drawing/2014/main" id="{E8FB725D-F977-DC41-2387-B51441BADF6B}"/>
              </a:ext>
            </a:extLst>
          </p:cNvPr>
          <p:cNvGraphicFramePr>
            <a:graphicFrameLocks noGrp="1"/>
          </p:cNvGraphicFramePr>
          <p:nvPr>
            <p:extLst>
              <p:ext uri="{D42A27DB-BD31-4B8C-83A1-F6EECF244321}">
                <p14:modId xmlns:p14="http://schemas.microsoft.com/office/powerpoint/2010/main" val="1420315105"/>
              </p:ext>
            </p:extLst>
          </p:nvPr>
        </p:nvGraphicFramePr>
        <p:xfrm>
          <a:off x="153909" y="876303"/>
          <a:ext cx="12038091" cy="5974080"/>
        </p:xfrm>
        <a:graphic>
          <a:graphicData uri="http://schemas.openxmlformats.org/drawingml/2006/table">
            <a:tbl>
              <a:tblPr firstRow="1" bandRow="1">
                <a:tableStyleId>{2D5ABB26-0587-4C30-8999-92F81FD0307C}</a:tableStyleId>
              </a:tblPr>
              <a:tblGrid>
                <a:gridCol w="2338473">
                  <a:extLst>
                    <a:ext uri="{9D8B030D-6E8A-4147-A177-3AD203B41FA5}">
                      <a16:colId xmlns:a16="http://schemas.microsoft.com/office/drawing/2014/main" val="3123364018"/>
                    </a:ext>
                  </a:extLst>
                </a:gridCol>
                <a:gridCol w="5483411">
                  <a:extLst>
                    <a:ext uri="{9D8B030D-6E8A-4147-A177-3AD203B41FA5}">
                      <a16:colId xmlns:a16="http://schemas.microsoft.com/office/drawing/2014/main" val="1634072614"/>
                    </a:ext>
                  </a:extLst>
                </a:gridCol>
                <a:gridCol w="4216207">
                  <a:extLst>
                    <a:ext uri="{9D8B030D-6E8A-4147-A177-3AD203B41FA5}">
                      <a16:colId xmlns:a16="http://schemas.microsoft.com/office/drawing/2014/main" val="515026171"/>
                    </a:ext>
                  </a:extLst>
                </a:gridCol>
              </a:tblGrid>
              <a:tr h="0">
                <a:tc>
                  <a:txBody>
                    <a:bodyPr/>
                    <a:lstStyle/>
                    <a:p>
                      <a:r>
                        <a:rPr lang="en-US" b="1" dirty="0"/>
                        <a:t>Focus area</a:t>
                      </a:r>
                      <a:endParaRPr lang="en-GB" b="1" dirty="0"/>
                    </a:p>
                  </a:txBody>
                  <a:tcPr/>
                </a:tc>
                <a:tc>
                  <a:txBody>
                    <a:bodyPr/>
                    <a:lstStyle/>
                    <a:p>
                      <a:r>
                        <a:rPr lang="en-US" b="1" dirty="0"/>
                        <a:t>Key activities</a:t>
                      </a:r>
                      <a:endParaRPr lang="en-GB" b="1" dirty="0"/>
                    </a:p>
                  </a:txBody>
                  <a:tcPr/>
                </a:tc>
                <a:tc>
                  <a:txBody>
                    <a:bodyPr/>
                    <a:lstStyle/>
                    <a:p>
                      <a:r>
                        <a:rPr lang="en-US" b="1" dirty="0"/>
                        <a:t>Measured by</a:t>
                      </a:r>
                      <a:endParaRPr lang="en-GB" b="1" dirty="0"/>
                    </a:p>
                  </a:txBody>
                  <a:tcPr/>
                </a:tc>
                <a:extLst>
                  <a:ext uri="{0D108BD9-81ED-4DB2-BD59-A6C34878D82A}">
                    <a16:rowId xmlns:a16="http://schemas.microsoft.com/office/drawing/2014/main" val="2141244332"/>
                  </a:ext>
                </a:extLst>
              </a:tr>
              <a:tr h="370840">
                <a:tc>
                  <a:txBody>
                    <a:bodyPr/>
                    <a:lstStyle/>
                    <a:p>
                      <a:pPr>
                        <a:lnSpc>
                          <a:spcPct val="100000"/>
                        </a:lnSpc>
                      </a:pPr>
                      <a:r>
                        <a:rPr lang="en-US" sz="1400" b="1" dirty="0"/>
                        <a:t>A cross-</a:t>
                      </a:r>
                      <a:r>
                        <a:rPr lang="en-US" sz="1400" b="1" dirty="0" err="1"/>
                        <a:t>organisation</a:t>
                      </a:r>
                      <a:r>
                        <a:rPr lang="en-US" sz="1400" b="1" dirty="0"/>
                        <a:t> </a:t>
                      </a:r>
                      <a:r>
                        <a:rPr lang="en-US" sz="1400" b="1" dirty="0" err="1"/>
                        <a:t>programme</a:t>
                      </a:r>
                      <a:r>
                        <a:rPr lang="en-US" sz="1400" b="1" dirty="0"/>
                        <a:t> to support adoption and uptake</a:t>
                      </a:r>
                      <a:endParaRPr lang="en-GB" sz="1400" b="1" dirty="0">
                        <a:latin typeface="+mn-lt"/>
                      </a:endParaRPr>
                    </a:p>
                  </a:txBody>
                  <a:tcPr>
                    <a:solidFill>
                      <a:schemeClr val="bg1">
                        <a:lumMod val="85000"/>
                      </a:schemeClr>
                    </a:solidFill>
                  </a:tcPr>
                </a:tc>
                <a:tc>
                  <a:txBody>
                    <a:bodyPr/>
                    <a:lstStyle/>
                    <a:p>
                      <a:pPr marL="285750" indent="-285750" algn="l" rtl="0" fontAlgn="base">
                        <a:lnSpc>
                          <a:spcPct val="100000"/>
                        </a:lnSpc>
                        <a:buFont typeface="Arial" panose="020B0604020202020204" pitchFamily="34" charset="0"/>
                        <a:buChar char="•"/>
                      </a:pPr>
                      <a:r>
                        <a:rPr lang="en-US" sz="1400" b="0" dirty="0">
                          <a:solidFill>
                            <a:srgbClr val="000000"/>
                          </a:solidFill>
                          <a:effectLst/>
                        </a:rPr>
                        <a:t>Embed implementation science across all implementation functions, including evaluation framework for interventions to improve uptake and adoption, </a:t>
                      </a:r>
                    </a:p>
                    <a:p>
                      <a:pPr marL="285750" indent="-285750" algn="l" rtl="0" fontAlgn="base">
                        <a:lnSpc>
                          <a:spcPct val="100000"/>
                        </a:lnSpc>
                        <a:buFont typeface="Arial" panose="020B0604020202020204" pitchFamily="34" charset="0"/>
                        <a:buChar char="•"/>
                      </a:pPr>
                      <a:r>
                        <a:rPr lang="en-US" sz="1400" b="0" dirty="0">
                          <a:solidFill>
                            <a:srgbClr val="000000"/>
                          </a:solidFill>
                          <a:effectLst/>
                        </a:rPr>
                        <a:t>Provide targeted support for time-poor users (summaries, visual, stories, ‘so what’ pieces)</a:t>
                      </a:r>
                      <a:r>
                        <a:rPr lang="en-US" sz="1400" b="0" dirty="0">
                          <a:solidFill>
                            <a:srgbClr val="D13438"/>
                          </a:solidFill>
                          <a:effectLst/>
                        </a:rPr>
                        <a:t> </a:t>
                      </a:r>
                      <a:endParaRPr lang="en-US" sz="1400" b="0" dirty="0">
                        <a:solidFill>
                          <a:srgbClr val="000000"/>
                        </a:solidFill>
                        <a:effectLst/>
                      </a:endParaRPr>
                    </a:p>
                    <a:p>
                      <a:pPr marL="285750" indent="-285750" algn="l" rtl="0" fontAlgn="base">
                        <a:lnSpc>
                          <a:spcPct val="100000"/>
                        </a:lnSpc>
                        <a:buFont typeface="Arial" panose="020B0604020202020204" pitchFamily="34" charset="0"/>
                        <a:buChar char="•"/>
                      </a:pPr>
                      <a:r>
                        <a:rPr lang="en-US" sz="1400" b="0" dirty="0">
                          <a:solidFill>
                            <a:srgbClr val="000000"/>
                          </a:solidFill>
                          <a:effectLst/>
                        </a:rPr>
                        <a:t>Deliver implementation support for VPAG funded topics and other high priority areas</a:t>
                      </a:r>
                      <a:r>
                        <a:rPr lang="en-US" sz="1400" b="0" dirty="0">
                          <a:solidFill>
                            <a:srgbClr val="D13438"/>
                          </a:solidFill>
                          <a:effectLst/>
                        </a:rPr>
                        <a:t> </a:t>
                      </a:r>
                      <a:endParaRPr lang="en-US" sz="1400" b="0" dirty="0">
                        <a:solidFill>
                          <a:srgbClr val="000000"/>
                        </a:solidFill>
                        <a:effectLst/>
                      </a:endParaRPr>
                    </a:p>
                    <a:p>
                      <a:pPr marL="285750" indent="-285750">
                        <a:lnSpc>
                          <a:spcPct val="100000"/>
                        </a:lnSpc>
                        <a:buFont typeface="Arial" panose="020B0604020202020204" pitchFamily="34" charset="0"/>
                        <a:buChar char="•"/>
                      </a:pPr>
                      <a:r>
                        <a:rPr lang="en-GB" sz="1400" dirty="0"/>
                        <a:t>Develop results-based partnerships with key organisations in improvement system</a:t>
                      </a:r>
                      <a:endParaRPr lang="en-GB" sz="1400" dirty="0">
                        <a:latin typeface="+mn-lt"/>
                      </a:endParaRPr>
                    </a:p>
                  </a:txBody>
                  <a:tcPr>
                    <a:solidFill>
                      <a:schemeClr val="bg1">
                        <a:lumMod val="85000"/>
                      </a:schemeClr>
                    </a:solidFill>
                  </a:tcPr>
                </a:tc>
                <a:tc>
                  <a:txBody>
                    <a:bodyPr/>
                    <a:lstStyle/>
                    <a:p>
                      <a:pPr marL="285750" indent="-285750" algn="l" rtl="0" fontAlgn="base">
                        <a:lnSpc>
                          <a:spcPct val="100000"/>
                        </a:lnSpc>
                        <a:spcAft>
                          <a:spcPts val="0"/>
                        </a:spcAft>
                        <a:buFont typeface="Arial" panose="020B0604020202020204" pitchFamily="34" charset="0"/>
                        <a:buChar char="•"/>
                      </a:pPr>
                      <a:r>
                        <a:rPr lang="en-US" sz="1400" b="0" dirty="0">
                          <a:solidFill>
                            <a:srgbClr val="000000"/>
                          </a:solidFill>
                          <a:effectLst/>
                        </a:rPr>
                        <a:t>10% improvement in national uptake of priority guidance measures by March 2028</a:t>
                      </a:r>
                      <a:endParaRPr lang="en-US" dirty="0"/>
                    </a:p>
                    <a:p>
                      <a:pPr marL="285750" lvl="0" indent="-285750" algn="l">
                        <a:lnSpc>
                          <a:spcPct val="100000"/>
                        </a:lnSpc>
                        <a:spcAft>
                          <a:spcPts val="0"/>
                        </a:spcAft>
                        <a:buFont typeface="Arial" panose="020B0604020202020204" pitchFamily="34" charset="0"/>
                        <a:buChar char="•"/>
                      </a:pPr>
                      <a:r>
                        <a:rPr lang="en-US" sz="1400" b="0" dirty="0">
                          <a:solidFill>
                            <a:srgbClr val="000000"/>
                          </a:solidFill>
                          <a:effectLst/>
                        </a:rPr>
                        <a:t>Annual increase in % of health and care stakeholders who believe NICE works with partners to increase the uptake of guidance</a:t>
                      </a:r>
                    </a:p>
                    <a:p>
                      <a:pPr marL="285750" lvl="0" indent="-285750" algn="l">
                        <a:lnSpc>
                          <a:spcPct val="100000"/>
                        </a:lnSpc>
                        <a:spcAft>
                          <a:spcPts val="0"/>
                        </a:spcAft>
                        <a:buFont typeface="Arial" panose="020B0604020202020204" pitchFamily="34" charset="0"/>
                        <a:buChar char="•"/>
                      </a:pPr>
                      <a:r>
                        <a:rPr lang="en-US" sz="1400" b="0" dirty="0">
                          <a:solidFill>
                            <a:srgbClr val="000000"/>
                          </a:solidFill>
                          <a:effectLst/>
                        </a:rPr>
                        <a:t>Improvement in uptake associated with improvement system partnerships (from baseline)</a:t>
                      </a:r>
                    </a:p>
                    <a:p>
                      <a:pPr marL="285750" lvl="0" indent="-285750" algn="l">
                        <a:lnSpc>
                          <a:spcPct val="100000"/>
                        </a:lnSpc>
                        <a:spcAft>
                          <a:spcPts val="0"/>
                        </a:spcAft>
                        <a:buFont typeface="Arial" panose="020B0604020202020204" pitchFamily="34" charset="0"/>
                        <a:buChar char="•"/>
                      </a:pPr>
                      <a:r>
                        <a:rPr lang="en-US" sz="1400" b="0" dirty="0">
                          <a:solidFill>
                            <a:srgbClr val="000000"/>
                          </a:solidFill>
                          <a:effectLst/>
                        </a:rPr>
                        <a:t>Number of VPAG funded implementation support packages delivered</a:t>
                      </a:r>
                    </a:p>
                  </a:txBody>
                  <a:tcPr>
                    <a:solidFill>
                      <a:schemeClr val="bg1">
                        <a:lumMod val="85000"/>
                      </a:schemeClr>
                    </a:solidFill>
                  </a:tcPr>
                </a:tc>
                <a:extLst>
                  <a:ext uri="{0D108BD9-81ED-4DB2-BD59-A6C34878D82A}">
                    <a16:rowId xmlns:a16="http://schemas.microsoft.com/office/drawing/2014/main" val="2631303794"/>
                  </a:ext>
                </a:extLst>
              </a:tr>
              <a:tr h="370840">
                <a:tc>
                  <a:txBody>
                    <a:bodyPr/>
                    <a:lstStyle/>
                    <a:p>
                      <a:pPr>
                        <a:lnSpc>
                          <a:spcPct val="100000"/>
                        </a:lnSpc>
                      </a:pPr>
                      <a:r>
                        <a:rPr lang="en-US" sz="1400" b="1" dirty="0"/>
                        <a:t>Effective stakeholder engagement</a:t>
                      </a:r>
                      <a:endParaRPr lang="en-GB" sz="1400" b="1" dirty="0">
                        <a:latin typeface="+mn-lt"/>
                      </a:endParaRPr>
                    </a:p>
                  </a:txBody>
                  <a:tcPr/>
                </a:tc>
                <a:tc>
                  <a:txBody>
                    <a:bodyPr/>
                    <a:lstStyle/>
                    <a:p>
                      <a:pPr marL="285750" indent="-285750">
                        <a:lnSpc>
                          <a:spcPct val="100000"/>
                        </a:lnSpc>
                        <a:buFont typeface="Arial" panose="020B0604020202020204" pitchFamily="34" charset="0"/>
                        <a:buChar char="•"/>
                      </a:pPr>
                      <a:r>
                        <a:rPr lang="en-US" sz="1400" b="0" dirty="0">
                          <a:solidFill>
                            <a:srgbClr val="000000"/>
                          </a:solidFill>
                          <a:effectLst/>
                        </a:rPr>
                        <a:t>Refresh stakeholder engagement framework including strategic and tactical engagement approaches, ensuring we engage effectively with decision makers at all levels of the health and care delivery system </a:t>
                      </a:r>
                    </a:p>
                    <a:p>
                      <a:pPr marL="285750" indent="-285750">
                        <a:lnSpc>
                          <a:spcPct val="100000"/>
                        </a:lnSpc>
                        <a:buFont typeface="Arial" panose="020B0604020202020204" pitchFamily="34" charset="0"/>
                        <a:buChar char="•"/>
                      </a:pPr>
                      <a:r>
                        <a:rPr lang="en-US" sz="1400" b="0" dirty="0">
                          <a:solidFill>
                            <a:srgbClr val="000000"/>
                          </a:solidFill>
                          <a:effectLst/>
                        </a:rPr>
                        <a:t>Engage stakeholders earlier in developing innovative approaches for high impact/high risk technologies and guidelines   </a:t>
                      </a:r>
                      <a:endParaRPr lang="en-GB" sz="1400" dirty="0">
                        <a:latin typeface="+mn-lt"/>
                      </a:endParaRPr>
                    </a:p>
                  </a:txBody>
                  <a:tcPr/>
                </a:tc>
                <a:tc>
                  <a:txBody>
                    <a:bodyPr/>
                    <a:lstStyle/>
                    <a:p>
                      <a:pPr marL="285750" indent="-285750" algn="l" rtl="0" fontAlgn="base">
                        <a:lnSpc>
                          <a:spcPct val="100000"/>
                        </a:lnSpc>
                        <a:spcAft>
                          <a:spcPts val="0"/>
                        </a:spcAft>
                        <a:buFont typeface="Arial" panose="020B0604020202020204" pitchFamily="34" charset="0"/>
                        <a:buChar char="•"/>
                      </a:pPr>
                      <a:r>
                        <a:rPr lang="en-US" sz="1400" b="0" dirty="0">
                          <a:solidFill>
                            <a:srgbClr val="242424"/>
                          </a:solidFill>
                          <a:effectLst/>
                        </a:rPr>
                        <a:t>Internal compliance rate with the refreshed stakeholder engagement framework. </a:t>
                      </a:r>
                    </a:p>
                    <a:p>
                      <a:pPr marL="285750" indent="-285750" algn="l" rtl="0" fontAlgn="base">
                        <a:lnSpc>
                          <a:spcPct val="100000"/>
                        </a:lnSpc>
                        <a:spcAft>
                          <a:spcPts val="0"/>
                        </a:spcAft>
                        <a:buFont typeface="Arial" panose="020B0604020202020204" pitchFamily="34" charset="0"/>
                        <a:buChar char="•"/>
                      </a:pPr>
                      <a:r>
                        <a:rPr lang="en-US" sz="1400" b="0" dirty="0">
                          <a:solidFill>
                            <a:srgbClr val="000000"/>
                          </a:solidFill>
                          <a:effectLst/>
                        </a:rPr>
                        <a:t>Number of engagements per quarter </a:t>
                      </a:r>
                    </a:p>
                    <a:p>
                      <a:pPr marL="285750" indent="-285750" algn="l" rtl="0" fontAlgn="base">
                        <a:lnSpc>
                          <a:spcPct val="100000"/>
                        </a:lnSpc>
                        <a:spcAft>
                          <a:spcPts val="0"/>
                        </a:spcAft>
                        <a:buFont typeface="Arial" panose="020B0604020202020204" pitchFamily="34" charset="0"/>
                        <a:buChar char="•"/>
                      </a:pPr>
                      <a:r>
                        <a:rPr lang="en-US" sz="1400" b="0" dirty="0">
                          <a:solidFill>
                            <a:srgbClr val="000000"/>
                          </a:solidFill>
                          <a:effectLst/>
                        </a:rPr>
                        <a:t>% of overall engagements with networks  </a:t>
                      </a:r>
                    </a:p>
                    <a:p>
                      <a:pPr marL="285750" indent="-285750" algn="l" rtl="0" fontAlgn="base">
                        <a:lnSpc>
                          <a:spcPct val="100000"/>
                        </a:lnSpc>
                        <a:spcAft>
                          <a:spcPts val="0"/>
                        </a:spcAft>
                        <a:buFont typeface="Arial" panose="020B0604020202020204" pitchFamily="34" charset="0"/>
                        <a:buChar char="•"/>
                      </a:pPr>
                      <a:r>
                        <a:rPr lang="en-US" sz="1400" b="0" dirty="0">
                          <a:solidFill>
                            <a:srgbClr val="000000"/>
                          </a:solidFill>
                          <a:effectLst/>
                        </a:rPr>
                        <a:t>Process for providing adoption support to EVAs developed and embedded</a:t>
                      </a:r>
                      <a:endParaRPr lang="en-US" sz="1400" b="0" i="0" dirty="0">
                        <a:solidFill>
                          <a:srgbClr val="000000"/>
                        </a:solidFill>
                        <a:effectLst/>
                        <a:latin typeface="+mn-lt"/>
                      </a:endParaRPr>
                    </a:p>
                  </a:txBody>
                  <a:tcPr/>
                </a:tc>
                <a:extLst>
                  <a:ext uri="{0D108BD9-81ED-4DB2-BD59-A6C34878D82A}">
                    <a16:rowId xmlns:a16="http://schemas.microsoft.com/office/drawing/2014/main" val="4020693988"/>
                  </a:ext>
                </a:extLst>
              </a:tr>
              <a:tr h="370840">
                <a:tc>
                  <a:txBody>
                    <a:bodyPr/>
                    <a:lstStyle/>
                    <a:p>
                      <a:pPr>
                        <a:lnSpc>
                          <a:spcPct val="100000"/>
                        </a:lnSpc>
                      </a:pPr>
                      <a:r>
                        <a:rPr lang="en-US" sz="1400" b="1" dirty="0"/>
                        <a:t>Use uptake insights and system intelligence to drive change</a:t>
                      </a:r>
                      <a:endParaRPr lang="en-GB" sz="1400" b="1" dirty="0">
                        <a:latin typeface="+mn-lt"/>
                      </a:endParaRPr>
                    </a:p>
                  </a:txBody>
                  <a:tcPr>
                    <a:solidFill>
                      <a:schemeClr val="bg1">
                        <a:lumMod val="85000"/>
                      </a:schemeClr>
                    </a:solidFill>
                  </a:tcPr>
                </a:tc>
                <a:tc>
                  <a:txBody>
                    <a:bodyPr/>
                    <a:lstStyle/>
                    <a:p>
                      <a:pPr marL="285750" indent="-285750" algn="l" rtl="0" fontAlgn="base">
                        <a:lnSpc>
                          <a:spcPct val="100000"/>
                        </a:lnSpc>
                        <a:buFont typeface="Arial" panose="020B0604020202020204" pitchFamily="34" charset="0"/>
                        <a:buChar char="•"/>
                      </a:pPr>
                      <a:r>
                        <a:rPr lang="en-US" sz="1400" b="0" dirty="0">
                          <a:solidFill>
                            <a:schemeClr val="tx1"/>
                          </a:solidFill>
                          <a:effectLst/>
                        </a:rPr>
                        <a:t>Ensure NICE uptake and adoption measures are included in NHS performance framework</a:t>
                      </a:r>
                    </a:p>
                    <a:p>
                      <a:pPr marL="285750" indent="-285750" algn="l" rtl="0" fontAlgn="base">
                        <a:lnSpc>
                          <a:spcPct val="100000"/>
                        </a:lnSpc>
                        <a:buFont typeface="Arial" panose="020B0604020202020204" pitchFamily="34" charset="0"/>
                        <a:buChar char="•"/>
                      </a:pPr>
                      <a:r>
                        <a:rPr lang="en-US" sz="1400" b="0" dirty="0">
                          <a:solidFill>
                            <a:schemeClr val="tx1"/>
                          </a:solidFill>
                          <a:effectLst/>
                        </a:rPr>
                        <a:t>Work with partners to increase access to uptake data and insights and to integrate data. </a:t>
                      </a:r>
                    </a:p>
                    <a:p>
                      <a:pPr marL="285750" indent="-285750" algn="l" rtl="0" fontAlgn="base">
                        <a:lnSpc>
                          <a:spcPct val="100000"/>
                        </a:lnSpc>
                        <a:buFont typeface="Arial" panose="020B0604020202020204" pitchFamily="34" charset="0"/>
                        <a:buChar char="•"/>
                      </a:pPr>
                      <a:r>
                        <a:rPr lang="en-US" sz="1400" b="0" kern="1200" dirty="0">
                          <a:solidFill>
                            <a:schemeClr val="tx1"/>
                          </a:solidFill>
                          <a:effectLst/>
                        </a:rPr>
                        <a:t>Provide actionable insights to NICE </a:t>
                      </a:r>
                      <a:r>
                        <a:rPr lang="en-US" sz="1400" b="0" kern="1200" dirty="0" err="1">
                          <a:solidFill>
                            <a:schemeClr val="tx1"/>
                          </a:solidFill>
                          <a:effectLst/>
                        </a:rPr>
                        <a:t>prioritisation</a:t>
                      </a:r>
                      <a:r>
                        <a:rPr lang="en-US" sz="1400" b="0" kern="1200" dirty="0">
                          <a:solidFill>
                            <a:schemeClr val="tx1"/>
                          </a:solidFill>
                          <a:effectLst/>
                        </a:rPr>
                        <a:t>, horizon scanning and guidance producing </a:t>
                      </a:r>
                      <a:r>
                        <a:rPr lang="en-US" sz="1400" b="0" kern="1200" dirty="0" err="1">
                          <a:solidFill>
                            <a:schemeClr val="tx1"/>
                          </a:solidFill>
                          <a:effectLst/>
                        </a:rPr>
                        <a:t>centres</a:t>
                      </a:r>
                      <a:r>
                        <a:rPr lang="en-US" sz="1400" b="0" kern="1200" dirty="0">
                          <a:solidFill>
                            <a:schemeClr val="tx1"/>
                          </a:solidFill>
                          <a:effectLst/>
                        </a:rPr>
                        <a:t>.  </a:t>
                      </a:r>
                      <a:endParaRPr lang="en-US" sz="1400" b="0" dirty="0">
                        <a:solidFill>
                          <a:schemeClr val="tx1"/>
                        </a:solidFill>
                        <a:effectLst/>
                      </a:endParaRPr>
                    </a:p>
                    <a:p>
                      <a:pPr>
                        <a:lnSpc>
                          <a:spcPct val="100000"/>
                        </a:lnSpc>
                      </a:pPr>
                      <a:endParaRPr lang="en-GB" sz="1400" dirty="0">
                        <a:latin typeface="+mn-lt"/>
                      </a:endParaRPr>
                    </a:p>
                  </a:txBody>
                  <a:tcPr>
                    <a:solidFill>
                      <a:schemeClr val="bg1">
                        <a:lumMod val="85000"/>
                      </a:schemeClr>
                    </a:solidFill>
                  </a:tcPr>
                </a:tc>
                <a:tc>
                  <a:txBody>
                    <a:bodyPr/>
                    <a:lstStyle/>
                    <a:p>
                      <a:pPr marL="285750" indent="-285750" algn="l" rtl="0" fontAlgn="base">
                        <a:lnSpc>
                          <a:spcPct val="100000"/>
                        </a:lnSpc>
                        <a:spcAft>
                          <a:spcPts val="0"/>
                        </a:spcAft>
                        <a:buFont typeface="Arial" panose="020B0604020202020204" pitchFamily="34" charset="0"/>
                        <a:buChar char="•"/>
                      </a:pPr>
                      <a:r>
                        <a:rPr lang="en-US" sz="1400" b="0" dirty="0">
                          <a:solidFill>
                            <a:srgbClr val="000000"/>
                          </a:solidFill>
                          <a:effectLst/>
                        </a:rPr>
                        <a:t>Number of NICE decisions influenced by uptake and system intelligence </a:t>
                      </a:r>
                    </a:p>
                    <a:p>
                      <a:pPr marL="285750" indent="-285750" algn="l" rtl="0" fontAlgn="base">
                        <a:lnSpc>
                          <a:spcPct val="100000"/>
                        </a:lnSpc>
                        <a:spcAft>
                          <a:spcPts val="0"/>
                        </a:spcAft>
                        <a:buFont typeface="Arial" panose="020B0604020202020204" pitchFamily="34" charset="0"/>
                        <a:buChar char="•"/>
                      </a:pPr>
                      <a:r>
                        <a:rPr lang="en-US" sz="1400" b="0" dirty="0">
                          <a:solidFill>
                            <a:srgbClr val="000000"/>
                          </a:solidFill>
                          <a:effectLst/>
                        </a:rPr>
                        <a:t>Internal NICE customer satisfaction measures in relation to intelligence received  </a:t>
                      </a:r>
                    </a:p>
                    <a:p>
                      <a:pPr marL="285750" indent="-285750" algn="l" rtl="0" fontAlgn="base">
                        <a:lnSpc>
                          <a:spcPct val="100000"/>
                        </a:lnSpc>
                        <a:spcAft>
                          <a:spcPts val="0"/>
                        </a:spcAft>
                        <a:buFont typeface="Arial" panose="020B0604020202020204" pitchFamily="34" charset="0"/>
                        <a:buChar char="•"/>
                      </a:pPr>
                      <a:r>
                        <a:rPr lang="en-US" sz="1400" b="0" dirty="0">
                          <a:solidFill>
                            <a:srgbClr val="000000"/>
                          </a:solidFill>
                          <a:effectLst/>
                        </a:rPr>
                        <a:t>% of NICE recommendations included in quality and performance frameworks in the NHS. </a:t>
                      </a:r>
                      <a:endParaRPr lang="en-US" sz="1400" b="0" i="0" dirty="0">
                        <a:solidFill>
                          <a:srgbClr val="000000"/>
                        </a:solidFill>
                        <a:effectLst/>
                        <a:latin typeface="+mn-lt"/>
                      </a:endParaRPr>
                    </a:p>
                  </a:txBody>
                  <a:tcPr>
                    <a:solidFill>
                      <a:schemeClr val="bg1">
                        <a:lumMod val="85000"/>
                      </a:schemeClr>
                    </a:solidFill>
                  </a:tcPr>
                </a:tc>
                <a:extLst>
                  <a:ext uri="{0D108BD9-81ED-4DB2-BD59-A6C34878D82A}">
                    <a16:rowId xmlns:a16="http://schemas.microsoft.com/office/drawing/2014/main" val="2070407365"/>
                  </a:ext>
                </a:extLst>
              </a:tr>
            </a:tbl>
          </a:graphicData>
        </a:graphic>
      </p:graphicFrame>
    </p:spTree>
    <p:extLst>
      <p:ext uri="{BB962C8B-B14F-4D97-AF65-F5344CB8AC3E}">
        <p14:creationId xmlns:p14="http://schemas.microsoft.com/office/powerpoint/2010/main" val="162772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D06EE-DEE5-F2BD-10A6-D15F25465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10900D-E077-4DE1-97CB-8E0ACF68C62D}"/>
              </a:ext>
            </a:extLst>
          </p:cNvPr>
          <p:cNvSpPr>
            <a:spLocks noGrp="1"/>
          </p:cNvSpPr>
          <p:nvPr>
            <p:ph type="ctrTitle"/>
          </p:nvPr>
        </p:nvSpPr>
        <p:spPr>
          <a:xfrm>
            <a:off x="385687" y="1933652"/>
            <a:ext cx="11076689" cy="1160319"/>
          </a:xfrm>
        </p:spPr>
        <p:txBody>
          <a:bodyPr/>
          <a:lstStyle/>
          <a:p>
            <a:r>
              <a:rPr lang="en-US" dirty="0"/>
              <a:t>Our aim is to improve uptake and adoption of NICE guidance in priority areas by 10% by 2028</a:t>
            </a:r>
            <a:endParaRPr lang="en-GB" dirty="0"/>
          </a:p>
        </p:txBody>
      </p:sp>
    </p:spTree>
    <p:extLst>
      <p:ext uri="{BB962C8B-B14F-4D97-AF65-F5344CB8AC3E}">
        <p14:creationId xmlns:p14="http://schemas.microsoft.com/office/powerpoint/2010/main" val="2232799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F9AB-7191-FE8C-003B-0AAB53CF2E6C}"/>
              </a:ext>
            </a:extLst>
          </p:cNvPr>
          <p:cNvSpPr>
            <a:spLocks noGrp="1"/>
          </p:cNvSpPr>
          <p:nvPr>
            <p:ph type="ctrTitle"/>
          </p:nvPr>
        </p:nvSpPr>
        <p:spPr/>
        <p:txBody>
          <a:bodyPr>
            <a:normAutofit fontScale="90000"/>
          </a:bodyPr>
          <a:lstStyle/>
          <a:p>
            <a:r>
              <a:rPr lang="en-US" dirty="0">
                <a:latin typeface="Lora SemiBold"/>
              </a:rPr>
              <a:t>What are we seeking to learn and demonstrate with a 10% improvement measure for uptake and adoption?</a:t>
            </a:r>
            <a:endParaRPr lang="en-US" dirty="0"/>
          </a:p>
        </p:txBody>
      </p:sp>
      <p:sp>
        <p:nvSpPr>
          <p:cNvPr id="3" name="Text Placeholder 2">
            <a:extLst>
              <a:ext uri="{FF2B5EF4-FFF2-40B4-BE49-F238E27FC236}">
                <a16:creationId xmlns:a16="http://schemas.microsoft.com/office/drawing/2014/main" id="{1BE863B4-1E4F-CC5D-3C9A-4806D3D4AAF7}"/>
              </a:ext>
            </a:extLst>
          </p:cNvPr>
          <p:cNvSpPr>
            <a:spLocks noGrp="1"/>
          </p:cNvSpPr>
          <p:nvPr>
            <p:ph type="body" sz="quarter" idx="12"/>
          </p:nvPr>
        </p:nvSpPr>
        <p:spPr>
          <a:xfrm>
            <a:off x="557047" y="2230334"/>
            <a:ext cx="11177587" cy="3641147"/>
          </a:xfrm>
        </p:spPr>
        <p:txBody>
          <a:bodyPr vert="horz" lIns="91440" tIns="45720" rIns="91440" bIns="45720" rtlCol="0" anchor="t">
            <a:normAutofit fontScale="85000" lnSpcReduction="10000"/>
          </a:bodyPr>
          <a:lstStyle/>
          <a:p>
            <a:pPr marL="342900" indent="-342900">
              <a:buAutoNum type="arabicPeriod"/>
            </a:pPr>
            <a:r>
              <a:rPr lang="en-US" dirty="0">
                <a:latin typeface="Inter"/>
              </a:rPr>
              <a:t>With collective focus across NICE directorates and through engagement of the health and care system, </a:t>
            </a:r>
            <a:r>
              <a:rPr lang="en-US" b="1" dirty="0">
                <a:latin typeface="Inter"/>
              </a:rPr>
              <a:t>considerable improvement in uptake and adoption of NICE guidance is possible.</a:t>
            </a:r>
            <a:endParaRPr lang="en-US" b="1"/>
          </a:p>
          <a:p>
            <a:pPr marL="342900" indent="-342900">
              <a:buAutoNum type="arabicPeriod"/>
            </a:pPr>
            <a:r>
              <a:rPr lang="en-US" b="1" dirty="0">
                <a:latin typeface="Inter"/>
              </a:rPr>
              <a:t>It isn't possible to measure the uptake and adoption of all NICE guidance – </a:t>
            </a:r>
            <a:r>
              <a:rPr lang="en-US" dirty="0">
                <a:latin typeface="Inter"/>
              </a:rPr>
              <a:t>careful selection of priorities is required that is representative of the full NICE guidance portfolio (medicines, health technology, guidelines and quality standards)</a:t>
            </a:r>
          </a:p>
          <a:p>
            <a:pPr marL="342900" indent="-342900">
              <a:buAutoNum type="arabicPeriod"/>
            </a:pPr>
            <a:r>
              <a:rPr lang="en-US" dirty="0">
                <a:latin typeface="Inter"/>
              </a:rPr>
              <a:t>Given the pressures in health and care, </a:t>
            </a:r>
            <a:r>
              <a:rPr lang="en-US" b="1" dirty="0">
                <a:latin typeface="Inter"/>
              </a:rPr>
              <a:t>system levers and barriers will be considered as we refine the measure and select priorities</a:t>
            </a:r>
            <a:r>
              <a:rPr lang="en-US" dirty="0">
                <a:latin typeface="Inter"/>
              </a:rPr>
              <a:t> (i.e. </a:t>
            </a:r>
            <a:r>
              <a:rPr lang="en-US" dirty="0" err="1">
                <a:latin typeface="Inter"/>
              </a:rPr>
              <a:t>prioritisation</a:t>
            </a:r>
            <a:r>
              <a:rPr lang="en-US" dirty="0">
                <a:latin typeface="Inter"/>
              </a:rPr>
              <a:t>, system direction, improvement system, commissioner/provider support, primary user knowledge and awareness)</a:t>
            </a:r>
            <a:endParaRPr lang="en-US"/>
          </a:p>
          <a:p>
            <a:pPr marL="342900" indent="-342900">
              <a:buAutoNum type="arabicPeriod"/>
            </a:pPr>
            <a:r>
              <a:rPr lang="en-US" dirty="0">
                <a:latin typeface="Inter"/>
              </a:rPr>
              <a:t>We are proposing to take a </a:t>
            </a:r>
            <a:r>
              <a:rPr lang="en-US" b="1" dirty="0">
                <a:latin typeface="Inter"/>
              </a:rPr>
              <a:t>continuous quality improvement and learning approach</a:t>
            </a:r>
            <a:r>
              <a:rPr lang="en-US" dirty="0">
                <a:latin typeface="Inter"/>
              </a:rPr>
              <a:t> – continuously improving (and adapting) across NICE how we understand, measure and improve uptake and adoption of our guidance, working in partnership with the health and care system. </a:t>
            </a:r>
            <a:endParaRPr lang="en-US"/>
          </a:p>
        </p:txBody>
      </p:sp>
    </p:spTree>
    <p:extLst>
      <p:ext uri="{BB962C8B-B14F-4D97-AF65-F5344CB8AC3E}">
        <p14:creationId xmlns:p14="http://schemas.microsoft.com/office/powerpoint/2010/main" val="257865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row: Down 29">
            <a:extLst>
              <a:ext uri="{FF2B5EF4-FFF2-40B4-BE49-F238E27FC236}">
                <a16:creationId xmlns:a16="http://schemas.microsoft.com/office/drawing/2014/main" id="{5A6D298D-D9FC-AB55-2E59-83FF30F70920}"/>
              </a:ext>
              <a:ext uri="{C183D7F6-B498-43B3-948B-1728B52AA6E4}">
                <adec:decorative xmlns:adec="http://schemas.microsoft.com/office/drawing/2017/decorative" val="1"/>
              </a:ext>
            </a:extLst>
          </p:cNvPr>
          <p:cNvSpPr/>
          <p:nvPr/>
        </p:nvSpPr>
        <p:spPr>
          <a:xfrm>
            <a:off x="5704164" y="1406678"/>
            <a:ext cx="1551709" cy="4394135"/>
          </a:xfrm>
          <a:prstGeom prst="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A92CA6C-7C0E-0430-562D-F7360FFCEC53}"/>
              </a:ext>
            </a:extLst>
          </p:cNvPr>
          <p:cNvSpPr>
            <a:spLocks noGrp="1"/>
          </p:cNvSpPr>
          <p:nvPr>
            <p:ph type="ctrTitle"/>
          </p:nvPr>
        </p:nvSpPr>
        <p:spPr>
          <a:xfrm>
            <a:off x="505317" y="252740"/>
            <a:ext cx="11178381" cy="1160319"/>
          </a:xfrm>
        </p:spPr>
        <p:txBody>
          <a:bodyPr>
            <a:normAutofit/>
          </a:bodyPr>
          <a:lstStyle/>
          <a:p>
            <a:r>
              <a:rPr lang="en-GB" sz="3200">
                <a:latin typeface="Lora SemiBold"/>
              </a:rPr>
              <a:t>Designing a measure for improvement in uptake and adoption of NICE guidance</a:t>
            </a:r>
            <a:endParaRPr lang="en-US" sz="3200"/>
          </a:p>
        </p:txBody>
      </p:sp>
      <p:sp>
        <p:nvSpPr>
          <p:cNvPr id="7" name="Arrow: Right 6">
            <a:extLst>
              <a:ext uri="{FF2B5EF4-FFF2-40B4-BE49-F238E27FC236}">
                <a16:creationId xmlns:a16="http://schemas.microsoft.com/office/drawing/2014/main" id="{E29C4352-9D2E-1EE6-098A-5DB584AA617A}"/>
              </a:ext>
            </a:extLst>
          </p:cNvPr>
          <p:cNvSpPr/>
          <p:nvPr/>
        </p:nvSpPr>
        <p:spPr>
          <a:xfrm>
            <a:off x="102073" y="1505421"/>
            <a:ext cx="1492388" cy="10592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System priorities</a:t>
            </a:r>
          </a:p>
        </p:txBody>
      </p:sp>
      <p:sp>
        <p:nvSpPr>
          <p:cNvPr id="17" name="Rectangle: Rounded Corners 16">
            <a:extLst>
              <a:ext uri="{FF2B5EF4-FFF2-40B4-BE49-F238E27FC236}">
                <a16:creationId xmlns:a16="http://schemas.microsoft.com/office/drawing/2014/main" id="{18E67E3B-1EBF-6314-DC1C-12BEB0A4C699}"/>
              </a:ext>
            </a:extLst>
          </p:cNvPr>
          <p:cNvSpPr/>
          <p:nvPr/>
        </p:nvSpPr>
        <p:spPr>
          <a:xfrm>
            <a:off x="1664850" y="1608842"/>
            <a:ext cx="943428" cy="7876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Diabetes</a:t>
            </a:r>
          </a:p>
        </p:txBody>
      </p:sp>
      <p:sp>
        <p:nvSpPr>
          <p:cNvPr id="18" name="Rectangle: Rounded Corners 17">
            <a:extLst>
              <a:ext uri="{FF2B5EF4-FFF2-40B4-BE49-F238E27FC236}">
                <a16:creationId xmlns:a16="http://schemas.microsoft.com/office/drawing/2014/main" id="{BB4D6A5F-DFE9-7EEC-3FE6-AE055263123C}"/>
              </a:ext>
            </a:extLst>
          </p:cNvPr>
          <p:cNvSpPr/>
          <p:nvPr/>
        </p:nvSpPr>
        <p:spPr>
          <a:xfrm>
            <a:off x="2686309" y="1606879"/>
            <a:ext cx="943429" cy="7876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Mental health care</a:t>
            </a:r>
          </a:p>
        </p:txBody>
      </p:sp>
      <p:sp>
        <p:nvSpPr>
          <p:cNvPr id="14" name="Rectangle: Rounded Corners 13">
            <a:extLst>
              <a:ext uri="{FF2B5EF4-FFF2-40B4-BE49-F238E27FC236}">
                <a16:creationId xmlns:a16="http://schemas.microsoft.com/office/drawing/2014/main" id="{2F6E7825-A9DE-D963-02D0-7C16AF9E7BBE}"/>
              </a:ext>
            </a:extLst>
          </p:cNvPr>
          <p:cNvSpPr/>
          <p:nvPr/>
        </p:nvSpPr>
        <p:spPr>
          <a:xfrm>
            <a:off x="3750579" y="1610952"/>
            <a:ext cx="951991" cy="7876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t>Cancer: early diagnosis</a:t>
            </a:r>
          </a:p>
        </p:txBody>
      </p:sp>
      <p:sp>
        <p:nvSpPr>
          <p:cNvPr id="16" name="Rectangle: Rounded Corners 15">
            <a:extLst>
              <a:ext uri="{FF2B5EF4-FFF2-40B4-BE49-F238E27FC236}">
                <a16:creationId xmlns:a16="http://schemas.microsoft.com/office/drawing/2014/main" id="{BB169D3D-21E6-30A0-601E-F068BE002F8F}"/>
              </a:ext>
            </a:extLst>
          </p:cNvPr>
          <p:cNvSpPr/>
          <p:nvPr/>
        </p:nvSpPr>
        <p:spPr>
          <a:xfrm>
            <a:off x="4754126" y="1610952"/>
            <a:ext cx="951991" cy="7876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Obesity </a:t>
            </a:r>
          </a:p>
        </p:txBody>
      </p:sp>
      <p:sp>
        <p:nvSpPr>
          <p:cNvPr id="19" name="Rectangle: Rounded Corners 18">
            <a:extLst>
              <a:ext uri="{FF2B5EF4-FFF2-40B4-BE49-F238E27FC236}">
                <a16:creationId xmlns:a16="http://schemas.microsoft.com/office/drawing/2014/main" id="{C643E27D-8E40-7A14-980B-CDE0B92EB4BE}"/>
              </a:ext>
            </a:extLst>
          </p:cNvPr>
          <p:cNvSpPr/>
          <p:nvPr/>
        </p:nvSpPr>
        <p:spPr>
          <a:xfrm>
            <a:off x="5774605" y="1615441"/>
            <a:ext cx="1029047" cy="7876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Maternity Care </a:t>
            </a:r>
          </a:p>
        </p:txBody>
      </p:sp>
      <p:sp>
        <p:nvSpPr>
          <p:cNvPr id="20" name="Rectangle: Rounded Corners 19">
            <a:extLst>
              <a:ext uri="{FF2B5EF4-FFF2-40B4-BE49-F238E27FC236}">
                <a16:creationId xmlns:a16="http://schemas.microsoft.com/office/drawing/2014/main" id="{746DED32-E3E6-0CB4-1D64-6CBD9A0CC081}"/>
              </a:ext>
            </a:extLst>
          </p:cNvPr>
          <p:cNvSpPr/>
          <p:nvPr/>
        </p:nvSpPr>
        <p:spPr>
          <a:xfrm>
            <a:off x="6820959" y="1611896"/>
            <a:ext cx="1088979" cy="7876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Respiratory Care</a:t>
            </a:r>
          </a:p>
        </p:txBody>
      </p:sp>
      <p:sp>
        <p:nvSpPr>
          <p:cNvPr id="13" name="Rectangle: Rounded Corners 12">
            <a:extLst>
              <a:ext uri="{FF2B5EF4-FFF2-40B4-BE49-F238E27FC236}">
                <a16:creationId xmlns:a16="http://schemas.microsoft.com/office/drawing/2014/main" id="{2ECF57CF-5761-61DD-FD0D-4DF817462B04}"/>
              </a:ext>
            </a:extLst>
          </p:cNvPr>
          <p:cNvSpPr/>
          <p:nvPr/>
        </p:nvSpPr>
        <p:spPr>
          <a:xfrm>
            <a:off x="7962283" y="1606727"/>
            <a:ext cx="1243091" cy="7876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t>CVD: risk assessment &amp; secondary prevention</a:t>
            </a:r>
          </a:p>
        </p:txBody>
      </p:sp>
      <p:sp>
        <p:nvSpPr>
          <p:cNvPr id="15" name="Rectangle: Rounded Corners 14">
            <a:extLst>
              <a:ext uri="{FF2B5EF4-FFF2-40B4-BE49-F238E27FC236}">
                <a16:creationId xmlns:a16="http://schemas.microsoft.com/office/drawing/2014/main" id="{DF1CF1FE-2436-A741-95AE-25BB89BDF5C7}"/>
              </a:ext>
            </a:extLst>
          </p:cNvPr>
          <p:cNvSpPr/>
          <p:nvPr/>
        </p:nvSpPr>
        <p:spPr>
          <a:xfrm>
            <a:off x="9282616" y="1617200"/>
            <a:ext cx="1088979" cy="7876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Hyper-tension</a:t>
            </a:r>
          </a:p>
        </p:txBody>
      </p:sp>
      <p:sp>
        <p:nvSpPr>
          <p:cNvPr id="3" name="Rectangle: Rounded Corners 2">
            <a:extLst>
              <a:ext uri="{FF2B5EF4-FFF2-40B4-BE49-F238E27FC236}">
                <a16:creationId xmlns:a16="http://schemas.microsoft.com/office/drawing/2014/main" id="{FA604C35-AC77-047F-A6C0-B52D1DB3E92E}"/>
              </a:ext>
            </a:extLst>
          </p:cNvPr>
          <p:cNvSpPr/>
          <p:nvPr/>
        </p:nvSpPr>
        <p:spPr>
          <a:xfrm>
            <a:off x="10455582" y="1608637"/>
            <a:ext cx="1228116" cy="7876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t>Value and productivity</a:t>
            </a:r>
          </a:p>
        </p:txBody>
      </p:sp>
      <p:sp>
        <p:nvSpPr>
          <p:cNvPr id="21" name="Rectangle: Rounded Corners 20">
            <a:extLst>
              <a:ext uri="{FF2B5EF4-FFF2-40B4-BE49-F238E27FC236}">
                <a16:creationId xmlns:a16="http://schemas.microsoft.com/office/drawing/2014/main" id="{61807610-F35C-8CE6-E721-649E7AD7C4C4}"/>
              </a:ext>
            </a:extLst>
          </p:cNvPr>
          <p:cNvSpPr/>
          <p:nvPr/>
        </p:nvSpPr>
        <p:spPr>
          <a:xfrm>
            <a:off x="2316361" y="2656137"/>
            <a:ext cx="8983823" cy="673640"/>
          </a:xfrm>
          <a:prstGeom prst="roundRect">
            <a:avLst/>
          </a:prstGeom>
          <a:solidFill>
            <a:srgbClr val="4E94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NICE guidance: medicines, </a:t>
            </a:r>
            <a:r>
              <a:rPr lang="en-GB" err="1"/>
              <a:t>HealthTech</a:t>
            </a:r>
            <a:r>
              <a:rPr lang="en-GB"/>
              <a:t> and clinical guidelines (quality standards)</a:t>
            </a:r>
          </a:p>
        </p:txBody>
      </p:sp>
      <p:sp>
        <p:nvSpPr>
          <p:cNvPr id="11" name="Arrow: Right 10">
            <a:extLst>
              <a:ext uri="{FF2B5EF4-FFF2-40B4-BE49-F238E27FC236}">
                <a16:creationId xmlns:a16="http://schemas.microsoft.com/office/drawing/2014/main" id="{A50CBA98-8D18-8A26-C5C6-83D92F6D5271}"/>
              </a:ext>
            </a:extLst>
          </p:cNvPr>
          <p:cNvSpPr/>
          <p:nvPr/>
        </p:nvSpPr>
        <p:spPr>
          <a:xfrm>
            <a:off x="102071" y="3491814"/>
            <a:ext cx="1492388" cy="1059255"/>
          </a:xfrm>
          <a:prstGeom prst="rightArrow">
            <a:avLst/>
          </a:prstGeom>
          <a:solidFill>
            <a:srgbClr val="91C0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Factors &amp; criteria</a:t>
            </a:r>
          </a:p>
        </p:txBody>
      </p:sp>
      <p:sp>
        <p:nvSpPr>
          <p:cNvPr id="4" name="Rectangle: Rounded Corners 3">
            <a:extLst>
              <a:ext uri="{FF2B5EF4-FFF2-40B4-BE49-F238E27FC236}">
                <a16:creationId xmlns:a16="http://schemas.microsoft.com/office/drawing/2014/main" id="{5E780876-37E1-AA79-20C9-6079EF688CC1}"/>
              </a:ext>
            </a:extLst>
          </p:cNvPr>
          <p:cNvSpPr/>
          <p:nvPr/>
        </p:nvSpPr>
        <p:spPr>
          <a:xfrm>
            <a:off x="1990725" y="3628218"/>
            <a:ext cx="1617509" cy="787651"/>
          </a:xfrm>
          <a:prstGeom prst="roundRect">
            <a:avLst/>
          </a:prstGeom>
          <a:solidFill>
            <a:srgbClr val="91C0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Alignment with Prioritisation Board/surveillance</a:t>
            </a:r>
          </a:p>
        </p:txBody>
      </p:sp>
      <p:sp>
        <p:nvSpPr>
          <p:cNvPr id="22" name="Rectangle: Rounded Corners 21">
            <a:extLst>
              <a:ext uri="{FF2B5EF4-FFF2-40B4-BE49-F238E27FC236}">
                <a16:creationId xmlns:a16="http://schemas.microsoft.com/office/drawing/2014/main" id="{5368C817-8F4F-5BA3-5A30-742A1EE1B135}"/>
              </a:ext>
            </a:extLst>
          </p:cNvPr>
          <p:cNvSpPr/>
          <p:nvPr/>
        </p:nvSpPr>
        <p:spPr>
          <a:xfrm>
            <a:off x="3705041" y="3602136"/>
            <a:ext cx="1234529" cy="787651"/>
          </a:xfrm>
          <a:prstGeom prst="roundRect">
            <a:avLst/>
          </a:prstGeom>
          <a:solidFill>
            <a:srgbClr val="91C0C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solidFill>
                  <a:schemeClr val="tx1"/>
                </a:solidFill>
              </a:rPr>
              <a:t>Alignment with system partners</a:t>
            </a:r>
          </a:p>
        </p:txBody>
      </p:sp>
      <p:sp>
        <p:nvSpPr>
          <p:cNvPr id="27" name="Rectangle: Rounded Corners 26">
            <a:extLst>
              <a:ext uri="{FF2B5EF4-FFF2-40B4-BE49-F238E27FC236}">
                <a16:creationId xmlns:a16="http://schemas.microsoft.com/office/drawing/2014/main" id="{03A6D0FF-0E90-BBFC-B28A-2CFF517FD901}"/>
              </a:ext>
            </a:extLst>
          </p:cNvPr>
          <p:cNvSpPr/>
          <p:nvPr/>
        </p:nvSpPr>
        <p:spPr>
          <a:xfrm>
            <a:off x="5054599" y="3635215"/>
            <a:ext cx="1234529" cy="787651"/>
          </a:xfrm>
          <a:prstGeom prst="roundRect">
            <a:avLst/>
          </a:prstGeom>
          <a:solidFill>
            <a:srgbClr val="91C0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Opportunity for improvement</a:t>
            </a:r>
          </a:p>
        </p:txBody>
      </p:sp>
      <p:sp>
        <p:nvSpPr>
          <p:cNvPr id="24" name="Rectangle: Rounded Corners 23">
            <a:extLst>
              <a:ext uri="{FF2B5EF4-FFF2-40B4-BE49-F238E27FC236}">
                <a16:creationId xmlns:a16="http://schemas.microsoft.com/office/drawing/2014/main" id="{11BA10D3-9C2A-3E6A-7435-DCEB3B91BE5F}"/>
              </a:ext>
            </a:extLst>
          </p:cNvPr>
          <p:cNvSpPr/>
          <p:nvPr/>
        </p:nvSpPr>
        <p:spPr>
          <a:xfrm>
            <a:off x="6410065" y="3637456"/>
            <a:ext cx="1731112" cy="787651"/>
          </a:xfrm>
          <a:prstGeom prst="roundRect">
            <a:avLst/>
          </a:prstGeom>
          <a:solidFill>
            <a:srgbClr val="91C0C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solidFill>
                  <a:schemeClr val="tx1"/>
                </a:solidFill>
              </a:rPr>
              <a:t>Health and Care planning and performance priorities</a:t>
            </a:r>
          </a:p>
        </p:txBody>
      </p:sp>
      <p:sp>
        <p:nvSpPr>
          <p:cNvPr id="41" name="Rectangle: Rounded Corners 40">
            <a:extLst>
              <a:ext uri="{FF2B5EF4-FFF2-40B4-BE49-F238E27FC236}">
                <a16:creationId xmlns:a16="http://schemas.microsoft.com/office/drawing/2014/main" id="{EC8E0501-FDD8-DD71-5678-0E75C327642A}"/>
              </a:ext>
            </a:extLst>
          </p:cNvPr>
          <p:cNvSpPr/>
          <p:nvPr/>
        </p:nvSpPr>
        <p:spPr>
          <a:xfrm>
            <a:off x="8334790" y="3648990"/>
            <a:ext cx="1234529" cy="787651"/>
          </a:xfrm>
          <a:prstGeom prst="roundRect">
            <a:avLst/>
          </a:prstGeom>
          <a:solidFill>
            <a:srgbClr val="91C0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Data availability</a:t>
            </a:r>
          </a:p>
        </p:txBody>
      </p:sp>
      <p:sp>
        <p:nvSpPr>
          <p:cNvPr id="12" name="Arrow: Right 11">
            <a:extLst>
              <a:ext uri="{FF2B5EF4-FFF2-40B4-BE49-F238E27FC236}">
                <a16:creationId xmlns:a16="http://schemas.microsoft.com/office/drawing/2014/main" id="{3CC0D662-BA86-67CC-675B-E0E756D57E42}"/>
              </a:ext>
            </a:extLst>
          </p:cNvPr>
          <p:cNvSpPr/>
          <p:nvPr/>
        </p:nvSpPr>
        <p:spPr>
          <a:xfrm>
            <a:off x="102071" y="4741559"/>
            <a:ext cx="1492388" cy="1059255"/>
          </a:xfrm>
          <a:prstGeom prst="rightArrow">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Improvement</a:t>
            </a:r>
          </a:p>
        </p:txBody>
      </p:sp>
      <p:sp>
        <p:nvSpPr>
          <p:cNvPr id="37" name="Rectangle: Rounded Corners 36">
            <a:extLst>
              <a:ext uri="{FF2B5EF4-FFF2-40B4-BE49-F238E27FC236}">
                <a16:creationId xmlns:a16="http://schemas.microsoft.com/office/drawing/2014/main" id="{C464387E-A335-CDD9-5200-96E3211124DB}"/>
              </a:ext>
            </a:extLst>
          </p:cNvPr>
          <p:cNvSpPr/>
          <p:nvPr/>
        </p:nvSpPr>
        <p:spPr>
          <a:xfrm>
            <a:off x="2827013" y="4776137"/>
            <a:ext cx="1392867" cy="787651"/>
          </a:xfrm>
          <a:prstGeom prst="round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 improvement in uptake in a process from baseline</a:t>
            </a:r>
          </a:p>
        </p:txBody>
      </p:sp>
      <p:sp>
        <p:nvSpPr>
          <p:cNvPr id="38" name="Rectangle: Rounded Corners 37">
            <a:extLst>
              <a:ext uri="{FF2B5EF4-FFF2-40B4-BE49-F238E27FC236}">
                <a16:creationId xmlns:a16="http://schemas.microsoft.com/office/drawing/2014/main" id="{3F3FDBB4-C0C3-369E-2529-C5F8BDA2F606}"/>
              </a:ext>
            </a:extLst>
          </p:cNvPr>
          <p:cNvSpPr/>
          <p:nvPr/>
        </p:nvSpPr>
        <p:spPr>
          <a:xfrm>
            <a:off x="4315641" y="4785811"/>
            <a:ext cx="1392867" cy="787651"/>
          </a:xfrm>
          <a:prstGeom prst="round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 improvement above natural projection</a:t>
            </a:r>
          </a:p>
        </p:txBody>
      </p:sp>
      <p:sp>
        <p:nvSpPr>
          <p:cNvPr id="42" name="Rectangle: Rounded Corners 41">
            <a:extLst>
              <a:ext uri="{FF2B5EF4-FFF2-40B4-BE49-F238E27FC236}">
                <a16:creationId xmlns:a16="http://schemas.microsoft.com/office/drawing/2014/main" id="{504324A6-BD6E-DEF1-7CE6-A2A73BDD1BDB}"/>
              </a:ext>
            </a:extLst>
          </p:cNvPr>
          <p:cNvSpPr/>
          <p:nvPr/>
        </p:nvSpPr>
        <p:spPr>
          <a:xfrm>
            <a:off x="5782061" y="4785811"/>
            <a:ext cx="1392867" cy="787651"/>
          </a:xfrm>
          <a:prstGeom prst="round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 improvement in an intermediate outcome</a:t>
            </a:r>
          </a:p>
        </p:txBody>
      </p:sp>
      <p:sp>
        <p:nvSpPr>
          <p:cNvPr id="39" name="Rectangle: Rounded Corners 38">
            <a:extLst>
              <a:ext uri="{FF2B5EF4-FFF2-40B4-BE49-F238E27FC236}">
                <a16:creationId xmlns:a16="http://schemas.microsoft.com/office/drawing/2014/main" id="{AB88834A-CE72-4955-76D5-824393E0D062}"/>
              </a:ext>
            </a:extLst>
          </p:cNvPr>
          <p:cNvSpPr/>
          <p:nvPr/>
        </p:nvSpPr>
        <p:spPr>
          <a:xfrm>
            <a:off x="7263706" y="4785811"/>
            <a:ext cx="1402530" cy="787651"/>
          </a:xfrm>
          <a:prstGeom prst="round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Health inequalities: % improvement for a pop. experiencing inequality </a:t>
            </a:r>
          </a:p>
        </p:txBody>
      </p:sp>
      <p:sp>
        <p:nvSpPr>
          <p:cNvPr id="36" name="Rectangle: Rounded Corners 35">
            <a:extLst>
              <a:ext uri="{FF2B5EF4-FFF2-40B4-BE49-F238E27FC236}">
                <a16:creationId xmlns:a16="http://schemas.microsoft.com/office/drawing/2014/main" id="{3CD8D2C9-FD84-6055-C8B2-70AE1CF802C7}"/>
              </a:ext>
            </a:extLst>
          </p:cNvPr>
          <p:cNvSpPr/>
          <p:nvPr/>
        </p:nvSpPr>
        <p:spPr>
          <a:xfrm>
            <a:off x="8736598" y="4795484"/>
            <a:ext cx="1402530" cy="787651"/>
          </a:xfrm>
          <a:prstGeom prst="round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Health inequalities: relative improvement in gap </a:t>
            </a:r>
          </a:p>
        </p:txBody>
      </p:sp>
      <p:sp>
        <p:nvSpPr>
          <p:cNvPr id="40" name="Rectangle: Rounded Corners 39">
            <a:extLst>
              <a:ext uri="{FF2B5EF4-FFF2-40B4-BE49-F238E27FC236}">
                <a16:creationId xmlns:a16="http://schemas.microsoft.com/office/drawing/2014/main" id="{B5FED394-38DD-E562-E659-F29137C43AC2}"/>
              </a:ext>
            </a:extLst>
          </p:cNvPr>
          <p:cNvSpPr/>
          <p:nvPr/>
        </p:nvSpPr>
        <p:spPr>
          <a:xfrm>
            <a:off x="3367629" y="5800813"/>
            <a:ext cx="6066309" cy="94682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dirty="0"/>
              <a:t>Select improvement appropriate to the topic/recommendation and </a:t>
            </a:r>
          </a:p>
          <a:p>
            <a:pPr marL="342900" indent="-342900" algn="ctr">
              <a:buAutoNum type="arabicParenR"/>
            </a:pPr>
            <a:r>
              <a:rPr lang="en-GB" sz="1400" dirty="0"/>
              <a:t>report on individual measures, and</a:t>
            </a:r>
          </a:p>
          <a:p>
            <a:pPr marL="342900" indent="-342900" algn="ctr">
              <a:buAutoNum type="arabicParenR"/>
            </a:pPr>
            <a:r>
              <a:rPr lang="en-GB" sz="1400" dirty="0"/>
              <a:t>build a composite measure</a:t>
            </a:r>
            <a:endParaRPr lang="en-GB" dirty="0"/>
          </a:p>
          <a:p>
            <a:pPr algn="ctr"/>
            <a:r>
              <a:rPr lang="en-GB" sz="1400" dirty="0"/>
              <a:t>Nominally aiming for a goal of a 10% improvement over 3 years</a:t>
            </a:r>
          </a:p>
        </p:txBody>
      </p:sp>
    </p:spTree>
    <p:extLst>
      <p:ext uri="{BB962C8B-B14F-4D97-AF65-F5344CB8AC3E}">
        <p14:creationId xmlns:p14="http://schemas.microsoft.com/office/powerpoint/2010/main" val="124416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7C22F-F911-A72E-FB29-95F9B818C475}"/>
              </a:ext>
            </a:extLst>
          </p:cNvPr>
          <p:cNvSpPr>
            <a:spLocks noGrp="1"/>
          </p:cNvSpPr>
          <p:nvPr>
            <p:ph type="ctrTitle"/>
          </p:nvPr>
        </p:nvSpPr>
        <p:spPr>
          <a:xfrm>
            <a:off x="496384" y="618971"/>
            <a:ext cx="2433083" cy="4190385"/>
          </a:xfrm>
        </p:spPr>
        <p:txBody>
          <a:bodyPr/>
          <a:lstStyle/>
          <a:p>
            <a:r>
              <a:rPr lang="en-GB"/>
              <a:t>About NICE</a:t>
            </a:r>
          </a:p>
        </p:txBody>
      </p:sp>
      <p:sp>
        <p:nvSpPr>
          <p:cNvPr id="7" name="Text Placeholder 6">
            <a:extLst>
              <a:ext uri="{FF2B5EF4-FFF2-40B4-BE49-F238E27FC236}">
                <a16:creationId xmlns:a16="http://schemas.microsoft.com/office/drawing/2014/main" id="{C29DC05B-9534-806F-55CD-6D1A9ED58004}"/>
              </a:ext>
            </a:extLst>
          </p:cNvPr>
          <p:cNvSpPr>
            <a:spLocks noGrp="1"/>
          </p:cNvSpPr>
          <p:nvPr>
            <p:ph type="body" sz="quarter" idx="11"/>
          </p:nvPr>
        </p:nvSpPr>
        <p:spPr>
          <a:xfrm>
            <a:off x="4004013" y="2088024"/>
            <a:ext cx="7544633" cy="4558482"/>
          </a:xfrm>
          <a:noFill/>
        </p:spPr>
        <p:txBody>
          <a:bodyPr vert="horz" lIns="91440" tIns="45720" rIns="91440" bIns="45720" rtlCol="0" anchor="t">
            <a:noAutofit/>
          </a:bodyPr>
          <a:lstStyle/>
          <a:p>
            <a:pPr marL="1252220" indent="-806450">
              <a:lnSpc>
                <a:spcPct val="100000"/>
              </a:lnSpc>
              <a:spcAft>
                <a:spcPts val="2400"/>
              </a:spcAft>
              <a:buFont typeface="Arial" panose="020B0604020202020204" pitchFamily="34" charset="0"/>
              <a:buChar char="•"/>
            </a:pPr>
            <a:r>
              <a:rPr lang="en-GB" sz="1800" b="0">
                <a:latin typeface="+mn-lt"/>
                <a:ea typeface="Inter SemiBold" panose="02000503000000020004" pitchFamily="2" charset="0"/>
              </a:rPr>
              <a:t>Producing useful and usable guidance for health and care practitioners.</a:t>
            </a:r>
          </a:p>
          <a:p>
            <a:pPr marL="1252220" indent="-806450">
              <a:lnSpc>
                <a:spcPct val="100000"/>
              </a:lnSpc>
              <a:spcAft>
                <a:spcPts val="2400"/>
              </a:spcAft>
              <a:buFont typeface="Arial" panose="020B0604020202020204" pitchFamily="34" charset="0"/>
              <a:buChar char="•"/>
            </a:pPr>
            <a:r>
              <a:rPr lang="en-GB" sz="1800" b="0">
                <a:latin typeface="+mn-lt"/>
                <a:ea typeface="Inter SemiBold" panose="02000503000000020004" pitchFamily="2" charset="0"/>
              </a:rPr>
              <a:t>Focusing on what matters most by prioritising topics that are most important to the health and care system or address an unmet need.</a:t>
            </a:r>
            <a:endParaRPr lang="en-GB" sz="1800" b="0">
              <a:effectLst/>
              <a:latin typeface="+mn-lt"/>
              <a:ea typeface="Inter SemiBold" panose="02000503000000020004" pitchFamily="2" charset="0"/>
            </a:endParaRPr>
          </a:p>
          <a:p>
            <a:pPr marL="1252220" lvl="0" indent="-806450">
              <a:lnSpc>
                <a:spcPct val="100000"/>
              </a:lnSpc>
              <a:spcAft>
                <a:spcPts val="2400"/>
              </a:spcAft>
              <a:buFont typeface="Arial" panose="020B0604020202020204" pitchFamily="34" charset="0"/>
              <a:buChar char="•"/>
            </a:pPr>
            <a:r>
              <a:rPr lang="en-GB" sz="1800" b="0">
                <a:effectLst/>
                <a:latin typeface="+mn-lt"/>
                <a:ea typeface="Inter SemiBold" panose="02000503000000020004" pitchFamily="2" charset="0"/>
              </a:rPr>
              <a:t>Providing rigorous, independent assessment of complex evidence for new health technologies.</a:t>
            </a:r>
          </a:p>
          <a:p>
            <a:pPr marL="1252220" lvl="0" indent="-806450">
              <a:lnSpc>
                <a:spcPct val="100000"/>
              </a:lnSpc>
              <a:spcAft>
                <a:spcPts val="2400"/>
              </a:spcAft>
              <a:buFont typeface="Arial" panose="020B0604020202020204" pitchFamily="34" charset="0"/>
              <a:buChar char="•"/>
            </a:pPr>
            <a:r>
              <a:rPr lang="en-GB" sz="1800" b="0">
                <a:effectLst/>
                <a:latin typeface="+mn-lt"/>
                <a:ea typeface="Inter SemiBold" panose="02000503000000020004" pitchFamily="2" charset="0"/>
              </a:rPr>
              <a:t>Encouraging the uptake of best practice to improve outcomes for everyone.</a:t>
            </a:r>
          </a:p>
        </p:txBody>
      </p:sp>
      <p:sp>
        <p:nvSpPr>
          <p:cNvPr id="5" name="Text Placeholder 4">
            <a:extLst>
              <a:ext uri="{FF2B5EF4-FFF2-40B4-BE49-F238E27FC236}">
                <a16:creationId xmlns:a16="http://schemas.microsoft.com/office/drawing/2014/main" id="{50677E74-0917-E48D-3178-0550147350E5}"/>
              </a:ext>
            </a:extLst>
          </p:cNvPr>
          <p:cNvSpPr>
            <a:spLocks noGrp="1"/>
          </p:cNvSpPr>
          <p:nvPr>
            <p:ph type="body" sz="quarter" idx="10"/>
          </p:nvPr>
        </p:nvSpPr>
        <p:spPr>
          <a:xfrm>
            <a:off x="3620958" y="537472"/>
            <a:ext cx="8266244" cy="1523598"/>
          </a:xfrm>
        </p:spPr>
        <p:txBody>
          <a:bodyPr>
            <a:normAutofit/>
          </a:bodyPr>
          <a:lstStyle/>
          <a:p>
            <a:pPr>
              <a:lnSpc>
                <a:spcPct val="120000"/>
              </a:lnSpc>
            </a:pPr>
            <a:r>
              <a:rPr lang="en-GB" sz="2000">
                <a:effectLst/>
                <a:latin typeface="Inter SemiBold" panose="02000503000000020004" pitchFamily="2" charset="0"/>
                <a:ea typeface="Inter SemiBold" panose="02000503000000020004" pitchFamily="2" charset="0"/>
              </a:rPr>
              <a:t>NICE helps practitioners and commissioners get the best care to people, fast, while ensuring value for the taxpayer. </a:t>
            </a:r>
          </a:p>
          <a:p>
            <a:pPr>
              <a:lnSpc>
                <a:spcPct val="120000"/>
              </a:lnSpc>
            </a:pPr>
            <a:r>
              <a:rPr lang="en-GB">
                <a:effectLst/>
                <a:latin typeface="Inter" panose="02000503000000020004" pitchFamily="2" charset="0"/>
                <a:ea typeface="Inter" panose="02000503000000020004" pitchFamily="2" charset="0"/>
              </a:rPr>
              <a:t>We do this by:</a:t>
            </a:r>
          </a:p>
        </p:txBody>
      </p:sp>
      <p:pic>
        <p:nvPicPr>
          <p:cNvPr id="3" name="Picture 2">
            <a:extLst>
              <a:ext uri="{FF2B5EF4-FFF2-40B4-BE49-F238E27FC236}">
                <a16:creationId xmlns:a16="http://schemas.microsoft.com/office/drawing/2014/main" id="{3D410145-789E-87A6-EBDF-03632343B51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031" t="2604" r="14969" b="4222"/>
          <a:stretch/>
        </p:blipFill>
        <p:spPr>
          <a:xfrm>
            <a:off x="4211624" y="5297312"/>
            <a:ext cx="720000" cy="720000"/>
          </a:xfrm>
          <a:prstGeom prst="rect">
            <a:avLst/>
          </a:prstGeom>
        </p:spPr>
      </p:pic>
      <p:pic>
        <p:nvPicPr>
          <p:cNvPr id="10" name="Picture 9">
            <a:extLst>
              <a:ext uri="{FF2B5EF4-FFF2-40B4-BE49-F238E27FC236}">
                <a16:creationId xmlns:a16="http://schemas.microsoft.com/office/drawing/2014/main" id="{FDA29AEC-FD32-08CC-C510-11773B486DC8}"/>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6356" t="3472" r="14750" b="3855"/>
          <a:stretch/>
        </p:blipFill>
        <p:spPr>
          <a:xfrm>
            <a:off x="4211624" y="3181100"/>
            <a:ext cx="720000" cy="720000"/>
          </a:xfrm>
          <a:prstGeom prst="rect">
            <a:avLst/>
          </a:prstGeom>
          <a:noFill/>
        </p:spPr>
      </p:pic>
      <p:pic>
        <p:nvPicPr>
          <p:cNvPr id="11" name="Picture 10">
            <a:extLst>
              <a:ext uri="{FF2B5EF4-FFF2-40B4-BE49-F238E27FC236}">
                <a16:creationId xmlns:a16="http://schemas.microsoft.com/office/drawing/2014/main" id="{0AFFFDE6-1D3D-8C3C-2344-449288B333DE}"/>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6029" t="3231" r="14958" b="3576"/>
          <a:stretch/>
        </p:blipFill>
        <p:spPr>
          <a:xfrm>
            <a:off x="4211624" y="4259862"/>
            <a:ext cx="720000" cy="720000"/>
          </a:xfrm>
          <a:prstGeom prst="rect">
            <a:avLst/>
          </a:prstGeom>
        </p:spPr>
      </p:pic>
      <p:pic>
        <p:nvPicPr>
          <p:cNvPr id="12" name="Picture 11">
            <a:extLst>
              <a:ext uri="{FF2B5EF4-FFF2-40B4-BE49-F238E27FC236}">
                <a16:creationId xmlns:a16="http://schemas.microsoft.com/office/drawing/2014/main" id="{18332018-3B67-A0B7-FC45-142D08288E45}"/>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6147" t="3369" r="14837" b="3431"/>
          <a:stretch/>
        </p:blipFill>
        <p:spPr>
          <a:xfrm>
            <a:off x="4211624" y="2072644"/>
            <a:ext cx="720000" cy="720000"/>
          </a:xfrm>
          <a:prstGeom prst="rect">
            <a:avLst/>
          </a:prstGeom>
        </p:spPr>
      </p:pic>
    </p:spTree>
    <p:extLst>
      <p:ext uri="{BB962C8B-B14F-4D97-AF65-F5344CB8AC3E}">
        <p14:creationId xmlns:p14="http://schemas.microsoft.com/office/powerpoint/2010/main" val="3566911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2E398-4BD8-5C78-A43A-E9363AC16B67}"/>
            </a:ext>
          </a:extLst>
        </p:cNvPr>
        <p:cNvGrpSpPr/>
        <p:nvPr/>
      </p:nvGrpSpPr>
      <p:grpSpPr>
        <a:xfrm>
          <a:off x="0" y="0"/>
          <a:ext cx="0" cy="0"/>
          <a:chOff x="0" y="0"/>
          <a:chExt cx="0" cy="0"/>
        </a:xfrm>
      </p:grpSpPr>
      <p:sp>
        <p:nvSpPr>
          <p:cNvPr id="30" name="Arrow: Down 29">
            <a:extLst>
              <a:ext uri="{FF2B5EF4-FFF2-40B4-BE49-F238E27FC236}">
                <a16:creationId xmlns:a16="http://schemas.microsoft.com/office/drawing/2014/main" id="{59D1A964-3EA1-EA08-7119-9F0C9FB8794E}"/>
              </a:ext>
              <a:ext uri="{C183D7F6-B498-43B3-948B-1728B52AA6E4}">
                <adec:decorative xmlns:adec="http://schemas.microsoft.com/office/drawing/2017/decorative" val="1"/>
              </a:ext>
            </a:extLst>
          </p:cNvPr>
          <p:cNvSpPr/>
          <p:nvPr/>
        </p:nvSpPr>
        <p:spPr>
          <a:xfrm>
            <a:off x="5704164" y="1406678"/>
            <a:ext cx="1551709" cy="4394135"/>
          </a:xfrm>
          <a:prstGeom prst="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21924A-859B-5BE6-9760-13FE0452021E}"/>
              </a:ext>
            </a:extLst>
          </p:cNvPr>
          <p:cNvSpPr>
            <a:spLocks noGrp="1"/>
          </p:cNvSpPr>
          <p:nvPr>
            <p:ph type="ctrTitle"/>
          </p:nvPr>
        </p:nvSpPr>
        <p:spPr>
          <a:xfrm>
            <a:off x="505317" y="252740"/>
            <a:ext cx="11178381" cy="1160319"/>
          </a:xfrm>
        </p:spPr>
        <p:txBody>
          <a:bodyPr>
            <a:normAutofit/>
          </a:bodyPr>
          <a:lstStyle/>
          <a:p>
            <a:r>
              <a:rPr lang="en-GB" sz="3200">
                <a:latin typeface="Lora SemiBold"/>
              </a:rPr>
              <a:t>Designing a measure of improvement in uptake and adoption: CVD (illustrative)</a:t>
            </a:r>
            <a:endParaRPr lang="en-GB" sz="3200"/>
          </a:p>
        </p:txBody>
      </p:sp>
      <p:sp>
        <p:nvSpPr>
          <p:cNvPr id="7" name="Arrow: Right 6">
            <a:extLst>
              <a:ext uri="{FF2B5EF4-FFF2-40B4-BE49-F238E27FC236}">
                <a16:creationId xmlns:a16="http://schemas.microsoft.com/office/drawing/2014/main" id="{68718197-6F15-AB4D-E0A9-3AA70674AFBF}"/>
              </a:ext>
            </a:extLst>
          </p:cNvPr>
          <p:cNvSpPr/>
          <p:nvPr/>
        </p:nvSpPr>
        <p:spPr>
          <a:xfrm>
            <a:off x="102073" y="1505421"/>
            <a:ext cx="1492388" cy="10592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System priorities</a:t>
            </a:r>
          </a:p>
        </p:txBody>
      </p:sp>
      <p:sp>
        <p:nvSpPr>
          <p:cNvPr id="17" name="Rectangle: Rounded Corners 16">
            <a:extLst>
              <a:ext uri="{FF2B5EF4-FFF2-40B4-BE49-F238E27FC236}">
                <a16:creationId xmlns:a16="http://schemas.microsoft.com/office/drawing/2014/main" id="{097DB284-AFE2-75A8-5AA5-153341F78750}"/>
              </a:ext>
            </a:extLst>
          </p:cNvPr>
          <p:cNvSpPr/>
          <p:nvPr/>
        </p:nvSpPr>
        <p:spPr>
          <a:xfrm>
            <a:off x="1664850" y="1608842"/>
            <a:ext cx="943428" cy="78765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Diabetes</a:t>
            </a:r>
          </a:p>
        </p:txBody>
      </p:sp>
      <p:sp>
        <p:nvSpPr>
          <p:cNvPr id="18" name="Rectangle: Rounded Corners 17">
            <a:extLst>
              <a:ext uri="{FF2B5EF4-FFF2-40B4-BE49-F238E27FC236}">
                <a16:creationId xmlns:a16="http://schemas.microsoft.com/office/drawing/2014/main" id="{94DF42A8-B6C5-8E28-02EF-ADD0B0A3C15E}"/>
              </a:ext>
            </a:extLst>
          </p:cNvPr>
          <p:cNvSpPr/>
          <p:nvPr/>
        </p:nvSpPr>
        <p:spPr>
          <a:xfrm>
            <a:off x="2686309" y="1606879"/>
            <a:ext cx="943429" cy="78765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Mental health care</a:t>
            </a:r>
          </a:p>
        </p:txBody>
      </p:sp>
      <p:sp>
        <p:nvSpPr>
          <p:cNvPr id="14" name="Rectangle: Rounded Corners 13">
            <a:extLst>
              <a:ext uri="{FF2B5EF4-FFF2-40B4-BE49-F238E27FC236}">
                <a16:creationId xmlns:a16="http://schemas.microsoft.com/office/drawing/2014/main" id="{F2DB3B86-3D54-E5D5-8D1D-BA6CBFE6A9EE}"/>
              </a:ext>
            </a:extLst>
          </p:cNvPr>
          <p:cNvSpPr/>
          <p:nvPr/>
        </p:nvSpPr>
        <p:spPr>
          <a:xfrm>
            <a:off x="3750579" y="1610952"/>
            <a:ext cx="951991" cy="78765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solidFill>
                  <a:schemeClr val="tx1"/>
                </a:solidFill>
              </a:rPr>
              <a:t>Cancer: early diagnosis</a:t>
            </a:r>
          </a:p>
        </p:txBody>
      </p:sp>
      <p:sp>
        <p:nvSpPr>
          <p:cNvPr id="16" name="Rectangle: Rounded Corners 15">
            <a:extLst>
              <a:ext uri="{FF2B5EF4-FFF2-40B4-BE49-F238E27FC236}">
                <a16:creationId xmlns:a16="http://schemas.microsoft.com/office/drawing/2014/main" id="{63F77F08-A43E-BC23-7C1F-509E111A6A7D}"/>
              </a:ext>
            </a:extLst>
          </p:cNvPr>
          <p:cNvSpPr/>
          <p:nvPr/>
        </p:nvSpPr>
        <p:spPr>
          <a:xfrm>
            <a:off x="4754126" y="1610952"/>
            <a:ext cx="951991" cy="78765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Obesity</a:t>
            </a:r>
            <a:r>
              <a:rPr lang="en-GB" sz="1200" dirty="0"/>
              <a:t> </a:t>
            </a:r>
          </a:p>
        </p:txBody>
      </p:sp>
      <p:sp>
        <p:nvSpPr>
          <p:cNvPr id="19" name="Rectangle: Rounded Corners 18">
            <a:extLst>
              <a:ext uri="{FF2B5EF4-FFF2-40B4-BE49-F238E27FC236}">
                <a16:creationId xmlns:a16="http://schemas.microsoft.com/office/drawing/2014/main" id="{1C9FD076-3E70-AF8D-0A4C-895540B92D28}"/>
              </a:ext>
            </a:extLst>
          </p:cNvPr>
          <p:cNvSpPr/>
          <p:nvPr/>
        </p:nvSpPr>
        <p:spPr>
          <a:xfrm>
            <a:off x="5774605" y="1615441"/>
            <a:ext cx="1029047" cy="78765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Maternity Care </a:t>
            </a:r>
          </a:p>
        </p:txBody>
      </p:sp>
      <p:sp>
        <p:nvSpPr>
          <p:cNvPr id="20" name="Rectangle: Rounded Corners 19">
            <a:extLst>
              <a:ext uri="{FF2B5EF4-FFF2-40B4-BE49-F238E27FC236}">
                <a16:creationId xmlns:a16="http://schemas.microsoft.com/office/drawing/2014/main" id="{71BC3B5F-25AE-DF5B-E086-DE2CBFC8173C}"/>
              </a:ext>
            </a:extLst>
          </p:cNvPr>
          <p:cNvSpPr/>
          <p:nvPr/>
        </p:nvSpPr>
        <p:spPr>
          <a:xfrm>
            <a:off x="6880892" y="1611896"/>
            <a:ext cx="1088978" cy="78765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Respiratory Care</a:t>
            </a:r>
          </a:p>
        </p:txBody>
      </p:sp>
      <p:sp>
        <p:nvSpPr>
          <p:cNvPr id="13" name="Rectangle: Rounded Corners 12">
            <a:extLst>
              <a:ext uri="{FF2B5EF4-FFF2-40B4-BE49-F238E27FC236}">
                <a16:creationId xmlns:a16="http://schemas.microsoft.com/office/drawing/2014/main" id="{EF2E07A3-9F42-11B0-E65A-F2728FD7AD0C}"/>
              </a:ext>
            </a:extLst>
          </p:cNvPr>
          <p:cNvSpPr/>
          <p:nvPr/>
        </p:nvSpPr>
        <p:spPr>
          <a:xfrm>
            <a:off x="7962283" y="1606727"/>
            <a:ext cx="1243091" cy="7876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t>CVD: risk assessment &amp; secondary prevention</a:t>
            </a:r>
          </a:p>
        </p:txBody>
      </p:sp>
      <p:sp>
        <p:nvSpPr>
          <p:cNvPr id="15" name="Rectangle: Rounded Corners 14">
            <a:extLst>
              <a:ext uri="{FF2B5EF4-FFF2-40B4-BE49-F238E27FC236}">
                <a16:creationId xmlns:a16="http://schemas.microsoft.com/office/drawing/2014/main" id="{BA92A168-5DB3-380C-3310-A1A24E7D9FCD}"/>
              </a:ext>
            </a:extLst>
          </p:cNvPr>
          <p:cNvSpPr/>
          <p:nvPr/>
        </p:nvSpPr>
        <p:spPr>
          <a:xfrm>
            <a:off x="9282616" y="1617200"/>
            <a:ext cx="1088979" cy="78765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Hypertension</a:t>
            </a:r>
          </a:p>
        </p:txBody>
      </p:sp>
      <p:sp>
        <p:nvSpPr>
          <p:cNvPr id="3" name="Rectangle: Rounded Corners 2">
            <a:extLst>
              <a:ext uri="{FF2B5EF4-FFF2-40B4-BE49-F238E27FC236}">
                <a16:creationId xmlns:a16="http://schemas.microsoft.com/office/drawing/2014/main" id="{A7108B6A-25A6-4C86-77D0-82CBC0C1AD46}"/>
              </a:ext>
            </a:extLst>
          </p:cNvPr>
          <p:cNvSpPr/>
          <p:nvPr/>
        </p:nvSpPr>
        <p:spPr>
          <a:xfrm>
            <a:off x="10455582" y="1608637"/>
            <a:ext cx="1088979" cy="78765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dirty="0">
                <a:solidFill>
                  <a:schemeClr val="tx1"/>
                </a:solidFill>
              </a:rPr>
              <a:t>Value and investing in high impact </a:t>
            </a:r>
          </a:p>
        </p:txBody>
      </p:sp>
      <p:sp>
        <p:nvSpPr>
          <p:cNvPr id="21" name="Rectangle: Rounded Corners 20">
            <a:extLst>
              <a:ext uri="{FF2B5EF4-FFF2-40B4-BE49-F238E27FC236}">
                <a16:creationId xmlns:a16="http://schemas.microsoft.com/office/drawing/2014/main" id="{AC69CEB1-CBC8-E0A3-5E79-81D4B991CD70}"/>
              </a:ext>
            </a:extLst>
          </p:cNvPr>
          <p:cNvSpPr/>
          <p:nvPr/>
        </p:nvSpPr>
        <p:spPr>
          <a:xfrm>
            <a:off x="2306592" y="2489061"/>
            <a:ext cx="8983823" cy="1160319"/>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100" dirty="0"/>
              <a:t>NICE guidance on CVD risk assessment and secondary prevention includes: </a:t>
            </a:r>
            <a:endParaRPr lang="en-US" sz="1100" dirty="0"/>
          </a:p>
          <a:p>
            <a:r>
              <a:rPr lang="en-GB" sz="1100" dirty="0"/>
              <a:t>TA805 </a:t>
            </a:r>
            <a:r>
              <a:rPr lang="en-GB" sz="1100" dirty="0" err="1"/>
              <a:t>Icosapent</a:t>
            </a:r>
            <a:r>
              <a:rPr lang="en-GB" sz="1100" dirty="0"/>
              <a:t> ethyl with statin therapy for reducing the risk of cardiovascular events in people with raised triglycerides</a:t>
            </a:r>
          </a:p>
          <a:p>
            <a:r>
              <a:rPr lang="en-GB" sz="1100" dirty="0"/>
              <a:t>TA733 </a:t>
            </a:r>
            <a:r>
              <a:rPr lang="en-GB" sz="1100" dirty="0" err="1"/>
              <a:t>Inclisiran</a:t>
            </a:r>
            <a:r>
              <a:rPr lang="en-GB" sz="1100" dirty="0"/>
              <a:t> for treating primary hypercholesterolaemia or mixed dyslipidaemia</a:t>
            </a:r>
          </a:p>
          <a:p>
            <a:r>
              <a:rPr lang="en-GB" sz="1100" dirty="0"/>
              <a:t>TA694 </a:t>
            </a:r>
            <a:r>
              <a:rPr lang="en-GB" sz="1100" dirty="0" err="1"/>
              <a:t>Bempedoic</a:t>
            </a:r>
            <a:r>
              <a:rPr lang="en-GB" sz="1100" dirty="0"/>
              <a:t> acid with ezetimibe for treating primary hypercholesterolaemia or mixed dyslipidaemia</a:t>
            </a:r>
          </a:p>
          <a:p>
            <a:r>
              <a:rPr lang="en-GB" sz="1100" dirty="0"/>
              <a:t>NG238 Cardiovascular disease: risk assessment and reduction, including lipid modification</a:t>
            </a:r>
          </a:p>
          <a:p>
            <a:r>
              <a:rPr lang="en-GB" sz="1100" dirty="0"/>
              <a:t>QS100 Cardiovascular risk assessment and lipid modification</a:t>
            </a:r>
          </a:p>
        </p:txBody>
      </p:sp>
      <p:sp>
        <p:nvSpPr>
          <p:cNvPr id="11" name="Arrow: Right 10">
            <a:extLst>
              <a:ext uri="{FF2B5EF4-FFF2-40B4-BE49-F238E27FC236}">
                <a16:creationId xmlns:a16="http://schemas.microsoft.com/office/drawing/2014/main" id="{0F91CDA1-3C64-4A66-9799-3DB5FC11B3A9}"/>
              </a:ext>
            </a:extLst>
          </p:cNvPr>
          <p:cNvSpPr/>
          <p:nvPr/>
        </p:nvSpPr>
        <p:spPr>
          <a:xfrm>
            <a:off x="102071" y="3491814"/>
            <a:ext cx="1492388" cy="1059255"/>
          </a:xfrm>
          <a:prstGeom prst="rightArrow">
            <a:avLst/>
          </a:prstGeom>
          <a:solidFill>
            <a:srgbClr val="91C0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Factors &amp; criteria</a:t>
            </a:r>
          </a:p>
        </p:txBody>
      </p:sp>
      <p:sp>
        <p:nvSpPr>
          <p:cNvPr id="6" name="Rectangle: Rounded Corners 5">
            <a:extLst>
              <a:ext uri="{FF2B5EF4-FFF2-40B4-BE49-F238E27FC236}">
                <a16:creationId xmlns:a16="http://schemas.microsoft.com/office/drawing/2014/main" id="{ABCEF9E6-7300-F475-E281-E2931001AB46}"/>
              </a:ext>
            </a:extLst>
          </p:cNvPr>
          <p:cNvSpPr/>
          <p:nvPr/>
        </p:nvSpPr>
        <p:spPr>
          <a:xfrm>
            <a:off x="1940115" y="3732879"/>
            <a:ext cx="1492387" cy="806233"/>
          </a:xfrm>
          <a:prstGeom prst="roundRect">
            <a:avLst/>
          </a:prstGeom>
          <a:solidFill>
            <a:srgbClr val="91C0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Alignment with Prioritisation Board/surveillance:</a:t>
            </a:r>
          </a:p>
          <a:p>
            <a:pPr algn="ctr"/>
            <a:r>
              <a:rPr lang="en-GB" sz="1000" dirty="0">
                <a:solidFill>
                  <a:schemeClr val="tx1"/>
                </a:solidFill>
              </a:rPr>
              <a:t>CVD in Forward View</a:t>
            </a:r>
          </a:p>
        </p:txBody>
      </p:sp>
      <p:sp>
        <p:nvSpPr>
          <p:cNvPr id="22" name="Rectangle: Rounded Corners 21">
            <a:extLst>
              <a:ext uri="{FF2B5EF4-FFF2-40B4-BE49-F238E27FC236}">
                <a16:creationId xmlns:a16="http://schemas.microsoft.com/office/drawing/2014/main" id="{7C853696-A8BF-31DF-83F3-AB51326BA5ED}"/>
              </a:ext>
            </a:extLst>
          </p:cNvPr>
          <p:cNvSpPr/>
          <p:nvPr/>
        </p:nvSpPr>
        <p:spPr>
          <a:xfrm>
            <a:off x="3451120" y="3718018"/>
            <a:ext cx="1234529" cy="787651"/>
          </a:xfrm>
          <a:prstGeom prst="roundRect">
            <a:avLst/>
          </a:prstGeom>
          <a:solidFill>
            <a:srgbClr val="91C0C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dirty="0">
                <a:solidFill>
                  <a:schemeClr val="tx1"/>
                </a:solidFill>
              </a:rPr>
              <a:t>Alignment with system partners:</a:t>
            </a:r>
            <a:endParaRPr lang="en-US" dirty="0">
              <a:solidFill>
                <a:schemeClr val="tx1"/>
              </a:solidFill>
            </a:endParaRPr>
          </a:p>
          <a:p>
            <a:pPr algn="ctr"/>
            <a:r>
              <a:rPr lang="en-GB" sz="1000" i="1" dirty="0">
                <a:solidFill>
                  <a:schemeClr val="tx1"/>
                </a:solidFill>
              </a:rPr>
              <a:t>CVD Prevent</a:t>
            </a:r>
            <a:endParaRPr lang="en-GB" i="1" dirty="0">
              <a:solidFill>
                <a:schemeClr val="tx1"/>
              </a:solidFill>
            </a:endParaRPr>
          </a:p>
        </p:txBody>
      </p:sp>
      <p:sp>
        <p:nvSpPr>
          <p:cNvPr id="27" name="Rectangle: Rounded Corners 26">
            <a:extLst>
              <a:ext uri="{FF2B5EF4-FFF2-40B4-BE49-F238E27FC236}">
                <a16:creationId xmlns:a16="http://schemas.microsoft.com/office/drawing/2014/main" id="{94C6803B-B579-CB13-A7F0-4C1C267870C4}"/>
              </a:ext>
            </a:extLst>
          </p:cNvPr>
          <p:cNvSpPr/>
          <p:nvPr/>
        </p:nvSpPr>
        <p:spPr>
          <a:xfrm>
            <a:off x="4795870" y="3733056"/>
            <a:ext cx="1766855" cy="772614"/>
          </a:xfrm>
          <a:prstGeom prst="roundRect">
            <a:avLst/>
          </a:prstGeom>
          <a:solidFill>
            <a:srgbClr val="91C0C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dirty="0">
                <a:solidFill>
                  <a:schemeClr val="tx1"/>
                </a:solidFill>
              </a:rPr>
              <a:t>Opportunity for improvement:</a:t>
            </a:r>
            <a:endParaRPr lang="en-US" sz="900" dirty="0">
              <a:solidFill>
                <a:schemeClr val="tx1"/>
              </a:solidFill>
            </a:endParaRPr>
          </a:p>
          <a:p>
            <a:pPr algn="ctr"/>
            <a:r>
              <a:rPr lang="en-GB" sz="900" i="1" dirty="0">
                <a:solidFill>
                  <a:schemeClr val="tx1"/>
                </a:solidFill>
              </a:rPr>
              <a:t>46% nationally treated to cholesterol target (37 to 56% across ICBs_)</a:t>
            </a:r>
          </a:p>
        </p:txBody>
      </p:sp>
      <p:sp>
        <p:nvSpPr>
          <p:cNvPr id="24" name="Rectangle: Rounded Corners 23">
            <a:extLst>
              <a:ext uri="{FF2B5EF4-FFF2-40B4-BE49-F238E27FC236}">
                <a16:creationId xmlns:a16="http://schemas.microsoft.com/office/drawing/2014/main" id="{FB751EE9-179E-63A0-C6AE-416B5A4CBAA8}"/>
              </a:ext>
            </a:extLst>
          </p:cNvPr>
          <p:cNvSpPr/>
          <p:nvPr/>
        </p:nvSpPr>
        <p:spPr>
          <a:xfrm>
            <a:off x="6714704" y="3732879"/>
            <a:ext cx="1608283" cy="784467"/>
          </a:xfrm>
          <a:prstGeom prst="roundRect">
            <a:avLst/>
          </a:prstGeom>
          <a:solidFill>
            <a:srgbClr val="91C0C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dirty="0">
                <a:solidFill>
                  <a:schemeClr val="tx1"/>
                </a:solidFill>
              </a:rPr>
              <a:t>Health and Care planning and performance priorities: </a:t>
            </a:r>
            <a:r>
              <a:rPr lang="en-GB" sz="900" i="1" dirty="0">
                <a:solidFill>
                  <a:schemeClr val="tx1"/>
                </a:solidFill>
              </a:rPr>
              <a:t>Operational Planning </a:t>
            </a:r>
          </a:p>
          <a:p>
            <a:pPr algn="ctr"/>
            <a:r>
              <a:rPr lang="en-GB" sz="900" i="1" dirty="0">
                <a:solidFill>
                  <a:schemeClr val="tx1"/>
                </a:solidFill>
              </a:rPr>
              <a:t>QOF</a:t>
            </a:r>
          </a:p>
        </p:txBody>
      </p:sp>
      <p:sp>
        <p:nvSpPr>
          <p:cNvPr id="41" name="Rectangle: Rounded Corners 40">
            <a:extLst>
              <a:ext uri="{FF2B5EF4-FFF2-40B4-BE49-F238E27FC236}">
                <a16:creationId xmlns:a16="http://schemas.microsoft.com/office/drawing/2014/main" id="{8B7A247E-3C4E-79BA-FAE0-873715863D6A}"/>
              </a:ext>
            </a:extLst>
          </p:cNvPr>
          <p:cNvSpPr/>
          <p:nvPr/>
        </p:nvSpPr>
        <p:spPr>
          <a:xfrm>
            <a:off x="8538787" y="3684335"/>
            <a:ext cx="1234529" cy="787651"/>
          </a:xfrm>
          <a:prstGeom prst="roundRect">
            <a:avLst/>
          </a:prstGeom>
          <a:solidFill>
            <a:srgbClr val="91C0C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dirty="0">
                <a:solidFill>
                  <a:schemeClr val="tx1"/>
                </a:solidFill>
              </a:rPr>
              <a:t>Data availability: </a:t>
            </a:r>
          </a:p>
          <a:p>
            <a:pPr algn="ctr"/>
            <a:r>
              <a:rPr lang="en-GB" sz="1000" i="1" dirty="0">
                <a:solidFill>
                  <a:schemeClr val="tx1"/>
                </a:solidFill>
              </a:rPr>
              <a:t>CVD prevent audit</a:t>
            </a:r>
          </a:p>
        </p:txBody>
      </p:sp>
      <p:sp>
        <p:nvSpPr>
          <p:cNvPr id="12" name="Arrow: Right 11">
            <a:extLst>
              <a:ext uri="{FF2B5EF4-FFF2-40B4-BE49-F238E27FC236}">
                <a16:creationId xmlns:a16="http://schemas.microsoft.com/office/drawing/2014/main" id="{279101A0-A604-36B0-5B34-44F5A72519F1}"/>
              </a:ext>
            </a:extLst>
          </p:cNvPr>
          <p:cNvSpPr/>
          <p:nvPr/>
        </p:nvSpPr>
        <p:spPr>
          <a:xfrm>
            <a:off x="102071" y="4741559"/>
            <a:ext cx="1492388" cy="1059255"/>
          </a:xfrm>
          <a:prstGeom prst="rightArrow">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Improvement</a:t>
            </a:r>
          </a:p>
        </p:txBody>
      </p:sp>
      <p:sp>
        <p:nvSpPr>
          <p:cNvPr id="37" name="Rectangle: Rounded Corners 36">
            <a:extLst>
              <a:ext uri="{FF2B5EF4-FFF2-40B4-BE49-F238E27FC236}">
                <a16:creationId xmlns:a16="http://schemas.microsoft.com/office/drawing/2014/main" id="{255013A1-E83C-CBB1-453E-DB3072951232}"/>
              </a:ext>
            </a:extLst>
          </p:cNvPr>
          <p:cNvSpPr/>
          <p:nvPr/>
        </p:nvSpPr>
        <p:spPr>
          <a:xfrm>
            <a:off x="2827013" y="4776137"/>
            <a:ext cx="1392867" cy="787651"/>
          </a:xfrm>
          <a:prstGeom prst="round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 improvement in uptake in a process from baseline</a:t>
            </a:r>
          </a:p>
        </p:txBody>
      </p:sp>
      <p:sp>
        <p:nvSpPr>
          <p:cNvPr id="38" name="Rectangle: Rounded Corners 37">
            <a:extLst>
              <a:ext uri="{FF2B5EF4-FFF2-40B4-BE49-F238E27FC236}">
                <a16:creationId xmlns:a16="http://schemas.microsoft.com/office/drawing/2014/main" id="{7D8FEA2B-86D7-5632-5585-26B2CA35B554}"/>
              </a:ext>
            </a:extLst>
          </p:cNvPr>
          <p:cNvSpPr/>
          <p:nvPr/>
        </p:nvSpPr>
        <p:spPr>
          <a:xfrm>
            <a:off x="4315641" y="4785811"/>
            <a:ext cx="1392867" cy="787651"/>
          </a:xfrm>
          <a:prstGeom prst="round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 improvement above natural projection</a:t>
            </a:r>
          </a:p>
        </p:txBody>
      </p:sp>
      <p:sp>
        <p:nvSpPr>
          <p:cNvPr id="42" name="Rectangle: Rounded Corners 41">
            <a:extLst>
              <a:ext uri="{FF2B5EF4-FFF2-40B4-BE49-F238E27FC236}">
                <a16:creationId xmlns:a16="http://schemas.microsoft.com/office/drawing/2014/main" id="{12EE0023-C048-F764-0D85-9B21D2E0AABE}"/>
              </a:ext>
            </a:extLst>
          </p:cNvPr>
          <p:cNvSpPr/>
          <p:nvPr/>
        </p:nvSpPr>
        <p:spPr>
          <a:xfrm>
            <a:off x="5782061" y="4785811"/>
            <a:ext cx="1392867" cy="787651"/>
          </a:xfrm>
          <a:prstGeom prst="round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 improvement in an intermediate outcome</a:t>
            </a:r>
          </a:p>
        </p:txBody>
      </p:sp>
      <p:sp>
        <p:nvSpPr>
          <p:cNvPr id="39" name="Rectangle: Rounded Corners 38">
            <a:extLst>
              <a:ext uri="{FF2B5EF4-FFF2-40B4-BE49-F238E27FC236}">
                <a16:creationId xmlns:a16="http://schemas.microsoft.com/office/drawing/2014/main" id="{BF5E2699-D000-FC0F-1739-BEAFB4476B60}"/>
              </a:ext>
            </a:extLst>
          </p:cNvPr>
          <p:cNvSpPr/>
          <p:nvPr/>
        </p:nvSpPr>
        <p:spPr>
          <a:xfrm>
            <a:off x="7263706" y="4785811"/>
            <a:ext cx="1402530" cy="787651"/>
          </a:xfrm>
          <a:prstGeom prst="round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Health inequalities: % improvement for a pop. experiencing inequality </a:t>
            </a:r>
          </a:p>
        </p:txBody>
      </p:sp>
      <p:sp>
        <p:nvSpPr>
          <p:cNvPr id="36" name="Rectangle: Rounded Corners 35">
            <a:extLst>
              <a:ext uri="{FF2B5EF4-FFF2-40B4-BE49-F238E27FC236}">
                <a16:creationId xmlns:a16="http://schemas.microsoft.com/office/drawing/2014/main" id="{5A073643-351F-59E8-F06E-07F5424D806C}"/>
              </a:ext>
            </a:extLst>
          </p:cNvPr>
          <p:cNvSpPr/>
          <p:nvPr/>
        </p:nvSpPr>
        <p:spPr>
          <a:xfrm>
            <a:off x="8736598" y="4795484"/>
            <a:ext cx="1402530" cy="787651"/>
          </a:xfrm>
          <a:prstGeom prst="roundRect">
            <a:avLst/>
          </a:prstGeom>
          <a:solidFill>
            <a:srgbClr val="C8E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Health inequalities: relative improvement in gap </a:t>
            </a:r>
          </a:p>
        </p:txBody>
      </p:sp>
      <p:sp>
        <p:nvSpPr>
          <p:cNvPr id="40" name="Rectangle: Rounded Corners 39">
            <a:extLst>
              <a:ext uri="{FF2B5EF4-FFF2-40B4-BE49-F238E27FC236}">
                <a16:creationId xmlns:a16="http://schemas.microsoft.com/office/drawing/2014/main" id="{522811A6-6B2E-F8C0-7C59-F53FE5489D1E}"/>
              </a:ext>
            </a:extLst>
          </p:cNvPr>
          <p:cNvSpPr/>
          <p:nvPr/>
        </p:nvSpPr>
        <p:spPr>
          <a:xfrm>
            <a:off x="3247764" y="5800813"/>
            <a:ext cx="6776938" cy="94682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a:buChar char="•"/>
            </a:pPr>
            <a:r>
              <a:rPr lang="en-GB" sz="1100" b="1" dirty="0">
                <a:latin typeface="Inter"/>
              </a:rPr>
              <a:t>Composite measure for uptake of CVD medicines in innovation scorecard</a:t>
            </a:r>
          </a:p>
          <a:p>
            <a:pPr marL="171450" indent="-171450">
              <a:buFont typeface="Arial"/>
              <a:buChar char="•"/>
            </a:pPr>
            <a:r>
              <a:rPr lang="en-GB" sz="1100" b="1" baseline="0" dirty="0">
                <a:latin typeface="Inter"/>
              </a:rPr>
              <a:t>The proportion of patients aged 18 and over, with GP recorded CVD (narrow definition), in whom the most recent blood cholesterol level (measured in the preceding 12 months) is LDL cholesterol less than or equal to 2.0mmol/l or non-HDL cholesterol less than or equal to 2.6mmol/l.</a:t>
            </a:r>
            <a:endParaRPr lang="en-GB" sz="1400" dirty="0"/>
          </a:p>
        </p:txBody>
      </p:sp>
      <p:sp>
        <p:nvSpPr>
          <p:cNvPr id="4" name="Rectangle: Rounded Corners 3">
            <a:extLst>
              <a:ext uri="{FF2B5EF4-FFF2-40B4-BE49-F238E27FC236}">
                <a16:creationId xmlns:a16="http://schemas.microsoft.com/office/drawing/2014/main" id="{5985671C-AF5D-6D58-D022-93E594C97FFE}"/>
              </a:ext>
            </a:extLst>
          </p:cNvPr>
          <p:cNvSpPr/>
          <p:nvPr/>
        </p:nvSpPr>
        <p:spPr>
          <a:xfrm>
            <a:off x="10564917" y="5810582"/>
            <a:ext cx="1101016" cy="90774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a:latin typeface="Inter"/>
              </a:rPr>
              <a:t>?</a:t>
            </a:r>
            <a:endParaRPr lang="en-GB" sz="1100" b="1"/>
          </a:p>
        </p:txBody>
      </p:sp>
      <p:sp>
        <p:nvSpPr>
          <p:cNvPr id="5" name="Arrow: Right 4">
            <a:extLst>
              <a:ext uri="{FF2B5EF4-FFF2-40B4-BE49-F238E27FC236}">
                <a16:creationId xmlns:a16="http://schemas.microsoft.com/office/drawing/2014/main" id="{C0795108-2A9F-8D8C-0ED8-18BC6F76A3F5}"/>
              </a:ext>
              <a:ext uri="{C183D7F6-B498-43B3-948B-1728B52AA6E4}">
                <adec:decorative xmlns:adec="http://schemas.microsoft.com/office/drawing/2017/decorative" val="1"/>
              </a:ext>
            </a:extLst>
          </p:cNvPr>
          <p:cNvSpPr/>
          <p:nvPr/>
        </p:nvSpPr>
        <p:spPr>
          <a:xfrm>
            <a:off x="10024794" y="6096000"/>
            <a:ext cx="540042" cy="355600"/>
          </a:xfrm>
          <a:prstGeom prst="right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518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A27C0-99BC-4D95-73BA-79DCDE938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26D0B-D54A-391C-9788-5FE130F525A9}"/>
              </a:ext>
            </a:extLst>
          </p:cNvPr>
          <p:cNvSpPr>
            <a:spLocks noGrp="1"/>
          </p:cNvSpPr>
          <p:nvPr>
            <p:ph type="ctrTitle"/>
          </p:nvPr>
        </p:nvSpPr>
        <p:spPr/>
        <p:txBody>
          <a:bodyPr/>
          <a:lstStyle/>
          <a:p>
            <a:r>
              <a:rPr lang="en-GB"/>
              <a:t>How are we agreeing these goals?</a:t>
            </a:r>
          </a:p>
        </p:txBody>
      </p:sp>
      <p:sp>
        <p:nvSpPr>
          <p:cNvPr id="2808" name="Arrow: Down 2807">
            <a:extLst>
              <a:ext uri="{FF2B5EF4-FFF2-40B4-BE49-F238E27FC236}">
                <a16:creationId xmlns:a16="http://schemas.microsoft.com/office/drawing/2014/main" id="{F7D375C6-F290-78D5-03FC-A141E5B30F5C}"/>
              </a:ext>
              <a:ext uri="{C183D7F6-B498-43B3-948B-1728B52AA6E4}">
                <adec:decorative xmlns:adec="http://schemas.microsoft.com/office/drawing/2017/decorative" val="1"/>
              </a:ext>
            </a:extLst>
          </p:cNvPr>
          <p:cNvSpPr/>
          <p:nvPr/>
        </p:nvSpPr>
        <p:spPr>
          <a:xfrm>
            <a:off x="599605" y="1873770"/>
            <a:ext cx="287311" cy="949377"/>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9" name="TextBox 2808">
            <a:extLst>
              <a:ext uri="{FF2B5EF4-FFF2-40B4-BE49-F238E27FC236}">
                <a16:creationId xmlns:a16="http://schemas.microsoft.com/office/drawing/2014/main" id="{DB8238D3-14A9-E9F6-60D7-6DA79318CDDE}"/>
              </a:ext>
            </a:extLst>
          </p:cNvPr>
          <p:cNvSpPr txBox="1"/>
          <p:nvPr/>
        </p:nvSpPr>
        <p:spPr>
          <a:xfrm>
            <a:off x="0" y="1299147"/>
            <a:ext cx="14440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t>January 2025</a:t>
            </a:r>
          </a:p>
        </p:txBody>
      </p:sp>
      <p:sp>
        <p:nvSpPr>
          <p:cNvPr id="2965" name="TextBox 2964">
            <a:extLst>
              <a:ext uri="{FF2B5EF4-FFF2-40B4-BE49-F238E27FC236}">
                <a16:creationId xmlns:a16="http://schemas.microsoft.com/office/drawing/2014/main" id="{595E96EA-7979-357E-A72C-DD2096C3BBBA}"/>
              </a:ext>
            </a:extLst>
          </p:cNvPr>
          <p:cNvSpPr txBox="1"/>
          <p:nvPr/>
        </p:nvSpPr>
        <p:spPr>
          <a:xfrm>
            <a:off x="3372786" y="1336622"/>
            <a:ext cx="14440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t>February  2025</a:t>
            </a:r>
          </a:p>
        </p:txBody>
      </p:sp>
      <p:sp>
        <p:nvSpPr>
          <p:cNvPr id="2829" name="TextBox 2828">
            <a:extLst>
              <a:ext uri="{FF2B5EF4-FFF2-40B4-BE49-F238E27FC236}">
                <a16:creationId xmlns:a16="http://schemas.microsoft.com/office/drawing/2014/main" id="{AC7FA519-35FA-7B63-4DFB-45837D3A7713}"/>
              </a:ext>
            </a:extLst>
          </p:cNvPr>
          <p:cNvSpPr txBox="1"/>
          <p:nvPr/>
        </p:nvSpPr>
        <p:spPr>
          <a:xfrm>
            <a:off x="6133475" y="1311638"/>
            <a:ext cx="14440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t>Current position</a:t>
            </a:r>
          </a:p>
        </p:txBody>
      </p:sp>
      <p:sp>
        <p:nvSpPr>
          <p:cNvPr id="2831" name="TextBox 2830">
            <a:extLst>
              <a:ext uri="{FF2B5EF4-FFF2-40B4-BE49-F238E27FC236}">
                <a16:creationId xmlns:a16="http://schemas.microsoft.com/office/drawing/2014/main" id="{F92A4A8E-E1AF-71B7-5400-5841CD779F93}"/>
              </a:ext>
            </a:extLst>
          </p:cNvPr>
          <p:cNvSpPr txBox="1"/>
          <p:nvPr/>
        </p:nvSpPr>
        <p:spPr>
          <a:xfrm>
            <a:off x="10105869" y="5096655"/>
            <a:ext cx="14440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t>End April</a:t>
            </a:r>
            <a:endParaRPr lang="en-US" dirty="0"/>
          </a:p>
          <a:p>
            <a:pPr algn="ctr"/>
            <a:r>
              <a:rPr lang="en-GB" sz="1600" dirty="0"/>
              <a:t> 2025</a:t>
            </a:r>
            <a:endParaRPr lang="en-GB" dirty="0"/>
          </a:p>
        </p:txBody>
      </p:sp>
      <p:graphicFrame>
        <p:nvGraphicFramePr>
          <p:cNvPr id="4" name="Diagram 3" descr="Establish working group&#10;Cross-NICE input: Impact &amp; Partnerships, Centre for Guidelines, Clinical and Science Evidence &amp; Analytics directorates&#10;4 x Rapid workshops&#10;Develop a long list and review against agreed criteria&#10;Intelligence gathering &#10;Intelligence  to inform shortlist incl. data checks and system validity  &#10;Review and validation of proposals&#10;Review: system partners and VCS;  guidance producing centres and  ET &#10;Sign-off&#10;Agreement with usable and impactful programme board.&#10;Report to NICE board through IPR &#10;">
            <a:extLst>
              <a:ext uri="{FF2B5EF4-FFF2-40B4-BE49-F238E27FC236}">
                <a16:creationId xmlns:a16="http://schemas.microsoft.com/office/drawing/2014/main" id="{396FD60F-A0F1-4F9E-75A3-C3C589B0B5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1262226"/>
              </p:ext>
            </p:extLst>
          </p:nvPr>
        </p:nvGraphicFramePr>
        <p:xfrm>
          <a:off x="301264" y="1472441"/>
          <a:ext cx="11766984" cy="3920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28" name="Arrow: Down 2827">
            <a:extLst>
              <a:ext uri="{FF2B5EF4-FFF2-40B4-BE49-F238E27FC236}">
                <a16:creationId xmlns:a16="http://schemas.microsoft.com/office/drawing/2014/main" id="{2E497D62-F842-5DA9-6550-218FDEB0AE01}"/>
              </a:ext>
              <a:ext uri="{C183D7F6-B498-43B3-948B-1728B52AA6E4}">
                <adec:decorative xmlns:adec="http://schemas.microsoft.com/office/drawing/2017/decorative" val="1"/>
              </a:ext>
            </a:extLst>
          </p:cNvPr>
          <p:cNvSpPr/>
          <p:nvPr/>
        </p:nvSpPr>
        <p:spPr>
          <a:xfrm>
            <a:off x="6733080" y="1886261"/>
            <a:ext cx="287311" cy="949377"/>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0" name="Arrow: Down 2829">
            <a:extLst>
              <a:ext uri="{FF2B5EF4-FFF2-40B4-BE49-F238E27FC236}">
                <a16:creationId xmlns:a16="http://schemas.microsoft.com/office/drawing/2014/main" id="{85803367-06A4-0CB8-05C7-C94C0591EB78}"/>
              </a:ext>
              <a:ext uri="{C183D7F6-B498-43B3-948B-1728B52AA6E4}">
                <adec:decorative xmlns:adec="http://schemas.microsoft.com/office/drawing/2017/decorative" val="1"/>
              </a:ext>
            </a:extLst>
          </p:cNvPr>
          <p:cNvSpPr/>
          <p:nvPr/>
        </p:nvSpPr>
        <p:spPr>
          <a:xfrm rot="10800000">
            <a:off x="10667998" y="4009868"/>
            <a:ext cx="287311" cy="949377"/>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4" name="Arrow: Down 2963">
            <a:extLst>
              <a:ext uri="{FF2B5EF4-FFF2-40B4-BE49-F238E27FC236}">
                <a16:creationId xmlns:a16="http://schemas.microsoft.com/office/drawing/2014/main" id="{E435F026-556E-E6B7-3E75-6C90D6D73156}"/>
              </a:ext>
              <a:ext uri="{C183D7F6-B498-43B3-948B-1728B52AA6E4}">
                <adec:decorative xmlns:adec="http://schemas.microsoft.com/office/drawing/2017/decorative" val="1"/>
              </a:ext>
            </a:extLst>
          </p:cNvPr>
          <p:cNvSpPr/>
          <p:nvPr/>
        </p:nvSpPr>
        <p:spPr>
          <a:xfrm>
            <a:off x="3972391" y="1911245"/>
            <a:ext cx="287311" cy="949377"/>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2CBE237-D915-EC3C-C7BE-1237761DAD33}"/>
              </a:ext>
            </a:extLst>
          </p:cNvPr>
          <p:cNvSpPr txBox="1"/>
          <p:nvPr/>
        </p:nvSpPr>
        <p:spPr>
          <a:xfrm>
            <a:off x="895104" y="4966522"/>
            <a:ext cx="85566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Taking a quality improvement approach, we also plan to review progress and learning bi-annually, and to refine priorities/measures.</a:t>
            </a:r>
          </a:p>
        </p:txBody>
      </p:sp>
    </p:spTree>
    <p:extLst>
      <p:ext uri="{BB962C8B-B14F-4D97-AF65-F5344CB8AC3E}">
        <p14:creationId xmlns:p14="http://schemas.microsoft.com/office/powerpoint/2010/main" val="3544764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67E7-5B59-6F32-6400-0F0791E75446}"/>
              </a:ext>
            </a:extLst>
          </p:cNvPr>
          <p:cNvSpPr>
            <a:spLocks noGrp="1"/>
          </p:cNvSpPr>
          <p:nvPr>
            <p:ph type="ctrTitle"/>
          </p:nvPr>
        </p:nvSpPr>
        <p:spPr>
          <a:xfrm>
            <a:off x="455036" y="532457"/>
            <a:ext cx="11178381" cy="824633"/>
          </a:xfrm>
        </p:spPr>
        <p:txBody>
          <a:bodyPr>
            <a:normAutofit/>
          </a:bodyPr>
          <a:lstStyle/>
          <a:p>
            <a:r>
              <a:rPr lang="en-GB"/>
              <a:t>Developing the plan and reporting progress</a:t>
            </a:r>
          </a:p>
        </p:txBody>
      </p:sp>
      <p:sp>
        <p:nvSpPr>
          <p:cNvPr id="3" name="Text Placeholder 2">
            <a:extLst>
              <a:ext uri="{FF2B5EF4-FFF2-40B4-BE49-F238E27FC236}">
                <a16:creationId xmlns:a16="http://schemas.microsoft.com/office/drawing/2014/main" id="{1E4AE689-3BB9-C3FF-B8FD-2EA35904D8A8}"/>
              </a:ext>
            </a:extLst>
          </p:cNvPr>
          <p:cNvSpPr>
            <a:spLocks noGrp="1"/>
          </p:cNvSpPr>
          <p:nvPr>
            <p:ph type="body" sz="quarter" idx="12"/>
          </p:nvPr>
        </p:nvSpPr>
        <p:spPr>
          <a:xfrm>
            <a:off x="455036" y="1357090"/>
            <a:ext cx="11378897" cy="4722697"/>
          </a:xfrm>
        </p:spPr>
        <p:txBody>
          <a:bodyPr vert="horz" lIns="91440" tIns="45720" rIns="91440" bIns="45720" rtlCol="0" anchor="t">
            <a:noAutofit/>
          </a:bodyPr>
          <a:lstStyle/>
          <a:p>
            <a:r>
              <a:rPr lang="en-GB" b="0" i="0" u="none" strike="noStrike" baseline="0" dirty="0">
                <a:latin typeface="+mn-lt"/>
              </a:rPr>
              <a:t>We have set a timeframe of 3 years from March 2025 to deliver this strategy. Our success will be dependent upon everyone understanding their part in helping to deliver our vision, aims and measures. To this end, we must ensure that people within NICE, partners and stakeholders in the NHS support our collective vision and approach.</a:t>
            </a:r>
          </a:p>
          <a:p>
            <a:r>
              <a:rPr lang="en-GB" b="0" i="0" u="none" strike="noStrike" baseline="0" dirty="0">
                <a:latin typeface="+mn-lt"/>
              </a:rPr>
              <a:t>We will translate our strategy into specific annual deliverables, targets and activities to be taken forward, in partnership with the people, communities and partners we work alongside. </a:t>
            </a:r>
          </a:p>
          <a:p>
            <a:r>
              <a:rPr lang="en-GB" b="0" i="0" u="none" strike="noStrike" baseline="0" dirty="0">
                <a:latin typeface="+mn-lt"/>
              </a:rPr>
              <a:t>Development and delivery of the strategy will be overseen by the Usable and Impactful Programme Board, to ensure we are on track and delivering our aims. Performance against our overall outcome aim will be reported to the Board through the Integrated Performance Report.</a:t>
            </a:r>
          </a:p>
          <a:p>
            <a:pPr algn="ctr"/>
            <a:endParaRPr lang="en-GB" sz="1600" dirty="0">
              <a:latin typeface="+mn-lt"/>
            </a:endParaRPr>
          </a:p>
        </p:txBody>
      </p:sp>
    </p:spTree>
    <p:extLst>
      <p:ext uri="{BB962C8B-B14F-4D97-AF65-F5344CB8AC3E}">
        <p14:creationId xmlns:p14="http://schemas.microsoft.com/office/powerpoint/2010/main" val="7314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F9CA-239B-3040-B0B4-E6439389963F}"/>
              </a:ext>
            </a:extLst>
          </p:cNvPr>
          <p:cNvSpPr>
            <a:spLocks noGrp="1"/>
          </p:cNvSpPr>
          <p:nvPr>
            <p:ph type="ctrTitle"/>
          </p:nvPr>
        </p:nvSpPr>
        <p:spPr/>
        <p:txBody>
          <a:bodyPr/>
          <a:lstStyle/>
          <a:p>
            <a:r>
              <a:rPr lang="en-US"/>
              <a:t>Background</a:t>
            </a:r>
            <a:endParaRPr lang="en-GB"/>
          </a:p>
        </p:txBody>
      </p:sp>
    </p:spTree>
    <p:extLst>
      <p:ext uri="{BB962C8B-B14F-4D97-AF65-F5344CB8AC3E}">
        <p14:creationId xmlns:p14="http://schemas.microsoft.com/office/powerpoint/2010/main" val="141087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029D6BA-947B-E0B8-3B13-C8D944AFA284}"/>
              </a:ext>
              <a:ext uri="{C183D7F6-B498-43B3-948B-1728B52AA6E4}">
                <adec:decorative xmlns:adec="http://schemas.microsoft.com/office/drawing/2017/decorative" val="1"/>
              </a:ext>
            </a:extLst>
          </p:cNvPr>
          <p:cNvSpPr/>
          <p:nvPr/>
        </p:nvSpPr>
        <p:spPr>
          <a:xfrm>
            <a:off x="7983202" y="3846397"/>
            <a:ext cx="2845806" cy="1740053"/>
          </a:xfrm>
          <a:prstGeom prst="rect">
            <a:avLst/>
          </a:prstGeom>
          <a:solidFill>
            <a:srgbClr val="2280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7413B56B-F853-4EF5-869C-4ACEE70DAB5F}"/>
              </a:ext>
              <a:ext uri="{C183D7F6-B498-43B3-948B-1728B52AA6E4}">
                <adec:decorative xmlns:adec="http://schemas.microsoft.com/office/drawing/2017/decorative" val="1"/>
              </a:ext>
            </a:extLst>
          </p:cNvPr>
          <p:cNvSpPr/>
          <p:nvPr/>
        </p:nvSpPr>
        <p:spPr>
          <a:xfrm>
            <a:off x="7983202" y="2276595"/>
            <a:ext cx="2861800" cy="2581471"/>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7E577A0-471A-CBB1-7F04-C6564281F957}"/>
              </a:ext>
              <a:ext uri="{C183D7F6-B498-43B3-948B-1728B52AA6E4}">
                <adec:decorative xmlns:adec="http://schemas.microsoft.com/office/drawing/2017/decorative" val="1"/>
              </a:ext>
            </a:extLst>
          </p:cNvPr>
          <p:cNvSpPr/>
          <p:nvPr/>
        </p:nvSpPr>
        <p:spPr>
          <a:xfrm>
            <a:off x="1230591" y="3824082"/>
            <a:ext cx="2766385" cy="174005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B88C52A-87A1-C38C-388B-FE30412FAA4C}"/>
              </a:ext>
              <a:ext uri="{C183D7F6-B498-43B3-948B-1728B52AA6E4}">
                <adec:decorative xmlns:adec="http://schemas.microsoft.com/office/drawing/2017/decorative" val="1"/>
              </a:ext>
            </a:extLst>
          </p:cNvPr>
          <p:cNvSpPr/>
          <p:nvPr/>
        </p:nvSpPr>
        <p:spPr>
          <a:xfrm>
            <a:off x="4652814" y="3846398"/>
            <a:ext cx="2766384" cy="1740053"/>
          </a:xfrm>
          <a:prstGeom prst="rect">
            <a:avLst/>
          </a:prstGeom>
          <a:solidFill>
            <a:srgbClr val="2280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51D6DD4-6CAF-52CF-3CA9-95E4ADA3CA73}"/>
              </a:ext>
              <a:ext uri="{C183D7F6-B498-43B3-948B-1728B52AA6E4}">
                <adec:decorative xmlns:adec="http://schemas.microsoft.com/office/drawing/2017/decorative" val="1"/>
              </a:ext>
            </a:extLst>
          </p:cNvPr>
          <p:cNvSpPr/>
          <p:nvPr/>
        </p:nvSpPr>
        <p:spPr>
          <a:xfrm>
            <a:off x="1230593" y="2276594"/>
            <a:ext cx="2766384" cy="2533057"/>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557654" y="342531"/>
            <a:ext cx="11076689" cy="1160319"/>
          </a:xfrm>
        </p:spPr>
        <p:txBody>
          <a:bodyPr>
            <a:normAutofit/>
          </a:bodyPr>
          <a:lstStyle/>
          <a:p>
            <a:r>
              <a:rPr lang="en-US" sz="2800">
                <a:latin typeface="Lora SemiBold"/>
              </a:rPr>
              <a:t>I</a:t>
            </a:r>
            <a:r>
              <a:rPr lang="en-GB" sz="2800" err="1">
                <a:latin typeface="Lora SemiBold"/>
              </a:rPr>
              <a:t>mproving</a:t>
            </a:r>
            <a:r>
              <a:rPr lang="en-GB" sz="2800">
                <a:latin typeface="Lora SemiBold"/>
              </a:rPr>
              <a:t> uptake and adoption of NICE guidance is key to delivering greater demonstrable impact</a:t>
            </a:r>
            <a:endParaRPr lang="en-GB" sz="2800"/>
          </a:p>
        </p:txBody>
      </p:sp>
      <p:sp>
        <p:nvSpPr>
          <p:cNvPr id="7" name="TextBox 6">
            <a:extLst>
              <a:ext uri="{FF2B5EF4-FFF2-40B4-BE49-F238E27FC236}">
                <a16:creationId xmlns:a16="http://schemas.microsoft.com/office/drawing/2014/main" id="{832452F3-2F58-9599-0341-5206D0022F63}"/>
              </a:ext>
            </a:extLst>
          </p:cNvPr>
          <p:cNvSpPr txBox="1"/>
          <p:nvPr/>
        </p:nvSpPr>
        <p:spPr>
          <a:xfrm>
            <a:off x="893545" y="1402018"/>
            <a:ext cx="10404909" cy="646331"/>
          </a:xfrm>
          <a:custGeom>
            <a:avLst/>
            <a:gdLst>
              <a:gd name="connsiteX0" fmla="*/ 0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0 w 10804927"/>
              <a:gd name="connsiteY4" fmla="*/ 0 h 738664"/>
              <a:gd name="connsiteX0" fmla="*/ 218065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218065 w 10804927"/>
              <a:gd name="connsiteY4" fmla="*/ 0 h 738664"/>
              <a:gd name="connsiteX0" fmla="*/ 218065 w 10804927"/>
              <a:gd name="connsiteY0" fmla="*/ 0 h 738664"/>
              <a:gd name="connsiteX1" fmla="*/ 10804927 w 10804927"/>
              <a:gd name="connsiteY1" fmla="*/ 0 h 738664"/>
              <a:gd name="connsiteX2" fmla="*/ 10572114 w 10804927"/>
              <a:gd name="connsiteY2" fmla="*/ 738664 h 738664"/>
              <a:gd name="connsiteX3" fmla="*/ 0 w 10804927"/>
              <a:gd name="connsiteY3" fmla="*/ 738664 h 738664"/>
              <a:gd name="connsiteX4" fmla="*/ 218065 w 1080492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927" h="738664">
                <a:moveTo>
                  <a:pt x="218065" y="0"/>
                </a:moveTo>
                <a:lnTo>
                  <a:pt x="10804927" y="0"/>
                </a:lnTo>
                <a:lnTo>
                  <a:pt x="10572114" y="738664"/>
                </a:lnTo>
                <a:lnTo>
                  <a:pt x="0" y="738664"/>
                </a:lnTo>
                <a:lnTo>
                  <a:pt x="218065" y="0"/>
                </a:lnTo>
                <a:close/>
              </a:path>
            </a:pathLst>
          </a:custGeom>
          <a:solidFill>
            <a:schemeClr val="accent3"/>
          </a:solidFill>
          <a:ln>
            <a:noFill/>
          </a:ln>
        </p:spPr>
        <p:txBody>
          <a:bodyPr wrap="square" lIns="91440" tIns="45720" rIns="91440" bIns="45720" rtlCol="0" anchor="t">
            <a:spAutoFit/>
          </a:bodyPr>
          <a:lstStyle/>
          <a:p>
            <a:pPr algn="ctr"/>
            <a:r>
              <a:rPr lang="en-GB" sz="1800">
                <a:effectLst/>
                <a:latin typeface="Inter"/>
                <a:ea typeface="Inter"/>
              </a:rPr>
              <a:t>While preserving our core </a:t>
            </a:r>
            <a:r>
              <a:rPr lang="en-GB">
                <a:latin typeface="Inter"/>
                <a:ea typeface="Inter"/>
              </a:rPr>
              <a:t>principles </a:t>
            </a:r>
            <a:r>
              <a:rPr lang="en-GB" sz="1800">
                <a:effectLst/>
                <a:latin typeface="Inter"/>
                <a:ea typeface="Inter"/>
              </a:rPr>
              <a:t>of transparency, rigour and independence,</a:t>
            </a:r>
            <a:r>
              <a:rPr lang="en-GB">
                <a:latin typeface="Inter"/>
                <a:ea typeface="Inter"/>
              </a:rPr>
              <a:t> </a:t>
            </a:r>
            <a:endParaRPr lang="en-GB" sz="1800">
              <a:effectLst/>
              <a:latin typeface="Inter" panose="02000503000000020004" pitchFamily="2" charset="0"/>
              <a:ea typeface="Inter" panose="02000503000000020004" pitchFamily="2" charset="0"/>
            </a:endParaRPr>
          </a:p>
          <a:p>
            <a:pPr algn="ctr"/>
            <a:r>
              <a:rPr lang="en-GB" sz="1800">
                <a:effectLst/>
                <a:latin typeface="Inter"/>
                <a:ea typeface="Inter"/>
              </a:rPr>
              <a:t>we're focussed on developing guidance that is...</a:t>
            </a:r>
            <a:endParaRPr lang="en-GB">
              <a:solidFill>
                <a:schemeClr val="tx2"/>
              </a:solidFill>
              <a:latin typeface="Inter"/>
              <a:ea typeface="Inter"/>
            </a:endParaRPr>
          </a:p>
        </p:txBody>
      </p:sp>
      <p:sp>
        <p:nvSpPr>
          <p:cNvPr id="10" name="Rectangle 9">
            <a:extLst>
              <a:ext uri="{FF2B5EF4-FFF2-40B4-BE49-F238E27FC236}">
                <a16:creationId xmlns:a16="http://schemas.microsoft.com/office/drawing/2014/main" id="{44A3AAC1-3011-6A34-5A13-C3BAD31E6DD1}"/>
              </a:ext>
              <a:ext uri="{C183D7F6-B498-43B3-948B-1728B52AA6E4}">
                <adec:decorative xmlns:adec="http://schemas.microsoft.com/office/drawing/2017/decorative" val="1"/>
              </a:ext>
            </a:extLst>
          </p:cNvPr>
          <p:cNvSpPr/>
          <p:nvPr/>
        </p:nvSpPr>
        <p:spPr>
          <a:xfrm>
            <a:off x="4652814" y="2276595"/>
            <a:ext cx="2766384" cy="2581471"/>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4AE1B18-C065-A427-699E-CBC421C54B75}"/>
              </a:ext>
            </a:extLst>
          </p:cNvPr>
          <p:cNvSpPr txBox="1"/>
          <p:nvPr/>
        </p:nvSpPr>
        <p:spPr>
          <a:xfrm>
            <a:off x="1354411" y="2310611"/>
            <a:ext cx="2518743" cy="707886"/>
          </a:xfrm>
          <a:prstGeom prst="rect">
            <a:avLst/>
          </a:prstGeom>
          <a:noFill/>
        </p:spPr>
        <p:txBody>
          <a:bodyPr wrap="square" lIns="91440" tIns="45720" rIns="91440" bIns="45720" rtlCol="0" anchor="t">
            <a:spAutoFit/>
          </a:bodyPr>
          <a:lstStyle/>
          <a:p>
            <a:pPr algn="ctr"/>
            <a:r>
              <a:rPr lang="en-GB" sz="2000">
                <a:solidFill>
                  <a:schemeClr val="accent2"/>
                </a:solidFill>
                <a:latin typeface="Inter SemiBold"/>
                <a:ea typeface="Inter SemiBold"/>
              </a:rPr>
              <a:t>More timely and easy to use</a:t>
            </a:r>
          </a:p>
        </p:txBody>
      </p:sp>
      <p:sp>
        <p:nvSpPr>
          <p:cNvPr id="28" name="TextBox 27">
            <a:extLst>
              <a:ext uri="{FF2B5EF4-FFF2-40B4-BE49-F238E27FC236}">
                <a16:creationId xmlns:a16="http://schemas.microsoft.com/office/drawing/2014/main" id="{5F0E7927-6873-5CEB-FB5A-48DA9728E841}"/>
              </a:ext>
            </a:extLst>
          </p:cNvPr>
          <p:cNvSpPr txBox="1"/>
          <p:nvPr/>
        </p:nvSpPr>
        <p:spPr>
          <a:xfrm>
            <a:off x="1230591" y="4889063"/>
            <a:ext cx="2766385" cy="584775"/>
          </a:xfrm>
          <a:prstGeom prst="rect">
            <a:avLst/>
          </a:prstGeom>
          <a:noFill/>
        </p:spPr>
        <p:txBody>
          <a:bodyPr wrap="square" lIns="91440" tIns="45720" rIns="91440" bIns="45720" rtlCol="0" anchor="t">
            <a:spAutoFit/>
          </a:bodyPr>
          <a:lstStyle/>
          <a:p>
            <a:pPr algn="ctr"/>
            <a:r>
              <a:rPr lang="en-GB" sz="1600">
                <a:solidFill>
                  <a:schemeClr val="bg1"/>
                </a:solidFill>
              </a:rPr>
              <a:t>…by providing timely and usable advice.</a:t>
            </a:r>
          </a:p>
        </p:txBody>
      </p:sp>
      <p:sp>
        <p:nvSpPr>
          <p:cNvPr id="13" name="TextBox 12">
            <a:extLst>
              <a:ext uri="{FF2B5EF4-FFF2-40B4-BE49-F238E27FC236}">
                <a16:creationId xmlns:a16="http://schemas.microsoft.com/office/drawing/2014/main" id="{5B4B1FE9-1367-B21D-D5BC-67B3A0DF9A51}"/>
              </a:ext>
            </a:extLst>
          </p:cNvPr>
          <p:cNvSpPr txBox="1"/>
          <p:nvPr/>
        </p:nvSpPr>
        <p:spPr>
          <a:xfrm>
            <a:off x="4650911" y="2365611"/>
            <a:ext cx="2766384" cy="400110"/>
          </a:xfrm>
          <a:prstGeom prst="rect">
            <a:avLst/>
          </a:prstGeom>
          <a:noFill/>
        </p:spPr>
        <p:txBody>
          <a:bodyPr wrap="square" lIns="91440" tIns="45720" rIns="91440" bIns="45720" rtlCol="0" anchor="t">
            <a:spAutoFit/>
          </a:bodyPr>
          <a:lstStyle/>
          <a:p>
            <a:pPr algn="ctr"/>
            <a:r>
              <a:rPr lang="en-GB" sz="2000" b="1">
                <a:solidFill>
                  <a:schemeClr val="accent2"/>
                </a:solidFill>
                <a:latin typeface="Inter SemiBold"/>
                <a:ea typeface="Inter SemiBold"/>
              </a:rPr>
              <a:t>More relevant</a:t>
            </a:r>
            <a:endParaRPr lang="en-US">
              <a:solidFill>
                <a:schemeClr val="accent2"/>
              </a:solidFill>
            </a:endParaRPr>
          </a:p>
        </p:txBody>
      </p:sp>
      <p:sp>
        <p:nvSpPr>
          <p:cNvPr id="27" name="TextBox 26">
            <a:extLst>
              <a:ext uri="{FF2B5EF4-FFF2-40B4-BE49-F238E27FC236}">
                <a16:creationId xmlns:a16="http://schemas.microsoft.com/office/drawing/2014/main" id="{651A5434-CD88-91CB-03CE-741EB0555008}"/>
              </a:ext>
            </a:extLst>
          </p:cNvPr>
          <p:cNvSpPr txBox="1"/>
          <p:nvPr/>
        </p:nvSpPr>
        <p:spPr>
          <a:xfrm>
            <a:off x="4652814" y="4915577"/>
            <a:ext cx="2766384" cy="584775"/>
          </a:xfrm>
          <a:prstGeom prst="rect">
            <a:avLst/>
          </a:prstGeom>
          <a:noFill/>
        </p:spPr>
        <p:txBody>
          <a:bodyPr wrap="square" lIns="91440" tIns="45720" rIns="91440" bIns="45720" rtlCol="0" anchor="t">
            <a:spAutoFit/>
          </a:bodyPr>
          <a:lstStyle/>
          <a:p>
            <a:pPr algn="ctr"/>
            <a:r>
              <a:rPr lang="en-GB" sz="1600">
                <a:solidFill>
                  <a:schemeClr val="bg1"/>
                </a:solidFill>
              </a:rPr>
              <a:t>…by focusing on what matters most.</a:t>
            </a:r>
          </a:p>
        </p:txBody>
      </p:sp>
      <p:sp>
        <p:nvSpPr>
          <p:cNvPr id="15" name="TextBox 14">
            <a:extLst>
              <a:ext uri="{FF2B5EF4-FFF2-40B4-BE49-F238E27FC236}">
                <a16:creationId xmlns:a16="http://schemas.microsoft.com/office/drawing/2014/main" id="{62D06B90-31ED-AFA2-4860-CC413D3D9D92}"/>
              </a:ext>
            </a:extLst>
          </p:cNvPr>
          <p:cNvSpPr txBox="1"/>
          <p:nvPr/>
        </p:nvSpPr>
        <p:spPr>
          <a:xfrm>
            <a:off x="7967207" y="2367726"/>
            <a:ext cx="2861801" cy="707886"/>
          </a:xfrm>
          <a:prstGeom prst="rect">
            <a:avLst/>
          </a:prstGeom>
          <a:noFill/>
        </p:spPr>
        <p:txBody>
          <a:bodyPr wrap="square" lIns="91440" tIns="45720" rIns="91440" bIns="45720" rtlCol="0" anchor="t">
            <a:spAutoFit/>
          </a:bodyPr>
          <a:lstStyle/>
          <a:p>
            <a:pPr algn="ctr"/>
            <a:r>
              <a:rPr lang="en-GB" sz="2000">
                <a:solidFill>
                  <a:schemeClr val="accent2"/>
                </a:solidFill>
                <a:latin typeface="Inter SemiBold"/>
                <a:ea typeface="Inter SemiBold"/>
              </a:rPr>
              <a:t>Greater demonstrable impact</a:t>
            </a:r>
          </a:p>
        </p:txBody>
      </p:sp>
      <p:sp>
        <p:nvSpPr>
          <p:cNvPr id="29" name="TextBox 28">
            <a:extLst>
              <a:ext uri="{FF2B5EF4-FFF2-40B4-BE49-F238E27FC236}">
                <a16:creationId xmlns:a16="http://schemas.microsoft.com/office/drawing/2014/main" id="{AA6821C1-AC23-7845-942B-399F564BC087}"/>
              </a:ext>
            </a:extLst>
          </p:cNvPr>
          <p:cNvSpPr txBox="1"/>
          <p:nvPr/>
        </p:nvSpPr>
        <p:spPr>
          <a:xfrm>
            <a:off x="7983202" y="4952656"/>
            <a:ext cx="2766385" cy="584775"/>
          </a:xfrm>
          <a:prstGeom prst="rect">
            <a:avLst/>
          </a:prstGeom>
          <a:noFill/>
        </p:spPr>
        <p:txBody>
          <a:bodyPr wrap="square" lIns="91440" tIns="45720" rIns="91440" bIns="45720" rtlCol="0" anchor="t">
            <a:spAutoFit/>
          </a:bodyPr>
          <a:lstStyle/>
          <a:p>
            <a:pPr algn="ctr"/>
            <a:r>
              <a:rPr lang="en-GB" sz="1600">
                <a:solidFill>
                  <a:schemeClr val="bg1"/>
                </a:solidFill>
              </a:rPr>
              <a:t>...by learning from data and implementation.</a:t>
            </a:r>
          </a:p>
        </p:txBody>
      </p:sp>
      <p:pic>
        <p:nvPicPr>
          <p:cNvPr id="4" name="Picture 3">
            <a:extLst>
              <a:ext uri="{FF2B5EF4-FFF2-40B4-BE49-F238E27FC236}">
                <a16:creationId xmlns:a16="http://schemas.microsoft.com/office/drawing/2014/main" id="{D5C235F8-243A-8D6C-EF10-08A672FF43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869" y="3108636"/>
            <a:ext cx="1607789" cy="1607789"/>
          </a:xfrm>
          <a:prstGeom prst="rect">
            <a:avLst/>
          </a:prstGeom>
        </p:spPr>
      </p:pic>
      <p:pic>
        <p:nvPicPr>
          <p:cNvPr id="11" name="Picture 10">
            <a:extLst>
              <a:ext uri="{FF2B5EF4-FFF2-40B4-BE49-F238E27FC236}">
                <a16:creationId xmlns:a16="http://schemas.microsoft.com/office/drawing/2014/main" id="{B98D9AB0-F90F-1EC7-AB73-0B4CFCC3D8C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820" y="3105323"/>
            <a:ext cx="1585931" cy="1585551"/>
          </a:xfrm>
          <a:prstGeom prst="rect">
            <a:avLst/>
          </a:prstGeom>
        </p:spPr>
      </p:pic>
      <p:pic>
        <p:nvPicPr>
          <p:cNvPr id="19" name="Picture 18">
            <a:extLst>
              <a:ext uri="{FF2B5EF4-FFF2-40B4-BE49-F238E27FC236}">
                <a16:creationId xmlns:a16="http://schemas.microsoft.com/office/drawing/2014/main" id="{BD89DF7F-7BAD-AFD2-2B7D-26282B9D3BE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3347" y="3135471"/>
            <a:ext cx="1684948" cy="1684948"/>
          </a:xfrm>
          <a:prstGeom prst="rect">
            <a:avLst/>
          </a:prstGeom>
        </p:spPr>
      </p:pic>
    </p:spTree>
    <p:extLst>
      <p:ext uri="{BB962C8B-B14F-4D97-AF65-F5344CB8AC3E}">
        <p14:creationId xmlns:p14="http://schemas.microsoft.com/office/powerpoint/2010/main" val="422220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5C23-6722-90F7-881E-EC0C019BDD5E}"/>
              </a:ext>
            </a:extLst>
          </p:cNvPr>
          <p:cNvSpPr>
            <a:spLocks noGrp="1"/>
          </p:cNvSpPr>
          <p:nvPr>
            <p:ph type="ctrTitle"/>
          </p:nvPr>
        </p:nvSpPr>
        <p:spPr>
          <a:xfrm>
            <a:off x="557655" y="438974"/>
            <a:ext cx="11076689" cy="1013016"/>
          </a:xfrm>
        </p:spPr>
        <p:txBody>
          <a:bodyPr>
            <a:normAutofit/>
          </a:bodyPr>
          <a:lstStyle/>
          <a:p>
            <a:r>
              <a:rPr lang="en-US" sz="2800"/>
              <a:t>Understanding the uptake of guidance is important in NICE’s learning and continuous improvement.</a:t>
            </a:r>
            <a:endParaRPr lang="en-GB" sz="2800"/>
          </a:p>
        </p:txBody>
      </p:sp>
      <p:sp>
        <p:nvSpPr>
          <p:cNvPr id="11" name="TextBox 10">
            <a:extLst>
              <a:ext uri="{FF2B5EF4-FFF2-40B4-BE49-F238E27FC236}">
                <a16:creationId xmlns:a16="http://schemas.microsoft.com/office/drawing/2014/main" id="{3488A853-7FDE-D581-5EA9-E01AD379B0A2}"/>
              </a:ext>
            </a:extLst>
          </p:cNvPr>
          <p:cNvSpPr txBox="1"/>
          <p:nvPr/>
        </p:nvSpPr>
        <p:spPr>
          <a:xfrm>
            <a:off x="646326" y="1736355"/>
            <a:ext cx="1905681" cy="584775"/>
          </a:xfrm>
          <a:prstGeom prst="rect">
            <a:avLst/>
          </a:prstGeom>
          <a:noFill/>
        </p:spPr>
        <p:txBody>
          <a:bodyPr wrap="square" rtlCol="0">
            <a:spAutoFit/>
          </a:bodyPr>
          <a:lstStyle/>
          <a:p>
            <a:r>
              <a:rPr lang="en-US" sz="1600" b="1"/>
              <a:t>1. Budget efficiency – How much?</a:t>
            </a:r>
            <a:endParaRPr lang="en-GB" sz="1600" b="1"/>
          </a:p>
        </p:txBody>
      </p:sp>
      <p:sp>
        <p:nvSpPr>
          <p:cNvPr id="4" name="Rectangle 3">
            <a:extLst>
              <a:ext uri="{FF2B5EF4-FFF2-40B4-BE49-F238E27FC236}">
                <a16:creationId xmlns:a16="http://schemas.microsoft.com/office/drawing/2014/main" id="{1610E4A8-8E04-6EB1-4D68-4BC34B8A034E}"/>
              </a:ext>
            </a:extLst>
          </p:cNvPr>
          <p:cNvSpPr/>
          <p:nvPr/>
        </p:nvSpPr>
        <p:spPr>
          <a:xfrm>
            <a:off x="806335" y="2538153"/>
            <a:ext cx="1471352" cy="12843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Public money</a:t>
            </a:r>
            <a:endParaRPr lang="en-GB" b="1">
              <a:ea typeface="Inter"/>
            </a:endParaRPr>
          </a:p>
        </p:txBody>
      </p:sp>
      <p:sp>
        <p:nvSpPr>
          <p:cNvPr id="12" name="TextBox 11">
            <a:extLst>
              <a:ext uri="{FF2B5EF4-FFF2-40B4-BE49-F238E27FC236}">
                <a16:creationId xmlns:a16="http://schemas.microsoft.com/office/drawing/2014/main" id="{CBB3D270-F4B0-236E-AF29-D6E5873976BA}"/>
              </a:ext>
            </a:extLst>
          </p:cNvPr>
          <p:cNvSpPr txBox="1"/>
          <p:nvPr/>
        </p:nvSpPr>
        <p:spPr>
          <a:xfrm>
            <a:off x="3275354" y="1752400"/>
            <a:ext cx="4312780" cy="584775"/>
          </a:xfrm>
          <a:prstGeom prst="rect">
            <a:avLst/>
          </a:prstGeom>
          <a:noFill/>
        </p:spPr>
        <p:txBody>
          <a:bodyPr wrap="square" rtlCol="0">
            <a:spAutoFit/>
          </a:bodyPr>
          <a:lstStyle/>
          <a:p>
            <a:r>
              <a:rPr lang="en-US" sz="1600" b="1"/>
              <a:t>2. </a:t>
            </a:r>
            <a:r>
              <a:rPr lang="en-US" sz="1600" b="1" err="1"/>
              <a:t>Organisational</a:t>
            </a:r>
            <a:r>
              <a:rPr lang="en-US" sz="1600" b="1"/>
              <a:t> Productivity</a:t>
            </a:r>
          </a:p>
          <a:p>
            <a:r>
              <a:rPr lang="en-US" sz="1600" b="1"/>
              <a:t> – How?</a:t>
            </a:r>
            <a:endParaRPr lang="en-GB" sz="1600" b="1"/>
          </a:p>
        </p:txBody>
      </p:sp>
      <p:sp>
        <p:nvSpPr>
          <p:cNvPr id="5" name="Rectangle 4">
            <a:extLst>
              <a:ext uri="{FF2B5EF4-FFF2-40B4-BE49-F238E27FC236}">
                <a16:creationId xmlns:a16="http://schemas.microsoft.com/office/drawing/2014/main" id="{E5B62A4F-4543-0824-356A-AFE7DFA524ED}"/>
              </a:ext>
            </a:extLst>
          </p:cNvPr>
          <p:cNvSpPr/>
          <p:nvPr/>
        </p:nvSpPr>
        <p:spPr>
          <a:xfrm>
            <a:off x="3275354" y="2538153"/>
            <a:ext cx="1471352" cy="12843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Inputs</a:t>
            </a:r>
            <a:endParaRPr lang="en-GB" b="1">
              <a:ea typeface="Inter"/>
            </a:endParaRPr>
          </a:p>
        </p:txBody>
      </p:sp>
      <p:sp>
        <p:nvSpPr>
          <p:cNvPr id="22" name="TextBox 21">
            <a:extLst>
              <a:ext uri="{FF2B5EF4-FFF2-40B4-BE49-F238E27FC236}">
                <a16:creationId xmlns:a16="http://schemas.microsoft.com/office/drawing/2014/main" id="{D688BFDA-736C-4A48-671C-016BE57F9AF1}"/>
              </a:ext>
            </a:extLst>
          </p:cNvPr>
          <p:cNvSpPr txBox="1"/>
          <p:nvPr/>
        </p:nvSpPr>
        <p:spPr>
          <a:xfrm>
            <a:off x="7344261" y="4117952"/>
            <a:ext cx="2216761" cy="369332"/>
          </a:xfrm>
          <a:prstGeom prst="rect">
            <a:avLst/>
          </a:prstGeom>
          <a:noFill/>
        </p:spPr>
        <p:txBody>
          <a:bodyPr wrap="none" rtlCol="0">
            <a:spAutoFit/>
          </a:bodyPr>
          <a:lstStyle/>
          <a:p>
            <a:r>
              <a:rPr lang="en-US"/>
              <a:t>Doing the right things</a:t>
            </a:r>
            <a:endParaRPr lang="en-GB"/>
          </a:p>
        </p:txBody>
      </p:sp>
      <p:sp>
        <p:nvSpPr>
          <p:cNvPr id="25" name="TextBox 24">
            <a:extLst>
              <a:ext uri="{FF2B5EF4-FFF2-40B4-BE49-F238E27FC236}">
                <a16:creationId xmlns:a16="http://schemas.microsoft.com/office/drawing/2014/main" id="{A6627537-0441-4036-B5E6-13ADB47F22A3}"/>
              </a:ext>
            </a:extLst>
          </p:cNvPr>
          <p:cNvSpPr txBox="1"/>
          <p:nvPr/>
        </p:nvSpPr>
        <p:spPr>
          <a:xfrm>
            <a:off x="4909498" y="5327074"/>
            <a:ext cx="1723613" cy="369332"/>
          </a:xfrm>
          <a:prstGeom prst="rect">
            <a:avLst/>
          </a:prstGeom>
          <a:noFill/>
        </p:spPr>
        <p:txBody>
          <a:bodyPr wrap="none" rtlCol="0">
            <a:spAutoFit/>
          </a:bodyPr>
          <a:lstStyle/>
          <a:p>
            <a:r>
              <a:rPr lang="en-US"/>
              <a:t>Value for money</a:t>
            </a:r>
            <a:endParaRPr lang="en-GB"/>
          </a:p>
        </p:txBody>
      </p:sp>
      <p:sp>
        <p:nvSpPr>
          <p:cNvPr id="6" name="Rectangle 5">
            <a:extLst>
              <a:ext uri="{FF2B5EF4-FFF2-40B4-BE49-F238E27FC236}">
                <a16:creationId xmlns:a16="http://schemas.microsoft.com/office/drawing/2014/main" id="{8D08865C-309D-BE16-0730-908787B72C26}"/>
              </a:ext>
            </a:extLst>
          </p:cNvPr>
          <p:cNvSpPr/>
          <p:nvPr/>
        </p:nvSpPr>
        <p:spPr>
          <a:xfrm>
            <a:off x="6116782" y="2538153"/>
            <a:ext cx="1471352" cy="12843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Outputs</a:t>
            </a:r>
            <a:endParaRPr lang="en-GB"/>
          </a:p>
        </p:txBody>
      </p:sp>
      <p:sp>
        <p:nvSpPr>
          <p:cNvPr id="13" name="TextBox 12">
            <a:extLst>
              <a:ext uri="{FF2B5EF4-FFF2-40B4-BE49-F238E27FC236}">
                <a16:creationId xmlns:a16="http://schemas.microsoft.com/office/drawing/2014/main" id="{F8468F91-0F42-6F98-95CE-FA5C10945C33}"/>
              </a:ext>
            </a:extLst>
          </p:cNvPr>
          <p:cNvSpPr txBox="1"/>
          <p:nvPr/>
        </p:nvSpPr>
        <p:spPr>
          <a:xfrm>
            <a:off x="8504624" y="1674360"/>
            <a:ext cx="1905681" cy="584775"/>
          </a:xfrm>
          <a:prstGeom prst="rect">
            <a:avLst/>
          </a:prstGeom>
          <a:noFill/>
        </p:spPr>
        <p:txBody>
          <a:bodyPr wrap="square" rtlCol="0">
            <a:spAutoFit/>
          </a:bodyPr>
          <a:lstStyle/>
          <a:p>
            <a:r>
              <a:rPr lang="en-US" sz="1600" b="1"/>
              <a:t>3. Effectiveness – Why?</a:t>
            </a:r>
            <a:endParaRPr lang="en-GB" sz="1600" b="1"/>
          </a:p>
        </p:txBody>
      </p:sp>
      <p:sp>
        <p:nvSpPr>
          <p:cNvPr id="7" name="Rectangle 6">
            <a:extLst>
              <a:ext uri="{FF2B5EF4-FFF2-40B4-BE49-F238E27FC236}">
                <a16:creationId xmlns:a16="http://schemas.microsoft.com/office/drawing/2014/main" id="{4F5070F6-B14D-C848-1E73-9B093C9D5CAB}"/>
              </a:ext>
            </a:extLst>
          </p:cNvPr>
          <p:cNvSpPr/>
          <p:nvPr/>
        </p:nvSpPr>
        <p:spPr>
          <a:xfrm>
            <a:off x="8825346" y="2538153"/>
            <a:ext cx="1471352" cy="12843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Desired outcomes</a:t>
            </a:r>
            <a:endParaRPr lang="en-GB"/>
          </a:p>
        </p:txBody>
      </p:sp>
      <p:sp>
        <p:nvSpPr>
          <p:cNvPr id="17" name="TextBox 16">
            <a:extLst>
              <a:ext uri="{FF2B5EF4-FFF2-40B4-BE49-F238E27FC236}">
                <a16:creationId xmlns:a16="http://schemas.microsoft.com/office/drawing/2014/main" id="{614772F8-6147-8CE5-6B1A-248A9D215022}"/>
              </a:ext>
            </a:extLst>
          </p:cNvPr>
          <p:cNvSpPr txBox="1"/>
          <p:nvPr/>
        </p:nvSpPr>
        <p:spPr>
          <a:xfrm>
            <a:off x="2903359" y="4589420"/>
            <a:ext cx="1849674" cy="369332"/>
          </a:xfrm>
          <a:prstGeom prst="rect">
            <a:avLst/>
          </a:prstGeom>
          <a:noFill/>
        </p:spPr>
        <p:txBody>
          <a:bodyPr wrap="none" rtlCol="0">
            <a:spAutoFit/>
          </a:bodyPr>
          <a:lstStyle/>
          <a:p>
            <a:r>
              <a:rPr lang="en-US"/>
              <a:t>Doing things right</a:t>
            </a:r>
            <a:endParaRPr lang="en-GB"/>
          </a:p>
        </p:txBody>
      </p:sp>
      <p:sp>
        <p:nvSpPr>
          <p:cNvPr id="3" name="TextBox 2">
            <a:extLst>
              <a:ext uri="{FF2B5EF4-FFF2-40B4-BE49-F238E27FC236}">
                <a16:creationId xmlns:a16="http://schemas.microsoft.com/office/drawing/2014/main" id="{AE106615-BB72-9E61-AEA4-A4C68236FAB5}"/>
              </a:ext>
            </a:extLst>
          </p:cNvPr>
          <p:cNvSpPr txBox="1"/>
          <p:nvPr/>
        </p:nvSpPr>
        <p:spPr>
          <a:xfrm>
            <a:off x="10410305" y="2420535"/>
            <a:ext cx="1834451" cy="2308324"/>
          </a:xfrm>
          <a:prstGeom prst="rect">
            <a:avLst/>
          </a:prstGeom>
          <a:noFill/>
        </p:spPr>
        <p:txBody>
          <a:bodyPr wrap="square" lIns="91440" tIns="45720" rIns="91440" bIns="45720" rtlCol="0" anchor="t">
            <a:spAutoFit/>
          </a:bodyPr>
          <a:lstStyle/>
          <a:p>
            <a:r>
              <a:rPr lang="en-US" i="1"/>
              <a:t>Is our guidance</a:t>
            </a:r>
            <a:r>
              <a:rPr lang="en-GB" i="1"/>
              <a:t> being adopted get care to people fast, ensuring value to the taxpayer?</a:t>
            </a:r>
            <a:endParaRPr lang="en-US" i="1"/>
          </a:p>
        </p:txBody>
      </p:sp>
      <p:sp>
        <p:nvSpPr>
          <p:cNvPr id="8" name="Arrow: Right 7">
            <a:extLst>
              <a:ext uri="{FF2B5EF4-FFF2-40B4-BE49-F238E27FC236}">
                <a16:creationId xmlns:a16="http://schemas.microsoft.com/office/drawing/2014/main" id="{0FFF5132-4E7C-6831-5738-C9D8C8C4EB3F}"/>
              </a:ext>
              <a:ext uri="{C183D7F6-B498-43B3-948B-1728B52AA6E4}">
                <adec:decorative xmlns:adec="http://schemas.microsoft.com/office/drawing/2017/decorative" val="1"/>
              </a:ext>
            </a:extLst>
          </p:cNvPr>
          <p:cNvSpPr/>
          <p:nvPr/>
        </p:nvSpPr>
        <p:spPr>
          <a:xfrm>
            <a:off x="2356658" y="293799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D9642136-F088-FE35-0D6D-944A7C681A9B}"/>
              </a:ext>
              <a:ext uri="{C183D7F6-B498-43B3-948B-1728B52AA6E4}">
                <adec:decorative xmlns:adec="http://schemas.microsoft.com/office/drawing/2017/decorative" val="1"/>
              </a:ext>
            </a:extLst>
          </p:cNvPr>
          <p:cNvSpPr/>
          <p:nvPr/>
        </p:nvSpPr>
        <p:spPr>
          <a:xfrm>
            <a:off x="4807526" y="2937995"/>
            <a:ext cx="1309255"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66C17307-A0EE-D8D1-E642-F2D6CE92CC63}"/>
              </a:ext>
              <a:ext uri="{C183D7F6-B498-43B3-948B-1728B52AA6E4}">
                <adec:decorative xmlns:adec="http://schemas.microsoft.com/office/drawing/2017/decorative" val="1"/>
              </a:ext>
            </a:extLst>
          </p:cNvPr>
          <p:cNvSpPr/>
          <p:nvPr/>
        </p:nvSpPr>
        <p:spPr>
          <a:xfrm>
            <a:off x="7667104" y="2937995"/>
            <a:ext cx="115824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D42766EA-4737-7B9F-CB01-0EB7087C0DE2}"/>
              </a:ext>
              <a:ext uri="{C183D7F6-B498-43B3-948B-1728B52AA6E4}">
                <adec:decorative xmlns:adec="http://schemas.microsoft.com/office/drawing/2017/decorative" val="1"/>
              </a:ext>
            </a:extLst>
          </p:cNvPr>
          <p:cNvCxnSpPr>
            <a:cxnSpLocks/>
          </p:cNvCxnSpPr>
          <p:nvPr/>
        </p:nvCxnSpPr>
        <p:spPr>
          <a:xfrm>
            <a:off x="850807" y="5004262"/>
            <a:ext cx="623994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3FCCC88-699D-2FF4-A1ED-069E603FDF2C}"/>
              </a:ext>
              <a:ext uri="{C183D7F6-B498-43B3-948B-1728B52AA6E4}">
                <adec:decorative xmlns:adec="http://schemas.microsoft.com/office/drawing/2017/decorative" val="1"/>
              </a:ext>
            </a:extLst>
          </p:cNvPr>
          <p:cNvCxnSpPr>
            <a:cxnSpLocks/>
          </p:cNvCxnSpPr>
          <p:nvPr/>
        </p:nvCxnSpPr>
        <p:spPr>
          <a:xfrm>
            <a:off x="6608618" y="4574771"/>
            <a:ext cx="346640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4F6AE01-9E4F-DCC3-201E-1C35F23B5BDA}"/>
              </a:ext>
              <a:ext uri="{C183D7F6-B498-43B3-948B-1728B52AA6E4}">
                <adec:decorative xmlns:adec="http://schemas.microsoft.com/office/drawing/2017/decorative" val="1"/>
              </a:ext>
            </a:extLst>
          </p:cNvPr>
          <p:cNvCxnSpPr>
            <a:cxnSpLocks/>
          </p:cNvCxnSpPr>
          <p:nvPr/>
        </p:nvCxnSpPr>
        <p:spPr>
          <a:xfrm>
            <a:off x="891055" y="5788430"/>
            <a:ext cx="951925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7796168-3C2A-98CA-22CC-C0458A8AE2C1}"/>
              </a:ext>
              <a:ext uri="{C183D7F6-B498-43B3-948B-1728B52AA6E4}">
                <adec:decorative xmlns:adec="http://schemas.microsoft.com/office/drawing/2017/decorative" val="1"/>
              </a:ext>
            </a:extLst>
          </p:cNvPr>
          <p:cNvSpPr/>
          <p:nvPr/>
        </p:nvSpPr>
        <p:spPr>
          <a:xfrm>
            <a:off x="5976851" y="1260216"/>
            <a:ext cx="4524802" cy="4733260"/>
          </a:xfrm>
          <a:prstGeom prst="ellipse">
            <a:avLst/>
          </a:prstGeom>
          <a:solidFill>
            <a:srgbClr val="CAEBF3">
              <a:alpha val="4117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41CC87F-C050-094E-F1A5-9737BC854930}"/>
              </a:ext>
            </a:extLst>
          </p:cNvPr>
          <p:cNvSpPr txBox="1"/>
          <p:nvPr/>
        </p:nvSpPr>
        <p:spPr>
          <a:xfrm>
            <a:off x="1294366" y="6148777"/>
            <a:ext cx="6700809" cy="369332"/>
          </a:xfrm>
          <a:prstGeom prst="rect">
            <a:avLst/>
          </a:prstGeom>
          <a:noFill/>
        </p:spPr>
        <p:txBody>
          <a:bodyPr wrap="none" rtlCol="0">
            <a:spAutoFit/>
          </a:bodyPr>
          <a:lstStyle/>
          <a:p>
            <a:r>
              <a:rPr lang="en-US" i="1"/>
              <a:t>Source: Productivity Institute 2024 – public sector delivery chain</a:t>
            </a:r>
            <a:endParaRPr lang="en-GB" i="1"/>
          </a:p>
        </p:txBody>
      </p:sp>
    </p:spTree>
    <p:extLst>
      <p:ext uri="{BB962C8B-B14F-4D97-AF65-F5344CB8AC3E}">
        <p14:creationId xmlns:p14="http://schemas.microsoft.com/office/powerpoint/2010/main" val="368886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1" name="Diagram 640">
            <a:extLst>
              <a:ext uri="{FF2B5EF4-FFF2-40B4-BE49-F238E27FC236}">
                <a16:creationId xmlns:a16="http://schemas.microsoft.com/office/drawing/2014/main" id="{B5A0A287-3820-6252-8649-DE4F0539B40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8303204"/>
              </p:ext>
            </p:extLst>
          </p:nvPr>
        </p:nvGraphicFramePr>
        <p:xfrm>
          <a:off x="454333" y="901701"/>
          <a:ext cx="11271493" cy="6001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47" name="Title 1">
            <a:extLst>
              <a:ext uri="{FF2B5EF4-FFF2-40B4-BE49-F238E27FC236}">
                <a16:creationId xmlns:a16="http://schemas.microsoft.com/office/drawing/2014/main" id="{CE0AC4BC-3A6F-DDFB-4C26-BF9ED1F4FFCC}"/>
              </a:ext>
            </a:extLst>
          </p:cNvPr>
          <p:cNvSpPr>
            <a:spLocks noGrp="1"/>
          </p:cNvSpPr>
          <p:nvPr>
            <p:ph type="ctrTitle"/>
          </p:nvPr>
        </p:nvSpPr>
        <p:spPr>
          <a:xfrm>
            <a:off x="454333" y="707282"/>
            <a:ext cx="10782779" cy="847685"/>
          </a:xfrm>
        </p:spPr>
        <p:txBody>
          <a:bodyPr>
            <a:noAutofit/>
          </a:bodyPr>
          <a:lstStyle/>
          <a:p>
            <a:r>
              <a:rPr lang="en-US" sz="2800">
                <a:latin typeface="Lora SemiBold"/>
              </a:rPr>
              <a:t>NICE’s role in supporting uptake of our guidance has adapted to the needs of the health and care system since it’s inception</a:t>
            </a:r>
            <a:endParaRPr lang="en-US" sz="2800"/>
          </a:p>
        </p:txBody>
      </p:sp>
    </p:spTree>
    <p:extLst>
      <p:ext uri="{BB962C8B-B14F-4D97-AF65-F5344CB8AC3E}">
        <p14:creationId xmlns:p14="http://schemas.microsoft.com/office/powerpoint/2010/main" val="230916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20DB-0A4D-E882-7DD7-32F845DB29A9}"/>
              </a:ext>
            </a:extLst>
          </p:cNvPr>
          <p:cNvSpPr>
            <a:spLocks noGrp="1"/>
          </p:cNvSpPr>
          <p:nvPr>
            <p:ph type="ctrTitle"/>
          </p:nvPr>
        </p:nvSpPr>
        <p:spPr/>
        <p:txBody>
          <a:bodyPr/>
          <a:lstStyle/>
          <a:p>
            <a:r>
              <a:rPr lang="en-US" sz="2800"/>
              <a:t>Why is it important to revisit the question of NICE’s role in uptake and adoption now? – 1/2</a:t>
            </a:r>
            <a:endParaRPr lang="en-GB" sz="2800"/>
          </a:p>
        </p:txBody>
      </p:sp>
      <p:sp>
        <p:nvSpPr>
          <p:cNvPr id="3" name="Text Placeholder 2">
            <a:extLst>
              <a:ext uri="{FF2B5EF4-FFF2-40B4-BE49-F238E27FC236}">
                <a16:creationId xmlns:a16="http://schemas.microsoft.com/office/drawing/2014/main" id="{CD87C527-0C75-3797-A31E-2219A7A78498}"/>
              </a:ext>
            </a:extLst>
          </p:cNvPr>
          <p:cNvSpPr>
            <a:spLocks noGrp="1"/>
          </p:cNvSpPr>
          <p:nvPr>
            <p:ph type="body" sz="quarter" idx="12"/>
          </p:nvPr>
        </p:nvSpPr>
        <p:spPr>
          <a:xfrm>
            <a:off x="575388" y="1456346"/>
            <a:ext cx="11194117" cy="1261447"/>
          </a:xfrm>
        </p:spPr>
        <p:txBody>
          <a:bodyPr/>
          <a:lstStyle/>
          <a:p>
            <a:r>
              <a:rPr lang="en-US" sz="1800" b="0" i="0" dirty="0">
                <a:solidFill>
                  <a:srgbClr val="000000"/>
                </a:solidFill>
                <a:effectLst/>
                <a:latin typeface="Arial" panose="020B0604020202020204" pitchFamily="34" charset="0"/>
              </a:rPr>
              <a:t>NICE has a well-established </a:t>
            </a:r>
            <a:r>
              <a:rPr lang="en-US" sz="1800" b="0" i="0" dirty="0">
                <a:effectLst/>
                <a:latin typeface="Arial" panose="020B0604020202020204" pitchFamily="34" charset="0"/>
              </a:rPr>
              <a:t>and respected </a:t>
            </a:r>
            <a:r>
              <a:rPr lang="en-US" sz="1800" b="0" i="0" dirty="0">
                <a:solidFill>
                  <a:srgbClr val="000000"/>
                </a:solidFill>
                <a:effectLst/>
                <a:latin typeface="Arial" panose="020B0604020202020204" pitchFamily="34" charset="0"/>
              </a:rPr>
              <a:t>place in the health and care evidence ecosystem, evaluating health technologies for NHS use and publishing guidance that considers clinical effectiveness and value for taxpayers.  </a:t>
            </a:r>
          </a:p>
        </p:txBody>
      </p:sp>
      <p:sp>
        <p:nvSpPr>
          <p:cNvPr id="7" name="TextBox 6">
            <a:extLst>
              <a:ext uri="{FF2B5EF4-FFF2-40B4-BE49-F238E27FC236}">
                <a16:creationId xmlns:a16="http://schemas.microsoft.com/office/drawing/2014/main" id="{055164D7-2BBC-02FC-B328-106ADCB410B2}"/>
              </a:ext>
            </a:extLst>
          </p:cNvPr>
          <p:cNvSpPr txBox="1"/>
          <p:nvPr/>
        </p:nvSpPr>
        <p:spPr>
          <a:xfrm>
            <a:off x="575387" y="2674279"/>
            <a:ext cx="8214475" cy="3367204"/>
          </a:xfrm>
          <a:prstGeom prst="rect">
            <a:avLst/>
          </a:prstGeom>
          <a:noFill/>
        </p:spPr>
        <p:txBody>
          <a:bodyPr wrap="square">
            <a:spAutoFit/>
          </a:bodyPr>
          <a:lstStyle/>
          <a:p>
            <a:pPr>
              <a:lnSpc>
                <a:spcPct val="150000"/>
              </a:lnSpc>
            </a:pPr>
            <a:r>
              <a:rPr lang="en-US" sz="1800" b="0" i="0">
                <a:solidFill>
                  <a:srgbClr val="000000"/>
                </a:solidFill>
                <a:effectLst/>
                <a:latin typeface="Arial" panose="020B0604020202020204" pitchFamily="34" charset="0"/>
              </a:rPr>
              <a:t>But we know from guidance uptake data there is a gap between NICE’s synthesis of knowledge and evidence and its adoption by NHS decision-makers. For example, the </a:t>
            </a:r>
            <a:r>
              <a:rPr lang="en-US" sz="1800" b="0" i="0" u="sng" strike="noStrike">
                <a:solidFill>
                  <a:srgbClr val="0000FF"/>
                </a:solidFill>
                <a:effectLst/>
                <a:latin typeface="Arial" panose="020B0604020202020204" pitchFamily="34" charset="0"/>
                <a:hlinkClick r:id="rId2"/>
              </a:rPr>
              <a:t>Cardiovascular Disease Prevention Audit (CVDPREVENT)</a:t>
            </a:r>
            <a:r>
              <a:rPr lang="en-US" sz="1800" b="0" i="0">
                <a:solidFill>
                  <a:srgbClr val="000000"/>
                </a:solidFill>
                <a:effectLst/>
                <a:latin typeface="Arial" panose="020B0604020202020204" pitchFamily="34" charset="0"/>
              </a:rPr>
              <a:t> has found that only around 46% of people with GP recorded CVD in England have their cholesterol managed to NICE recommended levels, with variation between ICBs ranging from 37 to 56%. Data published in the </a:t>
            </a:r>
            <a:r>
              <a:rPr lang="en-US" sz="1800" b="0" i="0">
                <a:solidFill>
                  <a:srgbClr val="000000"/>
                </a:solidFill>
                <a:effectLst/>
                <a:latin typeface="Arial" panose="020B0604020202020204" pitchFamily="34" charset="0"/>
                <a:hlinkClick r:id="rId3"/>
              </a:rPr>
              <a:t>Innovation Scorecard</a:t>
            </a:r>
            <a:r>
              <a:rPr lang="en-US" sz="1800" b="0" i="0">
                <a:solidFill>
                  <a:srgbClr val="000000"/>
                </a:solidFill>
                <a:effectLst/>
                <a:latin typeface="Arial" panose="020B0604020202020204" pitchFamily="34" charset="0"/>
              </a:rPr>
              <a:t> shows that prescribing of a group of medicines for preventative treatment of migraine remains below 50% of the estimated use. </a:t>
            </a:r>
            <a:endParaRPr lang="en-GB"/>
          </a:p>
        </p:txBody>
      </p:sp>
      <p:pic>
        <p:nvPicPr>
          <p:cNvPr id="5" name="Picture 4" descr="Chart demonstrating observed and expected use of atogepant, eptinezumab, erenumab, galcanezumab, fremanezumab and rimegepant in England from 2022 - 2024.">
            <a:extLst>
              <a:ext uri="{FF2B5EF4-FFF2-40B4-BE49-F238E27FC236}">
                <a16:creationId xmlns:a16="http://schemas.microsoft.com/office/drawing/2014/main" id="{11E90B2F-038D-C08A-0EF3-246A7EAF9F46}"/>
              </a:ext>
            </a:extLst>
          </p:cNvPr>
          <p:cNvPicPr>
            <a:picLocks noChangeAspect="1"/>
          </p:cNvPicPr>
          <p:nvPr/>
        </p:nvPicPr>
        <p:blipFill>
          <a:blip r:embed="rId4"/>
          <a:srcRect l="57549" t="21756" r="10297" b="9665"/>
          <a:stretch/>
        </p:blipFill>
        <p:spPr>
          <a:xfrm>
            <a:off x="8789862" y="2616665"/>
            <a:ext cx="2979643" cy="3454461"/>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27737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AE315-DA77-75FE-8C93-11B098DA0F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B242E-4C9C-A95D-C655-E6EEA1099F5F}"/>
              </a:ext>
            </a:extLst>
          </p:cNvPr>
          <p:cNvSpPr>
            <a:spLocks noGrp="1"/>
          </p:cNvSpPr>
          <p:nvPr>
            <p:ph type="ctrTitle"/>
          </p:nvPr>
        </p:nvSpPr>
        <p:spPr/>
        <p:txBody>
          <a:bodyPr/>
          <a:lstStyle/>
          <a:p>
            <a:r>
              <a:rPr lang="en-US" sz="2800"/>
              <a:t>Why is it important to revisit the question of NICE’s role in uptake and adoption now? 2/2</a:t>
            </a:r>
            <a:endParaRPr lang="en-GB" sz="2800"/>
          </a:p>
        </p:txBody>
      </p:sp>
      <p:sp>
        <p:nvSpPr>
          <p:cNvPr id="3" name="Text Placeholder 2">
            <a:extLst>
              <a:ext uri="{FF2B5EF4-FFF2-40B4-BE49-F238E27FC236}">
                <a16:creationId xmlns:a16="http://schemas.microsoft.com/office/drawing/2014/main" id="{A33EAEF4-ECCD-FAB3-7791-286BDAA07297}"/>
              </a:ext>
            </a:extLst>
          </p:cNvPr>
          <p:cNvSpPr>
            <a:spLocks noGrp="1"/>
          </p:cNvSpPr>
          <p:nvPr>
            <p:ph type="body" sz="quarter" idx="12"/>
          </p:nvPr>
        </p:nvSpPr>
        <p:spPr>
          <a:xfrm>
            <a:off x="557655" y="1705844"/>
            <a:ext cx="11076689" cy="4251335"/>
          </a:xfrm>
        </p:spPr>
        <p:txBody>
          <a:bodyPr vert="horz" lIns="91440" tIns="45720" rIns="91440" bIns="45720" rtlCol="0" anchor="t">
            <a:noAutofit/>
          </a:bodyPr>
          <a:lstStyle/>
          <a:p>
            <a:r>
              <a:rPr lang="en-US" sz="1800" b="0" i="0" dirty="0">
                <a:solidFill>
                  <a:srgbClr val="000000"/>
                </a:solidFill>
                <a:effectLst/>
                <a:latin typeface="Arial"/>
                <a:ea typeface="Inter"/>
              </a:rPr>
              <a:t>The question of NICE’s role supporting uptake and adoption of our guidance is particularly pertinent now, given the challenges and improvement opportunities </a:t>
            </a:r>
            <a:r>
              <a:rPr lang="en-US" dirty="0">
                <a:solidFill>
                  <a:srgbClr val="000000"/>
                </a:solidFill>
                <a:latin typeface="Arial"/>
                <a:ea typeface="Inter"/>
              </a:rPr>
              <a:t>in the</a:t>
            </a:r>
            <a:r>
              <a:rPr lang="en-US" sz="1800" b="0" i="0" dirty="0">
                <a:solidFill>
                  <a:srgbClr val="000000"/>
                </a:solidFill>
                <a:effectLst/>
                <a:latin typeface="Arial"/>
                <a:ea typeface="Inter"/>
              </a:rPr>
              <a:t> health and care system. </a:t>
            </a:r>
          </a:p>
          <a:p>
            <a:r>
              <a:rPr lang="en-US" sz="1800" b="0" i="0" dirty="0">
                <a:solidFill>
                  <a:srgbClr val="0E0E0E"/>
                </a:solidFill>
                <a:effectLst/>
                <a:latin typeface="Arial" panose="020B0604020202020204" pitchFamily="34" charset="0"/>
              </a:rPr>
              <a:t>Digital health technologies </a:t>
            </a:r>
            <a:r>
              <a:rPr lang="en-US" sz="1800" b="0" i="0" dirty="0">
                <a:effectLst/>
                <a:latin typeface="Arial" panose="020B0604020202020204" pitchFamily="34" charset="0"/>
              </a:rPr>
              <a:t>are constantly </a:t>
            </a:r>
            <a:r>
              <a:rPr lang="en-US" sz="1800" b="0" i="0" dirty="0">
                <a:solidFill>
                  <a:srgbClr val="0E0E0E"/>
                </a:solidFill>
                <a:effectLst/>
                <a:latin typeface="Arial" panose="020B0604020202020204" pitchFamily="34" charset="0"/>
              </a:rPr>
              <a:t>evolving, and the amount of health and care data has grown exponentially, providing the opportunity to anticipate and meet people’s health needs more effectively. </a:t>
            </a:r>
          </a:p>
          <a:p>
            <a:r>
              <a:rPr lang="en-US" sz="1800" b="0" i="0" dirty="0">
                <a:solidFill>
                  <a:srgbClr val="0E0E0E"/>
                </a:solidFill>
                <a:effectLst/>
                <a:latin typeface="Arial" panose="020B0604020202020204" pitchFamily="34" charset="0"/>
              </a:rPr>
              <a:t>But the healthcare system is facing significant workforce, capacity, demand and financial pressures. The recent Darzi rapid investigation described the NHS as being in a critical state, with increasing waiting times for services and an overall deterioration of population health</a:t>
            </a:r>
            <a:r>
              <a:rPr lang="en-US" sz="1800" b="0" i="0" baseline="30000" dirty="0">
                <a:solidFill>
                  <a:srgbClr val="0E0E0E"/>
                </a:solidFill>
                <a:effectLst/>
                <a:latin typeface="Arial" panose="020B0604020202020204" pitchFamily="34" charset="0"/>
              </a:rPr>
              <a:t>1</a:t>
            </a:r>
            <a:r>
              <a:rPr lang="en-US" sz="1800" b="0" i="0" dirty="0">
                <a:solidFill>
                  <a:srgbClr val="0E0E0E"/>
                </a:solidFill>
                <a:effectLst/>
                <a:latin typeface="Arial" panose="020B0604020202020204" pitchFamily="34" charset="0"/>
              </a:rPr>
              <a:t>.</a:t>
            </a:r>
          </a:p>
          <a:p>
            <a:r>
              <a:rPr lang="en-US" sz="1800" b="0" i="0" dirty="0">
                <a:solidFill>
                  <a:srgbClr val="0E0E0E"/>
                </a:solidFill>
                <a:effectLst/>
                <a:latin typeface="Arial" panose="020B0604020202020204" pitchFamily="34" charset="0"/>
              </a:rPr>
              <a:t>In this challenging context, effective mechanisms to support large-scale learning and improvement have never been more needed by the health and care system. </a:t>
            </a:r>
            <a:endParaRPr lang="en-GB" dirty="0"/>
          </a:p>
        </p:txBody>
      </p:sp>
    </p:spTree>
    <p:extLst>
      <p:ext uri="{BB962C8B-B14F-4D97-AF65-F5344CB8AC3E}">
        <p14:creationId xmlns:p14="http://schemas.microsoft.com/office/powerpoint/2010/main" val="186382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EC1FA-C5A4-7AD9-B9F5-A859B3B9E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7EE00-ED71-26C1-FDA3-C1631162088B}"/>
              </a:ext>
            </a:extLst>
          </p:cNvPr>
          <p:cNvSpPr>
            <a:spLocks noGrp="1"/>
          </p:cNvSpPr>
          <p:nvPr>
            <p:ph type="ctrTitle"/>
          </p:nvPr>
        </p:nvSpPr>
        <p:spPr>
          <a:xfrm>
            <a:off x="557655" y="1574226"/>
            <a:ext cx="11076689" cy="1160319"/>
          </a:xfrm>
        </p:spPr>
        <p:txBody>
          <a:bodyPr/>
          <a:lstStyle/>
          <a:p>
            <a:r>
              <a:rPr lang="en-US" dirty="0"/>
              <a:t>NICE’s role in the health and care system</a:t>
            </a:r>
            <a:endParaRPr lang="en-GB" dirty="0"/>
          </a:p>
        </p:txBody>
      </p:sp>
    </p:spTree>
    <p:extLst>
      <p:ext uri="{BB962C8B-B14F-4D97-AF65-F5344CB8AC3E}">
        <p14:creationId xmlns:p14="http://schemas.microsoft.com/office/powerpoint/2010/main" val="603898067"/>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NICE corporate PPT template" id="{A0F877B8-7EDA-433B-B4E7-B972E4ECB657}" vid="{8543D85A-6A40-43DC-A523-7598C05214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EB742D5E2988439A0FECDECF284312" ma:contentTypeVersion="6" ma:contentTypeDescription="Create a new document." ma:contentTypeScope="" ma:versionID="b04cdf7c05549e4665a6c320dc73ee12">
  <xsd:schema xmlns:xsd="http://www.w3.org/2001/XMLSchema" xmlns:xs="http://www.w3.org/2001/XMLSchema" xmlns:p="http://schemas.microsoft.com/office/2006/metadata/properties" xmlns:ns2="289b8fc0-128f-4d7b-b8ee-34c94b7018e7" xmlns:ns3="35b4e7bb-0a9c-468b-b508-8e83b9d014a1" targetNamespace="http://schemas.microsoft.com/office/2006/metadata/properties" ma:root="true" ma:fieldsID="5aa5fda71fffd7cdfa1ed96c174d13ef" ns2:_="" ns3:_="">
    <xsd:import namespace="289b8fc0-128f-4d7b-b8ee-34c94b7018e7"/>
    <xsd:import namespace="35b4e7bb-0a9c-468b-b508-8e83b9d014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b8fc0-128f-4d7b-b8ee-34c94b701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4e7bb-0a9c-468b-b508-8e83b9d014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C2AAC2-9629-40C1-B3F3-207DFB7E018A}">
  <ds:schemaRefs>
    <ds:schemaRef ds:uri="http://www.w3.org/XML/1998/namespace"/>
    <ds:schemaRef ds:uri="http://purl.org/dc/elements/1.1/"/>
    <ds:schemaRef ds:uri="http://purl.org/dc/terms/"/>
    <ds:schemaRef ds:uri="http://schemas.microsoft.com/office/infopath/2007/PartnerControls"/>
    <ds:schemaRef ds:uri="35b4e7bb-0a9c-468b-b508-8e83b9d014a1"/>
    <ds:schemaRef ds:uri="http://schemas.microsoft.com/office/2006/documentManagement/types"/>
    <ds:schemaRef ds:uri="289b8fc0-128f-4d7b-b8ee-34c94b7018e7"/>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E1C3413-A4D0-4841-87ED-9D2C5433DC4D}">
  <ds:schemaRefs>
    <ds:schemaRef ds:uri="http://schemas.microsoft.com/sharepoint/v3/contenttype/forms"/>
  </ds:schemaRefs>
</ds:datastoreItem>
</file>

<file path=customXml/itemProps3.xml><?xml version="1.0" encoding="utf-8"?>
<ds:datastoreItem xmlns:ds="http://schemas.openxmlformats.org/officeDocument/2006/customXml" ds:itemID="{0A4CB7D2-5192-46FE-A7A4-DBB3A56FD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b8fc0-128f-4d7b-b8ee-34c94b7018e7"/>
    <ds:schemaRef ds:uri="35b4e7bb-0a9c-468b-b508-8e83b9d01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NICE corporate PPT template</Template>
  <TotalTime>0</TotalTime>
  <Words>3058</Words>
  <Application>Microsoft Office PowerPoint</Application>
  <PresentationFormat>Widescreen</PresentationFormat>
  <Paragraphs>254</Paragraphs>
  <Slides>22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Inter SemiBold</vt:lpstr>
      <vt:lpstr>Arial</vt:lpstr>
      <vt:lpstr>Poppins</vt:lpstr>
      <vt:lpstr>Calibri</vt:lpstr>
      <vt:lpstr>Lato Light</vt:lpstr>
      <vt:lpstr>Lato</vt:lpstr>
      <vt:lpstr>Inter</vt:lpstr>
      <vt:lpstr>Lora SemiBold</vt:lpstr>
      <vt:lpstr>NICE</vt:lpstr>
      <vt:lpstr>A strategy for improving the uptake and adoption of NICE guidance </vt:lpstr>
      <vt:lpstr>About NICE</vt:lpstr>
      <vt:lpstr>Background</vt:lpstr>
      <vt:lpstr>Improving uptake and adoption of NICE guidance is key to delivering greater demonstrable impact</vt:lpstr>
      <vt:lpstr>Understanding the uptake of guidance is important in NICE’s learning and continuous improvement.</vt:lpstr>
      <vt:lpstr>NICE’s role in supporting uptake of our guidance has adapted to the needs of the health and care system since it’s inception</vt:lpstr>
      <vt:lpstr>Why is it important to revisit the question of NICE’s role in uptake and adoption now? – 1/2</vt:lpstr>
      <vt:lpstr>Why is it important to revisit the question of NICE’s role in uptake and adoption now? 2/2</vt:lpstr>
      <vt:lpstr>NICE’s role in the health and care system</vt:lpstr>
      <vt:lpstr> </vt:lpstr>
      <vt:lpstr>The characteristics of this system relating to uptake and adoption of NICE guidance</vt:lpstr>
      <vt:lpstr>PowerPoint Presentation</vt:lpstr>
      <vt:lpstr>The underpinning principles of our strategy</vt:lpstr>
      <vt:lpstr>Our three core areas of focus</vt:lpstr>
      <vt:lpstr>Our three areas of focus</vt:lpstr>
      <vt:lpstr>How we will deliver these core areas of focus</vt:lpstr>
      <vt:lpstr>Our aim is to improve uptake and adoption of NICE guidance in priority areas by 10% by 2028</vt:lpstr>
      <vt:lpstr>What are we seeking to learn and demonstrate with a 10% improvement measure for uptake and adoption?</vt:lpstr>
      <vt:lpstr>Designing a measure for improvement in uptake and adoption of NICE guidance</vt:lpstr>
      <vt:lpstr>Designing a measure of improvement in uptake and adoption: CVD (illustrative)</vt:lpstr>
      <vt:lpstr>How are we agreeing these goals?</vt:lpstr>
      <vt:lpstr>Developing the plan and reporting progress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2025-03-12T11:52:15Z</dcterms:created>
  <dcterms:modified xsi:type="dcterms:W3CDTF">2025-03-14T09:18:01Z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678ddc-88e6-45fa-b88f-819f911892da_Enabled">
    <vt:lpwstr>true</vt:lpwstr>
  </property>
  <property fmtid="{D5CDD505-2E9C-101B-9397-08002B2CF9AE}" pid="3" name="MSIP_Label_54678ddc-88e6-45fa-b88f-819f911892da_SetDate">
    <vt:lpwstr>2025-03-12T11:52:33Z</vt:lpwstr>
  </property>
  <property fmtid="{D5CDD505-2E9C-101B-9397-08002B2CF9AE}" pid="4" name="MSIP_Label_54678ddc-88e6-45fa-b88f-819f911892da_Method">
    <vt:lpwstr>Privileged</vt:lpwstr>
  </property>
  <property fmtid="{D5CDD505-2E9C-101B-9397-08002B2CF9AE}" pid="5" name="MSIP_Label_54678ddc-88e6-45fa-b88f-819f911892da_Name">
    <vt:lpwstr>PUBLIC</vt:lpwstr>
  </property>
  <property fmtid="{D5CDD505-2E9C-101B-9397-08002B2CF9AE}" pid="6" name="MSIP_Label_54678ddc-88e6-45fa-b88f-819f911892da_SiteId">
    <vt:lpwstr>6030f479-b342-472d-a5dd-740ff7538de9</vt:lpwstr>
  </property>
  <property fmtid="{D5CDD505-2E9C-101B-9397-08002B2CF9AE}" pid="7" name="MSIP_Label_54678ddc-88e6-45fa-b88f-819f911892da_ActionId">
    <vt:lpwstr>a10a1947-d050-4c35-a846-0e1167a786a1</vt:lpwstr>
  </property>
  <property fmtid="{D5CDD505-2E9C-101B-9397-08002B2CF9AE}" pid="8" name="MSIP_Label_54678ddc-88e6-45fa-b88f-819f911892da_ContentBits">
    <vt:lpwstr>0</vt:lpwstr>
  </property>
  <property fmtid="{D5CDD505-2E9C-101B-9397-08002B2CF9AE}" pid="9" name="MSIP_Label_54678ddc-88e6-45fa-b88f-819f911892da_Tag">
    <vt:lpwstr>10, 0, 1, 1</vt:lpwstr>
  </property>
  <property fmtid="{D5CDD505-2E9C-101B-9397-08002B2CF9AE}" pid="10" name="ContentTypeId">
    <vt:lpwstr>0x010100CFEB742D5E2988439A0FECDECF284312</vt:lpwstr>
  </property>
</Properties>
</file>