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4"/>
  </p:sldMasterIdLst>
  <p:notesMasterIdLst>
    <p:notesMasterId r:id="rId22"/>
  </p:notesMasterIdLst>
  <p:handoutMasterIdLst>
    <p:handoutMasterId r:id="rId23"/>
  </p:handoutMasterIdLst>
  <p:sldIdLst>
    <p:sldId id="300" r:id="rId5"/>
    <p:sldId id="2147472078" r:id="rId6"/>
    <p:sldId id="2147472063" r:id="rId7"/>
    <p:sldId id="2147472113" r:id="rId8"/>
    <p:sldId id="2147472105" r:id="rId9"/>
    <p:sldId id="2147472112" r:id="rId10"/>
    <p:sldId id="2147472108" r:id="rId11"/>
    <p:sldId id="2147472107" r:id="rId12"/>
    <p:sldId id="2147472115" r:id="rId13"/>
    <p:sldId id="2147472097" r:id="rId14"/>
    <p:sldId id="2147472116" r:id="rId15"/>
    <p:sldId id="2147472099" r:id="rId16"/>
    <p:sldId id="2147472120" r:id="rId17"/>
    <p:sldId id="2147472053" r:id="rId18"/>
    <p:sldId id="2147472065" r:id="rId19"/>
    <p:sldId id="2147472092" r:id="rId20"/>
    <p:sldId id="2147472091" r:id="rId21"/>
  </p:sldIdLst>
  <p:sldSz cx="12192000" cy="6858000"/>
  <p:notesSz cx="6858000" cy="9144000"/>
  <p:embeddedFontLst>
    <p:embeddedFont>
      <p:font typeface="Inter" panose="02000503000000020004" pitchFamily="2" charset="0"/>
      <p:regular r:id="rId24"/>
      <p:bold r:id="rId25"/>
    </p:embeddedFont>
    <p:embeddedFont>
      <p:font typeface="Inter SemiBold" panose="02000503000000020004" pitchFamily="2" charset="0"/>
      <p:bold r:id="rId26"/>
    </p:embeddedFont>
    <p:embeddedFont>
      <p:font typeface="Lato" panose="020F0502020204030203" pitchFamily="34" charset="0"/>
      <p:regular r:id="rId27"/>
      <p:bold r:id="rId28"/>
      <p:italic r:id="rId29"/>
      <p:boldItalic r:id="rId30"/>
    </p:embeddedFont>
    <p:embeddedFont>
      <p:font typeface="Lora SemiBold" pitchFamily="2" charset="0"/>
      <p:bold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9C9006-56D3-9A1A-A70F-65D3E78E659D}" name="Rachel Neary-Jones" initials="RN" userId="S::rachel.neary-jones@nice.org.uk::6753f655-71bb-47b2-856c-a8c17bf0af98" providerId="AD"/>
  <p188:author id="{0A936509-F7E0-29E2-9E57-C2454ADCC904}" name="Mark Sullivan" initials="MS" userId="S::Mark.Sullivan@nice.org.uk::72227284-1f6e-4aa9-858f-c8086a28e017" providerId="AD"/>
  <p188:author id="{5A95E70C-862F-AD67-ECEC-80DD50E23946}" name="Lori Farrar" initials="" userId="S::Lori.Farrar@nice.org.uk::9a016649-3598-48f5-8841-888036a4c0dd" providerId="AD"/>
  <p188:author id="{434C1010-3E40-1BFD-E6D9-158B700566B4}" name="Mark Sullivan" initials="MS" userId="S::mark.sullivan@nice.org.uk::72227284-1f6e-4aa9-858f-c8086a28e017" providerId="AD"/>
  <p188:author id="{DD1C1E11-67A5-7A06-945F-6DCAA5EAC97F}" name="Jenniffer Prescott" initials="JP" userId="S::jenniffer.prescott@nice.org.uk::4a185499-69ae-4501-ae05-a090f9e4b2a3" providerId="AD"/>
  <p188:author id="{E3C97113-B4C8-7823-1D8A-780E8AA45A6E}" name="James Fitton" initials="JF" userId="S::James.Fitton@nice.org.uk::2f9b744e-fa9f-4f5e-b2ab-87144bf7ef20" providerId="AD"/>
  <p188:author id="{F9ABBB13-E672-AAE3-B263-FC41A4FCA310}" name="Nicole Toms" initials="NT" userId="S::nicole.toms@nice.org.uk::03a7df55-4f59-45f0-86a6-12eb2566ca50" providerId="AD"/>
  <p188:author id="{ED44B41A-1092-5F19-121C-8254E574F01B}" name="John Pegington" initials="JP" userId="S::john.pegington@nice.org.uk::c2dac31f-14e4-4ef2-82a8-235ab4aea185" providerId="AD"/>
  <p188:author id="{D907A01F-830F-AF8C-D1DD-848A2E216421}" name="Helen Landels" initials="HL" userId="S::Helen.Landels@nice.org.uk::1384fb32-b5ec-4f67-b71a-cde98654fe0e" providerId="AD"/>
  <p188:author id="{1FFC1C2A-2023-7A2A-3581-2EF3F2E86051}" name="Danielle Mason" initials="DM" userId="S::Danielle.Mason@nice.org.uk::6b0148c3-fe47-45fd-83e0-bc1849cc3b16" providerId="AD"/>
  <p188:author id="{13FE103C-6F9E-174C-7404-8B2CFF8AB7FD}" name="Geoff Ellison-Roberts" initials="" userId="S::Geoff.Ellison-Roberts@nice.org.uk::321b84fb-a44a-45ad-9c11-62e8162a6356" providerId="AD"/>
  <p188:author id="{4548D142-2E44-B9FD-78AF-19D117583BFB}" name="Clare Morgan" initials="CM" userId="S::clare.morgan@nice.org.uk::2839e4b1-0f17-4338-8f95-1993dc91e5f7" providerId="AD"/>
  <p188:author id="{1DA8AF4D-93DD-073C-819B-D4DBB358D45E}" name="Martin Davison" initials="MD" userId="S::Martin.Davison@nice.org.uk::481663e5-c4f9-4526-ba62-5f19141c20b7" providerId="AD"/>
  <p188:author id="{B4699257-CAC1-A687-B4FA-DE64DB1F8B57}" name="Jonathan Benger" initials="JB" userId="S::jonathan.benger@nice.org.uk::d92b2667-998e-48ea-9b21-e435aca5bfb6" providerId="AD"/>
  <p188:author id="{D3956B5B-E86B-2CDB-EA64-2D44A5DB276F}" name="Rupert Franklin" initials="RF" userId="S::Rupert.Franklin@nice.org.uk::bd7dd36f-6eac-44a8-b1c8-60f21888a1c2" providerId="AD"/>
  <p188:author id="{C09B4F5D-4BFD-C53C-DB94-B882ADB202E4}" name="Andrew Wheeler" initials="AW" userId="S::Andrew.Wheeler@nice.org.uk::a4cb387c-5b75-40fc-80b6-0a453f2f633c" providerId="AD"/>
  <p188:author id="{C4195C62-F281-B93B-B653-6CA618ECDFE0}" name="Nicola Tyson" initials="NT" userId="S::nicola.tyson@nice.org.uk::cda138cd-70d1-4511-92ed-863e1419d8c9" providerId="AD"/>
  <p188:author id="{EACA3268-E228-4671-1B07-7838CFC01F60}" name="Kenny Adeoti" initials="" userId="S::Kenny.Adeoti@nice.org.uk::65849eca-214f-4e4f-ba60-0423161e1b1c" providerId="AD"/>
  <p188:author id="{53B97373-6BAF-6909-9361-6907535CC9B1}" name="Kendall Jamieson Gilmore" initials="KG" userId="S::kendall.jamiesongilmore@nice.org.uk::3873c3d6-3623-4fac-9acf-f52718a51069" providerId="AD"/>
  <p188:author id="{0F949E76-3ED0-0657-5155-4D6CC653CCA4}" name="Nick Baillie" initials="NB" userId="S::nick.baillie@nice.org.uk::21503371-c92a-42be-bd77-e9d8db9ab481" providerId="AD"/>
  <p188:author id="{1995617B-4892-5579-16A8-0DF1B0012D38}" name="Stephen Alcock" initials="SA" userId="S::stephen.alcock@nice.org.uk::ca746e17-065b-468e-954c-1e6e01d93c10" providerId="AD"/>
  <p188:author id="{BE40158B-9036-562D-B136-E22B4BAE3B41}" name="Nicole Toms" initials="NT" userId="Nicole Toms" providerId="None"/>
  <p188:author id="{208C238C-F607-D88B-E0DA-83FE18238654}" name="Alison Liddell" initials="" userId="S::Alison.Liddell@nice.org.uk::2a7ec0d0-661b-48f4-931c-b97a11468cd5" providerId="AD"/>
  <p188:author id="{3E02338E-64CE-900D-9396-D8EF1318EB78}" name="Kenny Adeoti" initials="KA" userId="S::kenny.adeoti@nice.org.uk::65849eca-214f-4e4f-ba60-0423161e1b1c" providerId="AD"/>
  <p188:author id="{E5D665B7-CCEA-CEF6-E5F7-EC8C3BB8CFDF}" name="Clare Morgan" initials="CM" userId="S::Clare.Morgan@nice.org.uk::2839e4b1-0f17-4338-8f95-1993dc91e5f7" providerId="AD"/>
  <p188:author id="{F3A291B8-0EA9-CE2C-9730-1B357A355149}" name="Sam Roberts" initials="SR" userId="S::sam.roberts@nice.org.uk::ee33f29e-aec4-4ebf-b787-a0dc18a62c15" providerId="AD"/>
  <p188:author id="{FB167FC2-3588-86E8-3F4E-74209D9C6260}" name="Alexander Ng" initials="AN" userId="S::Alexander.Ng@nice.org.uk::2d8e1b17-7bee-44b9-a5ba-78d9627516db" providerId="AD"/>
  <p188:author id="{8A06E9C6-8D89-AA6E-EF14-E04F65180BC4}" name="Pall Jonsson" initials="PJ" userId="S::Pall.Jonsson@nice.org.uk::f2e20ea1-8204-4c9b-badb-b4828a54faa5" providerId="AD"/>
  <p188:author id="{57B830CE-3D81-B70C-063E-2484C70D48FE}" name="Boryana Stambolova" initials="BS" userId="S::Boryana.Stambolova@nice.org.uk::a6341ad3-7f92-40e3-8355-7f43748c384d" providerId="AD"/>
  <p188:author id="{7F8E9CCE-4BD6-DC1C-434B-F9B041B0FDDF}" name="Kathryn Weir" initials="KW" userId="S::Kathryn.Weir@nice.org.uk::930a0d02-36fc-4de6-8230-e3a8f6c5a1dc" providerId="AD"/>
  <p188:author id="{1929A6D3-D03D-1293-0BA5-089542AAA929}" name="Nick Baillie" initials="" userId="S::Nick.Baillie@nice.org.uk::21503371-c92a-42be-bd77-e9d8db9ab481" providerId="AD"/>
  <p188:author id="{ECB2A3D4-670B-AF85-6C01-69A731CD670F}" name="Auz Chitewe" initials="AC" userId="S::Auz.Chitewe@nice.org.uk::30b60c63-3363-4206-b7dd-a563334ee07b" providerId="AD"/>
  <p188:author id="{B46980DC-C704-862E-211C-BD4FB63CC5ED}" name="Chris Bird" initials="CB" userId="S::chris.bird@nice.org.uk::3a6ee2d7-0e0d-41fd-baee-0fceecb44bdb" providerId="AD"/>
  <p188:author id="{1B1FA5DF-161B-E313-F126-8AE08621640F}" name="Geoff Ellison-Roberts" initials="GE" userId="S::geoff.ellison-roberts@nice.org.uk::321b84fb-a44a-45ad-9c11-62e8162a6356" providerId="AD"/>
  <p188:author id="{9D6F1FE6-D41E-2E32-D225-C87941A4FCFD}" name="Rebecca Davies-Maguire" initials="RDM" userId="S::Rebecca.Davies-Maguire@nice.org.uk::944f5cb3-fd8e-4273-b989-70038ec8ffa1" providerId="AD"/>
  <p188:author id="{23E167E9-ED52-37A1-E0BC-F15FAFFE29B7}" name="Danielle Mason" initials="DM" userId="S::danielle.mason@nice.org.uk::6b0148c3-fe47-45fd-83e0-bc1849cc3b16" providerId="AD"/>
  <p188:author id="{88A800EB-D62F-3FF3-CAF2-D2164AB05096}" name="Stephen Alcock" initials="SA" userId="S::Stephen.Alcock@nice.org.uk::ca746e17-065b-468e-954c-1e6e01d93c10" providerId="AD"/>
  <p188:author id="{C9756BF3-3975-4023-D1CF-F09478421C39}" name="John Pegington" initials="JP" userId="S::John.Pegington@nice.org.uk::c2dac31f-14e4-4ef2-82a8-235ab4aea185" providerId="AD"/>
  <p188:author id="{025833F9-ED39-E820-D954-099D9B1D4BCD}" name="Rebecca Smith" initials="" userId="S::Rebecca.Smith@nice.org.uk::8780211f-ab90-4011-8838-d5473d392fc9" providerId="AD"/>
  <p188:author id="{568000FF-F8C2-6628-59C2-95F0D347D7DA}" name="Mark Salmon" initials="" userId="S::Mark.Salmon@nice.org.uk::44fa436a-7132-4a1e-a790-aa6f4375a5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EF"/>
    <a:srgbClr val="F7F4F1"/>
    <a:srgbClr val="228096"/>
    <a:srgbClr val="0000FF"/>
    <a:srgbClr val="FFFFFF"/>
    <a:srgbClr val="222222"/>
    <a:srgbClr val="00436C"/>
    <a:srgbClr val="FBF4EE"/>
    <a:srgbClr val="EFEECB"/>
    <a:srgbClr val="186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Woodward" userId="618c2155-77b8-4d50-a4cd-d8818db741fc" providerId="ADAL" clId="{01914543-312C-445B-878D-6096A930747F}"/>
    <pc:docChg chg="modSld">
      <pc:chgData name="Lynn Woodward" userId="618c2155-77b8-4d50-a4cd-d8818db741fc" providerId="ADAL" clId="{01914543-312C-445B-878D-6096A930747F}" dt="2024-09-19T10:49:42.213" v="217" actId="962"/>
      <pc:docMkLst>
        <pc:docMk/>
      </pc:docMkLst>
      <pc:sldChg chg="modSp mod">
        <pc:chgData name="Lynn Woodward" userId="618c2155-77b8-4d50-a4cd-d8818db741fc" providerId="ADAL" clId="{01914543-312C-445B-878D-6096A930747F}" dt="2024-09-19T10:49:25.833" v="211" actId="962"/>
        <pc:sldMkLst>
          <pc:docMk/>
          <pc:sldMk cId="1402128786" sldId="2147472112"/>
        </pc:sldMkLst>
        <pc:grpChg chg="mod">
          <ac:chgData name="Lynn Woodward" userId="618c2155-77b8-4d50-a4cd-d8818db741fc" providerId="ADAL" clId="{01914543-312C-445B-878D-6096A930747F}" dt="2024-09-19T10:49:25.833" v="211" actId="962"/>
          <ac:grpSpMkLst>
            <pc:docMk/>
            <pc:sldMk cId="1402128786" sldId="2147472112"/>
            <ac:grpSpMk id="10" creationId="{6B4B3C18-8EA3-A3EE-5DF7-CABB5BD28112}"/>
          </ac:grpSpMkLst>
        </pc:grpChg>
      </pc:sldChg>
      <pc:sldChg chg="modSp mod">
        <pc:chgData name="Lynn Woodward" userId="618c2155-77b8-4d50-a4cd-d8818db741fc" providerId="ADAL" clId="{01914543-312C-445B-878D-6096A930747F}" dt="2024-09-19T10:49:14.703" v="209" actId="962"/>
        <pc:sldMkLst>
          <pc:docMk/>
          <pc:sldMk cId="1004987886" sldId="2147472113"/>
        </pc:sldMkLst>
        <pc:grpChg chg="mod">
          <ac:chgData name="Lynn Woodward" userId="618c2155-77b8-4d50-a4cd-d8818db741fc" providerId="ADAL" clId="{01914543-312C-445B-878D-6096A930747F}" dt="2024-09-19T10:49:14.703" v="209" actId="962"/>
          <ac:grpSpMkLst>
            <pc:docMk/>
            <pc:sldMk cId="1004987886" sldId="2147472113"/>
            <ac:grpSpMk id="28" creationId="{A5239921-5BCF-554D-F4A3-2705F5CA21FE}"/>
          </ac:grpSpMkLst>
        </pc:grpChg>
      </pc:sldChg>
      <pc:sldChg chg="modSp mod">
        <pc:chgData name="Lynn Woodward" userId="618c2155-77b8-4d50-a4cd-d8818db741fc" providerId="ADAL" clId="{01914543-312C-445B-878D-6096A930747F}" dt="2024-09-19T10:49:31.409" v="213" actId="962"/>
        <pc:sldMkLst>
          <pc:docMk/>
          <pc:sldMk cId="3539299659" sldId="2147472115"/>
        </pc:sldMkLst>
        <pc:grpChg chg="mod">
          <ac:chgData name="Lynn Woodward" userId="618c2155-77b8-4d50-a4cd-d8818db741fc" providerId="ADAL" clId="{01914543-312C-445B-878D-6096A930747F}" dt="2024-09-19T10:49:31.409" v="213" actId="962"/>
          <ac:grpSpMkLst>
            <pc:docMk/>
            <pc:sldMk cId="3539299659" sldId="2147472115"/>
            <ac:grpSpMk id="5" creationId="{37BE82B4-576A-5F4C-A789-D4E8CB99F88C}"/>
          </ac:grpSpMkLst>
        </pc:grpChg>
      </pc:sldChg>
      <pc:sldChg chg="modSp mod">
        <pc:chgData name="Lynn Woodward" userId="618c2155-77b8-4d50-a4cd-d8818db741fc" providerId="ADAL" clId="{01914543-312C-445B-878D-6096A930747F}" dt="2024-09-19T10:49:37.575" v="215" actId="962"/>
        <pc:sldMkLst>
          <pc:docMk/>
          <pc:sldMk cId="3819221932" sldId="2147472116"/>
        </pc:sldMkLst>
        <pc:grpChg chg="mod">
          <ac:chgData name="Lynn Woodward" userId="618c2155-77b8-4d50-a4cd-d8818db741fc" providerId="ADAL" clId="{01914543-312C-445B-878D-6096A930747F}" dt="2024-09-19T10:49:37.575" v="215" actId="962"/>
          <ac:grpSpMkLst>
            <pc:docMk/>
            <pc:sldMk cId="3819221932" sldId="2147472116"/>
            <ac:grpSpMk id="10" creationId="{2618FACE-4EEA-433F-2ABD-987795BD22DD}"/>
          </ac:grpSpMkLst>
        </pc:grpChg>
      </pc:sldChg>
      <pc:sldChg chg="modSp mod">
        <pc:chgData name="Lynn Woodward" userId="618c2155-77b8-4d50-a4cd-d8818db741fc" providerId="ADAL" clId="{01914543-312C-445B-878D-6096A930747F}" dt="2024-09-19T10:49:42.213" v="217" actId="962"/>
        <pc:sldMkLst>
          <pc:docMk/>
          <pc:sldMk cId="3143722799" sldId="2147472120"/>
        </pc:sldMkLst>
        <pc:grpChg chg="mod">
          <ac:chgData name="Lynn Woodward" userId="618c2155-77b8-4d50-a4cd-d8818db741fc" providerId="ADAL" clId="{01914543-312C-445B-878D-6096A930747F}" dt="2024-09-19T10:49:42.213" v="217" actId="962"/>
          <ac:grpSpMkLst>
            <pc:docMk/>
            <pc:sldMk cId="3143722799" sldId="2147472120"/>
            <ac:grpSpMk id="5" creationId="{99386E76-E8A9-FD9F-3390-43B5E2A63940}"/>
          </ac:grpSpMkLst>
        </pc:grpChg>
      </pc:sldChg>
    </pc:docChg>
  </pc:docChgLst>
  <pc:docChgLst>
    <pc:chgData name="Elaine Repton" userId="695cbee6-928a-4957-b7ae-ab20fa763ed7" providerId="ADAL" clId="{4D57F3CE-263F-496A-A764-B4F6D2780AF9}"/>
    <pc:docChg chg="modSld">
      <pc:chgData name="Elaine Repton" userId="695cbee6-928a-4957-b7ae-ab20fa763ed7" providerId="ADAL" clId="{4D57F3CE-263F-496A-A764-B4F6D2780AF9}" dt="2024-09-17T14:21:07.762" v="1" actId="20577"/>
      <pc:docMkLst>
        <pc:docMk/>
      </pc:docMkLst>
      <pc:sldChg chg="modSp mod">
        <pc:chgData name="Elaine Repton" userId="695cbee6-928a-4957-b7ae-ab20fa763ed7" providerId="ADAL" clId="{4D57F3CE-263F-496A-A764-B4F6D2780AF9}" dt="2024-09-17T14:21:07.762" v="1" actId="20577"/>
        <pc:sldMkLst>
          <pc:docMk/>
          <pc:sldMk cId="2468214069" sldId="300"/>
        </pc:sldMkLst>
        <pc:spChg chg="mod">
          <ac:chgData name="Elaine Repton" userId="695cbee6-928a-4957-b7ae-ab20fa763ed7" providerId="ADAL" clId="{4D57F3CE-263F-496A-A764-B4F6D2780AF9}" dt="2024-09-17T14:21:07.762" v="1" actId="20577"/>
          <ac:spMkLst>
            <pc:docMk/>
            <pc:sldMk cId="2468214069" sldId="300"/>
            <ac:spMk id="3" creationId="{1F2F3549-E1A4-CBD8-47D0-8A62AE082B27}"/>
          </ac:spMkLst>
        </pc:spChg>
      </pc:sldChg>
    </pc:docChg>
  </pc:docChgLst>
  <pc:docChgLst>
    <pc:chgData name="David Coombs" userId="7880e5f9-4692-4389-ae43-e8af7a21d04a" providerId="ADAL" clId="{C326BFBE-F265-4BB5-B3B1-E8A5EB901554}"/>
    <pc:docChg chg="modSld">
      <pc:chgData name="David Coombs" userId="7880e5f9-4692-4389-ae43-e8af7a21d04a" providerId="ADAL" clId="{C326BFBE-F265-4BB5-B3B1-E8A5EB901554}" dt="2024-09-12T11:06:00.206" v="6" actId="20577"/>
      <pc:docMkLst>
        <pc:docMk/>
      </pc:docMkLst>
      <pc:sldChg chg="modSp mod">
        <pc:chgData name="David Coombs" userId="7880e5f9-4692-4389-ae43-e8af7a21d04a" providerId="ADAL" clId="{C326BFBE-F265-4BB5-B3B1-E8A5EB901554}" dt="2024-09-12T11:06:00.206" v="6" actId="20577"/>
        <pc:sldMkLst>
          <pc:docMk/>
          <pc:sldMk cId="699736621" sldId="2147472092"/>
        </pc:sldMkLst>
        <pc:spChg chg="mod">
          <ac:chgData name="David Coombs" userId="7880e5f9-4692-4389-ae43-e8af7a21d04a" providerId="ADAL" clId="{C326BFBE-F265-4BB5-B3B1-E8A5EB901554}" dt="2024-09-12T11:06:00.206" v="6" actId="20577"/>
          <ac:spMkLst>
            <pc:docMk/>
            <pc:sldMk cId="699736621" sldId="2147472092"/>
            <ac:spMk id="3" creationId="{8F9B50D9-D701-02F9-652D-EAD8129CA286}"/>
          </ac:spMkLst>
        </pc:spChg>
      </pc:sldChg>
      <pc:sldChg chg="modSp mod">
        <pc:chgData name="David Coombs" userId="7880e5f9-4692-4389-ae43-e8af7a21d04a" providerId="ADAL" clId="{C326BFBE-F265-4BB5-B3B1-E8A5EB901554}" dt="2024-09-12T08:04:56.446" v="0" actId="790"/>
        <pc:sldMkLst>
          <pc:docMk/>
          <pc:sldMk cId="1004987886" sldId="2147472113"/>
        </pc:sldMkLst>
        <pc:spChg chg="mod">
          <ac:chgData name="David Coombs" userId="7880e5f9-4692-4389-ae43-e8af7a21d04a" providerId="ADAL" clId="{C326BFBE-F265-4BB5-B3B1-E8A5EB901554}" dt="2024-09-12T08:04:56.446" v="0" actId="790"/>
          <ac:spMkLst>
            <pc:docMk/>
            <pc:sldMk cId="1004987886" sldId="2147472113"/>
            <ac:spMk id="9" creationId="{D47EDE79-9C78-F8DD-B967-B64E4699754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19/09/2024</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102935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12</a:t>
            </a:fld>
            <a:endParaRPr lang="en-GB"/>
          </a:p>
        </p:txBody>
      </p:sp>
    </p:spTree>
    <p:extLst>
      <p:ext uri="{BB962C8B-B14F-4D97-AF65-F5344CB8AC3E}">
        <p14:creationId xmlns:p14="http://schemas.microsoft.com/office/powerpoint/2010/main" val="404263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14</a:t>
            </a:fld>
            <a:endParaRPr lang="en-GB"/>
          </a:p>
        </p:txBody>
      </p:sp>
    </p:spTree>
    <p:extLst>
      <p:ext uri="{BB962C8B-B14F-4D97-AF65-F5344CB8AC3E}">
        <p14:creationId xmlns:p14="http://schemas.microsoft.com/office/powerpoint/2010/main" val="153456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6523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5</a:t>
            </a:fld>
            <a:endParaRPr lang="en-GB"/>
          </a:p>
        </p:txBody>
      </p:sp>
    </p:spTree>
    <p:extLst>
      <p:ext uri="{BB962C8B-B14F-4D97-AF65-F5344CB8AC3E}">
        <p14:creationId xmlns:p14="http://schemas.microsoft.com/office/powerpoint/2010/main" val="325433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7</a:t>
            </a:fld>
            <a:endParaRPr lang="en-GB"/>
          </a:p>
        </p:txBody>
      </p:sp>
    </p:spTree>
    <p:extLst>
      <p:ext uri="{BB962C8B-B14F-4D97-AF65-F5344CB8AC3E}">
        <p14:creationId xmlns:p14="http://schemas.microsoft.com/office/powerpoint/2010/main" val="93244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8</a:t>
            </a:fld>
            <a:endParaRPr lang="en-GB"/>
          </a:p>
        </p:txBody>
      </p:sp>
    </p:spTree>
    <p:extLst>
      <p:ext uri="{BB962C8B-B14F-4D97-AF65-F5344CB8AC3E}">
        <p14:creationId xmlns:p14="http://schemas.microsoft.com/office/powerpoint/2010/main" val="136759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41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10</a:t>
            </a:fld>
            <a:endParaRPr lang="en-GB"/>
          </a:p>
        </p:txBody>
      </p:sp>
    </p:spTree>
    <p:extLst>
      <p:ext uri="{BB962C8B-B14F-4D97-AF65-F5344CB8AC3E}">
        <p14:creationId xmlns:p14="http://schemas.microsoft.com/office/powerpoint/2010/main" val="1534562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B3DA-D7ED-1023-CEF1-981D035B06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678F10-16A4-33A9-6914-DF6261E0D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F18A3-D934-B0C3-4BFD-A514D193595F}"/>
              </a:ext>
            </a:extLst>
          </p:cNvPr>
          <p:cNvSpPr>
            <a:spLocks noGrp="1"/>
          </p:cNvSpPr>
          <p:nvPr>
            <p:ph type="dt" sz="half" idx="10"/>
          </p:nvPr>
        </p:nvSpPr>
        <p:spPr/>
        <p:txBody>
          <a:bodyPr/>
          <a:lstStyle/>
          <a:p>
            <a:fld id="{BF39BB2A-236F-4F94-9647-548809D8C606}" type="datetimeFigureOut">
              <a:rPr lang="en-GB" smtClean="0"/>
              <a:t>19/09/2024</a:t>
            </a:fld>
            <a:endParaRPr lang="en-GB"/>
          </a:p>
        </p:txBody>
      </p:sp>
      <p:sp>
        <p:nvSpPr>
          <p:cNvPr id="5" name="Footer Placeholder 4">
            <a:extLst>
              <a:ext uri="{FF2B5EF4-FFF2-40B4-BE49-F238E27FC236}">
                <a16:creationId xmlns:a16="http://schemas.microsoft.com/office/drawing/2014/main" id="{AD57CACF-39F3-3D5F-F3E1-92A86B85C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879E0-F381-88CC-BC1D-8478D80CFD45}"/>
              </a:ext>
            </a:extLst>
          </p:cNvPr>
          <p:cNvSpPr>
            <a:spLocks noGrp="1"/>
          </p:cNvSpPr>
          <p:nvPr>
            <p:ph type="sldNum" sz="quarter" idx="12"/>
          </p:nvPr>
        </p:nvSpPr>
        <p:spPr/>
        <p:txBody>
          <a:bodyPr/>
          <a:lstStyle/>
          <a:p>
            <a:fld id="{D681C2ED-713C-464F-86EC-C12E658684E2}" type="slidenum">
              <a:rPr lang="en-GB" smtClean="0"/>
              <a:t>‹#›</a:t>
            </a:fld>
            <a:endParaRPr lang="en-GB"/>
          </a:p>
        </p:txBody>
      </p:sp>
    </p:spTree>
    <p:extLst>
      <p:ext uri="{BB962C8B-B14F-4D97-AF65-F5344CB8AC3E}">
        <p14:creationId xmlns:p14="http://schemas.microsoft.com/office/powerpoint/2010/main" val="4081059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23373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 id="2147484135" r:id="rId43"/>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45EE-55D5-450C-8A31-068E6276FDFB}"/>
              </a:ext>
            </a:extLst>
          </p:cNvPr>
          <p:cNvSpPr>
            <a:spLocks noGrp="1"/>
          </p:cNvSpPr>
          <p:nvPr>
            <p:ph type="ctrTitle"/>
          </p:nvPr>
        </p:nvSpPr>
        <p:spPr>
          <a:xfrm>
            <a:off x="667837" y="683464"/>
            <a:ext cx="5303755" cy="2073732"/>
          </a:xfrm>
        </p:spPr>
        <p:txBody>
          <a:bodyPr>
            <a:noAutofit/>
          </a:bodyPr>
          <a:lstStyle/>
          <a:p>
            <a:r>
              <a:rPr lang="en-GB" sz="4400" b="0">
                <a:latin typeface="Lora SemiBold"/>
              </a:rPr>
              <a:t>Integrated</a:t>
            </a:r>
            <a:br>
              <a:rPr lang="en-GB" sz="4400" b="0">
                <a:latin typeface="Lora SemiBold"/>
              </a:rPr>
            </a:br>
            <a:r>
              <a:rPr lang="en-GB" sz="4400" b="0">
                <a:latin typeface="Lora SemiBold"/>
              </a:rPr>
              <a:t>Performance </a:t>
            </a:r>
            <a:br>
              <a:rPr lang="en-GB" sz="4400" b="0"/>
            </a:br>
            <a:r>
              <a:rPr lang="en-GB" sz="4400" b="0">
                <a:latin typeface="Lora SemiBold"/>
              </a:rPr>
              <a:t>Report (IPR)</a:t>
            </a:r>
            <a:br>
              <a:rPr lang="en-GB" sz="4400" b="1"/>
            </a:br>
            <a:br>
              <a:rPr lang="en-GB" sz="4400" b="1"/>
            </a:br>
            <a:br>
              <a:rPr lang="en-GB" sz="4400" b="1"/>
            </a:br>
            <a:br>
              <a:rPr lang="en-GB" sz="4400" b="1"/>
            </a:br>
            <a:br>
              <a:rPr lang="en-GB" sz="4400" b="1"/>
            </a:br>
            <a:endParaRPr lang="en-GB" sz="4400" b="0">
              <a:latin typeface="+mn-lt"/>
            </a:endParaRPr>
          </a:p>
        </p:txBody>
      </p:sp>
      <p:pic>
        <p:nvPicPr>
          <p:cNvPr id="11" name="Picture Placeholder 10">
            <a:extLst>
              <a:ext uri="{FF2B5EF4-FFF2-40B4-BE49-F238E27FC236}">
                <a16:creationId xmlns:a16="http://schemas.microsoft.com/office/drawing/2014/main" id="{7A68F576-C945-BD93-E504-5A62A5F0C44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l="18704" r="37442"/>
          <a:stretch/>
        </p:blipFill>
        <p:spPr>
          <a:xfrm>
            <a:off x="5730875" y="-9054"/>
            <a:ext cx="6461125" cy="6867053"/>
          </a:xfrm>
        </p:spPr>
      </p:pic>
      <p:sp>
        <p:nvSpPr>
          <p:cNvPr id="3" name="TextBox 2">
            <a:extLst>
              <a:ext uri="{FF2B5EF4-FFF2-40B4-BE49-F238E27FC236}">
                <a16:creationId xmlns:a16="http://schemas.microsoft.com/office/drawing/2014/main" id="{1F2F3549-E1A4-CBD8-47D0-8A62AE082B27}"/>
              </a:ext>
            </a:extLst>
          </p:cNvPr>
          <p:cNvSpPr txBox="1"/>
          <p:nvPr/>
        </p:nvSpPr>
        <p:spPr>
          <a:xfrm>
            <a:off x="667837" y="3424472"/>
            <a:ext cx="4614530" cy="461665"/>
          </a:xfrm>
          <a:prstGeom prst="rect">
            <a:avLst/>
          </a:prstGeom>
          <a:noFill/>
        </p:spPr>
        <p:txBody>
          <a:bodyPr wrap="square" lIns="91440" tIns="45720" rIns="91440" bIns="45720" rtlCol="0" anchor="t">
            <a:spAutoFit/>
          </a:bodyPr>
          <a:lstStyle/>
          <a:p>
            <a:pPr>
              <a:spcAft>
                <a:spcPts val="600"/>
              </a:spcAft>
            </a:pPr>
            <a:r>
              <a:rPr lang="en-GB" sz="2400" dirty="0">
                <a:solidFill>
                  <a:schemeClr val="bg1"/>
                </a:solidFill>
                <a:latin typeface="Inter SemiBold"/>
                <a:ea typeface="Inter SemiBold"/>
              </a:rPr>
              <a:t>Sep</a:t>
            </a:r>
            <a:r>
              <a:rPr lang="en-GB" sz="2400" b="0" dirty="0">
                <a:solidFill>
                  <a:schemeClr val="bg1"/>
                </a:solidFill>
                <a:latin typeface="Inter SemiBold"/>
                <a:ea typeface="Inter SemiBold"/>
              </a:rPr>
              <a:t> 2024</a:t>
            </a:r>
          </a:p>
        </p:txBody>
      </p:sp>
    </p:spTree>
    <p:extLst>
      <p:ext uri="{BB962C8B-B14F-4D97-AF65-F5344CB8AC3E}">
        <p14:creationId xmlns:p14="http://schemas.microsoft.com/office/powerpoint/2010/main" val="246821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95474" y="303913"/>
            <a:ext cx="11076689" cy="604849"/>
          </a:xfrm>
        </p:spPr>
        <p:txBody>
          <a:bodyPr>
            <a:normAutofit/>
          </a:bodyPr>
          <a:lstStyle/>
          <a:p>
            <a:r>
              <a:rPr lang="en-US" sz="2500">
                <a:latin typeface="Arial" panose="020B0604020202020204" pitchFamily="34" charset="0"/>
                <a:cs typeface="Arial" panose="020B0604020202020204" pitchFamily="34" charset="0"/>
              </a:rPr>
              <a:t>Useable: High-level summary of performance </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p:cNvGraphicFramePr>
          <p:nvPr>
            <p:extLst>
              <p:ext uri="{D42A27DB-BD31-4B8C-83A1-F6EECF244321}">
                <p14:modId xmlns:p14="http://schemas.microsoft.com/office/powerpoint/2010/main" val="610733395"/>
              </p:ext>
            </p:extLst>
          </p:nvPr>
        </p:nvGraphicFramePr>
        <p:xfrm>
          <a:off x="395473" y="993156"/>
          <a:ext cx="6950767" cy="3648666"/>
        </p:xfrm>
        <a:graphic>
          <a:graphicData uri="http://schemas.openxmlformats.org/drawingml/2006/table">
            <a:tbl>
              <a:tblPr firstRow="1" bandRow="1">
                <a:tableStyleId>{5C22544A-7EE6-4342-B048-85BDC9FD1C3A}</a:tableStyleId>
              </a:tblPr>
              <a:tblGrid>
                <a:gridCol w="2675054">
                  <a:extLst>
                    <a:ext uri="{9D8B030D-6E8A-4147-A177-3AD203B41FA5}">
                      <a16:colId xmlns:a16="http://schemas.microsoft.com/office/drawing/2014/main" val="324831861"/>
                    </a:ext>
                  </a:extLst>
                </a:gridCol>
                <a:gridCol w="1103178">
                  <a:extLst>
                    <a:ext uri="{9D8B030D-6E8A-4147-A177-3AD203B41FA5}">
                      <a16:colId xmlns:a16="http://schemas.microsoft.com/office/drawing/2014/main" val="2504982140"/>
                    </a:ext>
                  </a:extLst>
                </a:gridCol>
                <a:gridCol w="1103178">
                  <a:extLst>
                    <a:ext uri="{9D8B030D-6E8A-4147-A177-3AD203B41FA5}">
                      <a16:colId xmlns:a16="http://schemas.microsoft.com/office/drawing/2014/main" val="3687425865"/>
                    </a:ext>
                  </a:extLst>
                </a:gridCol>
                <a:gridCol w="1103178">
                  <a:extLst>
                    <a:ext uri="{9D8B030D-6E8A-4147-A177-3AD203B41FA5}">
                      <a16:colId xmlns:a16="http://schemas.microsoft.com/office/drawing/2014/main" val="2195783223"/>
                    </a:ext>
                  </a:extLst>
                </a:gridCol>
                <a:gridCol w="966179">
                  <a:extLst>
                    <a:ext uri="{9D8B030D-6E8A-4147-A177-3AD203B41FA5}">
                      <a16:colId xmlns:a16="http://schemas.microsoft.com/office/drawing/2014/main" val="3913680241"/>
                    </a:ext>
                  </a:extLst>
                </a:gridCol>
              </a:tblGrid>
              <a:tr h="192292">
                <a:tc>
                  <a:txBody>
                    <a:bodyPr/>
                    <a:lstStyle/>
                    <a:p>
                      <a:pPr algn="ctr"/>
                      <a:r>
                        <a:rPr lang="en-GB" sz="1100">
                          <a:solidFill>
                            <a:schemeClr val="tx1"/>
                          </a:solidFill>
                          <a:latin typeface="Arial"/>
                          <a:ea typeface="Inter"/>
                          <a:cs typeface="Arial"/>
                        </a:rPr>
                        <a:t>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solidFill>
                            <a:schemeClr val="tx1"/>
                          </a:solidFill>
                          <a:latin typeface="Arial"/>
                          <a:ea typeface="Inter"/>
                          <a:cs typeface="Arial"/>
                        </a:rPr>
                        <a:t>Actual YTD </a:t>
                      </a:r>
                      <a:endParaRPr lang="en-GB" sz="1100">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1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Arial"/>
                          <a:ea typeface="Inter SemiBold"/>
                          <a:cs typeface="Arial"/>
                        </a:rPr>
                        <a:t>% Increase vs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668903">
                <a:tc>
                  <a:txBody>
                    <a:bodyPr/>
                    <a:lstStyle/>
                    <a:p>
                      <a:pPr marL="0" indent="0">
                        <a:buFont typeface="Arial" panose="020B0604020202020204" pitchFamily="34" charset="0"/>
                        <a:buNone/>
                      </a:pPr>
                      <a:r>
                        <a:rPr lang="en-GB" sz="1000">
                          <a:solidFill>
                            <a:schemeClr val="tx1"/>
                          </a:solidFill>
                          <a:latin typeface="Arial"/>
                          <a:ea typeface="Inter"/>
                          <a:cs typeface="Arial"/>
                        </a:rPr>
                        <a:t>No of users accessing NICE website for guidance and 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lvl="0" algn="ctr">
                        <a:buNone/>
                      </a:pPr>
                      <a:r>
                        <a:rPr lang="en-US" sz="1000">
                          <a:solidFill>
                            <a:schemeClr val="tx1"/>
                          </a:solidFill>
                          <a:latin typeface="Arial"/>
                          <a:cs typeface="Arial"/>
                        </a:rPr>
                        <a:t>6.2 million </a:t>
                      </a:r>
                      <a:endParaRPr lang="en-US" sz="1000">
                        <a:latin typeface="Arial"/>
                        <a:cs typeface="Arial"/>
                      </a:endParaRPr>
                    </a:p>
                    <a:p>
                      <a:pPr lvl="0" algn="ctr">
                        <a:buNone/>
                      </a:pPr>
                      <a:r>
                        <a:rPr lang="en-US" sz="1000">
                          <a:solidFill>
                            <a:schemeClr val="tx1"/>
                          </a:solidFill>
                          <a:latin typeface="Arial"/>
                          <a:cs typeface="Arial"/>
                        </a:rPr>
                        <a:t>(24/25 Year to Date)</a:t>
                      </a:r>
                      <a:endParaRPr lang="en-US" sz="10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00" b="0" i="0" u="none" strike="noStrike" noProof="0">
                          <a:solidFill>
                            <a:schemeClr val="tx1"/>
                          </a:solidFill>
                          <a:latin typeface="Arial"/>
                          <a:cs typeface="Arial"/>
                        </a:rPr>
                        <a:t> Increase on equivalent calendar months from 23-24</a:t>
                      </a:r>
                      <a:endParaRPr lang="en-US" sz="10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0" i="0" u="none" strike="noStrike" noProof="0">
                          <a:solidFill>
                            <a:schemeClr val="tx1"/>
                          </a:solidFill>
                          <a:latin typeface="Arial"/>
                          <a:cs typeface="Arial"/>
                        </a:rPr>
                        <a:t>6 million</a:t>
                      </a:r>
                      <a:endParaRPr lang="en-GB" sz="1000" b="1">
                        <a:solidFill>
                          <a:schemeClr val="tx1"/>
                        </a:solidFill>
                        <a:latin typeface="Arial"/>
                        <a:ea typeface="Inter" panose="02000503000000020004" pitchFamily="2" charset="0"/>
                        <a:cs typeface="Arial"/>
                      </a:endParaRPr>
                    </a:p>
                    <a:p>
                      <a:pPr lvl="0" algn="ctr">
                        <a:buNone/>
                      </a:pPr>
                      <a:r>
                        <a:rPr lang="en-GB" sz="1000" b="0">
                          <a:solidFill>
                            <a:schemeClr val="tx1"/>
                          </a:solidFill>
                          <a:latin typeface="Arial"/>
                          <a:ea typeface="Inter"/>
                          <a:cs typeface="Arial"/>
                        </a:rPr>
                        <a:t>(23/24 Year to end-July)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37338454"/>
                  </a:ext>
                </a:extLst>
              </a:tr>
              <a:tr h="606286">
                <a:tc>
                  <a:txBody>
                    <a:bodyPr/>
                    <a:lstStyle/>
                    <a:p>
                      <a:pPr marL="0" indent="0">
                        <a:buFont typeface="Arial" panose="020B0604020202020204" pitchFamily="34" charset="0"/>
                        <a:buNone/>
                      </a:pPr>
                      <a:endParaRPr lang="en-GB" sz="100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000">
                          <a:solidFill>
                            <a:schemeClr val="tx1"/>
                          </a:solidFill>
                          <a:latin typeface="Arial"/>
                          <a:cs typeface="Arial"/>
                        </a:rPr>
                        <a:t>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US" sz="1000">
                          <a:solidFill>
                            <a:schemeClr val="tx1"/>
                          </a:solidFill>
                          <a:latin typeface="Arial"/>
                          <a:cs typeface="Arial"/>
                        </a:rPr>
                        <a:t>Increase on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0">
                          <a:solidFill>
                            <a:schemeClr val="tx1"/>
                          </a:solidFill>
                          <a:latin typeface="Arial"/>
                          <a:ea typeface="Inter"/>
                          <a:cs typeface="Arial"/>
                        </a:rPr>
                        <a:t>18.278 million</a:t>
                      </a:r>
                    </a:p>
                    <a:p>
                      <a:pPr lvl="0" algn="ctr">
                        <a:buNone/>
                      </a:pPr>
                      <a:r>
                        <a:rPr lang="en-GB" sz="1000" b="0">
                          <a:solidFill>
                            <a:schemeClr val="tx1"/>
                          </a:solidFill>
                          <a:latin typeface="Arial"/>
                          <a:ea typeface="Inter"/>
                          <a:cs typeface="Arial"/>
                        </a:rPr>
                        <a:t>(Full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91947934"/>
                  </a:ext>
                </a:extLst>
              </a:tr>
              <a:tr h="91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Clicks on guidance products from the NICE corporate website (monthly figures)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b="0" i="0" u="none" strike="noStrike" noProof="0">
                          <a:solidFill>
                            <a:schemeClr val="tx1"/>
                          </a:solidFill>
                          <a:latin typeface="Arial"/>
                          <a:cs typeface="Arial"/>
                        </a:rPr>
                        <a:t>24,600 </a:t>
                      </a:r>
                    </a:p>
                    <a:p>
                      <a:pPr marL="0" marR="0" lvl="0" indent="0" algn="ctr">
                        <a:lnSpc>
                          <a:spcPct val="100000"/>
                        </a:lnSpc>
                        <a:spcBef>
                          <a:spcPts val="0"/>
                        </a:spcBef>
                        <a:spcAft>
                          <a:spcPts val="0"/>
                        </a:spcAft>
                        <a:buClrTx/>
                        <a:buSzTx/>
                        <a:buFontTx/>
                        <a:buNone/>
                      </a:pPr>
                      <a:r>
                        <a:rPr lang="en-GB" sz="1000" b="0" i="0" u="none" strike="noStrike" noProof="0">
                          <a:solidFill>
                            <a:schemeClr val="tx1"/>
                          </a:solidFill>
                          <a:latin typeface="Arial"/>
                          <a:cs typeface="Arial"/>
                        </a:rPr>
                        <a:t>(24/25 Year to Date)</a:t>
                      </a:r>
                      <a:endParaRPr lang="en-US" sz="10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a:lnSpc>
                          <a:spcPct val="100000"/>
                        </a:lnSpc>
                        <a:spcBef>
                          <a:spcPts val="0"/>
                        </a:spcBef>
                        <a:spcAft>
                          <a:spcPts val="0"/>
                        </a:spcAft>
                        <a:buNone/>
                      </a:pPr>
                      <a:r>
                        <a:rPr lang="en-US" sz="1000">
                          <a:solidFill>
                            <a:schemeClr val="tx1"/>
                          </a:solidFill>
                          <a:latin typeface="Arial"/>
                          <a:cs typeface="Arial"/>
                        </a:rPr>
                        <a:t>25.200</a:t>
                      </a:r>
                      <a:endParaRPr lang="en-US" sz="1000">
                        <a:latin typeface="Arial"/>
                        <a:cs typeface="Arial"/>
                      </a:endParaRPr>
                    </a:p>
                    <a:p>
                      <a:pPr marL="0" marR="0" lvl="0" indent="0" algn="ctr">
                        <a:lnSpc>
                          <a:spcPct val="100000"/>
                        </a:lnSpc>
                        <a:spcBef>
                          <a:spcPts val="0"/>
                        </a:spcBef>
                        <a:spcAft>
                          <a:spcPts val="0"/>
                        </a:spcAft>
                        <a:buNone/>
                      </a:pPr>
                      <a:r>
                        <a:rPr lang="en-US" sz="1000">
                          <a:solidFill>
                            <a:schemeClr val="tx1"/>
                          </a:solidFill>
                          <a:latin typeface="Arial"/>
                          <a:cs typeface="Arial"/>
                        </a:rPr>
                        <a:t> (15% increase from equivalent months in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US" sz="1000">
                          <a:solidFill>
                            <a:schemeClr val="tx1"/>
                          </a:solidFill>
                          <a:latin typeface="Arial"/>
                          <a:cs typeface="Arial"/>
                        </a:rPr>
                        <a:t>27,700 </a:t>
                      </a:r>
                    </a:p>
                    <a:p>
                      <a:pPr marL="0" marR="0" lvl="0" indent="0" algn="ctr">
                        <a:lnSpc>
                          <a:spcPct val="100000"/>
                        </a:lnSpc>
                        <a:spcBef>
                          <a:spcPts val="0"/>
                        </a:spcBef>
                        <a:spcAft>
                          <a:spcPts val="0"/>
                        </a:spcAft>
                        <a:buNone/>
                      </a:pPr>
                      <a:r>
                        <a:rPr lang="en-US" sz="1000">
                          <a:solidFill>
                            <a:schemeClr val="tx1"/>
                          </a:solidFill>
                          <a:latin typeface="Arial"/>
                          <a:cs typeface="Arial"/>
                        </a:rPr>
                        <a:t>(23/24 Year to end-July)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a:solidFill>
                            <a:schemeClr val="tx1"/>
                          </a:solidFill>
                          <a:latin typeface="Arial"/>
                          <a:ea typeface="Inter"/>
                          <a:cs typeface="Arial"/>
                        </a:rPr>
                        <a:t>-11% </a:t>
                      </a:r>
                      <a:endParaRPr lang="en-GB" sz="1000" b="1">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r h="675860">
                <a:tc>
                  <a:txBody>
                    <a:bodyPr/>
                    <a:lstStyle/>
                    <a:p>
                      <a:pPr marL="0" marR="0" lvl="0" indent="0" algn="l" rtl="0">
                        <a:lnSpc>
                          <a:spcPct val="100000"/>
                        </a:lnSpc>
                        <a:spcBef>
                          <a:spcPts val="0"/>
                        </a:spcBef>
                        <a:spcAft>
                          <a:spcPts val="0"/>
                        </a:spcAft>
                        <a:buClrTx/>
                        <a:buSzTx/>
                        <a:buFontTx/>
                        <a:buNone/>
                      </a:pPr>
                      <a:endParaRPr lang="en-GB" sz="100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GB" sz="1000" b="0">
                          <a:solidFill>
                            <a:schemeClr val="tx1"/>
                          </a:solidFill>
                          <a:latin typeface="Arial"/>
                          <a:cs typeface="Arial"/>
                        </a:rPr>
                        <a:t>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a:lnSpc>
                          <a:spcPct val="100000"/>
                        </a:lnSpc>
                        <a:spcBef>
                          <a:spcPts val="0"/>
                        </a:spcBef>
                        <a:spcAft>
                          <a:spcPts val="0"/>
                        </a:spcAft>
                        <a:buNone/>
                      </a:pPr>
                      <a:r>
                        <a:rPr lang="en-GB" sz="1000" b="0">
                          <a:solidFill>
                            <a:schemeClr val="tx1"/>
                          </a:solidFill>
                          <a:latin typeface="Arial"/>
                          <a:cs typeface="Arial"/>
                        </a:rPr>
                        <a:t>95,700</a:t>
                      </a:r>
                      <a:endParaRPr lang="en-US" sz="1000">
                        <a:latin typeface="Arial"/>
                        <a:cs typeface="Arial"/>
                      </a:endParaRPr>
                    </a:p>
                    <a:p>
                      <a:pPr marL="0" marR="0" lvl="0" indent="0" algn="ctr">
                        <a:lnSpc>
                          <a:spcPct val="100000"/>
                        </a:lnSpc>
                        <a:spcBef>
                          <a:spcPts val="0"/>
                        </a:spcBef>
                        <a:spcAft>
                          <a:spcPts val="0"/>
                        </a:spcAft>
                        <a:buNone/>
                      </a:pPr>
                      <a:r>
                        <a:rPr lang="en-GB" sz="1000" b="0">
                          <a:solidFill>
                            <a:schemeClr val="tx1"/>
                          </a:solidFill>
                          <a:latin typeface="Arial"/>
                          <a:cs typeface="Arial"/>
                        </a:rPr>
                        <a:t> (15% increase in 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a:lnSpc>
                          <a:spcPct val="100000"/>
                        </a:lnSpc>
                        <a:spcBef>
                          <a:spcPts val="0"/>
                        </a:spcBef>
                        <a:spcAft>
                          <a:spcPts val="0"/>
                        </a:spcAft>
                        <a:buClrTx/>
                        <a:buSzTx/>
                        <a:buFontTx/>
                        <a:buNone/>
                      </a:pPr>
                      <a:r>
                        <a:rPr lang="en-GB" sz="1000" b="0">
                          <a:solidFill>
                            <a:schemeClr val="tx1"/>
                          </a:solidFill>
                          <a:latin typeface="Arial"/>
                          <a:ea typeface="Inter"/>
                          <a:cs typeface="Arial"/>
                        </a:rPr>
                        <a:t>83,200</a:t>
                      </a:r>
                      <a:endParaRPr lang="en-US" sz="1000">
                        <a:latin typeface="Arial"/>
                        <a:cs typeface="Arial"/>
                      </a:endParaRPr>
                    </a:p>
                    <a:p>
                      <a:pPr marL="0" marR="0" lvl="0" indent="0" algn="ctr">
                        <a:lnSpc>
                          <a:spcPct val="100000"/>
                        </a:lnSpc>
                        <a:spcBef>
                          <a:spcPts val="0"/>
                        </a:spcBef>
                        <a:spcAft>
                          <a:spcPts val="0"/>
                        </a:spcAft>
                        <a:buClrTx/>
                        <a:buSzTx/>
                        <a:buFontTx/>
                        <a:buNone/>
                      </a:pPr>
                      <a:r>
                        <a:rPr lang="en-GB" sz="1000" b="0">
                          <a:solidFill>
                            <a:schemeClr val="tx1"/>
                          </a:solidFill>
                          <a:latin typeface="Arial"/>
                          <a:ea typeface="Inter"/>
                          <a:cs typeface="Arial"/>
                        </a:rPr>
                        <a:t> (Full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a:solidFill>
                            <a:schemeClr val="tx1"/>
                          </a:solidFill>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67660698"/>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865205271"/>
              </p:ext>
            </p:extLst>
          </p:nvPr>
        </p:nvGraphicFramePr>
        <p:xfrm>
          <a:off x="8183417" y="993157"/>
          <a:ext cx="3568020" cy="3663906"/>
        </p:xfrm>
        <a:graphic>
          <a:graphicData uri="http://schemas.openxmlformats.org/drawingml/2006/table">
            <a:tbl>
              <a:tblPr firstRow="1" bandRow="1">
                <a:tableStyleId>{5C22544A-7EE6-4342-B048-85BDC9FD1C3A}</a:tableStyleId>
              </a:tblPr>
              <a:tblGrid>
                <a:gridCol w="2138153">
                  <a:extLst>
                    <a:ext uri="{9D8B030D-6E8A-4147-A177-3AD203B41FA5}">
                      <a16:colId xmlns:a16="http://schemas.microsoft.com/office/drawing/2014/main" val="2727980484"/>
                    </a:ext>
                  </a:extLst>
                </a:gridCol>
                <a:gridCol w="835359">
                  <a:extLst>
                    <a:ext uri="{9D8B030D-6E8A-4147-A177-3AD203B41FA5}">
                      <a16:colId xmlns:a16="http://schemas.microsoft.com/office/drawing/2014/main" val="1637958658"/>
                    </a:ext>
                  </a:extLst>
                </a:gridCol>
                <a:gridCol w="594508">
                  <a:extLst>
                    <a:ext uri="{9D8B030D-6E8A-4147-A177-3AD203B41FA5}">
                      <a16:colId xmlns:a16="http://schemas.microsoft.com/office/drawing/2014/main" val="159653918"/>
                    </a:ext>
                  </a:extLst>
                </a:gridCol>
              </a:tblGrid>
              <a:tr h="480903">
                <a:tc>
                  <a:txBody>
                    <a:bodyPr/>
                    <a:lstStyle/>
                    <a:p>
                      <a:pPr algn="ctr"/>
                      <a:r>
                        <a:rPr lang="en-GB" sz="1100">
                          <a:solidFill>
                            <a:schemeClr val="tx1"/>
                          </a:solidFill>
                          <a:latin typeface="Arial" panose="020B0604020202020204" pitchFamily="34" charset="0"/>
                          <a:ea typeface="Inter" panose="02000503000000020004" pitchFamily="2" charset="0"/>
                          <a:cs typeface="Arial" panose="020B0604020202020204" pitchFamily="34" charset="0"/>
                        </a:rPr>
                        <a:t>Bus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solidFill>
                            <a:schemeClr val="tx1"/>
                          </a:solidFill>
                          <a:latin typeface="Arial" panose="020B0604020202020204" pitchFamily="34" charset="0"/>
                          <a:ea typeface="Inter" panose="02000503000000020004" pitchFamily="2" charset="0"/>
                          <a:cs typeface="Arial" panose="020B0604020202020204" pitchFamily="34" charset="0"/>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solidFill>
                            <a:schemeClr val="tx1"/>
                          </a:solidFill>
                          <a:latin typeface="Arial" panose="020B0604020202020204" pitchFamily="34" charset="0"/>
                          <a:ea typeface="Inter" panose="02000503000000020004" pitchFamily="2" charset="0"/>
                          <a:cs typeface="Arial" panose="020B0604020202020204" pitchFamily="34" charset="0"/>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628839">
                <a:tc>
                  <a:txBody>
                    <a:bodyPr/>
                    <a:lstStyle/>
                    <a:p>
                      <a:r>
                        <a:rPr lang="en-GB" sz="1000">
                          <a:latin typeface="Arial" panose="020B0604020202020204" pitchFamily="34" charset="0"/>
                          <a:ea typeface="Inter" panose="02000503000000020004" pitchFamily="2" charset="0"/>
                          <a:cs typeface="Arial" panose="020B0604020202020204" pitchFamily="34" charset="0"/>
                        </a:rPr>
                        <a:t>Complete migration to new corporate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panose="020B0604020202020204" pitchFamily="34" charset="0"/>
                          <a:cs typeface="Arial" panose="020B0604020202020204" pitchFamily="34" charset="0"/>
                        </a:rPr>
                        <a:t>30 Sept 24</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panose="02000503000000020004" pitchFamily="2"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3138784"/>
                  </a:ext>
                </a:extLst>
              </a:tr>
              <a:tr h="947303">
                <a:tc>
                  <a:txBody>
                    <a:bodyPr/>
                    <a:lstStyle/>
                    <a:p>
                      <a:r>
                        <a:rPr lang="en-GB" sz="1000">
                          <a:latin typeface="Arial" panose="020B0604020202020204" pitchFamily="34" charset="0"/>
                          <a:ea typeface="Inter" panose="02000503000000020004" pitchFamily="2" charset="0"/>
                          <a:cs typeface="Arial" panose="020B0604020202020204" pitchFamily="34" charset="0"/>
                        </a:rPr>
                        <a:t>Complete proof of concepts with semantic data model to inform next steps of knowledge platform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panose="020B0604020202020204" pitchFamily="34" charset="0"/>
                          <a:ea typeface="Inter" panose="02000503000000020004" pitchFamily="2" charset="0"/>
                          <a:cs typeface="Arial" panose="020B0604020202020204" pitchFamily="34" charset="0"/>
                        </a:rPr>
                        <a:t>1 July 24 (expected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panose="02000503000000020004" pitchFamily="2" charset="0"/>
                          <a:cs typeface="Arial" panose="020B0604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0541423"/>
                  </a:ext>
                </a:extLst>
              </a:tr>
              <a:tr h="918539">
                <a:tc>
                  <a:txBody>
                    <a:bodyPr/>
                    <a:lstStyle/>
                    <a:p>
                      <a:r>
                        <a:rPr lang="en-GB" sz="1000">
                          <a:latin typeface="Arial" panose="020B0604020202020204" pitchFamily="34" charset="0"/>
                          <a:ea typeface="Inter" panose="02000503000000020004" pitchFamily="2" charset="0"/>
                          <a:cs typeface="Arial" panose="020B0604020202020204" pitchFamily="34" charset="0"/>
                        </a:rPr>
                        <a:t>Agree standardised wording and structure for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Inter" panose="02000503000000020004" pitchFamily="2" charset="0"/>
                          <a:cs typeface="Arial" panose="020B0604020202020204" pitchFamily="34" charset="0"/>
                        </a:rPr>
                        <a:t>31 Dec 24</a:t>
                      </a:r>
                    </a:p>
                    <a:p>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panose="02000503000000020004" pitchFamily="2"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16768234"/>
                  </a:ext>
                </a:extLst>
              </a:tr>
              <a:tr h="688322">
                <a:tc>
                  <a:txBody>
                    <a:bodyPr/>
                    <a:lstStyle/>
                    <a:p>
                      <a:r>
                        <a:rPr lang="en-GB" sz="1000">
                          <a:latin typeface="Arial" panose="020B0604020202020204" pitchFamily="34" charset="0"/>
                          <a:ea typeface="Inter" panose="02000503000000020004" pitchFamily="2" charset="0"/>
                          <a:cs typeface="Arial" panose="020B0604020202020204" pitchFamily="34" charset="0"/>
                        </a:rPr>
                        <a:t>Launch a new content governance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panose="020B0604020202020204" pitchFamily="34" charset="0"/>
                          <a:ea typeface="Inter" panose="02000503000000020004" pitchFamily="2" charset="0"/>
                          <a:cs typeface="Arial" panose="020B0604020202020204" pitchFamily="34" charset="0"/>
                        </a:rPr>
                        <a:t>31 Dec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panose="02000503000000020004" pitchFamily="2"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bl>
          </a:graphicData>
        </a:graphic>
      </p:graphicFrame>
      <p:sp>
        <p:nvSpPr>
          <p:cNvPr id="6" name="TextBox 5">
            <a:extLst>
              <a:ext uri="{FF2B5EF4-FFF2-40B4-BE49-F238E27FC236}">
                <a16:creationId xmlns:a16="http://schemas.microsoft.com/office/drawing/2014/main" id="{0D61DD7D-A6BE-BCF0-6BF4-B9CB4F204703}"/>
              </a:ext>
            </a:extLst>
          </p:cNvPr>
          <p:cNvSpPr txBox="1"/>
          <p:nvPr/>
        </p:nvSpPr>
        <p:spPr>
          <a:xfrm>
            <a:off x="8113477" y="4684059"/>
            <a:ext cx="3672796" cy="230832"/>
          </a:xfrm>
          <a:prstGeom prst="rect">
            <a:avLst/>
          </a:prstGeom>
          <a:noFill/>
        </p:spPr>
        <p:txBody>
          <a:bodyPr wrap="square">
            <a:spAutoFit/>
          </a:bodyPr>
          <a:lstStyle/>
          <a:p>
            <a:r>
              <a:rPr lang="en-GB" sz="900" b="1"/>
              <a:t>RAG rating key: C= complete; G= green; A= amber; R= red</a:t>
            </a:r>
          </a:p>
        </p:txBody>
      </p:sp>
      <p:sp>
        <p:nvSpPr>
          <p:cNvPr id="7" name="TextBox 6">
            <a:extLst>
              <a:ext uri="{FF2B5EF4-FFF2-40B4-BE49-F238E27FC236}">
                <a16:creationId xmlns:a16="http://schemas.microsoft.com/office/drawing/2014/main" id="{21D0F601-BC04-E520-37A2-725024C9C1FF}"/>
              </a:ext>
            </a:extLst>
          </p:cNvPr>
          <p:cNvSpPr txBox="1"/>
          <p:nvPr/>
        </p:nvSpPr>
        <p:spPr>
          <a:xfrm>
            <a:off x="395474" y="5164254"/>
            <a:ext cx="11397670" cy="892552"/>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200" b="1">
                <a:latin typeface="Arial"/>
                <a:ea typeface="Inter SemiBold"/>
                <a:cs typeface="Arial"/>
              </a:rPr>
              <a:t>Notes on RAG status:</a:t>
            </a:r>
            <a:endParaRPr lang="en-GB" sz="12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GB" sz="1000">
                <a:latin typeface="Arial"/>
                <a:ea typeface="Inter"/>
                <a:cs typeface="Arial"/>
              </a:rPr>
              <a:t>This can be attributed to the pre-election period, where NICE communications and publications were restricted.</a:t>
            </a:r>
          </a:p>
          <a:p>
            <a:pPr marL="171450" indent="-171450">
              <a:spcAft>
                <a:spcPts val="600"/>
              </a:spcAft>
              <a:buFont typeface="Arial" panose="020B0604020202020204" pitchFamily="34" charset="0"/>
              <a:buChar char="•"/>
            </a:pPr>
            <a:r>
              <a:rPr lang="en-GB" sz="1000">
                <a:latin typeface="Arial"/>
                <a:ea typeface="Inter"/>
                <a:cs typeface="Arial"/>
              </a:rPr>
              <a:t>The intended commencement of the POC is mid-September to begin for a period of 12 weeks. The lead-in workshops are being put in place via Amazon Web Services, and the first one took place on 26 August.</a:t>
            </a:r>
            <a:endParaRPr lang="en-GB" sz="1000">
              <a:latin typeface="Arial" panose="020B0604020202020204" pitchFamily="34" charset="0"/>
              <a:ea typeface="Inter"/>
              <a:cs typeface="Arial" panose="020B0604020202020204" pitchFamily="34" charset="0"/>
            </a:endParaRPr>
          </a:p>
        </p:txBody>
      </p:sp>
      <p:sp>
        <p:nvSpPr>
          <p:cNvPr id="8" name="Oval 7">
            <a:extLst>
              <a:ext uri="{FF2B5EF4-FFF2-40B4-BE49-F238E27FC236}">
                <a16:creationId xmlns:a16="http://schemas.microsoft.com/office/drawing/2014/main" id="{B5BC581A-6741-8EC1-3B46-C5CD0070B924}"/>
              </a:ext>
            </a:extLst>
          </p:cNvPr>
          <p:cNvSpPr/>
          <p:nvPr/>
        </p:nvSpPr>
        <p:spPr>
          <a:xfrm>
            <a:off x="448269" y="5461647"/>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0" name="Oval 9">
            <a:extLst>
              <a:ext uri="{FF2B5EF4-FFF2-40B4-BE49-F238E27FC236}">
                <a16:creationId xmlns:a16="http://schemas.microsoft.com/office/drawing/2014/main" id="{24DA3C43-7495-977F-C006-B9817F9BD97D}"/>
              </a:ext>
            </a:extLst>
          </p:cNvPr>
          <p:cNvSpPr/>
          <p:nvPr/>
        </p:nvSpPr>
        <p:spPr>
          <a:xfrm>
            <a:off x="7401447" y="3402873"/>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1" name="Oval 10">
            <a:extLst>
              <a:ext uri="{FF2B5EF4-FFF2-40B4-BE49-F238E27FC236}">
                <a16:creationId xmlns:a16="http://schemas.microsoft.com/office/drawing/2014/main" id="{C3015FAD-85DB-3CA0-9330-1BAA5418F9F8}"/>
              </a:ext>
            </a:extLst>
          </p:cNvPr>
          <p:cNvSpPr/>
          <p:nvPr/>
        </p:nvSpPr>
        <p:spPr>
          <a:xfrm>
            <a:off x="11806643" y="247081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3" name="Oval 12">
            <a:extLst>
              <a:ext uri="{FF2B5EF4-FFF2-40B4-BE49-F238E27FC236}">
                <a16:creationId xmlns:a16="http://schemas.microsoft.com/office/drawing/2014/main" id="{AE2C5953-E05A-B288-CBDD-86252953E30C}"/>
              </a:ext>
            </a:extLst>
          </p:cNvPr>
          <p:cNvSpPr/>
          <p:nvPr/>
        </p:nvSpPr>
        <p:spPr>
          <a:xfrm>
            <a:off x="448269" y="5684844"/>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4" name="TextBox 3">
            <a:extLst>
              <a:ext uri="{FF2B5EF4-FFF2-40B4-BE49-F238E27FC236}">
                <a16:creationId xmlns:a16="http://schemas.microsoft.com/office/drawing/2014/main" id="{09609420-7196-8577-F20E-89ACAEFCCFBF}"/>
              </a:ext>
            </a:extLst>
          </p:cNvPr>
          <p:cNvSpPr txBox="1"/>
          <p:nvPr/>
        </p:nvSpPr>
        <p:spPr>
          <a:xfrm>
            <a:off x="9127455" y="6238444"/>
            <a:ext cx="2987118" cy="215444"/>
          </a:xfrm>
          <a:prstGeom prst="rect">
            <a:avLst/>
          </a:prstGeom>
          <a:noFill/>
        </p:spPr>
        <p:txBody>
          <a:bodyPr wrap="square" rtlCol="0">
            <a:spAutoFit/>
          </a:bodyPr>
          <a:lstStyle/>
          <a:p>
            <a:r>
              <a:rPr lang="en-GB" sz="800"/>
              <a:t>All figures as of 31 July 2024 unless otherwise stated</a:t>
            </a:r>
          </a:p>
        </p:txBody>
      </p:sp>
    </p:spTree>
    <p:extLst>
      <p:ext uri="{BB962C8B-B14F-4D97-AF65-F5344CB8AC3E}">
        <p14:creationId xmlns:p14="http://schemas.microsoft.com/office/powerpoint/2010/main" val="1184360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316122" y="4352377"/>
            <a:ext cx="11694676"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95999" y="712293"/>
            <a:ext cx="5915422" cy="61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a:r>
              <a:rPr lang="en-GB" sz="1600" b="1">
                <a:solidFill>
                  <a:srgbClr val="FFFFFF"/>
                </a:solidFill>
                <a:latin typeface="Arial" panose="020B0604020202020204" pitchFamily="34" charset="0"/>
                <a:cs typeface="Arial" panose="020B0604020202020204" pitchFamily="34" charset="0"/>
              </a:rPr>
              <a:t>Key activities for next month</a:t>
            </a: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26035" y="712258"/>
            <a:ext cx="5687179" cy="61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marR="0" lvl="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96764"/>
            <a:ext cx="11198610" cy="746158"/>
          </a:xfrm>
        </p:spPr>
        <p:txBody>
          <a:bodyPr>
            <a:normAutofit/>
          </a:bodyPr>
          <a:lstStyle/>
          <a:p>
            <a:r>
              <a:rPr lang="en-GB" sz="2500">
                <a:latin typeface="Arial" panose="020B0604020202020204" pitchFamily="34" charset="0"/>
                <a:cs typeface="Arial" panose="020B0604020202020204" pitchFamily="34" charset="0"/>
              </a:rPr>
              <a:t>Impactful: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6"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a:t>
            </a:r>
            <a:r>
              <a:rPr kumimoji="0" lang="en-GB" sz="1800" b="1" i="0" u="none" strike="noStrike" kern="1200" cap="none" spc="0" normalizeH="0" baseline="0" noProof="0">
                <a:ln>
                  <a:noFill/>
                </a:ln>
                <a:solidFill>
                  <a:srgbClr val="FFFFFF"/>
                </a:solidFill>
                <a:effectLst/>
                <a:uLnTx/>
                <a:uFillTx/>
                <a:latin typeface="Inter"/>
                <a:ea typeface="+mn-ea"/>
                <a:cs typeface="+mn-cs"/>
              </a:rPr>
              <a:t>: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72579"/>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Green</a:t>
            </a:r>
          </a:p>
        </p:txBody>
      </p:sp>
      <p:sp>
        <p:nvSpPr>
          <p:cNvPr id="9" name="TextBox 8">
            <a:extLst>
              <a:ext uri="{FF2B5EF4-FFF2-40B4-BE49-F238E27FC236}">
                <a16:creationId xmlns:a16="http://schemas.microsoft.com/office/drawing/2014/main" id="{D47EDE79-9C78-F8DD-B967-B64E4699754D}"/>
              </a:ext>
            </a:extLst>
          </p:cNvPr>
          <p:cNvSpPr txBox="1"/>
          <p:nvPr/>
        </p:nvSpPr>
        <p:spPr>
          <a:xfrm>
            <a:off x="326035" y="1370191"/>
            <a:ext cx="5688000" cy="2910627"/>
          </a:xfrm>
          <a:prstGeom prst="rect">
            <a:avLst/>
          </a:prstGeom>
          <a:solidFill>
            <a:schemeClr val="accent1"/>
          </a:solidFill>
          <a:ln>
            <a:noFill/>
          </a:ln>
        </p:spPr>
        <p:txBody>
          <a:bodyPr wrap="square" lIns="180000" tIns="108000" rIns="180000" bIns="180000" rtlCol="0" anchor="t">
            <a:noAutofit/>
          </a:bodyPr>
          <a:lstStyle/>
          <a:p>
            <a:r>
              <a:rPr lang="en-US" sz="1000" b="1">
                <a:solidFill>
                  <a:schemeClr val="bg1"/>
                </a:solidFill>
                <a:ea typeface="Inter"/>
              </a:rPr>
              <a:t>Measuring uptake</a:t>
            </a:r>
          </a:p>
          <a:p>
            <a:pPr marL="171450" indent="-171450">
              <a:buFont typeface="Arial" panose="020B0604020202020204" pitchFamily="34" charset="0"/>
              <a:buChar char="•"/>
            </a:pPr>
            <a:r>
              <a:rPr lang="en-US" sz="1000">
                <a:solidFill>
                  <a:schemeClr val="bg1"/>
                </a:solidFill>
                <a:ea typeface="Inter"/>
              </a:rPr>
              <a:t>Processes for routine system intelligence and uptake measurement data to be inputted into key guideline decision making processes now agreed.</a:t>
            </a:r>
          </a:p>
          <a:p>
            <a:pPr marL="171450" indent="-171450">
              <a:buFont typeface="Arial,Sans-Serif" panose="020B0604020202020204" pitchFamily="34" charset="0"/>
              <a:buChar char="•"/>
            </a:pPr>
            <a:r>
              <a:rPr lang="en-US" sz="1000">
                <a:solidFill>
                  <a:schemeClr val="bg1"/>
                </a:solidFill>
                <a:ea typeface="Inter"/>
              </a:rPr>
              <a:t>Quarterly Intelligence report produced and intelligence directed to relevant teams and functions in NICE.</a:t>
            </a:r>
            <a:endParaRPr lang="en-GB" sz="1000">
              <a:solidFill>
                <a:schemeClr val="bg1"/>
              </a:solidFill>
              <a:ea typeface="Inter"/>
            </a:endParaRPr>
          </a:p>
          <a:p>
            <a:pPr marL="171450" indent="-171450">
              <a:buFont typeface="Arial,Sans-Serif" panose="020B0604020202020204" pitchFamily="34" charset="0"/>
              <a:buChar char="•"/>
            </a:pPr>
            <a:r>
              <a:rPr lang="en-GB" sz="1000">
                <a:solidFill>
                  <a:schemeClr val="bg1"/>
                </a:solidFill>
                <a:ea typeface="Inter"/>
              </a:rPr>
              <a:t>Process to coordinate requests for data, intelligence and insight across different organisational functions agreed.</a:t>
            </a:r>
            <a:endParaRPr lang="en-US" sz="1000">
              <a:solidFill>
                <a:schemeClr val="bg1"/>
              </a:solidFill>
              <a:ea typeface="Inter"/>
            </a:endParaRPr>
          </a:p>
          <a:p>
            <a:pPr marL="171450" indent="-171450">
              <a:buFont typeface="Arial" panose="020B0604020202020204" pitchFamily="34" charset="0"/>
              <a:buChar char="•"/>
            </a:pPr>
            <a:r>
              <a:rPr lang="en-US" sz="1000">
                <a:solidFill>
                  <a:schemeClr val="bg1"/>
                </a:solidFill>
                <a:ea typeface="Inter"/>
              </a:rPr>
              <a:t>Deep dive on maternity and neonatal guidance uptake and system intelligence started.</a:t>
            </a:r>
            <a:r>
              <a:rPr lang="en-US" sz="1000" b="1">
                <a:solidFill>
                  <a:schemeClr val="bg1"/>
                </a:solidFill>
                <a:ea typeface="Inter"/>
              </a:rPr>
              <a:t> </a:t>
            </a:r>
            <a:endParaRPr lang="en-US" sz="1000">
              <a:solidFill>
                <a:schemeClr val="bg1"/>
              </a:solidFill>
              <a:ea typeface="Inter"/>
            </a:endParaRPr>
          </a:p>
          <a:p>
            <a:r>
              <a:rPr lang="en-GB" sz="1000">
                <a:solidFill>
                  <a:schemeClr val="bg1"/>
                </a:solidFill>
              </a:rPr>
              <a:t>I</a:t>
            </a:r>
            <a:r>
              <a:rPr lang="en-GB" sz="1000" b="1">
                <a:solidFill>
                  <a:schemeClr val="bg1"/>
                </a:solidFill>
              </a:rPr>
              <a:t>ncreasing uptake </a:t>
            </a:r>
            <a:endParaRPr lang="en-GB" sz="1000" b="1">
              <a:solidFill>
                <a:schemeClr val="bg1"/>
              </a:solidFill>
              <a:ea typeface="Inter"/>
            </a:endParaRPr>
          </a:p>
          <a:p>
            <a:pPr marL="171450" indent="-171450">
              <a:buFont typeface="Arial" panose="020B0604020202020204" pitchFamily="34" charset="0"/>
              <a:buChar char="•"/>
            </a:pPr>
            <a:r>
              <a:rPr lang="en-GB" sz="1000">
                <a:solidFill>
                  <a:schemeClr val="bg1"/>
                </a:solidFill>
              </a:rPr>
              <a:t>Collaboration agreements in development with our priority partnerships, to support implementation and increased uptake.</a:t>
            </a:r>
            <a:endParaRPr lang="en-GB" sz="1000">
              <a:solidFill>
                <a:schemeClr val="bg1"/>
              </a:solidFill>
              <a:ea typeface="Inter"/>
            </a:endParaRPr>
          </a:p>
          <a:p>
            <a:pPr marL="171450" indent="-171450">
              <a:buFont typeface="Arial" panose="020B0604020202020204" pitchFamily="34" charset="0"/>
              <a:buChar char="•"/>
            </a:pPr>
            <a:r>
              <a:rPr lang="en-GB" sz="1000">
                <a:solidFill>
                  <a:schemeClr val="bg1"/>
                </a:solidFill>
                <a:ea typeface="Inter"/>
                <a:cs typeface="Arial"/>
              </a:rPr>
              <a:t>Draft annual workplan agreed with Health Innovation Networks, focusing on CVD, obesity and weight management, and real world evidence collection for early value assessments</a:t>
            </a:r>
            <a:endParaRPr lang="en-GB" sz="1000">
              <a:solidFill>
                <a:schemeClr val="bg1"/>
              </a:solidFill>
              <a:ea typeface="Inter"/>
              <a:cs typeface="Arial" panose="020B0604020202020204" pitchFamily="34" charset="0"/>
            </a:endParaRPr>
          </a:p>
          <a:p>
            <a:r>
              <a:rPr lang="en-GB" sz="1000">
                <a:solidFill>
                  <a:schemeClr val="bg1"/>
                </a:solidFill>
                <a:ea typeface="Inter"/>
                <a:cs typeface="Arial"/>
              </a:rPr>
              <a:t>I</a:t>
            </a:r>
            <a:r>
              <a:rPr lang="en-GB" sz="1000" b="1">
                <a:solidFill>
                  <a:schemeClr val="bg1"/>
                </a:solidFill>
                <a:ea typeface="Inter"/>
                <a:cs typeface="Arial"/>
              </a:rPr>
              <a:t>mproving engagement </a:t>
            </a:r>
          </a:p>
          <a:p>
            <a:pPr marL="171450" indent="-171450">
              <a:buFont typeface="Arial" panose="020B0604020202020204" pitchFamily="34" charset="0"/>
              <a:buChar char="•"/>
            </a:pPr>
            <a:r>
              <a:rPr lang="en-GB" sz="1000">
                <a:solidFill>
                  <a:schemeClr val="bg1"/>
                </a:solidFill>
                <a:ea typeface="Inter"/>
                <a:cs typeface="Arial"/>
              </a:rPr>
              <a:t>Work in progress across our expert panel and VCSE forum and to establish NICE leaders to provide the infrastructure for the oversight group.</a:t>
            </a:r>
          </a:p>
          <a:p>
            <a:pPr marL="171450" indent="-171450">
              <a:buFont typeface="Arial" panose="020B0604020202020204" pitchFamily="34" charset="0"/>
              <a:buChar char="•"/>
            </a:pPr>
            <a:endParaRPr lang="en-GB" sz="1050">
              <a:solidFill>
                <a:srgbClr val="000000"/>
              </a:solidFill>
              <a:latin typeface="Aptos"/>
              <a:ea typeface="Inter"/>
              <a:cs typeface="Arial" panose="020B0604020202020204" pitchFamily="34" charset="0"/>
            </a:endParaRPr>
          </a:p>
        </p:txBody>
      </p:sp>
      <p:sp>
        <p:nvSpPr>
          <p:cNvPr id="24" name="TextBox 23">
            <a:extLst>
              <a:ext uri="{FF2B5EF4-FFF2-40B4-BE49-F238E27FC236}">
                <a16:creationId xmlns:a16="http://schemas.microsoft.com/office/drawing/2014/main" id="{D4D2D40D-5649-926E-52CB-C7E779CFB6BA}"/>
              </a:ext>
            </a:extLst>
          </p:cNvPr>
          <p:cNvSpPr txBox="1"/>
          <p:nvPr/>
        </p:nvSpPr>
        <p:spPr>
          <a:xfrm>
            <a:off x="6095998" y="1370191"/>
            <a:ext cx="5914800" cy="2910627"/>
          </a:xfrm>
          <a:prstGeom prst="rect">
            <a:avLst/>
          </a:prstGeom>
          <a:solidFill>
            <a:srgbClr val="228096"/>
          </a:solidFill>
          <a:ln>
            <a:noFill/>
          </a:ln>
        </p:spPr>
        <p:txBody>
          <a:bodyPr wrap="square" lIns="180000" tIns="108000" rIns="180000" bIns="180000" rtlCol="0" anchor="t">
            <a:noAutofit/>
          </a:bodyPr>
          <a:lstStyle/>
          <a:p>
            <a:r>
              <a:rPr lang="en-GB" sz="1000" b="1">
                <a:solidFill>
                  <a:schemeClr val="bg1"/>
                </a:solidFill>
                <a:ea typeface="Inter"/>
              </a:rPr>
              <a:t>Measuring uptake</a:t>
            </a:r>
          </a:p>
          <a:p>
            <a:pPr marL="171450" indent="-171450">
              <a:buFont typeface="Arial" panose="020B0604020202020204" pitchFamily="34" charset="0"/>
              <a:buChar char="•"/>
            </a:pPr>
            <a:r>
              <a:rPr lang="en-GB" sz="1000">
                <a:solidFill>
                  <a:schemeClr val="bg1"/>
                </a:solidFill>
                <a:ea typeface="Inter"/>
                <a:cs typeface="Arial"/>
              </a:rPr>
              <a:t>Extract maternity and neonatal data in </a:t>
            </a:r>
            <a:r>
              <a:rPr lang="en-US" sz="1000" err="1">
                <a:solidFill>
                  <a:schemeClr val="bg1"/>
                </a:solidFill>
                <a:ea typeface="Inter"/>
                <a:cs typeface="Arial"/>
              </a:rPr>
              <a:t>prioritised</a:t>
            </a:r>
            <a:r>
              <a:rPr lang="en-US" sz="1000">
                <a:solidFill>
                  <a:schemeClr val="bg1"/>
                </a:solidFill>
                <a:ea typeface="Inter"/>
                <a:cs typeface="Arial"/>
              </a:rPr>
              <a:t> areas, identifying variation and developing insights.</a:t>
            </a:r>
            <a:endParaRPr lang="en-GB" sz="1000">
              <a:solidFill>
                <a:schemeClr val="bg1"/>
              </a:solidFill>
              <a:ea typeface="Inter"/>
              <a:cs typeface="Arial"/>
            </a:endParaRPr>
          </a:p>
          <a:p>
            <a:pPr marL="171450" indent="-171450">
              <a:buFont typeface="Arial" panose="020B0604020202020204" pitchFamily="34" charset="0"/>
              <a:buChar char="•"/>
            </a:pPr>
            <a:r>
              <a:rPr lang="en-GB" sz="1000">
                <a:solidFill>
                  <a:schemeClr val="bg1"/>
                </a:solidFill>
                <a:ea typeface="Inter"/>
                <a:cs typeface="Arial"/>
              </a:rPr>
              <a:t>Working on coordinated response to data, intelligence and  insight requests. Key examples include menopause request for prioritisation function and cancer request for guidelines programme. </a:t>
            </a:r>
            <a:endParaRPr lang="en-US" sz="1000">
              <a:solidFill>
                <a:schemeClr val="bg1"/>
              </a:solidFill>
              <a:ea typeface="Inter"/>
              <a:cs typeface="Arial"/>
            </a:endParaRPr>
          </a:p>
          <a:p>
            <a:endParaRPr lang="en-GB" sz="1000" b="1">
              <a:solidFill>
                <a:schemeClr val="bg1"/>
              </a:solidFill>
              <a:ea typeface="Inter"/>
            </a:endParaRPr>
          </a:p>
          <a:p>
            <a:r>
              <a:rPr lang="en-US" sz="1000">
                <a:solidFill>
                  <a:schemeClr val="bg1"/>
                </a:solidFill>
                <a:ea typeface="Inter"/>
              </a:rPr>
              <a:t>I</a:t>
            </a:r>
            <a:r>
              <a:rPr lang="en-US" sz="1000" b="1">
                <a:solidFill>
                  <a:schemeClr val="bg1"/>
                </a:solidFill>
                <a:ea typeface="Inter"/>
              </a:rPr>
              <a:t>ncreasing uptake</a:t>
            </a:r>
            <a:endParaRPr lang="en-US" sz="1000" b="1">
              <a:solidFill>
                <a:schemeClr val="bg1"/>
              </a:solidFill>
            </a:endParaRPr>
          </a:p>
          <a:p>
            <a:pPr marL="171450" indent="-171450">
              <a:buFont typeface="Arial" panose="020B0604020202020204" pitchFamily="34" charset="0"/>
              <a:buChar char="•"/>
            </a:pPr>
            <a:r>
              <a:rPr lang="en-GB" sz="1000">
                <a:solidFill>
                  <a:schemeClr val="bg1"/>
                </a:solidFill>
                <a:ea typeface="Inter"/>
                <a:cs typeface="Arial"/>
              </a:rPr>
              <a:t>Finalise collaboration agreements and joint work plans with all priority partnerships.</a:t>
            </a:r>
          </a:p>
          <a:p>
            <a:pPr marL="171450" indent="-171450">
              <a:buFont typeface="Arial" panose="020B0604020202020204" pitchFamily="34" charset="0"/>
              <a:buChar char="•"/>
            </a:pPr>
            <a:r>
              <a:rPr lang="en-GB" sz="1000">
                <a:solidFill>
                  <a:schemeClr val="bg1"/>
                </a:solidFill>
                <a:ea typeface="Inter"/>
                <a:cs typeface="Arial"/>
              </a:rPr>
              <a:t>Further development of obesity implementation support</a:t>
            </a:r>
          </a:p>
          <a:p>
            <a:pPr marL="171450" indent="-171450">
              <a:buFont typeface="Arial" panose="020B0604020202020204" pitchFamily="34" charset="0"/>
              <a:buChar char="•"/>
            </a:pPr>
            <a:endParaRPr lang="en-GB" sz="1000" b="1">
              <a:solidFill>
                <a:schemeClr val="bg1"/>
              </a:solidFill>
              <a:ea typeface="Inter"/>
              <a:cs typeface="Arial" panose="020B0604020202020204" pitchFamily="34" charset="0"/>
            </a:endParaRPr>
          </a:p>
          <a:p>
            <a:r>
              <a:rPr lang="en-GB" sz="1000" b="1">
                <a:solidFill>
                  <a:schemeClr val="bg1"/>
                </a:solidFill>
                <a:ea typeface="Inter"/>
                <a:cs typeface="Arial"/>
              </a:rPr>
              <a:t>Improving engagement </a:t>
            </a:r>
          </a:p>
          <a:p>
            <a:pPr marL="171450" indent="-171450">
              <a:buFont typeface="Arial" panose="020B0604020202020204" pitchFamily="34" charset="0"/>
              <a:buChar char="•"/>
            </a:pPr>
            <a:r>
              <a:rPr lang="en-GB" sz="1000">
                <a:solidFill>
                  <a:schemeClr val="bg1"/>
                </a:solidFill>
                <a:ea typeface="Inter"/>
                <a:cs typeface="Arial"/>
              </a:rPr>
              <a:t>Recruit non-executive director to support the People and Communities work programme and agree terms of reference for oversight board and start recruitment process. </a:t>
            </a:r>
          </a:p>
          <a:p>
            <a:pPr marL="171450" indent="-171450">
              <a:buFont typeface="Arial" panose="020B0604020202020204" pitchFamily="34" charset="0"/>
              <a:buChar char="•"/>
            </a:pPr>
            <a:r>
              <a:rPr lang="en-GB" sz="1000">
                <a:solidFill>
                  <a:schemeClr val="bg1"/>
                </a:solidFill>
                <a:ea typeface="Inter"/>
                <a:cs typeface="Arial"/>
              </a:rPr>
              <a:t>Relaunch of VCSE forum event September.</a:t>
            </a:r>
          </a:p>
          <a:p>
            <a:pPr marL="171450" indent="-171450">
              <a:spcAft>
                <a:spcPts val="1200"/>
              </a:spcAft>
              <a:buFont typeface="Arial" panose="020B0604020202020204" pitchFamily="34" charset="0"/>
              <a:buChar char="•"/>
            </a:pPr>
            <a:endParaRPr lang="en-GB" sz="1000">
              <a:solidFill>
                <a:schemeClr val="bg1"/>
              </a:solidFill>
              <a:ea typeface="Inter"/>
              <a:cs typeface="Arial" panose="020B0604020202020204" pitchFamily="34" charset="0"/>
            </a:endParaRPr>
          </a:p>
        </p:txBody>
      </p:sp>
      <p:sp>
        <p:nvSpPr>
          <p:cNvPr id="19" name="TextBox 18">
            <a:extLst>
              <a:ext uri="{FF2B5EF4-FFF2-40B4-BE49-F238E27FC236}">
                <a16:creationId xmlns:a16="http://schemas.microsoft.com/office/drawing/2014/main" id="{F2D51453-51B3-443A-E731-A21953DF69CE}"/>
              </a:ext>
            </a:extLst>
          </p:cNvPr>
          <p:cNvSpPr txBox="1"/>
          <p:nvPr/>
        </p:nvSpPr>
        <p:spPr>
          <a:xfrm>
            <a:off x="326035" y="4333228"/>
            <a:ext cx="400511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issues,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4876" y="707696"/>
            <a:ext cx="813600" cy="616723"/>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21761"/>
            <a:ext cx="813174" cy="565200"/>
          </a:xfrm>
          <a:prstGeom prst="rect">
            <a:avLst/>
          </a:prstGeom>
        </p:spPr>
      </p:pic>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4050135209"/>
              </p:ext>
            </p:extLst>
          </p:nvPr>
        </p:nvGraphicFramePr>
        <p:xfrm>
          <a:off x="314268" y="4703695"/>
          <a:ext cx="11694675" cy="1066800"/>
        </p:xfrm>
        <a:graphic>
          <a:graphicData uri="http://schemas.openxmlformats.org/drawingml/2006/table">
            <a:tbl>
              <a:tblPr firstRow="1" bandRow="1">
                <a:tableStyleId>{5C22544A-7EE6-4342-B048-85BDC9FD1C3A}</a:tableStyleId>
              </a:tblPr>
              <a:tblGrid>
                <a:gridCol w="1447805">
                  <a:extLst>
                    <a:ext uri="{9D8B030D-6E8A-4147-A177-3AD203B41FA5}">
                      <a16:colId xmlns:a16="http://schemas.microsoft.com/office/drawing/2014/main" val="1740715206"/>
                    </a:ext>
                  </a:extLst>
                </a:gridCol>
                <a:gridCol w="4805430">
                  <a:extLst>
                    <a:ext uri="{9D8B030D-6E8A-4147-A177-3AD203B41FA5}">
                      <a16:colId xmlns:a16="http://schemas.microsoft.com/office/drawing/2014/main" val="3799182394"/>
                    </a:ext>
                  </a:extLst>
                </a:gridCol>
                <a:gridCol w="262480">
                  <a:extLst>
                    <a:ext uri="{9D8B030D-6E8A-4147-A177-3AD203B41FA5}">
                      <a16:colId xmlns:a16="http://schemas.microsoft.com/office/drawing/2014/main" val="3984294952"/>
                    </a:ext>
                  </a:extLst>
                </a:gridCol>
                <a:gridCol w="252386">
                  <a:extLst>
                    <a:ext uri="{9D8B030D-6E8A-4147-A177-3AD203B41FA5}">
                      <a16:colId xmlns:a16="http://schemas.microsoft.com/office/drawing/2014/main" val="3838693969"/>
                    </a:ext>
                  </a:extLst>
                </a:gridCol>
                <a:gridCol w="395760">
                  <a:extLst>
                    <a:ext uri="{9D8B030D-6E8A-4147-A177-3AD203B41FA5}">
                      <a16:colId xmlns:a16="http://schemas.microsoft.com/office/drawing/2014/main" val="2480451295"/>
                    </a:ext>
                  </a:extLst>
                </a:gridCol>
                <a:gridCol w="4530814">
                  <a:extLst>
                    <a:ext uri="{9D8B030D-6E8A-4147-A177-3AD203B41FA5}">
                      <a16:colId xmlns:a16="http://schemas.microsoft.com/office/drawing/2014/main" val="1164021184"/>
                    </a:ext>
                  </a:extLst>
                </a:gridCol>
              </a:tblGrid>
              <a:tr h="174166">
                <a:tc>
                  <a:txBody>
                    <a:bodyPr/>
                    <a:lstStyle/>
                    <a:p>
                      <a:r>
                        <a:rPr lang="en-GB" sz="1000">
                          <a:latin typeface="Arial"/>
                          <a:cs typeface="Arial"/>
                        </a:rPr>
                        <a:t>Workstream</a:t>
                      </a:r>
                    </a:p>
                  </a:txBody>
                  <a:tcPr/>
                </a:tc>
                <a:tc>
                  <a:txBody>
                    <a:bodyPr/>
                    <a:lstStyle/>
                    <a:p>
                      <a:r>
                        <a:rPr lang="en-GB" sz="1000">
                          <a:latin typeface="Arial"/>
                          <a:cs typeface="Arial"/>
                        </a:rPr>
                        <a:t>Risk</a:t>
                      </a:r>
                    </a:p>
                  </a:txBody>
                  <a:tcPr/>
                </a:tc>
                <a:tc>
                  <a:txBody>
                    <a:bodyPr/>
                    <a:lstStyle/>
                    <a:p>
                      <a:pPr algn="ctr"/>
                      <a:r>
                        <a:rPr lang="en-GB" sz="1000">
                          <a:latin typeface="Arial"/>
                          <a:cs typeface="Arial"/>
                        </a:rPr>
                        <a:t>I</a:t>
                      </a:r>
                    </a:p>
                  </a:txBody>
                  <a:tcPr/>
                </a:tc>
                <a:tc>
                  <a:txBody>
                    <a:bodyPr/>
                    <a:lstStyle/>
                    <a:p>
                      <a:pPr algn="ctr"/>
                      <a:r>
                        <a:rPr lang="en-GB" sz="1000">
                          <a:latin typeface="Arial"/>
                          <a:cs typeface="Arial"/>
                        </a:rPr>
                        <a:t>L</a:t>
                      </a:r>
                    </a:p>
                  </a:txBody>
                  <a:tcPr/>
                </a:tc>
                <a:tc>
                  <a:txBody>
                    <a:bodyPr/>
                    <a:lstStyle/>
                    <a:p>
                      <a:pPr algn="ctr"/>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241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Arial"/>
                          <a:ea typeface="Inter"/>
                          <a:cs typeface="Arial"/>
                        </a:rPr>
                        <a:t>Implementation support</a:t>
                      </a:r>
                    </a:p>
                  </a:txBody>
                  <a:tcPr>
                    <a:solidFill>
                      <a:schemeClr val="accent1">
                        <a:lumMod val="40000"/>
                        <a:lumOff val="60000"/>
                      </a:schemeClr>
                    </a:solidFill>
                  </a:tcPr>
                </a:tc>
                <a:tc>
                  <a:txBody>
                    <a:bodyPr/>
                    <a:lstStyle/>
                    <a:p>
                      <a:r>
                        <a:rPr lang="en-GB" sz="1050">
                          <a:solidFill>
                            <a:schemeClr val="tx1"/>
                          </a:solidFill>
                          <a:latin typeface="Arial"/>
                          <a:cs typeface="Arial"/>
                        </a:rPr>
                        <a:t>Feedback from stakeholders has highlighted potential implementation risks with Tirzepatide TA</a:t>
                      </a:r>
                    </a:p>
                  </a:txBody>
                  <a:tcPr>
                    <a:solidFill>
                      <a:schemeClr val="bg1">
                        <a:lumMod val="95000"/>
                      </a:schemeClr>
                    </a:solidFill>
                  </a:tcPr>
                </a:tc>
                <a:tc>
                  <a:txBody>
                    <a:bodyPr/>
                    <a:lstStyle/>
                    <a:p>
                      <a:pPr algn="ctr"/>
                      <a:r>
                        <a:rPr lang="en-GB" sz="1000">
                          <a:solidFill>
                            <a:schemeClr val="tx1"/>
                          </a:solidFill>
                          <a:latin typeface="Arial"/>
                          <a:cs typeface="Arial"/>
                        </a:rPr>
                        <a:t>4</a:t>
                      </a:r>
                    </a:p>
                  </a:txBody>
                  <a:tcPr anchor="ctr">
                    <a:solidFill>
                      <a:srgbClr val="E8EDEF"/>
                    </a:solidFill>
                  </a:tcPr>
                </a:tc>
                <a:tc>
                  <a:txBody>
                    <a:bodyPr/>
                    <a:lstStyle/>
                    <a:p>
                      <a:pPr algn="ctr"/>
                      <a:r>
                        <a:rPr lang="en-GB" sz="1000">
                          <a:solidFill>
                            <a:schemeClr val="tx1"/>
                          </a:solidFill>
                          <a:latin typeface="Arial"/>
                          <a:cs typeface="Arial"/>
                        </a:rPr>
                        <a:t>3</a:t>
                      </a:r>
                    </a:p>
                  </a:txBody>
                  <a:tcPr anchor="ctr">
                    <a:solidFill>
                      <a:srgbClr val="E8EDEF"/>
                    </a:solidFill>
                  </a:tcPr>
                </a:tc>
                <a:tc>
                  <a:txBody>
                    <a:bodyPr/>
                    <a:lstStyle/>
                    <a:p>
                      <a:pPr algn="ctr"/>
                      <a:r>
                        <a:rPr lang="en-GB" sz="1000">
                          <a:solidFill>
                            <a:schemeClr val="tx1"/>
                          </a:solidFill>
                          <a:latin typeface="Arial"/>
                          <a:cs typeface="Arial"/>
                        </a:rPr>
                        <a:t>12</a:t>
                      </a:r>
                    </a:p>
                  </a:txBody>
                  <a:tcPr anchor="ctr">
                    <a:solidFill>
                      <a:srgbClr val="FFC000"/>
                    </a:solidFill>
                  </a:tcPr>
                </a:tc>
                <a:tc>
                  <a:txBody>
                    <a:bodyPr/>
                    <a:lstStyle/>
                    <a:p>
                      <a:r>
                        <a:rPr lang="en-GB" sz="1050">
                          <a:latin typeface="Arial"/>
                          <a:cs typeface="Arial"/>
                        </a:rPr>
                        <a:t>VPAG implementation toolkit being developed to address key implementation risks, with extensive user/stakeholder involvement.</a:t>
                      </a:r>
                    </a:p>
                  </a:txBody>
                  <a:tcPr>
                    <a:solidFill>
                      <a:schemeClr val="bg1">
                        <a:lumMod val="95000"/>
                      </a:schemeClr>
                    </a:solidFill>
                  </a:tcPr>
                </a:tc>
                <a:extLst>
                  <a:ext uri="{0D108BD9-81ED-4DB2-BD59-A6C34878D82A}">
                    <a16:rowId xmlns:a16="http://schemas.microsoft.com/office/drawing/2014/main" val="1637962769"/>
                  </a:ext>
                </a:extLst>
              </a:tr>
              <a:tr h="335722">
                <a:tc>
                  <a:txBody>
                    <a:bodyPr/>
                    <a:lstStyle/>
                    <a:p>
                      <a:r>
                        <a:rPr lang="en-GB" sz="900">
                          <a:latin typeface="Arial"/>
                          <a:cs typeface="Arial"/>
                        </a:rPr>
                        <a:t>Uptake measurement</a:t>
                      </a:r>
                    </a:p>
                  </a:txBody>
                  <a:tcPr>
                    <a:solidFill>
                      <a:schemeClr val="accent1">
                        <a:lumMod val="40000"/>
                        <a:lumOff val="60000"/>
                      </a:schemeClr>
                    </a:solidFill>
                  </a:tcPr>
                </a:tc>
                <a:tc>
                  <a:txBody>
                    <a:bodyPr/>
                    <a:lstStyle/>
                    <a:p>
                      <a:pPr lvl="0" algn="l">
                        <a:lnSpc>
                          <a:spcPct val="100000"/>
                        </a:lnSpc>
                        <a:spcBef>
                          <a:spcPts val="0"/>
                        </a:spcBef>
                        <a:spcAft>
                          <a:spcPts val="0"/>
                        </a:spcAft>
                        <a:buNone/>
                      </a:pPr>
                      <a:r>
                        <a:rPr lang="en-GB" sz="1050" b="0" i="0" u="none" strike="noStrike" noProof="0">
                          <a:solidFill>
                            <a:srgbClr val="000000"/>
                          </a:solidFill>
                          <a:latin typeface="Arial"/>
                        </a:rPr>
                        <a:t>There is a risk we raise expectations about increasing levels of all guidance uptake with the KPI about uptake measurement.</a:t>
                      </a:r>
                    </a:p>
                  </a:txBody>
                  <a:tcPr>
                    <a:solidFill>
                      <a:schemeClr val="bg1">
                        <a:lumMod val="95000"/>
                      </a:schemeClr>
                    </a:solidFill>
                  </a:tcPr>
                </a:tc>
                <a:tc>
                  <a:txBody>
                    <a:bodyPr/>
                    <a:lstStyle/>
                    <a:p>
                      <a:pPr algn="ctr"/>
                      <a:r>
                        <a:rPr lang="en-GB" sz="1000">
                          <a:latin typeface="Arial"/>
                          <a:cs typeface="Arial"/>
                        </a:rPr>
                        <a:t>3</a:t>
                      </a:r>
                    </a:p>
                  </a:txBody>
                  <a:tcPr anchor="ctr">
                    <a:solidFill>
                      <a:srgbClr val="E8EDEF"/>
                    </a:solidFill>
                  </a:tcPr>
                </a:tc>
                <a:tc>
                  <a:txBody>
                    <a:bodyPr/>
                    <a:lstStyle/>
                    <a:p>
                      <a:pPr algn="ctr"/>
                      <a:r>
                        <a:rPr lang="en-GB" sz="1000">
                          <a:latin typeface="Arial"/>
                          <a:cs typeface="Arial"/>
                        </a:rPr>
                        <a:t>3</a:t>
                      </a:r>
                    </a:p>
                  </a:txBody>
                  <a:tcPr anchor="ctr">
                    <a:solidFill>
                      <a:srgbClr val="E8EDEF"/>
                    </a:solidFill>
                  </a:tcPr>
                </a:tc>
                <a:tc>
                  <a:txBody>
                    <a:bodyPr/>
                    <a:lstStyle/>
                    <a:p>
                      <a:pPr algn="ctr"/>
                      <a:r>
                        <a:rPr lang="en-GB" sz="1000">
                          <a:latin typeface="Arial"/>
                          <a:cs typeface="Arial"/>
                        </a:rPr>
                        <a:t>9</a:t>
                      </a:r>
                      <a:endParaRPr lang="en-GB" sz="1000">
                        <a:latin typeface="Arial" panose="020B0604020202020204" pitchFamily="34" charset="0"/>
                        <a:cs typeface="Arial" panose="020B0604020202020204" pitchFamily="34" charset="0"/>
                      </a:endParaRPr>
                    </a:p>
                  </a:txBody>
                  <a:tcPr anchor="ctr">
                    <a:solidFill>
                      <a:srgbClr val="FFFF00"/>
                    </a:solidFill>
                  </a:tcPr>
                </a:tc>
                <a:tc>
                  <a:txBody>
                    <a:bodyPr/>
                    <a:lstStyle/>
                    <a:p>
                      <a:r>
                        <a:rPr lang="en-GB" sz="1050">
                          <a:latin typeface="Arial"/>
                          <a:cs typeface="Arial"/>
                        </a:rPr>
                        <a:t>Careful communication about prioritised areas and develop roadmap for future expansion of uptake measurement.</a:t>
                      </a:r>
                    </a:p>
                  </a:txBody>
                  <a:tcPr>
                    <a:solidFill>
                      <a:schemeClr val="bg1">
                        <a:lumMod val="95000"/>
                      </a:schemeClr>
                    </a:solidFill>
                  </a:tcPr>
                </a:tc>
                <a:extLst>
                  <a:ext uri="{0D108BD9-81ED-4DB2-BD59-A6C34878D82A}">
                    <a16:rowId xmlns:a16="http://schemas.microsoft.com/office/drawing/2014/main" val="831340481"/>
                  </a:ext>
                </a:extLst>
              </a:tr>
            </a:tbl>
          </a:graphicData>
        </a:graphic>
      </p:graphicFrame>
      <p:grpSp>
        <p:nvGrpSpPr>
          <p:cNvPr id="10" name="Group 9" descr="Key indicating range, light green very low, dark green low, yellow medium, amber high, red very high. ">
            <a:extLst>
              <a:ext uri="{FF2B5EF4-FFF2-40B4-BE49-F238E27FC236}">
                <a16:creationId xmlns:a16="http://schemas.microsoft.com/office/drawing/2014/main" id="{2618FACE-4EEA-433F-2ABD-987795BD22DD}"/>
              </a:ext>
            </a:extLst>
          </p:cNvPr>
          <p:cNvGrpSpPr/>
          <p:nvPr/>
        </p:nvGrpSpPr>
        <p:grpSpPr>
          <a:xfrm>
            <a:off x="7412724" y="6545792"/>
            <a:ext cx="3138270" cy="215444"/>
            <a:chOff x="6420298" y="6183881"/>
            <a:chExt cx="3138270" cy="215444"/>
          </a:xfrm>
        </p:grpSpPr>
        <p:sp>
          <p:nvSpPr>
            <p:cNvPr id="11" name="TextBox 10">
              <a:extLst>
                <a:ext uri="{FF2B5EF4-FFF2-40B4-BE49-F238E27FC236}">
                  <a16:creationId xmlns:a16="http://schemas.microsoft.com/office/drawing/2014/main" id="{3236EBF6-1F5B-161F-304C-6C01DC1037B1}"/>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2" name="TextBox 11">
              <a:extLst>
                <a:ext uri="{FF2B5EF4-FFF2-40B4-BE49-F238E27FC236}">
                  <a16:creationId xmlns:a16="http://schemas.microsoft.com/office/drawing/2014/main" id="{B532B92A-310B-7722-65DA-40380D2A4C42}"/>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3" name="Rectangle 12">
              <a:extLst>
                <a:ext uri="{FF2B5EF4-FFF2-40B4-BE49-F238E27FC236}">
                  <a16:creationId xmlns:a16="http://schemas.microsoft.com/office/drawing/2014/main" id="{1D06E23E-72BA-6012-9D20-B5ABB7679348}"/>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6197E5B-8787-5DF7-0468-310B99B8FC95}"/>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93B4B8B-02A8-2051-06F5-E2FF6531990C}"/>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18" name="Rectangle 17">
              <a:extLst>
                <a:ext uri="{FF2B5EF4-FFF2-40B4-BE49-F238E27FC236}">
                  <a16:creationId xmlns:a16="http://schemas.microsoft.com/office/drawing/2014/main" id="{1CCE1583-7BAF-6664-A94B-15AAF2B18253}"/>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006319B-05F9-EBBE-0E0C-75D082C8000A}"/>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53A01FB2-3562-15E0-DBE5-33652B0C36BC}"/>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2" name="Rectangle 21">
              <a:extLst>
                <a:ext uri="{FF2B5EF4-FFF2-40B4-BE49-F238E27FC236}">
                  <a16:creationId xmlns:a16="http://schemas.microsoft.com/office/drawing/2014/main" id="{157653AC-BC99-97CE-44E3-3FA92CE8E126}"/>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BD7E2DC-9001-11A8-2A4E-4E29A425FE38}"/>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Tree>
    <p:extLst>
      <p:ext uri="{BB962C8B-B14F-4D97-AF65-F5344CB8AC3E}">
        <p14:creationId xmlns:p14="http://schemas.microsoft.com/office/powerpoint/2010/main" val="381922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39758" y="100393"/>
            <a:ext cx="9658752" cy="580987"/>
          </a:xfrm>
        </p:spPr>
        <p:txBody>
          <a:bodyPr>
            <a:normAutofit/>
          </a:bodyPr>
          <a:lstStyle/>
          <a:p>
            <a:r>
              <a:rPr lang="en-US" sz="2500">
                <a:latin typeface="Arial" panose="020B0604020202020204" pitchFamily="34" charset="0"/>
                <a:cs typeface="Arial" panose="020B0604020202020204" pitchFamily="34" charset="0"/>
              </a:rPr>
              <a:t>Impactful: 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1202466404"/>
              </p:ext>
            </p:extLst>
          </p:nvPr>
        </p:nvGraphicFramePr>
        <p:xfrm>
          <a:off x="539758" y="1006986"/>
          <a:ext cx="6956510" cy="4017632"/>
        </p:xfrm>
        <a:graphic>
          <a:graphicData uri="http://schemas.openxmlformats.org/drawingml/2006/table">
            <a:tbl>
              <a:tblPr firstRow="1" bandRow="1">
                <a:tableStyleId>{5C22544A-7EE6-4342-B048-85BDC9FD1C3A}</a:tableStyleId>
              </a:tblPr>
              <a:tblGrid>
                <a:gridCol w="2348868">
                  <a:extLst>
                    <a:ext uri="{9D8B030D-6E8A-4147-A177-3AD203B41FA5}">
                      <a16:colId xmlns:a16="http://schemas.microsoft.com/office/drawing/2014/main" val="324831861"/>
                    </a:ext>
                  </a:extLst>
                </a:gridCol>
                <a:gridCol w="1205149">
                  <a:extLst>
                    <a:ext uri="{9D8B030D-6E8A-4147-A177-3AD203B41FA5}">
                      <a16:colId xmlns:a16="http://schemas.microsoft.com/office/drawing/2014/main" val="2273043041"/>
                    </a:ext>
                  </a:extLst>
                </a:gridCol>
                <a:gridCol w="1205149">
                  <a:extLst>
                    <a:ext uri="{9D8B030D-6E8A-4147-A177-3AD203B41FA5}">
                      <a16:colId xmlns:a16="http://schemas.microsoft.com/office/drawing/2014/main" val="282177607"/>
                    </a:ext>
                  </a:extLst>
                </a:gridCol>
                <a:gridCol w="1205149">
                  <a:extLst>
                    <a:ext uri="{9D8B030D-6E8A-4147-A177-3AD203B41FA5}">
                      <a16:colId xmlns:a16="http://schemas.microsoft.com/office/drawing/2014/main" val="2195783223"/>
                    </a:ext>
                  </a:extLst>
                </a:gridCol>
                <a:gridCol w="992195">
                  <a:extLst>
                    <a:ext uri="{9D8B030D-6E8A-4147-A177-3AD203B41FA5}">
                      <a16:colId xmlns:a16="http://schemas.microsoft.com/office/drawing/2014/main" val="3913680241"/>
                    </a:ext>
                  </a:extLst>
                </a:gridCol>
              </a:tblGrid>
              <a:tr h="853759">
                <a:tc>
                  <a:txBody>
                    <a:bodyPr/>
                    <a:lstStyle/>
                    <a:p>
                      <a:pPr algn="ctr"/>
                      <a:r>
                        <a:rPr lang="en-GB" sz="1200">
                          <a:solidFill>
                            <a:schemeClr val="tx1"/>
                          </a:solidFill>
                          <a:latin typeface="Arial" panose="020B0604020202020204" pitchFamily="34" charset="0"/>
                          <a:ea typeface="Inter SemiBold"/>
                          <a:cs typeface="Arial" panose="020B0604020202020204" pitchFamily="34" charset="0"/>
                        </a:rPr>
                        <a:t>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ea typeface="Inter SemiBold"/>
                          <a:cs typeface="Arial" panose="020B0604020202020204" pitchFamily="34" charset="0"/>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ea typeface="Inter"/>
                          <a:cs typeface="Arial" panose="020B0604020202020204" pitchFamily="34" charset="0"/>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SemiBold"/>
                          <a:cs typeface="Arial" panose="020B0604020202020204" pitchFamily="34" charset="0"/>
                        </a:rPr>
                        <a:t>Trajectory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622499">
                <a:tc>
                  <a:txBody>
                    <a:bodyPr/>
                    <a:lstStyle/>
                    <a:p>
                      <a:pPr marL="0" indent="0">
                        <a:buFont typeface="Arial" panose="020B0604020202020204" pitchFamily="34" charset="0"/>
                        <a:buNone/>
                      </a:pPr>
                      <a:r>
                        <a:rPr lang="en-GB" sz="1050">
                          <a:solidFill>
                            <a:schemeClr val="tx1"/>
                          </a:solidFill>
                          <a:latin typeface="Arial" panose="020B0604020202020204" pitchFamily="34" charset="0"/>
                          <a:ea typeface="Inter"/>
                          <a:cs typeface="Arial" panose="020B0604020202020204" pitchFamily="34" charset="0"/>
                        </a:rPr>
                        <a:t>Proportion of agreed priority guidance measures showing an improvement in national uptake (health and care system priority areas, populations with identified health inequalities, areas that matter most to people and the communities).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N/A</a:t>
                      </a:r>
                    </a:p>
                    <a:p>
                      <a:pPr lvl="0" algn="ctr">
                        <a:buNone/>
                      </a:pPr>
                      <a:r>
                        <a:rPr lang="en-GB" sz="1050" b="1" i="0" u="none" strike="noStrike" noProof="0">
                          <a:solidFill>
                            <a:schemeClr val="tx1"/>
                          </a:solidFill>
                          <a:latin typeface="Arial" panose="020B0604020202020204" pitchFamily="34" charset="0"/>
                          <a:cs typeface="Arial" panose="020B0604020202020204" pitchFamily="34" charset="0"/>
                        </a:rPr>
                        <a:t>Baseline to be established during 24/25</a:t>
                      </a:r>
                      <a:endParaRPr lang="en-GB" sz="105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837338454"/>
                  </a:ext>
                </a:extLst>
              </a:tr>
              <a:tr h="676041">
                <a:tc>
                  <a:txBody>
                    <a:bodyPr/>
                    <a:lstStyle/>
                    <a:p>
                      <a:pPr marL="0" marR="0" lvl="0" indent="0" algn="l">
                        <a:lnSpc>
                          <a:spcPct val="100000"/>
                        </a:lnSpc>
                        <a:spcBef>
                          <a:spcPts val="0"/>
                        </a:spcBef>
                        <a:spcAft>
                          <a:spcPts val="0"/>
                        </a:spcAft>
                        <a:buNone/>
                      </a:pPr>
                      <a:r>
                        <a:rPr lang="en-GB" sz="1050" b="0" i="0" u="none" strike="noStrike" baseline="0" noProof="0">
                          <a:solidFill>
                            <a:schemeClr val="tx1"/>
                          </a:solidFill>
                          <a:latin typeface="Arial" panose="020B0604020202020204" pitchFamily="34" charset="0"/>
                          <a:cs typeface="Arial" panose="020B0604020202020204" pitchFamily="34" charset="0"/>
                        </a:rPr>
                        <a:t>All agreed priority areas have targeted implementation support package in place</a:t>
                      </a:r>
                      <a:endParaRPr lang="en-US" sz="105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0 *In line with expected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endParaRPr lang="en-GB" sz="105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13131278"/>
                  </a:ext>
                </a:extLst>
              </a:tr>
              <a:tr h="865333">
                <a:tc>
                  <a:txBody>
                    <a:bodyPr/>
                    <a:lstStyle/>
                    <a:p>
                      <a:pPr marL="0" lvl="0" indent="0" algn="l">
                        <a:lnSpc>
                          <a:spcPct val="100000"/>
                        </a:lnSpc>
                        <a:spcBef>
                          <a:spcPts val="0"/>
                        </a:spcBef>
                        <a:spcAft>
                          <a:spcPts val="0"/>
                        </a:spcAft>
                        <a:buNone/>
                      </a:pPr>
                      <a:r>
                        <a:rPr lang="en-GB" sz="1050" b="0" i="0" u="none" strike="noStrike" noProof="0">
                          <a:solidFill>
                            <a:schemeClr val="tx1"/>
                          </a:solidFill>
                          <a:latin typeface="Arial" panose="020B0604020202020204" pitchFamily="34" charset="0"/>
                          <a:cs typeface="Arial" panose="020B0604020202020204" pitchFamily="34" charset="0"/>
                        </a:rPr>
                        <a:t>New partnerships (including VCS organisations) to amplify the impact of NICE guidance in agreed priority areas. </a:t>
                      </a:r>
                      <a:endParaRPr lang="en-US" sz="105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50" b="1">
                          <a:solidFill>
                            <a:schemeClr val="tx1"/>
                          </a:solidFill>
                          <a:latin typeface="Arial" panose="020B0604020202020204" pitchFamily="34" charset="0"/>
                          <a:ea typeface="Inter"/>
                          <a:cs typeface="Arial" panose="020B0604020202020204" pitchFamily="34" charset="0"/>
                        </a:rPr>
                        <a:t>0 *as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50" b="1">
                          <a:solidFill>
                            <a:schemeClr val="tx1"/>
                          </a:solidFill>
                          <a:latin typeface="Arial" panose="020B0604020202020204" pitchFamily="34" charset="0"/>
                          <a:ea typeface="Inter"/>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50" b="1">
                          <a:solidFill>
                            <a:schemeClr val="tx1"/>
                          </a:solidFill>
                          <a:latin typeface="Arial" panose="020B0604020202020204" pitchFamily="34" charset="0"/>
                          <a:ea typeface="Inter"/>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endParaRPr lang="en-GB" sz="105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357279095"/>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555112466"/>
              </p:ext>
            </p:extLst>
          </p:nvPr>
        </p:nvGraphicFramePr>
        <p:xfrm>
          <a:off x="7863152" y="1002675"/>
          <a:ext cx="4074276" cy="4006461"/>
        </p:xfrm>
        <a:graphic>
          <a:graphicData uri="http://schemas.openxmlformats.org/drawingml/2006/table">
            <a:tbl>
              <a:tblPr firstRow="1" bandRow="1">
                <a:tableStyleId>{5C22544A-7EE6-4342-B048-85BDC9FD1C3A}</a:tableStyleId>
              </a:tblPr>
              <a:tblGrid>
                <a:gridCol w="2682926">
                  <a:extLst>
                    <a:ext uri="{9D8B030D-6E8A-4147-A177-3AD203B41FA5}">
                      <a16:colId xmlns:a16="http://schemas.microsoft.com/office/drawing/2014/main" val="2727980484"/>
                    </a:ext>
                  </a:extLst>
                </a:gridCol>
                <a:gridCol w="870155">
                  <a:extLst>
                    <a:ext uri="{9D8B030D-6E8A-4147-A177-3AD203B41FA5}">
                      <a16:colId xmlns:a16="http://schemas.microsoft.com/office/drawing/2014/main" val="1637958658"/>
                    </a:ext>
                  </a:extLst>
                </a:gridCol>
                <a:gridCol w="521195">
                  <a:extLst>
                    <a:ext uri="{9D8B030D-6E8A-4147-A177-3AD203B41FA5}">
                      <a16:colId xmlns:a16="http://schemas.microsoft.com/office/drawing/2014/main" val="159653918"/>
                    </a:ext>
                  </a:extLst>
                </a:gridCol>
              </a:tblGrid>
              <a:tr h="268957">
                <a:tc>
                  <a:txBody>
                    <a:bodyPr/>
                    <a:lstStyle/>
                    <a:p>
                      <a:pPr algn="ctr"/>
                      <a:r>
                        <a:rPr lang="en-GB" sz="1200">
                          <a:solidFill>
                            <a:schemeClr val="tx1"/>
                          </a:solidFill>
                          <a:latin typeface="Arial" panose="020B0604020202020204" pitchFamily="34" charset="0"/>
                          <a:ea typeface="Inter"/>
                          <a:cs typeface="Arial" panose="020B0604020202020204" pitchFamily="34" charset="0"/>
                        </a:rPr>
                        <a:t>Bus Plan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Due 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560327">
                <a:tc>
                  <a:txBody>
                    <a:bodyPr/>
                    <a:lstStyle/>
                    <a:p>
                      <a:pPr marL="0" marR="0" lvl="0" indent="0" algn="l">
                        <a:lnSpc>
                          <a:spcPct val="100000"/>
                        </a:lnSpc>
                        <a:spcBef>
                          <a:spcPts val="0"/>
                        </a:spcBef>
                        <a:spcAft>
                          <a:spcPts val="0"/>
                        </a:spcAft>
                        <a:buNone/>
                      </a:pPr>
                      <a:r>
                        <a:rPr lang="en-GB" sz="10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Developed and implemented a fairer payment policy for involvement and engagement activity </a:t>
                      </a:r>
                      <a:endParaRPr kumimoji="0" lang="en-US" sz="105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Arial" panose="020B0604020202020204" pitchFamily="34" charset="0"/>
                          <a:ea typeface="Inter"/>
                          <a:cs typeface="Arial" panose="020B0604020202020204" pitchFamily="34" charset="0"/>
                        </a:rPr>
                        <a:t>21 June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428614">
                <a:tc>
                  <a:txBody>
                    <a:bodyPr/>
                    <a:lstStyle/>
                    <a:p>
                      <a:pPr lvl="0" algn="l">
                        <a:lnSpc>
                          <a:spcPct val="100000"/>
                        </a:lnSpc>
                        <a:spcBef>
                          <a:spcPts val="0"/>
                        </a:spcBef>
                        <a:spcAft>
                          <a:spcPts val="0"/>
                        </a:spcAft>
                        <a:buNone/>
                      </a:pPr>
                      <a:r>
                        <a:rPr lang="en-GB" sz="1050" b="0" i="0" u="none" strike="noStrike" noProof="0">
                          <a:solidFill>
                            <a:srgbClr val="000000"/>
                          </a:solidFill>
                          <a:latin typeface="Arial" panose="020B0604020202020204" pitchFamily="34" charset="0"/>
                          <a:cs typeface="Arial" panose="020B0604020202020204" pitchFamily="34" charset="0"/>
                        </a:rPr>
                        <a:t>Routine reporting of prioritised uptake measures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Arial" panose="020B0604020202020204" pitchFamily="34" charset="0"/>
                          <a:ea typeface="Inter"/>
                          <a:cs typeface="Arial" panose="020B0604020202020204" pitchFamily="34" charset="0"/>
                        </a:rPr>
                        <a:t>31 July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C</a:t>
                      </a:r>
                    </a:p>
                    <a:p>
                      <a:pPr algn="ctr"/>
                      <a:endParaRPr lang="en-GB" sz="1000" b="1">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694806">
                <a:tc>
                  <a:txBody>
                    <a:bodyPr/>
                    <a:lstStyle/>
                    <a:p>
                      <a:pPr lvl="0" algn="l">
                        <a:lnSpc>
                          <a:spcPct val="100000"/>
                        </a:lnSpc>
                        <a:spcBef>
                          <a:spcPts val="0"/>
                        </a:spcBef>
                        <a:spcAft>
                          <a:spcPts val="0"/>
                        </a:spcAft>
                        <a:buNone/>
                      </a:pPr>
                      <a:r>
                        <a:rPr lang="en-GB" sz="1050" b="0" i="0" u="none" strike="noStrike" noProof="0">
                          <a:solidFill>
                            <a:srgbClr val="000000"/>
                          </a:solidFill>
                          <a:latin typeface="Arial" panose="020B0604020202020204" pitchFamily="34" charset="0"/>
                          <a:cs typeface="Arial" panose="020B0604020202020204" pitchFamily="34" charset="0"/>
                        </a:rPr>
                        <a:t>Joint plans in place to amplify the impact of NICE guidance through priority partnerships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Arial" panose="020B0604020202020204" pitchFamily="34" charset="0"/>
                          <a:ea typeface="Inter"/>
                          <a:cs typeface="Arial" panose="020B0604020202020204" pitchFamily="34" charset="0"/>
                        </a:rPr>
                        <a:t>30 Sept 24 (</a:t>
                      </a:r>
                      <a:r>
                        <a:rPr lang="en-GB" sz="900">
                          <a:latin typeface="Arial" panose="020B0604020202020204" pitchFamily="34" charset="0"/>
                          <a:ea typeface="Inter"/>
                          <a:cs typeface="Arial" panose="020B0604020202020204" pitchFamily="34" charset="0"/>
                        </a:rPr>
                        <a:t>moved from July 24 on 11/7/24</a:t>
                      </a:r>
                      <a:r>
                        <a:rPr lang="en-GB" sz="1050">
                          <a:latin typeface="Arial" panose="020B0604020202020204" pitchFamily="34" charset="0"/>
                          <a:ea typeface="Inter"/>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G</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0541423"/>
                  </a:ext>
                </a:extLst>
              </a:tr>
              <a:tr h="560327">
                <a:tc>
                  <a:txBody>
                    <a:bodyPr/>
                    <a:lstStyle/>
                    <a:p>
                      <a:pPr lvl="0" algn="l">
                        <a:lnSpc>
                          <a:spcPct val="100000"/>
                        </a:lnSpc>
                        <a:spcBef>
                          <a:spcPts val="0"/>
                        </a:spcBef>
                        <a:spcAft>
                          <a:spcPts val="0"/>
                        </a:spcAft>
                        <a:buNone/>
                      </a:pPr>
                      <a:r>
                        <a:rPr lang="en-GB" sz="1050" b="0" i="0" u="none" strike="noStrike" noProof="0">
                          <a:solidFill>
                            <a:srgbClr val="000000"/>
                          </a:solidFill>
                          <a:latin typeface="Arial" panose="020B0604020202020204" pitchFamily="34" charset="0"/>
                          <a:cs typeface="Arial" panose="020B0604020202020204" pitchFamily="34" charset="0"/>
                        </a:rPr>
                        <a:t>5 implementation support packages initiated to address agreed priority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Arial" panose="020B0604020202020204" pitchFamily="34" charset="0"/>
                          <a:ea typeface="Inter"/>
                          <a:cs typeface="Arial" panose="020B0604020202020204" pitchFamily="34" charset="0"/>
                        </a:rPr>
                        <a:t>30 Sep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G</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16768234"/>
                  </a:ext>
                </a:extLst>
              </a:tr>
              <a:tr h="717219">
                <a:tc>
                  <a:txBody>
                    <a:bodyPr/>
                    <a:lstStyle/>
                    <a:p>
                      <a:pPr lvl="0">
                        <a:buNone/>
                      </a:pPr>
                      <a:r>
                        <a:rPr lang="en-GB" sz="1050" b="0" i="0" u="none" strike="noStrike" noProof="0">
                          <a:solidFill>
                            <a:srgbClr val="000000"/>
                          </a:solidFill>
                          <a:latin typeface="Arial" panose="020B0604020202020204" pitchFamily="34" charset="0"/>
                          <a:cs typeface="Arial" panose="020B0604020202020204" pitchFamily="34" charset="0"/>
                        </a:rPr>
                        <a:t>Programme of shared learning in place, connecting practitioners and commissioners to implementation best practice</a:t>
                      </a:r>
                      <a:endParaRPr lang="en-US" sz="105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Arial" panose="020B0604020202020204" pitchFamily="34" charset="0"/>
                          <a:ea typeface="Inter"/>
                          <a:cs typeface="Arial" panose="020B0604020202020204" pitchFamily="34" charset="0"/>
                        </a:rPr>
                        <a:t>30 Nov 24</a:t>
                      </a:r>
                      <a:endParaRPr lang="en-GB" sz="105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G</a:t>
                      </a:r>
                    </a:p>
                    <a:p>
                      <a:pPr algn="ctr"/>
                      <a:endParaRPr lang="en-GB" sz="1000" b="1">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r h="717219">
                <a:tc>
                  <a:txBody>
                    <a:bodyPr/>
                    <a:lstStyle/>
                    <a:p>
                      <a:pPr lvl="0">
                        <a:buNone/>
                      </a:pPr>
                      <a:r>
                        <a:rPr lang="en-GB" sz="1050" b="0" i="0" u="none" strike="noStrike" noProof="0">
                          <a:solidFill>
                            <a:schemeClr val="tx1"/>
                          </a:solidFill>
                          <a:latin typeface="Arial" panose="020B0604020202020204" pitchFamily="34" charset="0"/>
                          <a:cs typeface="Arial" panose="020B0604020202020204" pitchFamily="34" charset="0"/>
                        </a:rPr>
                        <a:t>Developed and tested impactful approaches for involving people and communities in developments in all new prioritised guidance</a:t>
                      </a:r>
                      <a:endParaRPr lang="en-US" sz="105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50">
                          <a:latin typeface="Arial" panose="020B0604020202020204" pitchFamily="34" charset="0"/>
                          <a:ea typeface="Inter"/>
                          <a:cs typeface="Arial" panose="020B0604020202020204" pitchFamily="34" charset="0"/>
                        </a:rPr>
                        <a:t>31 Mar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G</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bl>
          </a:graphicData>
        </a:graphic>
      </p:graphicFrame>
      <p:sp>
        <p:nvSpPr>
          <p:cNvPr id="7" name="Arrow: Left-Right 6">
            <a:extLst>
              <a:ext uri="{FF2B5EF4-FFF2-40B4-BE49-F238E27FC236}">
                <a16:creationId xmlns:a16="http://schemas.microsoft.com/office/drawing/2014/main" id="{078FD22E-DE52-9910-0798-1C5D095715ED}"/>
              </a:ext>
              <a:ext uri="{C183D7F6-B498-43B3-948B-1728B52AA6E4}">
                <adec:decorative xmlns:adec="http://schemas.microsoft.com/office/drawing/2017/decorative" val="1"/>
              </a:ext>
            </a:extLst>
          </p:cNvPr>
          <p:cNvSpPr/>
          <p:nvPr/>
        </p:nvSpPr>
        <p:spPr>
          <a:xfrm>
            <a:off x="6756785" y="3716839"/>
            <a:ext cx="479071" cy="284167"/>
          </a:xfrm>
          <a:prstGeom prst="leftRightArrow">
            <a:avLst>
              <a:gd name="adj1" fmla="val 50000"/>
              <a:gd name="adj2" fmla="val 5424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Arrow: Left-Right 9">
            <a:extLst>
              <a:ext uri="{FF2B5EF4-FFF2-40B4-BE49-F238E27FC236}">
                <a16:creationId xmlns:a16="http://schemas.microsoft.com/office/drawing/2014/main" id="{0FF2C031-0F97-1B0E-3117-67034B2B65C6}"/>
              </a:ext>
              <a:ext uri="{C183D7F6-B498-43B3-948B-1728B52AA6E4}">
                <adec:decorative xmlns:adec="http://schemas.microsoft.com/office/drawing/2017/decorative" val="1"/>
              </a:ext>
            </a:extLst>
          </p:cNvPr>
          <p:cNvSpPr/>
          <p:nvPr/>
        </p:nvSpPr>
        <p:spPr>
          <a:xfrm>
            <a:off x="6756785" y="4498460"/>
            <a:ext cx="479071" cy="284167"/>
          </a:xfrm>
          <a:prstGeom prst="leftRightArrow">
            <a:avLst>
              <a:gd name="adj1" fmla="val 50000"/>
              <a:gd name="adj2" fmla="val 5424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5">
            <a:extLst>
              <a:ext uri="{FF2B5EF4-FFF2-40B4-BE49-F238E27FC236}">
                <a16:creationId xmlns:a16="http://schemas.microsoft.com/office/drawing/2014/main" id="{17F5B580-A658-58B3-575F-DE32E758FB97}"/>
              </a:ext>
            </a:extLst>
          </p:cNvPr>
          <p:cNvSpPr txBox="1"/>
          <p:nvPr/>
        </p:nvSpPr>
        <p:spPr>
          <a:xfrm>
            <a:off x="7863152" y="5286272"/>
            <a:ext cx="3846659"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4" name="TextBox 3">
            <a:extLst>
              <a:ext uri="{FF2B5EF4-FFF2-40B4-BE49-F238E27FC236}">
                <a16:creationId xmlns:a16="http://schemas.microsoft.com/office/drawing/2014/main" id="{5ED5B51E-6531-36D3-59B9-E64541B1102B}"/>
              </a:ext>
            </a:extLst>
          </p:cNvPr>
          <p:cNvSpPr txBox="1"/>
          <p:nvPr/>
        </p:nvSpPr>
        <p:spPr>
          <a:xfrm>
            <a:off x="9204882" y="5855325"/>
            <a:ext cx="2987118" cy="215444"/>
          </a:xfrm>
          <a:prstGeom prst="rect">
            <a:avLst/>
          </a:prstGeom>
          <a:noFill/>
        </p:spPr>
        <p:txBody>
          <a:bodyPr wrap="square" rtlCol="0">
            <a:spAutoFit/>
          </a:bodyPr>
          <a:lstStyle/>
          <a:p>
            <a:r>
              <a:rPr lang="en-GB" sz="800"/>
              <a:t>All figures as of 31 July 2024 unless otherwise stated</a:t>
            </a:r>
          </a:p>
        </p:txBody>
      </p:sp>
    </p:spTree>
    <p:extLst>
      <p:ext uri="{BB962C8B-B14F-4D97-AF65-F5344CB8AC3E}">
        <p14:creationId xmlns:p14="http://schemas.microsoft.com/office/powerpoint/2010/main" val="49609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359261" y="4442535"/>
            <a:ext cx="11686511"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96000" y="699206"/>
            <a:ext cx="5915422"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a:r>
              <a:rPr lang="en-GB" sz="1600" b="1">
                <a:solidFill>
                  <a:srgbClr val="FFFFFF"/>
                </a:solidFill>
                <a:latin typeface="Arial" panose="020B0604020202020204" pitchFamily="34" charset="0"/>
                <a:cs typeface="Arial" panose="020B0604020202020204" pitchFamily="34" charset="0"/>
              </a:rPr>
              <a:t>Key activities for next month</a:t>
            </a: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17694" y="700954"/>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marR="0" lvl="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78020"/>
            <a:ext cx="11076689" cy="746158"/>
          </a:xfrm>
        </p:spPr>
        <p:txBody>
          <a:bodyPr>
            <a:normAutofit/>
          </a:bodyPr>
          <a:lstStyle/>
          <a:p>
            <a:r>
              <a:rPr lang="en-GB" sz="2500">
                <a:latin typeface="Arial" panose="020B0604020202020204" pitchFamily="34" charset="0"/>
                <a:cs typeface="Arial" panose="020B0604020202020204" pitchFamily="34" charset="0"/>
              </a:rPr>
              <a:t>Brilliant Organisation: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72579"/>
            <a:ext cx="1057778" cy="369332"/>
          </a:xfrm>
          <a:prstGeom prst="rect">
            <a:avLst/>
          </a:prstGeom>
          <a:solidFill>
            <a:srgbClr val="FFC0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pitchFamily="34" charset="0"/>
                <a:cs typeface="Arial" panose="020B0604020202020204" pitchFamily="34" charset="0"/>
              </a:rPr>
              <a:t>Amber</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7EDE79-9C78-F8DD-B967-B64E4699754D}"/>
              </a:ext>
            </a:extLst>
          </p:cNvPr>
          <p:cNvSpPr txBox="1"/>
          <p:nvPr/>
        </p:nvSpPr>
        <p:spPr>
          <a:xfrm>
            <a:off x="317784" y="1374882"/>
            <a:ext cx="5686683" cy="2976585"/>
          </a:xfrm>
          <a:prstGeom prst="rect">
            <a:avLst/>
          </a:prstGeom>
          <a:solidFill>
            <a:schemeClr val="accent1"/>
          </a:solidFill>
          <a:ln>
            <a:noFill/>
          </a:ln>
        </p:spPr>
        <p:txBody>
          <a:bodyPr wrap="square" lIns="180000" tIns="180000" rIns="180000" bIns="180000" rtlCol="0" anchor="t">
            <a:noAutofit/>
          </a:bodyPr>
          <a:lstStyle/>
          <a:p>
            <a:pPr>
              <a:spcAft>
                <a:spcPts val="600"/>
              </a:spcAft>
            </a:pPr>
            <a:r>
              <a:rPr lang="en-GB" sz="1200" b="1">
                <a:solidFill>
                  <a:schemeClr val="bg1"/>
                </a:solidFill>
                <a:ea typeface="Inter"/>
                <a:cs typeface="Arial"/>
              </a:rPr>
              <a:t>Financial performance: </a:t>
            </a:r>
            <a:r>
              <a:rPr lang="en-GB" sz="1200">
                <a:solidFill>
                  <a:schemeClr val="bg1"/>
                </a:solidFill>
                <a:ea typeface="Inter"/>
                <a:cs typeface="Arial"/>
              </a:rPr>
              <a:t>The cost recovery performance of TA/HST has improved significantly due to improved throughput, with income being £0.7m above plan year to date and 96% of costs being recovered (compared to 79% in 2023/24).</a:t>
            </a:r>
          </a:p>
          <a:p>
            <a:pPr>
              <a:spcAft>
                <a:spcPts val="600"/>
              </a:spcAft>
            </a:pPr>
            <a:r>
              <a:rPr lang="en-GB" sz="1200" b="1">
                <a:solidFill>
                  <a:schemeClr val="bg1"/>
                </a:solidFill>
                <a:ea typeface="Inter"/>
                <a:cs typeface="Arial"/>
              </a:rPr>
              <a:t>People</a:t>
            </a:r>
            <a:r>
              <a:rPr lang="en-GB" sz="1200">
                <a:solidFill>
                  <a:schemeClr val="bg1"/>
                </a:solidFill>
                <a:ea typeface="Inter"/>
                <a:cs typeface="Arial"/>
              </a:rPr>
              <a:t>: The Equality, Diversity and Inclusion roadmap is now in place, which we expect promote a better experience for </a:t>
            </a:r>
            <a:r>
              <a:rPr lang="en-US" sz="1200">
                <a:solidFill>
                  <a:schemeClr val="bg1"/>
                </a:solidFill>
                <a:ea typeface="Inter"/>
                <a:cs typeface="Arial"/>
              </a:rPr>
              <a:t>ethnic minority, disabled and LGBTQ+ colleagues at NICE, and boost representation.</a:t>
            </a:r>
          </a:p>
          <a:p>
            <a:pPr>
              <a:spcAft>
                <a:spcPts val="600"/>
              </a:spcAft>
            </a:pPr>
            <a:r>
              <a:rPr lang="en-US" sz="1200" b="1">
                <a:solidFill>
                  <a:schemeClr val="bg1"/>
                </a:solidFill>
                <a:ea typeface="Inter"/>
                <a:cs typeface="Arial"/>
              </a:rPr>
              <a:t>Communications</a:t>
            </a:r>
            <a:r>
              <a:rPr lang="en-US" sz="1200">
                <a:solidFill>
                  <a:schemeClr val="bg1"/>
                </a:solidFill>
                <a:ea typeface="Inter"/>
                <a:cs typeface="Arial"/>
              </a:rPr>
              <a:t>: We conducted a review of our internal communications channels and highlighted a number of improvements to further improve the effectiveness of our communications with staff to support our transformation.</a:t>
            </a:r>
            <a:endParaRPr lang="en-GB" sz="1200">
              <a:solidFill>
                <a:schemeClr val="bg1"/>
              </a:solidFill>
              <a:ea typeface="Inter"/>
              <a:cs typeface="Arial" panose="020B0604020202020204" pitchFamily="34" charset="0"/>
            </a:endParaRPr>
          </a:p>
          <a:p>
            <a:pPr>
              <a:spcAft>
                <a:spcPts val="600"/>
              </a:spcAft>
            </a:pPr>
            <a:endParaRPr lang="en-GB" sz="1200">
              <a:solidFill>
                <a:schemeClr val="bg1"/>
              </a:solidFill>
              <a:ea typeface="Inter"/>
              <a:cs typeface="Arial" panose="020B0604020202020204" pitchFamily="34" charset="0"/>
            </a:endParaRPr>
          </a:p>
          <a:p>
            <a:pPr>
              <a:spcAft>
                <a:spcPts val="600"/>
              </a:spcAft>
            </a:pPr>
            <a:endParaRPr lang="en-GB" sz="1200">
              <a:solidFill>
                <a:schemeClr val="bg1"/>
              </a:solidFill>
              <a:ea typeface="Inter"/>
              <a:cs typeface="Arial" panose="020B0604020202020204" pitchFamily="34" charset="0"/>
            </a:endParaRPr>
          </a:p>
          <a:p>
            <a:pPr>
              <a:spcAft>
                <a:spcPts val="600"/>
              </a:spcAft>
            </a:pPr>
            <a:endParaRPr lang="en-GB" sz="1200">
              <a:solidFill>
                <a:schemeClr val="bg1"/>
              </a:solidFill>
              <a:ea typeface="Inter"/>
              <a:cs typeface="Arial" panose="020B0604020202020204" pitchFamily="34" charset="0"/>
            </a:endParaRPr>
          </a:p>
          <a:p>
            <a:pPr>
              <a:spcAft>
                <a:spcPts val="600"/>
              </a:spcAft>
            </a:pPr>
            <a:endParaRPr lang="en-GB" sz="1200">
              <a:solidFill>
                <a:schemeClr val="bg1"/>
              </a:solidFill>
              <a:ea typeface="Inter"/>
              <a:cs typeface="Arial" panose="020B0604020202020204" pitchFamily="34" charset="0"/>
            </a:endParaRPr>
          </a:p>
          <a:p>
            <a:pPr>
              <a:spcAft>
                <a:spcPts val="600"/>
              </a:spcAft>
            </a:pPr>
            <a:endParaRPr lang="en-GB" sz="1200">
              <a:solidFill>
                <a:schemeClr val="bg1"/>
              </a:solidFill>
              <a:ea typeface="Inter"/>
              <a:cs typeface="Arial" panose="020B0604020202020204" pitchFamily="34" charset="0"/>
            </a:endParaRPr>
          </a:p>
          <a:p>
            <a:pPr>
              <a:spcAft>
                <a:spcPts val="600"/>
              </a:spcAft>
            </a:pPr>
            <a:endParaRPr lang="en-GB" sz="1200">
              <a:solidFill>
                <a:schemeClr val="bg1"/>
              </a:solidFill>
              <a:ea typeface="Inter"/>
              <a:cs typeface="Arial" panose="020B0604020202020204" pitchFamily="34" charset="0"/>
            </a:endParaRPr>
          </a:p>
        </p:txBody>
      </p:sp>
      <p:sp>
        <p:nvSpPr>
          <p:cNvPr id="24" name="TextBox 23">
            <a:extLst>
              <a:ext uri="{FF2B5EF4-FFF2-40B4-BE49-F238E27FC236}">
                <a16:creationId xmlns:a16="http://schemas.microsoft.com/office/drawing/2014/main" id="{D4D2D40D-5649-926E-52CB-C7E779CFB6BA}"/>
              </a:ext>
            </a:extLst>
          </p:cNvPr>
          <p:cNvSpPr txBox="1"/>
          <p:nvPr/>
        </p:nvSpPr>
        <p:spPr>
          <a:xfrm>
            <a:off x="6096000" y="1382937"/>
            <a:ext cx="5915422" cy="2968530"/>
          </a:xfrm>
          <a:prstGeom prst="rect">
            <a:avLst/>
          </a:prstGeom>
          <a:solidFill>
            <a:srgbClr val="228096"/>
          </a:solidFill>
          <a:ln>
            <a:noFill/>
          </a:ln>
        </p:spPr>
        <p:txBody>
          <a:bodyPr wrap="square" lIns="180000" tIns="180000" rIns="180000" bIns="180000" rtlCol="0" anchor="t">
            <a:noAutofit/>
          </a:bodyPr>
          <a:lstStyle/>
          <a:p>
            <a:pPr>
              <a:spcAft>
                <a:spcPts val="600"/>
              </a:spcAft>
            </a:pPr>
            <a:r>
              <a:rPr lang="en-US" sz="1200" b="1">
                <a:solidFill>
                  <a:srgbClr val="FFFFFF"/>
                </a:solidFill>
                <a:ea typeface="Inter"/>
                <a:cs typeface="Arial"/>
              </a:rPr>
              <a:t>Financial outlook: </a:t>
            </a:r>
            <a:r>
              <a:rPr lang="en-US" sz="1200">
                <a:solidFill>
                  <a:srgbClr val="FFFFFF"/>
                </a:solidFill>
                <a:ea typeface="Inter"/>
                <a:cs typeface="Arial"/>
              </a:rPr>
              <a:t>Engage with DHSC to support the Autumn Budget 2024 and Spending Review 2025 commissions, which will have direct impact on business plans and budgets in the current and future financial years.</a:t>
            </a:r>
          </a:p>
          <a:p>
            <a:pPr>
              <a:spcAft>
                <a:spcPts val="600"/>
              </a:spcAft>
            </a:pPr>
            <a:r>
              <a:rPr lang="en-US" sz="1200" b="1">
                <a:solidFill>
                  <a:srgbClr val="FFFFFF"/>
                </a:solidFill>
                <a:ea typeface="Inter"/>
                <a:cs typeface="Arial"/>
              </a:rPr>
              <a:t>People</a:t>
            </a:r>
            <a:r>
              <a:rPr lang="en-US" sz="1200">
                <a:solidFill>
                  <a:srgbClr val="FFFFFF"/>
                </a:solidFill>
                <a:ea typeface="Inter"/>
                <a:cs typeface="Arial"/>
              </a:rPr>
              <a:t>: First draft of a new Restorative and Just Policy to be completed, which we expect to drive increased use of informal resolutions once implemented.</a:t>
            </a:r>
          </a:p>
          <a:p>
            <a:pPr>
              <a:spcAft>
                <a:spcPts val="600"/>
              </a:spcAft>
            </a:pPr>
            <a:r>
              <a:rPr lang="en-US" sz="1200" b="1">
                <a:solidFill>
                  <a:srgbClr val="FFFFFF"/>
                </a:solidFill>
                <a:ea typeface="Inter"/>
                <a:cs typeface="Arial"/>
              </a:rPr>
              <a:t>People</a:t>
            </a:r>
            <a:r>
              <a:rPr lang="en-US" sz="1200">
                <a:solidFill>
                  <a:srgbClr val="FFFFFF"/>
                </a:solidFill>
                <a:ea typeface="Inter"/>
                <a:cs typeface="Arial"/>
              </a:rPr>
              <a:t>: Working with staff networks to help staff, and particularly line managers, to support colleagues affected by trauma and discrimination. This is part of NICE’s ongoing work following the recent riots and civil unrest.</a:t>
            </a:r>
          </a:p>
        </p:txBody>
      </p:sp>
      <p:sp>
        <p:nvSpPr>
          <p:cNvPr id="19" name="TextBox 18">
            <a:extLst>
              <a:ext uri="{FF2B5EF4-FFF2-40B4-BE49-F238E27FC236}">
                <a16:creationId xmlns:a16="http://schemas.microsoft.com/office/drawing/2014/main" id="{F2D51453-51B3-443A-E731-A21953DF69CE}"/>
              </a:ext>
            </a:extLst>
          </p:cNvPr>
          <p:cNvSpPr txBox="1"/>
          <p:nvPr/>
        </p:nvSpPr>
        <p:spPr>
          <a:xfrm>
            <a:off x="359260" y="4442535"/>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issues,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11038"/>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21761"/>
            <a:ext cx="813174" cy="565200"/>
          </a:xfrm>
          <a:prstGeom prst="rect">
            <a:avLst/>
          </a:prstGeom>
        </p:spPr>
      </p:pic>
      <p:graphicFrame>
        <p:nvGraphicFramePr>
          <p:cNvPr id="10" name="Table 9">
            <a:extLst>
              <a:ext uri="{FF2B5EF4-FFF2-40B4-BE49-F238E27FC236}">
                <a16:creationId xmlns:a16="http://schemas.microsoft.com/office/drawing/2014/main" id="{4CA63B7D-3F63-06E2-E359-5D3BC500AB1A}"/>
              </a:ext>
            </a:extLst>
          </p:cNvPr>
          <p:cNvGraphicFramePr>
            <a:graphicFrameLocks noGrp="1"/>
          </p:cNvGraphicFramePr>
          <p:nvPr>
            <p:extLst>
              <p:ext uri="{D42A27DB-BD31-4B8C-83A1-F6EECF244321}">
                <p14:modId xmlns:p14="http://schemas.microsoft.com/office/powerpoint/2010/main" val="1649382394"/>
              </p:ext>
            </p:extLst>
          </p:nvPr>
        </p:nvGraphicFramePr>
        <p:xfrm>
          <a:off x="359260" y="4687006"/>
          <a:ext cx="11686512" cy="1737360"/>
        </p:xfrm>
        <a:graphic>
          <a:graphicData uri="http://schemas.openxmlformats.org/drawingml/2006/table">
            <a:tbl>
              <a:tblPr firstRow="1" bandRow="1">
                <a:tableStyleId>{5C22544A-7EE6-4342-B048-85BDC9FD1C3A}</a:tableStyleId>
              </a:tblPr>
              <a:tblGrid>
                <a:gridCol w="4082354">
                  <a:extLst>
                    <a:ext uri="{9D8B030D-6E8A-4147-A177-3AD203B41FA5}">
                      <a16:colId xmlns:a16="http://schemas.microsoft.com/office/drawing/2014/main" val="3799182394"/>
                    </a:ext>
                  </a:extLst>
                </a:gridCol>
                <a:gridCol w="285750">
                  <a:extLst>
                    <a:ext uri="{9D8B030D-6E8A-4147-A177-3AD203B41FA5}">
                      <a16:colId xmlns:a16="http://schemas.microsoft.com/office/drawing/2014/main" val="3984294952"/>
                    </a:ext>
                  </a:extLst>
                </a:gridCol>
                <a:gridCol w="371475">
                  <a:extLst>
                    <a:ext uri="{9D8B030D-6E8A-4147-A177-3AD203B41FA5}">
                      <a16:colId xmlns:a16="http://schemas.microsoft.com/office/drawing/2014/main" val="3838693969"/>
                    </a:ext>
                  </a:extLst>
                </a:gridCol>
                <a:gridCol w="266700">
                  <a:extLst>
                    <a:ext uri="{9D8B030D-6E8A-4147-A177-3AD203B41FA5}">
                      <a16:colId xmlns:a16="http://schemas.microsoft.com/office/drawing/2014/main" val="1133645282"/>
                    </a:ext>
                  </a:extLst>
                </a:gridCol>
                <a:gridCol w="6680233">
                  <a:extLst>
                    <a:ext uri="{9D8B030D-6E8A-4147-A177-3AD203B41FA5}">
                      <a16:colId xmlns:a16="http://schemas.microsoft.com/office/drawing/2014/main" val="1164021184"/>
                    </a:ext>
                  </a:extLst>
                </a:gridCol>
              </a:tblGrid>
              <a:tr h="0">
                <a:tc>
                  <a:txBody>
                    <a:bodyPr/>
                    <a:lstStyle/>
                    <a:p>
                      <a:r>
                        <a:rPr lang="en-GB" sz="1000">
                          <a:latin typeface="Arial"/>
                          <a:cs typeface="Arial"/>
                        </a:rPr>
                        <a:t>Risk</a:t>
                      </a:r>
                    </a:p>
                  </a:txBody>
                  <a:tcPr/>
                </a:tc>
                <a:tc>
                  <a:txBody>
                    <a:bodyPr/>
                    <a:lstStyle/>
                    <a:p>
                      <a:pPr algn="ctr"/>
                      <a:r>
                        <a:rPr lang="en-GB" sz="1000">
                          <a:latin typeface="Arial"/>
                          <a:cs typeface="Arial"/>
                        </a:rPr>
                        <a:t>I</a:t>
                      </a:r>
                    </a:p>
                  </a:txBody>
                  <a:tcPr/>
                </a:tc>
                <a:tc>
                  <a:txBody>
                    <a:bodyPr/>
                    <a:lstStyle/>
                    <a:p>
                      <a:pPr algn="ctr"/>
                      <a:r>
                        <a:rPr lang="en-GB" sz="1000">
                          <a:latin typeface="Arial"/>
                          <a:cs typeface="Arial"/>
                        </a:rPr>
                        <a:t>L</a:t>
                      </a:r>
                    </a:p>
                  </a:txBody>
                  <a:tcPr/>
                </a:tc>
                <a:tc>
                  <a:txBody>
                    <a:bodyPr/>
                    <a:lstStyle/>
                    <a:p>
                      <a:pPr algn="ctr"/>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0">
                <a:tc>
                  <a:txBody>
                    <a:bodyPr/>
                    <a:lstStyle/>
                    <a:p>
                      <a:pPr lvl="0">
                        <a:buNone/>
                      </a:pPr>
                      <a:r>
                        <a:rPr lang="en-GB" sz="1000" b="0" i="0" u="none" strike="noStrike" baseline="0" noProof="0">
                          <a:solidFill>
                            <a:srgbClr val="000000"/>
                          </a:solidFill>
                          <a:latin typeface="Arial"/>
                        </a:rPr>
                        <a:t>There has been a slight delay in confirming the exact format for the leadership development programme.</a:t>
                      </a:r>
                      <a:endParaRPr lang="en-US"/>
                    </a:p>
                  </a:txBody>
                  <a:tcPr>
                    <a:solidFill>
                      <a:schemeClr val="bg1">
                        <a:lumMod val="95000"/>
                      </a:schemeClr>
                    </a:solidFill>
                  </a:tcPr>
                </a:tc>
                <a:tc>
                  <a:txBody>
                    <a:bodyPr/>
                    <a:lstStyle/>
                    <a:p>
                      <a:pPr algn="ctr"/>
                      <a:r>
                        <a:rPr lang="en-GB" sz="1000">
                          <a:solidFill>
                            <a:schemeClr val="tx1"/>
                          </a:solidFill>
                          <a:latin typeface="Arial"/>
                          <a:cs typeface="Arial"/>
                        </a:rPr>
                        <a:t>3</a:t>
                      </a:r>
                      <a:endParaRPr lang="en-GB" sz="1000">
                        <a:solidFill>
                          <a:schemeClr val="tx1"/>
                        </a:solidFill>
                        <a:latin typeface="Arial" panose="020B0604020202020204" pitchFamily="34" charset="0"/>
                        <a:cs typeface="Arial" panose="020B0604020202020204" pitchFamily="34" charset="0"/>
                      </a:endParaRPr>
                    </a:p>
                  </a:txBody>
                  <a:tcPr anchor="ctr">
                    <a:solidFill>
                      <a:srgbClr val="E8EDEF"/>
                    </a:solidFill>
                  </a:tcPr>
                </a:tc>
                <a:tc>
                  <a:txBody>
                    <a:bodyPr/>
                    <a:lstStyle/>
                    <a:p>
                      <a:pPr algn="ctr"/>
                      <a:r>
                        <a:rPr lang="en-GB" sz="1000">
                          <a:solidFill>
                            <a:schemeClr val="tx1"/>
                          </a:solidFill>
                          <a:latin typeface="Arial"/>
                          <a:cs typeface="Arial"/>
                        </a:rPr>
                        <a:t>3</a:t>
                      </a:r>
                      <a:endParaRPr lang="en-GB" sz="1000">
                        <a:solidFill>
                          <a:schemeClr val="tx1"/>
                        </a:solidFill>
                        <a:latin typeface="Arial" panose="020B0604020202020204" pitchFamily="34" charset="0"/>
                        <a:cs typeface="Arial" panose="020B0604020202020204" pitchFamily="34" charset="0"/>
                      </a:endParaRPr>
                    </a:p>
                  </a:txBody>
                  <a:tcPr anchor="ctr">
                    <a:solidFill>
                      <a:srgbClr val="E8EDEF"/>
                    </a:solidFill>
                  </a:tcPr>
                </a:tc>
                <a:tc>
                  <a:txBody>
                    <a:bodyPr/>
                    <a:lstStyle/>
                    <a:p>
                      <a:pPr algn="ctr"/>
                      <a:r>
                        <a:rPr lang="en-GB" sz="1000">
                          <a:solidFill>
                            <a:schemeClr val="tx1"/>
                          </a:solidFill>
                          <a:latin typeface="Arial"/>
                          <a:cs typeface="Arial"/>
                        </a:rPr>
                        <a:t>9</a:t>
                      </a:r>
                      <a:endParaRPr lang="en-GB" sz="1000">
                        <a:solidFill>
                          <a:schemeClr val="tx1"/>
                        </a:solidFill>
                        <a:latin typeface="Arial" panose="020B0604020202020204" pitchFamily="34" charset="0"/>
                        <a:cs typeface="Arial" panose="020B0604020202020204" pitchFamily="34" charset="0"/>
                      </a:endParaRPr>
                    </a:p>
                  </a:txBody>
                  <a:tcPr anchor="ctr">
                    <a:solidFill>
                      <a:srgbClr val="FFFF00"/>
                    </a:solidFill>
                  </a:tcPr>
                </a:tc>
                <a:tc>
                  <a:txBody>
                    <a:bodyPr/>
                    <a:lstStyle/>
                    <a:p>
                      <a:pPr marL="0" lvl="0" indent="0" algn="l">
                        <a:lnSpc>
                          <a:spcPct val="100000"/>
                        </a:lnSpc>
                        <a:buNone/>
                      </a:pPr>
                      <a:r>
                        <a:rPr lang="en-GB" sz="1000" b="0" i="0" u="none" strike="noStrike" baseline="0" noProof="0">
                          <a:solidFill>
                            <a:srgbClr val="000000"/>
                          </a:solidFill>
                          <a:latin typeface="Arial"/>
                        </a:rPr>
                        <a:t>It's important all stakeholders are aligned, and the content is complementary to other key development work. This has now been resolved so design work can begin, but the programme may still be ongoing as we enter 25/26</a:t>
                      </a:r>
                    </a:p>
                    <a:p>
                      <a:pPr lvl="0">
                        <a:buNone/>
                      </a:pPr>
                      <a:endParaRPr lang="en-GB" sz="1000">
                        <a:latin typeface="Arial"/>
                        <a:cs typeface="Arial"/>
                      </a:endParaRPr>
                    </a:p>
                  </a:txBody>
                  <a:tcPr>
                    <a:solidFill>
                      <a:schemeClr val="bg1">
                        <a:lumMod val="95000"/>
                      </a:schemeClr>
                    </a:solidFill>
                  </a:tcPr>
                </a:tc>
                <a:extLst>
                  <a:ext uri="{0D108BD9-81ED-4DB2-BD59-A6C34878D82A}">
                    <a16:rowId xmlns:a16="http://schemas.microsoft.com/office/drawing/2014/main" val="1637962769"/>
                  </a:ext>
                </a:extLst>
              </a:tr>
              <a:tr h="0">
                <a:tc>
                  <a:txBody>
                    <a:bodyPr/>
                    <a:lstStyle/>
                    <a:p>
                      <a:pPr lvl="0">
                        <a:buNone/>
                      </a:pPr>
                      <a:r>
                        <a:rPr lang="en-US" sz="1000">
                          <a:latin typeface="Arial"/>
                          <a:cs typeface="Arial"/>
                        </a:rPr>
                        <a:t>There is a risk we miss our KPI target to end the year with a surplus of less than £1m.</a:t>
                      </a:r>
                    </a:p>
                  </a:txBody>
                  <a:tcPr>
                    <a:solidFill>
                      <a:schemeClr val="bg1">
                        <a:lumMod val="95000"/>
                      </a:schemeClr>
                    </a:solidFill>
                  </a:tcPr>
                </a:tc>
                <a:tc>
                  <a:txBody>
                    <a:bodyPr/>
                    <a:lstStyle/>
                    <a:p>
                      <a:pPr algn="ctr"/>
                      <a:r>
                        <a:rPr lang="en-GB" sz="1000">
                          <a:solidFill>
                            <a:schemeClr val="tx1"/>
                          </a:solidFill>
                          <a:latin typeface="Arial"/>
                          <a:cs typeface="Arial"/>
                        </a:rPr>
                        <a:t>2</a:t>
                      </a:r>
                    </a:p>
                  </a:txBody>
                  <a:tcPr anchor="ctr">
                    <a:solidFill>
                      <a:srgbClr val="E8EDEF"/>
                    </a:solidFill>
                  </a:tcPr>
                </a:tc>
                <a:tc>
                  <a:txBody>
                    <a:bodyPr/>
                    <a:lstStyle/>
                    <a:p>
                      <a:pPr algn="ctr"/>
                      <a:r>
                        <a:rPr lang="en-GB" sz="1000">
                          <a:solidFill>
                            <a:schemeClr val="tx1"/>
                          </a:solidFill>
                          <a:latin typeface="Arial"/>
                          <a:cs typeface="Arial"/>
                        </a:rPr>
                        <a:t>4</a:t>
                      </a:r>
                    </a:p>
                  </a:txBody>
                  <a:tcPr anchor="ctr">
                    <a:solidFill>
                      <a:srgbClr val="E8EDEF"/>
                    </a:solidFill>
                  </a:tcPr>
                </a:tc>
                <a:tc>
                  <a:txBody>
                    <a:bodyPr/>
                    <a:lstStyle/>
                    <a:p>
                      <a:pPr algn="ctr"/>
                      <a:r>
                        <a:rPr lang="en-GB" sz="1000">
                          <a:solidFill>
                            <a:schemeClr val="tx1"/>
                          </a:solidFill>
                          <a:latin typeface="Arial"/>
                          <a:cs typeface="Arial"/>
                        </a:rPr>
                        <a:t>8</a:t>
                      </a:r>
                    </a:p>
                  </a:txBody>
                  <a:tcPr anchor="ctr">
                    <a:solidFill>
                      <a:srgbClr val="FFFF00"/>
                    </a:solidFill>
                  </a:tcPr>
                </a:tc>
                <a:tc>
                  <a:txBody>
                    <a:bodyPr/>
                    <a:lstStyle/>
                    <a:p>
                      <a:pPr lvl="0">
                        <a:buNone/>
                      </a:pPr>
                      <a:r>
                        <a:rPr lang="en-GB" sz="1000">
                          <a:latin typeface="Arial"/>
                          <a:cs typeface="Arial"/>
                        </a:rPr>
                        <a:t>The normal mitigations to utilise a surplus are to bring forward future planned activity or pump-prime new opportunities. However, the DHSC has instructed all ALB’s including NICE to hold back spend on uncommitted contracts, and enhanced spend controls on consultancy, communications and digital spend are in place. </a:t>
                      </a:r>
                    </a:p>
                  </a:txBody>
                  <a:tcPr>
                    <a:solidFill>
                      <a:schemeClr val="bg1">
                        <a:lumMod val="95000"/>
                      </a:schemeClr>
                    </a:solidFill>
                  </a:tcPr>
                </a:tc>
                <a:extLst>
                  <a:ext uri="{0D108BD9-81ED-4DB2-BD59-A6C34878D82A}">
                    <a16:rowId xmlns:a16="http://schemas.microsoft.com/office/drawing/2014/main" val="459443280"/>
                  </a:ext>
                </a:extLst>
              </a:tr>
              <a:tr h="0">
                <a:tc>
                  <a:txBody>
                    <a:bodyPr/>
                    <a:lstStyle/>
                    <a:p>
                      <a:pPr lvl="0">
                        <a:buNone/>
                      </a:pPr>
                      <a:r>
                        <a:rPr lang="en-US" sz="1000">
                          <a:latin typeface="Arial"/>
                          <a:ea typeface="Inter"/>
                          <a:cs typeface="Arial"/>
                        </a:rPr>
                        <a:t>Risk to successful office move that internet connectivity may not be in place for current planned move in date. </a:t>
                      </a:r>
                    </a:p>
                  </a:txBody>
                  <a:tcPr>
                    <a:solidFill>
                      <a:schemeClr val="bg1">
                        <a:lumMod val="95000"/>
                      </a:schemeClr>
                    </a:solidFill>
                  </a:tcPr>
                </a:tc>
                <a:tc>
                  <a:txBody>
                    <a:bodyPr/>
                    <a:lstStyle/>
                    <a:p>
                      <a:pPr algn="ctr"/>
                      <a:r>
                        <a:rPr lang="en-GB" sz="1000">
                          <a:solidFill>
                            <a:schemeClr val="tx1"/>
                          </a:solidFill>
                          <a:latin typeface="Arial"/>
                          <a:cs typeface="Arial"/>
                        </a:rPr>
                        <a:t>3</a:t>
                      </a:r>
                      <a:endParaRPr lang="en-GB" sz="1000">
                        <a:solidFill>
                          <a:schemeClr val="tx1"/>
                        </a:solidFill>
                        <a:latin typeface="Arial" panose="020B0604020202020204" pitchFamily="34" charset="0"/>
                        <a:cs typeface="Arial" panose="020B0604020202020204" pitchFamily="34" charset="0"/>
                      </a:endParaRPr>
                    </a:p>
                  </a:txBody>
                  <a:tcPr anchor="ctr">
                    <a:solidFill>
                      <a:srgbClr val="E8EDEF"/>
                    </a:solidFill>
                  </a:tcPr>
                </a:tc>
                <a:tc>
                  <a:txBody>
                    <a:bodyPr/>
                    <a:lstStyle/>
                    <a:p>
                      <a:pPr algn="ctr"/>
                      <a:r>
                        <a:rPr lang="en-GB" sz="1000">
                          <a:solidFill>
                            <a:schemeClr val="tx1"/>
                          </a:solidFill>
                          <a:latin typeface="Arial"/>
                          <a:cs typeface="Arial"/>
                        </a:rPr>
                        <a:t>3</a:t>
                      </a:r>
                      <a:endParaRPr lang="en-GB" sz="1000">
                        <a:solidFill>
                          <a:schemeClr val="tx1"/>
                        </a:solidFill>
                        <a:latin typeface="Arial" panose="020B0604020202020204" pitchFamily="34" charset="0"/>
                        <a:cs typeface="Arial" panose="020B0604020202020204" pitchFamily="34" charset="0"/>
                      </a:endParaRPr>
                    </a:p>
                  </a:txBody>
                  <a:tcPr anchor="ctr">
                    <a:solidFill>
                      <a:srgbClr val="E8EDEF"/>
                    </a:solidFill>
                  </a:tcPr>
                </a:tc>
                <a:tc>
                  <a:txBody>
                    <a:bodyPr/>
                    <a:lstStyle/>
                    <a:p>
                      <a:pPr algn="ctr"/>
                      <a:r>
                        <a:rPr lang="en-GB" sz="1000">
                          <a:solidFill>
                            <a:schemeClr val="tx1"/>
                          </a:solidFill>
                          <a:latin typeface="Arial"/>
                          <a:cs typeface="Arial"/>
                        </a:rPr>
                        <a:t>9</a:t>
                      </a:r>
                      <a:endParaRPr lang="en-GB" sz="1000">
                        <a:solidFill>
                          <a:schemeClr val="tx1"/>
                        </a:solidFill>
                        <a:latin typeface="Arial" panose="020B0604020202020204" pitchFamily="34" charset="0"/>
                        <a:cs typeface="Arial" panose="020B0604020202020204" pitchFamily="34" charset="0"/>
                      </a:endParaRPr>
                    </a:p>
                  </a:txBody>
                  <a:tcPr anchor="ctr">
                    <a:solidFill>
                      <a:srgbClr val="FFFF00"/>
                    </a:solidFill>
                  </a:tcPr>
                </a:tc>
                <a:tc>
                  <a:txBody>
                    <a:bodyPr/>
                    <a:lstStyle/>
                    <a:p>
                      <a:pPr lvl="0">
                        <a:buNone/>
                      </a:pPr>
                      <a:r>
                        <a:rPr lang="en-GB" sz="1000">
                          <a:latin typeface="Arial"/>
                          <a:cs typeface="Arial"/>
                        </a:rPr>
                        <a:t>Risk is being mitigated by go/no go decision on office move date, potential use of NHS England's Wi-Fi in building, and staff working from home.</a:t>
                      </a:r>
                    </a:p>
                  </a:txBody>
                  <a:tcPr>
                    <a:solidFill>
                      <a:schemeClr val="bg1">
                        <a:lumMod val="95000"/>
                      </a:schemeClr>
                    </a:solidFill>
                  </a:tcPr>
                </a:tc>
                <a:extLst>
                  <a:ext uri="{0D108BD9-81ED-4DB2-BD59-A6C34878D82A}">
                    <a16:rowId xmlns:a16="http://schemas.microsoft.com/office/drawing/2014/main" val="3490670635"/>
                  </a:ext>
                </a:extLst>
              </a:tr>
            </a:tbl>
          </a:graphicData>
        </a:graphic>
      </p:graphicFrame>
      <p:grpSp>
        <p:nvGrpSpPr>
          <p:cNvPr id="5" name="Group 4" descr="Key indicating range, light green very low, dark green low, yellow medium, amber high, red very high. ">
            <a:extLst>
              <a:ext uri="{FF2B5EF4-FFF2-40B4-BE49-F238E27FC236}">
                <a16:creationId xmlns:a16="http://schemas.microsoft.com/office/drawing/2014/main" id="{99386E76-E8A9-FD9F-3390-43B5E2A63940}"/>
              </a:ext>
            </a:extLst>
          </p:cNvPr>
          <p:cNvGrpSpPr/>
          <p:nvPr/>
        </p:nvGrpSpPr>
        <p:grpSpPr>
          <a:xfrm>
            <a:off x="8873152" y="6453393"/>
            <a:ext cx="3138270" cy="215444"/>
            <a:chOff x="6420298" y="6183881"/>
            <a:chExt cx="3138270" cy="215444"/>
          </a:xfrm>
        </p:grpSpPr>
        <p:sp>
          <p:nvSpPr>
            <p:cNvPr id="11" name="TextBox 10">
              <a:extLst>
                <a:ext uri="{FF2B5EF4-FFF2-40B4-BE49-F238E27FC236}">
                  <a16:creationId xmlns:a16="http://schemas.microsoft.com/office/drawing/2014/main" id="{3785343C-57AB-E5CD-70ED-F7B6859209B6}"/>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2" name="TextBox 11">
              <a:extLst>
                <a:ext uri="{FF2B5EF4-FFF2-40B4-BE49-F238E27FC236}">
                  <a16:creationId xmlns:a16="http://schemas.microsoft.com/office/drawing/2014/main" id="{53698D5B-461C-2750-C902-4993CBC30C74}"/>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3" name="Rectangle 12">
              <a:extLst>
                <a:ext uri="{FF2B5EF4-FFF2-40B4-BE49-F238E27FC236}">
                  <a16:creationId xmlns:a16="http://schemas.microsoft.com/office/drawing/2014/main" id="{D32FD737-7450-3FB4-5E07-5E734C22CE97}"/>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EFA0EF5-1F43-7AD1-68CD-FF6547639508}"/>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B8AC14E-FADA-2596-9EE7-1150BB534585}"/>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18" name="Rectangle 17">
              <a:extLst>
                <a:ext uri="{FF2B5EF4-FFF2-40B4-BE49-F238E27FC236}">
                  <a16:creationId xmlns:a16="http://schemas.microsoft.com/office/drawing/2014/main" id="{8F404002-A5F7-B023-4046-DE3C8628656C}"/>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1E4BD8B-1249-C168-1241-FAFAB4E521AE}"/>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51F90E3-1635-4612-291E-A68977345FD0}"/>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2" name="Rectangle 21">
              <a:extLst>
                <a:ext uri="{FF2B5EF4-FFF2-40B4-BE49-F238E27FC236}">
                  <a16:creationId xmlns:a16="http://schemas.microsoft.com/office/drawing/2014/main" id="{549A76F0-1E6E-0C4D-FF6E-2D12B9AB6B8C}"/>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4C7A675-44A8-4C5F-3CE4-62CE97939F74}"/>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Tree>
    <p:extLst>
      <p:ext uri="{BB962C8B-B14F-4D97-AF65-F5344CB8AC3E}">
        <p14:creationId xmlns:p14="http://schemas.microsoft.com/office/powerpoint/2010/main" val="314372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77784" y="60963"/>
            <a:ext cx="11379569" cy="481258"/>
          </a:xfrm>
        </p:spPr>
        <p:txBody>
          <a:bodyPr vert="horz" lIns="91440" tIns="45720" rIns="91440" bIns="45720" rtlCol="0" anchor="t" anchorCtr="0">
            <a:noAutofit/>
          </a:bodyPr>
          <a:lstStyle/>
          <a:p>
            <a:r>
              <a:rPr lang="en-US" sz="2500">
                <a:latin typeface="Arial" panose="020B0604020202020204" pitchFamily="34" charset="0"/>
                <a:ea typeface="Inter"/>
                <a:cs typeface="Arial" panose="020B0604020202020204" pitchFamily="34" charset="0"/>
              </a:rPr>
              <a:t>Brilliant Organisation</a:t>
            </a:r>
            <a:r>
              <a:rPr lang="en-US" sz="2500" b="1">
                <a:latin typeface="Arial" panose="020B0604020202020204" pitchFamily="34" charset="0"/>
                <a:ea typeface="Inter"/>
                <a:cs typeface="Arial" panose="020B0604020202020204" pitchFamily="34" charset="0"/>
              </a:rPr>
              <a:t>: </a:t>
            </a:r>
            <a:r>
              <a:rPr lang="en-US" sz="2500">
                <a:latin typeface="Arial" panose="020B0604020202020204" pitchFamily="34" charset="0"/>
                <a:ea typeface="Inter"/>
                <a:cs typeface="Arial" panose="020B0604020202020204" pitchFamily="34" charset="0"/>
              </a:rPr>
              <a:t>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3306587175"/>
              </p:ext>
            </p:extLst>
          </p:nvPr>
        </p:nvGraphicFramePr>
        <p:xfrm>
          <a:off x="586493" y="604804"/>
          <a:ext cx="7194645" cy="4101243"/>
        </p:xfrm>
        <a:graphic>
          <a:graphicData uri="http://schemas.openxmlformats.org/drawingml/2006/table">
            <a:tbl>
              <a:tblPr firstRow="1" bandRow="1">
                <a:tableStyleId>{5C22544A-7EE6-4342-B048-85BDC9FD1C3A}</a:tableStyleId>
              </a:tblPr>
              <a:tblGrid>
                <a:gridCol w="2217459">
                  <a:extLst>
                    <a:ext uri="{9D8B030D-6E8A-4147-A177-3AD203B41FA5}">
                      <a16:colId xmlns:a16="http://schemas.microsoft.com/office/drawing/2014/main" val="324831861"/>
                    </a:ext>
                  </a:extLst>
                </a:gridCol>
                <a:gridCol w="1368315">
                  <a:extLst>
                    <a:ext uri="{9D8B030D-6E8A-4147-A177-3AD203B41FA5}">
                      <a16:colId xmlns:a16="http://schemas.microsoft.com/office/drawing/2014/main" val="2525833777"/>
                    </a:ext>
                  </a:extLst>
                </a:gridCol>
                <a:gridCol w="1368315">
                  <a:extLst>
                    <a:ext uri="{9D8B030D-6E8A-4147-A177-3AD203B41FA5}">
                      <a16:colId xmlns:a16="http://schemas.microsoft.com/office/drawing/2014/main" val="3766398774"/>
                    </a:ext>
                  </a:extLst>
                </a:gridCol>
                <a:gridCol w="1368315">
                  <a:extLst>
                    <a:ext uri="{9D8B030D-6E8A-4147-A177-3AD203B41FA5}">
                      <a16:colId xmlns:a16="http://schemas.microsoft.com/office/drawing/2014/main" val="2195783223"/>
                    </a:ext>
                  </a:extLst>
                </a:gridCol>
                <a:gridCol w="872241">
                  <a:extLst>
                    <a:ext uri="{9D8B030D-6E8A-4147-A177-3AD203B41FA5}">
                      <a16:colId xmlns:a16="http://schemas.microsoft.com/office/drawing/2014/main" val="3913680241"/>
                    </a:ext>
                  </a:extLst>
                </a:gridCol>
              </a:tblGrid>
              <a:tr h="650724">
                <a:tc>
                  <a:txBody>
                    <a:bodyPr/>
                    <a:lstStyle/>
                    <a:p>
                      <a:pPr algn="ctr"/>
                      <a:r>
                        <a:rPr lang="en-GB" sz="1200" b="1">
                          <a:solidFill>
                            <a:schemeClr val="tx1"/>
                          </a:solidFill>
                          <a:latin typeface="Arial"/>
                          <a:ea typeface="Inter SemiBold"/>
                          <a:cs typeface="Arial"/>
                        </a:rPr>
                        <a:t>NICE Business plan KPIs </a:t>
                      </a:r>
                      <a:endParaRPr lang="en-GB" sz="1200" b="1">
                        <a:solidFill>
                          <a:schemeClr val="tx1"/>
                        </a:solidFill>
                        <a:latin typeface="Arial"/>
                        <a:ea typeface="Inter SemiBold"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ea typeface="Inter SemiBold"/>
                          <a:cs typeface="Arial"/>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ea typeface="Inter SemiBold"/>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1"/>
                          </a:solidFill>
                          <a:latin typeface="Arial"/>
                          <a:ea typeface="Inter SemiBold"/>
                          <a:cs typeface="Arial"/>
                        </a:rPr>
                        <a:t>KPI starting Performance 23-24</a:t>
                      </a:r>
                      <a:endParaRPr lang="en-GB" sz="1200" b="1">
                        <a:solidFill>
                          <a:schemeClr val="tx1"/>
                        </a:solidFill>
                        <a:latin typeface="Arial"/>
                        <a:ea typeface="Inter SemiBold"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Arial"/>
                          <a:ea typeface="Inter SemiBold"/>
                          <a:cs typeface="Arial"/>
                        </a:rPr>
                        <a:t>% Increase vs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624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a:solidFill>
                            <a:schemeClr val="tx1"/>
                          </a:solidFill>
                          <a:effectLst/>
                          <a:latin typeface="Arial"/>
                          <a:cs typeface="Arial"/>
                        </a:rPr>
                        <a:t>Media coverag</a:t>
                      </a:r>
                      <a:r>
                        <a:rPr lang="en-GB" sz="1050">
                          <a:solidFill>
                            <a:schemeClr val="tx1"/>
                          </a:solidFill>
                          <a:latin typeface="Arial"/>
                          <a:cs typeface="Arial"/>
                        </a:rPr>
                        <a:t>e of NICE that is positive in sentiment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a:solidFill>
                            <a:schemeClr val="tx1"/>
                          </a:solidFill>
                          <a:latin typeface="Arial"/>
                          <a:ea typeface="Inter"/>
                          <a:cs typeface="Aria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50" b="1">
                          <a:latin typeface="Arial"/>
                          <a:ea typeface="Inter"/>
                          <a:cs typeface="Aria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b="1">
                          <a:latin typeface="Arial"/>
                          <a:ea typeface="Inter"/>
                          <a:cs typeface="Aria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a:latin typeface="Arial"/>
                          <a:ea typeface="Inter"/>
                          <a:cs typeface="Arial"/>
                        </a:rPr>
                        <a:t>10+ percentage points (pp)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77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a:solidFill>
                            <a:schemeClr val="tx1"/>
                          </a:solidFill>
                          <a:effectLst/>
                          <a:latin typeface="Arial"/>
                          <a:cs typeface="Arial"/>
                        </a:rPr>
                        <a:t>Media coverage that is generated by NICE </a:t>
                      </a:r>
                      <a:r>
                        <a:rPr lang="en-GB" sz="1050">
                          <a:solidFill>
                            <a:schemeClr val="tx1"/>
                          </a:solidFill>
                          <a:latin typeface="Arial"/>
                          <a:cs typeface="Arial"/>
                        </a:rPr>
                        <a:t>includes at least one NICE 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a:ea typeface="Inter"/>
                          <a:cs typeface="Aria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Arial"/>
                          <a:ea typeface="Inter"/>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Arial"/>
                          <a:ea typeface="Inter"/>
                          <a:cs typeface="Aria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a:latin typeface="Arial"/>
                          <a:ea typeface="Inter"/>
                          <a:cs typeface="Arial"/>
                        </a:rPr>
                        <a:t>1+</a:t>
                      </a:r>
                    </a:p>
                    <a:p>
                      <a:pPr algn="ctr"/>
                      <a:r>
                        <a:rPr lang="en-GB" sz="1050">
                          <a:latin typeface="Arial"/>
                          <a:ea typeface="Inter"/>
                          <a:cs typeface="Arial"/>
                        </a:rPr>
                        <a: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r h="818550">
                <a:tc>
                  <a:txBody>
                    <a:bodyPr/>
                    <a:lstStyle/>
                    <a:p>
                      <a:pPr marL="0" marR="0" lvl="0" indent="0" algn="l" rtl="0" eaLnBrk="1" fontAlgn="auto" latinLnBrk="0" hangingPunct="1">
                        <a:lnSpc>
                          <a:spcPct val="100000"/>
                        </a:lnSpc>
                        <a:spcBef>
                          <a:spcPts val="0"/>
                        </a:spcBef>
                        <a:spcAft>
                          <a:spcPts val="0"/>
                        </a:spcAft>
                        <a:buClrTx/>
                        <a:buSzTx/>
                        <a:buFontTx/>
                        <a:buNone/>
                      </a:pPr>
                      <a:r>
                        <a:rPr lang="en-GB" sz="1050">
                          <a:solidFill>
                            <a:schemeClr val="tx1"/>
                          </a:solidFill>
                          <a:latin typeface="Arial"/>
                          <a:cs typeface="Arial"/>
                        </a:rPr>
                        <a:t>Representation of ethnic minority, disabled and LGBTQ+ colleagues at all levels</a:t>
                      </a:r>
                      <a:endParaRPr lang="en-GB" sz="1050" b="1">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050" b="1" i="0">
                          <a:solidFill>
                            <a:schemeClr val="tx1"/>
                          </a:solidFill>
                          <a:effectLst/>
                          <a:latin typeface="Arial"/>
                          <a:cs typeface="Arial"/>
                        </a:rPr>
                        <a:t>Ethnic 19.6%</a:t>
                      </a:r>
                    </a:p>
                    <a:p>
                      <a:pPr algn="ctr" rtl="0" fontAlgn="base"/>
                      <a:r>
                        <a:rPr lang="en-GB" sz="1050" b="1" i="0">
                          <a:solidFill>
                            <a:schemeClr val="tx1"/>
                          </a:solidFill>
                          <a:effectLst/>
                          <a:latin typeface="Arial"/>
                          <a:cs typeface="Arial"/>
                        </a:rPr>
                        <a:t>Disabled 10.1%</a:t>
                      </a:r>
                    </a:p>
                    <a:p>
                      <a:pPr algn="ctr" rtl="0" fontAlgn="base"/>
                      <a:r>
                        <a:rPr lang="en-GB" sz="1050" b="1" i="0">
                          <a:solidFill>
                            <a:schemeClr val="tx1"/>
                          </a:solidFill>
                          <a:effectLst/>
                          <a:latin typeface="Arial"/>
                          <a:cs typeface="Arial"/>
                        </a:rPr>
                        <a:t>LGBTQ+ 8.5%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ase"/>
                      <a:r>
                        <a:rPr lang="en-GB" sz="1050" b="0" i="0">
                          <a:solidFill>
                            <a:srgbClr val="000000"/>
                          </a:solidFill>
                          <a:effectLst/>
                          <a:latin typeface="Arial"/>
                          <a:cs typeface="Arial"/>
                        </a:rPr>
                        <a:t>Ethnic 20.3%</a:t>
                      </a:r>
                    </a:p>
                    <a:p>
                      <a:pPr algn="ctr" rtl="0" fontAlgn="base"/>
                      <a:r>
                        <a:rPr lang="en-GB" sz="1050" b="0" i="0">
                          <a:solidFill>
                            <a:srgbClr val="000000"/>
                          </a:solidFill>
                          <a:effectLst/>
                          <a:latin typeface="Arial"/>
                          <a:cs typeface="Arial"/>
                        </a:rPr>
                        <a:t>Disabled 10.44%</a:t>
                      </a:r>
                    </a:p>
                    <a:p>
                      <a:pPr algn="ctr" rtl="0" fontAlgn="base"/>
                      <a:r>
                        <a:rPr lang="en-GB" sz="1050" b="0" i="0">
                          <a:solidFill>
                            <a:srgbClr val="000000"/>
                          </a:solidFill>
                          <a:effectLst/>
                          <a:latin typeface="Arial"/>
                          <a:cs typeface="Arial"/>
                        </a:rPr>
                        <a:t>LGBTQ+ 9.17%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rtl="0" fontAlgn="base"/>
                      <a:r>
                        <a:rPr lang="en-GB" sz="1050" b="0" i="0" u="none" strike="noStrike">
                          <a:solidFill>
                            <a:srgbClr val="000000"/>
                          </a:solidFill>
                          <a:effectLst/>
                          <a:latin typeface="Arial"/>
                          <a:cs typeface="Arial"/>
                        </a:rPr>
                        <a:t>Ethnic 18.21</a:t>
                      </a:r>
                      <a:r>
                        <a:rPr lang="en-GB" sz="1050" b="0" i="0">
                          <a:solidFill>
                            <a:srgbClr val="000000"/>
                          </a:solidFill>
                          <a:effectLst/>
                          <a:latin typeface="Arial"/>
                          <a:cs typeface="Arial"/>
                        </a:rPr>
                        <a:t>​%</a:t>
                      </a:r>
                    </a:p>
                    <a:p>
                      <a:pPr algn="ctr" rtl="0" fontAlgn="base"/>
                      <a:r>
                        <a:rPr lang="en-GB" sz="1050" b="0" i="0" u="none" strike="noStrike">
                          <a:solidFill>
                            <a:srgbClr val="000000"/>
                          </a:solidFill>
                          <a:effectLst/>
                          <a:latin typeface="Arial"/>
                          <a:cs typeface="Arial"/>
                        </a:rPr>
                        <a:t>Disabled</a:t>
                      </a:r>
                      <a:r>
                        <a:rPr lang="en-GB" sz="1050" b="0" i="0">
                          <a:solidFill>
                            <a:srgbClr val="000000"/>
                          </a:solidFill>
                          <a:effectLst/>
                          <a:latin typeface="Arial"/>
                          <a:cs typeface="Arial"/>
                        </a:rPr>
                        <a:t>​ 9.49%</a:t>
                      </a:r>
                    </a:p>
                    <a:p>
                      <a:pPr algn="ctr" rtl="0" fontAlgn="base"/>
                      <a:r>
                        <a:rPr lang="en-GB" sz="1050" b="0" i="0" u="none" strike="noStrike">
                          <a:solidFill>
                            <a:srgbClr val="000000"/>
                          </a:solidFill>
                          <a:effectLst/>
                          <a:latin typeface="Arial"/>
                          <a:cs typeface="Arial"/>
                        </a:rPr>
                        <a:t>LGBTQ+</a:t>
                      </a:r>
                      <a:r>
                        <a:rPr lang="en-GB" sz="1050" b="0" i="0">
                          <a:solidFill>
                            <a:srgbClr val="000000"/>
                          </a:solidFill>
                          <a:effectLst/>
                          <a:latin typeface="Arial"/>
                          <a:cs typeface="Arial"/>
                        </a:rPr>
                        <a:t>​ 8.34%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50" b="0" i="0" u="none" strike="noStrike" noProof="0">
                          <a:solidFill>
                            <a:srgbClr val="000000"/>
                          </a:solidFill>
                          <a:latin typeface="Arial"/>
                        </a:rPr>
                        <a:t>+1.2pp</a:t>
                      </a:r>
                      <a:endParaRPr lang="en-GB" sz="1050" b="0" i="0" u="none" strike="noStrike" noProof="0">
                        <a:solidFill>
                          <a:srgbClr val="000000"/>
                        </a:solidFill>
                        <a:latin typeface="Arial"/>
                        <a:ea typeface="Inter"/>
                        <a:cs typeface="Arial" panose="020B0604020202020204" pitchFamily="34" charset="0"/>
                      </a:endParaRPr>
                    </a:p>
                    <a:p>
                      <a:pPr lvl="0" algn="ctr">
                        <a:buNone/>
                      </a:pPr>
                      <a:r>
                        <a:rPr lang="en-GB" sz="1050" b="0" i="0" u="none" strike="noStrike" noProof="0">
                          <a:solidFill>
                            <a:srgbClr val="000000"/>
                          </a:solidFill>
                          <a:latin typeface="Arial"/>
                        </a:rPr>
                        <a:t>+0.4pp</a:t>
                      </a:r>
                      <a:endParaRPr lang="en-US" sz="1050" b="0" i="0" u="none" strike="noStrike" noProof="0">
                        <a:solidFill>
                          <a:srgbClr val="000000"/>
                        </a:solidFill>
                        <a:latin typeface="Arial"/>
                      </a:endParaRPr>
                    </a:p>
                    <a:p>
                      <a:pPr lvl="0" algn="ctr">
                        <a:buNone/>
                      </a:pPr>
                      <a:r>
                        <a:rPr lang="en-GB" sz="1050" b="0" i="0" u="none" strike="noStrike" noProof="0">
                          <a:solidFill>
                            <a:srgbClr val="000000"/>
                          </a:solidFill>
                          <a:latin typeface="Arial"/>
                        </a:rPr>
                        <a:t>+0.2pp</a:t>
                      </a:r>
                      <a:endParaRPr lang="en-GB"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72468284"/>
                  </a:ext>
                </a:extLst>
              </a:tr>
              <a:tr h="589471">
                <a:tc>
                  <a:txBody>
                    <a:bodyPr/>
                    <a:lstStyle/>
                    <a:p>
                      <a:pPr marL="0" marR="0" lvl="0" indent="0" algn="l" rtl="0" eaLnBrk="1" fontAlgn="auto" latinLnBrk="0" hangingPunct="1">
                        <a:lnSpc>
                          <a:spcPct val="100000"/>
                        </a:lnSpc>
                        <a:spcBef>
                          <a:spcPts val="0"/>
                        </a:spcBef>
                        <a:spcAft>
                          <a:spcPts val="0"/>
                        </a:spcAft>
                        <a:buClrTx/>
                        <a:buSzTx/>
                        <a:buFontTx/>
                        <a:buNone/>
                      </a:pPr>
                      <a:r>
                        <a:rPr lang="en-GB" sz="1050">
                          <a:solidFill>
                            <a:schemeClr val="tx1"/>
                          </a:solidFill>
                          <a:latin typeface="Arial"/>
                          <a:cs typeface="Arial"/>
                        </a:rPr>
                        <a:t>Number of informal resolutions</a:t>
                      </a:r>
                      <a:endParaRPr lang="en-GB" sz="1050" b="1">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50" b="1">
                          <a:solidFill>
                            <a:schemeClr val="tx1"/>
                          </a:solidFill>
                          <a:latin typeface="Arial"/>
                          <a:ea typeface="Inter"/>
                          <a:cs typeface="Arial"/>
                        </a:rPr>
                        <a:t>13</a:t>
                      </a:r>
                      <a:endParaRPr lang="en-GB" sz="1050" b="1">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Arial"/>
                          <a:ea typeface="Inter"/>
                          <a:cs typeface="Arial"/>
                        </a:rPr>
                        <a:t>31 (50%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Arial"/>
                          <a:ea typeface="Inter"/>
                          <a:cs typeface="Aria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a:latin typeface="Arial"/>
                          <a:ea typeface="Inter"/>
                          <a:cs typeface="Arial"/>
                        </a:rPr>
                        <a:t>+86%</a:t>
                      </a:r>
                      <a:r>
                        <a:rPr lang="en-GB" sz="1050" b="1">
                          <a:latin typeface="Arial"/>
                          <a:ea typeface="Inter"/>
                          <a:cs typeface="Aria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92403806"/>
                  </a:ext>
                </a:extLst>
              </a:tr>
              <a:tr h="639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a:solidFill>
                            <a:schemeClr val="tx1"/>
                          </a:solidFill>
                          <a:effectLst/>
                          <a:latin typeface="Arial"/>
                          <a:cs typeface="Arial"/>
                        </a:rPr>
                        <a:t>Financial position (deficit and surplus)**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50" b="1">
                          <a:latin typeface="Arial"/>
                          <a:ea typeface="Inter"/>
                          <a:cs typeface="Arial"/>
                        </a:rPr>
                        <a:t>£1.9m surplus YTD</a:t>
                      </a:r>
                    </a:p>
                    <a:p>
                      <a:pPr marL="0" marR="0" lvl="0" indent="0" algn="ctr">
                        <a:lnSpc>
                          <a:spcPct val="100000"/>
                        </a:lnSpc>
                        <a:spcBef>
                          <a:spcPts val="0"/>
                        </a:spcBef>
                        <a:spcAft>
                          <a:spcPts val="0"/>
                        </a:spcAft>
                        <a:buClrTx/>
                        <a:buSzTx/>
                        <a:buFontTx/>
                        <a:buNone/>
                      </a:pPr>
                      <a:endParaRPr lang="en-GB" sz="1050" b="1">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Arial"/>
                          <a:ea typeface="Inter"/>
                          <a:cs typeface="Arial"/>
                        </a:rPr>
                        <a:t>No deficit, Surplus &lt;£1m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Arial"/>
                          <a:ea typeface="Inter"/>
                          <a:cs typeface="Arial"/>
                        </a:rPr>
                        <a:t>No deficit, Surplus &lt;£1m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latin typeface="Arial"/>
                          <a:ea typeface="Inter"/>
                          <a:cs typeface="Arial"/>
                        </a:rPr>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endParaRPr lang="en-GB" sz="105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996741"/>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1209461393"/>
              </p:ext>
            </p:extLst>
          </p:nvPr>
        </p:nvGraphicFramePr>
        <p:xfrm>
          <a:off x="8061355" y="604804"/>
          <a:ext cx="3869871" cy="4101244"/>
        </p:xfrm>
        <a:graphic>
          <a:graphicData uri="http://schemas.openxmlformats.org/drawingml/2006/table">
            <a:tbl>
              <a:tblPr firstRow="1" bandRow="1">
                <a:tableStyleId>{5C22544A-7EE6-4342-B048-85BDC9FD1C3A}</a:tableStyleId>
              </a:tblPr>
              <a:tblGrid>
                <a:gridCol w="2411622">
                  <a:extLst>
                    <a:ext uri="{9D8B030D-6E8A-4147-A177-3AD203B41FA5}">
                      <a16:colId xmlns:a16="http://schemas.microsoft.com/office/drawing/2014/main" val="2727980484"/>
                    </a:ext>
                  </a:extLst>
                </a:gridCol>
                <a:gridCol w="903636">
                  <a:extLst>
                    <a:ext uri="{9D8B030D-6E8A-4147-A177-3AD203B41FA5}">
                      <a16:colId xmlns:a16="http://schemas.microsoft.com/office/drawing/2014/main" val="1637958658"/>
                    </a:ext>
                  </a:extLst>
                </a:gridCol>
                <a:gridCol w="554613">
                  <a:extLst>
                    <a:ext uri="{9D8B030D-6E8A-4147-A177-3AD203B41FA5}">
                      <a16:colId xmlns:a16="http://schemas.microsoft.com/office/drawing/2014/main" val="159653918"/>
                    </a:ext>
                  </a:extLst>
                </a:gridCol>
              </a:tblGrid>
              <a:tr h="377170">
                <a:tc>
                  <a:txBody>
                    <a:bodyPr/>
                    <a:lstStyle/>
                    <a:p>
                      <a:pPr algn="ctr"/>
                      <a:r>
                        <a:rPr lang="en-GB" sz="1200" b="1">
                          <a:solidFill>
                            <a:schemeClr val="tx1"/>
                          </a:solidFill>
                          <a:latin typeface="Arial" panose="020B0604020202020204" pitchFamily="34" charset="0"/>
                          <a:ea typeface="Inter SemiBold"/>
                          <a:cs typeface="Arial" panose="020B0604020202020204" pitchFamily="34" charset="0"/>
                        </a:rPr>
                        <a:t>NICE Bus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1"/>
                          </a:solidFill>
                          <a:latin typeface="Arial" panose="020B0604020202020204" pitchFamily="34" charset="0"/>
                          <a:ea typeface="Inter SemiBold"/>
                          <a:cs typeface="Arial" panose="020B0604020202020204" pitchFamily="34" charset="0"/>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solidFill>
                            <a:schemeClr val="tx1"/>
                          </a:solidFill>
                          <a:latin typeface="Arial" panose="020B0604020202020204" pitchFamily="34" charset="0"/>
                          <a:ea typeface="Inter SemiBold"/>
                          <a:cs typeface="Arial" panose="020B0604020202020204" pitchFamily="34" charset="0"/>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837012">
                <a:tc>
                  <a:txBody>
                    <a:bodyPr/>
                    <a:lstStyle/>
                    <a:p>
                      <a:pPr marL="0" marR="0" lvl="0" indent="0" algn="l" rtl="0" eaLnBrk="1" fontAlgn="auto" latinLnBrk="0" hangingPunct="1">
                        <a:lnSpc>
                          <a:spcPct val="100000"/>
                        </a:lnSpc>
                        <a:spcBef>
                          <a:spcPts val="0"/>
                        </a:spcBef>
                        <a:spcAft>
                          <a:spcPts val="0"/>
                        </a:spcAft>
                        <a:buClrTx/>
                        <a:buSzTx/>
                        <a:buFontTx/>
                        <a:buNone/>
                      </a:pPr>
                      <a:r>
                        <a:rPr lang="en-GB" sz="1050">
                          <a:latin typeface="Arial" panose="020B0604020202020204" pitchFamily="34" charset="0"/>
                          <a:ea typeface="Verdana"/>
                          <a:cs typeface="Arial" panose="020B0604020202020204" pitchFamily="34" charset="0"/>
                        </a:rPr>
                        <a:t>Launched a new Equality, Diversity and Inclusion Roadmap including new objectives to improve staff experience and representation </a:t>
                      </a:r>
                      <a:endParaRPr lang="en-GB" sz="105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890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ea typeface="Verdana"/>
                          <a:cs typeface="Arial" panose="020B0604020202020204" pitchFamily="34" charset="0"/>
                        </a:rPr>
                        <a:t>Rolled out Power-BI enabled detailed financial forecasting and scenario planning to increase accuracy of forecasts and engage operational teams  </a:t>
                      </a:r>
                      <a:endParaRPr lang="en-GB" sz="105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3138784"/>
                  </a:ext>
                </a:extLst>
              </a:tr>
              <a:tr h="606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ea typeface="Verdana"/>
                          <a:cs typeface="Arial" panose="020B0604020202020204" pitchFamily="34" charset="0"/>
                        </a:rPr>
                        <a:t>Fully embedded finance business partnering to improve financial input into directorate decisions</a:t>
                      </a:r>
                      <a:endParaRPr lang="en-GB" sz="105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G</a:t>
                      </a:r>
                    </a:p>
                    <a:p>
                      <a:pPr algn="ctr"/>
                      <a:endParaRPr lang="en-GB" sz="105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0541423"/>
                  </a:ext>
                </a:extLst>
              </a:tr>
              <a:tr h="65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ea typeface="Verdana"/>
                          <a:cs typeface="Arial" panose="020B0604020202020204" pitchFamily="34" charset="0"/>
                        </a:rPr>
                        <a:t>Completed a successful office move to our new Manchester office</a:t>
                      </a:r>
                      <a:endParaRPr lang="en-GB" sz="105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A</a:t>
                      </a:r>
                    </a:p>
                    <a:p>
                      <a:pPr algn="ctr"/>
                      <a:endParaRPr lang="en-GB" sz="105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16768234"/>
                  </a:ext>
                </a:extLst>
              </a:tr>
              <a:tr h="730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ea typeface="Verdana"/>
                          <a:cs typeface="Arial" panose="020B0604020202020204" pitchFamily="34" charset="0"/>
                        </a:rPr>
                        <a:t>Leadership competencies implemented with initial review and feedback provided for all leadership teams</a:t>
                      </a:r>
                      <a:endParaRPr lang="en-GB" sz="105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4713143"/>
                  </a:ext>
                </a:extLst>
              </a:tr>
            </a:tbl>
          </a:graphicData>
        </a:graphic>
      </p:graphicFrame>
      <p:sp>
        <p:nvSpPr>
          <p:cNvPr id="7" name="Arrow: Down 6">
            <a:extLst>
              <a:ext uri="{FF2B5EF4-FFF2-40B4-BE49-F238E27FC236}">
                <a16:creationId xmlns:a16="http://schemas.microsoft.com/office/drawing/2014/main" id="{D562D64B-FAB0-F196-C891-773EBD3480CE}"/>
              </a:ext>
              <a:ext uri="{C183D7F6-B498-43B3-948B-1728B52AA6E4}">
                <adec:decorative xmlns:adec="http://schemas.microsoft.com/office/drawing/2017/decorative" val="1"/>
              </a:ext>
            </a:extLst>
          </p:cNvPr>
          <p:cNvSpPr/>
          <p:nvPr/>
        </p:nvSpPr>
        <p:spPr>
          <a:xfrm>
            <a:off x="7113213" y="4185511"/>
            <a:ext cx="484632" cy="407388"/>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25EF071-1779-564B-D9F0-C9234659CAD6}"/>
              </a:ext>
            </a:extLst>
          </p:cNvPr>
          <p:cNvSpPr txBox="1"/>
          <p:nvPr/>
        </p:nvSpPr>
        <p:spPr>
          <a:xfrm>
            <a:off x="8108134" y="5061301"/>
            <a:ext cx="3829294"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4" name="TextBox 3">
            <a:extLst>
              <a:ext uri="{FF2B5EF4-FFF2-40B4-BE49-F238E27FC236}">
                <a16:creationId xmlns:a16="http://schemas.microsoft.com/office/drawing/2014/main" id="{559E0FFA-DF11-DF96-F64F-8CD45E9A4309}"/>
              </a:ext>
            </a:extLst>
          </p:cNvPr>
          <p:cNvSpPr txBox="1"/>
          <p:nvPr/>
        </p:nvSpPr>
        <p:spPr>
          <a:xfrm>
            <a:off x="558283" y="4696618"/>
            <a:ext cx="7247237" cy="369332"/>
          </a:xfrm>
          <a:prstGeom prst="rect">
            <a:avLst/>
          </a:prstGeom>
          <a:noFill/>
        </p:spPr>
        <p:txBody>
          <a:bodyPr wrap="square" rtlCol="0">
            <a:spAutoFit/>
          </a:bodyPr>
          <a:lstStyle/>
          <a:p>
            <a:r>
              <a:rPr lang="en-GB" sz="900" b="1">
                <a:latin typeface="Arial" panose="020B0604020202020204" pitchFamily="34" charset="0"/>
                <a:cs typeface="Arial" panose="020B0604020202020204" pitchFamily="34" charset="0"/>
              </a:rPr>
              <a:t>* </a:t>
            </a:r>
            <a:r>
              <a:rPr lang="en-GB" sz="900">
                <a:latin typeface="Arial" panose="020B0604020202020204" pitchFamily="34" charset="0"/>
                <a:cs typeface="Arial" panose="020B0604020202020204" pitchFamily="34" charset="0"/>
              </a:rPr>
              <a:t>Based on number achieved in 4 months compared to average 23-24 trajectory of 1.75 per month</a:t>
            </a:r>
          </a:p>
          <a:p>
            <a:r>
              <a:rPr lang="en-GB" sz="900">
                <a:latin typeface="Arial" panose="020B0604020202020204" pitchFamily="34" charset="0"/>
                <a:cs typeface="Arial" panose="020B0604020202020204" pitchFamily="34" charset="0"/>
              </a:rPr>
              <a:t>** Figures as of 31 August 2024</a:t>
            </a:r>
            <a:endParaRPr lang="en-GB">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CF043A2-D488-C4B2-8789-C4A476B930F6}"/>
              </a:ext>
            </a:extLst>
          </p:cNvPr>
          <p:cNvSpPr txBox="1"/>
          <p:nvPr/>
        </p:nvSpPr>
        <p:spPr>
          <a:xfrm>
            <a:off x="586493" y="5147298"/>
            <a:ext cx="11379569" cy="1154162"/>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200" b="1">
                <a:latin typeface="Arial"/>
                <a:ea typeface="Inter SemiBold"/>
                <a:cs typeface="Arial"/>
              </a:rPr>
              <a:t>Notes on RAG status:</a:t>
            </a:r>
            <a:endParaRPr lang="en-GB" sz="12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US" sz="1050">
                <a:latin typeface="Arial"/>
                <a:ea typeface="Inter"/>
                <a:cs typeface="Arial"/>
              </a:rPr>
              <a:t>The KPI is amber due to a strong performance for TA/HST cost recovery and a higher than planned vacancy rate, meaning NICE is £1.9m under plan at end of month 5. However, the impact of the pay award (funding TBC), a possible 2% budget reduction and liabilities associated with the Manchester office move will likely bring the surplus closer to £1m by year-end.</a:t>
            </a:r>
          </a:p>
          <a:p>
            <a:pPr marL="171450" indent="-171450">
              <a:spcAft>
                <a:spcPts val="600"/>
              </a:spcAft>
              <a:buFont typeface="Arial" panose="020B0604020202020204" pitchFamily="34" charset="0"/>
              <a:buChar char="•"/>
            </a:pPr>
            <a:r>
              <a:rPr lang="en-US" sz="1050">
                <a:latin typeface="Arial"/>
                <a:ea typeface="Inter"/>
                <a:cs typeface="Arial"/>
              </a:rPr>
              <a:t>Risk that the technology may not be ready to use on first day of relocation due to third party suppliers</a:t>
            </a:r>
            <a:endParaRPr lang="en-GB" sz="1050">
              <a:latin typeface="Arial"/>
              <a:ea typeface="Inter"/>
              <a:cs typeface="Arial"/>
            </a:endParaRPr>
          </a:p>
          <a:p>
            <a:pPr marL="171450" indent="-171450">
              <a:spcAft>
                <a:spcPts val="600"/>
              </a:spcAft>
              <a:buFont typeface="Arial" panose="020B0604020202020204" pitchFamily="34" charset="0"/>
              <a:buChar char="•"/>
            </a:pPr>
            <a:r>
              <a:rPr lang="en-GB" sz="1050">
                <a:latin typeface="Arial"/>
                <a:ea typeface="Inter"/>
                <a:cs typeface="Arial"/>
              </a:rPr>
              <a:t>Delay in confirming the exact format of the leadership development programme</a:t>
            </a:r>
          </a:p>
        </p:txBody>
      </p:sp>
      <p:sp>
        <p:nvSpPr>
          <p:cNvPr id="12" name="Oval 11">
            <a:extLst>
              <a:ext uri="{FF2B5EF4-FFF2-40B4-BE49-F238E27FC236}">
                <a16:creationId xmlns:a16="http://schemas.microsoft.com/office/drawing/2014/main" id="{D52A2D19-AEC1-873A-4692-1D9E5B5279F8}"/>
              </a:ext>
            </a:extLst>
          </p:cNvPr>
          <p:cNvSpPr/>
          <p:nvPr/>
        </p:nvSpPr>
        <p:spPr>
          <a:xfrm>
            <a:off x="612620" y="547211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3" name="Oval 12">
            <a:extLst>
              <a:ext uri="{FF2B5EF4-FFF2-40B4-BE49-F238E27FC236}">
                <a16:creationId xmlns:a16="http://schemas.microsoft.com/office/drawing/2014/main" id="{B0D4F5D2-90DB-A2CB-A0E3-6AF61D720A33}"/>
              </a:ext>
            </a:extLst>
          </p:cNvPr>
          <p:cNvSpPr/>
          <p:nvPr/>
        </p:nvSpPr>
        <p:spPr>
          <a:xfrm>
            <a:off x="612620" y="580763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4" name="Oval 13">
            <a:extLst>
              <a:ext uri="{FF2B5EF4-FFF2-40B4-BE49-F238E27FC236}">
                <a16:creationId xmlns:a16="http://schemas.microsoft.com/office/drawing/2014/main" id="{4164731B-873F-CD35-6B4F-1821EE456225}"/>
              </a:ext>
            </a:extLst>
          </p:cNvPr>
          <p:cNvSpPr/>
          <p:nvPr/>
        </p:nvSpPr>
        <p:spPr>
          <a:xfrm>
            <a:off x="7842853" y="428572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5" name="Oval 14">
            <a:extLst>
              <a:ext uri="{FF2B5EF4-FFF2-40B4-BE49-F238E27FC236}">
                <a16:creationId xmlns:a16="http://schemas.microsoft.com/office/drawing/2014/main" id="{A27BDB03-8B7D-FB8C-713E-16C8D03933F8}"/>
              </a:ext>
            </a:extLst>
          </p:cNvPr>
          <p:cNvSpPr/>
          <p:nvPr/>
        </p:nvSpPr>
        <p:spPr>
          <a:xfrm>
            <a:off x="11957353" y="352963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6" name="Oval 15">
            <a:extLst>
              <a:ext uri="{FF2B5EF4-FFF2-40B4-BE49-F238E27FC236}">
                <a16:creationId xmlns:a16="http://schemas.microsoft.com/office/drawing/2014/main" id="{677236F1-684E-5278-8042-630EE7EA00BF}"/>
              </a:ext>
            </a:extLst>
          </p:cNvPr>
          <p:cNvSpPr/>
          <p:nvPr/>
        </p:nvSpPr>
        <p:spPr>
          <a:xfrm>
            <a:off x="11957353" y="4241154"/>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17" name="Oval 16">
            <a:extLst>
              <a:ext uri="{FF2B5EF4-FFF2-40B4-BE49-F238E27FC236}">
                <a16:creationId xmlns:a16="http://schemas.microsoft.com/office/drawing/2014/main" id="{D47013DC-7A3F-577F-5555-A3BAB7E08C71}"/>
              </a:ext>
            </a:extLst>
          </p:cNvPr>
          <p:cNvSpPr/>
          <p:nvPr/>
        </p:nvSpPr>
        <p:spPr>
          <a:xfrm>
            <a:off x="612620" y="606542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6" name="TextBox 5">
            <a:extLst>
              <a:ext uri="{FF2B5EF4-FFF2-40B4-BE49-F238E27FC236}">
                <a16:creationId xmlns:a16="http://schemas.microsoft.com/office/drawing/2014/main" id="{E81DC6A0-F1EF-6398-E77A-0F0D980DB7C2}"/>
              </a:ext>
            </a:extLst>
          </p:cNvPr>
          <p:cNvSpPr txBox="1"/>
          <p:nvPr/>
        </p:nvSpPr>
        <p:spPr>
          <a:xfrm>
            <a:off x="8022853" y="4693275"/>
            <a:ext cx="3846659"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9" name="TextBox 8">
            <a:extLst>
              <a:ext uri="{FF2B5EF4-FFF2-40B4-BE49-F238E27FC236}">
                <a16:creationId xmlns:a16="http://schemas.microsoft.com/office/drawing/2014/main" id="{F302231B-4DE1-B97D-D2B1-8561063A3442}"/>
              </a:ext>
            </a:extLst>
          </p:cNvPr>
          <p:cNvSpPr txBox="1"/>
          <p:nvPr/>
        </p:nvSpPr>
        <p:spPr>
          <a:xfrm>
            <a:off x="9300132" y="6361775"/>
            <a:ext cx="2987118" cy="215444"/>
          </a:xfrm>
          <a:prstGeom prst="rect">
            <a:avLst/>
          </a:prstGeom>
          <a:noFill/>
        </p:spPr>
        <p:txBody>
          <a:bodyPr wrap="square" rtlCol="0">
            <a:spAutoFit/>
          </a:bodyPr>
          <a:lstStyle/>
          <a:p>
            <a:r>
              <a:rPr lang="en-GB" sz="800"/>
              <a:t>All figures as of 31 July 2024 unless otherwise stated</a:t>
            </a:r>
          </a:p>
        </p:txBody>
      </p:sp>
    </p:spTree>
    <p:extLst>
      <p:ext uri="{BB962C8B-B14F-4D97-AF65-F5344CB8AC3E}">
        <p14:creationId xmlns:p14="http://schemas.microsoft.com/office/powerpoint/2010/main" val="120129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D407CE-C80F-1987-9A1D-321114E211DA}"/>
              </a:ext>
            </a:extLst>
          </p:cNvPr>
          <p:cNvSpPr>
            <a:spLocks noGrp="1"/>
          </p:cNvSpPr>
          <p:nvPr>
            <p:ph type="ctrTitle"/>
          </p:nvPr>
        </p:nvSpPr>
        <p:spPr>
          <a:xfrm>
            <a:off x="396535" y="102151"/>
            <a:ext cx="11076689" cy="710423"/>
          </a:xfrm>
        </p:spPr>
        <p:txBody>
          <a:bodyPr>
            <a:normAutofit/>
          </a:bodyPr>
          <a:lstStyle/>
          <a:p>
            <a:r>
              <a:rPr lang="en-GB" sz="2500">
                <a:latin typeface="Arial" panose="020B0604020202020204" pitchFamily="34" charset="0"/>
                <a:cs typeface="Arial" panose="020B0604020202020204" pitchFamily="34" charset="0"/>
              </a:rPr>
              <a:t>Appendix to Brilliant organisation</a:t>
            </a:r>
          </a:p>
        </p:txBody>
      </p:sp>
      <p:graphicFrame>
        <p:nvGraphicFramePr>
          <p:cNvPr id="4" name="Table 3">
            <a:extLst>
              <a:ext uri="{FF2B5EF4-FFF2-40B4-BE49-F238E27FC236}">
                <a16:creationId xmlns:a16="http://schemas.microsoft.com/office/drawing/2014/main" id="{0720A60D-9160-B6CF-DE0D-165CBDA40B69}"/>
              </a:ext>
            </a:extLst>
          </p:cNvPr>
          <p:cNvGraphicFramePr>
            <a:graphicFrameLocks noGrp="1"/>
          </p:cNvGraphicFramePr>
          <p:nvPr>
            <p:extLst>
              <p:ext uri="{D42A27DB-BD31-4B8C-83A1-F6EECF244321}">
                <p14:modId xmlns:p14="http://schemas.microsoft.com/office/powerpoint/2010/main" val="1215504410"/>
              </p:ext>
            </p:extLst>
          </p:nvPr>
        </p:nvGraphicFramePr>
        <p:xfrm>
          <a:off x="390525" y="905522"/>
          <a:ext cx="11421265" cy="5153730"/>
        </p:xfrm>
        <a:graphic>
          <a:graphicData uri="http://schemas.openxmlformats.org/drawingml/2006/table">
            <a:tbl>
              <a:tblPr firstRow="1" firstCol="1" bandRow="1">
                <a:tableStyleId>{5C22544A-7EE6-4342-B048-85BDC9FD1C3A}</a:tableStyleId>
              </a:tblPr>
              <a:tblGrid>
                <a:gridCol w="1148564">
                  <a:extLst>
                    <a:ext uri="{9D8B030D-6E8A-4147-A177-3AD203B41FA5}">
                      <a16:colId xmlns:a16="http://schemas.microsoft.com/office/drawing/2014/main" val="2914550284"/>
                    </a:ext>
                  </a:extLst>
                </a:gridCol>
                <a:gridCol w="2162153">
                  <a:extLst>
                    <a:ext uri="{9D8B030D-6E8A-4147-A177-3AD203B41FA5}">
                      <a16:colId xmlns:a16="http://schemas.microsoft.com/office/drawing/2014/main" val="1854661627"/>
                    </a:ext>
                  </a:extLst>
                </a:gridCol>
                <a:gridCol w="2227989">
                  <a:extLst>
                    <a:ext uri="{9D8B030D-6E8A-4147-A177-3AD203B41FA5}">
                      <a16:colId xmlns:a16="http://schemas.microsoft.com/office/drawing/2014/main" val="3060368895"/>
                    </a:ext>
                  </a:extLst>
                </a:gridCol>
                <a:gridCol w="1429931">
                  <a:extLst>
                    <a:ext uri="{9D8B030D-6E8A-4147-A177-3AD203B41FA5}">
                      <a16:colId xmlns:a16="http://schemas.microsoft.com/office/drawing/2014/main" val="2030538268"/>
                    </a:ext>
                  </a:extLst>
                </a:gridCol>
                <a:gridCol w="1118398">
                  <a:extLst>
                    <a:ext uri="{9D8B030D-6E8A-4147-A177-3AD203B41FA5}">
                      <a16:colId xmlns:a16="http://schemas.microsoft.com/office/drawing/2014/main" val="283532840"/>
                    </a:ext>
                  </a:extLst>
                </a:gridCol>
                <a:gridCol w="2624444">
                  <a:extLst>
                    <a:ext uri="{9D8B030D-6E8A-4147-A177-3AD203B41FA5}">
                      <a16:colId xmlns:a16="http://schemas.microsoft.com/office/drawing/2014/main" val="330126582"/>
                    </a:ext>
                  </a:extLst>
                </a:gridCol>
                <a:gridCol w="709786">
                  <a:extLst>
                    <a:ext uri="{9D8B030D-6E8A-4147-A177-3AD203B41FA5}">
                      <a16:colId xmlns:a16="http://schemas.microsoft.com/office/drawing/2014/main" val="2056729566"/>
                    </a:ext>
                  </a:extLst>
                </a:gridCol>
              </a:tblGrid>
              <a:tr h="642834">
                <a:tc>
                  <a:txBody>
                    <a:bodyPr/>
                    <a:lstStyle/>
                    <a:p>
                      <a:endParaRPr lang="en-GB" sz="1100">
                        <a:solidFill>
                          <a:schemeClr val="bg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solidFill>
                            <a:schemeClr val="tx1"/>
                          </a:solidFill>
                          <a:effectLst/>
                          <a:latin typeface="Arial"/>
                          <a:cs typeface="Arial"/>
                        </a:rPr>
                        <a:t>YTD</a:t>
                      </a:r>
                      <a:endParaRPr lang="en-GB" sz="1100">
                        <a:solidFill>
                          <a:schemeClr val="tx1"/>
                        </a:solidFill>
                        <a:effectLst/>
                        <a:latin typeface="Arial"/>
                        <a:ea typeface="Aptos" panose="020B000402020202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a:solidFill>
                            <a:schemeClr val="tx1"/>
                          </a:solidFill>
                          <a:effectLst/>
                          <a:latin typeface="Arial"/>
                          <a:cs typeface="Arial"/>
                        </a:rPr>
                        <a:t>Target</a:t>
                      </a:r>
                      <a:endParaRPr lang="en-GB" sz="1100">
                        <a:solidFill>
                          <a:schemeClr val="tx1"/>
                        </a:solidFill>
                        <a:effectLst/>
                        <a:latin typeface="Arial"/>
                        <a:ea typeface="Aptos" panose="020B000402020202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a:solidFill>
                            <a:schemeClr val="tx1"/>
                          </a:solidFill>
                          <a:effectLst/>
                          <a:latin typeface="Arial"/>
                          <a:cs typeface="Arial"/>
                        </a:rPr>
                        <a:t>Comparator/</a:t>
                      </a:r>
                    </a:p>
                    <a:p>
                      <a:pPr lvl="0" algn="ctr">
                        <a:buNone/>
                      </a:pPr>
                      <a:r>
                        <a:rPr lang="en-GB" sz="1100">
                          <a:solidFill>
                            <a:schemeClr val="tx1"/>
                          </a:solidFill>
                          <a:effectLst/>
                          <a:latin typeface="Arial"/>
                          <a:cs typeface="Arial"/>
                        </a:rPr>
                        <a:t>baseline</a:t>
                      </a:r>
                      <a:endParaRPr lang="en-GB" sz="1100">
                        <a:solidFill>
                          <a:schemeClr val="tx1"/>
                        </a:solidFill>
                        <a:effectLst/>
                        <a:latin typeface="Arial"/>
                        <a:ea typeface="Aptos" panose="020B000402020202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a:solidFill>
                            <a:schemeClr val="tx1"/>
                          </a:solidFill>
                          <a:effectLst/>
                          <a:latin typeface="Arial"/>
                          <a:cs typeface="Arial"/>
                        </a:rPr>
                        <a:t>% improvement or decrease</a:t>
                      </a:r>
                      <a:endParaRPr lang="en-GB" sz="1100">
                        <a:solidFill>
                          <a:schemeClr val="tx1"/>
                        </a:solidFill>
                        <a:effectLst/>
                        <a:latin typeface="Arial"/>
                        <a:ea typeface="Aptos" panose="020B000402020202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a:solidFill>
                            <a:schemeClr val="tx1"/>
                          </a:solidFill>
                          <a:effectLst/>
                          <a:latin typeface="Arial"/>
                          <a:cs typeface="Arial"/>
                        </a:rPr>
                        <a:t>Add comment why target not met: provide reason, anticipated publication date/month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a:solidFill>
                            <a:schemeClr val="tx1"/>
                          </a:solidFill>
                          <a:effectLst/>
                          <a:latin typeface="Arial"/>
                          <a:cs typeface="Arial"/>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40709429"/>
                  </a:ext>
                </a:extLst>
              </a:tr>
              <a:tr h="765279">
                <a:tc>
                  <a:txBody>
                    <a:bodyPr/>
                    <a:lstStyle/>
                    <a:p>
                      <a:r>
                        <a:rPr lang="en-GB" sz="1100">
                          <a:solidFill>
                            <a:schemeClr val="tx1"/>
                          </a:solidFill>
                          <a:effectLst/>
                          <a:latin typeface="Arial"/>
                          <a:ea typeface="Inter SemiBold"/>
                          <a:cs typeface="Arial"/>
                        </a:rPr>
                        <a:t>Sickness rate - 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2.75%</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100" b="0" i="0" u="none" strike="noStrike" noProof="0">
                          <a:solidFill>
                            <a:srgbClr val="000000"/>
                          </a:solidFill>
                          <a:effectLst/>
                          <a:latin typeface="Arial"/>
                        </a:rPr>
                        <a:t>0.83pp below baseline</a:t>
                      </a: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Target being achieved</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Arial"/>
                          <a:ea typeface="Aptos" panose="020B0004020202020204" pitchFamily="34" charset="0"/>
                          <a:cs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7530154"/>
                  </a:ext>
                </a:extLst>
              </a:tr>
              <a:tr h="431782">
                <a:tc>
                  <a:txBody>
                    <a:bodyPr/>
                    <a:lstStyle/>
                    <a:p>
                      <a:r>
                        <a:rPr lang="en-GB" sz="1100">
                          <a:solidFill>
                            <a:schemeClr val="tx1"/>
                          </a:solidFill>
                          <a:effectLst/>
                          <a:latin typeface="Arial"/>
                          <a:ea typeface="Inter SemiBold"/>
                          <a:cs typeface="Arial"/>
                        </a:rPr>
                        <a:t>Total turnover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12.16%</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10%</a:t>
                      </a:r>
                      <a:endParaRPr lang="en-GB" sz="1100" err="1">
                        <a:effectLst/>
                        <a:latin typeface="Arial"/>
                        <a:ea typeface="Aptos" panose="020B000402020202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2.16pp above baseline</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100" b="0" i="0" u="none" strike="noStrike" noProof="0">
                          <a:solidFill>
                            <a:srgbClr val="000000"/>
                          </a:solidFill>
                          <a:effectLst/>
                          <a:latin typeface="Arial"/>
                        </a:rPr>
                        <a:t>Showing a gradual decrease month by month.</a:t>
                      </a: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048728"/>
                  </a:ext>
                </a:extLst>
              </a:tr>
              <a:tr h="431782">
                <a:tc>
                  <a:txBody>
                    <a:bodyPr/>
                    <a:lstStyle/>
                    <a:p>
                      <a:r>
                        <a:rPr lang="en-GB" sz="1100">
                          <a:solidFill>
                            <a:schemeClr val="tx1"/>
                          </a:solidFill>
                          <a:effectLst/>
                          <a:latin typeface="Arial"/>
                          <a:ea typeface="Inter SemiBold"/>
                          <a:cs typeface="Arial"/>
                        </a:rPr>
                        <a:t>Voluntary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7.77%</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effectLst/>
                          <a:latin typeface="Arial"/>
                          <a:ea typeface="Aptos" panose="020B0004020202020204" pitchFamily="34" charset="0"/>
                          <a:cs typeface="Arial"/>
                        </a:rPr>
                        <a:t>No baseline</a:t>
                      </a:r>
                    </a:p>
                    <a:p>
                      <a:pPr algn="ct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100" b="0" i="0" u="none" strike="noStrike" noProof="0">
                          <a:solidFill>
                            <a:srgbClr val="000000"/>
                          </a:solidFill>
                          <a:effectLst/>
                          <a:latin typeface="Arial"/>
                        </a:rPr>
                        <a:t>Showing a decline month by month to July 2024.</a:t>
                      </a: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942905"/>
                  </a:ext>
                </a:extLst>
              </a:tr>
              <a:tr h="596918">
                <a:tc>
                  <a:txBody>
                    <a:bodyPr/>
                    <a:lstStyle/>
                    <a:p>
                      <a:r>
                        <a:rPr lang="en-GB" sz="1100">
                          <a:solidFill>
                            <a:schemeClr val="tx1"/>
                          </a:solidFill>
                          <a:effectLst/>
                          <a:latin typeface="Arial"/>
                          <a:ea typeface="Inter SemiBold"/>
                          <a:cs typeface="Arial"/>
                        </a:rPr>
                        <a:t>Non voluntary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4.39%</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effectLst/>
                          <a:latin typeface="Arial"/>
                          <a:ea typeface="Aptos" panose="020B0004020202020204" pitchFamily="34" charset="0"/>
                          <a:cs typeface="Arial"/>
                        </a:rPr>
                        <a:t>No baseline</a:t>
                      </a:r>
                    </a:p>
                    <a:p>
                      <a:pPr algn="ct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100" b="0" i="0" u="none" strike="noStrike" noProof="0">
                          <a:solidFill>
                            <a:srgbClr val="000000"/>
                          </a:solidFill>
                          <a:effectLst/>
                          <a:latin typeface="Arial"/>
                        </a:rPr>
                        <a:t>Remaining static, given the MoC exercises carried out and the phasing of notice periods.</a:t>
                      </a: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328988"/>
                  </a:ext>
                </a:extLst>
              </a:tr>
              <a:tr h="428557">
                <a:tc>
                  <a:txBody>
                    <a:bodyPr/>
                    <a:lstStyle/>
                    <a:p>
                      <a:r>
                        <a:rPr lang="en-GB" sz="1100">
                          <a:solidFill>
                            <a:schemeClr val="tx1"/>
                          </a:solidFill>
                          <a:effectLst/>
                          <a:latin typeface="Arial"/>
                          <a:ea typeface="Inter SemiBold"/>
                          <a:cs typeface="Arial"/>
                        </a:rPr>
                        <a:t>FOIs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95%</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effectLst/>
                          <a:latin typeface="Arial"/>
                          <a:ea typeface="Aptos" panose="020B0004020202020204" pitchFamily="34" charset="0"/>
                          <a:cs typeface="Arial"/>
                        </a:rPr>
                        <a:t>90% of FOIs responded to with 20 working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5pp improvement</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100" b="0" i="0" u="none" strike="noStrike" noProof="0">
                          <a:solidFill>
                            <a:srgbClr val="000000"/>
                          </a:solidFill>
                          <a:effectLst/>
                          <a:latin typeface="Arial"/>
                        </a:rPr>
                        <a:t>Target being exceeded</a:t>
                      </a: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Arial"/>
                          <a:ea typeface="Aptos" panose="020B0004020202020204" pitchFamily="34" charset="0"/>
                          <a:cs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713598041"/>
                  </a:ext>
                </a:extLst>
              </a:tr>
              <a:tr h="698101">
                <a:tc>
                  <a:txBody>
                    <a:bodyPr/>
                    <a:lstStyle/>
                    <a:p>
                      <a:r>
                        <a:rPr lang="en-GB" sz="1100">
                          <a:solidFill>
                            <a:schemeClr val="tx1"/>
                          </a:solidFill>
                          <a:effectLst/>
                          <a:latin typeface="Arial"/>
                          <a:ea typeface="Inter SemiBold"/>
                          <a:cs typeface="Arial"/>
                        </a:rPr>
                        <a:t>Parliamentary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100%</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effectLst/>
                          <a:latin typeface="Arial"/>
                          <a:ea typeface="Aptos" panose="020B0004020202020204" pitchFamily="34" charset="0"/>
                          <a:cs typeface="Arial"/>
                        </a:rPr>
                        <a:t>90% of Parliamentary Questions responded to within the requested time frame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10pp improvement</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100" b="0" i="0" u="none" strike="noStrike" noProof="0">
                          <a:solidFill>
                            <a:srgbClr val="000000"/>
                          </a:solidFill>
                          <a:effectLst/>
                          <a:latin typeface="Arial"/>
                        </a:rPr>
                        <a:t>Target being exceeded</a:t>
                      </a: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Arial"/>
                          <a:ea typeface="Aptos" panose="020B0004020202020204" pitchFamily="34" charset="0"/>
                          <a:cs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2566723"/>
                  </a:ext>
                </a:extLst>
              </a:tr>
              <a:tr h="483329">
                <a:tc>
                  <a:txBody>
                    <a:bodyPr/>
                    <a:lstStyle/>
                    <a:p>
                      <a:r>
                        <a:rPr lang="en-GB" sz="1100">
                          <a:solidFill>
                            <a:schemeClr val="tx1"/>
                          </a:solidFill>
                          <a:effectLst/>
                          <a:latin typeface="Arial"/>
                          <a:ea typeface="Inter SemiBold"/>
                          <a:cs typeface="Arial"/>
                        </a:rPr>
                        <a:t>Payment compliance</a:t>
                      </a:r>
                      <a:endParaRPr lang="en-GB" sz="1100" b="0">
                        <a:solidFill>
                          <a:schemeClr val="tx1"/>
                        </a:solidFill>
                        <a:effectLst/>
                        <a:latin typeface="Arial"/>
                        <a:ea typeface="Inter SemiBold"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97.5%</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0">
                          <a:effectLst/>
                          <a:latin typeface="Arial"/>
                          <a:ea typeface="Aptos" panose="020B0004020202020204" pitchFamily="34" charset="0"/>
                          <a:cs typeface="Arial"/>
                        </a:rPr>
                        <a:t>95% of invoices paid within 30 days of calendar month-end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0">
                          <a:effectLst/>
                          <a:latin typeface="Arial"/>
                          <a:ea typeface="Aptos" panose="020B0004020202020204" pitchFamily="34" charset="0"/>
                          <a:cs typeface="Aria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1.5pp improvement</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Target achievement continues. </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effectLst/>
                          <a:latin typeface="Arial"/>
                          <a:ea typeface="Aptos" panose="020B0004020202020204" pitchFamily="34" charset="0"/>
                          <a:cs typeface="Arial"/>
                        </a:rPr>
                        <a:t>G</a:t>
                      </a:r>
                    </a:p>
                    <a:p>
                      <a:pPr algn="ctr"/>
                      <a:endParaRPr lang="en-GB" sz="1100" b="1">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10684451"/>
                  </a:ext>
                </a:extLst>
              </a:tr>
              <a:tr h="675148">
                <a:tc>
                  <a:txBody>
                    <a:bodyPr/>
                    <a:lstStyle/>
                    <a:p>
                      <a:r>
                        <a:rPr lang="en-GB" sz="1100">
                          <a:solidFill>
                            <a:schemeClr val="tx1"/>
                          </a:solidFill>
                          <a:effectLst/>
                          <a:latin typeface="Arial"/>
                          <a:ea typeface="Inter SemiBold"/>
                          <a:cs typeface="Arial"/>
                        </a:rPr>
                        <a:t>Complaints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N/A</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80% of complaints acknowledged and responded to within 20 working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a:effectLst/>
                          <a:latin typeface="Arial"/>
                          <a:ea typeface="Aptos" panose="020B0004020202020204" pitchFamily="34" charset="0"/>
                          <a:cs typeface="Arial"/>
                        </a:rPr>
                        <a:t>N/A</a:t>
                      </a:r>
                      <a:endParaRPr lang="en-GB" sz="1100">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100" b="0" i="0" u="none" strike="noStrike" noProof="0">
                          <a:solidFill>
                            <a:srgbClr val="000000"/>
                          </a:solidFill>
                          <a:effectLst/>
                          <a:latin typeface="Arial"/>
                        </a:rPr>
                        <a:t>No complaints received and due for response.</a:t>
                      </a: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100" b="1">
                          <a:solidFill>
                            <a:schemeClr val="tx1"/>
                          </a:solidFill>
                          <a:effectLst/>
                          <a:latin typeface="Arial"/>
                          <a:ea typeface="Aptos" panose="020B0004020202020204" pitchFamily="34" charset="0"/>
                          <a:cs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47722101"/>
                  </a:ext>
                </a:extLst>
              </a:tr>
            </a:tbl>
          </a:graphicData>
        </a:graphic>
      </p:graphicFrame>
      <p:sp>
        <p:nvSpPr>
          <p:cNvPr id="2" name="TextBox 1">
            <a:extLst>
              <a:ext uri="{FF2B5EF4-FFF2-40B4-BE49-F238E27FC236}">
                <a16:creationId xmlns:a16="http://schemas.microsoft.com/office/drawing/2014/main" id="{31469644-B9BA-F190-D036-59B21FD5620C}"/>
              </a:ext>
            </a:extLst>
          </p:cNvPr>
          <p:cNvSpPr txBox="1"/>
          <p:nvPr/>
        </p:nvSpPr>
        <p:spPr>
          <a:xfrm>
            <a:off x="8460605" y="6152200"/>
            <a:ext cx="3484535"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5" name="TextBox 4">
            <a:extLst>
              <a:ext uri="{FF2B5EF4-FFF2-40B4-BE49-F238E27FC236}">
                <a16:creationId xmlns:a16="http://schemas.microsoft.com/office/drawing/2014/main" id="{57D441D2-6A4B-2D58-0990-913425E5F038}"/>
              </a:ext>
            </a:extLst>
          </p:cNvPr>
          <p:cNvSpPr txBox="1"/>
          <p:nvPr/>
        </p:nvSpPr>
        <p:spPr>
          <a:xfrm>
            <a:off x="9136980" y="6383032"/>
            <a:ext cx="2987118" cy="215444"/>
          </a:xfrm>
          <a:prstGeom prst="rect">
            <a:avLst/>
          </a:prstGeom>
          <a:noFill/>
        </p:spPr>
        <p:txBody>
          <a:bodyPr wrap="square" rtlCol="0">
            <a:spAutoFit/>
          </a:bodyPr>
          <a:lstStyle/>
          <a:p>
            <a:r>
              <a:rPr lang="en-GB" sz="800"/>
              <a:t>All figures as of 31 July 2024 unless otherwise stated</a:t>
            </a:r>
          </a:p>
        </p:txBody>
      </p:sp>
    </p:spTree>
    <p:extLst>
      <p:ext uri="{BB962C8B-B14F-4D97-AF65-F5344CB8AC3E}">
        <p14:creationId xmlns:p14="http://schemas.microsoft.com/office/powerpoint/2010/main" val="304909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B923-4804-DB3E-7A9F-5D0A6D84DBB4}"/>
              </a:ext>
            </a:extLst>
          </p:cNvPr>
          <p:cNvSpPr>
            <a:spLocks noGrp="1"/>
          </p:cNvSpPr>
          <p:nvPr>
            <p:ph type="ctrTitle"/>
          </p:nvPr>
        </p:nvSpPr>
        <p:spPr>
          <a:xfrm>
            <a:off x="204160" y="-8184"/>
            <a:ext cx="11162556" cy="595144"/>
          </a:xfrm>
        </p:spPr>
        <p:txBody>
          <a:bodyPr>
            <a:normAutofit/>
          </a:bodyPr>
          <a:lstStyle/>
          <a:p>
            <a:r>
              <a:rPr lang="en-GB" sz="2500">
                <a:latin typeface="Arial"/>
                <a:cs typeface="Arial"/>
              </a:rPr>
              <a:t>Financial performance as of 31 August 24</a:t>
            </a:r>
            <a:endParaRPr lang="en-GB" sz="2500" u="sng">
              <a:latin typeface="Arial"/>
              <a:cs typeface="Arial"/>
            </a:endParaRPr>
          </a:p>
        </p:txBody>
      </p:sp>
      <p:sp>
        <p:nvSpPr>
          <p:cNvPr id="3" name="Text Placeholder 2">
            <a:extLst>
              <a:ext uri="{FF2B5EF4-FFF2-40B4-BE49-F238E27FC236}">
                <a16:creationId xmlns:a16="http://schemas.microsoft.com/office/drawing/2014/main" id="{8F9B50D9-D701-02F9-652D-EAD8129CA286}"/>
              </a:ext>
            </a:extLst>
          </p:cNvPr>
          <p:cNvSpPr>
            <a:spLocks noGrp="1"/>
          </p:cNvSpPr>
          <p:nvPr>
            <p:ph type="body" sz="quarter" idx="12"/>
          </p:nvPr>
        </p:nvSpPr>
        <p:spPr>
          <a:xfrm>
            <a:off x="7124081" y="550296"/>
            <a:ext cx="4753594" cy="5900944"/>
          </a:xfrm>
        </p:spPr>
        <p:txBody>
          <a:bodyPr vert="horz" lIns="91440" tIns="45720" rIns="91440" bIns="45720" rtlCol="0" anchor="t">
            <a:noAutofit/>
          </a:bodyPr>
          <a:lstStyle/>
          <a:p>
            <a:pPr>
              <a:spcBef>
                <a:spcPts val="600"/>
              </a:spcBef>
            </a:pPr>
            <a:r>
              <a:rPr lang="en-GB" sz="1050" b="1" dirty="0">
                <a:latin typeface="Arial" panose="020B0604020202020204" pitchFamily="34" charset="0"/>
                <a:ea typeface="Inter"/>
                <a:cs typeface="Arial" panose="020B0604020202020204" pitchFamily="34" charset="0"/>
              </a:rPr>
              <a:t>Year to date financial performance</a:t>
            </a:r>
          </a:p>
          <a:p>
            <a:pPr>
              <a:spcBef>
                <a:spcPts val="600"/>
              </a:spcBef>
            </a:pPr>
            <a:r>
              <a:rPr lang="en-GB" sz="1050" dirty="0">
                <a:latin typeface="Arial"/>
                <a:ea typeface="Inter"/>
                <a:cs typeface="Arial"/>
              </a:rPr>
              <a:t>As at the end </a:t>
            </a:r>
            <a:r>
              <a:rPr lang="en-GB" sz="1050">
                <a:latin typeface="Arial"/>
                <a:ea typeface="Inter"/>
                <a:cs typeface="Arial"/>
              </a:rPr>
              <a:t>of August </a:t>
            </a:r>
            <a:r>
              <a:rPr lang="en-GB" sz="1050" dirty="0">
                <a:latin typeface="Arial"/>
                <a:ea typeface="Inter"/>
                <a:cs typeface="Arial"/>
              </a:rPr>
              <a:t>we are underspent by £1.9m against budget. The underspend is driven by (1) Pay: actual vacancy rate of c8% vs. planned vacancy factor of 2.5%; (2) reserves not being drawn against year to-date and contingency not being utilised; and (3) higher income from TA-HST programme.  </a:t>
            </a:r>
          </a:p>
          <a:p>
            <a:pPr>
              <a:spcBef>
                <a:spcPts val="600"/>
              </a:spcBef>
            </a:pPr>
            <a:r>
              <a:rPr lang="en-GB" sz="1050" b="1" dirty="0">
                <a:latin typeface="Arial" panose="020B0604020202020204" pitchFamily="34" charset="0"/>
                <a:ea typeface="Inter"/>
                <a:cs typeface="Arial" panose="020B0604020202020204" pitchFamily="34" charset="0"/>
              </a:rPr>
              <a:t>Full year forecast</a:t>
            </a:r>
            <a:endParaRPr lang="en-GB" sz="1050" dirty="0">
              <a:latin typeface="Arial" panose="020B0604020202020204" pitchFamily="34" charset="0"/>
              <a:ea typeface="Inter"/>
              <a:cs typeface="Arial" panose="020B0604020202020204" pitchFamily="34" charset="0"/>
            </a:endParaRPr>
          </a:p>
          <a:p>
            <a:pPr>
              <a:spcBef>
                <a:spcPts val="600"/>
              </a:spcBef>
            </a:pPr>
            <a:r>
              <a:rPr lang="en-GB" sz="1050" dirty="0">
                <a:latin typeface="Arial"/>
                <a:ea typeface="Inter"/>
                <a:cs typeface="Arial"/>
              </a:rPr>
              <a:t>The current forecast outturn underspend of £1.15m includes assumptions about material expenditure in several areas, additional funding and planned efficiency savings.</a:t>
            </a:r>
          </a:p>
          <a:p>
            <a:pPr marL="171450" indent="-171450">
              <a:spcBef>
                <a:spcPts val="600"/>
              </a:spcBef>
              <a:buFont typeface="Arial" panose="020B0604020202020204" pitchFamily="34" charset="0"/>
              <a:buChar char="•"/>
            </a:pPr>
            <a:r>
              <a:rPr lang="en-GB" sz="1050" dirty="0">
                <a:latin typeface="Arial" panose="020B0604020202020204" pitchFamily="34" charset="0"/>
                <a:ea typeface="Inter"/>
                <a:cs typeface="Arial" panose="020B0604020202020204" pitchFamily="34" charset="0"/>
              </a:rPr>
              <a:t>Pay -  currently underspent because of vacancies, the impact of the 5.5% pay award (payable in the latter half of the year) is £2.5m greater than the planning assumption of a 2% rise. This means that pay is currently forecasting an overspend against budget; however, some funding is expected to follow (shown as TBC as part of funding adjustments).</a:t>
            </a:r>
          </a:p>
          <a:p>
            <a:pPr marL="171450" indent="-171450">
              <a:spcBef>
                <a:spcPts val="600"/>
              </a:spcBef>
              <a:buFont typeface="Arial" panose="020B0604020202020204" pitchFamily="34" charset="0"/>
              <a:buChar char="•"/>
            </a:pPr>
            <a:r>
              <a:rPr lang="en-GB" sz="1050" dirty="0">
                <a:latin typeface="Arial" panose="020B0604020202020204" pitchFamily="34" charset="0"/>
                <a:ea typeface="Inter"/>
                <a:cs typeface="Arial" panose="020B0604020202020204" pitchFamily="34" charset="0"/>
              </a:rPr>
              <a:t>Non-pay - overspend of £2m is mainly due to costs and liabilities associated with the Manchester office move. </a:t>
            </a:r>
          </a:p>
          <a:p>
            <a:pPr marL="171450" indent="-171450">
              <a:spcBef>
                <a:spcPts val="600"/>
              </a:spcBef>
              <a:buFont typeface="Arial" panose="020B0604020202020204" pitchFamily="34" charset="0"/>
              <a:buChar char="•"/>
            </a:pPr>
            <a:r>
              <a:rPr lang="en-GB" sz="1050" dirty="0">
                <a:latin typeface="Arial" panose="020B0604020202020204" pitchFamily="34" charset="0"/>
                <a:ea typeface="Inter"/>
                <a:cs typeface="Arial" panose="020B0604020202020204" pitchFamily="34" charset="0"/>
              </a:rPr>
              <a:t>Income - over-recovery is being driven by improvement in performance of the TA-HST programme.</a:t>
            </a:r>
          </a:p>
          <a:p>
            <a:pPr>
              <a:spcBef>
                <a:spcPts val="600"/>
              </a:spcBef>
            </a:pPr>
            <a:r>
              <a:rPr lang="en-GB" sz="1050" dirty="0">
                <a:latin typeface="Arial"/>
                <a:ea typeface="Inter"/>
                <a:cs typeface="Arial"/>
              </a:rPr>
              <a:t>The second table sets out the risk and uncertainty around the assumptions built into the forecast and the potential ranges in an up/downside scenario. If these costs do not materialise, there is a risk of a material underspend.</a:t>
            </a:r>
            <a:endParaRPr lang="en-GB" sz="1050" dirty="0">
              <a:latin typeface="Arial"/>
              <a:cs typeface="Arial"/>
            </a:endParaRPr>
          </a:p>
        </p:txBody>
      </p:sp>
      <p:sp>
        <p:nvSpPr>
          <p:cNvPr id="11" name="TextBox 10">
            <a:extLst>
              <a:ext uri="{FF2B5EF4-FFF2-40B4-BE49-F238E27FC236}">
                <a16:creationId xmlns:a16="http://schemas.microsoft.com/office/drawing/2014/main" id="{76EC289D-98E9-85C6-0048-696B10C896E6}"/>
              </a:ext>
            </a:extLst>
          </p:cNvPr>
          <p:cNvSpPr txBox="1"/>
          <p:nvPr/>
        </p:nvSpPr>
        <p:spPr>
          <a:xfrm>
            <a:off x="204160" y="3290500"/>
            <a:ext cx="2514469" cy="276999"/>
          </a:xfrm>
          <a:prstGeom prst="rect">
            <a:avLst/>
          </a:prstGeom>
          <a:noFill/>
        </p:spPr>
        <p:txBody>
          <a:bodyPr wrap="square">
            <a:spAutoFit/>
          </a:bodyPr>
          <a:lstStyle/>
          <a:p>
            <a:r>
              <a:rPr lang="en-GB" sz="1200" b="1">
                <a:latin typeface="Arial" panose="020B0604020202020204" pitchFamily="34" charset="0"/>
                <a:ea typeface="Inter"/>
                <a:cs typeface="Arial" panose="020B0604020202020204" pitchFamily="34" charset="0"/>
              </a:rPr>
              <a:t>Full year forecast - scenarios</a:t>
            </a:r>
            <a:endParaRPr lang="en-GB" sz="120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102D5F0B-3AFD-5B17-79AF-3DF9582CFBA5}"/>
              </a:ext>
            </a:extLst>
          </p:cNvPr>
          <p:cNvGraphicFramePr>
            <a:graphicFrameLocks noGrp="1"/>
          </p:cNvGraphicFramePr>
          <p:nvPr>
            <p:extLst>
              <p:ext uri="{D42A27DB-BD31-4B8C-83A1-F6EECF244321}">
                <p14:modId xmlns:p14="http://schemas.microsoft.com/office/powerpoint/2010/main" val="685179300"/>
              </p:ext>
            </p:extLst>
          </p:nvPr>
        </p:nvGraphicFramePr>
        <p:xfrm>
          <a:off x="204161" y="680927"/>
          <a:ext cx="6787188" cy="2409141"/>
        </p:xfrm>
        <a:graphic>
          <a:graphicData uri="http://schemas.openxmlformats.org/drawingml/2006/table">
            <a:tbl>
              <a:tblPr firstRow="1" bandRow="1">
                <a:tableStyleId>{5C22544A-7EE6-4342-B048-85BDC9FD1C3A}</a:tableStyleId>
              </a:tblPr>
              <a:tblGrid>
                <a:gridCol w="1691314">
                  <a:extLst>
                    <a:ext uri="{9D8B030D-6E8A-4147-A177-3AD203B41FA5}">
                      <a16:colId xmlns:a16="http://schemas.microsoft.com/office/drawing/2014/main" val="805087633"/>
                    </a:ext>
                  </a:extLst>
                </a:gridCol>
                <a:gridCol w="736264">
                  <a:extLst>
                    <a:ext uri="{9D8B030D-6E8A-4147-A177-3AD203B41FA5}">
                      <a16:colId xmlns:a16="http://schemas.microsoft.com/office/drawing/2014/main" val="2592816678"/>
                    </a:ext>
                  </a:extLst>
                </a:gridCol>
                <a:gridCol w="871922">
                  <a:extLst>
                    <a:ext uri="{9D8B030D-6E8A-4147-A177-3AD203B41FA5}">
                      <a16:colId xmlns:a16="http://schemas.microsoft.com/office/drawing/2014/main" val="4166063079"/>
                    </a:ext>
                  </a:extLst>
                </a:gridCol>
                <a:gridCol w="871922">
                  <a:extLst>
                    <a:ext uri="{9D8B030D-6E8A-4147-A177-3AD203B41FA5}">
                      <a16:colId xmlns:a16="http://schemas.microsoft.com/office/drawing/2014/main" val="4062614154"/>
                    </a:ext>
                  </a:extLst>
                </a:gridCol>
                <a:gridCol w="871922">
                  <a:extLst>
                    <a:ext uri="{9D8B030D-6E8A-4147-A177-3AD203B41FA5}">
                      <a16:colId xmlns:a16="http://schemas.microsoft.com/office/drawing/2014/main" val="4171838540"/>
                    </a:ext>
                  </a:extLst>
                </a:gridCol>
                <a:gridCol w="871922">
                  <a:extLst>
                    <a:ext uri="{9D8B030D-6E8A-4147-A177-3AD203B41FA5}">
                      <a16:colId xmlns:a16="http://schemas.microsoft.com/office/drawing/2014/main" val="2464963364"/>
                    </a:ext>
                  </a:extLst>
                </a:gridCol>
                <a:gridCol w="871922">
                  <a:extLst>
                    <a:ext uri="{9D8B030D-6E8A-4147-A177-3AD203B41FA5}">
                      <a16:colId xmlns:a16="http://schemas.microsoft.com/office/drawing/2014/main" val="1725883069"/>
                    </a:ext>
                  </a:extLst>
                </a:gridCol>
              </a:tblGrid>
              <a:tr h="722743">
                <a:tc>
                  <a:txBody>
                    <a:bodyPr/>
                    <a:lstStyle/>
                    <a:p>
                      <a:pPr algn="l" fontAlgn="ctr"/>
                      <a:r>
                        <a:rPr lang="en-GB" sz="1000" b="1" i="0" u="none" strike="noStrike">
                          <a:solidFill>
                            <a:srgbClr val="FFFFFF"/>
                          </a:solidFill>
                          <a:effectLst/>
                          <a:latin typeface="Arial" panose="020B0604020202020204" pitchFamily="34" charset="0"/>
                          <a:cs typeface="Arial" panose="020B0604020202020204" pitchFamily="34" charset="0"/>
                        </a:rPr>
                        <a:t>Spend category</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72000"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YTD </a:t>
                      </a:r>
                      <a:br>
                        <a:rPr lang="en-GB" sz="1000" b="1" i="0" u="none" strike="noStrike">
                          <a:solidFill>
                            <a:srgbClr val="FFFFFF"/>
                          </a:solidFill>
                          <a:effectLst/>
                          <a:latin typeface="Arial" panose="020B0604020202020204" pitchFamily="34" charset="0"/>
                          <a:cs typeface="Arial" panose="020B0604020202020204" pitchFamily="34" charset="0"/>
                        </a:rPr>
                      </a:br>
                      <a:r>
                        <a:rPr lang="en-GB" sz="1000" b="1" i="0" u="none" strike="noStrike">
                          <a:solidFill>
                            <a:srgbClr val="FFFFFF"/>
                          </a:solidFill>
                          <a:effectLst/>
                          <a:latin typeface="Arial" panose="020B0604020202020204" pitchFamily="34" charset="0"/>
                          <a:cs typeface="Arial" panose="020B0604020202020204" pitchFamily="34" charset="0"/>
                        </a:rPr>
                        <a:t>budget</a:t>
                      </a:r>
                      <a:br>
                        <a:rPr lang="en-GB" sz="1000" b="1" i="0" u="none" strike="noStrike">
                          <a:solidFill>
                            <a:srgbClr val="FFFFFF"/>
                          </a:solidFill>
                          <a:effectLst/>
                          <a:latin typeface="Arial" panose="020B0604020202020204" pitchFamily="34" charset="0"/>
                          <a:cs typeface="Arial" panose="020B0604020202020204" pitchFamily="34" charset="0"/>
                        </a:rPr>
                      </a:br>
                      <a:r>
                        <a:rPr lang="en-GB" sz="1000" b="1" i="0" u="none" strike="noStrike">
                          <a:solidFill>
                            <a:srgbClr val="FFFFFF"/>
                          </a:solidFill>
                          <a:effectLst/>
                          <a:latin typeface="Arial" panose="020B0604020202020204" pitchFamily="34" charset="0"/>
                          <a:cs typeface="Arial" panose="020B0604020202020204" pitchFamily="34" charset="0"/>
                        </a:rPr>
                        <a:t> £000</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YTD</a:t>
                      </a:r>
                      <a:br>
                        <a:rPr lang="en-GB" sz="1000" b="1" i="0" u="none" strike="noStrike">
                          <a:solidFill>
                            <a:srgbClr val="FFFFFF"/>
                          </a:solidFill>
                          <a:effectLst/>
                          <a:latin typeface="Arial" panose="020B0604020202020204" pitchFamily="34" charset="0"/>
                          <a:cs typeface="Arial" panose="020B0604020202020204" pitchFamily="34" charset="0"/>
                        </a:rPr>
                      </a:br>
                      <a:r>
                        <a:rPr lang="en-GB" sz="1000" b="1" i="0" u="none" strike="noStrike">
                          <a:solidFill>
                            <a:srgbClr val="FFFFFF"/>
                          </a:solidFill>
                          <a:effectLst/>
                          <a:latin typeface="Arial" panose="020B0604020202020204" pitchFamily="34" charset="0"/>
                          <a:cs typeface="Arial" panose="020B0604020202020204" pitchFamily="34" charset="0"/>
                        </a:rPr>
                        <a:t> actual £000</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YTD Variance</a:t>
                      </a:r>
                      <a:br>
                        <a:rPr lang="en-GB" sz="1000" b="1" i="0" u="none" strike="noStrike">
                          <a:solidFill>
                            <a:srgbClr val="FFFFFF"/>
                          </a:solidFill>
                          <a:effectLst/>
                          <a:latin typeface="Arial" panose="020B0604020202020204" pitchFamily="34" charset="0"/>
                          <a:cs typeface="Arial" panose="020B0604020202020204" pitchFamily="34" charset="0"/>
                        </a:rPr>
                      </a:br>
                      <a:r>
                        <a:rPr lang="en-GB" sz="1000" b="1" i="0" u="none" strike="noStrike">
                          <a:solidFill>
                            <a:srgbClr val="FFFFFF"/>
                          </a:solidFill>
                          <a:effectLst/>
                          <a:latin typeface="Arial" panose="020B0604020202020204" pitchFamily="34" charset="0"/>
                          <a:cs typeface="Arial" panose="020B0604020202020204" pitchFamily="34" charset="0"/>
                        </a:rPr>
                        <a:t> £000</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a:r>
                        <a:rPr lang="en-GB" sz="1000">
                          <a:latin typeface="Arial" panose="020B0604020202020204" pitchFamily="34" charset="0"/>
                          <a:cs typeface="Arial" panose="020B0604020202020204" pitchFamily="34" charset="0"/>
                        </a:rPr>
                        <a:t>Annual budget £000</a:t>
                      </a:r>
                    </a:p>
                  </a:txBody>
                  <a:tcPr/>
                </a:tc>
                <a:tc>
                  <a:txBody>
                    <a:bodyPr/>
                    <a:lstStyle/>
                    <a:p>
                      <a:pPr algn="ctr"/>
                      <a:r>
                        <a:rPr lang="en-GB" sz="1000">
                          <a:latin typeface="Arial" panose="020B0604020202020204" pitchFamily="34" charset="0"/>
                          <a:cs typeface="Arial" panose="020B0604020202020204" pitchFamily="34" charset="0"/>
                        </a:rPr>
                        <a:t>Estimated outturn £000</a:t>
                      </a:r>
                    </a:p>
                  </a:txBody>
                  <a:tcPr/>
                </a:tc>
                <a:tc>
                  <a:txBody>
                    <a:bodyPr/>
                    <a:lstStyle/>
                    <a:p>
                      <a:pPr algn="ctr"/>
                      <a:r>
                        <a:rPr lang="en-GB" sz="1000">
                          <a:latin typeface="Arial" panose="020B0604020202020204" pitchFamily="34" charset="0"/>
                          <a:cs typeface="Arial" panose="020B0604020202020204" pitchFamily="34" charset="0"/>
                        </a:rPr>
                        <a:t>Estimated outturn variance £000</a:t>
                      </a:r>
                    </a:p>
                  </a:txBody>
                  <a:tcPr/>
                </a:tc>
                <a:extLst>
                  <a:ext uri="{0D108BD9-81ED-4DB2-BD59-A6C34878D82A}">
                    <a16:rowId xmlns:a16="http://schemas.microsoft.com/office/drawing/2014/main" val="3685648595"/>
                  </a:ext>
                </a:extLst>
              </a:tr>
              <a:tr h="269257">
                <a:tc>
                  <a:txBody>
                    <a:bodyPr/>
                    <a:lstStyle/>
                    <a:p>
                      <a:r>
                        <a:rPr lang="en-GB" sz="1000">
                          <a:latin typeface="Arial" panose="020B0604020202020204" pitchFamily="34" charset="0"/>
                          <a:cs typeface="Arial" panose="020B0604020202020204" pitchFamily="34" charset="0"/>
                        </a:rPr>
                        <a:t>Pay</a:t>
                      </a:r>
                    </a:p>
                  </a:txBody>
                  <a:tcPr anchor="ctr"/>
                </a:tc>
                <a:tc>
                  <a:txBody>
                    <a:bodyPr/>
                    <a:lstStyle/>
                    <a:p>
                      <a:pPr algn="r"/>
                      <a:r>
                        <a:rPr lang="en-GB" sz="1000">
                          <a:latin typeface="Arial" panose="020B0604020202020204" pitchFamily="34" charset="0"/>
                          <a:cs typeface="Arial" panose="020B0604020202020204" pitchFamily="34" charset="0"/>
                        </a:rPr>
                        <a:t> 24,797</a:t>
                      </a:r>
                    </a:p>
                  </a:txBody>
                  <a:tcPr anchor="ctr"/>
                </a:tc>
                <a:tc>
                  <a:txBody>
                    <a:bodyPr/>
                    <a:lstStyle/>
                    <a:p>
                      <a:pPr algn="r"/>
                      <a:r>
                        <a:rPr lang="en-GB" sz="1000">
                          <a:latin typeface="Arial" panose="020B0604020202020204" pitchFamily="34" charset="0"/>
                          <a:cs typeface="Arial" panose="020B0604020202020204" pitchFamily="34" charset="0"/>
                        </a:rPr>
                        <a:t>23,741</a:t>
                      </a:r>
                    </a:p>
                  </a:txBody>
                  <a:tcPr anchor="ctr"/>
                </a:tc>
                <a:tc>
                  <a:txBody>
                    <a:bodyPr/>
                    <a:lstStyle/>
                    <a:p>
                      <a:pPr algn="r"/>
                      <a:r>
                        <a:rPr lang="en-GB" sz="1000">
                          <a:latin typeface="Arial" panose="020B0604020202020204" pitchFamily="34" charset="0"/>
                          <a:cs typeface="Arial" panose="020B0604020202020204" pitchFamily="34" charset="0"/>
                        </a:rPr>
                        <a:t>(1,055)</a:t>
                      </a:r>
                    </a:p>
                  </a:txBody>
                  <a:tcPr anchor="ctr"/>
                </a:tc>
                <a:tc>
                  <a:txBody>
                    <a:bodyPr/>
                    <a:lstStyle/>
                    <a:p>
                      <a:pPr algn="r"/>
                      <a:r>
                        <a:rPr lang="en-GB" sz="1000">
                          <a:latin typeface="Arial" panose="020B0604020202020204" pitchFamily="34" charset="0"/>
                          <a:cs typeface="Arial" panose="020B0604020202020204" pitchFamily="34" charset="0"/>
                        </a:rPr>
                        <a:t>61,198</a:t>
                      </a:r>
                    </a:p>
                  </a:txBody>
                  <a:tcPr anchor="ctr"/>
                </a:tc>
                <a:tc>
                  <a:txBody>
                    <a:bodyPr/>
                    <a:lstStyle/>
                    <a:p>
                      <a:pPr algn="r"/>
                      <a:r>
                        <a:rPr lang="en-GB" sz="1000">
                          <a:latin typeface="Arial" panose="020B0604020202020204" pitchFamily="34" charset="0"/>
                          <a:cs typeface="Arial" panose="020B0604020202020204" pitchFamily="34" charset="0"/>
                        </a:rPr>
                        <a:t>61,741</a:t>
                      </a:r>
                    </a:p>
                  </a:txBody>
                  <a:tcPr anchor="ctr"/>
                </a:tc>
                <a:tc>
                  <a:txBody>
                    <a:bodyPr/>
                    <a:lstStyle/>
                    <a:p>
                      <a:pPr algn="r"/>
                      <a:r>
                        <a:rPr lang="en-GB" sz="1000">
                          <a:latin typeface="Arial" panose="020B0604020202020204" pitchFamily="34" charset="0"/>
                          <a:cs typeface="Arial" panose="020B0604020202020204" pitchFamily="34" charset="0"/>
                        </a:rPr>
                        <a:t>542</a:t>
                      </a:r>
                    </a:p>
                  </a:txBody>
                  <a:tcPr anchor="ctr"/>
                </a:tc>
                <a:extLst>
                  <a:ext uri="{0D108BD9-81ED-4DB2-BD59-A6C34878D82A}">
                    <a16:rowId xmlns:a16="http://schemas.microsoft.com/office/drawing/2014/main" val="343148186"/>
                  </a:ext>
                </a:extLst>
              </a:tr>
              <a:tr h="269257">
                <a:tc>
                  <a:txBody>
                    <a:bodyPr/>
                    <a:lstStyle/>
                    <a:p>
                      <a:r>
                        <a:rPr lang="en-GB" sz="1000">
                          <a:latin typeface="Arial" panose="020B0604020202020204" pitchFamily="34" charset="0"/>
                          <a:cs typeface="Arial" panose="020B0604020202020204" pitchFamily="34" charset="0"/>
                        </a:rPr>
                        <a:t>Non-Pay</a:t>
                      </a:r>
                    </a:p>
                  </a:txBody>
                  <a:tcPr anchor="ctr"/>
                </a:tc>
                <a:tc>
                  <a:txBody>
                    <a:bodyPr/>
                    <a:lstStyle/>
                    <a:p>
                      <a:pPr algn="r"/>
                      <a:r>
                        <a:rPr lang="en-GB" sz="1000">
                          <a:latin typeface="Arial" panose="020B0604020202020204" pitchFamily="34" charset="0"/>
                          <a:cs typeface="Arial" panose="020B0604020202020204" pitchFamily="34" charset="0"/>
                        </a:rPr>
                        <a:t> 9,995</a:t>
                      </a:r>
                    </a:p>
                  </a:txBody>
                  <a:tcPr anchor="ctr"/>
                </a:tc>
                <a:tc>
                  <a:txBody>
                    <a:bodyPr/>
                    <a:lstStyle/>
                    <a:p>
                      <a:pPr algn="r"/>
                      <a:r>
                        <a:rPr lang="en-GB" sz="1000">
                          <a:latin typeface="Arial" panose="020B0604020202020204" pitchFamily="34" charset="0"/>
                          <a:cs typeface="Arial" panose="020B0604020202020204" pitchFamily="34" charset="0"/>
                        </a:rPr>
                        <a:t>9,913</a:t>
                      </a:r>
                    </a:p>
                  </a:txBody>
                  <a:tcPr anchor="ctr"/>
                </a:tc>
                <a:tc>
                  <a:txBody>
                    <a:bodyPr/>
                    <a:lstStyle/>
                    <a:p>
                      <a:pPr algn="r"/>
                      <a:r>
                        <a:rPr lang="en-GB" sz="1000">
                          <a:latin typeface="Arial" panose="020B0604020202020204" pitchFamily="34" charset="0"/>
                          <a:cs typeface="Arial" panose="020B0604020202020204" pitchFamily="34" charset="0"/>
                        </a:rPr>
                        <a:t>(82)</a:t>
                      </a:r>
                    </a:p>
                  </a:txBody>
                  <a:tcPr anchor="ctr"/>
                </a:tc>
                <a:tc>
                  <a:txBody>
                    <a:bodyPr/>
                    <a:lstStyle/>
                    <a:p>
                      <a:pPr algn="r"/>
                      <a:r>
                        <a:rPr lang="en-GB" sz="1000">
                          <a:latin typeface="Arial" panose="020B0604020202020204" pitchFamily="34" charset="0"/>
                          <a:cs typeface="Arial" panose="020B0604020202020204" pitchFamily="34" charset="0"/>
                        </a:rPr>
                        <a:t>27,158</a:t>
                      </a:r>
                    </a:p>
                  </a:txBody>
                  <a:tcPr anchor="ctr"/>
                </a:tc>
                <a:tc>
                  <a:txBody>
                    <a:bodyPr/>
                    <a:lstStyle/>
                    <a:p>
                      <a:pPr algn="r"/>
                      <a:r>
                        <a:rPr lang="en-GB" sz="1000">
                          <a:latin typeface="Arial" panose="020B0604020202020204" pitchFamily="34" charset="0"/>
                          <a:cs typeface="Arial" panose="020B0604020202020204" pitchFamily="34" charset="0"/>
                        </a:rPr>
                        <a:t>29,206</a:t>
                      </a:r>
                    </a:p>
                  </a:txBody>
                  <a:tcPr anchor="ctr"/>
                </a:tc>
                <a:tc>
                  <a:txBody>
                    <a:bodyPr/>
                    <a:lstStyle/>
                    <a:p>
                      <a:pPr algn="r"/>
                      <a:r>
                        <a:rPr lang="en-GB" sz="1000">
                          <a:latin typeface="Arial" panose="020B0604020202020204" pitchFamily="34" charset="0"/>
                          <a:cs typeface="Arial" panose="020B0604020202020204" pitchFamily="34" charset="0"/>
                        </a:rPr>
                        <a:t>2,049</a:t>
                      </a:r>
                    </a:p>
                  </a:txBody>
                  <a:tcPr anchor="ctr"/>
                </a:tc>
                <a:extLst>
                  <a:ext uri="{0D108BD9-81ED-4DB2-BD59-A6C34878D82A}">
                    <a16:rowId xmlns:a16="http://schemas.microsoft.com/office/drawing/2014/main" val="2212026222"/>
                  </a:ext>
                </a:extLst>
              </a:tr>
              <a:tr h="269257">
                <a:tc>
                  <a:txBody>
                    <a:bodyPr/>
                    <a:lstStyle/>
                    <a:p>
                      <a:r>
                        <a:rPr lang="en-GB" sz="1000" b="0">
                          <a:latin typeface="Arial" panose="020B0604020202020204" pitchFamily="34" charset="0"/>
                          <a:cs typeface="Arial" panose="020B0604020202020204" pitchFamily="34" charset="0"/>
                        </a:rPr>
                        <a:t>Income</a:t>
                      </a:r>
                    </a:p>
                  </a:txBody>
                  <a:tcPr anchor="ctr"/>
                </a:tc>
                <a:tc>
                  <a:txBody>
                    <a:bodyPr/>
                    <a:lstStyle/>
                    <a:p>
                      <a:pPr algn="r"/>
                      <a:r>
                        <a:rPr lang="en-GB" sz="1000" b="0">
                          <a:latin typeface="Arial" panose="020B0604020202020204" pitchFamily="34" charset="0"/>
                          <a:cs typeface="Arial" panose="020B0604020202020204" pitchFamily="34" charset="0"/>
                        </a:rPr>
                        <a:t>(11,242)</a:t>
                      </a:r>
                    </a:p>
                  </a:txBody>
                  <a:tcPr anchor="ctr"/>
                </a:tc>
                <a:tc>
                  <a:txBody>
                    <a:bodyPr/>
                    <a:lstStyle/>
                    <a:p>
                      <a:pPr algn="r"/>
                      <a:r>
                        <a:rPr lang="en-GB" sz="1000" b="0">
                          <a:latin typeface="Arial" panose="020B0604020202020204" pitchFamily="34" charset="0"/>
                          <a:cs typeface="Arial" panose="020B0604020202020204" pitchFamily="34" charset="0"/>
                        </a:rPr>
                        <a:t>(12,037)</a:t>
                      </a:r>
                    </a:p>
                  </a:txBody>
                  <a:tcPr anchor="ctr"/>
                </a:tc>
                <a:tc>
                  <a:txBody>
                    <a:bodyPr/>
                    <a:lstStyle/>
                    <a:p>
                      <a:pPr algn="r"/>
                      <a:r>
                        <a:rPr lang="en-GB" sz="1000" b="0">
                          <a:latin typeface="Arial" panose="020B0604020202020204" pitchFamily="34" charset="0"/>
                          <a:cs typeface="Arial" panose="020B0604020202020204" pitchFamily="34" charset="0"/>
                        </a:rPr>
                        <a:t>(795)</a:t>
                      </a:r>
                    </a:p>
                  </a:txBody>
                  <a:tcPr anchor="ctr"/>
                </a:tc>
                <a:tc>
                  <a:txBody>
                    <a:bodyPr/>
                    <a:lstStyle/>
                    <a:p>
                      <a:pPr algn="r"/>
                      <a:r>
                        <a:rPr lang="en-GB" sz="1000" b="0">
                          <a:latin typeface="Arial" panose="020B0604020202020204" pitchFamily="34" charset="0"/>
                          <a:cs typeface="Arial" panose="020B0604020202020204" pitchFamily="34" charset="0"/>
                        </a:rPr>
                        <a:t>(27,135)</a:t>
                      </a:r>
                    </a:p>
                  </a:txBody>
                  <a:tcPr anchor="ctr"/>
                </a:tc>
                <a:tc>
                  <a:txBody>
                    <a:bodyPr/>
                    <a:lstStyle/>
                    <a:p>
                      <a:pPr algn="r"/>
                      <a:r>
                        <a:rPr lang="en-GB" sz="1000" b="0">
                          <a:latin typeface="Arial" panose="020B0604020202020204" pitchFamily="34" charset="0"/>
                          <a:cs typeface="Arial" panose="020B0604020202020204" pitchFamily="34" charset="0"/>
                        </a:rPr>
                        <a:t>(29,321)</a:t>
                      </a:r>
                    </a:p>
                  </a:txBody>
                  <a:tcPr anchor="ctr"/>
                </a:tc>
                <a:tc>
                  <a:txBody>
                    <a:bodyPr/>
                    <a:lstStyle/>
                    <a:p>
                      <a:pPr algn="r"/>
                      <a:r>
                        <a:rPr lang="en-GB" sz="1000" b="0">
                          <a:latin typeface="Arial" panose="020B0604020202020204" pitchFamily="34" charset="0"/>
                          <a:cs typeface="Arial" panose="020B0604020202020204" pitchFamily="34" charset="0"/>
                        </a:rPr>
                        <a:t>(2,186)</a:t>
                      </a:r>
                    </a:p>
                  </a:txBody>
                  <a:tcPr anchor="ctr"/>
                </a:tc>
                <a:extLst>
                  <a:ext uri="{0D108BD9-81ED-4DB2-BD59-A6C34878D82A}">
                    <a16:rowId xmlns:a16="http://schemas.microsoft.com/office/drawing/2014/main" val="3163275412"/>
                  </a:ext>
                </a:extLst>
              </a:tr>
              <a:tr h="269257">
                <a:tc>
                  <a:txBody>
                    <a:bodyPr/>
                    <a:lstStyle/>
                    <a:p>
                      <a:r>
                        <a:rPr lang="en-GB" sz="1000" b="1">
                          <a:latin typeface="Arial" panose="020B0604020202020204" pitchFamily="34" charset="0"/>
                          <a:cs typeface="Arial" panose="020B0604020202020204" pitchFamily="34" charset="0"/>
                        </a:rPr>
                        <a:t>Total - baseline</a:t>
                      </a:r>
                    </a:p>
                  </a:txBody>
                  <a:tcPr anchor="ctr"/>
                </a:tc>
                <a:tc>
                  <a:txBody>
                    <a:bodyPr/>
                    <a:lstStyle/>
                    <a:p>
                      <a:pPr algn="r"/>
                      <a:r>
                        <a:rPr lang="en-GB" sz="1000" b="1">
                          <a:latin typeface="Arial" panose="020B0604020202020204" pitchFamily="34" charset="0"/>
                          <a:cs typeface="Arial" panose="020B0604020202020204" pitchFamily="34" charset="0"/>
                        </a:rPr>
                        <a:t>23,549</a:t>
                      </a:r>
                    </a:p>
                  </a:txBody>
                  <a:tcPr anchor="ctr"/>
                </a:tc>
                <a:tc>
                  <a:txBody>
                    <a:bodyPr/>
                    <a:lstStyle/>
                    <a:p>
                      <a:pPr algn="r"/>
                      <a:r>
                        <a:rPr lang="en-GB" sz="1000" b="1">
                          <a:latin typeface="Arial" panose="020B0604020202020204" pitchFamily="34" charset="0"/>
                          <a:cs typeface="Arial" panose="020B0604020202020204" pitchFamily="34" charset="0"/>
                        </a:rPr>
                        <a:t>21,618</a:t>
                      </a:r>
                    </a:p>
                  </a:txBody>
                  <a:tcPr anchor="ctr"/>
                </a:tc>
                <a:tc>
                  <a:txBody>
                    <a:bodyPr/>
                    <a:lstStyle/>
                    <a:p>
                      <a:pPr algn="r"/>
                      <a:r>
                        <a:rPr lang="en-GB" sz="1000" b="1">
                          <a:latin typeface="Arial" panose="020B0604020202020204" pitchFamily="34" charset="0"/>
                          <a:cs typeface="Arial" panose="020B0604020202020204" pitchFamily="34" charset="0"/>
                        </a:rPr>
                        <a:t>(1,931)</a:t>
                      </a:r>
                    </a:p>
                  </a:txBody>
                  <a:tcPr anchor="ctr"/>
                </a:tc>
                <a:tc>
                  <a:txBody>
                    <a:bodyPr/>
                    <a:lstStyle/>
                    <a:p>
                      <a:pPr algn="r"/>
                      <a:r>
                        <a:rPr lang="en-GB" sz="1000" b="1">
                          <a:latin typeface="Arial" panose="020B0604020202020204" pitchFamily="34" charset="0"/>
                          <a:cs typeface="Arial" panose="020B0604020202020204" pitchFamily="34" charset="0"/>
                        </a:rPr>
                        <a:t>61,221</a:t>
                      </a:r>
                    </a:p>
                  </a:txBody>
                  <a:tcPr anchor="ctr"/>
                </a:tc>
                <a:tc>
                  <a:txBody>
                    <a:bodyPr/>
                    <a:lstStyle/>
                    <a:p>
                      <a:pPr algn="r"/>
                      <a:r>
                        <a:rPr lang="en-GB" sz="1000" b="1">
                          <a:latin typeface="Arial" panose="020B0604020202020204" pitchFamily="34" charset="0"/>
                          <a:cs typeface="Arial" panose="020B0604020202020204" pitchFamily="34" charset="0"/>
                        </a:rPr>
                        <a:t>61,626</a:t>
                      </a:r>
                    </a:p>
                  </a:txBody>
                  <a:tcPr anchor="ctr"/>
                </a:tc>
                <a:tc>
                  <a:txBody>
                    <a:bodyPr/>
                    <a:lstStyle/>
                    <a:p>
                      <a:pPr algn="r"/>
                      <a:r>
                        <a:rPr lang="en-GB" sz="1000" b="1">
                          <a:latin typeface="Arial" panose="020B0604020202020204" pitchFamily="34" charset="0"/>
                          <a:cs typeface="Arial" panose="020B0604020202020204" pitchFamily="34" charset="0"/>
                        </a:rPr>
                        <a:t>405</a:t>
                      </a:r>
                    </a:p>
                  </a:txBody>
                  <a:tcPr anchor="ctr"/>
                </a:tc>
                <a:extLst>
                  <a:ext uri="{0D108BD9-81ED-4DB2-BD59-A6C34878D82A}">
                    <a16:rowId xmlns:a16="http://schemas.microsoft.com/office/drawing/2014/main" val="901717691"/>
                  </a:ext>
                </a:extLst>
              </a:tr>
              <a:tr h="340113">
                <a:tc>
                  <a:txBody>
                    <a:bodyPr/>
                    <a:lstStyle/>
                    <a:p>
                      <a:r>
                        <a:rPr lang="en-GB" sz="1000" b="0">
                          <a:latin typeface="Arial" panose="020B0604020202020204" pitchFamily="34" charset="0"/>
                          <a:cs typeface="Arial" panose="020B0604020202020204" pitchFamily="34" charset="0"/>
                        </a:rPr>
                        <a:t>TBC: Funding adjustments</a:t>
                      </a:r>
                    </a:p>
                  </a:txBody>
                  <a:tcPr anchor="ctr"/>
                </a:tc>
                <a:tc>
                  <a:txBody>
                    <a:bodyPr/>
                    <a:lstStyle/>
                    <a:p>
                      <a:pPr algn="r"/>
                      <a:endParaRPr lang="en-GB" sz="1000" b="1">
                        <a:latin typeface="Arial" panose="020B0604020202020204" pitchFamily="34" charset="0"/>
                        <a:cs typeface="Arial" panose="020B0604020202020204" pitchFamily="34" charset="0"/>
                      </a:endParaRPr>
                    </a:p>
                  </a:txBody>
                  <a:tcPr anchor="ctr"/>
                </a:tc>
                <a:tc>
                  <a:txBody>
                    <a:bodyPr/>
                    <a:lstStyle/>
                    <a:p>
                      <a:pPr algn="r"/>
                      <a:endParaRPr lang="en-GB" sz="1000" b="1">
                        <a:latin typeface="Arial" panose="020B0604020202020204" pitchFamily="34" charset="0"/>
                        <a:cs typeface="Arial" panose="020B0604020202020204" pitchFamily="34" charset="0"/>
                      </a:endParaRPr>
                    </a:p>
                  </a:txBody>
                  <a:tcPr anchor="ctr"/>
                </a:tc>
                <a:tc>
                  <a:txBody>
                    <a:bodyPr/>
                    <a:lstStyle/>
                    <a:p>
                      <a:pPr algn="r"/>
                      <a:endParaRPr lang="en-GB" sz="1000" b="1">
                        <a:latin typeface="Arial" panose="020B0604020202020204" pitchFamily="34" charset="0"/>
                        <a:cs typeface="Arial" panose="020B0604020202020204" pitchFamily="34" charset="0"/>
                      </a:endParaRPr>
                    </a:p>
                  </a:txBody>
                  <a:tcPr anchor="ctr"/>
                </a:tc>
                <a:tc>
                  <a:txBody>
                    <a:bodyPr/>
                    <a:lstStyle/>
                    <a:p>
                      <a:pPr algn="r"/>
                      <a:r>
                        <a:rPr lang="en-GB" sz="1000" b="0">
                          <a:latin typeface="Arial" panose="020B0604020202020204" pitchFamily="34" charset="0"/>
                          <a:cs typeface="Arial" panose="020B0604020202020204" pitchFamily="34" charset="0"/>
                        </a:rPr>
                        <a:t>1,550</a:t>
                      </a:r>
                    </a:p>
                  </a:txBody>
                  <a:tcPr anchor="ctr"/>
                </a:tc>
                <a:tc>
                  <a:txBody>
                    <a:bodyPr/>
                    <a:lstStyle/>
                    <a:p>
                      <a:pPr algn="r"/>
                      <a:r>
                        <a:rPr lang="en-GB" sz="1000" b="0">
                          <a:latin typeface="Arial" panose="020B0604020202020204" pitchFamily="34" charset="0"/>
                          <a:cs typeface="Arial" panose="020B0604020202020204" pitchFamily="34" charset="0"/>
                        </a:rPr>
                        <a:t>0</a:t>
                      </a:r>
                    </a:p>
                  </a:txBody>
                  <a:tcPr anchor="ctr"/>
                </a:tc>
                <a:tc>
                  <a:txBody>
                    <a:bodyPr/>
                    <a:lstStyle/>
                    <a:p>
                      <a:pPr algn="r"/>
                      <a:r>
                        <a:rPr lang="en-GB" sz="1000" b="0">
                          <a:latin typeface="Arial" panose="020B0604020202020204" pitchFamily="34" charset="0"/>
                          <a:cs typeface="Arial" panose="020B0604020202020204" pitchFamily="34" charset="0"/>
                        </a:rPr>
                        <a:t>(1,550)</a:t>
                      </a:r>
                    </a:p>
                  </a:txBody>
                  <a:tcPr anchor="ctr"/>
                </a:tc>
                <a:extLst>
                  <a:ext uri="{0D108BD9-81ED-4DB2-BD59-A6C34878D82A}">
                    <a16:rowId xmlns:a16="http://schemas.microsoft.com/office/drawing/2014/main" val="3928731637"/>
                  </a:ext>
                </a:extLst>
              </a:tr>
              <a:tr h="269257">
                <a:tc>
                  <a:txBody>
                    <a:bodyPr/>
                    <a:lstStyle/>
                    <a:p>
                      <a:r>
                        <a:rPr lang="en-GB" sz="1000" b="1">
                          <a:latin typeface="Arial" panose="020B0604020202020204" pitchFamily="34" charset="0"/>
                          <a:cs typeface="Arial" panose="020B0604020202020204" pitchFamily="34" charset="0"/>
                        </a:rPr>
                        <a:t>Total - adjusted baseline</a:t>
                      </a:r>
                    </a:p>
                  </a:txBody>
                  <a:tcPr anchor="ctr"/>
                </a:tc>
                <a:tc>
                  <a:txBody>
                    <a:bodyPr/>
                    <a:lstStyle/>
                    <a:p>
                      <a:pPr algn="r"/>
                      <a:r>
                        <a:rPr lang="en-GB" sz="1000" b="1">
                          <a:latin typeface="Arial" panose="020B0604020202020204" pitchFamily="34" charset="0"/>
                          <a:cs typeface="Arial" panose="020B0604020202020204" pitchFamily="34" charset="0"/>
                        </a:rPr>
                        <a:t>23,549</a:t>
                      </a:r>
                    </a:p>
                  </a:txBody>
                  <a:tcPr anchor="ctr"/>
                </a:tc>
                <a:tc>
                  <a:txBody>
                    <a:bodyPr/>
                    <a:lstStyle/>
                    <a:p>
                      <a:pPr algn="r"/>
                      <a:r>
                        <a:rPr lang="en-GB" sz="1000" b="1">
                          <a:latin typeface="Arial" panose="020B0604020202020204" pitchFamily="34" charset="0"/>
                          <a:cs typeface="Arial" panose="020B0604020202020204" pitchFamily="34" charset="0"/>
                        </a:rPr>
                        <a:t>21,618</a:t>
                      </a:r>
                    </a:p>
                  </a:txBody>
                  <a:tcPr anchor="ctr"/>
                </a:tc>
                <a:tc>
                  <a:txBody>
                    <a:bodyPr/>
                    <a:lstStyle/>
                    <a:p>
                      <a:pPr algn="r"/>
                      <a:r>
                        <a:rPr lang="en-GB" sz="1000" b="1">
                          <a:latin typeface="Arial" panose="020B0604020202020204" pitchFamily="34" charset="0"/>
                          <a:cs typeface="Arial" panose="020B0604020202020204" pitchFamily="34" charset="0"/>
                        </a:rPr>
                        <a:t>(1,931)</a:t>
                      </a:r>
                    </a:p>
                  </a:txBody>
                  <a:tcPr anchor="ctr"/>
                </a:tc>
                <a:tc>
                  <a:txBody>
                    <a:bodyPr/>
                    <a:lstStyle/>
                    <a:p>
                      <a:pPr algn="r"/>
                      <a:r>
                        <a:rPr lang="en-GB" sz="1000" b="1">
                          <a:latin typeface="Arial" panose="020B0604020202020204" pitchFamily="34" charset="0"/>
                          <a:cs typeface="Arial" panose="020B0604020202020204" pitchFamily="34" charset="0"/>
                        </a:rPr>
                        <a:t>62,771</a:t>
                      </a:r>
                    </a:p>
                  </a:txBody>
                  <a:tcPr anchor="ctr"/>
                </a:tc>
                <a:tc>
                  <a:txBody>
                    <a:bodyPr/>
                    <a:lstStyle/>
                    <a:p>
                      <a:pPr algn="r"/>
                      <a:r>
                        <a:rPr lang="en-GB" sz="1000" b="1">
                          <a:latin typeface="Arial" panose="020B0604020202020204" pitchFamily="34" charset="0"/>
                          <a:cs typeface="Arial" panose="020B0604020202020204" pitchFamily="34" charset="0"/>
                        </a:rPr>
                        <a:t>61,626</a:t>
                      </a:r>
                    </a:p>
                  </a:txBody>
                  <a:tcPr anchor="ctr"/>
                </a:tc>
                <a:tc>
                  <a:txBody>
                    <a:bodyPr/>
                    <a:lstStyle/>
                    <a:p>
                      <a:pPr algn="r"/>
                      <a:r>
                        <a:rPr lang="en-GB" sz="1000" b="1">
                          <a:latin typeface="Arial" panose="020B0604020202020204" pitchFamily="34" charset="0"/>
                          <a:cs typeface="Arial" panose="020B0604020202020204" pitchFamily="34" charset="0"/>
                        </a:rPr>
                        <a:t>(1,145)</a:t>
                      </a:r>
                    </a:p>
                  </a:txBody>
                  <a:tcPr anchor="ctr"/>
                </a:tc>
                <a:extLst>
                  <a:ext uri="{0D108BD9-81ED-4DB2-BD59-A6C34878D82A}">
                    <a16:rowId xmlns:a16="http://schemas.microsoft.com/office/drawing/2014/main" val="3084606283"/>
                  </a:ext>
                </a:extLst>
              </a:tr>
            </a:tbl>
          </a:graphicData>
        </a:graphic>
      </p:graphicFrame>
      <p:graphicFrame>
        <p:nvGraphicFramePr>
          <p:cNvPr id="13" name="Table 12">
            <a:extLst>
              <a:ext uri="{FF2B5EF4-FFF2-40B4-BE49-F238E27FC236}">
                <a16:creationId xmlns:a16="http://schemas.microsoft.com/office/drawing/2014/main" id="{A2D9FE0C-34DE-10A5-9E1D-A32E66D0F517}"/>
              </a:ext>
            </a:extLst>
          </p:cNvPr>
          <p:cNvGraphicFramePr>
            <a:graphicFrameLocks noGrp="1"/>
          </p:cNvGraphicFramePr>
          <p:nvPr>
            <p:extLst>
              <p:ext uri="{D42A27DB-BD31-4B8C-83A1-F6EECF244321}">
                <p14:modId xmlns:p14="http://schemas.microsoft.com/office/powerpoint/2010/main" val="2624033094"/>
              </p:ext>
            </p:extLst>
          </p:nvPr>
        </p:nvGraphicFramePr>
        <p:xfrm>
          <a:off x="204161" y="3648076"/>
          <a:ext cx="6787187" cy="2803164"/>
        </p:xfrm>
        <a:graphic>
          <a:graphicData uri="http://schemas.openxmlformats.org/drawingml/2006/table">
            <a:tbl>
              <a:tblPr firstRow="1" bandRow="1">
                <a:tableStyleId>{5C22544A-7EE6-4342-B048-85BDC9FD1C3A}</a:tableStyleId>
              </a:tblPr>
              <a:tblGrid>
                <a:gridCol w="1872481">
                  <a:extLst>
                    <a:ext uri="{9D8B030D-6E8A-4147-A177-3AD203B41FA5}">
                      <a16:colId xmlns:a16="http://schemas.microsoft.com/office/drawing/2014/main" val="805087633"/>
                    </a:ext>
                  </a:extLst>
                </a:gridCol>
                <a:gridCol w="781969">
                  <a:extLst>
                    <a:ext uri="{9D8B030D-6E8A-4147-A177-3AD203B41FA5}">
                      <a16:colId xmlns:a16="http://schemas.microsoft.com/office/drawing/2014/main" val="2592816678"/>
                    </a:ext>
                  </a:extLst>
                </a:gridCol>
                <a:gridCol w="693997">
                  <a:extLst>
                    <a:ext uri="{9D8B030D-6E8A-4147-A177-3AD203B41FA5}">
                      <a16:colId xmlns:a16="http://schemas.microsoft.com/office/drawing/2014/main" val="4166063079"/>
                    </a:ext>
                  </a:extLst>
                </a:gridCol>
                <a:gridCol w="3438740">
                  <a:extLst>
                    <a:ext uri="{9D8B030D-6E8A-4147-A177-3AD203B41FA5}">
                      <a16:colId xmlns:a16="http://schemas.microsoft.com/office/drawing/2014/main" val="4062614154"/>
                    </a:ext>
                  </a:extLst>
                </a:gridCol>
              </a:tblGrid>
              <a:tr h="380999">
                <a:tc>
                  <a:txBody>
                    <a:bodyPr/>
                    <a:lstStyle/>
                    <a:p>
                      <a:pPr algn="l" fontAlgn="ctr"/>
                      <a:r>
                        <a:rPr lang="en-GB" sz="1000" b="1" i="0" u="none" strike="noStrike">
                          <a:solidFill>
                            <a:srgbClr val="FFFFFF"/>
                          </a:solidFill>
                          <a:effectLst/>
                          <a:latin typeface="Arial" panose="020B0604020202020204" pitchFamily="34" charset="0"/>
                          <a:cs typeface="Arial" panose="020B0604020202020204" pitchFamily="34" charset="0"/>
                        </a:rPr>
                        <a:t>Uncertainties / Opportunities</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72000"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Worst-case FOT (£m)</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Best-case FOT (£m)</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Comments</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3685648595"/>
                  </a:ext>
                </a:extLst>
              </a:tr>
              <a:tr h="314325">
                <a:tc>
                  <a:txBody>
                    <a:bodyPr/>
                    <a:lstStyle/>
                    <a:p>
                      <a:r>
                        <a:rPr lang="en-GB" sz="1000" b="1">
                          <a:latin typeface="Arial" panose="020B0604020202020204" pitchFamily="34" charset="0"/>
                          <a:cs typeface="Arial" panose="020B0604020202020204" pitchFamily="34" charset="0"/>
                        </a:rPr>
                        <a:t>Month 5 FOT (most-likely)</a:t>
                      </a:r>
                    </a:p>
                  </a:txBody>
                  <a:tcPr anchor="ctr"/>
                </a:tc>
                <a:tc>
                  <a:txBody>
                    <a:bodyPr/>
                    <a:lstStyle/>
                    <a:p>
                      <a:pPr algn="r"/>
                      <a:r>
                        <a:rPr lang="en-GB" sz="1000" b="1">
                          <a:latin typeface="Arial" panose="020B0604020202020204" pitchFamily="34" charset="0"/>
                          <a:cs typeface="Arial" panose="020B0604020202020204" pitchFamily="34" charset="0"/>
                        </a:rPr>
                        <a:t>(1.15)</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cs typeface="Arial" panose="020B0604020202020204" pitchFamily="34" charset="0"/>
                        </a:rPr>
                        <a:t>(1.15)</a:t>
                      </a:r>
                    </a:p>
                  </a:txBody>
                  <a:tcPr anchor="ctr"/>
                </a:tc>
                <a:tc>
                  <a:txBody>
                    <a:bodyPr/>
                    <a:lstStyle/>
                    <a:p>
                      <a:pPr algn="l"/>
                      <a:r>
                        <a:rPr lang="en-GB" sz="800" b="1">
                          <a:latin typeface="Arial" panose="020B0604020202020204" pitchFamily="34" charset="0"/>
                          <a:cs typeface="Arial" panose="020B0604020202020204" pitchFamily="34" charset="0"/>
                        </a:rPr>
                        <a:t>Most-likely scenario (per table above)</a:t>
                      </a:r>
                    </a:p>
                  </a:txBody>
                  <a:tcPr anchor="ctr"/>
                </a:tc>
                <a:extLst>
                  <a:ext uri="{0D108BD9-81ED-4DB2-BD59-A6C34878D82A}">
                    <a16:rowId xmlns:a16="http://schemas.microsoft.com/office/drawing/2014/main" val="343148186"/>
                  </a:ext>
                </a:extLst>
              </a:tr>
              <a:tr h="373136">
                <a:tc>
                  <a:txBody>
                    <a:bodyPr/>
                    <a:lstStyle/>
                    <a:p>
                      <a:r>
                        <a:rPr lang="en-GB" sz="1000" b="0">
                          <a:latin typeface="Arial" panose="020B0604020202020204" pitchFamily="34" charset="0"/>
                          <a:cs typeface="Arial" panose="020B0604020202020204" pitchFamily="34" charset="0"/>
                        </a:rPr>
                        <a:t>Office move costs &amp; liabilities</a:t>
                      </a:r>
                    </a:p>
                  </a:txBody>
                  <a:tcPr anchor="ctr"/>
                </a:tc>
                <a:tc>
                  <a:txBody>
                    <a:bodyPr/>
                    <a:lstStyle/>
                    <a:p>
                      <a:pPr algn="r"/>
                      <a:r>
                        <a:rPr lang="en-GB" sz="1000" b="0">
                          <a:latin typeface="Arial" panose="020B0604020202020204" pitchFamily="34" charset="0"/>
                          <a:cs typeface="Arial" panose="020B0604020202020204" pitchFamily="34" charset="0"/>
                        </a:rPr>
                        <a:t>0.40</a:t>
                      </a:r>
                    </a:p>
                  </a:txBody>
                  <a:tcPr anchor="ctr"/>
                </a:tc>
                <a:tc>
                  <a:txBody>
                    <a:bodyPr/>
                    <a:lstStyle/>
                    <a:p>
                      <a:pPr algn="r"/>
                      <a:r>
                        <a:rPr lang="en-GB" sz="1000" b="0">
                          <a:latin typeface="Arial" panose="020B0604020202020204" pitchFamily="34" charset="0"/>
                          <a:cs typeface="Arial" panose="020B0604020202020204" pitchFamily="34" charset="0"/>
                        </a:rPr>
                        <a:t>(1.00)</a:t>
                      </a:r>
                    </a:p>
                  </a:txBody>
                  <a:tcPr anchor="ctr"/>
                </a:tc>
                <a:tc>
                  <a:txBody>
                    <a:bodyPr/>
                    <a:lstStyle/>
                    <a:p>
                      <a:pPr algn="l"/>
                      <a:r>
                        <a:rPr lang="en-GB" sz="800" b="0">
                          <a:latin typeface="Arial" panose="020B0604020202020204" pitchFamily="34" charset="0"/>
                          <a:cs typeface="Arial" panose="020B0604020202020204" pitchFamily="34" charset="0"/>
                        </a:rPr>
                        <a:t>Forecast outturn assumes £2m costs associated with the office move. In the best-case scenario this could drop to £1m.</a:t>
                      </a:r>
                    </a:p>
                  </a:txBody>
                  <a:tcPr anchor="ctr"/>
                </a:tc>
                <a:extLst>
                  <a:ext uri="{0D108BD9-81ED-4DB2-BD59-A6C34878D82A}">
                    <a16:rowId xmlns:a16="http://schemas.microsoft.com/office/drawing/2014/main" val="3163275412"/>
                  </a:ext>
                </a:extLst>
              </a:tr>
              <a:tr h="463687">
                <a:tc>
                  <a:txBody>
                    <a:bodyPr/>
                    <a:lstStyle/>
                    <a:p>
                      <a:r>
                        <a:rPr lang="en-GB" sz="1000" b="0">
                          <a:latin typeface="Arial" panose="020B0604020202020204" pitchFamily="34" charset="0"/>
                          <a:cs typeface="Arial" panose="020B0604020202020204" pitchFamily="34" charset="0"/>
                        </a:rPr>
                        <a:t>TA-HST programme income</a:t>
                      </a:r>
                    </a:p>
                  </a:txBody>
                  <a:tcPr anchor="ctr"/>
                </a:tc>
                <a:tc>
                  <a:txBody>
                    <a:bodyPr/>
                    <a:lstStyle/>
                    <a:p>
                      <a:pPr algn="r"/>
                      <a:r>
                        <a:rPr lang="en-GB" sz="1000" b="0">
                          <a:latin typeface="Arial" panose="020B0604020202020204" pitchFamily="34" charset="0"/>
                          <a:cs typeface="Arial" panose="020B0604020202020204" pitchFamily="34" charset="0"/>
                        </a:rPr>
                        <a:t>0.40</a:t>
                      </a:r>
                    </a:p>
                  </a:txBody>
                  <a:tcPr anchor="ctr"/>
                </a:tc>
                <a:tc>
                  <a:txBody>
                    <a:bodyPr/>
                    <a:lstStyle/>
                    <a:p>
                      <a:pPr algn="r"/>
                      <a:r>
                        <a:rPr lang="en-GB" sz="1000" b="0">
                          <a:latin typeface="Arial" panose="020B0604020202020204" pitchFamily="34" charset="0"/>
                          <a:cs typeface="Arial" panose="020B0604020202020204" pitchFamily="34" charset="0"/>
                        </a:rPr>
                        <a:t>(0.70)</a:t>
                      </a:r>
                    </a:p>
                  </a:txBody>
                  <a:tcPr anchor="ctr"/>
                </a:tc>
                <a:tc>
                  <a:txBody>
                    <a:bodyPr/>
                    <a:lstStyle/>
                    <a:p>
                      <a:pPr algn="l"/>
                      <a:r>
                        <a:rPr lang="en-GB" sz="800" b="0">
                          <a:latin typeface="Arial" panose="020B0604020202020204" pitchFamily="34" charset="0"/>
                          <a:cs typeface="Arial" panose="020B0604020202020204" pitchFamily="34" charset="0"/>
                        </a:rPr>
                        <a:t>Forecast assumes the most-likely income is £13.7m income, but possible range is between £13.3m and £14.4m.</a:t>
                      </a:r>
                    </a:p>
                  </a:txBody>
                  <a:tcPr anchor="ctr"/>
                </a:tc>
                <a:extLst>
                  <a:ext uri="{0D108BD9-81ED-4DB2-BD59-A6C34878D82A}">
                    <a16:rowId xmlns:a16="http://schemas.microsoft.com/office/drawing/2014/main" val="2143985629"/>
                  </a:ext>
                </a:extLst>
              </a:tr>
              <a:tr h="514430">
                <a:tc>
                  <a:txBody>
                    <a:bodyPr/>
                    <a:lstStyle/>
                    <a:p>
                      <a:r>
                        <a:rPr lang="en-GB" sz="1000" b="0">
                          <a:latin typeface="Arial" panose="020B0604020202020204" pitchFamily="34" charset="0"/>
                          <a:cs typeface="Arial" panose="020B0604020202020204" pitchFamily="34" charset="0"/>
                        </a:rPr>
                        <a:t>Tech Debt / Contingent Labour</a:t>
                      </a:r>
                    </a:p>
                  </a:txBody>
                  <a:tcPr anchor="ctr"/>
                </a:tc>
                <a:tc>
                  <a:txBody>
                    <a:bodyPr/>
                    <a:lstStyle/>
                    <a:p>
                      <a:pPr algn="r"/>
                      <a:r>
                        <a:rPr lang="en-GB" sz="1000" b="0">
                          <a:latin typeface="Arial" panose="020B0604020202020204" pitchFamily="34" charset="0"/>
                          <a:cs typeface="Arial" panose="020B0604020202020204" pitchFamily="34" charset="0"/>
                        </a:rPr>
                        <a:t>0</a:t>
                      </a:r>
                    </a:p>
                  </a:txBody>
                  <a:tcPr anchor="ctr"/>
                </a:tc>
                <a:tc>
                  <a:txBody>
                    <a:bodyPr/>
                    <a:lstStyle/>
                    <a:p>
                      <a:pPr algn="r"/>
                      <a:r>
                        <a:rPr lang="en-GB" sz="1000" b="0">
                          <a:latin typeface="Arial" panose="020B0604020202020204" pitchFamily="34" charset="0"/>
                          <a:cs typeface="Arial" panose="020B0604020202020204" pitchFamily="34" charset="0"/>
                        </a:rPr>
                        <a:t>(0.30)</a:t>
                      </a:r>
                    </a:p>
                  </a:txBody>
                  <a:tcPr anchor="ctr"/>
                </a:tc>
                <a:tc>
                  <a:txBody>
                    <a:bodyPr/>
                    <a:lstStyle/>
                    <a:p>
                      <a:pPr algn="l"/>
                      <a:r>
                        <a:rPr lang="en-GB" sz="800" b="0">
                          <a:latin typeface="Arial" panose="020B0604020202020204" pitchFamily="34" charset="0"/>
                          <a:cs typeface="Arial" panose="020B0604020202020204" pitchFamily="34" charset="0"/>
                        </a:rPr>
                        <a:t>Tech Debt cost brought forward from planned 25/26. Contingent labour to cover sickness and gaps in staffing. Best-case assumed slippage on forecast spend. </a:t>
                      </a:r>
                    </a:p>
                  </a:txBody>
                  <a:tcPr anchor="ctr"/>
                </a:tc>
                <a:extLst>
                  <a:ext uri="{0D108BD9-81ED-4DB2-BD59-A6C34878D82A}">
                    <a16:rowId xmlns:a16="http://schemas.microsoft.com/office/drawing/2014/main" val="4003163425"/>
                  </a:ext>
                </a:extLst>
              </a:tr>
              <a:tr h="377248">
                <a:tc>
                  <a:txBody>
                    <a:bodyPr/>
                    <a:lstStyle/>
                    <a:p>
                      <a:r>
                        <a:rPr lang="en-GB" sz="1000" b="0">
                          <a:latin typeface="Arial" panose="020B0604020202020204" pitchFamily="34" charset="0"/>
                          <a:cs typeface="Arial" panose="020B0604020202020204" pitchFamily="34" charset="0"/>
                        </a:rPr>
                        <a:t>Timeliness Programme</a:t>
                      </a:r>
                    </a:p>
                  </a:txBody>
                  <a:tcPr anchor="ctr"/>
                </a:tc>
                <a:tc>
                  <a:txBody>
                    <a:bodyPr/>
                    <a:lstStyle/>
                    <a:p>
                      <a:pPr algn="r"/>
                      <a:r>
                        <a:rPr lang="en-GB" sz="1000" b="0">
                          <a:latin typeface="Arial" panose="020B0604020202020204" pitchFamily="34" charset="0"/>
                          <a:cs typeface="Arial" panose="020B0604020202020204" pitchFamily="34" charset="0"/>
                        </a:rPr>
                        <a:t>0</a:t>
                      </a:r>
                    </a:p>
                  </a:txBody>
                  <a:tcPr anchor="ctr"/>
                </a:tc>
                <a:tc>
                  <a:txBody>
                    <a:bodyPr/>
                    <a:lstStyle/>
                    <a:p>
                      <a:pPr algn="r"/>
                      <a:r>
                        <a:rPr lang="en-GB" sz="1000" b="0">
                          <a:latin typeface="Arial" panose="020B0604020202020204" pitchFamily="34" charset="0"/>
                          <a:cs typeface="Arial" panose="020B0604020202020204" pitchFamily="34" charset="0"/>
                        </a:rPr>
                        <a:t>(0.60)</a:t>
                      </a:r>
                    </a:p>
                  </a:txBody>
                  <a:tcPr anchor="ctr"/>
                </a:tc>
                <a:tc>
                  <a:txBody>
                    <a:bodyPr/>
                    <a:lstStyle/>
                    <a:p>
                      <a:pPr algn="l"/>
                      <a:r>
                        <a:rPr lang="en-GB" sz="800" b="0">
                          <a:latin typeface="Arial" panose="020B0604020202020204" pitchFamily="34" charset="0"/>
                          <a:cs typeface="Arial" panose="020B0604020202020204" pitchFamily="34" charset="0"/>
                        </a:rPr>
                        <a:t>Forecast assumes all the funding approved and assigned for this work will be spent but there may be some slippage.</a:t>
                      </a:r>
                    </a:p>
                  </a:txBody>
                  <a:tcPr anchor="ctr"/>
                </a:tc>
                <a:extLst>
                  <a:ext uri="{0D108BD9-81ED-4DB2-BD59-A6C34878D82A}">
                    <a16:rowId xmlns:a16="http://schemas.microsoft.com/office/drawing/2014/main" val="3364074252"/>
                  </a:ext>
                </a:extLst>
              </a:tr>
              <a:tr h="379339">
                <a:tc>
                  <a:txBody>
                    <a:bodyPr/>
                    <a:lstStyle/>
                    <a:p>
                      <a:r>
                        <a:rPr lang="en-GB" sz="1000" b="1">
                          <a:latin typeface="Arial" panose="020B0604020202020204" pitchFamily="34" charset="0"/>
                          <a:cs typeface="Arial" panose="020B0604020202020204" pitchFamily="34" charset="0"/>
                        </a:rPr>
                        <a:t>Deficit / (Surplus) - Range</a:t>
                      </a:r>
                    </a:p>
                  </a:txBody>
                  <a:tcPr anchor="ctr"/>
                </a:tc>
                <a:tc>
                  <a:txBody>
                    <a:bodyPr/>
                    <a:lstStyle/>
                    <a:p>
                      <a:pPr algn="r"/>
                      <a:r>
                        <a:rPr lang="en-GB" sz="1000" b="1">
                          <a:latin typeface="Arial" panose="020B0604020202020204" pitchFamily="34" charset="0"/>
                          <a:cs typeface="Arial" panose="020B0604020202020204" pitchFamily="34" charset="0"/>
                        </a:rPr>
                        <a:t>(0.35)</a:t>
                      </a:r>
                    </a:p>
                  </a:txBody>
                  <a:tcPr anchor="ctr"/>
                </a:tc>
                <a:tc>
                  <a:txBody>
                    <a:bodyPr/>
                    <a:lstStyle/>
                    <a:p>
                      <a:pPr algn="r"/>
                      <a:r>
                        <a:rPr lang="en-GB" sz="1000" b="1">
                          <a:latin typeface="Arial" panose="020B0604020202020204" pitchFamily="34" charset="0"/>
                          <a:cs typeface="Arial" panose="020B0604020202020204" pitchFamily="34" charset="0"/>
                        </a:rPr>
                        <a:t>(3.75)</a:t>
                      </a:r>
                    </a:p>
                  </a:txBody>
                  <a:tcPr anchor="ctr"/>
                </a:tc>
                <a:tc>
                  <a:txBody>
                    <a:bodyPr/>
                    <a:lstStyle/>
                    <a:p>
                      <a:pPr algn="l"/>
                      <a:endParaRPr lang="en-GB" sz="8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01717691"/>
                  </a:ext>
                </a:extLst>
              </a:tr>
            </a:tbl>
          </a:graphicData>
        </a:graphic>
      </p:graphicFrame>
    </p:spTree>
    <p:extLst>
      <p:ext uri="{BB962C8B-B14F-4D97-AF65-F5344CB8AC3E}">
        <p14:creationId xmlns:p14="http://schemas.microsoft.com/office/powerpoint/2010/main" val="69973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44420-33BE-C2F6-B91A-FD42D20E6461}"/>
              </a:ext>
            </a:extLst>
          </p:cNvPr>
          <p:cNvSpPr>
            <a:spLocks noGrp="1"/>
          </p:cNvSpPr>
          <p:nvPr>
            <p:ph type="ctrTitle"/>
          </p:nvPr>
        </p:nvSpPr>
        <p:spPr>
          <a:xfrm>
            <a:off x="174340" y="76890"/>
            <a:ext cx="11145968" cy="423392"/>
          </a:xfrm>
        </p:spPr>
        <p:txBody>
          <a:bodyPr>
            <a:normAutofit fontScale="90000"/>
          </a:bodyPr>
          <a:lstStyle/>
          <a:p>
            <a:r>
              <a:rPr lang="en-US" sz="2800">
                <a:latin typeface="Arial" panose="020B0604020202020204" pitchFamily="34" charset="0"/>
                <a:cs typeface="Arial" panose="020B0604020202020204" pitchFamily="34" charset="0"/>
              </a:rPr>
              <a:t>Headline description of key projects to deliver NICE aims</a:t>
            </a:r>
          </a:p>
        </p:txBody>
      </p:sp>
      <p:graphicFrame>
        <p:nvGraphicFramePr>
          <p:cNvPr id="7" name="Table 6">
            <a:extLst>
              <a:ext uri="{FF2B5EF4-FFF2-40B4-BE49-F238E27FC236}">
                <a16:creationId xmlns:a16="http://schemas.microsoft.com/office/drawing/2014/main" id="{2AF90AA5-D6D7-E7CF-EF5A-F33BC892E22A}"/>
              </a:ext>
            </a:extLst>
          </p:cNvPr>
          <p:cNvGraphicFramePr>
            <a:graphicFrameLocks noGrp="1"/>
          </p:cNvGraphicFramePr>
          <p:nvPr>
            <p:extLst>
              <p:ext uri="{D42A27DB-BD31-4B8C-83A1-F6EECF244321}">
                <p14:modId xmlns:p14="http://schemas.microsoft.com/office/powerpoint/2010/main" val="2526338808"/>
              </p:ext>
            </p:extLst>
          </p:nvPr>
        </p:nvGraphicFramePr>
        <p:xfrm>
          <a:off x="174339" y="745786"/>
          <a:ext cx="11843322" cy="5823628"/>
        </p:xfrm>
        <a:graphic>
          <a:graphicData uri="http://schemas.openxmlformats.org/drawingml/2006/table">
            <a:tbl>
              <a:tblPr firstRow="1" bandRow="1">
                <a:tableStyleId>{5C22544A-7EE6-4342-B048-85BDC9FD1C3A}</a:tableStyleId>
              </a:tblPr>
              <a:tblGrid>
                <a:gridCol w="2759489">
                  <a:extLst>
                    <a:ext uri="{9D8B030D-6E8A-4147-A177-3AD203B41FA5}">
                      <a16:colId xmlns:a16="http://schemas.microsoft.com/office/drawing/2014/main" val="1248132733"/>
                    </a:ext>
                  </a:extLst>
                </a:gridCol>
                <a:gridCol w="3472701">
                  <a:extLst>
                    <a:ext uri="{9D8B030D-6E8A-4147-A177-3AD203B41FA5}">
                      <a16:colId xmlns:a16="http://schemas.microsoft.com/office/drawing/2014/main" val="3285407288"/>
                    </a:ext>
                  </a:extLst>
                </a:gridCol>
                <a:gridCol w="5611132">
                  <a:extLst>
                    <a:ext uri="{9D8B030D-6E8A-4147-A177-3AD203B41FA5}">
                      <a16:colId xmlns:a16="http://schemas.microsoft.com/office/drawing/2014/main" val="2453268704"/>
                    </a:ext>
                  </a:extLst>
                </a:gridCol>
              </a:tblGrid>
              <a:tr h="390418">
                <a:tc>
                  <a:txBody>
                    <a:bodyPr/>
                    <a:lstStyle/>
                    <a:p>
                      <a:pPr lvl="0" algn="l">
                        <a:buNone/>
                      </a:pPr>
                      <a:r>
                        <a:rPr lang="en-US">
                          <a:latin typeface="Arial" panose="020B0604020202020204" pitchFamily="34" charset="0"/>
                          <a:cs typeface="Arial" panose="020B0604020202020204" pitchFamily="34" charset="0"/>
                        </a:rPr>
                        <a:t>NICE aim </a:t>
                      </a:r>
                    </a:p>
                  </a:txBody>
                  <a:tcPr>
                    <a:lnB w="12700" cap="flat" cmpd="sng" algn="ctr">
                      <a:solidFill>
                        <a:schemeClr val="bg1"/>
                      </a:solidFill>
                      <a:prstDash val="solid"/>
                      <a:round/>
                      <a:headEnd type="none" w="med" len="med"/>
                      <a:tailEnd type="none" w="med" len="med"/>
                    </a:lnB>
                  </a:tcPr>
                </a:tc>
                <a:tc>
                  <a:txBody>
                    <a:bodyPr/>
                    <a:lstStyle/>
                    <a:p>
                      <a:pPr algn="l"/>
                      <a:r>
                        <a:rPr lang="en-US">
                          <a:latin typeface="Arial" panose="020B0604020202020204" pitchFamily="34" charset="0"/>
                          <a:cs typeface="Arial" panose="020B0604020202020204" pitchFamily="34" charset="0"/>
                        </a:rPr>
                        <a:t>Project name</a:t>
                      </a:r>
                    </a:p>
                  </a:txBody>
                  <a:tcPr>
                    <a:lnB w="12700" cap="flat" cmpd="sng" algn="ctr">
                      <a:solidFill>
                        <a:schemeClr val="bg1"/>
                      </a:solidFill>
                      <a:prstDash val="solid"/>
                      <a:round/>
                      <a:headEnd type="none" w="med" len="med"/>
                      <a:tailEnd type="none" w="med" len="med"/>
                    </a:lnB>
                  </a:tcPr>
                </a:tc>
                <a:tc>
                  <a:txBody>
                    <a:bodyPr/>
                    <a:lstStyle/>
                    <a:p>
                      <a:pPr algn="l"/>
                      <a:r>
                        <a:rPr lang="en-US">
                          <a:latin typeface="Arial" panose="020B0604020202020204" pitchFamily="34" charset="0"/>
                          <a:cs typeface="Arial" panose="020B0604020202020204" pitchFamily="34" charset="0"/>
                        </a:rPr>
                        <a:t>Project headline description</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3307298"/>
                  </a:ext>
                </a:extLst>
              </a:tr>
              <a:tr h="514333">
                <a:tc rowSpan="3">
                  <a:txBody>
                    <a:bodyPr/>
                    <a:lstStyle/>
                    <a:p>
                      <a:r>
                        <a:rPr lang="en-US" sz="1100">
                          <a:latin typeface="Arial" panose="020B0604020202020204" pitchFamily="34" charset="0"/>
                          <a:cs typeface="Arial" panose="020B0604020202020204" pitchFamily="34" charset="0"/>
                        </a:rPr>
                        <a:t>Timely and High-Quality Guidance</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100">
                          <a:latin typeface="Arial" panose="020B0604020202020204" pitchFamily="34" charset="0"/>
                          <a:cs typeface="Arial" panose="020B0604020202020204" pitchFamily="34" charset="0"/>
                        </a:rPr>
                        <a:t>Rules Based Pathway (RBP)</a:t>
                      </a:r>
                    </a:p>
                  </a:txBody>
                  <a:tcPr>
                    <a:lnL w="12700" cmpd="sng">
                      <a:noFill/>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en-GB" sz="1100" kern="1200">
                          <a:effectLst/>
                          <a:latin typeface="Arial" panose="020B0604020202020204" pitchFamily="34" charset="0"/>
                          <a:cs typeface="Arial" panose="020B0604020202020204" pitchFamily="34" charset="0"/>
                        </a:rPr>
                        <a:t>Establishing the rules and principles on which NICE and NHS England will work in partnership to evaluate, commission and fund medical technologies</a:t>
                      </a:r>
                      <a:endParaRPr lang="en-US" sz="1100">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057408857"/>
                  </a:ext>
                </a:extLst>
              </a:tr>
              <a:tr h="541008">
                <a:tc vMerge="1">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100">
                          <a:latin typeface="Arial" panose="020B0604020202020204" pitchFamily="34" charset="0"/>
                          <a:cs typeface="Arial" panose="020B0604020202020204" pitchFamily="34" charset="0"/>
                        </a:rPr>
                        <a:t>Improving Timeliness and Staff experience (ITSE)</a:t>
                      </a:r>
                    </a:p>
                  </a:txBody>
                  <a:tcPr>
                    <a:lnL w="12700" cmpd="sng">
                      <a:noFill/>
                    </a:lnL>
                    <a:solidFill>
                      <a:schemeClr val="accent1">
                        <a:lumMod val="20000"/>
                        <a:lumOff val="80000"/>
                      </a:schemeClr>
                    </a:solidFill>
                  </a:tcPr>
                </a:tc>
                <a:tc>
                  <a:txBody>
                    <a:bodyPr/>
                    <a:lstStyle/>
                    <a:p>
                      <a:r>
                        <a:rPr lang="en-US" sz="1100">
                          <a:latin typeface="Arial" panose="020B0604020202020204" pitchFamily="34" charset="0"/>
                          <a:cs typeface="Arial" panose="020B0604020202020204" pitchFamily="34" charset="0"/>
                        </a:rPr>
                        <a:t>Improved timeliness by standardising and improving processes across guidance producing centres, through the use of digital tools and continuous improvement approaches</a:t>
                      </a:r>
                    </a:p>
                  </a:txBody>
                  <a:tcPr>
                    <a:lnR w="127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406881725"/>
                  </a:ext>
                </a:extLst>
              </a:tr>
              <a:tr h="514333">
                <a:tc vMerge="1">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100">
                          <a:latin typeface="Arial" panose="020B0604020202020204" pitchFamily="34" charset="0"/>
                          <a:cs typeface="Arial" panose="020B0604020202020204" pitchFamily="34" charset="0"/>
                        </a:rPr>
                        <a:t>Incorporation of TAs into guidelines</a:t>
                      </a:r>
                    </a:p>
                  </a:txBody>
                  <a:tcPr>
                    <a:lnL w="12700" cmpd="sng">
                      <a:noFill/>
                    </a:lnL>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GB" sz="1100">
                          <a:latin typeface="Arial" panose="020B0604020202020204" pitchFamily="34" charset="0"/>
                          <a:cs typeface="Arial" panose="020B0604020202020204" pitchFamily="34" charset="0"/>
                        </a:rPr>
                        <a:t>Inclusion of medicines and healthtech recommendations within guidelines to make NICE guidance more useful and useable</a:t>
                      </a:r>
                      <a:endParaRPr lang="en-US" sz="1100" i="0">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3387408"/>
                  </a:ext>
                </a:extLst>
              </a:tr>
              <a:tr h="762000">
                <a:tc rowSpan="2">
                  <a:txBody>
                    <a:bodyPr/>
                    <a:lstStyle/>
                    <a:p>
                      <a:r>
                        <a:rPr lang="en-US" sz="1100">
                          <a:latin typeface="Arial" panose="020B0604020202020204" pitchFamily="34" charset="0"/>
                          <a:cs typeface="Arial" panose="020B0604020202020204" pitchFamily="34" charset="0"/>
                        </a:rPr>
                        <a:t>Useable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latin typeface="Arial" panose="020B0604020202020204" pitchFamily="34" charset="0"/>
                          <a:cs typeface="Arial" panose="020B0604020202020204" pitchFamily="34" charset="0"/>
                        </a:rPr>
                        <a:t>Content governance and structured recommendations</a:t>
                      </a:r>
                    </a:p>
                    <a:p>
                      <a:endParaRPr lang="en-US" sz="1100" kern="1200">
                        <a:solidFill>
                          <a:schemeClr val="dk1"/>
                        </a:solidFill>
                        <a:latin typeface="Arial" panose="020B0604020202020204" pitchFamily="34" charset="0"/>
                        <a:ea typeface="+mn-ea"/>
                        <a:cs typeface="Arial" panose="020B0604020202020204" pitchFamily="34" charset="0"/>
                      </a:endParaRP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latin typeface="Arial" panose="020B0604020202020204" pitchFamily="34" charset="0"/>
                          <a:cs typeface="Arial" panose="020B0604020202020204" pitchFamily="34" charset="0"/>
                        </a:rPr>
                        <a:t>Revise the governance used to write all guidance products so are </a:t>
                      </a:r>
                      <a:r>
                        <a:rPr lang="en-US" sz="1100" kern="1200" err="1">
                          <a:latin typeface="Arial" panose="020B0604020202020204" pitchFamily="34" charset="0"/>
                          <a:cs typeface="Arial" panose="020B0604020202020204" pitchFamily="34" charset="0"/>
                        </a:rPr>
                        <a:t>centred</a:t>
                      </a:r>
                      <a:r>
                        <a:rPr lang="en-US" sz="1100" kern="1200">
                          <a:latin typeface="Arial" panose="020B0604020202020204" pitchFamily="34" charset="0"/>
                          <a:cs typeface="Arial" panose="020B0604020202020204" pitchFamily="34" charset="0"/>
                        </a:rPr>
                        <a:t> around users.</a:t>
                      </a:r>
                      <a:endParaRPr lang="en-US" sz="110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latin typeface="Arial" panose="020B0604020202020204" pitchFamily="34" charset="0"/>
                          <a:cs typeface="Arial" panose="020B0604020202020204" pitchFamily="34" charset="0"/>
                        </a:rPr>
                        <a:t>Create more actionable, structured recommendations across different types of guidance to benefit users.</a:t>
                      </a:r>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448289358"/>
                  </a:ext>
                </a:extLst>
              </a:tr>
              <a:tr h="426904">
                <a:tc vMerge="1">
                  <a:txBody>
                    <a:bodyPr/>
                    <a:lstStyle/>
                    <a:p>
                      <a:endParaRPr lang="en-US"/>
                    </a:p>
                  </a:txBody>
                  <a:tcP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latin typeface="Arial" panose="020B0604020202020204" pitchFamily="34" charset="0"/>
                          <a:cs typeface="Arial" panose="020B0604020202020204" pitchFamily="34" charset="0"/>
                        </a:rPr>
                        <a:t>Knowledge platform</a:t>
                      </a:r>
                      <a:endParaRPr lang="en-US" sz="1100" kern="1200">
                        <a:solidFill>
                          <a:schemeClr val="dk1"/>
                        </a:solidFill>
                        <a:latin typeface="Arial" panose="020B0604020202020204" pitchFamily="34" charset="0"/>
                        <a:ea typeface="+mn-ea"/>
                        <a:cs typeface="Arial" panose="020B0604020202020204" pitchFamily="34" charset="0"/>
                      </a:endParaRPr>
                    </a:p>
                  </a:txBody>
                  <a:tcP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latin typeface="Arial" panose="020B0604020202020204" pitchFamily="34" charset="0"/>
                          <a:cs typeface="Arial" panose="020B0604020202020204" pitchFamily="34" charset="0"/>
                        </a:rPr>
                        <a:t>Procure and implement knowledge platform which structured content will be migrated to.</a:t>
                      </a:r>
                      <a:endParaRPr lang="en-US" sz="1100" kern="1200">
                        <a:solidFill>
                          <a:schemeClr val="dk1"/>
                        </a:solidFill>
                        <a:latin typeface="Arial" panose="020B0604020202020204" pitchFamily="34" charset="0"/>
                        <a:ea typeface="+mn-ea"/>
                        <a:cs typeface="Arial" panose="020B0604020202020204" pitchFamily="34" charset="0"/>
                      </a:endParaRPr>
                    </a:p>
                  </a:txBody>
                  <a:tcP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580141"/>
                  </a:ext>
                </a:extLst>
              </a:tr>
              <a:tr h="372990">
                <a:tc rowSpan="5">
                  <a:txBody>
                    <a:bodyPr/>
                    <a:lstStyle/>
                    <a:p>
                      <a:r>
                        <a:rPr lang="en-US" sz="1100">
                          <a:latin typeface="Arial" panose="020B0604020202020204" pitchFamily="34" charset="0"/>
                          <a:cs typeface="Arial" panose="020B0604020202020204" pitchFamily="34" charset="0"/>
                        </a:rPr>
                        <a:t>Impactful</a:t>
                      </a:r>
                    </a:p>
                    <a:p>
                      <a:endParaRPr lang="en-US" sz="1100">
                        <a:latin typeface="Arial" panose="020B0604020202020204" pitchFamily="34" charset="0"/>
                        <a:cs typeface="Arial" panose="020B0604020202020204" pitchFamily="34" charset="0"/>
                      </a:endParaRPr>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latin typeface="Arial" panose="020B0604020202020204" pitchFamily="34" charset="0"/>
                          <a:cs typeface="Arial" panose="020B0604020202020204" pitchFamily="34" charset="0"/>
                        </a:rPr>
                        <a:t>Measurement uptake</a:t>
                      </a:r>
                      <a:endParaRPr lang="en-US" sz="1100" kern="1200">
                        <a:solidFill>
                          <a:schemeClr val="dk1"/>
                        </a:solidFill>
                        <a:latin typeface="Arial" panose="020B0604020202020204" pitchFamily="34" charset="0"/>
                        <a:ea typeface="+mn-ea"/>
                        <a:cs typeface="Arial" panose="020B0604020202020204" pitchFamily="34" charset="0"/>
                      </a:endParaRP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latin typeface="Arial" panose="020B0604020202020204" pitchFamily="34" charset="0"/>
                          <a:cs typeface="Arial" panose="020B0604020202020204" pitchFamily="34" charset="0"/>
                        </a:rPr>
                        <a:t>Measure uptake of our guidance and use that data to ensure NICE focuses on our priorities.</a:t>
                      </a:r>
                      <a:endParaRPr lang="en-US" sz="1100" kern="1200">
                        <a:solidFill>
                          <a:schemeClr val="dk1"/>
                        </a:solidFill>
                        <a:latin typeface="Arial" panose="020B0604020202020204" pitchFamily="34" charset="0"/>
                        <a:ea typeface="+mn-ea"/>
                        <a:cs typeface="Arial" panose="020B0604020202020204" pitchFamily="34" charset="0"/>
                      </a:endParaRPr>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92258855"/>
                  </a:ext>
                </a:extLst>
              </a:tr>
              <a:tr h="320040">
                <a:tc vMerge="1">
                  <a:txBody>
                    <a:bodyPr/>
                    <a:lstStyle/>
                    <a:p>
                      <a:endParaRPr/>
                    </a:p>
                  </a:txBody>
                  <a:tcPr>
                    <a:solidFill>
                      <a:schemeClr val="accent1">
                        <a:lumMod val="40000"/>
                        <a:lumOff val="60000"/>
                      </a:schemeClr>
                    </a:solidFill>
                  </a:tcPr>
                </a:tc>
                <a:tc>
                  <a:txBody>
                    <a:bodyPr/>
                    <a:lstStyle/>
                    <a:p>
                      <a:r>
                        <a:rPr lang="en-US" sz="1100" kern="1200">
                          <a:latin typeface="Arial" panose="020B0604020202020204" pitchFamily="34" charset="0"/>
                          <a:cs typeface="Arial" panose="020B0604020202020204" pitchFamily="34" charset="0"/>
                        </a:rPr>
                        <a:t>Amplify priority partnerships</a:t>
                      </a:r>
                      <a:endParaRPr lang="en-US" sz="1100" kern="1200">
                        <a:solidFill>
                          <a:schemeClr val="dk1"/>
                        </a:solidFill>
                        <a:latin typeface="Arial" panose="020B0604020202020204" pitchFamily="34" charset="0"/>
                        <a:ea typeface="+mn-ea"/>
                        <a:cs typeface="Arial" panose="020B0604020202020204" pitchFamily="34" charset="0"/>
                      </a:endParaRPr>
                    </a:p>
                  </a:txBody>
                  <a:tcPr>
                    <a:solidFill>
                      <a:schemeClr val="accent1">
                        <a:lumMod val="20000"/>
                        <a:lumOff val="80000"/>
                      </a:schemeClr>
                    </a:solidFill>
                  </a:tcPr>
                </a:tc>
                <a:tc>
                  <a:txBody>
                    <a:bodyPr/>
                    <a:lstStyle/>
                    <a:p>
                      <a:r>
                        <a:rPr lang="en-US" sz="1100" kern="1200">
                          <a:latin typeface="Arial" panose="020B0604020202020204" pitchFamily="34" charset="0"/>
                          <a:cs typeface="Arial" panose="020B0604020202020204" pitchFamily="34" charset="0"/>
                        </a:rPr>
                        <a:t>Work closely with critical stakeholders who can amplify our guidance in priority areas to help get the best care to patients fast.</a:t>
                      </a:r>
                      <a:endParaRPr lang="en-US" sz="1100" kern="1200">
                        <a:solidFill>
                          <a:schemeClr val="dk1"/>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880105307"/>
                  </a:ext>
                </a:extLst>
              </a:tr>
              <a:tr h="640080">
                <a:tc vMerge="1">
                  <a:txBody>
                    <a:bodyPr/>
                    <a:lstStyle/>
                    <a:p>
                      <a:endParaRPr lang="en-US"/>
                    </a:p>
                  </a:txBody>
                  <a:tcPr>
                    <a:solidFill>
                      <a:schemeClr val="accent1">
                        <a:lumMod val="40000"/>
                        <a:lumOff val="60000"/>
                      </a:schemeClr>
                    </a:solidFill>
                  </a:tcPr>
                </a:tc>
                <a:tc>
                  <a:txBody>
                    <a:bodyPr/>
                    <a:lstStyle/>
                    <a:p>
                      <a:r>
                        <a:rPr lang="en-US" sz="1100" kern="1200">
                          <a:latin typeface="Arial" panose="020B0604020202020204" pitchFamily="34" charset="0"/>
                          <a:cs typeface="Arial" panose="020B0604020202020204" pitchFamily="34" charset="0"/>
                        </a:rPr>
                        <a:t>Targeted implementation support</a:t>
                      </a:r>
                      <a:endParaRPr lang="en-US" sz="1100" kern="1200">
                        <a:solidFill>
                          <a:schemeClr val="dk1"/>
                        </a:solidFill>
                        <a:latin typeface="Arial" panose="020B0604020202020204" pitchFamily="34" charset="0"/>
                        <a:ea typeface="+mn-ea"/>
                        <a:cs typeface="Arial" panose="020B0604020202020204" pitchFamily="34" charset="0"/>
                      </a:endParaRPr>
                    </a:p>
                  </a:txBody>
                  <a:tcPr>
                    <a:solidFill>
                      <a:schemeClr val="accent1">
                        <a:lumMod val="20000"/>
                        <a:lumOff val="80000"/>
                      </a:schemeClr>
                    </a:solidFill>
                  </a:tcPr>
                </a:tc>
                <a:tc>
                  <a:txBody>
                    <a:bodyPr/>
                    <a:lstStyle/>
                    <a:p>
                      <a:r>
                        <a:rPr lang="en-US" sz="1100" kern="1200">
                          <a:latin typeface="Arial" panose="020B0604020202020204" pitchFamily="34" charset="0"/>
                          <a:cs typeface="Arial" panose="020B0604020202020204" pitchFamily="34" charset="0"/>
                        </a:rPr>
                        <a:t>We will use implementation science to focus on system priorities populations with identified health in equalities and other areas that matter most to people and communities.</a:t>
                      </a:r>
                      <a:endParaRPr lang="en-US" sz="1100" kern="1200">
                        <a:solidFill>
                          <a:schemeClr val="dk1"/>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459922616"/>
                  </a:ext>
                </a:extLst>
              </a:tr>
              <a:tr h="533400">
                <a:tc vMerge="1">
                  <a:txBody>
                    <a:bodyPr/>
                    <a:lstStyle/>
                    <a:p>
                      <a:endParaRPr lang="en-US"/>
                    </a:p>
                  </a:txBody>
                  <a:tcPr>
                    <a:solidFill>
                      <a:schemeClr val="accent1">
                        <a:lumMod val="40000"/>
                        <a:lumOff val="60000"/>
                      </a:schemeClr>
                    </a:solidFill>
                  </a:tcPr>
                </a:tc>
                <a:tc>
                  <a:txBody>
                    <a:bodyPr/>
                    <a:lstStyle/>
                    <a:p>
                      <a:r>
                        <a:rPr lang="en-US" sz="1100" kern="1200">
                          <a:latin typeface="Arial" panose="020B0604020202020204" pitchFamily="34" charset="0"/>
                          <a:cs typeface="Arial" panose="020B0604020202020204" pitchFamily="34" charset="0"/>
                        </a:rPr>
                        <a:t>Public involvement best practice approach</a:t>
                      </a:r>
                      <a:endParaRPr lang="en-US" sz="1100" kern="1200">
                        <a:solidFill>
                          <a:schemeClr val="dk1"/>
                        </a:solidFill>
                        <a:latin typeface="Arial" panose="020B0604020202020204" pitchFamily="34" charset="0"/>
                        <a:ea typeface="+mn-ea"/>
                        <a:cs typeface="Arial" panose="020B0604020202020204" pitchFamily="34" charset="0"/>
                      </a:endParaRPr>
                    </a:p>
                  </a:txBody>
                  <a:tcPr>
                    <a:solidFill>
                      <a:schemeClr val="accent1">
                        <a:lumMod val="20000"/>
                        <a:lumOff val="80000"/>
                      </a:schemeClr>
                    </a:solidFill>
                  </a:tcPr>
                </a:tc>
                <a:tc>
                  <a:txBody>
                    <a:bodyPr/>
                    <a:lstStyle/>
                    <a:p>
                      <a:r>
                        <a:rPr lang="en-US" sz="1100" kern="1200">
                          <a:latin typeface="Arial" panose="020B0604020202020204" pitchFamily="34" charset="0"/>
                          <a:cs typeface="Arial" panose="020B0604020202020204" pitchFamily="34" charset="0"/>
                        </a:rPr>
                        <a:t>Implementing a new way to reach the right members of the public at the right time in the right way to increase uptake of guidance and support getting the best care to people fast.</a:t>
                      </a:r>
                      <a:endParaRPr lang="en-US" sz="1100" kern="1200">
                        <a:solidFill>
                          <a:schemeClr val="dk1"/>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578460165"/>
                  </a:ext>
                </a:extLst>
              </a:tr>
              <a:tr h="533400">
                <a:tc vMerge="1">
                  <a:txBody>
                    <a:bodyPr/>
                    <a:lstStyle/>
                    <a:p>
                      <a:endParaRPr lang="en-US" sz="1200"/>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r>
                        <a:rPr lang="en-US" sz="1100" kern="1200">
                          <a:solidFill>
                            <a:schemeClr val="dk1"/>
                          </a:solidFill>
                          <a:latin typeface="Arial" panose="020B0604020202020204" pitchFamily="34" charset="0"/>
                          <a:ea typeface="+mn-ea"/>
                          <a:cs typeface="Arial" panose="020B0604020202020204" pitchFamily="34" charset="0"/>
                        </a:rPr>
                        <a:t>Implementation support toolkits</a:t>
                      </a:r>
                    </a:p>
                  </a:txBody>
                  <a:tcPr>
                    <a:solidFill>
                      <a:schemeClr val="accent1">
                        <a:lumMod val="20000"/>
                        <a:lumOff val="80000"/>
                      </a:schemeClr>
                    </a:solidFill>
                  </a:tcPr>
                </a:tc>
                <a:tc>
                  <a:txBody>
                    <a:bodyPr/>
                    <a:lstStyle/>
                    <a:p>
                      <a:r>
                        <a:rPr lang="en-US" sz="1100" kern="1200">
                          <a:solidFill>
                            <a:schemeClr val="dk1"/>
                          </a:solidFill>
                          <a:latin typeface="Arial" panose="020B0604020202020204" pitchFamily="34" charset="0"/>
                          <a:ea typeface="+mn-ea"/>
                          <a:cs typeface="Arial" panose="020B0604020202020204" pitchFamily="34" charset="0"/>
                        </a:rPr>
                        <a:t>Development of comprehensive implementation support toolkits where implementation challenges already exist or are anticipated</a:t>
                      </a:r>
                    </a:p>
                  </a:txBody>
                  <a:tcPr>
                    <a:solidFill>
                      <a:schemeClr val="bg1">
                        <a:lumMod val="95000"/>
                      </a:schemeClr>
                    </a:solidFill>
                  </a:tcPr>
                </a:tc>
                <a:extLst>
                  <a:ext uri="{0D108BD9-81ED-4DB2-BD59-A6C34878D82A}">
                    <a16:rowId xmlns:a16="http://schemas.microsoft.com/office/drawing/2014/main" val="1288938075"/>
                  </a:ext>
                </a:extLst>
              </a:tr>
            </a:tbl>
          </a:graphicData>
        </a:graphic>
      </p:graphicFrame>
    </p:spTree>
    <p:extLst>
      <p:ext uri="{BB962C8B-B14F-4D97-AF65-F5344CB8AC3E}">
        <p14:creationId xmlns:p14="http://schemas.microsoft.com/office/powerpoint/2010/main" val="185001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377645" y="407697"/>
            <a:ext cx="9852851" cy="585322"/>
          </a:xfrm>
        </p:spPr>
        <p:txBody>
          <a:bodyPr>
            <a:normAutofit/>
          </a:bodyPr>
          <a:lstStyle/>
          <a:p>
            <a:r>
              <a:rPr lang="en-GB" sz="3200">
                <a:latin typeface="Arial"/>
                <a:ea typeface="Inter"/>
                <a:cs typeface="Arial"/>
              </a:rPr>
              <a:t>Sep 2024 IPR contents page</a:t>
            </a:r>
            <a:endParaRPr lang="en-GB" sz="3200">
              <a:solidFill>
                <a:srgbClr val="FF0000"/>
              </a:solidFill>
              <a:latin typeface="Arial"/>
              <a:ea typeface="Inter"/>
              <a:cs typeface="Arial"/>
            </a:endParaRP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kumimoji="0" lang="en-GB" sz="1400" b="0" i="0" u="none" strike="noStrike" kern="1200" cap="none" spc="0" normalizeH="0" baseline="0" noProof="0" smtClean="0">
                <a:ln>
                  <a:noFill/>
                </a:ln>
                <a:solidFill>
                  <a:srgbClr val="000000"/>
                </a:solidFill>
                <a:effectLst/>
                <a:uLnTx/>
                <a:uFillTx/>
                <a:latin typeface="Inte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srgbClr val="000000"/>
              </a:solidFill>
              <a:effectLst/>
              <a:uLnTx/>
              <a:uFillTx/>
              <a:latin typeface="Inter"/>
              <a:ea typeface="+mn-ea"/>
              <a:cs typeface="+mn-cs"/>
            </a:endParaRPr>
          </a:p>
        </p:txBody>
      </p:sp>
      <p:graphicFrame>
        <p:nvGraphicFramePr>
          <p:cNvPr id="5" name="Table 5">
            <a:extLst>
              <a:ext uri="{FF2B5EF4-FFF2-40B4-BE49-F238E27FC236}">
                <a16:creationId xmlns:a16="http://schemas.microsoft.com/office/drawing/2014/main" id="{23C9EDC0-948B-72DD-E398-AA284CAC8ACE}"/>
              </a:ext>
            </a:extLst>
          </p:cNvPr>
          <p:cNvGraphicFramePr>
            <a:graphicFrameLocks noGrp="1"/>
          </p:cNvGraphicFramePr>
          <p:nvPr>
            <p:extLst>
              <p:ext uri="{D42A27DB-BD31-4B8C-83A1-F6EECF244321}">
                <p14:modId xmlns:p14="http://schemas.microsoft.com/office/powerpoint/2010/main" val="2008900897"/>
              </p:ext>
            </p:extLst>
          </p:nvPr>
        </p:nvGraphicFramePr>
        <p:xfrm>
          <a:off x="372697" y="1107269"/>
          <a:ext cx="9076104" cy="4378779"/>
        </p:xfrm>
        <a:graphic>
          <a:graphicData uri="http://schemas.openxmlformats.org/drawingml/2006/table">
            <a:tbl>
              <a:tblPr firstRow="1" bandRow="1">
                <a:tableStyleId>{21E4AEA4-8DFA-4A89-87EB-49C32662AFE0}</a:tableStyleId>
              </a:tblPr>
              <a:tblGrid>
                <a:gridCol w="3678987">
                  <a:extLst>
                    <a:ext uri="{9D8B030D-6E8A-4147-A177-3AD203B41FA5}">
                      <a16:colId xmlns:a16="http://schemas.microsoft.com/office/drawing/2014/main" val="895819676"/>
                    </a:ext>
                  </a:extLst>
                </a:gridCol>
                <a:gridCol w="1310214">
                  <a:extLst>
                    <a:ext uri="{9D8B030D-6E8A-4147-A177-3AD203B41FA5}">
                      <a16:colId xmlns:a16="http://schemas.microsoft.com/office/drawing/2014/main" val="3735901729"/>
                    </a:ext>
                  </a:extLst>
                </a:gridCol>
                <a:gridCol w="4086903">
                  <a:extLst>
                    <a:ext uri="{9D8B030D-6E8A-4147-A177-3AD203B41FA5}">
                      <a16:colId xmlns:a16="http://schemas.microsoft.com/office/drawing/2014/main" val="2565304208"/>
                    </a:ext>
                  </a:extLst>
                </a:gridCol>
              </a:tblGrid>
              <a:tr h="451565">
                <a:tc>
                  <a:txBody>
                    <a:bodyPr/>
                    <a:lstStyle/>
                    <a:p>
                      <a:r>
                        <a:rPr lang="en-GB" sz="1400">
                          <a:latin typeface="Arial"/>
                          <a:cs typeface="Arial"/>
                        </a:rPr>
                        <a:t>Section</a:t>
                      </a:r>
                    </a:p>
                  </a:txBody>
                  <a:tcPr/>
                </a:tc>
                <a:tc>
                  <a:txBody>
                    <a:bodyPr/>
                    <a:lstStyle/>
                    <a:p>
                      <a:r>
                        <a:rPr lang="en-GB" sz="1400" b="1">
                          <a:latin typeface="Arial"/>
                          <a:cs typeface="Arial"/>
                        </a:rPr>
                        <a:t>Slide / chart number</a:t>
                      </a:r>
                    </a:p>
                  </a:txBody>
                  <a:tcPr/>
                </a:tc>
                <a:tc>
                  <a:txBody>
                    <a:bodyPr/>
                    <a:lstStyle/>
                    <a:p>
                      <a:r>
                        <a:rPr lang="en-GB" sz="1400">
                          <a:latin typeface="Arial"/>
                          <a:cs typeface="Arial"/>
                        </a:rPr>
                        <a:t>Lead</a:t>
                      </a:r>
                    </a:p>
                  </a:txBody>
                  <a:tcPr/>
                </a:tc>
                <a:extLst>
                  <a:ext uri="{0D108BD9-81ED-4DB2-BD59-A6C34878D82A}">
                    <a16:rowId xmlns:a16="http://schemas.microsoft.com/office/drawing/2014/main" val="1694526003"/>
                  </a:ext>
                </a:extLst>
              </a:tr>
              <a:tr h="551517">
                <a:tc>
                  <a:txBody>
                    <a:bodyPr/>
                    <a:lstStyle/>
                    <a:p>
                      <a:r>
                        <a:rPr lang="en-GB" sz="1400" b="1">
                          <a:latin typeface="Arial"/>
                          <a:cs typeface="Arial"/>
                        </a:rPr>
                        <a:t>Executive summary – highlights and escalation points</a:t>
                      </a:r>
                    </a:p>
                  </a:txBody>
                  <a:tcPr anchor="ctr"/>
                </a:tc>
                <a:tc>
                  <a:txBody>
                    <a:bodyPr/>
                    <a:lstStyle/>
                    <a:p>
                      <a:pPr algn="l"/>
                      <a:r>
                        <a:rPr lang="en-GB" sz="1400" b="1">
                          <a:latin typeface="Arial"/>
                          <a:cs typeface="Arial"/>
                        </a:rPr>
                        <a:t>3</a:t>
                      </a:r>
                    </a:p>
                  </a:txBody>
                  <a:tcPr anchor="ctr"/>
                </a:tc>
                <a:tc>
                  <a:txBody>
                    <a:bodyPr/>
                    <a:lstStyle/>
                    <a:p>
                      <a:pPr lvl="0" algn="l">
                        <a:buNone/>
                      </a:pPr>
                      <a:r>
                        <a:rPr lang="en-GB" sz="1400" strike="noStrike">
                          <a:latin typeface="Arial"/>
                          <a:cs typeface="Arial"/>
                        </a:rPr>
                        <a:t>All ET</a:t>
                      </a:r>
                    </a:p>
                  </a:txBody>
                  <a:tcPr anchor="ctr"/>
                </a:tc>
                <a:extLst>
                  <a:ext uri="{0D108BD9-81ED-4DB2-BD59-A6C34878D82A}">
                    <a16:rowId xmlns:a16="http://schemas.microsoft.com/office/drawing/2014/main" val="3600036375"/>
                  </a:ext>
                </a:extLst>
              </a:tr>
              <a:tr h="551517">
                <a:tc>
                  <a:txBody>
                    <a:bodyPr/>
                    <a:lstStyle/>
                    <a:p>
                      <a:r>
                        <a:rPr lang="en-GB" sz="1400" b="1">
                          <a:latin typeface="Arial"/>
                          <a:cs typeface="Arial"/>
                        </a:rPr>
                        <a:t>Summary of performance – Relevance </a:t>
                      </a:r>
                    </a:p>
                  </a:txBody>
                  <a:tcPr anchor="ctr"/>
                </a:tc>
                <a:tc>
                  <a:txBody>
                    <a:bodyPr/>
                    <a:lstStyle/>
                    <a:p>
                      <a:pPr lvl="0" algn="l">
                        <a:buNone/>
                      </a:pPr>
                      <a:r>
                        <a:rPr lang="en-GB" sz="1400" b="1">
                          <a:solidFill>
                            <a:schemeClr val="tx1"/>
                          </a:solidFill>
                          <a:latin typeface="Arial"/>
                          <a:cs typeface="Arial"/>
                        </a:rPr>
                        <a:t>4-5</a:t>
                      </a:r>
                    </a:p>
                  </a:txBody>
                  <a:tcPr anchor="ctr"/>
                </a:tc>
                <a:tc>
                  <a:txBody>
                    <a:bodyPr/>
                    <a:lstStyle/>
                    <a:p>
                      <a:r>
                        <a:rPr lang="en-GB" sz="1400">
                          <a:latin typeface="Arial"/>
                          <a:cs typeface="Arial"/>
                        </a:rPr>
                        <a:t>Jonathan Benger</a:t>
                      </a:r>
                    </a:p>
                  </a:txBody>
                  <a:tcPr anchor="ctr"/>
                </a:tc>
                <a:extLst>
                  <a:ext uri="{0D108BD9-81ED-4DB2-BD59-A6C34878D82A}">
                    <a16:rowId xmlns:a16="http://schemas.microsoft.com/office/drawing/2014/main" val="2575591267"/>
                  </a:ext>
                </a:extLst>
              </a:tr>
              <a:tr h="55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Timely and high quality</a:t>
                      </a:r>
                      <a:endParaRPr lang="en-US" sz="1400">
                        <a:latin typeface="Arial"/>
                        <a:cs typeface="Arial"/>
                      </a:endParaRPr>
                    </a:p>
                  </a:txBody>
                  <a:tcPr anchor="ctr"/>
                </a:tc>
                <a:tc>
                  <a:txBody>
                    <a:bodyPr/>
                    <a:lstStyle/>
                    <a:p>
                      <a:pPr lvl="0" algn="l">
                        <a:buNone/>
                      </a:pPr>
                      <a:r>
                        <a:rPr lang="en-GB" sz="1400" b="1">
                          <a:solidFill>
                            <a:schemeClr val="tx1"/>
                          </a:solidFill>
                          <a:latin typeface="Arial"/>
                          <a:cs typeface="Arial"/>
                        </a:rPr>
                        <a:t>6-8</a:t>
                      </a:r>
                      <a:endParaRPr lang="en-GB" sz="1400">
                        <a:latin typeface="Arial"/>
                        <a:cs typeface="Arial"/>
                      </a:endParaRPr>
                    </a:p>
                  </a:txBody>
                  <a:tcPr anchor="ctr"/>
                </a:tc>
                <a:tc>
                  <a:txBody>
                    <a:bodyPr/>
                    <a:lstStyle/>
                    <a:p>
                      <a:pPr lvl="0">
                        <a:buNone/>
                      </a:pPr>
                      <a:r>
                        <a:rPr lang="en-GB" sz="1400">
                          <a:latin typeface="Arial"/>
                          <a:cs typeface="Arial"/>
                        </a:rPr>
                        <a:t>Sam Roberts</a:t>
                      </a:r>
                      <a:endParaRPr lang="en-GB" sz="1400" b="1">
                        <a:latin typeface="Arial"/>
                        <a:cs typeface="Arial"/>
                      </a:endParaRPr>
                    </a:p>
                  </a:txBody>
                  <a:tcPr anchor="ctr"/>
                </a:tc>
                <a:extLst>
                  <a:ext uri="{0D108BD9-81ED-4DB2-BD59-A6C34878D82A}">
                    <a16:rowId xmlns:a16="http://schemas.microsoft.com/office/drawing/2014/main" val="4168624177"/>
                  </a:ext>
                </a:extLst>
              </a:tr>
              <a:tr h="55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a:t>
                      </a:r>
                      <a:r>
                        <a:rPr lang="en-GB" sz="1400" b="1" u="none" strike="noStrike" noProof="0">
                          <a:solidFill>
                            <a:srgbClr val="000000"/>
                          </a:solidFill>
                          <a:latin typeface="Arial"/>
                          <a:cs typeface="Arial"/>
                        </a:rPr>
                        <a:t>Useable</a:t>
                      </a:r>
                      <a:endParaRPr lang="en-US" sz="1400" b="0" i="0" u="none" strike="noStrike" noProof="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latin typeface="Arial" panose="020B0604020202020204" pitchFamily="34" charset="0"/>
                        <a:cs typeface="Arial" panose="020B0604020202020204" pitchFamily="34" charset="0"/>
                      </a:endParaRPr>
                    </a:p>
                  </a:txBody>
                  <a:tcPr anchor="ctr"/>
                </a:tc>
                <a:tc>
                  <a:txBody>
                    <a:bodyPr/>
                    <a:lstStyle/>
                    <a:p>
                      <a:pPr lvl="0" algn="l">
                        <a:buNone/>
                      </a:pPr>
                      <a:r>
                        <a:rPr lang="en-GB" sz="1400" b="1">
                          <a:latin typeface="Arial"/>
                          <a:cs typeface="Arial"/>
                        </a:rPr>
                        <a:t>9-10</a:t>
                      </a:r>
                    </a:p>
                  </a:txBody>
                  <a:tcPr anchor="ctr"/>
                </a:tc>
                <a:tc>
                  <a:txBody>
                    <a:bodyPr/>
                    <a:lstStyle/>
                    <a:p>
                      <a:pPr lvl="0">
                        <a:buNone/>
                      </a:pPr>
                      <a:r>
                        <a:rPr lang="en-GB" sz="1400">
                          <a:latin typeface="Arial"/>
                          <a:cs typeface="Arial"/>
                        </a:rPr>
                        <a:t>Clare Morgan</a:t>
                      </a:r>
                      <a:endParaRPr lang="en-GB" sz="1400" b="1">
                        <a:latin typeface="Arial"/>
                        <a:cs typeface="Arial"/>
                      </a:endParaRPr>
                    </a:p>
                  </a:txBody>
                  <a:tcPr anchor="ctr"/>
                </a:tc>
                <a:extLst>
                  <a:ext uri="{0D108BD9-81ED-4DB2-BD59-A6C34878D82A}">
                    <a16:rowId xmlns:a16="http://schemas.microsoft.com/office/drawing/2014/main" val="3150030084"/>
                  </a:ext>
                </a:extLst>
              </a:tr>
              <a:tr h="55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a:t>
                      </a:r>
                      <a:r>
                        <a:rPr lang="en-GB" sz="1400" b="1" u="none" strike="noStrike" noProof="0">
                          <a:solidFill>
                            <a:srgbClr val="000000"/>
                          </a:solidFill>
                          <a:latin typeface="Arial"/>
                          <a:cs typeface="Arial"/>
                        </a:rPr>
                        <a:t>Demonstrable Impact</a:t>
                      </a:r>
                      <a:endParaRPr lang="en-GB" sz="1400" b="1">
                        <a:latin typeface="Arial"/>
                        <a:cs typeface="Arial"/>
                      </a:endParaRPr>
                    </a:p>
                  </a:txBody>
                  <a:tcPr anchor="ctr"/>
                </a:tc>
                <a:tc>
                  <a:txBody>
                    <a:bodyPr/>
                    <a:lstStyle/>
                    <a:p>
                      <a:pPr lvl="0" algn="l">
                        <a:buNone/>
                      </a:pPr>
                      <a:r>
                        <a:rPr lang="en-GB" sz="1400" b="1">
                          <a:latin typeface="Arial"/>
                          <a:cs typeface="Arial"/>
                        </a:rPr>
                        <a:t>11-12</a:t>
                      </a:r>
                    </a:p>
                  </a:txBody>
                  <a:tcPr anchor="ctr"/>
                </a:tc>
                <a:tc>
                  <a:txBody>
                    <a:bodyPr/>
                    <a:lstStyle/>
                    <a:p>
                      <a:pPr lvl="0">
                        <a:buNone/>
                      </a:pPr>
                      <a:r>
                        <a:rPr lang="en-GB" sz="1400">
                          <a:latin typeface="Arial"/>
                          <a:cs typeface="Arial"/>
                        </a:rPr>
                        <a:t>Clare Morgan</a:t>
                      </a:r>
                      <a:endParaRPr lang="en-US" sz="1400" b="1">
                        <a:latin typeface="Arial"/>
                        <a:cs typeface="Arial"/>
                      </a:endParaRPr>
                    </a:p>
                  </a:txBody>
                  <a:tcPr anchor="ctr"/>
                </a:tc>
                <a:extLst>
                  <a:ext uri="{0D108BD9-81ED-4DB2-BD59-A6C34878D82A}">
                    <a16:rowId xmlns:a16="http://schemas.microsoft.com/office/drawing/2014/main" val="1440821425"/>
                  </a:ext>
                </a:extLst>
              </a:tr>
              <a:tr h="55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Organisational Brilliance</a:t>
                      </a:r>
                    </a:p>
                  </a:txBody>
                  <a:tcPr anchor="ctr"/>
                </a:tc>
                <a:tc>
                  <a:txBody>
                    <a:bodyPr/>
                    <a:lstStyle/>
                    <a:p>
                      <a:pPr lvl="0" algn="l">
                        <a:buNone/>
                      </a:pPr>
                      <a:r>
                        <a:rPr lang="en-GB" sz="1400" b="1">
                          <a:latin typeface="Arial"/>
                          <a:cs typeface="Arial"/>
                        </a:rPr>
                        <a:t>13-15</a:t>
                      </a:r>
                    </a:p>
                  </a:txBody>
                  <a:tcPr anchor="ctr"/>
                </a:tc>
                <a:tc>
                  <a:txBody>
                    <a:bodyPr/>
                    <a:lstStyle/>
                    <a:p>
                      <a:pPr lvl="0">
                        <a:buNone/>
                      </a:pPr>
                      <a:r>
                        <a:rPr lang="en-US" sz="1400">
                          <a:latin typeface="Arial"/>
                          <a:cs typeface="Arial"/>
                        </a:rPr>
                        <a:t>Helen Brown</a:t>
                      </a:r>
                    </a:p>
                  </a:txBody>
                  <a:tcPr anchor="ctr"/>
                </a:tc>
                <a:extLst>
                  <a:ext uri="{0D108BD9-81ED-4DB2-BD59-A6C34878D82A}">
                    <a16:rowId xmlns:a16="http://schemas.microsoft.com/office/drawing/2014/main" val="2052227944"/>
                  </a:ext>
                </a:extLst>
              </a:tr>
              <a:tr h="551517">
                <a:tc>
                  <a:txBody>
                    <a:bodyPr/>
                    <a:lstStyle/>
                    <a:p>
                      <a:pPr lvl="0">
                        <a:buNone/>
                      </a:pPr>
                      <a:r>
                        <a:rPr lang="en-GB" sz="1400" b="1" i="0" u="none" strike="noStrike" baseline="0" noProof="0">
                          <a:solidFill>
                            <a:srgbClr val="000000"/>
                          </a:solidFill>
                          <a:latin typeface="Arial"/>
                          <a:cs typeface="Arial"/>
                        </a:rPr>
                        <a:t>Finance</a:t>
                      </a:r>
                      <a:endParaRPr lang="en-US" sz="1400" b="0" i="0" u="none" strike="noStrike" noProof="0">
                        <a:solidFill>
                          <a:srgbClr val="FF0000"/>
                        </a:solidFill>
                        <a:latin typeface="Arial"/>
                        <a:cs typeface="Arial"/>
                      </a:endParaRPr>
                    </a:p>
                  </a:txBody>
                  <a:tcPr anchor="ctr"/>
                </a:tc>
                <a:tc>
                  <a:txBody>
                    <a:bodyPr/>
                    <a:lstStyle/>
                    <a:p>
                      <a:pPr lvl="0" algn="l">
                        <a:buNone/>
                      </a:pPr>
                      <a:r>
                        <a:rPr lang="en-GB" sz="1400" b="1">
                          <a:latin typeface="Arial"/>
                          <a:cs typeface="Arial"/>
                        </a:rPr>
                        <a:t>16</a:t>
                      </a:r>
                    </a:p>
                  </a:txBody>
                  <a:tcPr anchor="ctr"/>
                </a:tc>
                <a:tc>
                  <a:txBody>
                    <a:bodyPr/>
                    <a:lstStyle/>
                    <a:p>
                      <a:pPr lvl="0">
                        <a:buNone/>
                      </a:pPr>
                      <a:r>
                        <a:rPr lang="en-GB" sz="1400">
                          <a:latin typeface="Arial"/>
                          <a:cs typeface="Arial"/>
                        </a:rPr>
                        <a:t>Pete Thomas</a:t>
                      </a:r>
                    </a:p>
                  </a:txBody>
                  <a:tcPr anchor="ctr"/>
                </a:tc>
                <a:extLst>
                  <a:ext uri="{0D108BD9-81ED-4DB2-BD59-A6C34878D82A}">
                    <a16:rowId xmlns:a16="http://schemas.microsoft.com/office/drawing/2014/main" val="1269574362"/>
                  </a:ext>
                </a:extLst>
              </a:tr>
            </a:tbl>
          </a:graphicData>
        </a:graphic>
      </p:graphicFrame>
    </p:spTree>
    <p:extLst>
      <p:ext uri="{BB962C8B-B14F-4D97-AF65-F5344CB8AC3E}">
        <p14:creationId xmlns:p14="http://schemas.microsoft.com/office/powerpoint/2010/main" val="263039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0B72047A-E855-AAD3-1D00-595B30F75E9E}"/>
              </a:ext>
            </a:extLst>
          </p:cNvPr>
          <p:cNvSpPr>
            <a:spLocks noGrp="1"/>
          </p:cNvSpPr>
          <p:nvPr>
            <p:ph type="ctrTitle"/>
          </p:nvPr>
        </p:nvSpPr>
        <p:spPr>
          <a:xfrm>
            <a:off x="114299" y="213829"/>
            <a:ext cx="11274711" cy="422037"/>
          </a:xfrm>
        </p:spPr>
        <p:txBody>
          <a:bodyPr>
            <a:noAutofit/>
          </a:bodyPr>
          <a:lstStyle/>
          <a:p>
            <a:r>
              <a:rPr lang="en-GB" sz="2500">
                <a:latin typeface="Arial"/>
                <a:cs typeface="Arial"/>
              </a:rPr>
              <a:t>Executive summary on NICE Business Plan progress 2024-25 (Sep 2024) </a:t>
            </a:r>
          </a:p>
        </p:txBody>
      </p:sp>
      <p:graphicFrame>
        <p:nvGraphicFramePr>
          <p:cNvPr id="40" name="Table 39">
            <a:extLst>
              <a:ext uri="{FF2B5EF4-FFF2-40B4-BE49-F238E27FC236}">
                <a16:creationId xmlns:a16="http://schemas.microsoft.com/office/drawing/2014/main" id="{A900C37E-C0F5-F261-A9AB-818A5D937EBB}"/>
              </a:ext>
            </a:extLst>
          </p:cNvPr>
          <p:cNvGraphicFramePr>
            <a:graphicFrameLocks noGrp="1"/>
          </p:cNvGraphicFramePr>
          <p:nvPr>
            <p:extLst>
              <p:ext uri="{D42A27DB-BD31-4B8C-83A1-F6EECF244321}">
                <p14:modId xmlns:p14="http://schemas.microsoft.com/office/powerpoint/2010/main" val="2512182851"/>
              </p:ext>
            </p:extLst>
          </p:nvPr>
        </p:nvGraphicFramePr>
        <p:xfrm>
          <a:off x="239697" y="672631"/>
          <a:ext cx="11443318" cy="5732880"/>
        </p:xfrm>
        <a:graphic>
          <a:graphicData uri="http://schemas.openxmlformats.org/drawingml/2006/table">
            <a:tbl>
              <a:tblPr firstRow="1" bandRow="1">
                <a:tableStyleId>{5C22544A-7EE6-4342-B048-85BDC9FD1C3A}</a:tableStyleId>
              </a:tblPr>
              <a:tblGrid>
                <a:gridCol w="1024348">
                  <a:extLst>
                    <a:ext uri="{9D8B030D-6E8A-4147-A177-3AD203B41FA5}">
                      <a16:colId xmlns:a16="http://schemas.microsoft.com/office/drawing/2014/main" val="1304194542"/>
                    </a:ext>
                  </a:extLst>
                </a:gridCol>
                <a:gridCol w="962193">
                  <a:extLst>
                    <a:ext uri="{9D8B030D-6E8A-4147-A177-3AD203B41FA5}">
                      <a16:colId xmlns:a16="http://schemas.microsoft.com/office/drawing/2014/main" val="400807798"/>
                    </a:ext>
                  </a:extLst>
                </a:gridCol>
                <a:gridCol w="5239678">
                  <a:extLst>
                    <a:ext uri="{9D8B030D-6E8A-4147-A177-3AD203B41FA5}">
                      <a16:colId xmlns:a16="http://schemas.microsoft.com/office/drawing/2014/main" val="3403607435"/>
                    </a:ext>
                  </a:extLst>
                </a:gridCol>
                <a:gridCol w="4217099">
                  <a:extLst>
                    <a:ext uri="{9D8B030D-6E8A-4147-A177-3AD203B41FA5}">
                      <a16:colId xmlns:a16="http://schemas.microsoft.com/office/drawing/2014/main" val="1258050394"/>
                    </a:ext>
                  </a:extLst>
                </a:gridCol>
              </a:tblGrid>
              <a:tr h="152520">
                <a:tc>
                  <a:txBody>
                    <a:bodyPr/>
                    <a:lstStyle/>
                    <a:p>
                      <a:pPr algn="ctr"/>
                      <a:r>
                        <a:rPr lang="en-GB" sz="1000">
                          <a:solidFill>
                            <a:schemeClr val="tx1"/>
                          </a:solidFill>
                          <a:latin typeface="Arial"/>
                          <a:cs typeface="Arial"/>
                        </a:rPr>
                        <a:t>Area</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a:cs typeface="Arial"/>
                        </a:rPr>
                        <a:t>Current Status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a:cs typeface="Arial"/>
                        </a:rPr>
                        <a:t>Key highlights and successes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a:cs typeface="Arial"/>
                        </a:rPr>
                        <a:t>Key challenges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1314526159"/>
                  </a:ext>
                </a:extLst>
              </a:tr>
              <a:tr h="460043">
                <a:tc>
                  <a:txBody>
                    <a:bodyPr/>
                    <a:lstStyle/>
                    <a:p>
                      <a:r>
                        <a:rPr lang="en-GB" sz="900">
                          <a:solidFill>
                            <a:schemeClr val="tx1"/>
                          </a:solidFill>
                          <a:latin typeface="Arial"/>
                          <a:cs typeface="Arial"/>
                        </a:rPr>
                        <a:t>Focusing on What is Most Relevant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latin typeface="Arial"/>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rtl="0" eaLnBrk="1" fontAlgn="auto" latinLnBrk="0" hangingPunct="1">
                        <a:lnSpc>
                          <a:spcPct val="100000"/>
                        </a:lnSpc>
                        <a:spcBef>
                          <a:spcPts val="0"/>
                        </a:spcBef>
                        <a:spcAft>
                          <a:spcPts val="600"/>
                        </a:spcAft>
                        <a:buClrTx/>
                        <a:buSzTx/>
                        <a:buFont typeface="Arial"/>
                        <a:buNone/>
                      </a:pPr>
                      <a:r>
                        <a:rPr kumimoji="0" lang="en-GB" sz="900" b="0" i="0" u="none" strike="noStrike" kern="1200" cap="none" spc="0" normalizeH="0" baseline="0" noProof="0">
                          <a:ln>
                            <a:noFill/>
                          </a:ln>
                          <a:solidFill>
                            <a:schemeClr val="tx1"/>
                          </a:solidFill>
                          <a:effectLst/>
                          <a:uLnTx/>
                          <a:uFillTx/>
                          <a:latin typeface="Arial"/>
                          <a:ea typeface="Inter"/>
                          <a:cs typeface="Arial"/>
                        </a:rPr>
                        <a:t>Key areas for Prioritisation Board improvement have been identified, and plans have been made to deliver those improvements.</a:t>
                      </a:r>
                    </a:p>
                    <a:p>
                      <a:pPr marL="0" marR="0" lvl="0" indent="0" algn="l">
                        <a:lnSpc>
                          <a:spcPct val="100000"/>
                        </a:lnSpc>
                        <a:spcBef>
                          <a:spcPts val="0"/>
                        </a:spcBef>
                        <a:spcAft>
                          <a:spcPts val="600"/>
                        </a:spcAft>
                        <a:buNone/>
                      </a:pPr>
                      <a:r>
                        <a:rPr lang="en-GB" sz="900" b="0" i="0" u="none" strike="noStrike" noProof="0">
                          <a:solidFill>
                            <a:schemeClr val="tx1"/>
                          </a:solidFill>
                          <a:latin typeface="Arial"/>
                        </a:rPr>
                        <a:t>Achieved 95% of responses to arising patient safety signals, to target within required timeframes (Annual report to Board December 2024).</a:t>
                      </a:r>
                      <a:endParaRPr lang="en-GB">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l" rtl="0" eaLnBrk="1" fontAlgn="auto" latinLnBrk="0" hangingPunct="1">
                        <a:lnSpc>
                          <a:spcPct val="100000"/>
                        </a:lnSpc>
                        <a:spcBef>
                          <a:spcPts val="0"/>
                        </a:spcBef>
                        <a:spcAft>
                          <a:spcPts val="600"/>
                        </a:spcAft>
                        <a:buClrTx/>
                        <a:buSzTx/>
                        <a:buFontTx/>
                        <a:buNone/>
                      </a:pPr>
                      <a:r>
                        <a:rPr lang="en-GB" sz="900" b="0" i="0" u="none" strike="noStrike" noProof="0">
                          <a:solidFill>
                            <a:schemeClr val="tx1"/>
                          </a:solidFill>
                          <a:latin typeface="Arial"/>
                          <a:cs typeface="Arial"/>
                        </a:rPr>
                        <a:t>The volume of topic suggestions for Prioritisation Board and capacity to work them through. This is being mitigated by a new process for screening topics. </a:t>
                      </a:r>
                      <a:endParaRPr lang="en-GB" sz="900" u="none">
                        <a:solidFill>
                          <a:schemeClr val="tx1"/>
                        </a:solidFill>
                        <a:latin typeface="Arial"/>
                        <a:cs typeface="Arial"/>
                      </a:endParaRPr>
                    </a:p>
                    <a:p>
                      <a:pPr marL="0" marR="0" lvl="0" indent="0" algn="l">
                        <a:lnSpc>
                          <a:spcPct val="100000"/>
                        </a:lnSpc>
                        <a:spcBef>
                          <a:spcPts val="0"/>
                        </a:spcBef>
                        <a:spcAft>
                          <a:spcPts val="600"/>
                        </a:spcAft>
                        <a:buClrTx/>
                        <a:buSzTx/>
                        <a:buFontTx/>
                        <a:buNone/>
                      </a:pPr>
                      <a:r>
                        <a:rPr lang="en-GB" sz="900" b="0" i="0" u="none" strike="noStrike" noProof="0">
                          <a:solidFill>
                            <a:schemeClr val="tx1"/>
                          </a:solidFill>
                          <a:latin typeface="Arial"/>
                          <a:cs typeface="Arial"/>
                        </a:rPr>
                        <a:t>Developer teams reaching capacity to take new topics from Prioritisation Board. This is being mitigated by developing ways to explore relative priority of topics considered by Prioritisation Board.</a:t>
                      </a:r>
                      <a:endParaRPr lang="en-GB" sz="900" u="none">
                        <a:solidFill>
                          <a:schemeClr val="tx1"/>
                        </a:solidFill>
                        <a:latin typeface="Arial"/>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21052914"/>
                  </a:ext>
                </a:extLst>
              </a:tr>
              <a:tr h="670875">
                <a:tc>
                  <a:txBody>
                    <a:bodyPr/>
                    <a:lstStyle/>
                    <a:p>
                      <a:r>
                        <a:rPr lang="en-GB" sz="900">
                          <a:solidFill>
                            <a:schemeClr val="tx1"/>
                          </a:solidFill>
                          <a:latin typeface="Arial"/>
                          <a:cs typeface="Arial"/>
                        </a:rPr>
                        <a:t>Providing High Quality &amp; Timely Advice</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latin typeface="Arial"/>
                          <a:cs typeface="Arial"/>
                        </a:rPr>
                        <a:t>Amber</a:t>
                      </a:r>
                      <a:r>
                        <a:rPr lang="en-GB" sz="900" b="0">
                          <a:solidFill>
                            <a:schemeClr val="tx1"/>
                          </a:solidFill>
                          <a:latin typeface="Arial"/>
                          <a:cs typeface="Arial"/>
                        </a:rPr>
                        <a:t> –significant resource demand for Improving Timeliness programme</a:t>
                      </a:r>
                      <a:endParaRPr lang="en-GB" sz="900" b="1">
                        <a:solidFill>
                          <a:schemeClr val="tx1"/>
                        </a:solidFill>
                        <a:latin typeface="Arial"/>
                        <a:cs typeface="Arial"/>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a:lnSpc>
                          <a:spcPct val="100000"/>
                        </a:lnSpc>
                        <a:spcBef>
                          <a:spcPts val="0"/>
                        </a:spcBef>
                        <a:spcAft>
                          <a:spcPts val="600"/>
                        </a:spcAft>
                        <a:buNone/>
                      </a:pPr>
                      <a:r>
                        <a:rPr lang="en-GB" sz="900" b="0" i="0" u="none" strike="noStrike" noProof="0">
                          <a:solidFill>
                            <a:schemeClr val="tx1"/>
                          </a:solidFill>
                          <a:latin typeface="Arial"/>
                        </a:rPr>
                        <a:t>Timeliness is improving across the board relative to last year (though sample sizes are small).</a:t>
                      </a:r>
                      <a:endParaRPr lang="en-GB" sz="900" b="1" i="0" u="none" strike="noStrike" noProof="0">
                        <a:solidFill>
                          <a:schemeClr val="tx1"/>
                        </a:solidFill>
                        <a:latin typeface="Arial"/>
                      </a:endParaRPr>
                    </a:p>
                    <a:p>
                      <a:pPr marL="0" marR="0" lvl="0" indent="0" algn="l">
                        <a:lnSpc>
                          <a:spcPct val="100000"/>
                        </a:lnSpc>
                        <a:spcBef>
                          <a:spcPts val="0"/>
                        </a:spcBef>
                        <a:spcAft>
                          <a:spcPts val="600"/>
                        </a:spcAft>
                        <a:buNone/>
                      </a:pPr>
                      <a:r>
                        <a:rPr lang="en-GB" sz="900" b="1" i="0" u="none" strike="noStrike" noProof="0">
                          <a:solidFill>
                            <a:schemeClr val="tx1"/>
                          </a:solidFill>
                          <a:latin typeface="Arial"/>
                        </a:rPr>
                        <a:t>Improving timeliness of guidance production and staff experience: </a:t>
                      </a:r>
                      <a:r>
                        <a:rPr lang="en-GB" sz="900" b="0" i="0" u="none" strike="noStrike" noProof="0">
                          <a:solidFill>
                            <a:schemeClr val="tx1"/>
                          </a:solidFill>
                          <a:latin typeface="Arial"/>
                        </a:rPr>
                        <a:t>Continuous quality improvement approach outlined and approved. External Continuous Quality Improvement delivery partner appointed (IHI).</a:t>
                      </a:r>
                    </a:p>
                    <a:p>
                      <a:pPr marL="0" marR="0" lvl="0" indent="0" algn="l">
                        <a:lnSpc>
                          <a:spcPct val="100000"/>
                        </a:lnSpc>
                        <a:spcBef>
                          <a:spcPts val="0"/>
                        </a:spcBef>
                        <a:spcAft>
                          <a:spcPts val="600"/>
                        </a:spcAft>
                        <a:buNone/>
                      </a:pPr>
                      <a:r>
                        <a:rPr lang="en-GB" sz="900" b="1" i="0" u="none" strike="noStrike" noProof="0">
                          <a:solidFill>
                            <a:schemeClr val="tx1"/>
                          </a:solidFill>
                          <a:latin typeface="Arial"/>
                        </a:rPr>
                        <a:t>NICE/NHSE MedTech Rules-Based Pathway (RBP): </a:t>
                      </a:r>
                      <a:r>
                        <a:rPr lang="en-GB" sz="900" b="0" i="0" u="none" strike="noStrike" noProof="0">
                          <a:solidFill>
                            <a:schemeClr val="tx1"/>
                          </a:solidFill>
                          <a:latin typeface="Arial"/>
                        </a:rPr>
                        <a:t>Consultation closed with over 200 responses. Analysis of those responses and detailed design of the pathway is progressing well.</a:t>
                      </a:r>
                      <a:endParaRPr lang="en-GB" sz="900" b="1" i="0" u="none" strike="noStrike" noProof="0">
                        <a:solidFill>
                          <a:schemeClr val="tx1"/>
                        </a:solidFill>
                        <a:latin typeface="Arial"/>
                      </a:endParaRPr>
                    </a:p>
                    <a:p>
                      <a:pPr marL="0" marR="0" lvl="0" indent="0" algn="l">
                        <a:lnSpc>
                          <a:spcPct val="100000"/>
                        </a:lnSpc>
                        <a:spcBef>
                          <a:spcPts val="0"/>
                        </a:spcBef>
                        <a:spcAft>
                          <a:spcPts val="600"/>
                        </a:spcAft>
                        <a:buNone/>
                      </a:pPr>
                      <a:r>
                        <a:rPr lang="en-GB" sz="900" b="1" i="0" u="none" strike="noStrike" noProof="0">
                          <a:solidFill>
                            <a:schemeClr val="tx1"/>
                          </a:solidFill>
                          <a:latin typeface="Arial"/>
                        </a:rPr>
                        <a:t>Incorporation of technology appraisals (TAs) into guidelines: </a:t>
                      </a:r>
                      <a:r>
                        <a:rPr lang="en-GB" sz="900" b="0" i="0" u="none" strike="noStrike" noProof="0">
                          <a:solidFill>
                            <a:schemeClr val="tx1"/>
                          </a:solidFill>
                          <a:latin typeface="Arial"/>
                        </a:rPr>
                        <a:t>Batch two of a further 33 TAs have been signed off at Programme Board and are due to publish later this month. Process and Principles for incorporation have been agreed, including the process for clinical input.</a:t>
                      </a:r>
                      <a:endParaRPr lang="en-GB" b="0">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spcAft>
                          <a:spcPts val="600"/>
                        </a:spcAft>
                        <a:buNone/>
                      </a:pPr>
                      <a:r>
                        <a:rPr lang="en-GB" sz="900" b="0" i="0" u="none" strike="noStrike" noProof="0">
                          <a:solidFill>
                            <a:schemeClr val="tx1"/>
                          </a:solidFill>
                          <a:latin typeface="Arial"/>
                        </a:rPr>
                        <a:t>Improving timeliness programme requires a very significant time commitment from service owners and ET leads, and we have not yet tested whether it is manageable.</a:t>
                      </a:r>
                    </a:p>
                    <a:p>
                      <a:pPr lvl="0">
                        <a:spcAft>
                          <a:spcPts val="600"/>
                        </a:spcAft>
                        <a:buNone/>
                      </a:pPr>
                      <a:r>
                        <a:rPr lang="en-GB" sz="900" b="0" i="0" u="none" strike="noStrike" noProof="0">
                          <a:solidFill>
                            <a:schemeClr val="tx1"/>
                          </a:solidFill>
                          <a:latin typeface="Arial"/>
                        </a:rPr>
                        <a:t>Implementation of MS Project (to replace current timeline management approaches) will now be completed for all guidance producing teams by end-December 2024, not mid-October 2024, due to staff capacity issues and external partner availability.</a:t>
                      </a:r>
                    </a:p>
                    <a:p>
                      <a:pPr lvl="0">
                        <a:spcAft>
                          <a:spcPts val="600"/>
                        </a:spcAft>
                        <a:buNone/>
                      </a:pPr>
                      <a:r>
                        <a:rPr lang="en-GB" sz="900">
                          <a:solidFill>
                            <a:schemeClr val="tx1"/>
                          </a:solidFill>
                          <a:latin typeface="Arial"/>
                          <a:ea typeface="Inter"/>
                          <a:cs typeface="Arial"/>
                        </a:rPr>
                        <a:t>Plans for prospective incorporation are underway but were delayed from Q1 due to issues with publishing the identified TAs</a:t>
                      </a:r>
                      <a:endParaRPr lang="en-GB" sz="900" b="0" i="0" u="none" strike="noStrike" noProof="0">
                        <a:solidFill>
                          <a:schemeClr val="tx1"/>
                        </a:solidFill>
                        <a:latin typeface="Arial"/>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470657775"/>
                  </a:ext>
                </a:extLst>
              </a:tr>
              <a:tr h="609491">
                <a:tc>
                  <a:txBody>
                    <a:bodyPr/>
                    <a:lstStyle/>
                    <a:p>
                      <a:r>
                        <a:rPr lang="en-GB" sz="900">
                          <a:solidFill>
                            <a:schemeClr val="tx1"/>
                          </a:solidFill>
                          <a:latin typeface="Arial"/>
                          <a:cs typeface="Arial"/>
                        </a:rPr>
                        <a:t>Ensuring our Advice is Useable</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900" b="1" kern="1200">
                          <a:solidFill>
                            <a:schemeClr val="tx1"/>
                          </a:solidFill>
                          <a:effectLst/>
                          <a:latin typeface="Arial"/>
                          <a:ea typeface="+mn-ea"/>
                          <a:cs typeface="Arial"/>
                        </a:rPr>
                        <a:t>Amber – uncertainty due to new strategy development</a:t>
                      </a:r>
                      <a:endParaRPr lang="en-GB" sz="900" b="0" kern="1200">
                        <a:solidFill>
                          <a:schemeClr val="tx1"/>
                        </a:solidFill>
                        <a:effectLst/>
                        <a:latin typeface="Arial"/>
                        <a:ea typeface="+mn-ea"/>
                        <a:cs typeface="Arial"/>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lvl="0" indent="0" algn="l">
                        <a:lnSpc>
                          <a:spcPct val="100000"/>
                        </a:lnSpc>
                        <a:spcAft>
                          <a:spcPts val="600"/>
                        </a:spcAft>
                        <a:buNone/>
                      </a:pPr>
                      <a:r>
                        <a:rPr lang="en-GB" sz="900" b="0" i="0" u="none" strike="noStrike" kern="1200" baseline="0" noProof="0">
                          <a:solidFill>
                            <a:schemeClr val="tx1"/>
                          </a:solidFill>
                          <a:latin typeface="Arial"/>
                        </a:rPr>
                        <a:t>Website visits continue to outstrip 23/24 performance.</a:t>
                      </a:r>
                    </a:p>
                    <a:p>
                      <a:pPr marL="0" lvl="0" indent="0" algn="l">
                        <a:lnSpc>
                          <a:spcPct val="100000"/>
                        </a:lnSpc>
                        <a:spcAft>
                          <a:spcPts val="600"/>
                        </a:spcAft>
                        <a:buNone/>
                      </a:pPr>
                      <a:r>
                        <a:rPr lang="en-GB" sz="900" b="0" i="0" u="none" strike="noStrike" kern="1200" baseline="0" noProof="0">
                          <a:solidFill>
                            <a:schemeClr val="tx1"/>
                          </a:solidFill>
                          <a:latin typeface="Arial"/>
                        </a:rPr>
                        <a:t>Draft of useable product strategy produced, addressing the barriers (24/25) and the long term aim to make guidance products more useable for practitioners, commissioners and providers. Further engagement with colleagues and Board scheduled.</a:t>
                      </a:r>
                    </a:p>
                    <a:p>
                      <a:pPr marL="0" lvl="0" indent="0" algn="l">
                        <a:lnSpc>
                          <a:spcPct val="100000"/>
                        </a:lnSpc>
                        <a:spcAft>
                          <a:spcPts val="600"/>
                        </a:spcAft>
                        <a:buNone/>
                      </a:pPr>
                      <a:r>
                        <a:rPr lang="en-GB" sz="900" b="0" i="0" u="none" strike="noStrike" kern="1200" baseline="0" noProof="0">
                          <a:solidFill>
                            <a:schemeClr val="tx1"/>
                          </a:solidFill>
                          <a:latin typeface="Arial"/>
                        </a:rPr>
                        <a:t>Content governance: roles/responsibilities and decision-making framework drafted for discussion/approval.</a:t>
                      </a:r>
                    </a:p>
                    <a:p>
                      <a:pPr marL="0" lvl="0" indent="0" algn="l">
                        <a:lnSpc>
                          <a:spcPct val="100000"/>
                        </a:lnSpc>
                        <a:spcAft>
                          <a:spcPts val="600"/>
                        </a:spcAft>
                        <a:buNone/>
                      </a:pPr>
                      <a:r>
                        <a:rPr lang="en-GB" sz="900" b="0" i="0" u="none" strike="noStrike" kern="1200" baseline="0" noProof="0">
                          <a:solidFill>
                            <a:schemeClr val="tx1"/>
                          </a:solidFill>
                          <a:latin typeface="Arial"/>
                        </a:rPr>
                        <a:t>Structured recommendations: core components of guidelines recommendations devised and agreed, with further detailed discussions on specific aspects to follow. </a:t>
                      </a:r>
                      <a:endParaRPr lang="en-GB">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spcAft>
                          <a:spcPts val="600"/>
                        </a:spcAft>
                      </a:pPr>
                      <a:r>
                        <a:rPr lang="en-GB" sz="900" i="0" kern="1200">
                          <a:solidFill>
                            <a:schemeClr val="tx1"/>
                          </a:solidFill>
                          <a:latin typeface="Arial"/>
                          <a:ea typeface="+mn-ea"/>
                          <a:cs typeface="Arial"/>
                        </a:rPr>
                        <a:t>Uncertainty remains over the programme until the new strategy is finalised.</a:t>
                      </a:r>
                    </a:p>
                    <a:p>
                      <a:pPr>
                        <a:spcAft>
                          <a:spcPts val="600"/>
                        </a:spcAft>
                      </a:pPr>
                      <a:r>
                        <a:rPr lang="en-GB" sz="900" i="0" kern="1200">
                          <a:solidFill>
                            <a:schemeClr val="tx1"/>
                          </a:solidFill>
                          <a:latin typeface="Arial"/>
                          <a:ea typeface="+mn-ea"/>
                          <a:cs typeface="Arial"/>
                        </a:rPr>
                        <a:t>Capacity of the guidance teams to engage with the content governance and structured recommendations work. This is mitigated by minimising the time requirement for meetings and involving the teams only when necessary/appropriate.</a:t>
                      </a:r>
                    </a:p>
                    <a:p>
                      <a:pPr>
                        <a:spcAft>
                          <a:spcPts val="600"/>
                        </a:spcAft>
                      </a:pPr>
                      <a:r>
                        <a:rPr lang="en-GB" sz="900" i="0" kern="1200">
                          <a:solidFill>
                            <a:schemeClr val="tx1"/>
                          </a:solidFill>
                          <a:latin typeface="Arial"/>
                          <a:ea typeface="+mn-ea"/>
                          <a:cs typeface="Arial"/>
                        </a:rPr>
                        <a:t>Timelines for work on structured recommendations will potentially be impacted by AWS activity, as the same staff will need to be involved. This is being actively mitigated by forward capacity planning.</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232242556"/>
                  </a:ext>
                </a:extLst>
              </a:tr>
              <a:tr h="391236">
                <a:tc>
                  <a:txBody>
                    <a:bodyPr/>
                    <a:lstStyle/>
                    <a:p>
                      <a:r>
                        <a:rPr lang="en-GB" sz="900">
                          <a:solidFill>
                            <a:schemeClr val="tx1"/>
                          </a:solidFill>
                          <a:latin typeface="Arial"/>
                          <a:cs typeface="Arial"/>
                        </a:rPr>
                        <a:t>Demonstrable impact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latin typeface="Arial"/>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a:lnSpc>
                          <a:spcPct val="100000"/>
                        </a:lnSpc>
                        <a:spcBef>
                          <a:spcPts val="0"/>
                        </a:spcBef>
                        <a:spcAft>
                          <a:spcPts val="600"/>
                        </a:spcAft>
                        <a:buClr>
                          <a:srgbClr val="000000"/>
                        </a:buClr>
                        <a:buNone/>
                      </a:pPr>
                      <a:r>
                        <a:rPr lang="en-GB" sz="900" b="0" i="0" u="none" strike="noStrike" noProof="0">
                          <a:solidFill>
                            <a:schemeClr val="tx1"/>
                          </a:solidFill>
                          <a:latin typeface="Arial"/>
                        </a:rPr>
                        <a:t>Collaboration agreements in development with our priority implementation partnerships.</a:t>
                      </a:r>
                    </a:p>
                    <a:p>
                      <a:pPr marL="0" marR="0" lvl="0" indent="0" algn="l">
                        <a:lnSpc>
                          <a:spcPct val="100000"/>
                        </a:lnSpc>
                        <a:spcBef>
                          <a:spcPts val="0"/>
                        </a:spcBef>
                        <a:spcAft>
                          <a:spcPts val="600"/>
                        </a:spcAft>
                        <a:buClr>
                          <a:srgbClr val="000000"/>
                        </a:buClr>
                        <a:buNone/>
                      </a:pPr>
                      <a:r>
                        <a:rPr lang="en-GB" sz="900" b="0" i="0" u="none" strike="noStrike" noProof="0">
                          <a:solidFill>
                            <a:schemeClr val="tx1"/>
                          </a:solidFill>
                          <a:latin typeface="Arial"/>
                        </a:rPr>
                        <a:t>Process established for sharing routine system intelligence and uptake measurement data into NICE core decision making, to increase overall focus on implementation and impact.</a:t>
                      </a:r>
                    </a:p>
                    <a:p>
                      <a:pPr marL="0" marR="0" lvl="0" indent="0" algn="l">
                        <a:lnSpc>
                          <a:spcPct val="100000"/>
                        </a:lnSpc>
                        <a:spcBef>
                          <a:spcPts val="0"/>
                        </a:spcBef>
                        <a:spcAft>
                          <a:spcPts val="600"/>
                        </a:spcAft>
                        <a:buNone/>
                      </a:pPr>
                      <a:r>
                        <a:rPr lang="en-US" sz="900" b="0" i="0" u="none" strike="noStrike" noProof="0">
                          <a:solidFill>
                            <a:schemeClr val="tx1"/>
                          </a:solidFill>
                          <a:latin typeface="Arial"/>
                        </a:rPr>
                        <a:t>Composite video patient stories (Tourettes Syndrome and Tics) used for the first time to inform Committee discussion and decision making.</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spcAft>
                          <a:spcPts val="600"/>
                        </a:spcAft>
                      </a:pPr>
                      <a:r>
                        <a:rPr lang="en-GB" sz="900" i="0">
                          <a:solidFill>
                            <a:schemeClr val="tx1"/>
                          </a:solidFill>
                          <a:latin typeface="Arial"/>
                          <a:cs typeface="Arial"/>
                        </a:rPr>
                        <a:t>Stakeholder feedback suggests significant implementation risks associated with </a:t>
                      </a:r>
                      <a:r>
                        <a:rPr lang="en-GB" sz="900" i="0" err="1">
                          <a:solidFill>
                            <a:schemeClr val="tx1"/>
                          </a:solidFill>
                          <a:latin typeface="Arial"/>
                          <a:cs typeface="Arial"/>
                        </a:rPr>
                        <a:t>Tirzepatide</a:t>
                      </a:r>
                      <a:r>
                        <a:rPr lang="en-GB" sz="900" i="0">
                          <a:solidFill>
                            <a:schemeClr val="tx1"/>
                          </a:solidFill>
                          <a:latin typeface="Arial"/>
                          <a:cs typeface="Arial"/>
                        </a:rPr>
                        <a:t> TA and obesity management guidance. This is being mitigated by the development of an extensive package of implementation support, which is being developed with stakeholder input, including clinicians and commissioners.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915167903"/>
                  </a:ext>
                </a:extLst>
              </a:tr>
              <a:tr h="234813">
                <a:tc>
                  <a:txBody>
                    <a:bodyPr/>
                    <a:lstStyle/>
                    <a:p>
                      <a:r>
                        <a:rPr lang="en-GB" sz="900">
                          <a:solidFill>
                            <a:schemeClr val="tx1"/>
                          </a:solidFill>
                          <a:latin typeface="Arial"/>
                          <a:cs typeface="Arial"/>
                        </a:rPr>
                        <a:t>Brilliant organisation</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latin typeface="Arial"/>
                          <a:cs typeface="Arial"/>
                        </a:rPr>
                        <a:t>Amber</a:t>
                      </a:r>
                      <a:r>
                        <a:rPr lang="en-GB" sz="900" b="0">
                          <a:solidFill>
                            <a:schemeClr val="tx1"/>
                          </a:solidFill>
                          <a:latin typeface="Arial"/>
                          <a:cs typeface="Arial"/>
                        </a:rPr>
                        <a:t> –significant under-spend​ and office move challenges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spcAft>
                          <a:spcPts val="600"/>
                        </a:spcAft>
                        <a:buNone/>
                      </a:pPr>
                      <a:r>
                        <a:rPr lang="en-GB" sz="900" b="0" i="0" u="none" strike="noStrike" noProof="0">
                          <a:solidFill>
                            <a:schemeClr val="tx1"/>
                          </a:solidFill>
                          <a:latin typeface="Arial"/>
                          <a:cs typeface="Arial"/>
                        </a:rPr>
                        <a:t>Making good progress against targets for positive media coverage and staff diversity. </a:t>
                      </a:r>
                    </a:p>
                    <a:p>
                      <a:pPr lvl="0">
                        <a:spcAft>
                          <a:spcPts val="600"/>
                        </a:spcAft>
                        <a:buNone/>
                      </a:pPr>
                      <a:r>
                        <a:rPr lang="en-US" sz="900" b="0" i="0" u="none" strike="noStrike" noProof="0">
                          <a:solidFill>
                            <a:schemeClr val="tx1"/>
                          </a:solidFill>
                          <a:latin typeface="Arial"/>
                          <a:cs typeface="Arial"/>
                        </a:rPr>
                        <a:t>Coverage of Enhertu and Lecanemab final guidance was balanced and accurate despite the obvious disappointment of key groups</a:t>
                      </a:r>
                      <a:endParaRPr lang="en-GB" sz="900" b="0" i="0" u="none" strike="noStrike" noProof="0">
                        <a:solidFill>
                          <a:schemeClr val="tx1"/>
                        </a:solidFill>
                        <a:latin typeface="Arial"/>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spcAft>
                          <a:spcPts val="600"/>
                        </a:spcAft>
                      </a:pPr>
                      <a:r>
                        <a:rPr lang="en-GB" sz="900" i="0">
                          <a:solidFill>
                            <a:schemeClr val="tx1"/>
                          </a:solidFill>
                          <a:latin typeface="Arial"/>
                          <a:cs typeface="Arial"/>
                        </a:rPr>
                        <a:t>Significant YTD underspend of £1.9m driven by higher than anticipated vacancy rates, reserves not being drawn down and higher income from TA-HST. This is down from £2.2m last month.</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i="0">
                          <a:solidFill>
                            <a:schemeClr val="tx1"/>
                          </a:solidFill>
                          <a:latin typeface="Arial"/>
                          <a:cs typeface="Arial"/>
                        </a:rPr>
                        <a:t>Ongoing challenges with the office move due to staff absences. </a:t>
                      </a:r>
                      <a:r>
                        <a:rPr lang="en-US" sz="900">
                          <a:solidFill>
                            <a:schemeClr val="tx1"/>
                          </a:solidFill>
                          <a:latin typeface="Arial"/>
                          <a:ea typeface="Inter"/>
                          <a:cs typeface="Arial"/>
                        </a:rPr>
                        <a:t>Risk that the technology may not be ready to use on first day of relocation.</a:t>
                      </a:r>
                      <a:endParaRPr lang="en-GB" sz="900">
                        <a:solidFill>
                          <a:schemeClr val="tx1"/>
                        </a:solidFill>
                        <a:latin typeface="Arial"/>
                        <a:ea typeface="Inter"/>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175230450"/>
                  </a:ext>
                </a:extLst>
              </a:tr>
            </a:tbl>
          </a:graphicData>
        </a:graphic>
      </p:graphicFrame>
    </p:spTree>
    <p:extLst>
      <p:ext uri="{BB962C8B-B14F-4D97-AF65-F5344CB8AC3E}">
        <p14:creationId xmlns:p14="http://schemas.microsoft.com/office/powerpoint/2010/main" val="239520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307051" y="4170948"/>
            <a:ext cx="11686511"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96000" y="699206"/>
            <a:ext cx="5915422"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a:r>
              <a:rPr lang="en-GB" sz="1600" b="1">
                <a:solidFill>
                  <a:srgbClr val="FFFFFF"/>
                </a:solidFill>
                <a:latin typeface="Arial" panose="020B0604020202020204" pitchFamily="34" charset="0"/>
                <a:cs typeface="Arial" panose="020B0604020202020204" pitchFamily="34" charset="0"/>
              </a:rPr>
              <a:t>Key activities for next month</a:t>
            </a: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17694" y="699206"/>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marR="0" lvl="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142144"/>
            <a:ext cx="11076689" cy="504000"/>
          </a:xfrm>
        </p:spPr>
        <p:txBody>
          <a:bodyPr>
            <a:normAutofit/>
          </a:bodyPr>
          <a:lstStyle/>
          <a:p>
            <a:r>
              <a:rPr lang="en-GB" sz="2500">
                <a:latin typeface="Arial" panose="020B0604020202020204" pitchFamily="34" charset="0"/>
                <a:cs typeface="Arial" panose="020B0604020202020204" pitchFamily="34" charset="0"/>
              </a:rPr>
              <a:t>Relevance: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Inter"/>
                <a:ea typeface="+mn-ea"/>
                <a:cs typeface="+mn-cs"/>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72579"/>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Inter"/>
                <a:ea typeface="+mn-ea"/>
                <a:cs typeface="+mn-cs"/>
              </a:rPr>
              <a:t>Green</a:t>
            </a:r>
          </a:p>
        </p:txBody>
      </p:sp>
      <p:sp>
        <p:nvSpPr>
          <p:cNvPr id="9" name="TextBox 8">
            <a:extLst>
              <a:ext uri="{FF2B5EF4-FFF2-40B4-BE49-F238E27FC236}">
                <a16:creationId xmlns:a16="http://schemas.microsoft.com/office/drawing/2014/main" id="{D47EDE79-9C78-F8DD-B967-B64E4699754D}"/>
              </a:ext>
            </a:extLst>
          </p:cNvPr>
          <p:cNvSpPr txBox="1"/>
          <p:nvPr/>
        </p:nvSpPr>
        <p:spPr>
          <a:xfrm>
            <a:off x="317694" y="1363184"/>
            <a:ext cx="5687179" cy="2743366"/>
          </a:xfrm>
          <a:prstGeom prst="rect">
            <a:avLst/>
          </a:prstGeom>
          <a:solidFill>
            <a:schemeClr val="accent1"/>
          </a:solidFill>
          <a:ln>
            <a:noFill/>
          </a:ln>
        </p:spPr>
        <p:txBody>
          <a:bodyPr wrap="square" lIns="180000" tIns="180000" rIns="180000" bIns="180000" rtlCol="0" anchor="t">
            <a:noAutofit/>
          </a:bodyPr>
          <a:lstStyle/>
          <a:p>
            <a:pPr marL="171450" lvl="0" indent="-171450">
              <a:spcAft>
                <a:spcPts val="600"/>
              </a:spcAft>
              <a:buFont typeface="Arial"/>
              <a:buChar char="•"/>
              <a:defRPr/>
            </a:pPr>
            <a:r>
              <a:rPr kumimoji="0" lang="en-GB" sz="1200" i="0" u="none" strike="noStrike" kern="1200" cap="none" spc="0" normalizeH="0" baseline="0" noProof="0" dirty="0">
                <a:ln>
                  <a:noFill/>
                </a:ln>
                <a:solidFill>
                  <a:srgbClr val="FFFFFF"/>
                </a:solidFill>
                <a:effectLst/>
                <a:uLnTx/>
                <a:uFillTx/>
                <a:latin typeface="Arial"/>
                <a:ea typeface="Inter"/>
                <a:cs typeface="Arial"/>
              </a:rPr>
              <a:t>Initial workplan for continuous improvement of Prioritisation Board developed, which will consider opportunities for improvement across areas such as how we communicate decisions and how we involve patients.</a:t>
            </a:r>
            <a:endParaRPr lang="en-GB" sz="1200" i="0" u="none" strike="noStrike" kern="1200" cap="none" spc="0" normalizeH="0" baseline="0" noProof="0" dirty="0">
              <a:ln>
                <a:noFill/>
              </a:ln>
              <a:solidFill>
                <a:srgbClr val="FFFFFF"/>
              </a:solidFill>
              <a:effectLst/>
              <a:uLnTx/>
              <a:uFillTx/>
              <a:latin typeface="Arial"/>
              <a:ea typeface="Inter"/>
              <a:cs typeface="Arial"/>
            </a:endParaRPr>
          </a:p>
          <a:p>
            <a:pPr marL="171450" indent="-171450">
              <a:spcAft>
                <a:spcPts val="600"/>
              </a:spcAft>
              <a:buFont typeface="Arial"/>
              <a:buChar char="•"/>
              <a:defRPr/>
            </a:pPr>
            <a:r>
              <a:rPr lang="en-GB" sz="1200" dirty="0">
                <a:solidFill>
                  <a:srgbClr val="FFFFFF"/>
                </a:solidFill>
                <a:latin typeface="Arial"/>
                <a:ea typeface="Inter"/>
                <a:cs typeface="Arial"/>
              </a:rPr>
              <a:t>Revised process implemented for efficient processing of Stage 1* briefings for new topics suggested through the ‘single front door’.</a:t>
            </a:r>
          </a:p>
          <a:p>
            <a:pPr marL="171450" indent="-171450">
              <a:spcAft>
                <a:spcPts val="600"/>
              </a:spcAft>
              <a:buFont typeface="Arial"/>
              <a:buChar char="•"/>
              <a:defRPr/>
            </a:pPr>
            <a:r>
              <a:rPr lang="en-GB" sz="1200" dirty="0">
                <a:solidFill>
                  <a:srgbClr val="FFFFFF"/>
                </a:solidFill>
                <a:latin typeface="Arial"/>
                <a:ea typeface="Inter"/>
                <a:cs typeface="Arial"/>
              </a:rPr>
              <a:t>On patient safety, we have continued to achieve our target (95%) of responses to Regulation 28 reports**, Health Services Safety Investigation Body (HSSIB) safety recommendations and safety alerts within specified and/or statutory timeframes</a:t>
            </a:r>
            <a:endParaRPr lang="en-GB" sz="900" dirty="0">
              <a:solidFill>
                <a:srgbClr val="FFFFFF"/>
              </a:solidFill>
              <a:latin typeface="Arial"/>
              <a:ea typeface="Inter"/>
              <a:cs typeface="Arial"/>
            </a:endParaRPr>
          </a:p>
          <a:p>
            <a:pPr>
              <a:spcAft>
                <a:spcPts val="600"/>
              </a:spcAft>
              <a:defRPr/>
            </a:pPr>
            <a:r>
              <a:rPr lang="en-GB" sz="900" dirty="0">
                <a:solidFill>
                  <a:srgbClr val="FFFFFF"/>
                </a:solidFill>
                <a:latin typeface="Arial"/>
                <a:ea typeface="Inter"/>
                <a:cs typeface="Arial"/>
              </a:rPr>
              <a:t>* The screening/shortlisting stage</a:t>
            </a:r>
          </a:p>
          <a:p>
            <a:pPr>
              <a:spcAft>
                <a:spcPts val="600"/>
              </a:spcAft>
              <a:defRPr/>
            </a:pPr>
            <a:r>
              <a:rPr lang="en-GB" sz="900" dirty="0">
                <a:solidFill>
                  <a:srgbClr val="FFFFFF"/>
                </a:solidFill>
                <a:latin typeface="Arial"/>
                <a:ea typeface="Inter"/>
                <a:cs typeface="Arial"/>
              </a:rPr>
              <a:t>** </a:t>
            </a:r>
            <a:r>
              <a:rPr lang="en-US" sz="900" dirty="0">
                <a:solidFill>
                  <a:srgbClr val="FFFFFF"/>
                </a:solidFill>
                <a:latin typeface="Arial"/>
                <a:ea typeface="Inter"/>
                <a:cs typeface="Arial"/>
              </a:rPr>
              <a:t>Report to an individual, </a:t>
            </a:r>
            <a:r>
              <a:rPr lang="en-US" sz="900" dirty="0" err="1">
                <a:solidFill>
                  <a:srgbClr val="FFFFFF"/>
                </a:solidFill>
                <a:latin typeface="Arial"/>
                <a:ea typeface="Inter"/>
                <a:cs typeface="Arial"/>
              </a:rPr>
              <a:t>organisations</a:t>
            </a:r>
            <a:r>
              <a:rPr lang="en-US" sz="900" dirty="0">
                <a:solidFill>
                  <a:srgbClr val="FFFFFF"/>
                </a:solidFill>
                <a:latin typeface="Arial"/>
                <a:ea typeface="Inter"/>
                <a:cs typeface="Arial"/>
              </a:rPr>
              <a:t>, local authorities or government departments and their agencies where a coroner </a:t>
            </a:r>
            <a:r>
              <a:rPr lang="en-GB" sz="900" dirty="0">
                <a:solidFill>
                  <a:srgbClr val="FFFFFF"/>
                </a:solidFill>
                <a:latin typeface="Arial"/>
                <a:ea typeface="Inter"/>
                <a:cs typeface="Arial"/>
              </a:rPr>
              <a:t>believes</a:t>
            </a:r>
            <a:r>
              <a:rPr lang="en-US" sz="900" dirty="0">
                <a:solidFill>
                  <a:srgbClr val="FFFFFF"/>
                </a:solidFill>
                <a:latin typeface="Arial"/>
                <a:ea typeface="Inter"/>
                <a:cs typeface="Arial"/>
              </a:rPr>
              <a:t> that action should be taken to prevent further deaths</a:t>
            </a:r>
            <a:endParaRPr lang="en-GB" sz="900" dirty="0">
              <a:solidFill>
                <a:srgbClr val="FFFFFF"/>
              </a:solidFill>
              <a:latin typeface="Arial"/>
              <a:ea typeface="Inter"/>
              <a:cs typeface="Arial"/>
            </a:endParaRPr>
          </a:p>
        </p:txBody>
      </p:sp>
      <p:sp>
        <p:nvSpPr>
          <p:cNvPr id="24" name="TextBox 23">
            <a:extLst>
              <a:ext uri="{FF2B5EF4-FFF2-40B4-BE49-F238E27FC236}">
                <a16:creationId xmlns:a16="http://schemas.microsoft.com/office/drawing/2014/main" id="{D4D2D40D-5649-926E-52CB-C7E779CFB6BA}"/>
              </a:ext>
            </a:extLst>
          </p:cNvPr>
          <p:cNvSpPr txBox="1"/>
          <p:nvPr/>
        </p:nvSpPr>
        <p:spPr>
          <a:xfrm>
            <a:off x="6096000" y="1363184"/>
            <a:ext cx="5915422" cy="2743366"/>
          </a:xfrm>
          <a:prstGeom prst="rect">
            <a:avLst/>
          </a:prstGeom>
          <a:solidFill>
            <a:srgbClr val="228096"/>
          </a:solidFill>
          <a:ln>
            <a:noFill/>
          </a:ln>
        </p:spPr>
        <p:txBody>
          <a:bodyPr wrap="square" lIns="180000" tIns="180000" rIns="180000" bIns="180000" rtlCol="0" anchor="t">
            <a:noAutofit/>
          </a:bodyPr>
          <a:lstStyle/>
          <a:p>
            <a:pPr marL="171450" marR="0" lvl="0" indent="-171450" algn="l" defTabSz="914400" rtl="0" eaLnBrk="1" fontAlgn="auto" latinLnBrk="0" hangingPunct="1">
              <a:lnSpc>
                <a:spcPct val="100000"/>
              </a:lnSpc>
              <a:spcAft>
                <a:spcPts val="600"/>
              </a:spcAft>
              <a:buClrTx/>
              <a:buSzTx/>
              <a:buFont typeface="Arial"/>
              <a:buChar char="•"/>
              <a:tabLst/>
              <a:defRPr/>
            </a:pPr>
            <a:r>
              <a:rPr lang="en-GB" sz="1200">
                <a:solidFill>
                  <a:srgbClr val="FFFFFF"/>
                </a:solidFill>
                <a:latin typeface="Arial"/>
                <a:ea typeface="Inter"/>
                <a:cs typeface="Arial"/>
              </a:rPr>
              <a:t>Workplan for continuous improvement of the Prioritisation Board to be reviewed and agreed by the Board</a:t>
            </a:r>
          </a:p>
          <a:p>
            <a:pPr marL="171450" indent="-171450">
              <a:spcAft>
                <a:spcPts val="600"/>
              </a:spcAft>
              <a:buFont typeface="Arial"/>
              <a:buChar char="•"/>
              <a:defRPr/>
            </a:pPr>
            <a:r>
              <a:rPr lang="en-GB" sz="1200">
                <a:solidFill>
                  <a:srgbClr val="FFFFFF"/>
                </a:solidFill>
                <a:latin typeface="Arial"/>
                <a:ea typeface="Inter"/>
                <a:cs typeface="Arial"/>
              </a:rPr>
              <a:t>We are inputting to the responses to three further Regulation 28 reports from HM Coroner due within the next month</a:t>
            </a:r>
            <a:endParaRPr lang="en-GB" sz="1200">
              <a:solidFill>
                <a:srgbClr val="FFFFFF"/>
              </a:solidFill>
              <a:latin typeface="Arial" panose="020B0604020202020204" pitchFamily="34" charset="0"/>
              <a:ea typeface="Inter"/>
              <a:cs typeface="Arial" panose="020B0604020202020204" pitchFamily="34" charset="0"/>
            </a:endParaRPr>
          </a:p>
        </p:txBody>
      </p:sp>
      <p:sp>
        <p:nvSpPr>
          <p:cNvPr id="19" name="TextBox 18">
            <a:extLst>
              <a:ext uri="{FF2B5EF4-FFF2-40B4-BE49-F238E27FC236}">
                <a16:creationId xmlns:a16="http://schemas.microsoft.com/office/drawing/2014/main" id="{F2D51453-51B3-443A-E731-A21953DF69CE}"/>
              </a:ext>
            </a:extLst>
          </p:cNvPr>
          <p:cNvSpPr txBox="1"/>
          <p:nvPr/>
        </p:nvSpPr>
        <p:spPr>
          <a:xfrm>
            <a:off x="307051" y="4188085"/>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Inter"/>
              </a:rPr>
              <a:t>Key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11038"/>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21761"/>
            <a:ext cx="813174" cy="565200"/>
          </a:xfrm>
          <a:prstGeom prst="rect">
            <a:avLst/>
          </a:prstGeom>
        </p:spPr>
      </p:pic>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1253988941"/>
              </p:ext>
            </p:extLst>
          </p:nvPr>
        </p:nvGraphicFramePr>
        <p:xfrm>
          <a:off x="307052" y="4468522"/>
          <a:ext cx="11686508" cy="1432560"/>
        </p:xfrm>
        <a:graphic>
          <a:graphicData uri="http://schemas.openxmlformats.org/drawingml/2006/table">
            <a:tbl>
              <a:tblPr firstRow="1" bandRow="1">
                <a:tableStyleId>{5C22544A-7EE6-4342-B048-85BDC9FD1C3A}</a:tableStyleId>
              </a:tblPr>
              <a:tblGrid>
                <a:gridCol w="5480570">
                  <a:extLst>
                    <a:ext uri="{9D8B030D-6E8A-4147-A177-3AD203B41FA5}">
                      <a16:colId xmlns:a16="http://schemas.microsoft.com/office/drawing/2014/main" val="3799182394"/>
                    </a:ext>
                  </a:extLst>
                </a:gridCol>
                <a:gridCol w="299358">
                  <a:extLst>
                    <a:ext uri="{9D8B030D-6E8A-4147-A177-3AD203B41FA5}">
                      <a16:colId xmlns:a16="http://schemas.microsoft.com/office/drawing/2014/main" val="3984294952"/>
                    </a:ext>
                  </a:extLst>
                </a:gridCol>
                <a:gridCol w="287844">
                  <a:extLst>
                    <a:ext uri="{9D8B030D-6E8A-4147-A177-3AD203B41FA5}">
                      <a16:colId xmlns:a16="http://schemas.microsoft.com/office/drawing/2014/main" val="3838693969"/>
                    </a:ext>
                  </a:extLst>
                </a:gridCol>
                <a:gridCol w="375986">
                  <a:extLst>
                    <a:ext uri="{9D8B030D-6E8A-4147-A177-3AD203B41FA5}">
                      <a16:colId xmlns:a16="http://schemas.microsoft.com/office/drawing/2014/main" val="1133645282"/>
                    </a:ext>
                  </a:extLst>
                </a:gridCol>
                <a:gridCol w="5242750">
                  <a:extLst>
                    <a:ext uri="{9D8B030D-6E8A-4147-A177-3AD203B41FA5}">
                      <a16:colId xmlns:a16="http://schemas.microsoft.com/office/drawing/2014/main" val="1164021184"/>
                    </a:ext>
                  </a:extLst>
                </a:gridCol>
              </a:tblGrid>
              <a:tr h="0">
                <a:tc>
                  <a:txBody>
                    <a:bodyPr/>
                    <a:lstStyle/>
                    <a:p>
                      <a:r>
                        <a:rPr lang="en-GB" sz="1000">
                          <a:latin typeface="Arial"/>
                          <a:cs typeface="Arial"/>
                        </a:rPr>
                        <a:t>Risk</a:t>
                      </a:r>
                    </a:p>
                  </a:txBody>
                  <a:tcPr/>
                </a:tc>
                <a:tc>
                  <a:txBody>
                    <a:bodyPr/>
                    <a:lstStyle/>
                    <a:p>
                      <a:pPr algn="ctr"/>
                      <a:r>
                        <a:rPr lang="en-GB" sz="1000">
                          <a:latin typeface="Arial"/>
                          <a:cs typeface="Arial"/>
                        </a:rPr>
                        <a:t>I</a:t>
                      </a:r>
                    </a:p>
                  </a:txBody>
                  <a:tcPr/>
                </a:tc>
                <a:tc>
                  <a:txBody>
                    <a:bodyPr/>
                    <a:lstStyle/>
                    <a:p>
                      <a:pPr algn="ctr"/>
                      <a:r>
                        <a:rPr lang="en-GB" sz="1000">
                          <a:latin typeface="Arial"/>
                          <a:cs typeface="Arial"/>
                        </a:rPr>
                        <a:t>L</a:t>
                      </a:r>
                    </a:p>
                  </a:txBody>
                  <a:tcPr/>
                </a:tc>
                <a:tc>
                  <a:txBody>
                    <a:bodyPr/>
                    <a:lstStyle/>
                    <a:p>
                      <a:pPr algn="ctr"/>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0">
                <a:tc>
                  <a:txBody>
                    <a:bodyPr/>
                    <a:lstStyle/>
                    <a:p>
                      <a:r>
                        <a:rPr lang="en-GB" sz="1000">
                          <a:latin typeface="Arial"/>
                          <a:cs typeface="Arial"/>
                        </a:rPr>
                        <a:t>Developer teams reaching capacity to take new topics from Prioritisation Board</a:t>
                      </a:r>
                      <a:endParaRPr lang="en-GB" sz="1000">
                        <a:solidFill>
                          <a:schemeClr val="tx1"/>
                        </a:solidFill>
                        <a:latin typeface="Arial"/>
                        <a:cs typeface="Arial"/>
                      </a:endParaRPr>
                    </a:p>
                  </a:txBody>
                  <a:tcPr>
                    <a:solidFill>
                      <a:schemeClr val="bg1">
                        <a:lumMod val="95000"/>
                      </a:schemeClr>
                    </a:solidFill>
                  </a:tcPr>
                </a:tc>
                <a:tc>
                  <a:txBody>
                    <a:bodyPr/>
                    <a:lstStyle/>
                    <a:p>
                      <a:pPr algn="ctr"/>
                      <a:r>
                        <a:rPr lang="en-GB" sz="1000">
                          <a:solidFill>
                            <a:schemeClr val="tx1"/>
                          </a:solidFill>
                          <a:latin typeface="Arial"/>
                          <a:cs typeface="Arial"/>
                        </a:rPr>
                        <a:t>3</a:t>
                      </a:r>
                    </a:p>
                  </a:txBody>
                  <a:tcPr anchor="ctr">
                    <a:solidFill>
                      <a:srgbClr val="F7F4F1"/>
                    </a:solidFill>
                  </a:tcPr>
                </a:tc>
                <a:tc>
                  <a:txBody>
                    <a:bodyPr/>
                    <a:lstStyle/>
                    <a:p>
                      <a:pPr algn="ctr"/>
                      <a:r>
                        <a:rPr lang="en-GB" sz="1000">
                          <a:solidFill>
                            <a:schemeClr val="tx1"/>
                          </a:solidFill>
                          <a:latin typeface="Arial"/>
                          <a:cs typeface="Arial"/>
                        </a:rPr>
                        <a:t>4</a:t>
                      </a:r>
                    </a:p>
                  </a:txBody>
                  <a:tcPr anchor="ctr">
                    <a:solidFill>
                      <a:srgbClr val="F7F4F1"/>
                    </a:solidFill>
                  </a:tcPr>
                </a:tc>
                <a:tc>
                  <a:txBody>
                    <a:bodyPr/>
                    <a:lstStyle/>
                    <a:p>
                      <a:pPr algn="ctr"/>
                      <a:r>
                        <a:rPr lang="en-GB" sz="1000">
                          <a:solidFill>
                            <a:schemeClr val="tx1"/>
                          </a:solidFill>
                          <a:latin typeface="Arial"/>
                          <a:cs typeface="Arial"/>
                        </a:rPr>
                        <a:t>12</a:t>
                      </a:r>
                    </a:p>
                  </a:txBody>
                  <a:tcPr anchor="ctr">
                    <a:solidFill>
                      <a:srgbClr val="FFC000"/>
                    </a:solidFill>
                  </a:tcPr>
                </a:tc>
                <a:tc>
                  <a:txBody>
                    <a:bodyPr/>
                    <a:lstStyle/>
                    <a:p>
                      <a:r>
                        <a:rPr lang="en-GB" sz="1000">
                          <a:latin typeface="Arial"/>
                          <a:cs typeface="Arial"/>
                        </a:rPr>
                        <a:t>Developing ways to explore relative priority of topics considered by the Prioritisation Board</a:t>
                      </a:r>
                    </a:p>
                  </a:txBody>
                  <a:tcPr>
                    <a:solidFill>
                      <a:schemeClr val="bg1">
                        <a:lumMod val="95000"/>
                      </a:schemeClr>
                    </a:solidFill>
                  </a:tcPr>
                </a:tc>
                <a:extLst>
                  <a:ext uri="{0D108BD9-81ED-4DB2-BD59-A6C34878D82A}">
                    <a16:rowId xmlns:a16="http://schemas.microsoft.com/office/drawing/2014/main" val="16379627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a:cs typeface="Arial"/>
                        </a:rPr>
                        <a:t>Volume of topic suggestions for Prioritisation Board and capacity to work them through</a:t>
                      </a:r>
                    </a:p>
                  </a:txBody>
                  <a:tcPr>
                    <a:solidFill>
                      <a:schemeClr val="bg1">
                        <a:lumMod val="95000"/>
                      </a:schemeClr>
                    </a:solidFill>
                  </a:tcPr>
                </a:tc>
                <a:tc>
                  <a:txBody>
                    <a:bodyPr/>
                    <a:lstStyle/>
                    <a:p>
                      <a:pPr algn="ctr"/>
                      <a:r>
                        <a:rPr lang="en-GB" sz="1000">
                          <a:latin typeface="Arial"/>
                          <a:cs typeface="Arial"/>
                        </a:rPr>
                        <a:t>3</a:t>
                      </a:r>
                    </a:p>
                  </a:txBody>
                  <a:tcPr anchor="ctr">
                    <a:solidFill>
                      <a:srgbClr val="F7F4F1"/>
                    </a:solidFill>
                  </a:tcPr>
                </a:tc>
                <a:tc>
                  <a:txBody>
                    <a:bodyPr/>
                    <a:lstStyle/>
                    <a:p>
                      <a:pPr algn="ctr"/>
                      <a:r>
                        <a:rPr lang="en-GB" sz="1000">
                          <a:latin typeface="Arial"/>
                          <a:cs typeface="Arial"/>
                        </a:rPr>
                        <a:t>3</a:t>
                      </a:r>
                    </a:p>
                  </a:txBody>
                  <a:tcPr anchor="ctr">
                    <a:solidFill>
                      <a:srgbClr val="F7F4F1"/>
                    </a:solidFill>
                  </a:tcPr>
                </a:tc>
                <a:tc>
                  <a:txBody>
                    <a:bodyPr/>
                    <a:lstStyle/>
                    <a:p>
                      <a:pPr algn="ctr"/>
                      <a:r>
                        <a:rPr lang="en-GB" sz="1000">
                          <a:latin typeface="Arial"/>
                          <a:cs typeface="Arial"/>
                        </a:rPr>
                        <a:t>9</a:t>
                      </a:r>
                    </a:p>
                  </a:txBody>
                  <a:tcPr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a:cs typeface="Arial"/>
                        </a:rPr>
                        <a:t>Refining implementation of stage 1 process to improve efficiency and sustainability as we learn more now the ‘suggest a topic’ function is in use</a:t>
                      </a:r>
                    </a:p>
                  </a:txBody>
                  <a:tcPr>
                    <a:solidFill>
                      <a:schemeClr val="bg1">
                        <a:lumMod val="95000"/>
                      </a:schemeClr>
                    </a:solidFill>
                  </a:tcPr>
                </a:tc>
                <a:extLst>
                  <a:ext uri="{0D108BD9-81ED-4DB2-BD59-A6C34878D82A}">
                    <a16:rowId xmlns:a16="http://schemas.microsoft.com/office/drawing/2014/main" val="831340481"/>
                  </a:ext>
                </a:extLst>
              </a:tr>
              <a:tr h="0">
                <a:tc>
                  <a:txBody>
                    <a:bodyPr/>
                    <a:lstStyle/>
                    <a:p>
                      <a:pPr marL="0" marR="0" lvl="0" indent="0" algn="l">
                        <a:lnSpc>
                          <a:spcPct val="100000"/>
                        </a:lnSpc>
                        <a:spcBef>
                          <a:spcPts val="0"/>
                        </a:spcBef>
                        <a:spcAft>
                          <a:spcPts val="0"/>
                        </a:spcAft>
                        <a:buNone/>
                      </a:pPr>
                      <a:r>
                        <a:rPr lang="en-GB" sz="1000" b="0" i="0" u="none" strike="noStrike" noProof="0">
                          <a:solidFill>
                            <a:schemeClr val="tx1"/>
                          </a:solidFill>
                          <a:latin typeface="Arial"/>
                        </a:rPr>
                        <a:t>Insufficient capacity in either patient safety or enquiry handling team to achieve required response time target. </a:t>
                      </a:r>
                      <a:endParaRPr lang="en-US"/>
                    </a:p>
                  </a:txBody>
                  <a:tcPr>
                    <a:solidFill>
                      <a:schemeClr val="bg1">
                        <a:lumMod val="95000"/>
                      </a:schemeClr>
                    </a:solidFill>
                  </a:tcPr>
                </a:tc>
                <a:tc>
                  <a:txBody>
                    <a:bodyPr/>
                    <a:lstStyle/>
                    <a:p>
                      <a:pPr algn="ctr"/>
                      <a:r>
                        <a:rPr lang="en-GB" sz="1000">
                          <a:latin typeface="Arial"/>
                          <a:cs typeface="Arial"/>
                        </a:rPr>
                        <a:t>3</a:t>
                      </a:r>
                    </a:p>
                  </a:txBody>
                  <a:tcPr anchor="ctr">
                    <a:solidFill>
                      <a:srgbClr val="F7F4F1"/>
                    </a:solidFill>
                  </a:tcPr>
                </a:tc>
                <a:tc>
                  <a:txBody>
                    <a:bodyPr/>
                    <a:lstStyle/>
                    <a:p>
                      <a:pPr algn="ctr"/>
                      <a:r>
                        <a:rPr lang="en-GB" sz="1000">
                          <a:latin typeface="Arial"/>
                          <a:cs typeface="Arial"/>
                        </a:rPr>
                        <a:t>2</a:t>
                      </a:r>
                    </a:p>
                  </a:txBody>
                  <a:tcPr anchor="ctr">
                    <a:solidFill>
                      <a:srgbClr val="F7F4F1"/>
                    </a:solidFill>
                  </a:tcPr>
                </a:tc>
                <a:tc>
                  <a:txBody>
                    <a:bodyPr/>
                    <a:lstStyle/>
                    <a:p>
                      <a:pPr algn="ctr"/>
                      <a:r>
                        <a:rPr lang="en-GB" sz="1000">
                          <a:latin typeface="Arial"/>
                          <a:cs typeface="Arial"/>
                        </a:rPr>
                        <a:t>6</a:t>
                      </a:r>
                    </a:p>
                  </a:txBody>
                  <a:tcPr anchor="ctr">
                    <a:solidFill>
                      <a:srgbClr val="00B050"/>
                    </a:solidFill>
                  </a:tcPr>
                </a:tc>
                <a:tc>
                  <a:txBody>
                    <a:bodyPr/>
                    <a:lstStyle/>
                    <a:p>
                      <a:pPr marL="0" marR="0" lvl="0" indent="0" algn="l">
                        <a:lnSpc>
                          <a:spcPct val="100000"/>
                        </a:lnSpc>
                        <a:spcBef>
                          <a:spcPts val="0"/>
                        </a:spcBef>
                        <a:spcAft>
                          <a:spcPts val="0"/>
                        </a:spcAft>
                        <a:buNone/>
                      </a:pPr>
                      <a:r>
                        <a:rPr lang="en-GB" sz="1000" b="0" i="0" u="none" strike="noStrike" noProof="0">
                          <a:solidFill>
                            <a:srgbClr val="000000"/>
                          </a:solidFill>
                          <a:latin typeface="Arial"/>
                        </a:rPr>
                        <a:t>The teams have effective processes and lines of two-way communication for patient safety advice and input to develop the response. The process and team capacity is routinely reviewed to ensure it remains optimised to deliver effective and timely advice</a:t>
                      </a:r>
                    </a:p>
                  </a:txBody>
                  <a:tcPr>
                    <a:solidFill>
                      <a:schemeClr val="bg1">
                        <a:lumMod val="95000"/>
                      </a:schemeClr>
                    </a:solidFill>
                  </a:tcPr>
                </a:tc>
                <a:extLst>
                  <a:ext uri="{0D108BD9-81ED-4DB2-BD59-A6C34878D82A}">
                    <a16:rowId xmlns:a16="http://schemas.microsoft.com/office/drawing/2014/main" val="2315637310"/>
                  </a:ext>
                </a:extLst>
              </a:tr>
            </a:tbl>
          </a:graphicData>
        </a:graphic>
      </p:graphicFrame>
      <p:grpSp>
        <p:nvGrpSpPr>
          <p:cNvPr id="28" name="Group 27" descr="Key indicating range, light green very low, dark green low, yellow medium, amber high, red very high. ">
            <a:extLst>
              <a:ext uri="{FF2B5EF4-FFF2-40B4-BE49-F238E27FC236}">
                <a16:creationId xmlns:a16="http://schemas.microsoft.com/office/drawing/2014/main" id="{A5239921-5BCF-554D-F4A3-2705F5CA21FE}"/>
              </a:ext>
              <a:ext uri="{C183D7F6-B498-43B3-948B-1728B52AA6E4}">
                <adec:decorative xmlns:adec="http://schemas.microsoft.com/office/drawing/2017/decorative" val="0"/>
              </a:ext>
            </a:extLst>
          </p:cNvPr>
          <p:cNvGrpSpPr/>
          <p:nvPr/>
        </p:nvGrpSpPr>
        <p:grpSpPr>
          <a:xfrm>
            <a:off x="6502586" y="6171898"/>
            <a:ext cx="3138270" cy="215444"/>
            <a:chOff x="6420298" y="6183881"/>
            <a:chExt cx="3138270" cy="215444"/>
          </a:xfrm>
        </p:grpSpPr>
        <p:sp>
          <p:nvSpPr>
            <p:cNvPr id="14" name="TextBox 13">
              <a:extLst>
                <a:ext uri="{FF2B5EF4-FFF2-40B4-BE49-F238E27FC236}">
                  <a16:creationId xmlns:a16="http://schemas.microsoft.com/office/drawing/2014/main" id="{885A8FF1-B028-A2DC-07E6-D75F3728DAD1}"/>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7" name="TextBox 16">
              <a:extLst>
                <a:ext uri="{FF2B5EF4-FFF2-40B4-BE49-F238E27FC236}">
                  <a16:creationId xmlns:a16="http://schemas.microsoft.com/office/drawing/2014/main" id="{DE54C839-B28F-6EC1-A3EC-3A7517CE27F1}"/>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8" name="Rectangle 17">
              <a:extLst>
                <a:ext uri="{FF2B5EF4-FFF2-40B4-BE49-F238E27FC236}">
                  <a16:creationId xmlns:a16="http://schemas.microsoft.com/office/drawing/2014/main" id="{21971740-0E2D-673A-BA98-EDF34BE2BCA7}"/>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C92A89A-D5BF-7AEF-53B5-BA169B501132}"/>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48280FE-1D1B-650C-D7D8-8C20A1ED5117}"/>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22" name="Rectangle 21">
              <a:extLst>
                <a:ext uri="{FF2B5EF4-FFF2-40B4-BE49-F238E27FC236}">
                  <a16:creationId xmlns:a16="http://schemas.microsoft.com/office/drawing/2014/main" id="{75EAFEFF-273D-3CF0-053F-850ED08A2D25}"/>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E19CF8B-6DAE-7F6C-7E22-E9369434F20D}"/>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4756709-E7BF-CD2E-1C76-B2A5CCB28CE3}"/>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6" name="Rectangle 25">
              <a:extLst>
                <a:ext uri="{FF2B5EF4-FFF2-40B4-BE49-F238E27FC236}">
                  <a16:creationId xmlns:a16="http://schemas.microsoft.com/office/drawing/2014/main" id="{90189F4A-67D6-D0B7-894C-E65EA3BA9FB5}"/>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12D6E2E-3C89-3BAA-FF0F-83BC1E8B7183}"/>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Tree>
    <p:extLst>
      <p:ext uri="{BB962C8B-B14F-4D97-AF65-F5344CB8AC3E}">
        <p14:creationId xmlns:p14="http://schemas.microsoft.com/office/powerpoint/2010/main" val="100498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470486" y="257653"/>
            <a:ext cx="10958286" cy="777351"/>
          </a:xfrm>
        </p:spPr>
        <p:txBody>
          <a:bodyPr>
            <a:normAutofit/>
          </a:bodyPr>
          <a:lstStyle/>
          <a:p>
            <a:r>
              <a:rPr lang="en-US" sz="2500">
                <a:latin typeface="Arial" panose="020B0604020202020204" pitchFamily="34" charset="0"/>
                <a:cs typeface="Arial" panose="020B0604020202020204" pitchFamily="34" charset="0"/>
              </a:rPr>
              <a:t>Relevance: 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1952780958"/>
              </p:ext>
            </p:extLst>
          </p:nvPr>
        </p:nvGraphicFramePr>
        <p:xfrm>
          <a:off x="470486" y="1137423"/>
          <a:ext cx="6582165" cy="3139128"/>
        </p:xfrm>
        <a:graphic>
          <a:graphicData uri="http://schemas.openxmlformats.org/drawingml/2006/table">
            <a:tbl>
              <a:tblPr firstRow="1" bandRow="1">
                <a:tableStyleId>{5C22544A-7EE6-4342-B048-85BDC9FD1C3A}</a:tableStyleId>
              </a:tblPr>
              <a:tblGrid>
                <a:gridCol w="2260109">
                  <a:extLst>
                    <a:ext uri="{9D8B030D-6E8A-4147-A177-3AD203B41FA5}">
                      <a16:colId xmlns:a16="http://schemas.microsoft.com/office/drawing/2014/main" val="324831861"/>
                    </a:ext>
                  </a:extLst>
                </a:gridCol>
                <a:gridCol w="1119447">
                  <a:extLst>
                    <a:ext uri="{9D8B030D-6E8A-4147-A177-3AD203B41FA5}">
                      <a16:colId xmlns:a16="http://schemas.microsoft.com/office/drawing/2014/main" val="3943146200"/>
                    </a:ext>
                  </a:extLst>
                </a:gridCol>
                <a:gridCol w="1119447">
                  <a:extLst>
                    <a:ext uri="{9D8B030D-6E8A-4147-A177-3AD203B41FA5}">
                      <a16:colId xmlns:a16="http://schemas.microsoft.com/office/drawing/2014/main" val="708250283"/>
                    </a:ext>
                  </a:extLst>
                </a:gridCol>
                <a:gridCol w="1119447">
                  <a:extLst>
                    <a:ext uri="{9D8B030D-6E8A-4147-A177-3AD203B41FA5}">
                      <a16:colId xmlns:a16="http://schemas.microsoft.com/office/drawing/2014/main" val="2195783223"/>
                    </a:ext>
                  </a:extLst>
                </a:gridCol>
                <a:gridCol w="963715">
                  <a:extLst>
                    <a:ext uri="{9D8B030D-6E8A-4147-A177-3AD203B41FA5}">
                      <a16:colId xmlns:a16="http://schemas.microsoft.com/office/drawing/2014/main" val="3913680241"/>
                    </a:ext>
                  </a:extLst>
                </a:gridCol>
              </a:tblGrid>
              <a:tr h="850840">
                <a:tc>
                  <a:txBody>
                    <a:bodyPr/>
                    <a:lstStyle/>
                    <a:p>
                      <a:pPr algn="ctr"/>
                      <a:r>
                        <a:rPr lang="en-GB" sz="1200">
                          <a:solidFill>
                            <a:schemeClr val="tx1"/>
                          </a:solidFill>
                          <a:latin typeface="Arial"/>
                          <a:ea typeface="Inter"/>
                          <a:cs typeface="Arial"/>
                        </a:rPr>
                        <a:t>NICE 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ea typeface="Inter"/>
                          <a:cs typeface="Arial"/>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a:ea typeface="Inter"/>
                          <a:cs typeface="Arial"/>
                        </a:rPr>
                        <a:t>Trajectory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14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latin typeface="Arial"/>
                          <a:ea typeface="+mn-lt"/>
                          <a:cs typeface="Arial"/>
                        </a:rPr>
                        <a:t>% of positive decisions made by the Prioritisation Board that align to the key NHS and social care priorities described in our annual Forward 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50" b="1">
                          <a:solidFill>
                            <a:schemeClr val="tx1"/>
                          </a:solidFill>
                          <a:latin typeface="Arial"/>
                          <a:ea typeface="Inter"/>
                          <a:cs typeface="Arial"/>
                        </a:rPr>
                        <a:t>N/A* </a:t>
                      </a:r>
                      <a:r>
                        <a:rPr lang="en-GB" sz="1050" b="0">
                          <a:solidFill>
                            <a:schemeClr val="tx1"/>
                          </a:solidFill>
                          <a:latin typeface="Arial"/>
                          <a:ea typeface="Inter"/>
                          <a:cs typeface="Arial"/>
                        </a:rPr>
                        <a:t>data will start to be collected from Aug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b="1">
                          <a:solidFill>
                            <a:schemeClr val="tx1"/>
                          </a:solidFill>
                          <a:latin typeface="Arial"/>
                          <a:ea typeface="Inter"/>
                          <a:cs typeface="Arial"/>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b="1">
                          <a:solidFill>
                            <a:schemeClr val="tx1"/>
                          </a:solidFill>
                          <a:latin typeface="Arial"/>
                          <a:ea typeface="Inter"/>
                          <a:cs typeface="Arial"/>
                        </a:rPr>
                        <a:t>N/A – new measure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50">
                          <a:latin typeface="Arial"/>
                          <a:ea typeface="Inter"/>
                          <a:cs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1144144">
                <a:tc>
                  <a:txBody>
                    <a:bodyPr/>
                    <a:lstStyle/>
                    <a:p>
                      <a:pPr marL="0" marR="0" lvl="0" indent="0" algn="l" rtl="0" eaLnBrk="1" fontAlgn="auto" latinLnBrk="0" hangingPunct="1">
                        <a:lnSpc>
                          <a:spcPct val="100000"/>
                        </a:lnSpc>
                        <a:spcBef>
                          <a:spcPts val="0"/>
                        </a:spcBef>
                        <a:spcAft>
                          <a:spcPts val="0"/>
                        </a:spcAft>
                        <a:buClrTx/>
                        <a:buSzTx/>
                        <a:buFontTx/>
                        <a:buNone/>
                      </a:pPr>
                      <a:r>
                        <a:rPr lang="en-GB" sz="1050">
                          <a:solidFill>
                            <a:schemeClr val="tx1"/>
                          </a:solidFill>
                          <a:latin typeface="Arial"/>
                          <a:ea typeface="+mn-lt"/>
                          <a:cs typeface="Arial"/>
                        </a:rPr>
                        <a:t>% of responses to Regulation 28 reports, HSSIB safety recommendations and safety alerts within specified and/or statutory timeframes</a:t>
                      </a:r>
                      <a:endParaRPr lang="en-US" sz="1050">
                        <a:solidFill>
                          <a:schemeClr val="tx1"/>
                        </a:solidFill>
                        <a:latin typeface="Arial"/>
                        <a:ea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a:ea typeface="Inter"/>
                          <a:cs typeface="Arial"/>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a:ea typeface="Inter"/>
                          <a:cs typeface="Arial"/>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a:ea typeface="Inter"/>
                          <a:cs typeface="Arial"/>
                        </a:rPr>
                        <a:t>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GB" sz="1050">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bl>
          </a:graphicData>
        </a:graphic>
      </p:graphicFrame>
      <p:sp>
        <p:nvSpPr>
          <p:cNvPr id="6" name="Arrow: Up 5" descr="Green arrow indicating good progress&#10;">
            <a:extLst>
              <a:ext uri="{FF2B5EF4-FFF2-40B4-BE49-F238E27FC236}">
                <a16:creationId xmlns:a16="http://schemas.microsoft.com/office/drawing/2014/main" id="{2F07361F-9952-41AE-5340-78F271CF9C98}"/>
              </a:ext>
            </a:extLst>
          </p:cNvPr>
          <p:cNvSpPr/>
          <p:nvPr/>
        </p:nvSpPr>
        <p:spPr>
          <a:xfrm>
            <a:off x="6334178" y="3475147"/>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1072357383"/>
              </p:ext>
            </p:extLst>
          </p:nvPr>
        </p:nvGraphicFramePr>
        <p:xfrm>
          <a:off x="7195616" y="1137424"/>
          <a:ext cx="4713372" cy="3526604"/>
        </p:xfrm>
        <a:graphic>
          <a:graphicData uri="http://schemas.openxmlformats.org/drawingml/2006/table">
            <a:tbl>
              <a:tblPr firstRow="1" bandRow="1">
                <a:tableStyleId>{5C22544A-7EE6-4342-B048-85BDC9FD1C3A}</a:tableStyleId>
              </a:tblPr>
              <a:tblGrid>
                <a:gridCol w="3168506">
                  <a:extLst>
                    <a:ext uri="{9D8B030D-6E8A-4147-A177-3AD203B41FA5}">
                      <a16:colId xmlns:a16="http://schemas.microsoft.com/office/drawing/2014/main" val="2727980484"/>
                    </a:ext>
                  </a:extLst>
                </a:gridCol>
                <a:gridCol w="1000336">
                  <a:extLst>
                    <a:ext uri="{9D8B030D-6E8A-4147-A177-3AD203B41FA5}">
                      <a16:colId xmlns:a16="http://schemas.microsoft.com/office/drawing/2014/main" val="1637958658"/>
                    </a:ext>
                  </a:extLst>
                </a:gridCol>
                <a:gridCol w="544530">
                  <a:extLst>
                    <a:ext uri="{9D8B030D-6E8A-4147-A177-3AD203B41FA5}">
                      <a16:colId xmlns:a16="http://schemas.microsoft.com/office/drawing/2014/main" val="159653918"/>
                    </a:ext>
                  </a:extLst>
                </a:gridCol>
              </a:tblGrid>
              <a:tr h="533488">
                <a:tc>
                  <a:txBody>
                    <a:bodyPr/>
                    <a:lstStyle/>
                    <a:p>
                      <a:pPr algn="ctr"/>
                      <a:r>
                        <a:rPr lang="en-GB" sz="1200">
                          <a:solidFill>
                            <a:schemeClr val="tx1"/>
                          </a:solidFill>
                          <a:latin typeface="Arial" panose="020B0604020202020204" pitchFamily="34" charset="0"/>
                          <a:ea typeface="Inter"/>
                          <a:cs typeface="Arial" panose="020B0604020202020204" pitchFamily="34" charset="0"/>
                        </a:rPr>
                        <a:t>NICE Bus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642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latin typeface="Arial" panose="020B0604020202020204" pitchFamily="34" charset="0"/>
                          <a:ea typeface="Lato"/>
                          <a:cs typeface="Arial" panose="020B0604020202020204" pitchFamily="34" charset="0"/>
                        </a:rPr>
                        <a:t>Common prioritisation framework published following public consultation and agreement with system partners</a:t>
                      </a:r>
                      <a:endParaRPr kumimoji="0" lang="en-GB" sz="105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27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NICE’s </a:t>
                      </a:r>
                      <a:r>
                        <a:rPr lang="en-GB" sz="1050">
                          <a:solidFill>
                            <a:schemeClr val="tx1"/>
                          </a:solidFill>
                          <a:latin typeface="Arial" panose="020B0604020202020204" pitchFamily="34" charset="0"/>
                          <a:ea typeface="Lato"/>
                          <a:cs typeface="Arial" panose="020B0604020202020204" pitchFamily="34" charset="0"/>
                        </a:rPr>
                        <a:t>P</a:t>
                      </a:r>
                      <a:r>
                        <a:rPr kumimoji="0" lang="en-GB" sz="105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rioritisation Board launched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27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latin typeface="Arial" panose="020B0604020202020204" pitchFamily="34" charset="0"/>
                          <a:ea typeface="Lato"/>
                          <a:cs typeface="Arial" panose="020B0604020202020204" pitchFamily="34" charset="0"/>
                        </a:rPr>
                        <a:t>P</a:t>
                      </a:r>
                      <a:r>
                        <a:rPr kumimoji="0" lang="en-GB" sz="105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rioritisation Board’s forward look published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0541423"/>
                  </a:ext>
                </a:extLst>
              </a:tr>
              <a:tr h="48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effectLst/>
                          <a:uLnTx/>
                          <a:uFillTx/>
                          <a:latin typeface="Arial" panose="020B0604020202020204" pitchFamily="34" charset="0"/>
                          <a:ea typeface="Lato"/>
                          <a:cs typeface="Arial" panose="020B0604020202020204" pitchFamily="34" charset="0"/>
                        </a:rPr>
                        <a:t>Single horizon scanning function operational, linking with external providers</a:t>
                      </a:r>
                      <a:endParaRPr lang="en-GB" sz="1050">
                        <a:latin typeface="Arial" panose="020B0604020202020204" pitchFamily="34" charset="0"/>
                        <a:ea typeface="Lat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4713143"/>
                  </a:ext>
                </a:extLst>
              </a:tr>
              <a:tr h="642665">
                <a:tc>
                  <a:txBody>
                    <a:bodyPr/>
                    <a:lstStyle/>
                    <a:p>
                      <a:pPr marL="0" marR="0" lvl="0" indent="0" algn="l" rtl="0" eaLnBrk="1" fontAlgn="auto" latinLnBrk="0" hangingPunct="1">
                        <a:lnSpc>
                          <a:spcPct val="100000"/>
                        </a:lnSpc>
                        <a:spcBef>
                          <a:spcPts val="0"/>
                        </a:spcBef>
                        <a:spcAft>
                          <a:spcPts val="0"/>
                        </a:spcAft>
                        <a:buClrTx/>
                        <a:buSzTx/>
                        <a:buFontTx/>
                        <a:buNone/>
                      </a:pPr>
                      <a:r>
                        <a:rPr lang="en-GB" sz="1050">
                          <a:latin typeface="Arial" panose="020B0604020202020204" pitchFamily="34" charset="0"/>
                          <a:ea typeface="Lato"/>
                          <a:cs typeface="Arial" panose="020B0604020202020204" pitchFamily="34" charset="0"/>
                        </a:rPr>
                        <a:t>Agreed an approach for recognising guidance from other organisations in areas where NICE does not produce guidance </a:t>
                      </a:r>
                      <a:endParaRPr lang="en-GB" sz="105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G</a:t>
                      </a:r>
                    </a:p>
                    <a:p>
                      <a:pPr algn="ctr"/>
                      <a:endParaRPr lang="en-GB" sz="105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r h="664700">
                <a:tc>
                  <a:txBody>
                    <a:bodyPr/>
                    <a:lstStyle/>
                    <a:p>
                      <a:pPr marL="0" marR="0" lvl="0" indent="0" algn="l" rtl="0" eaLnBrk="1" fontAlgn="auto" latinLnBrk="0" hangingPunct="1">
                        <a:lnSpc>
                          <a:spcPct val="100000"/>
                        </a:lnSpc>
                        <a:spcBef>
                          <a:spcPts val="0"/>
                        </a:spcBef>
                        <a:spcAft>
                          <a:spcPts val="0"/>
                        </a:spcAft>
                        <a:buClrTx/>
                        <a:buSzTx/>
                        <a:buFontTx/>
                        <a:buNone/>
                      </a:pPr>
                      <a:r>
                        <a:rPr lang="en-GB" sz="1050">
                          <a:latin typeface="Arial" panose="020B0604020202020204" pitchFamily="34" charset="0"/>
                          <a:ea typeface="Lato"/>
                          <a:cs typeface="Arial" panose="020B0604020202020204" pitchFamily="34" charset="0"/>
                        </a:rPr>
                        <a:t>Consulted on any identified changes to routing criteria for Highly Specialised Technology Appraisals </a:t>
                      </a:r>
                      <a:endParaRPr lang="en-GB" sz="105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G</a:t>
                      </a:r>
                    </a:p>
                    <a:p>
                      <a:pPr algn="ctr"/>
                      <a:endParaRPr lang="en-GB" sz="105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57675873"/>
                  </a:ext>
                </a:extLst>
              </a:tr>
            </a:tbl>
          </a:graphicData>
        </a:graphic>
      </p:graphicFrame>
      <p:sp>
        <p:nvSpPr>
          <p:cNvPr id="8" name="TextBox 7">
            <a:extLst>
              <a:ext uri="{FF2B5EF4-FFF2-40B4-BE49-F238E27FC236}">
                <a16:creationId xmlns:a16="http://schemas.microsoft.com/office/drawing/2014/main" id="{9B31E5A8-E95D-4C77-C301-FB65E36EB9FB}"/>
              </a:ext>
            </a:extLst>
          </p:cNvPr>
          <p:cNvSpPr txBox="1"/>
          <p:nvPr/>
        </p:nvSpPr>
        <p:spPr>
          <a:xfrm>
            <a:off x="7134656" y="4662583"/>
            <a:ext cx="4055263"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4" name="TextBox 3">
            <a:extLst>
              <a:ext uri="{FF2B5EF4-FFF2-40B4-BE49-F238E27FC236}">
                <a16:creationId xmlns:a16="http://schemas.microsoft.com/office/drawing/2014/main" id="{AA31326F-1AFA-5526-30E8-B4D1EC1069F8}"/>
              </a:ext>
            </a:extLst>
          </p:cNvPr>
          <p:cNvSpPr txBox="1"/>
          <p:nvPr/>
        </p:nvSpPr>
        <p:spPr>
          <a:xfrm>
            <a:off x="470487" y="5071964"/>
            <a:ext cx="11438502" cy="575887"/>
          </a:xfrm>
          <a:prstGeom prst="rect">
            <a:avLst/>
          </a:prstGeom>
          <a:solidFill>
            <a:schemeClr val="bg1">
              <a:lumMod val="95000"/>
            </a:schemeClr>
          </a:solidFill>
          <a:ln>
            <a:solidFill>
              <a:schemeClr val="tx1"/>
            </a:solidFill>
          </a:ln>
        </p:spPr>
        <p:txBody>
          <a:bodyPr wrap="square" lIns="91440" tIns="45720" rIns="91440" bIns="45720" rtlCol="0" anchor="t">
            <a:noAutofit/>
          </a:bodyPr>
          <a:lstStyle/>
          <a:p>
            <a:pPr>
              <a:spcAft>
                <a:spcPts val="600"/>
              </a:spcAft>
            </a:pPr>
            <a:r>
              <a:rPr lang="en-GB" sz="1200" b="1">
                <a:latin typeface="Arial" panose="020B0604020202020204" pitchFamily="34" charset="0"/>
                <a:ea typeface="Inter SemiBold"/>
                <a:cs typeface="Arial" panose="020B0604020202020204" pitchFamily="34" charset="0"/>
              </a:rPr>
              <a:t>Notes on RAG status:</a:t>
            </a:r>
            <a:endParaRPr lang="en-GB" sz="1200">
              <a:latin typeface="Arial" panose="020B0604020202020204" pitchFamily="34" charset="0"/>
              <a:ea typeface="Inter SemiBold" panose="02000503000000020004" pitchFamily="2" charset="0"/>
              <a:cs typeface="Arial" panose="020B0604020202020204" pitchFamily="34" charset="0"/>
            </a:endParaRPr>
          </a:p>
        </p:txBody>
      </p:sp>
      <p:sp>
        <p:nvSpPr>
          <p:cNvPr id="10" name="Oval 9">
            <a:extLst>
              <a:ext uri="{FF2B5EF4-FFF2-40B4-BE49-F238E27FC236}">
                <a16:creationId xmlns:a16="http://schemas.microsoft.com/office/drawing/2014/main" id="{EF1CAEFE-BD28-4819-BB2D-C00D0C12C3B2}"/>
              </a:ext>
            </a:extLst>
          </p:cNvPr>
          <p:cNvSpPr/>
          <p:nvPr/>
        </p:nvSpPr>
        <p:spPr>
          <a:xfrm>
            <a:off x="641601" y="5362099"/>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1" name="Oval 10">
            <a:extLst>
              <a:ext uri="{FF2B5EF4-FFF2-40B4-BE49-F238E27FC236}">
                <a16:creationId xmlns:a16="http://schemas.microsoft.com/office/drawing/2014/main" id="{EEEA06F9-5DA1-9E31-2000-36D44CB480E3}"/>
              </a:ext>
            </a:extLst>
          </p:cNvPr>
          <p:cNvSpPr/>
          <p:nvPr/>
        </p:nvSpPr>
        <p:spPr>
          <a:xfrm>
            <a:off x="11944911" y="3013329"/>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9" name="TextBox 8">
            <a:extLst>
              <a:ext uri="{FF2B5EF4-FFF2-40B4-BE49-F238E27FC236}">
                <a16:creationId xmlns:a16="http://schemas.microsoft.com/office/drawing/2014/main" id="{23C8F710-378C-B2E6-C7F6-EBECD594D577}"/>
              </a:ext>
            </a:extLst>
          </p:cNvPr>
          <p:cNvSpPr txBox="1"/>
          <p:nvPr/>
        </p:nvSpPr>
        <p:spPr>
          <a:xfrm>
            <a:off x="821602" y="5328989"/>
            <a:ext cx="11087386" cy="246221"/>
          </a:xfrm>
          <a:prstGeom prst="rect">
            <a:avLst/>
          </a:prstGeom>
          <a:noFill/>
        </p:spPr>
        <p:txBody>
          <a:bodyPr wrap="square">
            <a:spAutoFit/>
          </a:bodyPr>
          <a:lstStyle/>
          <a:p>
            <a:r>
              <a:rPr lang="en-US" sz="1000" b="0" i="0" u="none" strike="noStrike">
                <a:solidFill>
                  <a:srgbClr val="000000"/>
                </a:solidFill>
                <a:effectLst/>
                <a:latin typeface="Arial" panose="020B0604020202020204" pitchFamily="34" charset="0"/>
              </a:rPr>
              <a:t>Recruitment timelines for horizon scanning roles may mean not all have started by end of Sept</a:t>
            </a:r>
            <a:endParaRPr lang="en-GB" sz="1000"/>
          </a:p>
        </p:txBody>
      </p:sp>
      <p:sp>
        <p:nvSpPr>
          <p:cNvPr id="7" name="TextBox 6">
            <a:extLst>
              <a:ext uri="{FF2B5EF4-FFF2-40B4-BE49-F238E27FC236}">
                <a16:creationId xmlns:a16="http://schemas.microsoft.com/office/drawing/2014/main" id="{70D9A188-BE1D-F65D-4FC7-957A9B015BA2}"/>
              </a:ext>
            </a:extLst>
          </p:cNvPr>
          <p:cNvSpPr txBox="1"/>
          <p:nvPr/>
        </p:nvSpPr>
        <p:spPr>
          <a:xfrm>
            <a:off x="9289380" y="5797154"/>
            <a:ext cx="2987118" cy="215444"/>
          </a:xfrm>
          <a:prstGeom prst="rect">
            <a:avLst/>
          </a:prstGeom>
          <a:noFill/>
        </p:spPr>
        <p:txBody>
          <a:bodyPr wrap="square" rtlCol="0">
            <a:spAutoFit/>
          </a:bodyPr>
          <a:lstStyle/>
          <a:p>
            <a:r>
              <a:rPr lang="en-GB" sz="800"/>
              <a:t>All figures as of 31 July 2024 unless otherwise stated</a:t>
            </a:r>
          </a:p>
        </p:txBody>
      </p:sp>
    </p:spTree>
    <p:extLst>
      <p:ext uri="{BB962C8B-B14F-4D97-AF65-F5344CB8AC3E}">
        <p14:creationId xmlns:p14="http://schemas.microsoft.com/office/powerpoint/2010/main" val="291246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96000" y="699206"/>
            <a:ext cx="5915422"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a:r>
              <a:rPr lang="en-GB" sz="1600" b="1">
                <a:solidFill>
                  <a:srgbClr val="FFFFFF"/>
                </a:solidFill>
                <a:latin typeface="Arial" panose="020B0604020202020204" pitchFamily="34" charset="0"/>
                <a:cs typeface="Arial" panose="020B0604020202020204" pitchFamily="34" charset="0"/>
              </a:rPr>
              <a:t>Key activities for next month</a:t>
            </a: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07050" y="699206"/>
            <a:ext cx="5688000" cy="633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marR="0" lvl="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07051" y="76963"/>
            <a:ext cx="11076689" cy="504000"/>
          </a:xfrm>
        </p:spPr>
        <p:txBody>
          <a:bodyPr>
            <a:normAutofit/>
          </a:bodyPr>
          <a:lstStyle/>
          <a:p>
            <a:r>
              <a:rPr lang="en-GB" sz="2500">
                <a:latin typeface="Arial" panose="020B0604020202020204" pitchFamily="34" charset="0"/>
                <a:cs typeface="Arial" panose="020B0604020202020204" pitchFamily="34" charset="0"/>
              </a:rPr>
              <a:t>Timely &amp; High-Quality: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72579"/>
            <a:ext cx="1057778" cy="369332"/>
          </a:xfrm>
          <a:prstGeom prst="rect">
            <a:avLst/>
          </a:prstGeom>
          <a:solidFill>
            <a:srgbClr val="FFC0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Arial" panose="020B0604020202020204" pitchFamily="34" charset="0"/>
                <a:cs typeface="Arial" panose="020B0604020202020204" pitchFamily="34" charset="0"/>
              </a:rPr>
              <a:t>Amber</a:t>
            </a:r>
          </a:p>
        </p:txBody>
      </p:sp>
      <p:sp>
        <p:nvSpPr>
          <p:cNvPr id="9" name="TextBox 8">
            <a:extLst>
              <a:ext uri="{FF2B5EF4-FFF2-40B4-BE49-F238E27FC236}">
                <a16:creationId xmlns:a16="http://schemas.microsoft.com/office/drawing/2014/main" id="{D47EDE79-9C78-F8DD-B967-B64E4699754D}"/>
              </a:ext>
            </a:extLst>
          </p:cNvPr>
          <p:cNvSpPr txBox="1"/>
          <p:nvPr/>
        </p:nvSpPr>
        <p:spPr>
          <a:xfrm>
            <a:off x="307051" y="1363184"/>
            <a:ext cx="5687179" cy="2743366"/>
          </a:xfrm>
          <a:prstGeom prst="rect">
            <a:avLst/>
          </a:prstGeom>
          <a:solidFill>
            <a:schemeClr val="accent1"/>
          </a:solidFill>
          <a:ln>
            <a:noFill/>
          </a:ln>
        </p:spPr>
        <p:txBody>
          <a:bodyPr wrap="square" lIns="180000" tIns="180000" rIns="180000" bIns="180000" rtlCol="0" anchor="t">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Improving timeliness of guidance production and staff experience: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Business case approved by the NICE Board in July 2024</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Programme Manager role currently in development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Service owners and ET leads agreed for 3 of 4 initial services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Committee members surveyed on current practice and process 'pain points'</a:t>
            </a:r>
            <a:endPar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Late Stage Assessment: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First topic (TAVI) went to committee in July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Incorporation of TAs into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Plan Do Study Act (PDSA) cycle took place in July. Lessons learnt from initial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Next batch of incorporated TAs ready for sign off prior to publication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Rules Based Pathway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Joint NICE/NHSE/DHSC Steering Group, Working Group, and Task and Finish Groups have been established and are operational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NICE is leading on topic selection and NICE assessment. NICE has drafted hypotheses for how these processes need to be adapted and is iterating with other interested parties</a:t>
            </a:r>
            <a:endPar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endParaRPr>
          </a:p>
        </p:txBody>
      </p:sp>
      <p:sp>
        <p:nvSpPr>
          <p:cNvPr id="24" name="TextBox 23">
            <a:extLst>
              <a:ext uri="{FF2B5EF4-FFF2-40B4-BE49-F238E27FC236}">
                <a16:creationId xmlns:a16="http://schemas.microsoft.com/office/drawing/2014/main" id="{D4D2D40D-5649-926E-52CB-C7E779CFB6BA}"/>
              </a:ext>
            </a:extLst>
          </p:cNvPr>
          <p:cNvSpPr txBox="1"/>
          <p:nvPr/>
        </p:nvSpPr>
        <p:spPr>
          <a:xfrm>
            <a:off x="6094428" y="1354113"/>
            <a:ext cx="5915422" cy="3276000"/>
          </a:xfrm>
          <a:prstGeom prst="rect">
            <a:avLst/>
          </a:prstGeom>
          <a:solidFill>
            <a:srgbClr val="228096"/>
          </a:solidFill>
          <a:ln>
            <a:noFill/>
          </a:ln>
        </p:spPr>
        <p:txBody>
          <a:bodyPr wrap="square" lIns="180000" tIns="72000" rIns="180000" bIns="180000" rtlCol="0" anchor="t">
            <a:noAutofit/>
          </a:bodyPr>
          <a:lstStyle/>
          <a:p>
            <a:pPr>
              <a:spcBef>
                <a:spcPts val="600"/>
              </a:spcBef>
              <a:defRPr/>
            </a:pPr>
            <a:r>
              <a:rPr lang="en-GB" sz="1000" b="1">
                <a:solidFill>
                  <a:schemeClr val="bg1"/>
                </a:solidFill>
                <a:ea typeface="Inter SemiBold"/>
                <a:cs typeface="Arial"/>
              </a:rPr>
              <a:t>Improving Timeliness: </a:t>
            </a:r>
            <a:endParaRPr lang="en-US" sz="1000" b="1">
              <a:solidFill>
                <a:schemeClr val="bg1"/>
              </a:solidFill>
              <a:ea typeface="Inter SemiBold"/>
              <a:cs typeface="Arial"/>
            </a:endParaRPr>
          </a:p>
          <a:p>
            <a:pPr marL="171450" lvl="1" indent="-171450">
              <a:buFont typeface="Arial"/>
              <a:buChar char="•"/>
              <a:defRPr/>
            </a:pPr>
            <a:r>
              <a:rPr lang="en-GB" sz="1000">
                <a:solidFill>
                  <a:schemeClr val="bg1"/>
                </a:solidFill>
                <a:ea typeface="Inter SemiBold"/>
                <a:cs typeface="Arial"/>
              </a:rPr>
              <a:t>Agree next steps for committee collaboration solution (following completion of exploration of digital tools)</a:t>
            </a:r>
          </a:p>
          <a:p>
            <a:pPr marL="171450" lvl="1" indent="-171450">
              <a:buFont typeface="Arial"/>
              <a:buChar char="•"/>
              <a:defRPr/>
            </a:pPr>
            <a:r>
              <a:rPr lang="en-GB" sz="1000">
                <a:solidFill>
                  <a:schemeClr val="bg1"/>
                </a:solidFill>
                <a:ea typeface="Inter SemiBold"/>
                <a:cs typeface="Arial"/>
              </a:rPr>
              <a:t>Recruitment for a Programme Director has commenced. Interviews expected in early October.</a:t>
            </a:r>
            <a:endParaRPr lang="en-US" sz="1000">
              <a:solidFill>
                <a:schemeClr val="bg1"/>
              </a:solidFill>
              <a:ea typeface="Inter SemiBold"/>
              <a:cs typeface="Arial"/>
            </a:endParaRPr>
          </a:p>
          <a:p>
            <a:pPr marL="171450" lvl="1" indent="-171450">
              <a:buFont typeface="Arial"/>
              <a:buChar char="•"/>
              <a:defRPr/>
            </a:pPr>
            <a:r>
              <a:rPr lang="en-GB" sz="1000">
                <a:solidFill>
                  <a:schemeClr val="bg1"/>
                </a:solidFill>
                <a:ea typeface="Inter SemiBold"/>
                <a:cs typeface="Arial"/>
              </a:rPr>
              <a:t>Agree NICE wide approach to deliver Continuous Quality Improvement</a:t>
            </a:r>
            <a:endParaRPr lang="en-US" sz="1000">
              <a:solidFill>
                <a:schemeClr val="bg1"/>
              </a:solidFill>
              <a:ea typeface="Inter SemiBold"/>
              <a:cs typeface="Arial"/>
            </a:endParaRPr>
          </a:p>
          <a:p>
            <a:pPr marL="171450" lvl="1" indent="-171450">
              <a:buFont typeface="Arial"/>
              <a:buChar char="•"/>
              <a:defRPr/>
            </a:pPr>
            <a:r>
              <a:rPr lang="en-GB" sz="1000">
                <a:solidFill>
                  <a:schemeClr val="bg1"/>
                </a:solidFill>
                <a:ea typeface="Inter SemiBold"/>
                <a:cs typeface="Arial"/>
              </a:rPr>
              <a:t>Start onboarding and problem identification phases of Continuous Quality Improvement cycles for the first four services (</a:t>
            </a:r>
            <a:r>
              <a:rPr lang="en-US" sz="1000">
                <a:solidFill>
                  <a:schemeClr val="bg1"/>
                </a:solidFill>
                <a:ea typeface="Inter SemiBold"/>
                <a:cs typeface="Arial"/>
              </a:rPr>
              <a:t>Topic Management, Committee Management, Stakeholder Management and Management Information)</a:t>
            </a:r>
            <a:endParaRPr lang="en-GB" sz="1000">
              <a:solidFill>
                <a:schemeClr val="bg1"/>
              </a:solidFill>
              <a:ea typeface="Inter SemiBold"/>
              <a:cs typeface="Arial" panose="020B0604020202020204" pitchFamily="34" charset="0"/>
            </a:endParaRPr>
          </a:p>
          <a:p>
            <a:pPr marL="0" lvl="1">
              <a:spcBef>
                <a:spcPts val="600"/>
              </a:spcBef>
              <a:defRPr/>
            </a:pPr>
            <a:r>
              <a:rPr lang="en-GB" sz="1000" b="1">
                <a:solidFill>
                  <a:schemeClr val="bg1"/>
                </a:solidFill>
                <a:ea typeface="Inter SemiBold"/>
                <a:cs typeface="Arial"/>
              </a:rPr>
              <a:t>Incorporation of Technology Appraisals into guidelines:</a:t>
            </a:r>
          </a:p>
          <a:p>
            <a:pPr marL="171450" lvl="1" indent="-171450">
              <a:buFont typeface="Arial"/>
              <a:buChar char="•"/>
              <a:defRPr/>
            </a:pPr>
            <a:r>
              <a:rPr lang="en-GB" sz="1000">
                <a:solidFill>
                  <a:schemeClr val="bg1"/>
                </a:solidFill>
                <a:ea typeface="Inter SemiBold"/>
                <a:cs typeface="Arial"/>
              </a:rPr>
              <a:t>Further refinement of the process document to determine how to handle publication of managed access recommendations</a:t>
            </a:r>
          </a:p>
          <a:p>
            <a:pPr marL="0" lvl="1">
              <a:spcBef>
                <a:spcPts val="600"/>
              </a:spcBef>
              <a:defRPr/>
            </a:pPr>
            <a:r>
              <a:rPr lang="en-GB" sz="1000" b="1">
                <a:solidFill>
                  <a:schemeClr val="bg1"/>
                </a:solidFill>
                <a:ea typeface="Inter SemiBold"/>
                <a:cs typeface="Arial"/>
              </a:rPr>
              <a:t>Rules Based Pathway</a:t>
            </a:r>
          </a:p>
          <a:p>
            <a:pPr marL="171450" lvl="1" indent="-171450">
              <a:buFont typeface="Arial"/>
              <a:buChar char="•"/>
              <a:defRPr/>
            </a:pPr>
            <a:r>
              <a:rPr lang="en-GB" sz="1000">
                <a:solidFill>
                  <a:schemeClr val="bg1"/>
                </a:solidFill>
                <a:ea typeface="Inter SemiBold"/>
                <a:cs typeface="Arial"/>
              </a:rPr>
              <a:t>Analyse all responses to the consultation and begin to prepare NICE/NHSE’s response</a:t>
            </a:r>
          </a:p>
          <a:p>
            <a:pPr marL="171450" lvl="1" indent="-171450">
              <a:buFont typeface="Arial"/>
              <a:buChar char="•"/>
              <a:defRPr/>
            </a:pPr>
            <a:r>
              <a:rPr lang="en-GB" sz="1000">
                <a:solidFill>
                  <a:schemeClr val="bg1"/>
                </a:solidFill>
                <a:ea typeface="Inter SemiBold"/>
                <a:cs typeface="Arial"/>
              </a:rPr>
              <a:t>Continue to build the pipeline of technologies that could receive a full NICE recommendation</a:t>
            </a:r>
          </a:p>
          <a:p>
            <a:pPr marL="0" lvl="1">
              <a:spcBef>
                <a:spcPts val="600"/>
              </a:spcBef>
              <a:defRPr/>
            </a:pPr>
            <a:r>
              <a:rPr lang="en-GB" sz="1000" b="1">
                <a:solidFill>
                  <a:schemeClr val="bg1"/>
                </a:solidFill>
                <a:ea typeface="Inter SemiBold"/>
                <a:cs typeface="Arial"/>
              </a:rPr>
              <a:t>Methods</a:t>
            </a:r>
          </a:p>
          <a:p>
            <a:pPr marL="171450" lvl="1" indent="-171450">
              <a:buFont typeface="Arial"/>
              <a:buChar char="•"/>
              <a:defRPr/>
            </a:pPr>
            <a:r>
              <a:rPr lang="en-US" sz="1000">
                <a:solidFill>
                  <a:schemeClr val="bg1"/>
                </a:solidFill>
                <a:ea typeface="Inter SemiBold"/>
                <a:cs typeface="Arial"/>
              </a:rPr>
              <a:t>Preparation of initial draft health inequalities plan for 2025-26 by end of Sep</a:t>
            </a:r>
            <a:endParaRPr lang="en-GB" sz="1000">
              <a:solidFill>
                <a:schemeClr val="bg1"/>
              </a:solidFill>
              <a:ea typeface="Inter SemiBold"/>
              <a:cs typeface="Arial"/>
            </a:endParaRP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5194" y="699206"/>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21761"/>
            <a:ext cx="813174" cy="565200"/>
          </a:xfrm>
          <a:prstGeom prst="rect">
            <a:avLst/>
          </a:prstGeom>
        </p:spPr>
      </p:pic>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425263634"/>
              </p:ext>
            </p:extLst>
          </p:nvPr>
        </p:nvGraphicFramePr>
        <p:xfrm>
          <a:off x="307050" y="4912649"/>
          <a:ext cx="11701547" cy="1731600"/>
        </p:xfrm>
        <a:graphic>
          <a:graphicData uri="http://schemas.openxmlformats.org/drawingml/2006/table">
            <a:tbl>
              <a:tblPr firstRow="1" bandRow="1">
                <a:tableStyleId>{5C22544A-7EE6-4342-B048-85BDC9FD1C3A}</a:tableStyleId>
              </a:tblPr>
              <a:tblGrid>
                <a:gridCol w="1444908">
                  <a:extLst>
                    <a:ext uri="{9D8B030D-6E8A-4147-A177-3AD203B41FA5}">
                      <a16:colId xmlns:a16="http://schemas.microsoft.com/office/drawing/2014/main" val="1740715206"/>
                    </a:ext>
                  </a:extLst>
                </a:gridCol>
                <a:gridCol w="4795816">
                  <a:extLst>
                    <a:ext uri="{9D8B030D-6E8A-4147-A177-3AD203B41FA5}">
                      <a16:colId xmlns:a16="http://schemas.microsoft.com/office/drawing/2014/main" val="3799182394"/>
                    </a:ext>
                  </a:extLst>
                </a:gridCol>
                <a:gridCol w="261957">
                  <a:extLst>
                    <a:ext uri="{9D8B030D-6E8A-4147-A177-3AD203B41FA5}">
                      <a16:colId xmlns:a16="http://schemas.microsoft.com/office/drawing/2014/main" val="3984294952"/>
                    </a:ext>
                  </a:extLst>
                </a:gridCol>
                <a:gridCol w="282147">
                  <a:extLst>
                    <a:ext uri="{9D8B030D-6E8A-4147-A177-3AD203B41FA5}">
                      <a16:colId xmlns:a16="http://schemas.microsoft.com/office/drawing/2014/main" val="3838693969"/>
                    </a:ext>
                  </a:extLst>
                </a:gridCol>
                <a:gridCol w="326773">
                  <a:extLst>
                    <a:ext uri="{9D8B030D-6E8A-4147-A177-3AD203B41FA5}">
                      <a16:colId xmlns:a16="http://schemas.microsoft.com/office/drawing/2014/main" val="2760525615"/>
                    </a:ext>
                  </a:extLst>
                </a:gridCol>
                <a:gridCol w="4589946">
                  <a:extLst>
                    <a:ext uri="{9D8B030D-6E8A-4147-A177-3AD203B41FA5}">
                      <a16:colId xmlns:a16="http://schemas.microsoft.com/office/drawing/2014/main" val="1164021184"/>
                    </a:ext>
                  </a:extLst>
                </a:gridCol>
              </a:tblGrid>
              <a:tr h="199162">
                <a:tc>
                  <a:txBody>
                    <a:bodyPr/>
                    <a:lstStyle/>
                    <a:p>
                      <a:r>
                        <a:rPr lang="en-GB" sz="1000">
                          <a:latin typeface="Arial"/>
                          <a:cs typeface="Arial"/>
                        </a:rPr>
                        <a:t>Workstream</a:t>
                      </a:r>
                    </a:p>
                  </a:txBody>
                  <a:tcPr marT="36000" marB="36000"/>
                </a:tc>
                <a:tc>
                  <a:txBody>
                    <a:bodyPr/>
                    <a:lstStyle/>
                    <a:p>
                      <a:r>
                        <a:rPr lang="en-GB" sz="1000">
                          <a:latin typeface="Arial"/>
                          <a:cs typeface="Arial"/>
                        </a:rPr>
                        <a:t>Risk</a:t>
                      </a:r>
                    </a:p>
                  </a:txBody>
                  <a:tcPr marT="36000" marB="36000"/>
                </a:tc>
                <a:tc>
                  <a:txBody>
                    <a:bodyPr/>
                    <a:lstStyle/>
                    <a:p>
                      <a:r>
                        <a:rPr lang="en-GB" sz="1000">
                          <a:latin typeface="Arial"/>
                          <a:cs typeface="Arial"/>
                        </a:rPr>
                        <a:t>I</a:t>
                      </a:r>
                    </a:p>
                  </a:txBody>
                  <a:tcPr marT="36000" marB="36000"/>
                </a:tc>
                <a:tc>
                  <a:txBody>
                    <a:bodyPr/>
                    <a:lstStyle/>
                    <a:p>
                      <a:r>
                        <a:rPr lang="en-GB" sz="1000">
                          <a:latin typeface="Arial"/>
                          <a:cs typeface="Arial"/>
                        </a:rPr>
                        <a:t>L</a:t>
                      </a:r>
                    </a:p>
                  </a:txBody>
                  <a:tcPr marT="36000" marB="36000"/>
                </a:tc>
                <a:tc>
                  <a:txBody>
                    <a:bodyPr/>
                    <a:lstStyle/>
                    <a:p>
                      <a:r>
                        <a:rPr lang="en-GB" sz="1000">
                          <a:latin typeface="Arial"/>
                          <a:cs typeface="Arial"/>
                        </a:rPr>
                        <a:t>S</a:t>
                      </a:r>
                    </a:p>
                  </a:txBody>
                  <a:tcPr marT="36000" marB="36000"/>
                </a:tc>
                <a:tc>
                  <a:txBody>
                    <a:bodyPr/>
                    <a:lstStyle/>
                    <a:p>
                      <a:r>
                        <a:rPr lang="en-GB" sz="1000">
                          <a:latin typeface="Arial"/>
                          <a:cs typeface="Arial"/>
                        </a:rPr>
                        <a:t>Key Controls</a:t>
                      </a:r>
                    </a:p>
                  </a:txBody>
                  <a:tcPr marT="36000" marB="36000"/>
                </a:tc>
                <a:extLst>
                  <a:ext uri="{0D108BD9-81ED-4DB2-BD59-A6C34878D82A}">
                    <a16:rowId xmlns:a16="http://schemas.microsoft.com/office/drawing/2014/main" val="1701266588"/>
                  </a:ext>
                </a:extLst>
              </a:tr>
              <a:tr h="323639">
                <a:tc rowSpan="2">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kern="1200" cap="none" spc="0" normalizeH="0" baseline="0" noProof="0">
                          <a:ln>
                            <a:noFill/>
                          </a:ln>
                          <a:solidFill>
                            <a:schemeClr val="tx1"/>
                          </a:solidFill>
                          <a:effectLst/>
                          <a:uLnTx/>
                          <a:uFillTx/>
                          <a:latin typeface="Arial"/>
                          <a:ea typeface="+mn-ea"/>
                          <a:cs typeface="Arial"/>
                        </a:rPr>
                        <a:t>Improving Timeliness</a:t>
                      </a:r>
                      <a:endParaRPr kumimoji="0" lang="en-US" sz="1600" b="0" i="0" u="none" strike="noStrike" kern="1200" cap="none" spc="0" normalizeH="0" baseline="0" noProof="0">
                        <a:ln>
                          <a:noFill/>
                        </a:ln>
                        <a:solidFill>
                          <a:schemeClr val="tx1"/>
                        </a:solidFill>
                        <a:effectLst/>
                        <a:uLnTx/>
                        <a:uFillTx/>
                        <a:latin typeface="Arial"/>
                        <a:ea typeface="Inter"/>
                        <a:cs typeface="Arial"/>
                      </a:endParaRPr>
                    </a:p>
                  </a:txBody>
                  <a:tcPr marT="36000" marB="36000">
                    <a:solidFill>
                      <a:schemeClr val="accent1">
                        <a:lumMod val="40000"/>
                        <a:lumOff val="60000"/>
                      </a:schemeClr>
                    </a:solidFill>
                  </a:tcPr>
                </a:tc>
                <a:tc>
                  <a:txBody>
                    <a:bodyPr/>
                    <a:lstStyle/>
                    <a:p>
                      <a:r>
                        <a:rPr lang="en-GB" sz="1000">
                          <a:solidFill>
                            <a:schemeClr val="tx1"/>
                          </a:solidFill>
                          <a:latin typeface="Arial"/>
                          <a:cs typeface="Arial"/>
                        </a:rPr>
                        <a:t>Some tools that are due to be retired in March 2025 do not currently have an alternative solution</a:t>
                      </a:r>
                      <a:endParaRPr lang="en-GB" sz="1000">
                        <a:solidFill>
                          <a:schemeClr val="tx1"/>
                        </a:solidFill>
                        <a:latin typeface="Arial" panose="020B0604020202020204" pitchFamily="34" charset="0"/>
                        <a:cs typeface="Arial" panose="020B0604020202020204" pitchFamily="34" charset="0"/>
                      </a:endParaRPr>
                    </a:p>
                  </a:txBody>
                  <a:tcPr marT="36000" marB="36000">
                    <a:solidFill>
                      <a:schemeClr val="bg1">
                        <a:lumMod val="95000"/>
                      </a:schemeClr>
                    </a:solidFill>
                  </a:tcPr>
                </a:tc>
                <a:tc>
                  <a:txBody>
                    <a:bodyPr/>
                    <a:lstStyle/>
                    <a:p>
                      <a:r>
                        <a:rPr lang="en-GB" sz="1000">
                          <a:solidFill>
                            <a:schemeClr val="tx1"/>
                          </a:solidFill>
                        </a:rPr>
                        <a:t>3</a:t>
                      </a:r>
                    </a:p>
                  </a:txBody>
                  <a:tcPr marT="36000" marB="36000" anchor="ctr">
                    <a:solidFill>
                      <a:srgbClr val="E8EDEF"/>
                    </a:solidFill>
                  </a:tcPr>
                </a:tc>
                <a:tc>
                  <a:txBody>
                    <a:bodyPr/>
                    <a:lstStyle/>
                    <a:p>
                      <a:r>
                        <a:rPr lang="en-GB" sz="1000">
                          <a:solidFill>
                            <a:schemeClr val="tx1"/>
                          </a:solidFill>
                        </a:rPr>
                        <a:t>4</a:t>
                      </a:r>
                    </a:p>
                  </a:txBody>
                  <a:tcPr marT="36000" marB="36000" anchor="ctr">
                    <a:solidFill>
                      <a:srgbClr val="E8EDEF"/>
                    </a:solidFill>
                  </a:tcPr>
                </a:tc>
                <a:tc>
                  <a:txBody>
                    <a:bodyPr/>
                    <a:lstStyle/>
                    <a:p>
                      <a:r>
                        <a:rPr lang="en-GB" sz="1000">
                          <a:solidFill>
                            <a:schemeClr val="tx1"/>
                          </a:solidFill>
                        </a:rPr>
                        <a:t>12</a:t>
                      </a:r>
                    </a:p>
                  </a:txBody>
                  <a:tcPr marT="36000" marB="36000" anchor="ctr">
                    <a:solidFill>
                      <a:srgbClr val="FFC000"/>
                    </a:solidFill>
                  </a:tcPr>
                </a:tc>
                <a:tc>
                  <a:txBody>
                    <a:bodyPr/>
                    <a:lstStyle/>
                    <a:p>
                      <a:r>
                        <a:rPr lang="en-GB" sz="1000">
                          <a:latin typeface="Arial"/>
                          <a:cs typeface="Arial"/>
                        </a:rPr>
                        <a:t>Exploring alternative approaches to accelerate development of stakeholder management solutions</a:t>
                      </a:r>
                      <a:endParaRPr lang="en-GB" sz="1000">
                        <a:latin typeface="Arial" panose="020B0604020202020204" pitchFamily="34" charset="0"/>
                        <a:cs typeface="Arial" panose="020B0604020202020204" pitchFamily="34" charset="0"/>
                      </a:endParaRPr>
                    </a:p>
                  </a:txBody>
                  <a:tcPr marT="36000" marB="36000">
                    <a:solidFill>
                      <a:schemeClr val="bg1">
                        <a:lumMod val="95000"/>
                      </a:schemeClr>
                    </a:solidFill>
                  </a:tcPr>
                </a:tc>
                <a:extLst>
                  <a:ext uri="{0D108BD9-81ED-4DB2-BD59-A6C34878D82A}">
                    <a16:rowId xmlns:a16="http://schemas.microsoft.com/office/drawing/2014/main" val="1637962769"/>
                  </a:ext>
                </a:extLst>
              </a:tr>
              <a:tr h="273848">
                <a:tc vMerge="1">
                  <a:txBody>
                    <a:bodyPr/>
                    <a:lstStyle/>
                    <a:p>
                      <a:pPr marL="0" marR="0" lvl="0" indent="0" algn="l" rtl="0" eaLnBrk="1" fontAlgn="auto" latinLnBrk="0" hangingPunct="1">
                        <a:lnSpc>
                          <a:spcPct val="100000"/>
                        </a:lnSpc>
                        <a:spcBef>
                          <a:spcPts val="0"/>
                        </a:spcBef>
                        <a:spcAft>
                          <a:spcPts val="0"/>
                        </a:spcAft>
                        <a:buClrTx/>
                        <a:buSzTx/>
                        <a:buFontTx/>
                        <a:buNone/>
                      </a:pPr>
                      <a:endParaRPr kumimoji="0" lang="en-US" sz="1600" b="0" i="0" u="none" strike="noStrike" kern="1200" cap="none" spc="0" normalizeH="0" baseline="0" noProof="0">
                        <a:ln>
                          <a:noFill/>
                        </a:ln>
                        <a:solidFill>
                          <a:schemeClr val="tx1"/>
                        </a:solidFill>
                        <a:effectLst/>
                        <a:uLnTx/>
                        <a:uFillTx/>
                        <a:latin typeface="Arial"/>
                        <a:ea typeface="Inter"/>
                        <a:cs typeface="Arial"/>
                      </a:endParaRPr>
                    </a:p>
                  </a:txBody>
                  <a:tcPr>
                    <a:solidFill>
                      <a:schemeClr val="accent1">
                        <a:lumMod val="40000"/>
                        <a:lumOff val="60000"/>
                      </a:schemeClr>
                    </a:solidFill>
                  </a:tcPr>
                </a:tc>
                <a:tc>
                  <a:txBody>
                    <a:bodyPr/>
                    <a:lstStyle/>
                    <a:p>
                      <a:r>
                        <a:rPr lang="en-GB" sz="1000">
                          <a:solidFill>
                            <a:schemeClr val="tx1"/>
                          </a:solidFill>
                          <a:latin typeface="Arial" panose="020B0604020202020204" pitchFamily="34" charset="0"/>
                          <a:cs typeface="Arial" panose="020B0604020202020204" pitchFamily="34" charset="0"/>
                        </a:rPr>
                        <a:t>Service owners and ET leads do not have capacity to drive forward the programme at the pace required</a:t>
                      </a:r>
                    </a:p>
                  </a:txBody>
                  <a:tcPr marT="36000" marB="36000">
                    <a:solidFill>
                      <a:schemeClr val="bg1">
                        <a:lumMod val="95000"/>
                      </a:schemeClr>
                    </a:solidFill>
                  </a:tcPr>
                </a:tc>
                <a:tc>
                  <a:txBody>
                    <a:bodyPr/>
                    <a:lstStyle/>
                    <a:p>
                      <a:r>
                        <a:rPr lang="en-GB" sz="1000">
                          <a:solidFill>
                            <a:schemeClr val="tx1"/>
                          </a:solidFill>
                        </a:rPr>
                        <a:t>4</a:t>
                      </a:r>
                    </a:p>
                  </a:txBody>
                  <a:tcPr marT="36000" marB="36000" anchor="ctr">
                    <a:solidFill>
                      <a:srgbClr val="E8EDEF"/>
                    </a:solidFill>
                  </a:tcPr>
                </a:tc>
                <a:tc>
                  <a:txBody>
                    <a:bodyPr/>
                    <a:lstStyle/>
                    <a:p>
                      <a:r>
                        <a:rPr lang="en-GB" sz="1000">
                          <a:solidFill>
                            <a:schemeClr val="tx1"/>
                          </a:solidFill>
                        </a:rPr>
                        <a:t>4</a:t>
                      </a:r>
                    </a:p>
                  </a:txBody>
                  <a:tcPr marT="36000" marB="36000" anchor="ctr">
                    <a:solidFill>
                      <a:srgbClr val="E8EDEF"/>
                    </a:solidFill>
                  </a:tcPr>
                </a:tc>
                <a:tc>
                  <a:txBody>
                    <a:bodyPr/>
                    <a:lstStyle/>
                    <a:p>
                      <a:r>
                        <a:rPr lang="en-GB" sz="1000">
                          <a:solidFill>
                            <a:schemeClr val="tx1"/>
                          </a:solidFill>
                        </a:rPr>
                        <a:t>16</a:t>
                      </a:r>
                    </a:p>
                  </a:txBody>
                  <a:tcPr marT="36000" marB="36000" anchor="ctr">
                    <a:solidFill>
                      <a:srgbClr val="FFC000"/>
                    </a:solidFill>
                  </a:tcPr>
                </a:tc>
                <a:tc>
                  <a:txBody>
                    <a:bodyPr/>
                    <a:lstStyle/>
                    <a:p>
                      <a:r>
                        <a:rPr lang="en-GB" sz="1000">
                          <a:solidFill>
                            <a:schemeClr val="tx1"/>
                          </a:solidFill>
                          <a:latin typeface="Arial" panose="020B0604020202020204" pitchFamily="34" charset="0"/>
                          <a:cs typeface="Arial" panose="020B0604020202020204" pitchFamily="34" charset="0"/>
                        </a:rPr>
                        <a:t>Meetings scheduled with ET leads to agree responsibilities and test capacity to fulfil them. Further controls may be put in place following this.</a:t>
                      </a:r>
                    </a:p>
                  </a:txBody>
                  <a:tcPr marT="36000" marB="36000" anchor="ctr">
                    <a:solidFill>
                      <a:schemeClr val="bg1">
                        <a:lumMod val="95000"/>
                      </a:schemeClr>
                    </a:solidFill>
                  </a:tcPr>
                </a:tc>
                <a:extLst>
                  <a:ext uri="{0D108BD9-81ED-4DB2-BD59-A6C34878D82A}">
                    <a16:rowId xmlns:a16="http://schemas.microsoft.com/office/drawing/2014/main" val="518917648"/>
                  </a:ext>
                </a:extLst>
              </a:tr>
              <a:tr h="323639">
                <a:tc>
                  <a:txBody>
                    <a:bodyPr/>
                    <a:lstStyle/>
                    <a:p>
                      <a:r>
                        <a:rPr lang="en-GB" sz="1000">
                          <a:latin typeface="Arial"/>
                          <a:cs typeface="Arial"/>
                        </a:rPr>
                        <a:t>Incorporation</a:t>
                      </a:r>
                    </a:p>
                  </a:txBody>
                  <a:tcPr marT="36000" marB="36000">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Publishing incorporated TAs may influence the public narrative and surface issues that would not otherwise be prevalent. </a:t>
                      </a:r>
                    </a:p>
                  </a:txBody>
                  <a:tcPr marT="36000" marB="36000">
                    <a:solidFill>
                      <a:schemeClr val="bg1">
                        <a:lumMod val="95000"/>
                      </a:schemeClr>
                    </a:solidFill>
                  </a:tcPr>
                </a:tc>
                <a:tc>
                  <a:txBody>
                    <a:bodyPr/>
                    <a:lstStyle/>
                    <a:p>
                      <a:r>
                        <a:rPr lang="en-GB" sz="1000"/>
                        <a:t>3</a:t>
                      </a:r>
                    </a:p>
                  </a:txBody>
                  <a:tcPr marT="36000" marB="36000" anchor="ctr">
                    <a:solidFill>
                      <a:srgbClr val="E8EDEF"/>
                    </a:solidFill>
                  </a:tcPr>
                </a:tc>
                <a:tc>
                  <a:txBody>
                    <a:bodyPr/>
                    <a:lstStyle/>
                    <a:p>
                      <a:r>
                        <a:rPr lang="en-GB" sz="1000"/>
                        <a:t>3</a:t>
                      </a:r>
                    </a:p>
                  </a:txBody>
                  <a:tcPr marT="36000" marB="36000" anchor="ctr">
                    <a:solidFill>
                      <a:srgbClr val="E8EDEF"/>
                    </a:solidFill>
                  </a:tcPr>
                </a:tc>
                <a:tc>
                  <a:txBody>
                    <a:bodyPr/>
                    <a:lstStyle/>
                    <a:p>
                      <a:r>
                        <a:rPr lang="en-GB" sz="1000"/>
                        <a:t>9</a:t>
                      </a:r>
                    </a:p>
                  </a:txBody>
                  <a:tcPr marT="36000" marB="36000"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Understanding the wider impact that the publication batch may have, particularly in relation to topic and guideline area</a:t>
                      </a:r>
                    </a:p>
                  </a:txBody>
                  <a:tcPr marT="36000" marB="36000">
                    <a:solidFill>
                      <a:schemeClr val="bg1">
                        <a:lumMod val="95000"/>
                      </a:schemeClr>
                    </a:solidFill>
                  </a:tcPr>
                </a:tc>
                <a:extLst>
                  <a:ext uri="{0D108BD9-81ED-4DB2-BD59-A6C34878D82A}">
                    <a16:rowId xmlns:a16="http://schemas.microsoft.com/office/drawing/2014/main" val="2315637310"/>
                  </a:ext>
                </a:extLst>
              </a:tr>
              <a:tr h="323639">
                <a:tc>
                  <a:txBody>
                    <a:bodyPr/>
                    <a:lstStyle/>
                    <a:p>
                      <a:r>
                        <a:rPr lang="en-GB" sz="1000">
                          <a:latin typeface="Arial"/>
                          <a:cs typeface="Arial"/>
                        </a:rPr>
                        <a:t>Rules Based Pathway</a:t>
                      </a:r>
                    </a:p>
                  </a:txBody>
                  <a:tcPr marT="36000" marB="36000">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The pipeline of technologies that could receive a full NICE recommendation is thin, which could lead to underspend against the expected budget available</a:t>
                      </a:r>
                    </a:p>
                  </a:txBody>
                  <a:tcPr marT="36000" marB="36000">
                    <a:solidFill>
                      <a:schemeClr val="bg1">
                        <a:lumMod val="95000"/>
                      </a:schemeClr>
                    </a:solidFill>
                  </a:tcPr>
                </a:tc>
                <a:tc>
                  <a:txBody>
                    <a:bodyPr/>
                    <a:lstStyle/>
                    <a:p>
                      <a:r>
                        <a:rPr lang="en-GB" sz="1000"/>
                        <a:t>4</a:t>
                      </a:r>
                    </a:p>
                  </a:txBody>
                  <a:tcPr marT="36000" marB="36000" anchor="ctr">
                    <a:solidFill>
                      <a:srgbClr val="E8EDEF"/>
                    </a:solidFill>
                  </a:tcPr>
                </a:tc>
                <a:tc>
                  <a:txBody>
                    <a:bodyPr/>
                    <a:lstStyle/>
                    <a:p>
                      <a:r>
                        <a:rPr lang="en-GB" sz="1000"/>
                        <a:t>3</a:t>
                      </a:r>
                    </a:p>
                  </a:txBody>
                  <a:tcPr marT="36000" marB="36000" anchor="ctr">
                    <a:solidFill>
                      <a:srgbClr val="E8EDEF"/>
                    </a:solidFill>
                  </a:tcPr>
                </a:tc>
                <a:tc>
                  <a:txBody>
                    <a:bodyPr/>
                    <a:lstStyle/>
                    <a:p>
                      <a:r>
                        <a:rPr lang="en-GB" sz="1000"/>
                        <a:t>12</a:t>
                      </a:r>
                    </a:p>
                  </a:txBody>
                  <a:tcPr marT="36000" marB="36000"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Expand engagement to stakeholders that are more likely to be aware of high impact technologies with enough evidence to receive a full recommendation</a:t>
                      </a:r>
                    </a:p>
                  </a:txBody>
                  <a:tcPr marT="36000" marB="36000">
                    <a:solidFill>
                      <a:schemeClr val="bg1">
                        <a:lumMod val="95000"/>
                      </a:schemeClr>
                    </a:solidFill>
                  </a:tcPr>
                </a:tc>
                <a:extLst>
                  <a:ext uri="{0D108BD9-81ED-4DB2-BD59-A6C34878D82A}">
                    <a16:rowId xmlns:a16="http://schemas.microsoft.com/office/drawing/2014/main" val="860829235"/>
                  </a:ext>
                </a:extLst>
              </a:tr>
            </a:tbl>
          </a:graphicData>
        </a:graphic>
      </p:graphicFrame>
      <p:sp>
        <p:nvSpPr>
          <p:cNvPr id="11" name="TextBox 10">
            <a:extLst>
              <a:ext uri="{FF2B5EF4-FFF2-40B4-BE49-F238E27FC236}">
                <a16:creationId xmlns:a16="http://schemas.microsoft.com/office/drawing/2014/main" id="{584283C1-E200-1078-DE35-F9B842ACA7D8}"/>
              </a:ext>
            </a:extLst>
          </p:cNvPr>
          <p:cNvSpPr txBox="1"/>
          <p:nvPr/>
        </p:nvSpPr>
        <p:spPr>
          <a:xfrm>
            <a:off x="307051" y="1354113"/>
            <a:ext cx="5687180" cy="3276000"/>
          </a:xfrm>
          <a:prstGeom prst="rect">
            <a:avLst/>
          </a:prstGeom>
          <a:solidFill>
            <a:schemeClr val="accent1"/>
          </a:solidFill>
          <a:ln>
            <a:noFill/>
          </a:ln>
        </p:spPr>
        <p:txBody>
          <a:bodyPr wrap="square" lIns="180000" tIns="72000" rIns="180000" bIns="180000" rtlCol="0" anchor="t">
            <a:noAutofit/>
          </a:bodyPr>
          <a:lstStyle/>
          <a:p>
            <a:pPr>
              <a:spcBef>
                <a:spcPts val="600"/>
              </a:spcBef>
              <a:defRPr/>
            </a:pPr>
            <a:r>
              <a:rPr lang="en-GB" sz="1000" b="1">
                <a:solidFill>
                  <a:schemeClr val="bg1"/>
                </a:solidFill>
                <a:ea typeface="Inter SemiBold"/>
                <a:cs typeface="Arial"/>
              </a:rPr>
              <a:t>Improving Timeliness:</a:t>
            </a:r>
            <a:endParaRPr lang="en-US" sz="1000" b="1">
              <a:solidFill>
                <a:schemeClr val="bg1"/>
              </a:solidFill>
              <a:ea typeface="Inter SemiBold"/>
              <a:cs typeface="Arial"/>
            </a:endParaRPr>
          </a:p>
          <a:p>
            <a:pPr marL="228600" indent="-228600">
              <a:buFont typeface="Arial" panose="020B0604020202020204" pitchFamily="34" charset="0"/>
              <a:buChar char="•"/>
              <a:defRPr/>
            </a:pPr>
            <a:r>
              <a:rPr lang="en-GB" sz="1000">
                <a:solidFill>
                  <a:schemeClr val="bg1"/>
                </a:solidFill>
                <a:ea typeface="Inter SemiBold"/>
                <a:cs typeface="Arial"/>
              </a:rPr>
              <a:t>First four Service Owners and ET relationship sponsor pairings confirmed</a:t>
            </a:r>
            <a:endParaRPr lang="en-US" sz="1000">
              <a:solidFill>
                <a:schemeClr val="bg1"/>
              </a:solidFill>
              <a:ea typeface="Inter SemiBold"/>
              <a:cs typeface="Arial"/>
            </a:endParaRPr>
          </a:p>
          <a:p>
            <a:pPr marL="228600" indent="-228600">
              <a:buFont typeface="Arial" panose="020B0604020202020204" pitchFamily="34" charset="0"/>
              <a:buChar char="•"/>
              <a:defRPr/>
            </a:pPr>
            <a:r>
              <a:rPr lang="en-GB" sz="1000">
                <a:solidFill>
                  <a:schemeClr val="bg1"/>
                </a:solidFill>
                <a:ea typeface="Inter SemiBold"/>
                <a:cs typeface="Arial"/>
              </a:rPr>
              <a:t>Communications hub created and published for NICE staff to learn more about the programme</a:t>
            </a:r>
            <a:endParaRPr lang="en-US" sz="1000">
              <a:solidFill>
                <a:schemeClr val="bg1"/>
              </a:solidFill>
              <a:ea typeface="Inter SemiBold"/>
              <a:cs typeface="Arial"/>
            </a:endParaRPr>
          </a:p>
          <a:p>
            <a:pPr marL="228600" indent="-228600">
              <a:buFont typeface="Arial" panose="020B0604020202020204" pitchFamily="34" charset="0"/>
              <a:buChar char="•"/>
              <a:defRPr/>
            </a:pPr>
            <a:r>
              <a:rPr lang="en-GB" sz="1000">
                <a:solidFill>
                  <a:schemeClr val="bg1"/>
                </a:solidFill>
                <a:ea typeface="Inter SemiBold"/>
                <a:cs typeface="Arial"/>
              </a:rPr>
              <a:t>Workshops exploring the potential use of AI (MS Co-Pilot) have been held. </a:t>
            </a:r>
            <a:endParaRPr lang="en-GB" sz="1000">
              <a:solidFill>
                <a:schemeClr val="bg1"/>
              </a:solidFill>
              <a:ea typeface="Inter SemiBold"/>
              <a:cs typeface="Arial" panose="020B0604020202020204" pitchFamily="34" charset="0"/>
            </a:endParaRPr>
          </a:p>
          <a:p>
            <a:pPr>
              <a:spcBef>
                <a:spcPts val="600"/>
              </a:spcBef>
              <a:defRPr/>
            </a:pPr>
            <a:r>
              <a:rPr lang="en-GB" sz="1000" b="1">
                <a:solidFill>
                  <a:schemeClr val="bg1"/>
                </a:solidFill>
                <a:ea typeface="Inter SemiBold"/>
                <a:cs typeface="Arial"/>
              </a:rPr>
              <a:t>Incorporation of Technology Appraisals into guidelines:</a:t>
            </a:r>
          </a:p>
          <a:p>
            <a:pPr marL="171450" indent="-171450">
              <a:buFont typeface="Arial"/>
              <a:buChar char="•"/>
              <a:defRPr/>
            </a:pPr>
            <a:r>
              <a:rPr lang="en-GB" sz="1000">
                <a:solidFill>
                  <a:schemeClr val="bg1"/>
                </a:solidFill>
                <a:ea typeface="Inter SemiBold"/>
                <a:cs typeface="Arial"/>
              </a:rPr>
              <a:t>Second batch of an additional 33 incorporated Technology Appraisals have been signed off and are now ready for publication in early Sept</a:t>
            </a:r>
          </a:p>
          <a:p>
            <a:pPr>
              <a:spcBef>
                <a:spcPts val="600"/>
              </a:spcBef>
              <a:defRPr/>
            </a:pPr>
            <a:r>
              <a:rPr lang="en-GB" sz="1000" b="1">
                <a:solidFill>
                  <a:schemeClr val="bg1"/>
                </a:solidFill>
                <a:ea typeface="Inter SemiBold"/>
                <a:cs typeface="Arial"/>
              </a:rPr>
              <a:t>Rules Based Pathway</a:t>
            </a:r>
          </a:p>
          <a:p>
            <a:pPr marL="171450" indent="-171450">
              <a:buFont typeface="Arial"/>
              <a:buChar char="•"/>
              <a:defRPr/>
            </a:pPr>
            <a:r>
              <a:rPr lang="en-GB" sz="1000">
                <a:solidFill>
                  <a:schemeClr val="bg1"/>
                </a:solidFill>
                <a:ea typeface="Inter SemiBold"/>
                <a:cs typeface="Arial"/>
              </a:rPr>
              <a:t>201 responses received to the consultation. Analysis of responses is underway</a:t>
            </a:r>
          </a:p>
          <a:p>
            <a:pPr marL="171450" indent="-171450">
              <a:buFont typeface="Arial"/>
              <a:buChar char="•"/>
              <a:defRPr/>
            </a:pPr>
            <a:r>
              <a:rPr lang="en-GB" sz="1000">
                <a:solidFill>
                  <a:schemeClr val="bg1"/>
                </a:solidFill>
                <a:ea typeface="Inter SemiBold"/>
                <a:cs typeface="Arial"/>
              </a:rPr>
              <a:t>Detailed design of the NICE-led segments of the pathway (topic selection and NICE Assessment) is progressing well and being refined through the consultation feedback received</a:t>
            </a:r>
          </a:p>
          <a:p>
            <a:pPr>
              <a:spcBef>
                <a:spcPts val="600"/>
              </a:spcBef>
              <a:defRPr/>
            </a:pPr>
            <a:r>
              <a:rPr lang="en-GB" sz="1000" b="1">
                <a:solidFill>
                  <a:schemeClr val="bg1"/>
                </a:solidFill>
                <a:ea typeface="Inter SemiBold"/>
                <a:cs typeface="Arial"/>
              </a:rPr>
              <a:t>Methods</a:t>
            </a:r>
          </a:p>
          <a:p>
            <a:pPr marL="171450" indent="-171450">
              <a:buFont typeface="Arial"/>
              <a:buChar char="•"/>
              <a:defRPr/>
            </a:pPr>
            <a:r>
              <a:rPr lang="en-US" sz="1000">
                <a:solidFill>
                  <a:schemeClr val="bg1"/>
                </a:solidFill>
                <a:ea typeface="Inter SemiBold"/>
                <a:cs typeface="Arial"/>
              </a:rPr>
              <a:t>Review of all current NICE health inequalities activity completed, with workshop involving colleagues working in methods, implementation and people and communities</a:t>
            </a:r>
            <a:endParaRPr lang="en-GB" sz="1000">
              <a:solidFill>
                <a:schemeClr val="bg1"/>
              </a:solidFill>
              <a:ea typeface="Inter SemiBold"/>
              <a:cs typeface="Arial"/>
            </a:endParaRPr>
          </a:p>
          <a:p>
            <a:pPr marL="171450" indent="-171450">
              <a:buFont typeface="Arial"/>
              <a:buChar char="•"/>
              <a:defRPr/>
            </a:pPr>
            <a:r>
              <a:rPr lang="en-US" sz="1000">
                <a:solidFill>
                  <a:schemeClr val="bg1"/>
                </a:solidFill>
                <a:ea typeface="Inter SemiBold"/>
                <a:cs typeface="Arial"/>
              </a:rPr>
              <a:t>First phase of the assessment of the impact of moving from the End of Life weighting to the Severity Modifier is complete, and is due to be discussed with the Board.</a:t>
            </a:r>
            <a:endParaRPr lang="en-GB" sz="1000">
              <a:solidFill>
                <a:schemeClr val="bg1"/>
              </a:solidFill>
              <a:ea typeface="Inter SemiBold"/>
              <a:cs typeface="Arial"/>
            </a:endParaRPr>
          </a:p>
        </p:txBody>
      </p:sp>
      <p:sp>
        <p:nvSpPr>
          <p:cNvPr id="12" name="Rectangle 11">
            <a:extLst>
              <a:ext uri="{FF2B5EF4-FFF2-40B4-BE49-F238E27FC236}">
                <a16:creationId xmlns:a16="http://schemas.microsoft.com/office/drawing/2014/main" id="{0A785969-5FB7-C883-AC2A-3A74B50D095E}"/>
              </a:ext>
              <a:ext uri="{C183D7F6-B498-43B3-948B-1728B52AA6E4}">
                <adec:decorative xmlns:adec="http://schemas.microsoft.com/office/drawing/2017/decorative" val="1"/>
              </a:ext>
            </a:extLst>
          </p:cNvPr>
          <p:cNvSpPr/>
          <p:nvPr/>
        </p:nvSpPr>
        <p:spPr>
          <a:xfrm>
            <a:off x="307051" y="4658620"/>
            <a:ext cx="11701546"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13" name="TextBox 12">
            <a:extLst>
              <a:ext uri="{FF2B5EF4-FFF2-40B4-BE49-F238E27FC236}">
                <a16:creationId xmlns:a16="http://schemas.microsoft.com/office/drawing/2014/main" id="{80D68BEE-7DF0-540E-4D4D-B22EB5A23EF2}"/>
              </a:ext>
            </a:extLst>
          </p:cNvPr>
          <p:cNvSpPr txBox="1"/>
          <p:nvPr/>
        </p:nvSpPr>
        <p:spPr>
          <a:xfrm>
            <a:off x="307051" y="4675757"/>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Inter"/>
              </a:rPr>
              <a:t>Key risks and mitigants</a:t>
            </a:r>
          </a:p>
        </p:txBody>
      </p:sp>
      <p:grpSp>
        <p:nvGrpSpPr>
          <p:cNvPr id="10" name="Group 9" descr="Key indicating range, light green very low, dark green low, yellow medium, amber high, red very high. ">
            <a:extLst>
              <a:ext uri="{FF2B5EF4-FFF2-40B4-BE49-F238E27FC236}">
                <a16:creationId xmlns:a16="http://schemas.microsoft.com/office/drawing/2014/main" id="{6B4B3C18-8EA3-A3EE-5DF7-CABB5BD28112}"/>
              </a:ext>
            </a:extLst>
          </p:cNvPr>
          <p:cNvGrpSpPr/>
          <p:nvPr/>
        </p:nvGrpSpPr>
        <p:grpSpPr>
          <a:xfrm>
            <a:off x="8981859" y="6660853"/>
            <a:ext cx="3138270" cy="215444"/>
            <a:chOff x="6420298" y="6183881"/>
            <a:chExt cx="3138270" cy="215444"/>
          </a:xfrm>
        </p:grpSpPr>
        <p:sp>
          <p:nvSpPr>
            <p:cNvPr id="14" name="TextBox 13">
              <a:extLst>
                <a:ext uri="{FF2B5EF4-FFF2-40B4-BE49-F238E27FC236}">
                  <a16:creationId xmlns:a16="http://schemas.microsoft.com/office/drawing/2014/main" id="{F1922C9C-ECDC-81F3-013B-F0C26E94B57E}"/>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5" name="TextBox 14">
              <a:extLst>
                <a:ext uri="{FF2B5EF4-FFF2-40B4-BE49-F238E27FC236}">
                  <a16:creationId xmlns:a16="http://schemas.microsoft.com/office/drawing/2014/main" id="{CA86C7CC-9FE9-E4B5-B753-DB9788E01FC0}"/>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7" name="Rectangle 16">
              <a:extLst>
                <a:ext uri="{FF2B5EF4-FFF2-40B4-BE49-F238E27FC236}">
                  <a16:creationId xmlns:a16="http://schemas.microsoft.com/office/drawing/2014/main" id="{CF8826E9-F245-0AB4-18B1-48180FBB8BBD}"/>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24BE436-34EB-78F5-085C-A3502DB9433C}"/>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0B8C320-9564-E33B-3FE9-A8E98BA20B12}"/>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20" name="Rectangle 19">
              <a:extLst>
                <a:ext uri="{FF2B5EF4-FFF2-40B4-BE49-F238E27FC236}">
                  <a16:creationId xmlns:a16="http://schemas.microsoft.com/office/drawing/2014/main" id="{05F356DC-B9DF-0E75-7AE9-D9F8092570FC}"/>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45DEC61-BD5A-8114-C7A1-A86F333F77E3}"/>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C787781-EE0C-15AB-4D5A-A1DABD1AE925}"/>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3" name="Rectangle 22">
              <a:extLst>
                <a:ext uri="{FF2B5EF4-FFF2-40B4-BE49-F238E27FC236}">
                  <a16:creationId xmlns:a16="http://schemas.microsoft.com/office/drawing/2014/main" id="{F1A129EF-8DCB-2AA4-28F2-E59E1DC817A7}"/>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010283D-5E21-DEEB-F8E3-88A1C05C7C96}"/>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Tree>
    <p:extLst>
      <p:ext uri="{BB962C8B-B14F-4D97-AF65-F5344CB8AC3E}">
        <p14:creationId xmlns:p14="http://schemas.microsoft.com/office/powerpoint/2010/main" val="140212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22157" y="70106"/>
            <a:ext cx="11869844" cy="754053"/>
          </a:xfrm>
        </p:spPr>
        <p:txBody>
          <a:bodyPr>
            <a:normAutofit/>
          </a:bodyPr>
          <a:lstStyle/>
          <a:p>
            <a:r>
              <a:rPr lang="en-US" sz="2500">
                <a:latin typeface="Arial" panose="020B0604020202020204" pitchFamily="34" charset="0"/>
                <a:cs typeface="Arial" panose="020B0604020202020204" pitchFamily="34" charset="0"/>
              </a:rPr>
              <a:t>Timely &amp; High-Quality: High-level summary of performance (1 of 2)</a:t>
            </a:r>
          </a:p>
        </p:txBody>
      </p:sp>
      <p:sp>
        <p:nvSpPr>
          <p:cNvPr id="9" name="TextBox 8">
            <a:extLst>
              <a:ext uri="{FF2B5EF4-FFF2-40B4-BE49-F238E27FC236}">
                <a16:creationId xmlns:a16="http://schemas.microsoft.com/office/drawing/2014/main" id="{774E9B3A-6AEF-0D7D-8CDF-F8C5DB0418EE}"/>
              </a:ext>
            </a:extLst>
          </p:cNvPr>
          <p:cNvSpPr txBox="1"/>
          <p:nvPr/>
        </p:nvSpPr>
        <p:spPr>
          <a:xfrm>
            <a:off x="322156" y="5436763"/>
            <a:ext cx="11604053" cy="523220"/>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200" b="1">
                <a:latin typeface="Arial" panose="020B0604020202020204" pitchFamily="34" charset="0"/>
                <a:ea typeface="Inter SemiBold"/>
                <a:cs typeface="Arial" panose="020B0604020202020204" pitchFamily="34" charset="0"/>
              </a:rPr>
              <a:t>Notes on RAG status:</a:t>
            </a:r>
            <a:endParaRPr lang="en-GB" sz="1200">
              <a:latin typeface="Arial" panose="020B0604020202020204" pitchFamily="34" charset="0"/>
              <a:ea typeface="Inter SemiBold" panose="02000503000000020004" pitchFamily="2" charset="0"/>
              <a:cs typeface="Arial" panose="020B0604020202020204" pitchFamily="34" charset="0"/>
            </a:endParaRPr>
          </a:p>
          <a:p>
            <a:pPr marL="171450" indent="-171450">
              <a:spcAft>
                <a:spcPts val="600"/>
              </a:spcAft>
              <a:buFont typeface="Arial" panose="020B0604020202020204" pitchFamily="34" charset="0"/>
              <a:buChar char="•"/>
            </a:pPr>
            <a:r>
              <a:rPr lang="en-GB" sz="1100">
                <a:latin typeface="Arial" panose="020B0604020202020204" pitchFamily="34" charset="0"/>
                <a:ea typeface="Inter"/>
                <a:cs typeface="Arial" panose="020B0604020202020204" pitchFamily="34" charset="0"/>
              </a:rPr>
              <a:t>Plans for prospective incorporation are underway. This was delayed from Q1 due to issues with publishing the identified TAs</a:t>
            </a:r>
          </a:p>
        </p:txBody>
      </p:sp>
      <p:graphicFrame>
        <p:nvGraphicFramePr>
          <p:cNvPr id="6" name="Table 5">
            <a:extLst>
              <a:ext uri="{FF2B5EF4-FFF2-40B4-BE49-F238E27FC236}">
                <a16:creationId xmlns:a16="http://schemas.microsoft.com/office/drawing/2014/main" id="{7A9D3AE2-79C3-EDDA-9E97-F4608FCCFA49}"/>
              </a:ext>
            </a:extLst>
          </p:cNvPr>
          <p:cNvGraphicFramePr>
            <a:graphicFrameLocks noGrp="1"/>
          </p:cNvGraphicFramePr>
          <p:nvPr>
            <p:extLst>
              <p:ext uri="{D42A27DB-BD31-4B8C-83A1-F6EECF244321}">
                <p14:modId xmlns:p14="http://schemas.microsoft.com/office/powerpoint/2010/main" val="970348187"/>
              </p:ext>
            </p:extLst>
          </p:nvPr>
        </p:nvGraphicFramePr>
        <p:xfrm>
          <a:off x="306907" y="702151"/>
          <a:ext cx="7007547" cy="4454898"/>
        </p:xfrm>
        <a:graphic>
          <a:graphicData uri="http://schemas.openxmlformats.org/drawingml/2006/table">
            <a:tbl>
              <a:tblPr firstRow="1" bandRow="1">
                <a:tableStyleId>{5C22544A-7EE6-4342-B048-85BDC9FD1C3A}</a:tableStyleId>
              </a:tblPr>
              <a:tblGrid>
                <a:gridCol w="2224136">
                  <a:extLst>
                    <a:ext uri="{9D8B030D-6E8A-4147-A177-3AD203B41FA5}">
                      <a16:colId xmlns:a16="http://schemas.microsoft.com/office/drawing/2014/main" val="2304097070"/>
                    </a:ext>
                  </a:extLst>
                </a:gridCol>
                <a:gridCol w="1117559">
                  <a:extLst>
                    <a:ext uri="{9D8B030D-6E8A-4147-A177-3AD203B41FA5}">
                      <a16:colId xmlns:a16="http://schemas.microsoft.com/office/drawing/2014/main" val="3651755407"/>
                    </a:ext>
                  </a:extLst>
                </a:gridCol>
                <a:gridCol w="1117559">
                  <a:extLst>
                    <a:ext uri="{9D8B030D-6E8A-4147-A177-3AD203B41FA5}">
                      <a16:colId xmlns:a16="http://schemas.microsoft.com/office/drawing/2014/main" val="3301362150"/>
                    </a:ext>
                  </a:extLst>
                </a:gridCol>
                <a:gridCol w="1117559">
                  <a:extLst>
                    <a:ext uri="{9D8B030D-6E8A-4147-A177-3AD203B41FA5}">
                      <a16:colId xmlns:a16="http://schemas.microsoft.com/office/drawing/2014/main" val="3265154386"/>
                    </a:ext>
                  </a:extLst>
                </a:gridCol>
                <a:gridCol w="1430734">
                  <a:extLst>
                    <a:ext uri="{9D8B030D-6E8A-4147-A177-3AD203B41FA5}">
                      <a16:colId xmlns:a16="http://schemas.microsoft.com/office/drawing/2014/main" val="1255037757"/>
                    </a:ext>
                  </a:extLst>
                </a:gridCol>
              </a:tblGrid>
              <a:tr h="639101">
                <a:tc>
                  <a:txBody>
                    <a:bodyPr/>
                    <a:lstStyle/>
                    <a:p>
                      <a:pPr algn="ctr"/>
                      <a:r>
                        <a:rPr lang="en-GB" sz="1000">
                          <a:solidFill>
                            <a:schemeClr val="tx1"/>
                          </a:solidFill>
                          <a:latin typeface="Arial"/>
                          <a:ea typeface="Inter"/>
                          <a:cs typeface="Arial"/>
                        </a:rPr>
                        <a:t>NICE Board KPIs </a:t>
                      </a:r>
                      <a:r>
                        <a:rPr lang="en-GB" sz="1000" b="1">
                          <a:solidFill>
                            <a:srgbClr val="000000"/>
                          </a:solidFill>
                          <a:latin typeface="Arial"/>
                          <a:cs typeface="Arial"/>
                        </a:rPr>
                        <a:t>(this slide are all NICE Board level KPIs ) </a:t>
                      </a:r>
                      <a:endParaRPr lang="en-GB" sz="1000">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Actual YTD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 improvement  / decrease vs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7221365"/>
                  </a:ext>
                </a:extLst>
              </a:tr>
              <a:tr h="749836">
                <a:tc>
                  <a:txBody>
                    <a:bodyPr/>
                    <a:lstStyle/>
                    <a:p>
                      <a:pPr marL="0" indent="0">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(optimal and divergent)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349 days </a:t>
                      </a:r>
                    </a:p>
                    <a:p>
                      <a:pPr algn="ctr"/>
                      <a:r>
                        <a:rPr lang="en-GB" sz="1000" b="1">
                          <a:solidFill>
                            <a:schemeClr val="tx1"/>
                          </a:solidFill>
                          <a:latin typeface="Arial"/>
                          <a:ea typeface="Inter"/>
                          <a:cs typeface="Arial"/>
                        </a:rPr>
                        <a:t>(N=12)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452 days </a:t>
                      </a:r>
                    </a:p>
                    <a:p>
                      <a:pPr algn="ctr"/>
                      <a:endParaRPr lang="en-GB" sz="1000" b="1">
                        <a:latin typeface="Arial" panose="020B0604020202020204" pitchFamily="34" charset="0"/>
                        <a:ea typeface="Inter"/>
                        <a:cs typeface="Arial" panose="020B0604020202020204" pitchFamily="34" charset="0"/>
                      </a:endParaRPr>
                    </a:p>
                    <a:p>
                      <a:pPr lvl="0" algn="ctr">
                        <a:buNone/>
                      </a:pPr>
                      <a:endParaRPr lang="en-GB" sz="1000" b="1">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23%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3453577"/>
                  </a:ext>
                </a:extLst>
              </a:tr>
              <a:tr h="795885">
                <a:tc>
                  <a:txBody>
                    <a:bodyPr/>
                    <a:lstStyle/>
                    <a:p>
                      <a:pPr marL="0" lvl="0" indent="0">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(optimal and divergent)</a:t>
                      </a:r>
                      <a:endParaRPr lang="en-US">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GB" sz="1000" b="1" i="0" u="none" strike="noStrike" noProof="0">
                          <a:solidFill>
                            <a:schemeClr val="tx1"/>
                          </a:solidFill>
                          <a:latin typeface="Arial"/>
                          <a:cs typeface="Arial"/>
                        </a:rPr>
                        <a:t>298 days </a:t>
                      </a:r>
                    </a:p>
                    <a:p>
                      <a:pPr lvl="0" algn="ctr">
                        <a:buNone/>
                      </a:pPr>
                      <a:r>
                        <a:rPr lang="en-GB" sz="1000" b="1" i="0" u="none" strike="noStrike" noProof="0">
                          <a:solidFill>
                            <a:schemeClr val="tx1"/>
                          </a:solidFill>
                          <a:latin typeface="Arial"/>
                          <a:cs typeface="Arial"/>
                        </a:rPr>
                        <a:t>(N=12)</a:t>
                      </a:r>
                      <a:endParaRPr lang="en-GB">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00" b="1" i="0" u="none" strike="noStrike" noProof="0">
                          <a:solidFill>
                            <a:schemeClr val="tx1"/>
                          </a:solidFill>
                          <a:latin typeface="Arial"/>
                          <a:cs typeface="Arial"/>
                        </a:rPr>
                        <a:t>Improvement on 23-24 baseline</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322 days </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DED5CA"/>
                    </a:solidFill>
                  </a:tcPr>
                </a:tc>
                <a:tc>
                  <a:txBody>
                    <a:bodyPr/>
                    <a:lstStyle/>
                    <a:p>
                      <a:pPr lvl="0" algn="ctr">
                        <a:buNone/>
                      </a:pPr>
                      <a:r>
                        <a:rPr lang="en-GB" sz="1000" b="1" i="0" u="none" strike="noStrike" noProof="0">
                          <a:solidFill>
                            <a:schemeClr val="tx1"/>
                          </a:solidFill>
                          <a:latin typeface="Arial"/>
                          <a:cs typeface="Arial"/>
                        </a:rPr>
                        <a:t>8% Improvement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8775965"/>
                  </a:ext>
                </a:extLst>
              </a:tr>
              <a:tr h="599955">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80 days</a:t>
                      </a:r>
                    </a:p>
                    <a:p>
                      <a:pPr algn="ctr"/>
                      <a:r>
                        <a:rPr lang="en-GB" sz="1000" b="1">
                          <a:solidFill>
                            <a:schemeClr val="tx1"/>
                          </a:solidFill>
                          <a:latin typeface="Arial"/>
                          <a:ea typeface="Inter"/>
                          <a:cs typeface="Arial"/>
                        </a:rPr>
                        <a:t>(N=2)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1000" b="1" i="0" u="none" strike="noStrike" kern="1200" cap="none" spc="0" normalizeH="0" baseline="0" noProof="0">
                          <a:ln>
                            <a:noFill/>
                          </a:ln>
                          <a:solidFill>
                            <a:srgbClr val="000000"/>
                          </a:solidFill>
                          <a:effectLst/>
                          <a:uLnTx/>
                          <a:uFillTx/>
                          <a:latin typeface="Arial"/>
                          <a:ea typeface="Inter"/>
                          <a:cs typeface="Arial"/>
                        </a:rPr>
                        <a:t>90 days</a:t>
                      </a:r>
                      <a:r>
                        <a:rPr lang="en-GB" sz="1000" b="1" i="0" u="none" strike="noStrike" kern="1200" cap="none" spc="0" normalizeH="0" baseline="0" noProof="0">
                          <a:ln>
                            <a:noFill/>
                          </a:ln>
                          <a:solidFill>
                            <a:srgbClr val="000000"/>
                          </a:solidFill>
                          <a:effectLst/>
                          <a:uLnTx/>
                          <a:uFillTx/>
                          <a:latin typeface="Arial"/>
                          <a:ea typeface="Inter"/>
                          <a:cs typeface="Arial"/>
                        </a:rPr>
                        <a:t> </a:t>
                      </a:r>
                      <a:endParaRPr kumimoji="0" lang="en-GB" sz="1000" b="1" i="0" u="none" strike="noStrike" kern="1200" cap="none" spc="0" normalizeH="0" baseline="0" noProof="0">
                        <a:ln>
                          <a:noFill/>
                        </a:ln>
                        <a:solidFill>
                          <a:srgbClr val="000000"/>
                        </a:solidFill>
                        <a:effectLst/>
                        <a:uLnTx/>
                        <a:uFillTx/>
                        <a:latin typeface="Arial"/>
                        <a:ea typeface="Inte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36 days </a:t>
                      </a:r>
                    </a:p>
                    <a:p>
                      <a:pPr algn="ctr"/>
                      <a:endParaRPr lang="en-GB" sz="1000" b="1">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Within target, but 121% above 23/24 mean</a:t>
                      </a:r>
                    </a:p>
                    <a:p>
                      <a:pPr algn="ctr"/>
                      <a:endParaRPr lang="en-GB" sz="1000" b="1">
                        <a:solidFill>
                          <a:schemeClr val="tx1"/>
                        </a:solidFill>
                        <a:latin typeface="Arial" panose="020B0604020202020204" pitchFamily="34" charset="0"/>
                        <a:ea typeface="Inter"/>
                        <a:cs typeface="Arial" panose="020B0604020202020204" pitchFamily="34" charset="0"/>
                      </a:endParaRPr>
                    </a:p>
                    <a:p>
                      <a:pPr algn="ctr"/>
                      <a:r>
                        <a:rPr lang="en-GB" sz="1000" b="1" i="1" u="none" strike="noStrike" noProof="0">
                          <a:solidFill>
                            <a:schemeClr val="tx1"/>
                          </a:solidFill>
                          <a:latin typeface="Arial"/>
                          <a:cs typeface="Arial"/>
                        </a:rPr>
                        <a:t>NOTE: only two data points</a:t>
                      </a:r>
                      <a:endParaRPr lang="en-GB" sz="1000" b="1">
                        <a:solidFill>
                          <a:schemeClr val="tx1"/>
                        </a:solidFill>
                        <a:latin typeface="Arial"/>
                        <a:ea typeface="Inter"/>
                        <a:cs typeface="Arial"/>
                      </a:endParaRPr>
                    </a:p>
                    <a:p>
                      <a:pPr algn="ctr"/>
                      <a:endParaRPr lang="en-GB" sz="1000" b="1">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123710"/>
                  </a:ext>
                </a:extLst>
              </a:tr>
              <a:tr h="1111836">
                <a:tc>
                  <a:txBody>
                    <a:bodyPr/>
                    <a:lstStyle/>
                    <a:p>
                      <a:pPr marL="0" lvl="0" indent="0" algn="l">
                        <a:lnSpc>
                          <a:spcPct val="100000"/>
                        </a:lnSpc>
                        <a:spcBef>
                          <a:spcPts val="0"/>
                        </a:spcBef>
                        <a:spcAft>
                          <a:spcPts val="0"/>
                        </a:spcAft>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(optimal)</a:t>
                      </a:r>
                      <a:endParaRPr lang="en-US">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lnSpc>
                          <a:spcPct val="100000"/>
                        </a:lnSpc>
                        <a:spcBef>
                          <a:spcPts val="0"/>
                        </a:spcBef>
                        <a:spcAft>
                          <a:spcPts val="0"/>
                        </a:spcAft>
                        <a:buNone/>
                      </a:pPr>
                      <a:r>
                        <a:rPr lang="en-GB" sz="1000" b="1" i="0" u="none" strike="noStrike" noProof="0">
                          <a:solidFill>
                            <a:schemeClr val="tx1"/>
                          </a:solidFill>
                          <a:latin typeface="Arial"/>
                          <a:cs typeface="Arial"/>
                        </a:rPr>
                        <a:t>80 days</a:t>
                      </a:r>
                    </a:p>
                    <a:p>
                      <a:pPr lvl="0" algn="ctr">
                        <a:lnSpc>
                          <a:spcPct val="100000"/>
                        </a:lnSpc>
                        <a:spcBef>
                          <a:spcPts val="0"/>
                        </a:spcBef>
                        <a:spcAft>
                          <a:spcPts val="0"/>
                        </a:spcAft>
                        <a:buNone/>
                      </a:pPr>
                      <a:r>
                        <a:rPr lang="en-GB" sz="1000" b="1" i="0" u="none" strike="noStrike" noProof="0">
                          <a:solidFill>
                            <a:schemeClr val="tx1"/>
                          </a:solidFill>
                          <a:latin typeface="Arial"/>
                          <a:cs typeface="Arial"/>
                        </a:rPr>
                        <a:t>(N=2) </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tc>
                  <a:txBody>
                    <a:bodyPr/>
                    <a:lstStyle/>
                    <a:p>
                      <a:pPr lvl="0" algn="ctr">
                        <a:buNone/>
                      </a:pPr>
                      <a:r>
                        <a:rPr lang="en-GB" sz="1000" b="1" i="0" u="none" strike="noStrike" noProof="0">
                          <a:solidFill>
                            <a:srgbClr val="000000"/>
                          </a:solidFill>
                          <a:latin typeface="Arial"/>
                          <a:cs typeface="Arial"/>
                        </a:rPr>
                        <a:t>90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DED5CA"/>
                    </a:solidFill>
                  </a:tcPr>
                </a:tc>
                <a:tc>
                  <a:txBody>
                    <a:bodyPr/>
                    <a:lstStyle/>
                    <a:p>
                      <a:pPr lvl="0" algn="ctr">
                        <a:buNone/>
                      </a:pPr>
                      <a:r>
                        <a:rPr lang="en-GB" sz="1000" b="1" i="0" u="none" strike="noStrike" noProof="0">
                          <a:solidFill>
                            <a:srgbClr val="000000"/>
                          </a:solidFill>
                          <a:latin typeface="Arial"/>
                          <a:cs typeface="Arial"/>
                        </a:rPr>
                        <a:t>43 days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Arial"/>
                          <a:ea typeface="Inter"/>
                          <a:cs typeface="Arial"/>
                        </a:rPr>
                        <a:t>Within target, but 85% above 23/24 mean</a:t>
                      </a:r>
                      <a:endParaRPr kumimoji="0" lang="en-GB" sz="1000" b="1"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rtl="0" eaLnBrk="1" fontAlgn="auto" latinLnBrk="0" hangingPunct="1">
                        <a:lnSpc>
                          <a:spcPct val="100000"/>
                        </a:lnSpc>
                        <a:spcBef>
                          <a:spcPts val="0"/>
                        </a:spcBef>
                        <a:spcAft>
                          <a:spcPts val="0"/>
                        </a:spcAft>
                        <a:buClrTx/>
                        <a:buSzTx/>
                        <a:buFontTx/>
                        <a:buNone/>
                      </a:pPr>
                      <a:r>
                        <a:rPr kumimoji="0" lang="en-GB" sz="1000" b="1" i="1" u="none" strike="noStrike" kern="1200" cap="none" spc="0" normalizeH="0" baseline="0" noProof="0">
                          <a:ln>
                            <a:noFill/>
                          </a:ln>
                          <a:solidFill>
                            <a:srgbClr val="000000"/>
                          </a:solidFill>
                          <a:effectLst/>
                          <a:uLnTx/>
                          <a:uFillTx/>
                          <a:latin typeface="Arial"/>
                          <a:ea typeface="+mn-ea"/>
                          <a:cs typeface="Arial"/>
                        </a:rPr>
                        <a:t>NOTE: only </a:t>
                      </a:r>
                      <a:r>
                        <a:rPr lang="en-GB" sz="1000" b="1" i="1" u="none" strike="noStrike" kern="1200" cap="none" spc="0" normalizeH="0" baseline="0" noProof="0">
                          <a:ln>
                            <a:noFill/>
                          </a:ln>
                          <a:solidFill>
                            <a:srgbClr val="000000"/>
                          </a:solidFill>
                          <a:effectLst/>
                          <a:uLnTx/>
                          <a:uFillTx/>
                          <a:latin typeface="Arial"/>
                          <a:ea typeface="+mn-ea"/>
                          <a:cs typeface="Arial"/>
                        </a:rPr>
                        <a:t>two data</a:t>
                      </a:r>
                      <a:r>
                        <a:rPr kumimoji="0" lang="en-GB" sz="1000" b="1" i="1" u="none" strike="noStrike" kern="1200" cap="none" spc="0" normalizeH="0" baseline="0" noProof="0">
                          <a:ln>
                            <a:noFill/>
                          </a:ln>
                          <a:solidFill>
                            <a:srgbClr val="000000"/>
                          </a:solidFill>
                          <a:effectLst/>
                          <a:uLnTx/>
                          <a:uFillTx/>
                          <a:latin typeface="Arial"/>
                          <a:ea typeface="+mn-ea"/>
                          <a:cs typeface="Arial"/>
                        </a:rPr>
                        <a:t> </a:t>
                      </a:r>
                      <a:r>
                        <a:rPr lang="en-GB" sz="1000" b="1" i="1" u="none" strike="noStrike" kern="1200" cap="none" spc="0" normalizeH="0" baseline="0" noProof="0">
                          <a:ln>
                            <a:noFill/>
                          </a:ln>
                          <a:solidFill>
                            <a:srgbClr val="000000"/>
                          </a:solidFill>
                          <a:effectLst/>
                          <a:uLnTx/>
                          <a:uFillTx/>
                          <a:latin typeface="Arial"/>
                          <a:ea typeface="+mn-ea"/>
                          <a:cs typeface="Arial"/>
                        </a:rPr>
                        <a:t>points</a:t>
                      </a:r>
                      <a:endParaRPr kumimoji="0" lang="en-GB" sz="1800" b="0" i="0" u="none" strike="noStrike" kern="1200" cap="none" spc="0" normalizeH="0" baseline="0" noProof="0">
                        <a:ln>
                          <a:noFill/>
                        </a:ln>
                        <a:solidFill>
                          <a:srgbClr val="000000"/>
                        </a:solidFill>
                        <a:effectLst/>
                        <a:uLnTx/>
                        <a:uFillTx/>
                        <a:latin typeface="Arial"/>
                        <a:ea typeface="+mn-ea"/>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620371564"/>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2506680924"/>
              </p:ext>
            </p:extLst>
          </p:nvPr>
        </p:nvGraphicFramePr>
        <p:xfrm>
          <a:off x="7454981" y="702151"/>
          <a:ext cx="4471469" cy="4479594"/>
        </p:xfrm>
        <a:graphic>
          <a:graphicData uri="http://schemas.openxmlformats.org/drawingml/2006/table">
            <a:tbl>
              <a:tblPr firstRow="1" bandRow="1">
                <a:tableStyleId>{5C22544A-7EE6-4342-B048-85BDC9FD1C3A}</a:tableStyleId>
              </a:tblPr>
              <a:tblGrid>
                <a:gridCol w="3349871">
                  <a:extLst>
                    <a:ext uri="{9D8B030D-6E8A-4147-A177-3AD203B41FA5}">
                      <a16:colId xmlns:a16="http://schemas.microsoft.com/office/drawing/2014/main" val="2727980484"/>
                    </a:ext>
                  </a:extLst>
                </a:gridCol>
                <a:gridCol w="554951">
                  <a:extLst>
                    <a:ext uri="{9D8B030D-6E8A-4147-A177-3AD203B41FA5}">
                      <a16:colId xmlns:a16="http://schemas.microsoft.com/office/drawing/2014/main" val="1637958658"/>
                    </a:ext>
                  </a:extLst>
                </a:gridCol>
                <a:gridCol w="566647">
                  <a:extLst>
                    <a:ext uri="{9D8B030D-6E8A-4147-A177-3AD203B41FA5}">
                      <a16:colId xmlns:a16="http://schemas.microsoft.com/office/drawing/2014/main" val="159653918"/>
                    </a:ext>
                  </a:extLst>
                </a:gridCol>
              </a:tblGrid>
              <a:tr h="275510">
                <a:tc>
                  <a:txBody>
                    <a:bodyPr/>
                    <a:lstStyle/>
                    <a:p>
                      <a:pPr algn="ctr"/>
                      <a:r>
                        <a:rPr lang="en-GB" sz="1000">
                          <a:solidFill>
                            <a:schemeClr val="tx1"/>
                          </a:solidFill>
                          <a:latin typeface="Arial" panose="020B0604020202020204" pitchFamily="34" charset="0"/>
                          <a:ea typeface="Inter"/>
                          <a:cs typeface="Arial" panose="020B0604020202020204" pitchFamily="34" charset="0"/>
                        </a:rPr>
                        <a:t>NICE Board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448980">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kern="1200" cap="none" spc="0" normalizeH="0" baseline="0" noProof="0">
                          <a:ln>
                            <a:noFill/>
                          </a:ln>
                          <a:effectLst/>
                          <a:uLnTx/>
                          <a:uFillTx/>
                          <a:latin typeface="Arial" panose="020B0604020202020204" pitchFamily="34" charset="0"/>
                          <a:ea typeface="Lato"/>
                          <a:cs typeface="Arial" panose="020B0604020202020204" pitchFamily="34" charset="0"/>
                        </a:rPr>
                        <a:t>Start routinely incorporating relevant medicine technology appraisals in guidelines</a:t>
                      </a:r>
                      <a:endParaRPr kumimoji="0" lang="en-GB" sz="1000" b="0" i="0" u="none" strike="noStrike" kern="1200" cap="none" spc="0" normalizeH="0" baseline="0" noProof="0">
                        <a:ln>
                          <a:noFill/>
                        </a:ln>
                        <a:effectLst/>
                        <a:uLnTx/>
                        <a:uFillTx/>
                        <a:latin typeface="Arial" panose="020B0604020202020204" pitchFamily="34" charset="0"/>
                        <a:ea typeface="Lato" panose="020F0502020204030203"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09037"/>
                  </a:ext>
                </a:extLst>
              </a:tr>
              <a:tr h="448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Understood baseline and opportunities for improvement</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rPr>
                        <a:t> in guidance producing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1">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71230206"/>
                  </a:ext>
                </a:extLst>
              </a:tr>
              <a:tr h="459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Rolled out digital tools that support planning and identified future planning/scheduling needs</a:t>
                      </a:r>
                      <a:endParaRPr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3138784"/>
                  </a:ext>
                </a:extLst>
              </a:tr>
              <a:tr h="418367">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rPr>
                        <a:t>Aligned and digitised some key steps in guidance producing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G</a:t>
                      </a:r>
                    </a:p>
                    <a:p>
                      <a:pPr algn="ct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0541423"/>
                  </a:ext>
                </a:extLst>
              </a:tr>
              <a:tr h="581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Reviewed the use of the severity modifier in medicines evaluation and identified remedial actions if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G</a:t>
                      </a:r>
                    </a:p>
                    <a:p>
                      <a:pPr algn="ct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16768234"/>
                  </a:ext>
                </a:extLst>
              </a:tr>
              <a:tr h="418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Updated methods for assessing health inequalities in guidance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r h="653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Expanded HTA Lab capacity in line with new VPAG funding and delivered insightful outputs supporting high quality guidance</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G</a:t>
                      </a:r>
                    </a:p>
                    <a:p>
                      <a:pPr algn="ct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r h="32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Inter"/>
                          <a:cs typeface="Arial" panose="020B0604020202020204" pitchFamily="34" charset="0"/>
                        </a:rPr>
                        <a:t>Launched 8 Late-Stage Assessment topics</a:t>
                      </a:r>
                      <a:endParaRPr kumimoji="0" lang="en-GB" sz="1000" b="0" i="0" u="none" strike="noStrike" kern="1200" cap="none" spc="0" normalizeH="0" baseline="0" noProof="0">
                        <a:ln>
                          <a:noFill/>
                        </a:ln>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57675873"/>
                  </a:ext>
                </a:extLst>
              </a:tr>
              <a:tr h="448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Lato"/>
                          <a:cs typeface="Arial" panose="020B0604020202020204" pitchFamily="34" charset="0"/>
                        </a:rPr>
                        <a:t>Consulted (with NHSE) on a medtech rules-based pathway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19839227"/>
                  </a:ext>
                </a:extLst>
              </a:tr>
            </a:tbl>
          </a:graphicData>
        </a:graphic>
      </p:graphicFrame>
      <p:sp>
        <p:nvSpPr>
          <p:cNvPr id="4" name="TextBox 3">
            <a:extLst>
              <a:ext uri="{FF2B5EF4-FFF2-40B4-BE49-F238E27FC236}">
                <a16:creationId xmlns:a16="http://schemas.microsoft.com/office/drawing/2014/main" id="{4095BD0A-A83B-8F3D-683E-DCBA42086378}"/>
              </a:ext>
            </a:extLst>
          </p:cNvPr>
          <p:cNvSpPr txBox="1"/>
          <p:nvPr/>
        </p:nvSpPr>
        <p:spPr>
          <a:xfrm>
            <a:off x="7377092" y="5193838"/>
            <a:ext cx="4091008"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7" name="Oval 6">
            <a:extLst>
              <a:ext uri="{FF2B5EF4-FFF2-40B4-BE49-F238E27FC236}">
                <a16:creationId xmlns:a16="http://schemas.microsoft.com/office/drawing/2014/main" id="{EB6C9DE0-23A5-61D7-37AB-C524C3A0C1B8}"/>
              </a:ext>
            </a:extLst>
          </p:cNvPr>
          <p:cNvSpPr/>
          <p:nvPr/>
        </p:nvSpPr>
        <p:spPr>
          <a:xfrm>
            <a:off x="11973838" y="110966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endParaRPr lang="en-GB" b="1">
              <a:solidFill>
                <a:schemeClr val="bg1"/>
              </a:solidFill>
            </a:endParaRPr>
          </a:p>
        </p:txBody>
      </p:sp>
      <p:sp>
        <p:nvSpPr>
          <p:cNvPr id="8" name="Oval 7">
            <a:extLst>
              <a:ext uri="{FF2B5EF4-FFF2-40B4-BE49-F238E27FC236}">
                <a16:creationId xmlns:a16="http://schemas.microsoft.com/office/drawing/2014/main" id="{91788976-A5C1-4BCD-6189-A04A2FC9FE5E}"/>
              </a:ext>
            </a:extLst>
          </p:cNvPr>
          <p:cNvSpPr/>
          <p:nvPr/>
        </p:nvSpPr>
        <p:spPr>
          <a:xfrm>
            <a:off x="369781" y="572200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3" name="TextBox 2">
            <a:extLst>
              <a:ext uri="{FF2B5EF4-FFF2-40B4-BE49-F238E27FC236}">
                <a16:creationId xmlns:a16="http://schemas.microsoft.com/office/drawing/2014/main" id="{6A9F5DD0-9C16-08BE-2C11-8E967C93D753}"/>
              </a:ext>
            </a:extLst>
          </p:cNvPr>
          <p:cNvSpPr txBox="1"/>
          <p:nvPr/>
        </p:nvSpPr>
        <p:spPr>
          <a:xfrm>
            <a:off x="9280326" y="6107279"/>
            <a:ext cx="2987118" cy="215444"/>
          </a:xfrm>
          <a:prstGeom prst="rect">
            <a:avLst/>
          </a:prstGeom>
          <a:noFill/>
        </p:spPr>
        <p:txBody>
          <a:bodyPr wrap="square" rtlCol="0">
            <a:spAutoFit/>
          </a:bodyPr>
          <a:lstStyle/>
          <a:p>
            <a:r>
              <a:rPr lang="en-GB" sz="800"/>
              <a:t>All figures as of 31 July 2024 unless otherwise stated</a:t>
            </a:r>
          </a:p>
        </p:txBody>
      </p:sp>
    </p:spTree>
    <p:extLst>
      <p:ext uri="{BB962C8B-B14F-4D97-AF65-F5344CB8AC3E}">
        <p14:creationId xmlns:p14="http://schemas.microsoft.com/office/powerpoint/2010/main" val="223622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33375" y="71837"/>
            <a:ext cx="11858625" cy="754053"/>
          </a:xfrm>
        </p:spPr>
        <p:txBody>
          <a:bodyPr>
            <a:normAutofit/>
          </a:bodyPr>
          <a:lstStyle/>
          <a:p>
            <a:r>
              <a:rPr lang="en-US" sz="2500">
                <a:latin typeface="Arial" panose="020B0604020202020204" pitchFamily="34" charset="0"/>
                <a:cs typeface="Arial" panose="020B0604020202020204" pitchFamily="34" charset="0"/>
              </a:rPr>
              <a:t>Timely &amp; High-Quality: High-level summary of performance (2 of 2)</a:t>
            </a:r>
          </a:p>
        </p:txBody>
      </p:sp>
      <p:graphicFrame>
        <p:nvGraphicFramePr>
          <p:cNvPr id="6" name="Table 5">
            <a:extLst>
              <a:ext uri="{FF2B5EF4-FFF2-40B4-BE49-F238E27FC236}">
                <a16:creationId xmlns:a16="http://schemas.microsoft.com/office/drawing/2014/main" id="{7A9D3AE2-79C3-EDDA-9E97-F4608FCCFA49}"/>
              </a:ext>
            </a:extLst>
          </p:cNvPr>
          <p:cNvGraphicFramePr>
            <a:graphicFrameLocks noGrp="1"/>
          </p:cNvGraphicFramePr>
          <p:nvPr>
            <p:extLst>
              <p:ext uri="{D42A27DB-BD31-4B8C-83A1-F6EECF244321}">
                <p14:modId xmlns:p14="http://schemas.microsoft.com/office/powerpoint/2010/main" val="620507934"/>
              </p:ext>
            </p:extLst>
          </p:nvPr>
        </p:nvGraphicFramePr>
        <p:xfrm>
          <a:off x="312630" y="629090"/>
          <a:ext cx="11557214" cy="4822446"/>
        </p:xfrm>
        <a:graphic>
          <a:graphicData uri="http://schemas.openxmlformats.org/drawingml/2006/table">
            <a:tbl>
              <a:tblPr firstRow="1" bandRow="1">
                <a:tableStyleId>{5C22544A-7EE6-4342-B048-85BDC9FD1C3A}</a:tableStyleId>
              </a:tblPr>
              <a:tblGrid>
                <a:gridCol w="3644889">
                  <a:extLst>
                    <a:ext uri="{9D8B030D-6E8A-4147-A177-3AD203B41FA5}">
                      <a16:colId xmlns:a16="http://schemas.microsoft.com/office/drawing/2014/main" val="2304097070"/>
                    </a:ext>
                  </a:extLst>
                </a:gridCol>
                <a:gridCol w="1848575">
                  <a:extLst>
                    <a:ext uri="{9D8B030D-6E8A-4147-A177-3AD203B41FA5}">
                      <a16:colId xmlns:a16="http://schemas.microsoft.com/office/drawing/2014/main" val="3216036580"/>
                    </a:ext>
                  </a:extLst>
                </a:gridCol>
                <a:gridCol w="1848575">
                  <a:extLst>
                    <a:ext uri="{9D8B030D-6E8A-4147-A177-3AD203B41FA5}">
                      <a16:colId xmlns:a16="http://schemas.microsoft.com/office/drawing/2014/main" val="2313668231"/>
                    </a:ext>
                  </a:extLst>
                </a:gridCol>
                <a:gridCol w="1848575">
                  <a:extLst>
                    <a:ext uri="{9D8B030D-6E8A-4147-A177-3AD203B41FA5}">
                      <a16:colId xmlns:a16="http://schemas.microsoft.com/office/drawing/2014/main" val="3423311158"/>
                    </a:ext>
                  </a:extLst>
                </a:gridCol>
                <a:gridCol w="2366600">
                  <a:extLst>
                    <a:ext uri="{9D8B030D-6E8A-4147-A177-3AD203B41FA5}">
                      <a16:colId xmlns:a16="http://schemas.microsoft.com/office/drawing/2014/main" val="1255037757"/>
                    </a:ext>
                  </a:extLst>
                </a:gridCol>
              </a:tblGrid>
              <a:tr h="624835">
                <a:tc>
                  <a:txBody>
                    <a:bodyPr/>
                    <a:lstStyle/>
                    <a:p>
                      <a:pPr algn="ctr"/>
                      <a:r>
                        <a:rPr lang="en-GB" sz="1100">
                          <a:solidFill>
                            <a:schemeClr val="tx1"/>
                          </a:solidFill>
                          <a:latin typeface="Arial"/>
                          <a:ea typeface="Inter"/>
                          <a:cs typeface="Arial"/>
                        </a:rPr>
                        <a:t>NICE Board KPIs </a:t>
                      </a:r>
                      <a:r>
                        <a:rPr lang="en-GB" sz="1100" b="1">
                          <a:solidFill>
                            <a:srgbClr val="000000"/>
                          </a:solidFill>
                          <a:latin typeface="Arial"/>
                          <a:cs typeface="Arial"/>
                        </a:rPr>
                        <a:t>(this slide are all NICE Board level KPIs ) </a:t>
                      </a:r>
                      <a:endParaRPr lang="en-GB" sz="1100">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solidFill>
                            <a:schemeClr val="tx1"/>
                          </a:solidFill>
                          <a:latin typeface="Arial"/>
                          <a:ea typeface="Inter"/>
                          <a:cs typeface="Arial"/>
                        </a:rPr>
                        <a:t>Actual YTD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1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solidFill>
                            <a:schemeClr val="tx1"/>
                          </a:solidFill>
                          <a:latin typeface="Arial"/>
                          <a:ea typeface="Inter"/>
                          <a:cs typeface="Arial"/>
                        </a:rPr>
                        <a:t>% improvement  / decrease vs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7221365"/>
                  </a:ext>
                </a:extLst>
              </a:tr>
              <a:tr h="736985">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(divergent)</a:t>
                      </a:r>
                    </a:p>
                    <a:p>
                      <a:pPr marL="0" indent="0">
                        <a:buFont typeface="Arial" panose="020B0604020202020204" pitchFamily="34" charset="0"/>
                        <a:buNone/>
                      </a:pP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402 days</a:t>
                      </a:r>
                      <a:endParaRPr lang="en-US"/>
                    </a:p>
                    <a:p>
                      <a:pPr lvl="0" algn="ctr">
                        <a:buNone/>
                      </a:pPr>
                      <a:r>
                        <a:rPr lang="en-GB" sz="1000" b="1">
                          <a:solidFill>
                            <a:schemeClr val="tx1"/>
                          </a:solidFill>
                          <a:latin typeface="Arial"/>
                          <a:ea typeface="Inter"/>
                          <a:cs typeface="Arial"/>
                        </a:rPr>
                        <a:t>(N=10)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baseline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540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26% improvement</a:t>
                      </a:r>
                    </a:p>
                    <a:p>
                      <a:pPr algn="ctr"/>
                      <a:endParaRPr lang="en-GB" sz="1000" b="1">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3662302"/>
                  </a:ext>
                </a:extLst>
              </a:tr>
              <a:tr h="576771">
                <a:tc>
                  <a:txBody>
                    <a:bodyPr/>
                    <a:lstStyle/>
                    <a:p>
                      <a:pPr marL="0" lvl="0" indent="0">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(divergent)</a:t>
                      </a:r>
                      <a:endParaRPr lang="en-US">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GB" sz="1000" b="1" i="0" u="none" strike="noStrike" noProof="0">
                          <a:solidFill>
                            <a:schemeClr val="tx1"/>
                          </a:solidFill>
                          <a:latin typeface="Arial"/>
                          <a:cs typeface="Arial"/>
                        </a:rPr>
                        <a:t>389 days</a:t>
                      </a:r>
                      <a:endParaRPr lang="en-US" sz="1000" b="0" i="0" u="none" strike="noStrike" noProof="0">
                        <a:solidFill>
                          <a:srgbClr val="000000"/>
                        </a:solidFill>
                        <a:latin typeface="Arial"/>
                        <a:cs typeface="Arial"/>
                      </a:endParaRPr>
                    </a:p>
                    <a:p>
                      <a:pPr lvl="0" algn="ctr">
                        <a:buNone/>
                      </a:pPr>
                      <a:r>
                        <a:rPr lang="en-GB" sz="1000" b="1" i="0" u="none" strike="noStrike" noProof="0">
                          <a:solidFill>
                            <a:schemeClr val="tx1"/>
                          </a:solidFill>
                          <a:latin typeface="Arial"/>
                          <a:cs typeface="Arial"/>
                        </a:rPr>
                        <a:t>(N=10)</a:t>
                      </a:r>
                      <a:endParaRPr lang="en-GB">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GB" sz="1000" b="1" i="0" u="none" strike="noStrike" noProof="0">
                          <a:solidFill>
                            <a:schemeClr val="tx1"/>
                          </a:solidFill>
                          <a:latin typeface="Arial"/>
                          <a:cs typeface="Arial"/>
                        </a:rPr>
                        <a:t>Improvement on baseline 23-24</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365 days </a:t>
                      </a:r>
                      <a:endParaRPr lang="en-US" sz="1000" b="0" i="0" u="none" strike="noStrike" noProof="0">
                        <a:solidFill>
                          <a:srgbClr val="00000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b="1" i="0" u="none" strike="noStrike" noProof="0">
                          <a:solidFill>
                            <a:srgbClr val="000000"/>
                          </a:solidFill>
                          <a:latin typeface="Arial"/>
                          <a:cs typeface="Arial"/>
                        </a:rPr>
                        <a:t>7% reduction</a:t>
                      </a:r>
                      <a:endParaRPr lang="en-US" sz="1000" b="0" i="0" u="none" strike="noStrike" noProof="0">
                        <a:solidFill>
                          <a:srgbClr val="000000"/>
                        </a:solidFill>
                        <a:latin typeface="Arial" panose="020B0604020202020204" pitchFamily="34" charset="0"/>
                        <a:cs typeface="Arial" panose="020B0604020202020204" pitchFamily="34" charset="0"/>
                      </a:endParaRPr>
                    </a:p>
                    <a:p>
                      <a:pPr lvl="0" algn="ctr">
                        <a:buNone/>
                      </a:pPr>
                      <a:endParaRPr lang="en-GB" sz="1000" b="1" i="0" u="none" strike="noStrike" noProof="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081417"/>
                  </a:ext>
                </a:extLst>
              </a:tr>
              <a:tr h="576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Medicines </a:t>
                      </a:r>
                      <a:r>
                        <a:rPr lang="en-GB" sz="1000">
                          <a:solidFill>
                            <a:schemeClr val="tx1"/>
                          </a:solidFill>
                          <a:latin typeface="Arial"/>
                          <a:ea typeface="Inter"/>
                          <a:cs typeface="Arial"/>
                        </a:rPr>
                        <a:t>- Improvement year on year in optimal topics as a % of all medicines’ appraisals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latin typeface="Arial"/>
                          <a:cs typeface="Arial"/>
                        </a:rPr>
                        <a:t>16.7%</a:t>
                      </a:r>
                    </a:p>
                    <a:p>
                      <a:pPr algn="ctr"/>
                      <a:r>
                        <a:rPr lang="en-GB" sz="1000" b="1">
                          <a:latin typeface="Arial"/>
                          <a:cs typeface="Arial"/>
                        </a:rPr>
                        <a:t>(N=2)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cs typeface="Arial"/>
                        </a:rPr>
                        <a:t>-0.8% points</a:t>
                      </a:r>
                      <a:endParaRPr lang="en-GB" sz="1000" b="1">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9444244"/>
                  </a:ext>
                </a:extLst>
              </a:tr>
              <a:tr h="576771">
                <a:tc>
                  <a:txBody>
                    <a:bodyPr/>
                    <a:lstStyle/>
                    <a:p>
                      <a:pPr marL="0" indent="0">
                        <a:buFont typeface="Arial" panose="020B0604020202020204" pitchFamily="34" charset="0"/>
                        <a:buNone/>
                      </a:pPr>
                      <a:r>
                        <a:rPr lang="en-GB" sz="1000" b="1">
                          <a:solidFill>
                            <a:schemeClr val="tx1"/>
                          </a:solidFill>
                          <a:latin typeface="Arial"/>
                          <a:ea typeface="Inter"/>
                          <a:cs typeface="Arial"/>
                        </a:rPr>
                        <a:t>HealthTech </a:t>
                      </a:r>
                      <a:r>
                        <a:rPr lang="en-GB" sz="1000">
                          <a:solidFill>
                            <a:schemeClr val="tx1"/>
                          </a:solidFill>
                          <a:latin typeface="Arial"/>
                          <a:ea typeface="Inter"/>
                          <a:cs typeface="Arial"/>
                        </a:rPr>
                        <a:t>- Mean time to publish HealthTech guidance </a:t>
                      </a:r>
                      <a:endParaRPr lang="en-GB" sz="1000">
                        <a:solidFill>
                          <a:srgbClr val="FF0000"/>
                        </a:solidFill>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rgbClr val="000000"/>
                          </a:solidFill>
                          <a:latin typeface="Arial"/>
                          <a:cs typeface="Arial"/>
                        </a:rPr>
                        <a:t> 386 days</a:t>
                      </a:r>
                    </a:p>
                    <a:p>
                      <a:pPr algn="ctr"/>
                      <a:r>
                        <a:rPr lang="en-GB" sz="1000" b="1">
                          <a:solidFill>
                            <a:srgbClr val="000000"/>
                          </a:solidFill>
                          <a:latin typeface="Arial"/>
                          <a:cs typeface="Arial"/>
                        </a:rPr>
                        <a:t>(N=14)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23-24 baseline</a:t>
                      </a:r>
                      <a:endParaRPr lang="en-US">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 490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21% improvement</a:t>
                      </a:r>
                      <a:endParaRPr lang="en-GB" sz="1000" b="1">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23477"/>
                  </a:ext>
                </a:extLst>
              </a:tr>
              <a:tr h="576771">
                <a:tc>
                  <a:txBody>
                    <a:bodyPr/>
                    <a:lstStyle/>
                    <a:p>
                      <a:pPr marL="0" lvl="0" indent="0">
                        <a:buNone/>
                      </a:pPr>
                      <a:r>
                        <a:rPr lang="en-GB" sz="1000" b="1" i="0" u="none" strike="noStrike" noProof="0">
                          <a:solidFill>
                            <a:schemeClr val="tx1"/>
                          </a:solidFill>
                          <a:latin typeface="Arial"/>
                          <a:cs typeface="Arial"/>
                        </a:rPr>
                        <a:t>HealthTech </a:t>
                      </a:r>
                      <a:r>
                        <a:rPr lang="en-GB" sz="1000" b="0" i="0" u="none" strike="noStrike" noProof="0">
                          <a:solidFill>
                            <a:schemeClr val="tx1"/>
                          </a:solidFill>
                          <a:latin typeface="Arial"/>
                          <a:cs typeface="Arial"/>
                        </a:rPr>
                        <a:t>- Median time to publish HealthTech guidance </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i="0" u="none" strike="noStrike" noProof="0">
                          <a:solidFill>
                            <a:srgbClr val="000000"/>
                          </a:solidFill>
                          <a:latin typeface="Arial"/>
                          <a:cs typeface="Arial"/>
                        </a:rPr>
                        <a:t>  376 days</a:t>
                      </a:r>
                    </a:p>
                    <a:p>
                      <a:pPr lvl="0" algn="ctr">
                        <a:buNone/>
                      </a:pPr>
                      <a:r>
                        <a:rPr lang="en-GB" sz="1000" b="1" i="0" u="none" strike="noStrike" noProof="0">
                          <a:solidFill>
                            <a:srgbClr val="000000"/>
                          </a:solidFill>
                          <a:latin typeface="Arial"/>
                          <a:cs typeface="Arial"/>
                        </a:rPr>
                        <a:t>(N=14)</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00" b="1" i="0" u="none" strike="noStrike" noProof="0">
                          <a:solidFill>
                            <a:schemeClr val="tx1"/>
                          </a:solidFill>
                          <a:latin typeface="Arial"/>
                          <a:cs typeface="Arial"/>
                        </a:rPr>
                        <a:t>Improvement on 23-24 baseline</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402 Days</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6% improvement</a:t>
                      </a:r>
                      <a:endParaRPr lang="en-GB" sz="1000" b="1" i="0" u="none" strike="noStrike" noProof="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678625"/>
                  </a:ext>
                </a:extLst>
              </a:tr>
              <a:tr h="576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cs typeface="Arial"/>
                        </a:rPr>
                        <a:t>CfG</a:t>
                      </a:r>
                      <a:r>
                        <a:rPr lang="en-GB" sz="1000">
                          <a:solidFill>
                            <a:schemeClr val="tx1"/>
                          </a:solidFill>
                          <a:latin typeface="Arial"/>
                          <a:cs typeface="Arial"/>
                        </a:rPr>
                        <a:t> – % of quality standard updates published alongside guideline updates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Arial"/>
                          <a:cs typeface="Aria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481727"/>
                  </a:ext>
                </a:extLst>
              </a:tr>
              <a:tr h="576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 of TAs retrospectively incorporated by end of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(N=47)</a:t>
                      </a:r>
                      <a:endParaRPr lang="en-GB" sz="1000" b="1">
                        <a:solidFill>
                          <a:schemeClr val="bg1"/>
                        </a:solidFill>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33% (170 out of 517)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rPr>
                        <a:t>47 achieved by end of July against target of 42 for Q1</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3986993"/>
                  </a:ext>
                </a:extLst>
              </a:tr>
            </a:tbl>
          </a:graphicData>
        </a:graphic>
      </p:graphicFrame>
      <p:sp>
        <p:nvSpPr>
          <p:cNvPr id="7" name="TextBox 6">
            <a:extLst>
              <a:ext uri="{FF2B5EF4-FFF2-40B4-BE49-F238E27FC236}">
                <a16:creationId xmlns:a16="http://schemas.microsoft.com/office/drawing/2014/main" id="{EA5A8773-C902-FBD0-8980-0C365FE80FC8}"/>
              </a:ext>
            </a:extLst>
          </p:cNvPr>
          <p:cNvSpPr txBox="1"/>
          <p:nvPr/>
        </p:nvSpPr>
        <p:spPr>
          <a:xfrm>
            <a:off x="297573" y="6324498"/>
            <a:ext cx="10619129" cy="461665"/>
          </a:xfrm>
          <a:prstGeom prst="rect">
            <a:avLst/>
          </a:prstGeom>
          <a:noFill/>
        </p:spPr>
        <p:txBody>
          <a:bodyPr wrap="square">
            <a:spAutoFit/>
          </a:bodyPr>
          <a:lstStyle/>
          <a:p>
            <a:r>
              <a:rPr lang="en-GB" sz="800" b="1">
                <a:latin typeface="Arial" panose="020B0604020202020204" pitchFamily="34" charset="0"/>
                <a:cs typeface="Arial" panose="020B0604020202020204" pitchFamily="34" charset="0"/>
              </a:rPr>
              <a:t>KPIs reflect Q1 figures; </a:t>
            </a:r>
            <a:r>
              <a:rPr lang="en-GB" sz="800">
                <a:latin typeface="Arial" panose="020B0604020202020204" pitchFamily="34" charset="0"/>
                <a:cs typeface="Arial" panose="020B0604020202020204" pitchFamily="34" charset="0"/>
              </a:rPr>
              <a:t>Two KPIs have not been included here:</a:t>
            </a:r>
          </a:p>
          <a:p>
            <a:r>
              <a:rPr lang="en-GB" sz="800">
                <a:latin typeface="Arial" panose="020B0604020202020204" pitchFamily="34" charset="0"/>
                <a:cs typeface="Arial" panose="020B0604020202020204" pitchFamily="34" charset="0"/>
              </a:rPr>
              <a:t> 1) “</a:t>
            </a:r>
            <a:r>
              <a:rPr lang="en-GB" sz="800">
                <a:effectLst/>
                <a:latin typeface="Arial" panose="020B0604020202020204" pitchFamily="34" charset="0"/>
                <a:ea typeface="Times New Roman" panose="02020603050405020304" pitchFamily="18" charset="0"/>
                <a:cs typeface="Arial" panose="020B0604020202020204" pitchFamily="34" charset="0"/>
              </a:rPr>
              <a:t>Mean and median time to produce new guideline and guideline update” - data is being captured to establish a baseline for future measurement in 25-26;</a:t>
            </a:r>
          </a:p>
          <a:p>
            <a:r>
              <a:rPr lang="en-GB" sz="800">
                <a:effectLst/>
                <a:latin typeface="Arial" panose="020B0604020202020204" pitchFamily="34" charset="0"/>
                <a:ea typeface="Times New Roman" panose="02020603050405020304" pitchFamily="18" charset="0"/>
                <a:cs typeface="Arial" panose="020B0604020202020204" pitchFamily="34" charset="0"/>
              </a:rPr>
              <a:t> 2) “New NICE guidance within topic suites published within 6 months of Prioritisation Board's decision to update” - baseline data will start to be collected from August, and will be captured on a quarterly basis</a:t>
            </a:r>
            <a:endParaRPr lang="en-GB" sz="8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D330685-7088-FD6F-2DFB-BDF8D3BDF576}"/>
              </a:ext>
            </a:extLst>
          </p:cNvPr>
          <p:cNvSpPr txBox="1"/>
          <p:nvPr/>
        </p:nvSpPr>
        <p:spPr>
          <a:xfrm>
            <a:off x="303349" y="5531122"/>
            <a:ext cx="11557213" cy="738664"/>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200" b="1">
                <a:latin typeface="Arial" panose="020B0604020202020204" pitchFamily="34" charset="0"/>
                <a:ea typeface="Inter SemiBold"/>
                <a:cs typeface="Arial" panose="020B0604020202020204" pitchFamily="34" charset="0"/>
              </a:rPr>
              <a:t>Notes on RAG status:</a:t>
            </a:r>
            <a:endParaRPr lang="en-GB" sz="1200">
              <a:latin typeface="Arial" panose="020B0604020202020204" pitchFamily="34" charset="0"/>
              <a:ea typeface="Inter SemiBold" panose="02000503000000020004" pitchFamily="2" charset="0"/>
              <a:cs typeface="Arial" panose="020B0604020202020204" pitchFamily="34" charset="0"/>
            </a:endParaRPr>
          </a:p>
          <a:p>
            <a:pPr marL="354013" indent="-354013">
              <a:spcAft>
                <a:spcPts val="600"/>
              </a:spcAft>
              <a:buFont typeface="Arial" panose="020B0604020202020204" pitchFamily="34" charset="0"/>
              <a:buChar char="•"/>
            </a:pPr>
            <a:r>
              <a:rPr lang="en-GB" sz="1000">
                <a:latin typeface="Arial" panose="020B0604020202020204" pitchFamily="34" charset="0"/>
                <a:ea typeface="Inter"/>
                <a:cs typeface="Arial" panose="020B0604020202020204" pitchFamily="34" charset="0"/>
              </a:rPr>
              <a:t>Low sample sizes make it difficult to compare timeliness at this stage in the year to full-year averages</a:t>
            </a:r>
          </a:p>
          <a:p>
            <a:pPr marL="354013" indent="-354013">
              <a:spcAft>
                <a:spcPts val="600"/>
              </a:spcAft>
              <a:buFont typeface="Arial" panose="020B0604020202020204" pitchFamily="34" charset="0"/>
              <a:buChar char="•"/>
            </a:pPr>
            <a:r>
              <a:rPr lang="en-GB" sz="1000">
                <a:latin typeface="Arial" panose="020B0604020202020204" pitchFamily="34" charset="0"/>
                <a:ea typeface="Inter"/>
                <a:cs typeface="Arial" panose="020B0604020202020204" pitchFamily="34" charset="0"/>
              </a:rPr>
              <a:t>The KPI is projected to rise to 31% by the end of the year</a:t>
            </a:r>
          </a:p>
        </p:txBody>
      </p:sp>
      <p:sp>
        <p:nvSpPr>
          <p:cNvPr id="4" name="Oval 3">
            <a:extLst>
              <a:ext uri="{FF2B5EF4-FFF2-40B4-BE49-F238E27FC236}">
                <a16:creationId xmlns:a16="http://schemas.microsoft.com/office/drawing/2014/main" id="{E2331324-D843-6F43-239B-F92C63392D1C}"/>
              </a:ext>
            </a:extLst>
          </p:cNvPr>
          <p:cNvSpPr/>
          <p:nvPr/>
        </p:nvSpPr>
        <p:spPr>
          <a:xfrm>
            <a:off x="11936281" y="213699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5" name="Oval 4">
            <a:extLst>
              <a:ext uri="{FF2B5EF4-FFF2-40B4-BE49-F238E27FC236}">
                <a16:creationId xmlns:a16="http://schemas.microsoft.com/office/drawing/2014/main" id="{699FC223-656F-B75E-F4F6-8D030FFE77B3}"/>
              </a:ext>
            </a:extLst>
          </p:cNvPr>
          <p:cNvSpPr/>
          <p:nvPr/>
        </p:nvSpPr>
        <p:spPr>
          <a:xfrm>
            <a:off x="11936281" y="275742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8" name="Oval 7">
            <a:extLst>
              <a:ext uri="{FF2B5EF4-FFF2-40B4-BE49-F238E27FC236}">
                <a16:creationId xmlns:a16="http://schemas.microsoft.com/office/drawing/2014/main" id="{7BA72715-14DA-CB1B-45F7-B2832786A61C}"/>
              </a:ext>
            </a:extLst>
          </p:cNvPr>
          <p:cNvSpPr/>
          <p:nvPr/>
        </p:nvSpPr>
        <p:spPr>
          <a:xfrm>
            <a:off x="399175" y="580440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9" name="TextBox 8">
            <a:extLst>
              <a:ext uri="{FF2B5EF4-FFF2-40B4-BE49-F238E27FC236}">
                <a16:creationId xmlns:a16="http://schemas.microsoft.com/office/drawing/2014/main" id="{35947398-F779-39DF-8467-FDCF73EF8D02}"/>
              </a:ext>
            </a:extLst>
          </p:cNvPr>
          <p:cNvSpPr txBox="1"/>
          <p:nvPr/>
        </p:nvSpPr>
        <p:spPr>
          <a:xfrm>
            <a:off x="9204882" y="6170786"/>
            <a:ext cx="2987118" cy="215444"/>
          </a:xfrm>
          <a:prstGeom prst="rect">
            <a:avLst/>
          </a:prstGeom>
          <a:noFill/>
        </p:spPr>
        <p:txBody>
          <a:bodyPr wrap="square" rtlCol="0">
            <a:spAutoFit/>
          </a:bodyPr>
          <a:lstStyle/>
          <a:p>
            <a:r>
              <a:rPr lang="en-GB" sz="800"/>
              <a:t>All figures as of 31 July 2024 unless otherwise stated</a:t>
            </a:r>
          </a:p>
        </p:txBody>
      </p:sp>
      <p:sp>
        <p:nvSpPr>
          <p:cNvPr id="10" name="Oval 9">
            <a:extLst>
              <a:ext uri="{FF2B5EF4-FFF2-40B4-BE49-F238E27FC236}">
                <a16:creationId xmlns:a16="http://schemas.microsoft.com/office/drawing/2014/main" id="{3385D74F-8E4E-A460-AFFD-64206AB9B6C3}"/>
              </a:ext>
            </a:extLst>
          </p:cNvPr>
          <p:cNvSpPr/>
          <p:nvPr/>
        </p:nvSpPr>
        <p:spPr>
          <a:xfrm>
            <a:off x="399175" y="605089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Tree>
    <p:extLst>
      <p:ext uri="{BB962C8B-B14F-4D97-AF65-F5344CB8AC3E}">
        <p14:creationId xmlns:p14="http://schemas.microsoft.com/office/powerpoint/2010/main" val="44128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43697" y="708181"/>
            <a:ext cx="5915422"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a:r>
              <a:rPr lang="en-GB" sz="1600" b="1">
                <a:solidFill>
                  <a:srgbClr val="FFFFFF"/>
                </a:solidFill>
                <a:latin typeface="Arial" panose="020B0604020202020204" pitchFamily="34" charset="0"/>
                <a:cs typeface="Arial" panose="020B0604020202020204" pitchFamily="34" charset="0"/>
              </a:rPr>
              <a:t>Key activities for next month</a:t>
            </a: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07050" y="709663"/>
            <a:ext cx="5667482"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138" marR="0" lvl="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287353" y="170294"/>
            <a:ext cx="11076689" cy="746158"/>
          </a:xfrm>
        </p:spPr>
        <p:txBody>
          <a:bodyPr>
            <a:normAutofit/>
          </a:bodyPr>
          <a:lstStyle/>
          <a:p>
            <a:r>
              <a:rPr lang="en-GB" sz="2500">
                <a:latin typeface="Arial" panose="020B0604020202020204" pitchFamily="34" charset="0"/>
                <a:cs typeface="Arial" panose="020B0604020202020204" pitchFamily="34" charset="0"/>
              </a:rPr>
              <a:t>Useable: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102755" y="76963"/>
            <a:ext cx="2856364"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698033" y="172579"/>
            <a:ext cx="1057778" cy="369332"/>
          </a:xfrm>
          <a:prstGeom prst="rect">
            <a:avLst/>
          </a:prstGeom>
          <a:solidFill>
            <a:srgbClr val="FFC0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Arial" panose="020B0604020202020204" pitchFamily="34" charset="0"/>
                <a:cs typeface="Arial" panose="020B0604020202020204" pitchFamily="34" charset="0"/>
              </a:rPr>
              <a:t>Amber</a:t>
            </a:r>
          </a:p>
        </p:txBody>
      </p:sp>
      <p:sp>
        <p:nvSpPr>
          <p:cNvPr id="9" name="TextBox 8">
            <a:extLst>
              <a:ext uri="{FF2B5EF4-FFF2-40B4-BE49-F238E27FC236}">
                <a16:creationId xmlns:a16="http://schemas.microsoft.com/office/drawing/2014/main" id="{D47EDE79-9C78-F8DD-B967-B64E4699754D}"/>
              </a:ext>
            </a:extLst>
          </p:cNvPr>
          <p:cNvSpPr txBox="1"/>
          <p:nvPr/>
        </p:nvSpPr>
        <p:spPr>
          <a:xfrm>
            <a:off x="307052" y="1388552"/>
            <a:ext cx="5667482" cy="2741074"/>
          </a:xfrm>
          <a:prstGeom prst="rect">
            <a:avLst/>
          </a:prstGeom>
          <a:solidFill>
            <a:schemeClr val="accent1"/>
          </a:solidFill>
          <a:ln>
            <a:noFill/>
          </a:ln>
        </p:spPr>
        <p:txBody>
          <a:bodyPr wrap="square" lIns="180000" tIns="180000" rIns="180000" bIns="180000" rtlCol="0" anchor="t">
            <a:noAutofit/>
          </a:bodyPr>
          <a:lstStyle/>
          <a:p>
            <a:pPr marL="171450" indent="-171450">
              <a:spcAft>
                <a:spcPts val="300"/>
              </a:spcAft>
              <a:buFont typeface="Arial"/>
              <a:buChar char="•"/>
              <a:defRPr/>
            </a:pPr>
            <a:r>
              <a:rPr lang="en-GB" sz="1100">
                <a:solidFill>
                  <a:srgbClr val="FFFFFF"/>
                </a:solidFill>
                <a:latin typeface="Arial"/>
                <a:ea typeface="Inter"/>
                <a:cs typeface="Arial"/>
              </a:rPr>
              <a:t>Draft of NICE useable product strategy produced (including how we address the barriers to progress -in 24/25 - and deliver the long term aim to make guidance products more useable for practitioners, commissioners and providers). This will go to a Board discussion in September</a:t>
            </a:r>
          </a:p>
          <a:p>
            <a:pPr marL="171450" indent="-171450">
              <a:spcAft>
                <a:spcPts val="300"/>
              </a:spcAft>
              <a:buFont typeface="Arial"/>
              <a:buChar char="•"/>
              <a:defRPr/>
            </a:pPr>
            <a:r>
              <a:rPr lang="en-GB" sz="1100">
                <a:solidFill>
                  <a:srgbClr val="FFFFFF"/>
                </a:solidFill>
                <a:latin typeface="Arial"/>
                <a:ea typeface="Inter"/>
                <a:cs typeface="Arial"/>
              </a:rPr>
              <a:t>We have agreed changes to how guidelines will be written to improve how they are structured and be more explicit about recommended clinician actions.</a:t>
            </a:r>
          </a:p>
          <a:p>
            <a:pPr marL="171450" indent="-171450">
              <a:spcAft>
                <a:spcPts val="300"/>
              </a:spcAft>
              <a:buFont typeface="Arial"/>
              <a:buChar char="•"/>
              <a:defRPr/>
            </a:pPr>
            <a:r>
              <a:rPr lang="en-GB" sz="1100">
                <a:solidFill>
                  <a:srgbClr val="FFFFFF"/>
                </a:solidFill>
                <a:latin typeface="Arial"/>
                <a:ea typeface="Inter"/>
                <a:cs typeface="Arial"/>
              </a:rPr>
              <a:t>We have agreed changes to all medicine and </a:t>
            </a:r>
            <a:r>
              <a:rPr lang="en-GB" sz="1100" err="1">
                <a:solidFill>
                  <a:srgbClr val="FFFFFF"/>
                </a:solidFill>
                <a:latin typeface="Arial"/>
                <a:ea typeface="Inter"/>
                <a:cs typeface="Arial"/>
              </a:rPr>
              <a:t>medtech</a:t>
            </a:r>
            <a:r>
              <a:rPr lang="en-GB" sz="1100">
                <a:solidFill>
                  <a:srgbClr val="FFFFFF"/>
                </a:solidFill>
                <a:latin typeface="Arial"/>
                <a:ea typeface="Inter"/>
                <a:cs typeface="Arial"/>
              </a:rPr>
              <a:t> appraisals that align wording and clarify recommended clinician and commissioner actions. We are awaiting legal feedback.</a:t>
            </a:r>
          </a:p>
          <a:p>
            <a:pPr marL="171450" indent="-171450">
              <a:spcAft>
                <a:spcPts val="300"/>
              </a:spcAft>
              <a:buFont typeface="Arial"/>
              <a:buChar char="•"/>
              <a:defRPr/>
            </a:pPr>
            <a:r>
              <a:rPr lang="en-GB" sz="1100">
                <a:solidFill>
                  <a:srgbClr val="FFFFFF"/>
                </a:solidFill>
                <a:latin typeface="Arial"/>
                <a:ea typeface="Inter"/>
                <a:cs typeface="Arial"/>
              </a:rPr>
              <a:t>Content governance: consulting with guidance developers on draft framework for decision making about wording and presentation, and draft roles and responsibilities for developer and publishing teams</a:t>
            </a:r>
          </a:p>
          <a:p>
            <a:pPr marL="171450" indent="-171450">
              <a:spcAft>
                <a:spcPts val="300"/>
              </a:spcAft>
              <a:buFont typeface="Arial"/>
              <a:buChar char="•"/>
              <a:defRPr/>
            </a:pPr>
            <a:r>
              <a:rPr lang="en-GB" sz="1100">
                <a:solidFill>
                  <a:srgbClr val="FFFFFF"/>
                </a:solidFill>
                <a:latin typeface="Arial"/>
                <a:ea typeface="Inter"/>
                <a:cs typeface="Arial"/>
              </a:rPr>
              <a:t>Discussions under way with AWS to finalise project scope.</a:t>
            </a:r>
          </a:p>
          <a:p>
            <a:pPr rtl="0">
              <a:spcAft>
                <a:spcPts val="300"/>
              </a:spcAft>
              <a:buFont typeface="Arial" panose="020B0604020202020204" pitchFamily="34" charset="0"/>
              <a:buChar char="•"/>
            </a:pPr>
            <a:endParaRPr lang="en-GB" sz="800">
              <a:solidFill>
                <a:schemeClr val="bg1"/>
              </a:solidFill>
              <a:effectLst/>
            </a:endParaRPr>
          </a:p>
        </p:txBody>
      </p:sp>
      <p:sp>
        <p:nvSpPr>
          <p:cNvPr id="24" name="TextBox 23">
            <a:extLst>
              <a:ext uri="{FF2B5EF4-FFF2-40B4-BE49-F238E27FC236}">
                <a16:creationId xmlns:a16="http://schemas.microsoft.com/office/drawing/2014/main" id="{D4D2D40D-5649-926E-52CB-C7E779CFB6BA}"/>
              </a:ext>
            </a:extLst>
          </p:cNvPr>
          <p:cNvSpPr txBox="1"/>
          <p:nvPr/>
        </p:nvSpPr>
        <p:spPr>
          <a:xfrm>
            <a:off x="6043697" y="1388552"/>
            <a:ext cx="5915422" cy="2741074"/>
          </a:xfrm>
          <a:prstGeom prst="rect">
            <a:avLst/>
          </a:prstGeom>
          <a:solidFill>
            <a:srgbClr val="228096"/>
          </a:solidFill>
          <a:ln>
            <a:noFill/>
          </a:ln>
        </p:spPr>
        <p:txBody>
          <a:bodyPr wrap="square" lIns="180000" tIns="180000" rIns="180000" bIns="180000" rtlCol="0" anchor="t">
            <a:noAutofit/>
          </a:bodyPr>
          <a:lstStyle/>
          <a:p>
            <a:pPr marL="171450" indent="-171450">
              <a:spcAft>
                <a:spcPts val="300"/>
              </a:spcAft>
              <a:buFont typeface="Arial"/>
              <a:buChar char="•"/>
              <a:defRPr/>
            </a:pPr>
            <a:r>
              <a:rPr lang="en-GB" sz="1100">
                <a:solidFill>
                  <a:srgbClr val="FFFFFF"/>
                </a:solidFill>
                <a:latin typeface="Arial"/>
                <a:ea typeface="Inter"/>
                <a:cs typeface="Arial"/>
              </a:rPr>
              <a:t>Setting up a separate working group to focus on ‘strength of recommendations’ as part of our structured recommendation frameworks project.</a:t>
            </a:r>
          </a:p>
          <a:p>
            <a:pPr marL="171450" indent="-171450">
              <a:spcAft>
                <a:spcPts val="300"/>
              </a:spcAft>
              <a:buFont typeface="Arial"/>
              <a:buChar char="•"/>
              <a:defRPr/>
            </a:pPr>
            <a:r>
              <a:rPr lang="en-GB" sz="1100">
                <a:solidFill>
                  <a:srgbClr val="FFFFFF"/>
                </a:solidFill>
                <a:latin typeface="Arial"/>
                <a:ea typeface="Inter"/>
                <a:cs typeface="Arial"/>
              </a:rPr>
              <a:t>Finalising scope and beginning agile sprints with Amazon Web Services. </a:t>
            </a:r>
          </a:p>
          <a:p>
            <a:pPr marL="171450" indent="-171450">
              <a:spcAft>
                <a:spcPts val="300"/>
              </a:spcAft>
              <a:buFont typeface="Arial"/>
              <a:buChar char="•"/>
              <a:defRPr/>
            </a:pPr>
            <a:r>
              <a:rPr lang="en-GB" sz="1100">
                <a:solidFill>
                  <a:srgbClr val="FFFFFF"/>
                </a:solidFill>
                <a:latin typeface="Arial"/>
                <a:ea typeface="Inter"/>
                <a:cs typeface="Arial"/>
              </a:rPr>
              <a:t>Content governance: agree decision-making framework and implement in Medicines and Health Tech. </a:t>
            </a:r>
          </a:p>
          <a:p>
            <a:pPr marL="171450" indent="-171450">
              <a:spcAft>
                <a:spcPts val="300"/>
              </a:spcAft>
              <a:buFont typeface="Arial"/>
              <a:buChar char="•"/>
              <a:defRPr/>
            </a:pPr>
            <a:r>
              <a:rPr lang="en-GB" sz="1100">
                <a:solidFill>
                  <a:srgbClr val="FFFFFF"/>
                </a:solidFill>
                <a:latin typeface="Arial"/>
                <a:ea typeface="Inter"/>
                <a:cs typeface="Arial"/>
              </a:rPr>
              <a:t>Discussions with Centre for Guidelines about building content governance and content design principles into new guideline development and improving existing content.</a:t>
            </a:r>
          </a:p>
          <a:p>
            <a:pPr marL="171450" indent="-171450">
              <a:spcAft>
                <a:spcPts val="300"/>
              </a:spcAft>
              <a:buFont typeface="Arial"/>
              <a:buChar char="•"/>
              <a:defRPr/>
            </a:pPr>
            <a:r>
              <a:rPr lang="en-GB" sz="1100">
                <a:solidFill>
                  <a:srgbClr val="FFFFFF"/>
                </a:solidFill>
                <a:latin typeface="Arial"/>
                <a:ea typeface="Inter"/>
                <a:cs typeface="Arial"/>
              </a:rPr>
              <a:t>Agree useable product strategy at Board and begin the theory of change review to develop a 2-year implementation plan.</a:t>
            </a:r>
          </a:p>
          <a:p>
            <a:pPr marL="171450" indent="-171450">
              <a:spcAft>
                <a:spcPts val="300"/>
              </a:spcAft>
              <a:buFont typeface="Arial"/>
              <a:buChar char="•"/>
              <a:defRPr/>
            </a:pPr>
            <a:endParaRPr lang="en-GB" sz="1100">
              <a:solidFill>
                <a:srgbClr val="FFFFFF"/>
              </a:solidFill>
              <a:latin typeface="Arial"/>
              <a:ea typeface="Inter"/>
              <a:cs typeface="Arial"/>
            </a:endParaRPr>
          </a:p>
          <a:p>
            <a:pPr rtl="0">
              <a:spcAft>
                <a:spcPts val="300"/>
              </a:spcAft>
            </a:pPr>
            <a:endParaRPr lang="en-GB" sz="900">
              <a:solidFill>
                <a:schemeClr val="bg1"/>
              </a:solidFill>
              <a:effectLst/>
            </a:endParaRP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43120"/>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42468"/>
            <a:ext cx="813174" cy="565200"/>
          </a:xfrm>
          <a:prstGeom prst="rect">
            <a:avLst/>
          </a:prstGeom>
        </p:spPr>
      </p:pic>
      <p:graphicFrame>
        <p:nvGraphicFramePr>
          <p:cNvPr id="10" name="Table 9">
            <a:extLst>
              <a:ext uri="{FF2B5EF4-FFF2-40B4-BE49-F238E27FC236}">
                <a16:creationId xmlns:a16="http://schemas.microsoft.com/office/drawing/2014/main" id="{C92A9392-5A5C-7D88-81C5-5F0FCBC576EB}"/>
              </a:ext>
            </a:extLst>
          </p:cNvPr>
          <p:cNvGraphicFramePr>
            <a:graphicFrameLocks noGrp="1"/>
          </p:cNvGraphicFramePr>
          <p:nvPr>
            <p:extLst>
              <p:ext uri="{D42A27DB-BD31-4B8C-83A1-F6EECF244321}">
                <p14:modId xmlns:p14="http://schemas.microsoft.com/office/powerpoint/2010/main" val="1856721841"/>
              </p:ext>
            </p:extLst>
          </p:nvPr>
        </p:nvGraphicFramePr>
        <p:xfrm>
          <a:off x="307050" y="4468522"/>
          <a:ext cx="11652068" cy="1645920"/>
        </p:xfrm>
        <a:graphic>
          <a:graphicData uri="http://schemas.openxmlformats.org/drawingml/2006/table">
            <a:tbl>
              <a:tblPr firstRow="1" bandRow="1">
                <a:tableStyleId>{5C22544A-7EE6-4342-B048-85BDC9FD1C3A}</a:tableStyleId>
              </a:tblPr>
              <a:tblGrid>
                <a:gridCol w="5486309">
                  <a:extLst>
                    <a:ext uri="{9D8B030D-6E8A-4147-A177-3AD203B41FA5}">
                      <a16:colId xmlns:a16="http://schemas.microsoft.com/office/drawing/2014/main" val="3799182394"/>
                    </a:ext>
                  </a:extLst>
                </a:gridCol>
                <a:gridCol w="252994">
                  <a:extLst>
                    <a:ext uri="{9D8B030D-6E8A-4147-A177-3AD203B41FA5}">
                      <a16:colId xmlns:a16="http://schemas.microsoft.com/office/drawing/2014/main" val="3984294952"/>
                    </a:ext>
                  </a:extLst>
                </a:gridCol>
                <a:gridCol w="288145">
                  <a:extLst>
                    <a:ext uri="{9D8B030D-6E8A-4147-A177-3AD203B41FA5}">
                      <a16:colId xmlns:a16="http://schemas.microsoft.com/office/drawing/2014/main" val="3838693969"/>
                    </a:ext>
                  </a:extLst>
                </a:gridCol>
                <a:gridCol w="336819">
                  <a:extLst>
                    <a:ext uri="{9D8B030D-6E8A-4147-A177-3AD203B41FA5}">
                      <a16:colId xmlns:a16="http://schemas.microsoft.com/office/drawing/2014/main" val="1133645282"/>
                    </a:ext>
                  </a:extLst>
                </a:gridCol>
                <a:gridCol w="5287801">
                  <a:extLst>
                    <a:ext uri="{9D8B030D-6E8A-4147-A177-3AD203B41FA5}">
                      <a16:colId xmlns:a16="http://schemas.microsoft.com/office/drawing/2014/main" val="1164021184"/>
                    </a:ext>
                  </a:extLst>
                </a:gridCol>
              </a:tblGrid>
              <a:tr h="0">
                <a:tc>
                  <a:txBody>
                    <a:bodyPr/>
                    <a:lstStyle/>
                    <a:p>
                      <a:r>
                        <a:rPr lang="en-GB" sz="1000">
                          <a:latin typeface="Arial"/>
                          <a:cs typeface="Arial"/>
                        </a:rPr>
                        <a:t>Risk</a:t>
                      </a:r>
                    </a:p>
                  </a:txBody>
                  <a:tcPr/>
                </a:tc>
                <a:tc>
                  <a:txBody>
                    <a:bodyPr/>
                    <a:lstStyle/>
                    <a:p>
                      <a:pPr algn="ctr"/>
                      <a:r>
                        <a:rPr lang="en-GB" sz="1000">
                          <a:latin typeface="Arial"/>
                          <a:cs typeface="Arial"/>
                        </a:rPr>
                        <a:t>I</a:t>
                      </a:r>
                    </a:p>
                  </a:txBody>
                  <a:tcPr/>
                </a:tc>
                <a:tc>
                  <a:txBody>
                    <a:bodyPr/>
                    <a:lstStyle/>
                    <a:p>
                      <a:pPr algn="ctr"/>
                      <a:r>
                        <a:rPr lang="en-GB" sz="1000">
                          <a:latin typeface="Arial"/>
                          <a:cs typeface="Arial"/>
                        </a:rPr>
                        <a:t>L</a:t>
                      </a:r>
                    </a:p>
                  </a:txBody>
                  <a:tcPr/>
                </a:tc>
                <a:tc>
                  <a:txBody>
                    <a:bodyPr/>
                    <a:lstStyle/>
                    <a:p>
                      <a:pPr algn="ctr"/>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0">
                <a:tc>
                  <a:txBody>
                    <a:bodyPr/>
                    <a:lstStyle/>
                    <a:p>
                      <a:pPr marL="0" marR="0" lvl="0" indent="0" algn="l">
                        <a:lnSpc>
                          <a:spcPct val="100000"/>
                        </a:lnSpc>
                        <a:spcBef>
                          <a:spcPts val="0"/>
                        </a:spcBef>
                        <a:spcAft>
                          <a:spcPts val="0"/>
                        </a:spcAft>
                        <a:buNone/>
                      </a:pPr>
                      <a:r>
                        <a:rPr lang="en-GB" sz="1000" b="0" i="0" u="none" strike="noStrike" baseline="0" noProof="0">
                          <a:solidFill>
                            <a:srgbClr val="000000"/>
                          </a:solidFill>
                          <a:latin typeface="Arial"/>
                        </a:rPr>
                        <a:t>Work packages to create a structured recommendations framework, content governance and the foundational work to develop a digital knowledge platform have been developed independently. Unless mitigated collectively there is a risk that our foundational work does not enable NICE to create innovative guidance products. </a:t>
                      </a:r>
                    </a:p>
                  </a:txBody>
                  <a:tcPr>
                    <a:solidFill>
                      <a:schemeClr val="bg1">
                        <a:lumMod val="95000"/>
                      </a:schemeClr>
                    </a:solidFill>
                  </a:tcPr>
                </a:tc>
                <a:tc>
                  <a:txBody>
                    <a:bodyPr/>
                    <a:lstStyle/>
                    <a:p>
                      <a:pPr algn="ctr"/>
                      <a:r>
                        <a:rPr lang="en-GB" sz="1000">
                          <a:latin typeface="Arial"/>
                          <a:cs typeface="Arial"/>
                        </a:rPr>
                        <a:t>3</a:t>
                      </a:r>
                      <a:endParaRPr lang="en-GB" sz="1000">
                        <a:latin typeface="Arial" panose="020B0604020202020204" pitchFamily="34" charset="0"/>
                        <a:cs typeface="Arial" panose="020B0604020202020204" pitchFamily="34" charset="0"/>
                      </a:endParaRPr>
                    </a:p>
                  </a:txBody>
                  <a:tcPr anchor="ctr">
                    <a:solidFill>
                      <a:srgbClr val="E8EDEF"/>
                    </a:solidFill>
                  </a:tcPr>
                </a:tc>
                <a:tc>
                  <a:txBody>
                    <a:bodyPr/>
                    <a:lstStyle/>
                    <a:p>
                      <a:pPr algn="ctr"/>
                      <a:r>
                        <a:rPr lang="en-GB" sz="1000">
                          <a:latin typeface="Arial"/>
                          <a:cs typeface="Arial"/>
                        </a:rPr>
                        <a:t>3</a:t>
                      </a:r>
                      <a:endParaRPr lang="en-GB" sz="1000">
                        <a:latin typeface="Arial" panose="020B0604020202020204" pitchFamily="34" charset="0"/>
                        <a:cs typeface="Arial" panose="020B0604020202020204" pitchFamily="34" charset="0"/>
                      </a:endParaRPr>
                    </a:p>
                  </a:txBody>
                  <a:tcPr anchor="ctr">
                    <a:solidFill>
                      <a:srgbClr val="E8EDEF"/>
                    </a:solidFill>
                  </a:tcPr>
                </a:tc>
                <a:tc>
                  <a:txBody>
                    <a:bodyPr/>
                    <a:lstStyle/>
                    <a:p>
                      <a:pPr algn="ctr"/>
                      <a:r>
                        <a:rPr lang="en-GB" sz="1000">
                          <a:latin typeface="Arial"/>
                          <a:cs typeface="Arial"/>
                        </a:rPr>
                        <a:t>9</a:t>
                      </a:r>
                    </a:p>
                  </a:txBody>
                  <a:tcPr anchor="ctr">
                    <a:solidFill>
                      <a:srgbClr val="FFFF00"/>
                    </a:solidFill>
                  </a:tcPr>
                </a:tc>
                <a:tc>
                  <a:txBody>
                    <a:bodyPr/>
                    <a:lstStyle/>
                    <a:p>
                      <a:pPr marL="0" marR="0" lvl="0" indent="0" algn="l">
                        <a:lnSpc>
                          <a:spcPct val="100000"/>
                        </a:lnSpc>
                        <a:spcBef>
                          <a:spcPts val="0"/>
                        </a:spcBef>
                        <a:spcAft>
                          <a:spcPts val="0"/>
                        </a:spcAft>
                        <a:buNone/>
                      </a:pPr>
                      <a:r>
                        <a:rPr lang="en-GB" sz="1000" b="0" i="0" u="none" strike="noStrike" baseline="0" noProof="0">
                          <a:solidFill>
                            <a:srgbClr val="000000"/>
                          </a:solidFill>
                          <a:latin typeface="Arial"/>
                        </a:rPr>
                        <a:t>Programme management of the useable programme actively manages all foundational aspects, accountability, risk management, resource allocation and independencies to meet 24/25 objectives.</a:t>
                      </a:r>
                    </a:p>
                    <a:p>
                      <a:pPr marL="0" marR="0" lvl="0" indent="0" algn="l">
                        <a:lnSpc>
                          <a:spcPct val="100000"/>
                        </a:lnSpc>
                        <a:spcBef>
                          <a:spcPts val="0"/>
                        </a:spcBef>
                        <a:spcAft>
                          <a:spcPts val="0"/>
                        </a:spcAft>
                        <a:buNone/>
                      </a:pPr>
                      <a:r>
                        <a:rPr lang="en-GB" sz="1000" b="0" i="0" u="none" strike="noStrike" baseline="0" noProof="0">
                          <a:solidFill>
                            <a:srgbClr val="000000"/>
                          </a:solidFill>
                          <a:latin typeface="Arial"/>
                        </a:rPr>
                        <a:t>Refreshed delivery plan and outcomes incorporated into Board proposal.</a:t>
                      </a:r>
                    </a:p>
                  </a:txBody>
                  <a:tcPr>
                    <a:solidFill>
                      <a:schemeClr val="bg1">
                        <a:lumMod val="95000"/>
                      </a:schemeClr>
                    </a:solidFill>
                  </a:tcPr>
                </a:tc>
                <a:extLst>
                  <a:ext uri="{0D108BD9-81ED-4DB2-BD59-A6C34878D82A}">
                    <a16:rowId xmlns:a16="http://schemas.microsoft.com/office/drawing/2014/main" val="2315637310"/>
                  </a:ext>
                </a:extLst>
              </a:tr>
              <a:tr h="0">
                <a:tc>
                  <a:txBody>
                    <a:bodyPr/>
                    <a:lstStyle/>
                    <a:p>
                      <a:pPr marL="0" lvl="0" indent="0" algn="l">
                        <a:lnSpc>
                          <a:spcPct val="100000"/>
                        </a:lnSpc>
                        <a:spcBef>
                          <a:spcPts val="0"/>
                        </a:spcBef>
                        <a:spcAft>
                          <a:spcPts val="0"/>
                        </a:spcAft>
                        <a:buNone/>
                      </a:pPr>
                      <a:r>
                        <a:rPr lang="en-GB" sz="1000" b="0" i="0" u="none" strike="noStrike" baseline="0" noProof="0">
                          <a:solidFill>
                            <a:srgbClr val="000000"/>
                          </a:solidFill>
                          <a:latin typeface="Arial"/>
                        </a:rPr>
                        <a:t>The long-term aim, ambitions and measures of success for the USEABLE programme are unclear, which means we deliver siloed work which does not improve the Useability of our guidance, in the areas prioritised by our users. </a:t>
                      </a:r>
                    </a:p>
                  </a:txBody>
                  <a:tcPr>
                    <a:solidFill>
                      <a:schemeClr val="bg1">
                        <a:lumMod val="95000"/>
                      </a:schemeClr>
                    </a:solidFill>
                  </a:tcPr>
                </a:tc>
                <a:tc>
                  <a:txBody>
                    <a:bodyPr/>
                    <a:lstStyle/>
                    <a:p>
                      <a:pPr lvl="0" algn="ctr">
                        <a:buNone/>
                      </a:pPr>
                      <a:r>
                        <a:rPr lang="en-GB" sz="1000">
                          <a:latin typeface="Arial"/>
                          <a:cs typeface="Arial"/>
                        </a:rPr>
                        <a:t>4</a:t>
                      </a:r>
                    </a:p>
                  </a:txBody>
                  <a:tcPr anchor="ctr">
                    <a:solidFill>
                      <a:srgbClr val="E8EDEF"/>
                    </a:solidFill>
                  </a:tcPr>
                </a:tc>
                <a:tc>
                  <a:txBody>
                    <a:bodyPr/>
                    <a:lstStyle/>
                    <a:p>
                      <a:pPr lvl="0" algn="ctr">
                        <a:buNone/>
                      </a:pPr>
                      <a:r>
                        <a:rPr lang="en-GB" sz="1000">
                          <a:latin typeface="Arial"/>
                          <a:cs typeface="Arial"/>
                        </a:rPr>
                        <a:t>2</a:t>
                      </a:r>
                    </a:p>
                  </a:txBody>
                  <a:tcPr anchor="ctr">
                    <a:solidFill>
                      <a:srgbClr val="E8EDEF"/>
                    </a:solidFill>
                  </a:tcPr>
                </a:tc>
                <a:tc>
                  <a:txBody>
                    <a:bodyPr/>
                    <a:lstStyle/>
                    <a:p>
                      <a:pPr lvl="0" algn="ctr">
                        <a:buNone/>
                      </a:pPr>
                      <a:r>
                        <a:rPr lang="en-GB" sz="1000">
                          <a:latin typeface="Arial"/>
                          <a:cs typeface="Arial"/>
                        </a:rPr>
                        <a:t>8</a:t>
                      </a:r>
                    </a:p>
                  </a:txBody>
                  <a:tcPr anchor="ctr">
                    <a:solidFill>
                      <a:srgbClr val="FFFF00"/>
                    </a:solidFill>
                  </a:tcPr>
                </a:tc>
                <a:tc>
                  <a:txBody>
                    <a:bodyPr/>
                    <a:lstStyle/>
                    <a:p>
                      <a:pPr marL="0" lvl="0" indent="0" algn="l">
                        <a:lnSpc>
                          <a:spcPct val="100000"/>
                        </a:lnSpc>
                        <a:spcBef>
                          <a:spcPts val="0"/>
                        </a:spcBef>
                        <a:spcAft>
                          <a:spcPts val="0"/>
                        </a:spcAft>
                        <a:buNone/>
                      </a:pPr>
                      <a:r>
                        <a:rPr lang="en-GB" sz="1000" b="0" i="0" u="none" strike="noStrike" baseline="0" noProof="0">
                          <a:solidFill>
                            <a:srgbClr val="000000"/>
                          </a:solidFill>
                          <a:latin typeface="Arial"/>
                        </a:rPr>
                        <a:t>Create consensus on the long, mid and short term aims for the USEABLE programme, defining the context, drivers for change, deliverables and measures of success (useable product strategy) to underpin a 2-3 year programme of work. Approach to be agreed by the Board in Sept 24</a:t>
                      </a:r>
                    </a:p>
                  </a:txBody>
                  <a:tcPr>
                    <a:solidFill>
                      <a:schemeClr val="bg1">
                        <a:lumMod val="95000"/>
                      </a:schemeClr>
                    </a:solidFill>
                  </a:tcPr>
                </a:tc>
                <a:extLst>
                  <a:ext uri="{0D108BD9-81ED-4DB2-BD59-A6C34878D82A}">
                    <a16:rowId xmlns:a16="http://schemas.microsoft.com/office/drawing/2014/main" val="319997512"/>
                  </a:ext>
                </a:extLst>
              </a:tr>
            </a:tbl>
          </a:graphicData>
        </a:graphic>
      </p:graphicFrame>
      <p:sp>
        <p:nvSpPr>
          <p:cNvPr id="11" name="Rectangle 10">
            <a:extLst>
              <a:ext uri="{FF2B5EF4-FFF2-40B4-BE49-F238E27FC236}">
                <a16:creationId xmlns:a16="http://schemas.microsoft.com/office/drawing/2014/main" id="{34F189B3-75DC-8881-8AD2-980D61642FD9}"/>
              </a:ext>
              <a:ext uri="{C183D7F6-B498-43B3-948B-1728B52AA6E4}">
                <adec:decorative xmlns:adec="http://schemas.microsoft.com/office/drawing/2017/decorative" val="1"/>
              </a:ext>
            </a:extLst>
          </p:cNvPr>
          <p:cNvSpPr/>
          <p:nvPr/>
        </p:nvSpPr>
        <p:spPr>
          <a:xfrm>
            <a:off x="307051" y="4170948"/>
            <a:ext cx="11652067"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12" name="TextBox 11">
            <a:extLst>
              <a:ext uri="{FF2B5EF4-FFF2-40B4-BE49-F238E27FC236}">
                <a16:creationId xmlns:a16="http://schemas.microsoft.com/office/drawing/2014/main" id="{006A39F8-E9FE-BB83-6877-70C08B4D7D52}"/>
              </a:ext>
            </a:extLst>
          </p:cNvPr>
          <p:cNvSpPr txBox="1"/>
          <p:nvPr/>
        </p:nvSpPr>
        <p:spPr>
          <a:xfrm>
            <a:off x="307051" y="4188085"/>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Inter"/>
              </a:rPr>
              <a:t>Key risks and mitigants</a:t>
            </a:r>
          </a:p>
        </p:txBody>
      </p:sp>
      <p:grpSp>
        <p:nvGrpSpPr>
          <p:cNvPr id="5" name="Group 4" descr="Key indicating range, light green very low, dark green low, yellow medium, amber high, red very high. ">
            <a:extLst>
              <a:ext uri="{FF2B5EF4-FFF2-40B4-BE49-F238E27FC236}">
                <a16:creationId xmlns:a16="http://schemas.microsoft.com/office/drawing/2014/main" id="{37BE82B4-576A-5F4C-A789-D4E8CB99F88C}"/>
              </a:ext>
            </a:extLst>
          </p:cNvPr>
          <p:cNvGrpSpPr/>
          <p:nvPr/>
        </p:nvGrpSpPr>
        <p:grpSpPr>
          <a:xfrm>
            <a:off x="8808661" y="6149819"/>
            <a:ext cx="3138270" cy="215444"/>
            <a:chOff x="6420298" y="6183881"/>
            <a:chExt cx="3138270" cy="215444"/>
          </a:xfrm>
        </p:grpSpPr>
        <p:sp>
          <p:nvSpPr>
            <p:cNvPr id="13" name="TextBox 12">
              <a:extLst>
                <a:ext uri="{FF2B5EF4-FFF2-40B4-BE49-F238E27FC236}">
                  <a16:creationId xmlns:a16="http://schemas.microsoft.com/office/drawing/2014/main" id="{69744766-BBBD-F038-404C-394B79C15484}"/>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4" name="TextBox 13">
              <a:extLst>
                <a:ext uri="{FF2B5EF4-FFF2-40B4-BE49-F238E27FC236}">
                  <a16:creationId xmlns:a16="http://schemas.microsoft.com/office/drawing/2014/main" id="{E40BBB72-FC9F-6992-0090-B8D8A9B2A8E0}"/>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5" name="Rectangle 14">
              <a:extLst>
                <a:ext uri="{FF2B5EF4-FFF2-40B4-BE49-F238E27FC236}">
                  <a16:creationId xmlns:a16="http://schemas.microsoft.com/office/drawing/2014/main" id="{9D9569B8-5DE3-7515-2FF1-8E5E9123E461}"/>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5946979-6AB3-EA4C-8007-57C2D14FC737}"/>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C5EB87F-A6C4-CF46-995A-EA67B4CA8B14}"/>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19" name="Rectangle 18">
              <a:extLst>
                <a:ext uri="{FF2B5EF4-FFF2-40B4-BE49-F238E27FC236}">
                  <a16:creationId xmlns:a16="http://schemas.microsoft.com/office/drawing/2014/main" id="{79E4FC80-01E9-966C-28F0-419FCD689B26}"/>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6689ECE-ABA9-2CE2-A16B-56A0F3C99213}"/>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295BA5F-E2A9-617B-7DAB-CBD5322D1E48}"/>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2" name="Rectangle 21">
              <a:extLst>
                <a:ext uri="{FF2B5EF4-FFF2-40B4-BE49-F238E27FC236}">
                  <a16:creationId xmlns:a16="http://schemas.microsoft.com/office/drawing/2014/main" id="{B75AB3A4-7B7A-614E-BF29-A9108D6984B9}"/>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7D6EAA9-0FE0-72D3-2179-B610302F8B9D}"/>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Tree>
    <p:extLst>
      <p:ext uri="{BB962C8B-B14F-4D97-AF65-F5344CB8AC3E}">
        <p14:creationId xmlns:p14="http://schemas.microsoft.com/office/powerpoint/2010/main" val="3539299659"/>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F185A7E4-78E5-4BE0-9BEF-9C12F0CDF1FA}" vid="{24CA821E-553C-4BFA-A3D0-5C527EE24A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749828-3FA0-4F04-BACC-21388DF78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b8fc0-128f-4d7b-b8ee-34c94b7018e7"/>
    <ds:schemaRef ds:uri="35b4e7bb-0a9c-468b-b508-8e83b9d01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9B413F-2411-40E2-A885-D8DB2AB47FFF}">
  <ds:schemaRefs>
    <ds:schemaRef ds:uri="http://schemas.microsoft.com/sharepoint/v3/contenttype/forms"/>
  </ds:schemaRefs>
</ds:datastoreItem>
</file>

<file path=customXml/itemProps3.xml><?xml version="1.0" encoding="utf-8"?>
<ds:datastoreItem xmlns:ds="http://schemas.openxmlformats.org/officeDocument/2006/customXml" ds:itemID="{5D69DFEB-F49B-49FA-A723-CB9A923F322C}">
  <ds:schemaRef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35b4e7bb-0a9c-468b-b508-8e83b9d014a1"/>
    <ds:schemaRef ds:uri="289b8fc0-128f-4d7b-b8ee-34c94b7018e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TotalTime>
  <Words>6152</Words>
  <Application>Microsoft Office PowerPoint</Application>
  <PresentationFormat>Widescreen</PresentationFormat>
  <Paragraphs>841</Paragraphs>
  <Slides>17</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Lato</vt:lpstr>
      <vt:lpstr>Arial</vt:lpstr>
      <vt:lpstr>Inter</vt:lpstr>
      <vt:lpstr>Lora SemiBold</vt:lpstr>
      <vt:lpstr>Calibri</vt:lpstr>
      <vt:lpstr>Arial,Sans-Serif</vt:lpstr>
      <vt:lpstr>Inter SemiBold</vt:lpstr>
      <vt:lpstr>Aptos</vt:lpstr>
      <vt:lpstr>NICE</vt:lpstr>
      <vt:lpstr>Integrated Performance  Report (IPR)     </vt:lpstr>
      <vt:lpstr>Sep 2024 IPR contents page</vt:lpstr>
      <vt:lpstr>Executive summary on NICE Business Plan progress 2024-25 (Sep 2024) </vt:lpstr>
      <vt:lpstr>Relevance: Exception report </vt:lpstr>
      <vt:lpstr>Relevance: High-level summary of performance</vt:lpstr>
      <vt:lpstr>Timely &amp; High-Quality: Exception report </vt:lpstr>
      <vt:lpstr>Timely &amp; High-Quality: High-level summary of performance (1 of 2)</vt:lpstr>
      <vt:lpstr>Timely &amp; High-Quality: High-level summary of performance (2 of 2)</vt:lpstr>
      <vt:lpstr>Useable: Exception report </vt:lpstr>
      <vt:lpstr>Useable: High-level summary of performance </vt:lpstr>
      <vt:lpstr>Impactful: Exception report </vt:lpstr>
      <vt:lpstr>Impactful: High-level summary of performance</vt:lpstr>
      <vt:lpstr>Brilliant Organisation: Exception report </vt:lpstr>
      <vt:lpstr>Brilliant Organisation: High-level summary of performance</vt:lpstr>
      <vt:lpstr>Appendix to Brilliant organisation</vt:lpstr>
      <vt:lpstr>Financial performance as of 31 August 24</vt:lpstr>
      <vt:lpstr>Headline description of key projects to deliver NICE aims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Maria Pennington</dc:creator>
  <cp:lastModifiedBy>Lynn Woodward</cp:lastModifiedBy>
  <cp:revision>2</cp:revision>
  <dcterms:created xsi:type="dcterms:W3CDTF">2024-05-30T14:07:57Z</dcterms:created>
  <dcterms:modified xsi:type="dcterms:W3CDTF">2024-09-19T10:49:49Z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2023-05-19T12:22:06Z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929d11f2-4f2f-4bba-b610-5951b069cf7b</vt:lpwstr>
  </property>
  <property fmtid="{D5CDD505-2E9C-101B-9397-08002B2CF9AE}" pid="8" name="MSIP_Label_c69d85d5-6d9e-4305-a294-1f636ec0f2d6_ContentBits">
    <vt:lpwstr>0</vt:lpwstr>
  </property>
  <property fmtid="{D5CDD505-2E9C-101B-9397-08002B2CF9AE}" pid="9" name="ContentTypeId">
    <vt:lpwstr>0x010100CFEB742D5E2988439A0FECDECF284312</vt:lpwstr>
  </property>
  <property fmtid="{D5CDD505-2E9C-101B-9397-08002B2CF9AE}" pid="10" name="j31c8abf4698464c99deb46d7432c918">
    <vt:lpwstr/>
  </property>
  <property fmtid="{D5CDD505-2E9C-101B-9397-08002B2CF9AE}" pid="11" name="Display Status">
    <vt:lpwstr/>
  </property>
  <property fmtid="{D5CDD505-2E9C-101B-9397-08002B2CF9AE}" pid="12" name="p4ffb7e704744a2fb360efac02e8e56e">
    <vt:lpwstr/>
  </property>
  <property fmtid="{D5CDD505-2E9C-101B-9397-08002B2CF9AE}" pid="13" name="Display_x0020_Status0">
    <vt:lpwstr/>
  </property>
  <property fmtid="{D5CDD505-2E9C-101B-9397-08002B2CF9AE}" pid="14" name="MediaServiceImageTags">
    <vt:lpwstr/>
  </property>
  <property fmtid="{D5CDD505-2E9C-101B-9397-08002B2CF9AE}" pid="15" name="c3e9b32804b143caaf778522fda46369">
    <vt:lpwstr/>
  </property>
  <property fmtid="{D5CDD505-2E9C-101B-9397-08002B2CF9AE}" pid="16" name="Policy_x0020_Status">
    <vt:lpwstr/>
  </property>
  <property fmtid="{D5CDD505-2E9C-101B-9397-08002B2CF9AE}" pid="17" name="Service_x0020_area">
    <vt:lpwstr/>
  </property>
  <property fmtid="{D5CDD505-2E9C-101B-9397-08002B2CF9AE}" pid="18" name="Display Status0">
    <vt:lpwstr/>
  </property>
  <property fmtid="{D5CDD505-2E9C-101B-9397-08002B2CF9AE}" pid="19" name="Policy Status">
    <vt:lpwstr/>
  </property>
  <property fmtid="{D5CDD505-2E9C-101B-9397-08002B2CF9AE}" pid="20" name="Service area">
    <vt:lpwstr/>
  </property>
</Properties>
</file>