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4"/>
  </p:sldMasterIdLst>
  <p:notesMasterIdLst>
    <p:notesMasterId r:id="rId6"/>
  </p:notesMasterIdLst>
  <p:handoutMasterIdLst>
    <p:handoutMasterId r:id="rId7"/>
  </p:handoutMasterIdLst>
  <p:sldIdLst>
    <p:sldId id="2147471919" r:id="rId5"/>
  </p:sldIdLst>
  <p:sldSz cx="12192000" cy="6858000"/>
  <p:notesSz cx="6858000" cy="9144000"/>
  <p:embeddedFontLst>
    <p:embeddedFont>
      <p:font typeface="Inter" panose="02000503000000020004" pitchFamily="2" charset="0"/>
      <p:regular r:id="rId8"/>
      <p:bold r:id="rId9"/>
    </p:embeddedFont>
    <p:embeddedFont>
      <p:font typeface="Lato" panose="020F0502020204030203" pitchFamily="34" charset="0"/>
      <p:regular r:id="rId10"/>
      <p:bold r:id="rId11"/>
      <p:italic r:id="rId12"/>
      <p:boldItalic r:id="rId13"/>
    </p:embeddedFont>
    <p:embeddedFont>
      <p:font typeface="Lora SemiBold" pitchFamily="2"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r transformation messaging" id="{C24C744A-EFC1-41E1-BB43-1E86CB41F6EA}">
          <p14:sldIdLst>
            <p14:sldId id="2147471919"/>
          </p14:sldIdLst>
        </p14:section>
        <p14:section name="Updates " id="{780A6149-4AFE-4EC5-82A4-663672B446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B59513-3F61-4259-B889-6D9958BE38CD}" name="Jean Bennie" initials="JB" userId="S::jean.bennie@nice.org.uk::01499392-e4c2-4d56-b053-18c77ce9d351" providerId="AD"/>
  <p188:author id="{0624C314-3A56-2C99-31DC-CF07A39392FC}" name="Nicola Tyson" initials="NT" userId="S::Nicola.Tyson@nice.org.uk::cda138cd-70d1-4511-92ed-863e1419d8c9" providerId="AD"/>
  <p188:author id="{620B462D-CDB8-17E7-15BE-AD42CD94957D}" name="Lesley Owen" initials="LO" userId="S::lesley.owen@nice.org.uk::305fb555-3dcd-45da-b724-a9bb9c944b7b" providerId="AD"/>
  <p188:author id="{C4195C62-F281-B93B-B653-6CA618ECDFE0}" name="Nicola Tyson" initials="NT" userId="S::nicola.tyson@nice.org.uk::cda138cd-70d1-4511-92ed-863e1419d8c9" providerId="AD"/>
  <p188:author id="{53B97373-6BAF-6909-9361-6907535CC9B1}" name="Kendall Jamieson Gilmore" initials="KG" userId="S::kendall.jamiesongilmore@nice.org.uk::3873c3d6-3623-4fac-9acf-f52718a51069" providerId="AD"/>
  <p188:author id="{9C967EA7-73A4-9A03-F6AC-97622BD52D4F}" name="Kendall Jamieson Gilmore" initials="KJG" userId="S::Kendall.JamiesonGilmore@nice.org.uk::3873c3d6-3623-4fac-9acf-f52718a51069" providerId="AD"/>
  <p188:author id="{7F8E9CCE-4BD6-DC1C-434B-F9B041B0FDDF}" name="Kathryn Weir" initials="KW" userId="S::Kathryn.Weir@nice.org.uk::930a0d02-36fc-4de6-8230-e3a8f6c5a1dc" providerId="AD"/>
  <p188:author id="{23E167E9-ED52-37A1-E0BC-F15FAFFE29B7}" name="Danielle Mason" initials="DM" userId="S::danielle.mason@nice.org.uk::6b0148c3-fe47-45fd-83e0-bc1849cc3b16" providerId="AD"/>
  <p188:author id="{F5BA3CFB-6EF1-E0CA-1DE5-1C76EB73ADFB}" name="Naomi Lee" initials="NL" userId="S::naomi.lee@nice.org.uk::635fb5f0-35a4-4ff3-861f-4446da55a8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ECB"/>
    <a:srgbClr val="222222"/>
    <a:srgbClr val="F7F4F1"/>
    <a:srgbClr val="228096"/>
    <a:srgbClr val="00436C"/>
    <a:srgbClr val="FBF4EE"/>
    <a:srgbClr val="18646E"/>
    <a:srgbClr val="0000FF"/>
    <a:srgbClr val="FFFFFF"/>
    <a:srgbClr val="0047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75E93-643E-1B97-B208-00EF1350B4F4}" v="6" dt="2024-09-18T14:06:11.019"/>
    <p1510:client id="{862D6F2B-686C-5188-BF30-F9CBAD4B2B66}" v="82" dt="2024-09-18T09:14:10.415"/>
    <p1510:client id="{C6F32145-746D-5F50-FC58-3FCE085D53BD}" v="32" dt="2024-09-18T13:47:24.763"/>
    <p1510:client id="{EA090043-3F4E-C194-FAB5-FF2957AEE2A9}" v="851" dt="2024-09-18T14:21:37.734"/>
    <p1510:client id="{EAD8161C-9A73-4932-9032-E6B1DDA6F0C2}" v="1" dt="2024-09-17T20:51:01.859"/>
    <p1510:client id="{EED1591D-70ED-DAF3-A5B2-17D0B5E940F6}" v="2" dt="2024-09-18T12:44:41.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18/09/2024</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184958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EA21F0-B8C2-9551-B766-69702192058D}"/>
              </a:ext>
            </a:extLst>
          </p:cNvPr>
          <p:cNvSpPr>
            <a:spLocks noGrp="1"/>
          </p:cNvSpPr>
          <p:nvPr>
            <p:ph type="subTitle" idx="1"/>
          </p:nvPr>
        </p:nvSpPr>
        <p:spPr>
          <a:xfrm>
            <a:off x="155392" y="830970"/>
            <a:ext cx="11881215" cy="5985893"/>
          </a:xfrm>
          <a:solidFill>
            <a:schemeClr val="tx2"/>
          </a:solidFill>
        </p:spPr>
        <p:txBody>
          <a:bodyPr vert="horz" lIns="91440" tIns="45720" rIns="91440" bIns="45720" rtlCol="0" anchor="t">
            <a:noAutofit/>
          </a:bodyPr>
          <a:lstStyle/>
          <a:p>
            <a:pPr>
              <a:lnSpc>
                <a:spcPct val="110000"/>
              </a:lnSpc>
              <a:spcBef>
                <a:spcPts val="0"/>
              </a:spcBef>
              <a:spcAft>
                <a:spcPts val="1200"/>
              </a:spcAft>
              <a:tabLst>
                <a:tab pos="450215" algn="l"/>
                <a:tab pos="270510" algn="l"/>
              </a:tabLst>
            </a:pPr>
            <a:r>
              <a:rPr lang="en-GB" sz="1400">
                <a:ea typeface="Times New Roman" panose="02020603050405020304" pitchFamily="18" charset="0"/>
                <a:cs typeface="Arial"/>
              </a:rPr>
              <a:t>This is the final year we will be reporting against NICE's equality objectives 2020-24, so we take stock of progress compared to 2019-20 when these objectives were set. We are pleased to note strong progress across our aims and have identified areas for further work. </a:t>
            </a:r>
            <a:endParaRPr lang="en-GB" sz="1400"/>
          </a:p>
          <a:p>
            <a:pPr>
              <a:lnSpc>
                <a:spcPct val="110000"/>
              </a:lnSpc>
              <a:spcBef>
                <a:spcPts val="0"/>
              </a:spcBef>
              <a:spcAft>
                <a:spcPts val="1200"/>
              </a:spcAft>
            </a:pPr>
            <a:r>
              <a:rPr lang="en-GB" sz="1400">
                <a:ea typeface="Inter"/>
                <a:cs typeface="Arial"/>
              </a:rPr>
              <a:t>Workforce</a:t>
            </a:r>
          </a:p>
          <a:p>
            <a:pPr marL="285750" indent="-285750">
              <a:lnSpc>
                <a:spcPct val="110000"/>
              </a:lnSpc>
              <a:spcBef>
                <a:spcPts val="0"/>
              </a:spcBef>
              <a:spcAft>
                <a:spcPts val="1200"/>
              </a:spcAft>
              <a:buChar char="•"/>
            </a:pPr>
            <a:r>
              <a:rPr lang="en-GB" sz="1400">
                <a:ea typeface="+mn-lt"/>
                <a:cs typeface="Arial"/>
              </a:rPr>
              <a:t>We have made good progress over the reporting period to increase ethnic minority staff at Band 8a and above (56% increase over the reporting period), though we still have under representation at senior levels. This has been enabled by reduced non-declaration rates enabling better targeted actions, including changes to our recruitment processes and improving conversion rates among ethnic minority applicants. </a:t>
            </a:r>
            <a:endParaRPr lang="en-GB" sz="1400">
              <a:ea typeface="Inter"/>
              <a:cs typeface="Arial"/>
            </a:endParaRPr>
          </a:p>
          <a:p>
            <a:pPr marL="285750" indent="-285750">
              <a:lnSpc>
                <a:spcPct val="110000"/>
              </a:lnSpc>
              <a:spcBef>
                <a:spcPts val="0"/>
              </a:spcBef>
              <a:spcAft>
                <a:spcPts val="1200"/>
              </a:spcAft>
              <a:buChar char="•"/>
            </a:pPr>
            <a:r>
              <a:rPr lang="en-GB" sz="1400">
                <a:ea typeface="+mn-lt"/>
                <a:cs typeface="Arial"/>
              </a:rPr>
              <a:t>Our staff survey indicates that our culture has some great strengths including </a:t>
            </a:r>
            <a:r>
              <a:rPr lang="en-GB" sz="1500">
                <a:ea typeface="+mn-lt"/>
                <a:cs typeface="Arial"/>
              </a:rPr>
              <a:t>the same or better levels of engagement among ethnic minority, LGBTQ+ and female staff compared to the overall workforce.</a:t>
            </a:r>
            <a:r>
              <a:rPr lang="en-GB" sz="1400">
                <a:ea typeface="+mn-lt"/>
                <a:cs typeface="Arial"/>
              </a:rPr>
              <a:t> However, reported levels of bullying and harassment is an issue, particularly for disabled staff. This is reflected in lower trust and engagement among disabled staff compared to other staff groups. We are developing a plan to address this. </a:t>
            </a:r>
          </a:p>
          <a:p>
            <a:pPr marL="285750" indent="-285750">
              <a:lnSpc>
                <a:spcPct val="110000"/>
              </a:lnSpc>
              <a:spcBef>
                <a:spcPts val="0"/>
              </a:spcBef>
              <a:spcAft>
                <a:spcPts val="1200"/>
              </a:spcAft>
              <a:buChar char="•"/>
            </a:pPr>
            <a:r>
              <a:rPr lang="en-GB" sz="1400">
                <a:latin typeface="Inter"/>
                <a:ea typeface="Inter"/>
                <a:cs typeface="Arial"/>
              </a:rPr>
              <a:t>We have launched our new Equality, Diversity and Inclusion 5 year Roadmap, approved by our Board. Our focus this year is to begin the work to implement a restorative and just approach and to address behaviours associated with bullying and incivility. </a:t>
            </a:r>
          </a:p>
          <a:p>
            <a:pPr>
              <a:lnSpc>
                <a:spcPct val="110000"/>
              </a:lnSpc>
              <a:spcBef>
                <a:spcPts val="0"/>
              </a:spcBef>
              <a:spcAft>
                <a:spcPts val="1200"/>
              </a:spcAft>
            </a:pPr>
            <a:r>
              <a:rPr lang="en-GB" sz="1400">
                <a:ea typeface="Inter"/>
                <a:cs typeface="Arial"/>
              </a:rPr>
              <a:t>Guidance </a:t>
            </a:r>
          </a:p>
          <a:p>
            <a:pPr marL="285750" indent="-285750">
              <a:lnSpc>
                <a:spcPct val="110000"/>
              </a:lnSpc>
              <a:spcBef>
                <a:spcPts val="0"/>
              </a:spcBef>
              <a:spcAft>
                <a:spcPts val="1200"/>
              </a:spcAft>
              <a:buChar char="•"/>
            </a:pPr>
            <a:r>
              <a:rPr lang="en-GB" sz="1400">
                <a:ea typeface="Inter"/>
                <a:cs typeface="Arial"/>
              </a:rPr>
              <a:t>We have significantly increased applicants for committee positions from ethnic minority candidates, though there is wide variation between years and the most recent data shows a worsening of appointment rates. </a:t>
            </a:r>
          </a:p>
          <a:p>
            <a:pPr marL="285750" indent="-285750">
              <a:lnSpc>
                <a:spcPct val="110000"/>
              </a:lnSpc>
              <a:spcBef>
                <a:spcPts val="0"/>
              </a:spcBef>
              <a:spcAft>
                <a:spcPts val="1200"/>
              </a:spcAft>
              <a:buChar char="•"/>
            </a:pPr>
            <a:r>
              <a:rPr lang="en-GB" sz="1400">
                <a:ea typeface="+mn-lt"/>
                <a:cs typeface="Arial"/>
              </a:rPr>
              <a:t>We have started implementing</a:t>
            </a:r>
            <a:r>
              <a:rPr lang="en-GB" sz="1400">
                <a:solidFill>
                  <a:srgbClr val="FFFFFF"/>
                </a:solidFill>
                <a:ea typeface="+mn-lt"/>
                <a:cs typeface="Arial"/>
              </a:rPr>
              <a:t> Equality and Health Inequality Assessment (EHIA) in our guidance programmes and are making changes to our guidance as a result of inequalities issues identified during development. </a:t>
            </a:r>
          </a:p>
          <a:p>
            <a:pPr marL="285750" indent="-285750">
              <a:lnSpc>
                <a:spcPct val="110000"/>
              </a:lnSpc>
              <a:spcBef>
                <a:spcPts val="0"/>
              </a:spcBef>
              <a:spcAft>
                <a:spcPts val="1200"/>
              </a:spcAft>
              <a:buChar char="•"/>
            </a:pPr>
            <a:r>
              <a:rPr lang="en-GB" sz="1400">
                <a:ea typeface="+mn-lt"/>
                <a:cs typeface="+mn-lt"/>
              </a:rPr>
              <a:t>We are developing a new health inequalities plan for NICE and are launching new methods for assessing health inequalities. </a:t>
            </a:r>
            <a:endParaRPr lang="en-GB" sz="1400">
              <a:ea typeface="Inter"/>
              <a:cs typeface="Arial"/>
            </a:endParaRPr>
          </a:p>
          <a:p>
            <a:pPr>
              <a:lnSpc>
                <a:spcPct val="110000"/>
              </a:lnSpc>
              <a:spcBef>
                <a:spcPts val="0"/>
              </a:spcBef>
              <a:spcAft>
                <a:spcPts val="1200"/>
              </a:spcAft>
            </a:pPr>
            <a:endParaRPr lang="en-GB" sz="1400">
              <a:ea typeface="Inter"/>
              <a:cs typeface="Arial"/>
            </a:endParaRPr>
          </a:p>
        </p:txBody>
      </p:sp>
      <p:sp>
        <p:nvSpPr>
          <p:cNvPr id="2" name="Title 1">
            <a:extLst>
              <a:ext uri="{FF2B5EF4-FFF2-40B4-BE49-F238E27FC236}">
                <a16:creationId xmlns:a16="http://schemas.microsoft.com/office/drawing/2014/main" id="{FEB85582-6267-9A8A-C8B8-9CA2249998B7}"/>
              </a:ext>
            </a:extLst>
          </p:cNvPr>
          <p:cNvSpPr>
            <a:spLocks noGrp="1"/>
          </p:cNvSpPr>
          <p:nvPr>
            <p:ph type="ctrTitle"/>
          </p:nvPr>
        </p:nvSpPr>
        <p:spPr>
          <a:xfrm>
            <a:off x="155392" y="148727"/>
            <a:ext cx="10238576" cy="1276350"/>
          </a:xfrm>
        </p:spPr>
        <p:txBody>
          <a:bodyPr/>
          <a:lstStyle/>
          <a:p>
            <a:r>
              <a:rPr lang="en-GB"/>
              <a:t>Executive summary</a:t>
            </a:r>
          </a:p>
        </p:txBody>
      </p:sp>
    </p:spTree>
    <p:extLst>
      <p:ext uri="{BB962C8B-B14F-4D97-AF65-F5344CB8AC3E}">
        <p14:creationId xmlns:p14="http://schemas.microsoft.com/office/powerpoint/2010/main" val="2096745855"/>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corporate PPT template_with core messages added_v1" id="{C38DA47B-948B-4166-88D3-C8248DF69871}" vid="{C7F51CD1-046D-4E7D-920A-6AAB125251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56EB0-DD97-4163-8C61-3FB51DF935AC}">
  <ds:schemaRefs>
    <ds:schemaRef ds:uri="289b8fc0-128f-4d7b-b8ee-34c94b7018e7"/>
    <ds:schemaRef ds:uri="35b4e7bb-0a9c-468b-b508-8e83b9d014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9D9060-FC0B-473B-92E6-8B1D8224CA77}">
  <ds:schemaRefs>
    <ds:schemaRef ds:uri="289b8fc0-128f-4d7b-b8ee-34c94b7018e7"/>
    <ds:schemaRef ds:uri="35b4e7bb-0a9c-468b-b508-8e83b9d014a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20BE46-B863-47C6-A260-B1D35812B8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NICE corporate PPT template</Template>
  <TotalTime>0</TotalTime>
  <Words>326</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Times New Roman</vt:lpstr>
      <vt:lpstr>Inter</vt:lpstr>
      <vt:lpstr>Arial</vt:lpstr>
      <vt:lpstr>Lato</vt:lpstr>
      <vt:lpstr>Lora SemiBold</vt:lpstr>
      <vt:lpstr>Calibri</vt:lpstr>
      <vt:lpstr>NICE</vt:lpstr>
      <vt:lpstr>Executive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Kendall Jamieson Gilmore</dc:creator>
  <cp:lastModifiedBy>Elaine Repton</cp:lastModifiedBy>
  <cp:revision>5</cp:revision>
  <dcterms:created xsi:type="dcterms:W3CDTF">2023-07-17T15:33:57Z</dcterms:created>
  <dcterms:modified xsi:type="dcterms:W3CDTF">2024-09-18T15:44:16Z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2023-05-19T12:22:06Z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929d11f2-4f2f-4bba-b610-5951b069cf7b</vt:lpwstr>
  </property>
  <property fmtid="{D5CDD505-2E9C-101B-9397-08002B2CF9AE}" pid="8" name="MSIP_Label_c69d85d5-6d9e-4305-a294-1f636ec0f2d6_ContentBits">
    <vt:lpwstr>0</vt:lpwstr>
  </property>
  <property fmtid="{D5CDD505-2E9C-101B-9397-08002B2CF9AE}" pid="9" name="ContentTypeId">
    <vt:lpwstr>0x010100CFEB742D5E2988439A0FECDECF284312</vt:lpwstr>
  </property>
  <property fmtid="{D5CDD505-2E9C-101B-9397-08002B2CF9AE}" pid="10" name="MediaServiceImageTags">
    <vt:lpwstr/>
  </property>
</Properties>
</file>