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91" r:id="rId4"/>
  </p:sldMasterIdLst>
  <p:notesMasterIdLst>
    <p:notesMasterId r:id="rId34"/>
  </p:notesMasterIdLst>
  <p:handoutMasterIdLst>
    <p:handoutMasterId r:id="rId35"/>
  </p:handoutMasterIdLst>
  <p:sldIdLst>
    <p:sldId id="2147472085" r:id="rId5"/>
    <p:sldId id="2147471932" r:id="rId6"/>
    <p:sldId id="2147471931" r:id="rId7"/>
    <p:sldId id="2147472083" r:id="rId8"/>
    <p:sldId id="2147472082" r:id="rId9"/>
    <p:sldId id="2147472084" r:id="rId10"/>
    <p:sldId id="2147471935" r:id="rId11"/>
    <p:sldId id="2147472078" r:id="rId12"/>
    <p:sldId id="2147471928" r:id="rId13"/>
    <p:sldId id="2147472087" r:id="rId14"/>
    <p:sldId id="2147471936" r:id="rId15"/>
    <p:sldId id="2147472086" r:id="rId16"/>
    <p:sldId id="2147472088" r:id="rId17"/>
    <p:sldId id="2147472089" r:id="rId18"/>
    <p:sldId id="2147471920" r:id="rId19"/>
    <p:sldId id="2147471924" r:id="rId20"/>
    <p:sldId id="2147471902" r:id="rId21"/>
    <p:sldId id="2147471917" r:id="rId22"/>
    <p:sldId id="4903" r:id="rId23"/>
    <p:sldId id="2147471922" r:id="rId24"/>
    <p:sldId id="2147472074" r:id="rId25"/>
    <p:sldId id="2147472079" r:id="rId26"/>
    <p:sldId id="2147471930" r:id="rId27"/>
    <p:sldId id="2147471906" r:id="rId28"/>
    <p:sldId id="2147471889" r:id="rId29"/>
    <p:sldId id="2147471895" r:id="rId30"/>
    <p:sldId id="2147471896" r:id="rId31"/>
    <p:sldId id="2147471898" r:id="rId32"/>
    <p:sldId id="2147472080" r:id="rId33"/>
  </p:sldIdLst>
  <p:sldSz cx="12192000" cy="6858000"/>
  <p:notesSz cx="6858000" cy="9144000"/>
  <p:embeddedFontLst>
    <p:embeddedFont>
      <p:font typeface="Inter" panose="020B0604020202020204" charset="0"/>
      <p:regular r:id="rId36"/>
      <p:bold r:id="rId37"/>
    </p:embeddedFont>
    <p:embeddedFont>
      <p:font typeface="Lora SemiBold" panose="020B0604020202020204" charset="0"/>
      <p:bold r:id="rId38"/>
    </p:embeddedFont>
    <p:embeddedFont>
      <p:font typeface="Segoe UI" panose="020B0502040204020203" pitchFamily="3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nnual Equality Report" id="{C24C744A-EFC1-41E1-BB43-1E86CB41F6EA}">
          <p14:sldIdLst>
            <p14:sldId id="2147472085"/>
            <p14:sldId id="2147471932"/>
            <p14:sldId id="2147471931"/>
            <p14:sldId id="2147472083"/>
            <p14:sldId id="2147472082"/>
            <p14:sldId id="2147472084"/>
            <p14:sldId id="2147471935"/>
            <p14:sldId id="2147472078"/>
            <p14:sldId id="2147471928"/>
            <p14:sldId id="2147472087"/>
            <p14:sldId id="2147471936"/>
            <p14:sldId id="2147472086"/>
          </p14:sldIdLst>
        </p14:section>
        <p14:section name="Appendix" id="{65BDE141-E308-4501-885E-A531AC2461B9}">
          <p14:sldIdLst>
            <p14:sldId id="2147472088"/>
            <p14:sldId id="2147472089"/>
            <p14:sldId id="2147471920"/>
            <p14:sldId id="2147471924"/>
            <p14:sldId id="2147471902"/>
            <p14:sldId id="2147471917"/>
            <p14:sldId id="4903"/>
            <p14:sldId id="2147471922"/>
            <p14:sldId id="2147472074"/>
            <p14:sldId id="2147472079"/>
            <p14:sldId id="2147471930"/>
            <p14:sldId id="2147471906"/>
            <p14:sldId id="2147471889"/>
            <p14:sldId id="2147471895"/>
            <p14:sldId id="2147471896"/>
            <p14:sldId id="2147471898"/>
            <p14:sldId id="214747208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B59513-3F61-4259-B889-6D9958BE38CD}" name="Jean Bennie" initials="JB" userId="S::jean.bennie@nice.org.uk::01499392-e4c2-4d56-b053-18c77ce9d351" providerId="AD"/>
  <p188:author id="{0624C314-3A56-2C99-31DC-CF07A39392FC}" name="Nicola Tyson" initials="NT" userId="S::Nicola.Tyson@nice.org.uk::cda138cd-70d1-4511-92ed-863e1419d8c9" providerId="AD"/>
  <p188:author id="{620B462D-CDB8-17E7-15BE-AD42CD94957D}" name="Lesley Owen" initials="LO" userId="S::lesley.owen@nice.org.uk::305fb555-3dcd-45da-b724-a9bb9c944b7b" providerId="AD"/>
  <p188:author id="{C4195C62-F281-B93B-B653-6CA618ECDFE0}" name="Nicola Tyson" initials="NT" userId="S::nicola.tyson@nice.org.uk::cda138cd-70d1-4511-92ed-863e1419d8c9" providerId="AD"/>
  <p188:author id="{53B97373-6BAF-6909-9361-6907535CC9B1}" name="Kendall Jamieson Gilmore" initials="KG" userId="S::kendall.jamiesongilmore@nice.org.uk::3873c3d6-3623-4fac-9acf-f52718a51069" providerId="AD"/>
  <p188:author id="{9C967EA7-73A4-9A03-F6AC-97622BD52D4F}" name="Kendall Jamieson Gilmore" initials="KJG" userId="S::Kendall.JamiesonGilmore@nice.org.uk::3873c3d6-3623-4fac-9acf-f52718a51069" providerId="AD"/>
  <p188:author id="{7F8E9CCE-4BD6-DC1C-434B-F9B041B0FDDF}" name="Kathryn Weir" initials="KW" userId="S::Kathryn.Weir@nice.org.uk::930a0d02-36fc-4de6-8230-e3a8f6c5a1dc" providerId="AD"/>
  <p188:author id="{23E167E9-ED52-37A1-E0BC-F15FAFFE29B7}" name="Danielle Mason" initials="DM" userId="S::danielle.mason@nice.org.uk::6b0148c3-fe47-45fd-83e0-bc1849cc3b16" providerId="AD"/>
  <p188:author id="{F5BA3CFB-6EF1-E0CA-1DE5-1C76EB73ADFB}" name="Naomi Lee" initials="NL" userId="S::naomi.lee@nice.org.uk::635fb5f0-35a4-4ff3-861f-4446da55a89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e Scott" initials="K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8096"/>
    <a:srgbClr val="00436C"/>
    <a:srgbClr val="EFEECB"/>
    <a:srgbClr val="222222"/>
    <a:srgbClr val="F7F4F1"/>
    <a:srgbClr val="FBF4EE"/>
    <a:srgbClr val="18646E"/>
    <a:srgbClr val="0000FF"/>
    <a:srgbClr val="FFFFFF"/>
    <a:srgbClr val="0047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1F3727-F014-4D87-90A0-9D7446325224}" v="24" dt="2024-09-19T10:54:11.7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nn Woodward" userId="618c2155-77b8-4d50-a4cd-d8818db741fc" providerId="ADAL" clId="{0E1F3727-F014-4D87-90A0-9D7446325224}"/>
    <pc:docChg chg="modSld">
      <pc:chgData name="Lynn Woodward" userId="618c2155-77b8-4d50-a4cd-d8818db741fc" providerId="ADAL" clId="{0E1F3727-F014-4D87-90A0-9D7446325224}" dt="2024-09-19T10:54:11.717" v="23" actId="33553"/>
      <pc:docMkLst>
        <pc:docMk/>
      </pc:docMkLst>
      <pc:sldChg chg="modSp mod">
        <pc:chgData name="Lynn Woodward" userId="618c2155-77b8-4d50-a4cd-d8818db741fc" providerId="ADAL" clId="{0E1F3727-F014-4D87-90A0-9D7446325224}" dt="2024-09-19T10:53:29.592" v="15" actId="962"/>
        <pc:sldMkLst>
          <pc:docMk/>
          <pc:sldMk cId="4142028140" sldId="4903"/>
        </pc:sldMkLst>
        <pc:grpChg chg="mod">
          <ac:chgData name="Lynn Woodward" userId="618c2155-77b8-4d50-a4cd-d8818db741fc" providerId="ADAL" clId="{0E1F3727-F014-4D87-90A0-9D7446325224}" dt="2024-09-19T10:53:29.592" v="15" actId="962"/>
          <ac:grpSpMkLst>
            <pc:docMk/>
            <pc:sldMk cId="4142028140" sldId="4903"/>
            <ac:grpSpMk id="4" creationId="{178EB209-B560-36C6-9C2A-06C9A9C4EC59}"/>
          </ac:grpSpMkLst>
        </pc:grpChg>
      </pc:sldChg>
      <pc:sldChg chg="modSp mod">
        <pc:chgData name="Lynn Woodward" userId="618c2155-77b8-4d50-a4cd-d8818db741fc" providerId="ADAL" clId="{0E1F3727-F014-4D87-90A0-9D7446325224}" dt="2024-09-19T10:53:49.116" v="21" actId="13238"/>
        <pc:sldMkLst>
          <pc:docMk/>
          <pc:sldMk cId="1292957521" sldId="2147471895"/>
        </pc:sldMkLst>
        <pc:graphicFrameChg chg="modGraphic">
          <ac:chgData name="Lynn Woodward" userId="618c2155-77b8-4d50-a4cd-d8818db741fc" providerId="ADAL" clId="{0E1F3727-F014-4D87-90A0-9D7446325224}" dt="2024-09-19T10:53:49.116" v="21" actId="13238"/>
          <ac:graphicFrameMkLst>
            <pc:docMk/>
            <pc:sldMk cId="1292957521" sldId="2147471895"/>
            <ac:graphicFrameMk id="6" creationId="{94087CEF-7C45-AF26-62E2-AD203E25C1D0}"/>
          </ac:graphicFrameMkLst>
        </pc:graphicFrameChg>
      </pc:sldChg>
      <pc:sldChg chg="modSp mod">
        <pc:chgData name="Lynn Woodward" userId="618c2155-77b8-4d50-a4cd-d8818db741fc" providerId="ADAL" clId="{0E1F3727-F014-4D87-90A0-9D7446325224}" dt="2024-09-19T10:53:38.890" v="18" actId="962"/>
        <pc:sldMkLst>
          <pc:docMk/>
          <pc:sldMk cId="928781238" sldId="2147471896"/>
        </pc:sldMkLst>
        <pc:graphicFrameChg chg="mod">
          <ac:chgData name="Lynn Woodward" userId="618c2155-77b8-4d50-a4cd-d8818db741fc" providerId="ADAL" clId="{0E1F3727-F014-4D87-90A0-9D7446325224}" dt="2024-09-19T10:53:38.890" v="18" actId="962"/>
          <ac:graphicFrameMkLst>
            <pc:docMk/>
            <pc:sldMk cId="928781238" sldId="2147471896"/>
            <ac:graphicFrameMk id="6" creationId="{CB4D638F-1CDB-6920-71FD-D54E845D9BC3}"/>
          </ac:graphicFrameMkLst>
        </pc:graphicFrameChg>
        <pc:cxnChg chg="mod">
          <ac:chgData name="Lynn Woodward" userId="618c2155-77b8-4d50-a4cd-d8818db741fc" providerId="ADAL" clId="{0E1F3727-F014-4D87-90A0-9D7446325224}" dt="2024-09-19T10:53:37.600" v="17" actId="962"/>
          <ac:cxnSpMkLst>
            <pc:docMk/>
            <pc:sldMk cId="928781238" sldId="2147471896"/>
            <ac:cxnSpMk id="8" creationId="{2EB307C4-8109-A045-661C-8026F5C66A04}"/>
          </ac:cxnSpMkLst>
        </pc:cxnChg>
      </pc:sldChg>
      <pc:sldChg chg="modSp">
        <pc:chgData name="Lynn Woodward" userId="618c2155-77b8-4d50-a4cd-d8818db741fc" providerId="ADAL" clId="{0E1F3727-F014-4D87-90A0-9D7446325224}" dt="2024-09-19T10:53:40.193" v="19" actId="962"/>
        <pc:sldMkLst>
          <pc:docMk/>
          <pc:sldMk cId="1818177919" sldId="2147471898"/>
        </pc:sldMkLst>
        <pc:graphicFrameChg chg="mod">
          <ac:chgData name="Lynn Woodward" userId="618c2155-77b8-4d50-a4cd-d8818db741fc" providerId="ADAL" clId="{0E1F3727-F014-4D87-90A0-9D7446325224}" dt="2024-09-19T10:53:40.193" v="19" actId="962"/>
          <ac:graphicFrameMkLst>
            <pc:docMk/>
            <pc:sldMk cId="1818177919" sldId="2147471898"/>
            <ac:graphicFrameMk id="4" creationId="{5847D2A7-8DE9-BE70-D3F2-0B272890627F}"/>
          </ac:graphicFrameMkLst>
        </pc:graphicFrameChg>
      </pc:sldChg>
      <pc:sldChg chg="modSp mod">
        <pc:chgData name="Lynn Woodward" userId="618c2155-77b8-4d50-a4cd-d8818db741fc" providerId="ADAL" clId="{0E1F3727-F014-4D87-90A0-9D7446325224}" dt="2024-09-19T10:53:13.910" v="10" actId="962"/>
        <pc:sldMkLst>
          <pc:docMk/>
          <pc:sldMk cId="1863856227" sldId="2147471902"/>
        </pc:sldMkLst>
        <pc:cxnChg chg="mod">
          <ac:chgData name="Lynn Woodward" userId="618c2155-77b8-4d50-a4cd-d8818db741fc" providerId="ADAL" clId="{0E1F3727-F014-4D87-90A0-9D7446325224}" dt="2024-09-19T10:53:00.237" v="1" actId="962"/>
          <ac:cxnSpMkLst>
            <pc:docMk/>
            <pc:sldMk cId="1863856227" sldId="2147471902"/>
            <ac:cxnSpMk id="19" creationId="{A419D5B5-1730-1DB8-362A-CD1A50F3CB5E}"/>
          </ac:cxnSpMkLst>
        </pc:cxnChg>
        <pc:cxnChg chg="mod">
          <ac:chgData name="Lynn Woodward" userId="618c2155-77b8-4d50-a4cd-d8818db741fc" providerId="ADAL" clId="{0E1F3727-F014-4D87-90A0-9D7446325224}" dt="2024-09-19T10:53:02.993" v="2" actId="962"/>
          <ac:cxnSpMkLst>
            <pc:docMk/>
            <pc:sldMk cId="1863856227" sldId="2147471902"/>
            <ac:cxnSpMk id="20" creationId="{31A25959-B837-C3AA-5133-AC23441C8049}"/>
          </ac:cxnSpMkLst>
        </pc:cxnChg>
        <pc:cxnChg chg="mod">
          <ac:chgData name="Lynn Woodward" userId="618c2155-77b8-4d50-a4cd-d8818db741fc" providerId="ADAL" clId="{0E1F3727-F014-4D87-90A0-9D7446325224}" dt="2024-09-19T10:53:04.587" v="3" actId="962"/>
          <ac:cxnSpMkLst>
            <pc:docMk/>
            <pc:sldMk cId="1863856227" sldId="2147471902"/>
            <ac:cxnSpMk id="21" creationId="{81E9D81A-2868-5CD9-84C0-FD5BDD1C3D76}"/>
          </ac:cxnSpMkLst>
        </pc:cxnChg>
        <pc:cxnChg chg="mod">
          <ac:chgData name="Lynn Woodward" userId="618c2155-77b8-4d50-a4cd-d8818db741fc" providerId="ADAL" clId="{0E1F3727-F014-4D87-90A0-9D7446325224}" dt="2024-09-19T10:53:05.995" v="4" actId="962"/>
          <ac:cxnSpMkLst>
            <pc:docMk/>
            <pc:sldMk cId="1863856227" sldId="2147471902"/>
            <ac:cxnSpMk id="22" creationId="{92A69590-0109-0406-C3BF-08EC7B0D0C2E}"/>
          </ac:cxnSpMkLst>
        </pc:cxnChg>
        <pc:cxnChg chg="mod">
          <ac:chgData name="Lynn Woodward" userId="618c2155-77b8-4d50-a4cd-d8818db741fc" providerId="ADAL" clId="{0E1F3727-F014-4D87-90A0-9D7446325224}" dt="2024-09-19T10:53:07.317" v="5" actId="962"/>
          <ac:cxnSpMkLst>
            <pc:docMk/>
            <pc:sldMk cId="1863856227" sldId="2147471902"/>
            <ac:cxnSpMk id="23" creationId="{44FB02B0-B3BF-9728-886A-DE14954B74FE}"/>
          </ac:cxnSpMkLst>
        </pc:cxnChg>
        <pc:cxnChg chg="mod">
          <ac:chgData name="Lynn Woodward" userId="618c2155-77b8-4d50-a4cd-d8818db741fc" providerId="ADAL" clId="{0E1F3727-F014-4D87-90A0-9D7446325224}" dt="2024-09-19T10:53:08.697" v="6" actId="962"/>
          <ac:cxnSpMkLst>
            <pc:docMk/>
            <pc:sldMk cId="1863856227" sldId="2147471902"/>
            <ac:cxnSpMk id="24" creationId="{F038B4F0-8E58-286D-516E-265071E31042}"/>
          </ac:cxnSpMkLst>
        </pc:cxnChg>
        <pc:cxnChg chg="mod">
          <ac:chgData name="Lynn Woodward" userId="618c2155-77b8-4d50-a4cd-d8818db741fc" providerId="ADAL" clId="{0E1F3727-F014-4D87-90A0-9D7446325224}" dt="2024-09-19T10:53:09.985" v="7" actId="962"/>
          <ac:cxnSpMkLst>
            <pc:docMk/>
            <pc:sldMk cId="1863856227" sldId="2147471902"/>
            <ac:cxnSpMk id="29" creationId="{F398A1C1-C907-D89D-8E74-F11549D16F90}"/>
          </ac:cxnSpMkLst>
        </pc:cxnChg>
        <pc:cxnChg chg="mod">
          <ac:chgData name="Lynn Woodward" userId="618c2155-77b8-4d50-a4cd-d8818db741fc" providerId="ADAL" clId="{0E1F3727-F014-4D87-90A0-9D7446325224}" dt="2024-09-19T10:53:11.364" v="8" actId="962"/>
          <ac:cxnSpMkLst>
            <pc:docMk/>
            <pc:sldMk cId="1863856227" sldId="2147471902"/>
            <ac:cxnSpMk id="32" creationId="{519D738F-314C-3C11-0BA3-066A322685BB}"/>
          </ac:cxnSpMkLst>
        </pc:cxnChg>
        <pc:cxnChg chg="mod">
          <ac:chgData name="Lynn Woodward" userId="618c2155-77b8-4d50-a4cd-d8818db741fc" providerId="ADAL" clId="{0E1F3727-F014-4D87-90A0-9D7446325224}" dt="2024-09-19T10:53:12.675" v="9" actId="962"/>
          <ac:cxnSpMkLst>
            <pc:docMk/>
            <pc:sldMk cId="1863856227" sldId="2147471902"/>
            <ac:cxnSpMk id="42" creationId="{678135C6-9626-16E6-E7C7-C47105F52182}"/>
          </ac:cxnSpMkLst>
        </pc:cxnChg>
        <pc:cxnChg chg="mod">
          <ac:chgData name="Lynn Woodward" userId="618c2155-77b8-4d50-a4cd-d8818db741fc" providerId="ADAL" clId="{0E1F3727-F014-4D87-90A0-9D7446325224}" dt="2024-09-19T10:53:13.910" v="10" actId="962"/>
          <ac:cxnSpMkLst>
            <pc:docMk/>
            <pc:sldMk cId="1863856227" sldId="2147471902"/>
            <ac:cxnSpMk id="43" creationId="{EBA21A89-B498-1CA1-B0DC-6B86FCCD0AE5}"/>
          </ac:cxnSpMkLst>
        </pc:cxnChg>
      </pc:sldChg>
      <pc:sldChg chg="modSp mod">
        <pc:chgData name="Lynn Woodward" userId="618c2155-77b8-4d50-a4cd-d8818db741fc" providerId="ADAL" clId="{0E1F3727-F014-4D87-90A0-9D7446325224}" dt="2024-09-19T10:53:25.250" v="14" actId="962"/>
        <pc:sldMkLst>
          <pc:docMk/>
          <pc:sldMk cId="308619910" sldId="2147471917"/>
        </pc:sldMkLst>
        <pc:spChg chg="mod">
          <ac:chgData name="Lynn Woodward" userId="618c2155-77b8-4d50-a4cd-d8818db741fc" providerId="ADAL" clId="{0E1F3727-F014-4D87-90A0-9D7446325224}" dt="2024-09-19T10:53:20.155" v="13" actId="962"/>
          <ac:spMkLst>
            <pc:docMk/>
            <pc:sldMk cId="308619910" sldId="2147471917"/>
            <ac:spMk id="5" creationId="{5270635D-223F-2082-E74C-946BE5741213}"/>
          </ac:spMkLst>
        </pc:spChg>
        <pc:spChg chg="mod">
          <ac:chgData name="Lynn Woodward" userId="618c2155-77b8-4d50-a4cd-d8818db741fc" providerId="ADAL" clId="{0E1F3727-F014-4D87-90A0-9D7446325224}" dt="2024-09-19T10:53:16.014" v="11" actId="962"/>
          <ac:spMkLst>
            <pc:docMk/>
            <pc:sldMk cId="308619910" sldId="2147471917"/>
            <ac:spMk id="6" creationId="{B2073561-4182-1472-69DB-F843EE368B1E}"/>
          </ac:spMkLst>
        </pc:spChg>
        <pc:spChg chg="mod">
          <ac:chgData name="Lynn Woodward" userId="618c2155-77b8-4d50-a4cd-d8818db741fc" providerId="ADAL" clId="{0E1F3727-F014-4D87-90A0-9D7446325224}" dt="2024-09-19T10:53:17.572" v="12" actId="962"/>
          <ac:spMkLst>
            <pc:docMk/>
            <pc:sldMk cId="308619910" sldId="2147471917"/>
            <ac:spMk id="8" creationId="{E1BB34C0-3332-F981-438D-AF4E7783D1A2}"/>
          </ac:spMkLst>
        </pc:spChg>
        <pc:spChg chg="mod">
          <ac:chgData name="Lynn Woodward" userId="618c2155-77b8-4d50-a4cd-d8818db741fc" providerId="ADAL" clId="{0E1F3727-F014-4D87-90A0-9D7446325224}" dt="2024-09-19T10:53:25.250" v="14" actId="962"/>
          <ac:spMkLst>
            <pc:docMk/>
            <pc:sldMk cId="308619910" sldId="2147471917"/>
            <ac:spMk id="17" creationId="{1E47A370-70E9-DE21-A36E-BA1002020A5E}"/>
          </ac:spMkLst>
        </pc:spChg>
      </pc:sldChg>
      <pc:sldChg chg="modSp mod">
        <pc:chgData name="Lynn Woodward" userId="618c2155-77b8-4d50-a4cd-d8818db741fc" providerId="ADAL" clId="{0E1F3727-F014-4D87-90A0-9D7446325224}" dt="2024-09-19T10:54:05.116" v="22" actId="33553"/>
        <pc:sldMkLst>
          <pc:docMk/>
          <pc:sldMk cId="304390581" sldId="2147471920"/>
        </pc:sldMkLst>
        <pc:spChg chg="mod">
          <ac:chgData name="Lynn Woodward" userId="618c2155-77b8-4d50-a4cd-d8818db741fc" providerId="ADAL" clId="{0E1F3727-F014-4D87-90A0-9D7446325224}" dt="2024-09-19T10:54:05.116" v="22" actId="33553"/>
          <ac:spMkLst>
            <pc:docMk/>
            <pc:sldMk cId="304390581" sldId="2147471920"/>
            <ac:spMk id="2" creationId="{F8F458B5-88C7-BBB3-E522-4D3B296ABABD}"/>
          </ac:spMkLst>
        </pc:spChg>
      </pc:sldChg>
      <pc:sldChg chg="modSp mod">
        <pc:chgData name="Lynn Woodward" userId="618c2155-77b8-4d50-a4cd-d8818db741fc" providerId="ADAL" clId="{0E1F3727-F014-4D87-90A0-9D7446325224}" dt="2024-09-19T10:53:46.505" v="20" actId="13238"/>
        <pc:sldMkLst>
          <pc:docMk/>
          <pc:sldMk cId="2251530955" sldId="2147471922"/>
        </pc:sldMkLst>
        <pc:graphicFrameChg chg="modGraphic">
          <ac:chgData name="Lynn Woodward" userId="618c2155-77b8-4d50-a4cd-d8818db741fc" providerId="ADAL" clId="{0E1F3727-F014-4D87-90A0-9D7446325224}" dt="2024-09-19T10:53:46.505" v="20" actId="13238"/>
          <ac:graphicFrameMkLst>
            <pc:docMk/>
            <pc:sldMk cId="2251530955" sldId="2147471922"/>
            <ac:graphicFrameMk id="7" creationId="{BE78CAF3-30D0-33F0-4491-F999527E7317}"/>
          </ac:graphicFrameMkLst>
        </pc:graphicFrameChg>
      </pc:sldChg>
      <pc:sldChg chg="modSp mod">
        <pc:chgData name="Lynn Woodward" userId="618c2155-77b8-4d50-a4cd-d8818db741fc" providerId="ADAL" clId="{0E1F3727-F014-4D87-90A0-9D7446325224}" dt="2024-09-19T10:52:57.252" v="0" actId="962"/>
        <pc:sldMkLst>
          <pc:docMk/>
          <pc:sldMk cId="2961493938" sldId="2147471935"/>
        </pc:sldMkLst>
        <pc:spChg chg="mod">
          <ac:chgData name="Lynn Woodward" userId="618c2155-77b8-4d50-a4cd-d8818db741fc" providerId="ADAL" clId="{0E1F3727-F014-4D87-90A0-9D7446325224}" dt="2024-09-19T10:52:57.252" v="0" actId="962"/>
          <ac:spMkLst>
            <pc:docMk/>
            <pc:sldMk cId="2961493938" sldId="2147471935"/>
            <ac:spMk id="3" creationId="{58BB82A0-8D5E-BE2F-B30B-F1EFAADF5A90}"/>
          </ac:spMkLst>
        </pc:spChg>
      </pc:sldChg>
      <pc:sldChg chg="modSp mod">
        <pc:chgData name="Lynn Woodward" userId="618c2155-77b8-4d50-a4cd-d8818db741fc" providerId="ADAL" clId="{0E1F3727-F014-4D87-90A0-9D7446325224}" dt="2024-09-19T10:54:11.717" v="23" actId="33553"/>
        <pc:sldMkLst>
          <pc:docMk/>
          <pc:sldMk cId="2585185275" sldId="2147472074"/>
        </pc:sldMkLst>
        <pc:spChg chg="mod">
          <ac:chgData name="Lynn Woodward" userId="618c2155-77b8-4d50-a4cd-d8818db741fc" providerId="ADAL" clId="{0E1F3727-F014-4D87-90A0-9D7446325224}" dt="2024-09-19T10:54:11.717" v="23" actId="33553"/>
          <ac:spMkLst>
            <pc:docMk/>
            <pc:sldMk cId="2585185275" sldId="2147472074"/>
            <ac:spMk id="2" creationId="{E769B2D1-34BF-EBEA-4FB6-3AE346AF992A}"/>
          </ac:spMkLst>
        </pc:spChg>
        <pc:spChg chg="mod">
          <ac:chgData name="Lynn Woodward" userId="618c2155-77b8-4d50-a4cd-d8818db741fc" providerId="ADAL" clId="{0E1F3727-F014-4D87-90A0-9D7446325224}" dt="2024-09-19T10:53:35.351" v="16" actId="962"/>
          <ac:spMkLst>
            <pc:docMk/>
            <pc:sldMk cId="2585185275" sldId="2147472074"/>
            <ac:spMk id="9" creationId="{F8621F4C-56FB-1F1A-53C0-44134A10DDBC}"/>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Sheet1!$A$1:$J$1</c:f>
              <c:strCache>
                <c:ptCount val="10"/>
                <c:pt idx="0">
                  <c:v>Age</c:v>
                </c:pt>
                <c:pt idx="1">
                  <c:v>Disability</c:v>
                </c:pt>
                <c:pt idx="2">
                  <c:v>Gender reassignment</c:v>
                </c:pt>
                <c:pt idx="3">
                  <c:v>Pregnancy/maternity</c:v>
                </c:pt>
                <c:pt idx="4">
                  <c:v>Race</c:v>
                </c:pt>
                <c:pt idx="5">
                  <c:v>Religion or belief</c:v>
                </c:pt>
                <c:pt idx="6">
                  <c:v>Sex</c:v>
                </c:pt>
                <c:pt idx="7">
                  <c:v>Sexual orientation</c:v>
                </c:pt>
                <c:pt idx="8">
                  <c:v>Socio-economic</c:v>
                </c:pt>
                <c:pt idx="9">
                  <c:v>Health Inequalities</c:v>
                </c:pt>
              </c:strCache>
            </c:strRef>
          </c:cat>
          <c:val>
            <c:numRef>
              <c:f>Sheet1!$A$2:$J$2</c:f>
              <c:numCache>
                <c:formatCode>General</c:formatCode>
                <c:ptCount val="10"/>
                <c:pt idx="0">
                  <c:v>2</c:v>
                </c:pt>
                <c:pt idx="1">
                  <c:v>9</c:v>
                </c:pt>
                <c:pt idx="2">
                  <c:v>2</c:v>
                </c:pt>
                <c:pt idx="3">
                  <c:v>0</c:v>
                </c:pt>
                <c:pt idx="4">
                  <c:v>5</c:v>
                </c:pt>
                <c:pt idx="5">
                  <c:v>2</c:v>
                </c:pt>
                <c:pt idx="6">
                  <c:v>1</c:v>
                </c:pt>
                <c:pt idx="7">
                  <c:v>0</c:v>
                </c:pt>
                <c:pt idx="8">
                  <c:v>3</c:v>
                </c:pt>
                <c:pt idx="9">
                  <c:v>2</c:v>
                </c:pt>
              </c:numCache>
            </c:numRef>
          </c:val>
          <c:extLst>
            <c:ext xmlns:c16="http://schemas.microsoft.com/office/drawing/2014/chart" uri="{C3380CC4-5D6E-409C-BE32-E72D297353CC}">
              <c16:uniqueId val="{00000000-5E21-402C-A26B-B97033BBC4B9}"/>
            </c:ext>
          </c:extLst>
        </c:ser>
        <c:dLbls>
          <c:dLblPos val="outEnd"/>
          <c:showLegendKey val="0"/>
          <c:showVal val="1"/>
          <c:showCatName val="0"/>
          <c:showSerName val="0"/>
          <c:showPercent val="0"/>
          <c:showBubbleSize val="0"/>
        </c:dLbls>
        <c:gapWidth val="219"/>
        <c:overlap val="-27"/>
        <c:axId val="883944319"/>
        <c:axId val="883947199"/>
      </c:barChart>
      <c:catAx>
        <c:axId val="8839443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3947199"/>
        <c:crosses val="autoZero"/>
        <c:auto val="1"/>
        <c:lblAlgn val="ctr"/>
        <c:lblOffset val="100"/>
        <c:noMultiLvlLbl val="0"/>
      </c:catAx>
      <c:valAx>
        <c:axId val="8839471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3944319"/>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EC7306-E467-4768-A6D1-AAFBBA76194E}"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GB"/>
        </a:p>
      </dgm:t>
    </dgm:pt>
    <dgm:pt modelId="{4421C46A-CAAA-4B78-A0D8-C0FB247EDB87}">
      <dgm:prSet phldrT="[Text]" custT="1"/>
      <dgm:spPr/>
      <dgm:t>
        <a:bodyPr/>
        <a:lstStyle/>
        <a:p>
          <a:r>
            <a:rPr lang="en-GB" sz="1700"/>
            <a:t>2021/22</a:t>
          </a:r>
        </a:p>
      </dgm:t>
    </dgm:pt>
    <dgm:pt modelId="{C6AC4FD6-FED1-4E62-A9CC-99FA75E0EDFB}" type="parTrans" cxnId="{DBC2DFDE-0C69-4FBC-AC22-C7D0BFF3BC6C}">
      <dgm:prSet/>
      <dgm:spPr/>
      <dgm:t>
        <a:bodyPr/>
        <a:lstStyle/>
        <a:p>
          <a:endParaRPr lang="en-GB"/>
        </a:p>
      </dgm:t>
    </dgm:pt>
    <dgm:pt modelId="{BE07B1A6-B2D8-4908-89D4-80BCBC9B8653}" type="sibTrans" cxnId="{DBC2DFDE-0C69-4FBC-AC22-C7D0BFF3BC6C}">
      <dgm:prSet/>
      <dgm:spPr/>
      <dgm:t>
        <a:bodyPr/>
        <a:lstStyle/>
        <a:p>
          <a:endParaRPr lang="en-GB"/>
        </a:p>
      </dgm:t>
    </dgm:pt>
    <dgm:pt modelId="{439A020D-DAAE-4518-9E42-5155A2D1E75B}">
      <dgm:prSet phldrT="[Text]" custT="1"/>
      <dgm:spPr/>
      <dgm:t>
        <a:bodyPr/>
        <a:lstStyle/>
        <a:p>
          <a:pPr algn="ctr"/>
          <a:r>
            <a:rPr lang="en-GB" sz="3600"/>
            <a:t>43%</a:t>
          </a:r>
        </a:p>
      </dgm:t>
    </dgm:pt>
    <dgm:pt modelId="{080DE129-F1B8-444F-A984-DB3BBC166452}" type="parTrans" cxnId="{A128709A-AE80-4462-8DBB-215AE537FE17}">
      <dgm:prSet/>
      <dgm:spPr/>
      <dgm:t>
        <a:bodyPr/>
        <a:lstStyle/>
        <a:p>
          <a:endParaRPr lang="en-GB"/>
        </a:p>
      </dgm:t>
    </dgm:pt>
    <dgm:pt modelId="{27125EB1-1DE5-4E68-8AA9-434402966D57}" type="sibTrans" cxnId="{A128709A-AE80-4462-8DBB-215AE537FE17}">
      <dgm:prSet/>
      <dgm:spPr/>
      <dgm:t>
        <a:bodyPr/>
        <a:lstStyle/>
        <a:p>
          <a:endParaRPr lang="en-GB"/>
        </a:p>
      </dgm:t>
    </dgm:pt>
    <dgm:pt modelId="{ABCA58C8-327B-4E5D-B9E7-15897B3FE975}">
      <dgm:prSet phldrT="[Text]" custT="1"/>
      <dgm:spPr/>
      <dgm:t>
        <a:bodyPr/>
        <a:lstStyle/>
        <a:p>
          <a:pPr algn="ctr"/>
          <a:r>
            <a:rPr lang="en-GB" sz="3600"/>
            <a:t>40%</a:t>
          </a:r>
        </a:p>
      </dgm:t>
    </dgm:pt>
    <dgm:pt modelId="{52369E7A-B8F0-413A-8355-0A45781FA0BB}" type="parTrans" cxnId="{4EF8699A-D0EF-4B3C-BAAA-81494BE65C1B}">
      <dgm:prSet/>
      <dgm:spPr/>
      <dgm:t>
        <a:bodyPr/>
        <a:lstStyle/>
        <a:p>
          <a:endParaRPr lang="en-GB"/>
        </a:p>
      </dgm:t>
    </dgm:pt>
    <dgm:pt modelId="{06CABE10-9EF7-4DB6-AC60-8819F3F2EA92}" type="sibTrans" cxnId="{4EF8699A-D0EF-4B3C-BAAA-81494BE65C1B}">
      <dgm:prSet/>
      <dgm:spPr/>
      <dgm:t>
        <a:bodyPr/>
        <a:lstStyle/>
        <a:p>
          <a:endParaRPr lang="en-GB"/>
        </a:p>
      </dgm:t>
    </dgm:pt>
    <dgm:pt modelId="{541A8BED-7089-48C3-8E90-DFA9F9FA4819}">
      <dgm:prSet phldrT="[Text]" custT="1"/>
      <dgm:spPr/>
      <dgm:t>
        <a:bodyPr/>
        <a:lstStyle/>
        <a:p>
          <a:r>
            <a:rPr lang="en-GB" sz="1700"/>
            <a:t>2022/23</a:t>
          </a:r>
        </a:p>
      </dgm:t>
    </dgm:pt>
    <dgm:pt modelId="{C8789976-660E-4DCC-9BC4-064B58E44F4D}" type="parTrans" cxnId="{F49BB82E-0E1D-41CA-B3B3-B28E800231D0}">
      <dgm:prSet/>
      <dgm:spPr/>
      <dgm:t>
        <a:bodyPr/>
        <a:lstStyle/>
        <a:p>
          <a:endParaRPr lang="en-GB"/>
        </a:p>
      </dgm:t>
    </dgm:pt>
    <dgm:pt modelId="{D94EA494-286B-49B7-9117-9274CA9BC8DA}" type="sibTrans" cxnId="{F49BB82E-0E1D-41CA-B3B3-B28E800231D0}">
      <dgm:prSet/>
      <dgm:spPr/>
      <dgm:t>
        <a:bodyPr/>
        <a:lstStyle/>
        <a:p>
          <a:endParaRPr lang="en-GB"/>
        </a:p>
      </dgm:t>
    </dgm:pt>
    <dgm:pt modelId="{30823F76-E921-49A9-AF61-27A1031C82F7}">
      <dgm:prSet phldrT="[Text]" custT="1"/>
      <dgm:spPr/>
      <dgm:t>
        <a:bodyPr/>
        <a:lstStyle/>
        <a:p>
          <a:pPr algn="ctr"/>
          <a:r>
            <a:rPr lang="en-GB" sz="3600"/>
            <a:t>33%</a:t>
          </a:r>
        </a:p>
      </dgm:t>
    </dgm:pt>
    <dgm:pt modelId="{FD9BFC78-91E5-4E78-839A-52570CE6E42E}" type="parTrans" cxnId="{3129FDC4-D348-4D6D-A5C1-A9A434A70912}">
      <dgm:prSet/>
      <dgm:spPr/>
      <dgm:t>
        <a:bodyPr/>
        <a:lstStyle/>
        <a:p>
          <a:endParaRPr lang="en-GB"/>
        </a:p>
      </dgm:t>
    </dgm:pt>
    <dgm:pt modelId="{EC653718-A60E-48B7-9D5F-0FFEA47F3874}" type="sibTrans" cxnId="{3129FDC4-D348-4D6D-A5C1-A9A434A70912}">
      <dgm:prSet/>
      <dgm:spPr/>
      <dgm:t>
        <a:bodyPr/>
        <a:lstStyle/>
        <a:p>
          <a:endParaRPr lang="en-GB"/>
        </a:p>
      </dgm:t>
    </dgm:pt>
    <dgm:pt modelId="{AEAFDD59-EA63-4AEF-A480-1FB39F4A3ADB}">
      <dgm:prSet phldrT="[Text]" custT="1"/>
      <dgm:spPr/>
      <dgm:t>
        <a:bodyPr/>
        <a:lstStyle/>
        <a:p>
          <a:pPr algn="ctr"/>
          <a:r>
            <a:rPr lang="en-GB" sz="3600"/>
            <a:t>35%</a:t>
          </a:r>
        </a:p>
      </dgm:t>
    </dgm:pt>
    <dgm:pt modelId="{B8097FDF-3CA3-46DA-9A24-ED668C1432FC}" type="parTrans" cxnId="{0F244AD5-27DC-4D2F-857C-0C968215E78F}">
      <dgm:prSet/>
      <dgm:spPr/>
      <dgm:t>
        <a:bodyPr/>
        <a:lstStyle/>
        <a:p>
          <a:endParaRPr lang="en-GB"/>
        </a:p>
      </dgm:t>
    </dgm:pt>
    <dgm:pt modelId="{4F991B2A-9861-4AA0-BBAA-5868C0C5CD46}" type="sibTrans" cxnId="{0F244AD5-27DC-4D2F-857C-0C968215E78F}">
      <dgm:prSet/>
      <dgm:spPr/>
      <dgm:t>
        <a:bodyPr/>
        <a:lstStyle/>
        <a:p>
          <a:endParaRPr lang="en-GB"/>
        </a:p>
      </dgm:t>
    </dgm:pt>
    <dgm:pt modelId="{277B4B98-9C5B-4048-BA01-68B2C4022A06}">
      <dgm:prSet phldrT="[Text]" custT="1"/>
      <dgm:spPr/>
      <dgm:t>
        <a:bodyPr/>
        <a:lstStyle/>
        <a:p>
          <a:pPr algn="ctr"/>
          <a:r>
            <a:rPr lang="en-GB" sz="1700"/>
            <a:t>2023/24</a:t>
          </a:r>
        </a:p>
      </dgm:t>
    </dgm:pt>
    <dgm:pt modelId="{B9E7B7A3-9D1D-493B-AD4E-2883B8A400E9}" type="parTrans" cxnId="{3C8645E7-3283-4595-B668-D8FF112620F3}">
      <dgm:prSet/>
      <dgm:spPr/>
      <dgm:t>
        <a:bodyPr/>
        <a:lstStyle/>
        <a:p>
          <a:endParaRPr lang="en-GB"/>
        </a:p>
      </dgm:t>
    </dgm:pt>
    <dgm:pt modelId="{EF99C22E-4A14-4B7A-9F09-10AD548C105C}" type="sibTrans" cxnId="{3C8645E7-3283-4595-B668-D8FF112620F3}">
      <dgm:prSet/>
      <dgm:spPr/>
      <dgm:t>
        <a:bodyPr/>
        <a:lstStyle/>
        <a:p>
          <a:endParaRPr lang="en-GB"/>
        </a:p>
      </dgm:t>
    </dgm:pt>
    <dgm:pt modelId="{667AFBF3-863E-4BE2-90C7-0423D6A9C6A1}">
      <dgm:prSet phldrT="[Text]" custT="1"/>
      <dgm:spPr/>
      <dgm:t>
        <a:bodyPr/>
        <a:lstStyle/>
        <a:p>
          <a:pPr algn="ctr"/>
          <a:r>
            <a:rPr lang="en-GB" sz="3600"/>
            <a:t>49%</a:t>
          </a:r>
        </a:p>
      </dgm:t>
    </dgm:pt>
    <dgm:pt modelId="{E765577F-CFCF-44E4-AC64-BA833923855D}" type="parTrans" cxnId="{644E3D2D-C257-4096-8DF6-C737582DF09F}">
      <dgm:prSet/>
      <dgm:spPr/>
      <dgm:t>
        <a:bodyPr/>
        <a:lstStyle/>
        <a:p>
          <a:endParaRPr lang="en-GB"/>
        </a:p>
      </dgm:t>
    </dgm:pt>
    <dgm:pt modelId="{01E865BB-E330-414A-A811-C36A45CD05CE}" type="sibTrans" cxnId="{644E3D2D-C257-4096-8DF6-C737582DF09F}">
      <dgm:prSet/>
      <dgm:spPr/>
      <dgm:t>
        <a:bodyPr/>
        <a:lstStyle/>
        <a:p>
          <a:endParaRPr lang="en-GB"/>
        </a:p>
      </dgm:t>
    </dgm:pt>
    <dgm:pt modelId="{F94D60CE-4090-49D7-A90E-ED1C441DBBDD}">
      <dgm:prSet phldrT="[Text]" custT="1"/>
      <dgm:spPr/>
      <dgm:t>
        <a:bodyPr/>
        <a:lstStyle/>
        <a:p>
          <a:pPr algn="ctr"/>
          <a:r>
            <a:rPr lang="en-GB" sz="3600"/>
            <a:t>30%</a:t>
          </a:r>
        </a:p>
      </dgm:t>
    </dgm:pt>
    <dgm:pt modelId="{EB90C755-F27F-4AAF-A447-C47BC1D15F02}" type="parTrans" cxnId="{67EE4C65-937C-4F73-A0DF-64EF145772C8}">
      <dgm:prSet/>
      <dgm:spPr/>
      <dgm:t>
        <a:bodyPr/>
        <a:lstStyle/>
        <a:p>
          <a:endParaRPr lang="en-GB"/>
        </a:p>
      </dgm:t>
    </dgm:pt>
    <dgm:pt modelId="{B20E63C9-E2E9-4980-88CD-E09264172376}" type="sibTrans" cxnId="{67EE4C65-937C-4F73-A0DF-64EF145772C8}">
      <dgm:prSet/>
      <dgm:spPr/>
      <dgm:t>
        <a:bodyPr/>
        <a:lstStyle/>
        <a:p>
          <a:endParaRPr lang="en-GB"/>
        </a:p>
      </dgm:t>
    </dgm:pt>
    <dgm:pt modelId="{9BDFACFB-B521-4892-8E86-46BED193EB3E}" type="pres">
      <dgm:prSet presAssocID="{38EC7306-E467-4768-A6D1-AAFBBA76194E}" presName="list" presStyleCnt="0">
        <dgm:presLayoutVars>
          <dgm:dir/>
          <dgm:animLvl val="lvl"/>
        </dgm:presLayoutVars>
      </dgm:prSet>
      <dgm:spPr/>
    </dgm:pt>
    <dgm:pt modelId="{EDBD3C52-9408-473F-9DD7-B12700D6AD8F}" type="pres">
      <dgm:prSet presAssocID="{4421C46A-CAAA-4B78-A0D8-C0FB247EDB87}" presName="posSpace" presStyleCnt="0"/>
      <dgm:spPr/>
    </dgm:pt>
    <dgm:pt modelId="{BD2D6A01-8F4D-4B5D-916D-4CFAB37CA27B}" type="pres">
      <dgm:prSet presAssocID="{4421C46A-CAAA-4B78-A0D8-C0FB247EDB87}" presName="vertFlow" presStyleCnt="0"/>
      <dgm:spPr/>
    </dgm:pt>
    <dgm:pt modelId="{93B3FCCC-3A55-4DCE-A1C3-91F0D8FD9C57}" type="pres">
      <dgm:prSet presAssocID="{4421C46A-CAAA-4B78-A0D8-C0FB247EDB87}" presName="topSpace" presStyleCnt="0"/>
      <dgm:spPr/>
    </dgm:pt>
    <dgm:pt modelId="{46ECBDA0-F529-4FEB-B7D3-54D91072115B}" type="pres">
      <dgm:prSet presAssocID="{4421C46A-CAAA-4B78-A0D8-C0FB247EDB87}" presName="firstComp" presStyleCnt="0"/>
      <dgm:spPr/>
    </dgm:pt>
    <dgm:pt modelId="{9760ACE4-E3B5-43A2-BDAD-DF96E9FBFDA4}" type="pres">
      <dgm:prSet presAssocID="{4421C46A-CAAA-4B78-A0D8-C0FB247EDB87}" presName="firstChild" presStyleLbl="bgAccFollowNode1" presStyleIdx="0" presStyleCnt="6"/>
      <dgm:spPr/>
    </dgm:pt>
    <dgm:pt modelId="{26A2E093-529C-4933-ADAC-F94364D2B21F}" type="pres">
      <dgm:prSet presAssocID="{4421C46A-CAAA-4B78-A0D8-C0FB247EDB87}" presName="firstChildTx" presStyleLbl="bgAccFollowNode1" presStyleIdx="0" presStyleCnt="6">
        <dgm:presLayoutVars>
          <dgm:bulletEnabled val="1"/>
        </dgm:presLayoutVars>
      </dgm:prSet>
      <dgm:spPr/>
    </dgm:pt>
    <dgm:pt modelId="{40B6772E-7A71-450A-888E-4FA1DAE248CF}" type="pres">
      <dgm:prSet presAssocID="{ABCA58C8-327B-4E5D-B9E7-15897B3FE975}" presName="comp" presStyleCnt="0"/>
      <dgm:spPr/>
    </dgm:pt>
    <dgm:pt modelId="{D83BA67A-8648-4928-AFA8-9D3ACC087FCC}" type="pres">
      <dgm:prSet presAssocID="{ABCA58C8-327B-4E5D-B9E7-15897B3FE975}" presName="child" presStyleLbl="bgAccFollowNode1" presStyleIdx="1" presStyleCnt="6"/>
      <dgm:spPr/>
    </dgm:pt>
    <dgm:pt modelId="{E223E212-87B5-4633-88BA-48E7DD30A6CD}" type="pres">
      <dgm:prSet presAssocID="{ABCA58C8-327B-4E5D-B9E7-15897B3FE975}" presName="childTx" presStyleLbl="bgAccFollowNode1" presStyleIdx="1" presStyleCnt="6">
        <dgm:presLayoutVars>
          <dgm:bulletEnabled val="1"/>
        </dgm:presLayoutVars>
      </dgm:prSet>
      <dgm:spPr/>
    </dgm:pt>
    <dgm:pt modelId="{A4C71C9B-5CF8-4964-B10D-0377E748481B}" type="pres">
      <dgm:prSet presAssocID="{4421C46A-CAAA-4B78-A0D8-C0FB247EDB87}" presName="negSpace" presStyleCnt="0"/>
      <dgm:spPr/>
    </dgm:pt>
    <dgm:pt modelId="{B109204B-F17A-47DA-AA5C-1C65EF2491EF}" type="pres">
      <dgm:prSet presAssocID="{4421C46A-CAAA-4B78-A0D8-C0FB247EDB87}" presName="circle" presStyleLbl="node1" presStyleIdx="0" presStyleCnt="3" custScaleX="116470" custScaleY="113141"/>
      <dgm:spPr/>
    </dgm:pt>
    <dgm:pt modelId="{EE83C8F0-0FE4-4D34-8715-2F550A7AA8B1}" type="pres">
      <dgm:prSet presAssocID="{BE07B1A6-B2D8-4908-89D4-80BCBC9B8653}" presName="transSpace" presStyleCnt="0"/>
      <dgm:spPr/>
    </dgm:pt>
    <dgm:pt modelId="{2542666D-1BE9-4341-B690-0FE1E4063620}" type="pres">
      <dgm:prSet presAssocID="{541A8BED-7089-48C3-8E90-DFA9F9FA4819}" presName="posSpace" presStyleCnt="0"/>
      <dgm:spPr/>
    </dgm:pt>
    <dgm:pt modelId="{A4F39EAE-4A85-4907-BC51-262EC537ED29}" type="pres">
      <dgm:prSet presAssocID="{541A8BED-7089-48C3-8E90-DFA9F9FA4819}" presName="vertFlow" presStyleCnt="0"/>
      <dgm:spPr/>
    </dgm:pt>
    <dgm:pt modelId="{34531974-7FF3-4880-91D1-1350121570F6}" type="pres">
      <dgm:prSet presAssocID="{541A8BED-7089-48C3-8E90-DFA9F9FA4819}" presName="topSpace" presStyleCnt="0"/>
      <dgm:spPr/>
    </dgm:pt>
    <dgm:pt modelId="{9212AFF6-0C11-4E80-913C-5C8E0F0A0E83}" type="pres">
      <dgm:prSet presAssocID="{541A8BED-7089-48C3-8E90-DFA9F9FA4819}" presName="firstComp" presStyleCnt="0"/>
      <dgm:spPr/>
    </dgm:pt>
    <dgm:pt modelId="{D52B8AFC-E735-404E-B876-124B2780D49C}" type="pres">
      <dgm:prSet presAssocID="{541A8BED-7089-48C3-8E90-DFA9F9FA4819}" presName="firstChild" presStyleLbl="bgAccFollowNode1" presStyleIdx="2" presStyleCnt="6"/>
      <dgm:spPr/>
    </dgm:pt>
    <dgm:pt modelId="{9BDDA501-117C-40AD-8C56-AF2AD74EDAF9}" type="pres">
      <dgm:prSet presAssocID="{541A8BED-7089-48C3-8E90-DFA9F9FA4819}" presName="firstChildTx" presStyleLbl="bgAccFollowNode1" presStyleIdx="2" presStyleCnt="6">
        <dgm:presLayoutVars>
          <dgm:bulletEnabled val="1"/>
        </dgm:presLayoutVars>
      </dgm:prSet>
      <dgm:spPr/>
    </dgm:pt>
    <dgm:pt modelId="{2E12FCC1-7349-4F10-8102-4A07CE43AEA3}" type="pres">
      <dgm:prSet presAssocID="{AEAFDD59-EA63-4AEF-A480-1FB39F4A3ADB}" presName="comp" presStyleCnt="0"/>
      <dgm:spPr/>
    </dgm:pt>
    <dgm:pt modelId="{34CB5DCB-DDAF-4B3C-86B1-992C7FAF6AA8}" type="pres">
      <dgm:prSet presAssocID="{AEAFDD59-EA63-4AEF-A480-1FB39F4A3ADB}" presName="child" presStyleLbl="bgAccFollowNode1" presStyleIdx="3" presStyleCnt="6"/>
      <dgm:spPr/>
    </dgm:pt>
    <dgm:pt modelId="{FEF1E3F0-FC1B-4754-9F04-2A83D741E0AA}" type="pres">
      <dgm:prSet presAssocID="{AEAFDD59-EA63-4AEF-A480-1FB39F4A3ADB}" presName="childTx" presStyleLbl="bgAccFollowNode1" presStyleIdx="3" presStyleCnt="6">
        <dgm:presLayoutVars>
          <dgm:bulletEnabled val="1"/>
        </dgm:presLayoutVars>
      </dgm:prSet>
      <dgm:spPr/>
    </dgm:pt>
    <dgm:pt modelId="{54FFE930-C9C5-4D67-8D0D-8D444BD7E9F0}" type="pres">
      <dgm:prSet presAssocID="{541A8BED-7089-48C3-8E90-DFA9F9FA4819}" presName="negSpace" presStyleCnt="0"/>
      <dgm:spPr/>
    </dgm:pt>
    <dgm:pt modelId="{7B4F5ECE-14CD-4D39-8C7B-2B9062DFACCF}" type="pres">
      <dgm:prSet presAssocID="{541A8BED-7089-48C3-8E90-DFA9F9FA4819}" presName="circle" presStyleLbl="node1" presStyleIdx="1" presStyleCnt="3" custScaleX="116470" custScaleY="113141"/>
      <dgm:spPr/>
    </dgm:pt>
    <dgm:pt modelId="{42C71BE2-9026-445A-B1F4-F2CA16AFB164}" type="pres">
      <dgm:prSet presAssocID="{D94EA494-286B-49B7-9117-9274CA9BC8DA}" presName="transSpace" presStyleCnt="0"/>
      <dgm:spPr/>
    </dgm:pt>
    <dgm:pt modelId="{1CB8B33C-8B52-4F4B-AB63-88CABFC7FE38}" type="pres">
      <dgm:prSet presAssocID="{277B4B98-9C5B-4048-BA01-68B2C4022A06}" presName="posSpace" presStyleCnt="0"/>
      <dgm:spPr/>
    </dgm:pt>
    <dgm:pt modelId="{445237CC-6954-4F2B-BB58-031F8B147AE8}" type="pres">
      <dgm:prSet presAssocID="{277B4B98-9C5B-4048-BA01-68B2C4022A06}" presName="vertFlow" presStyleCnt="0"/>
      <dgm:spPr/>
    </dgm:pt>
    <dgm:pt modelId="{633B636A-9984-4305-B2A4-4A4BF6B560F7}" type="pres">
      <dgm:prSet presAssocID="{277B4B98-9C5B-4048-BA01-68B2C4022A06}" presName="topSpace" presStyleCnt="0"/>
      <dgm:spPr/>
    </dgm:pt>
    <dgm:pt modelId="{95A6FFC9-2309-4073-AE43-58DACAAFBA13}" type="pres">
      <dgm:prSet presAssocID="{277B4B98-9C5B-4048-BA01-68B2C4022A06}" presName="firstComp" presStyleCnt="0"/>
      <dgm:spPr/>
    </dgm:pt>
    <dgm:pt modelId="{3A2E00EC-05F2-4923-B442-914CC8223FC0}" type="pres">
      <dgm:prSet presAssocID="{277B4B98-9C5B-4048-BA01-68B2C4022A06}" presName="firstChild" presStyleLbl="bgAccFollowNode1" presStyleIdx="4" presStyleCnt="6"/>
      <dgm:spPr/>
    </dgm:pt>
    <dgm:pt modelId="{DC0C1574-C61E-4292-A1D5-7A4FA7023252}" type="pres">
      <dgm:prSet presAssocID="{277B4B98-9C5B-4048-BA01-68B2C4022A06}" presName="firstChildTx" presStyleLbl="bgAccFollowNode1" presStyleIdx="4" presStyleCnt="6">
        <dgm:presLayoutVars>
          <dgm:bulletEnabled val="1"/>
        </dgm:presLayoutVars>
      </dgm:prSet>
      <dgm:spPr/>
    </dgm:pt>
    <dgm:pt modelId="{3395FE37-55D9-4289-A715-D5E7A6C5130A}" type="pres">
      <dgm:prSet presAssocID="{F94D60CE-4090-49D7-A90E-ED1C441DBBDD}" presName="comp" presStyleCnt="0"/>
      <dgm:spPr/>
    </dgm:pt>
    <dgm:pt modelId="{8BD5D34D-A87F-412C-8BF3-EDAD69FCF720}" type="pres">
      <dgm:prSet presAssocID="{F94D60CE-4090-49D7-A90E-ED1C441DBBDD}" presName="child" presStyleLbl="bgAccFollowNode1" presStyleIdx="5" presStyleCnt="6" custLinFactNeighborX="5489" custLinFactNeighborY="239"/>
      <dgm:spPr/>
    </dgm:pt>
    <dgm:pt modelId="{9BD8C5BB-2037-4EAF-B2DA-1A3DD501DABA}" type="pres">
      <dgm:prSet presAssocID="{F94D60CE-4090-49D7-A90E-ED1C441DBBDD}" presName="childTx" presStyleLbl="bgAccFollowNode1" presStyleIdx="5" presStyleCnt="6">
        <dgm:presLayoutVars>
          <dgm:bulletEnabled val="1"/>
        </dgm:presLayoutVars>
      </dgm:prSet>
      <dgm:spPr/>
    </dgm:pt>
    <dgm:pt modelId="{23A32BF2-2F06-4DDC-8022-AF45C07650A7}" type="pres">
      <dgm:prSet presAssocID="{277B4B98-9C5B-4048-BA01-68B2C4022A06}" presName="negSpace" presStyleCnt="0"/>
      <dgm:spPr/>
    </dgm:pt>
    <dgm:pt modelId="{30A68C7B-4556-4F60-9460-C9FD7403F9D4}" type="pres">
      <dgm:prSet presAssocID="{277B4B98-9C5B-4048-BA01-68B2C4022A06}" presName="circle" presStyleLbl="node1" presStyleIdx="2" presStyleCnt="3" custScaleX="124844" custScaleY="112123" custLinFactNeighborX="-5483" custLinFactNeighborY="9831"/>
      <dgm:spPr/>
    </dgm:pt>
  </dgm:ptLst>
  <dgm:cxnLst>
    <dgm:cxn modelId="{35B2DA10-0E22-4C1A-AE1A-34F5C1CB10F4}" type="presOf" srcId="{439A020D-DAAE-4518-9E42-5155A2D1E75B}" destId="{26A2E093-529C-4933-ADAC-F94364D2B21F}" srcOrd="1" destOrd="0" presId="urn:microsoft.com/office/officeart/2005/8/layout/hList9"/>
    <dgm:cxn modelId="{4C3A5013-CE5D-439A-8BF5-3EAF6B9D3C94}" type="presOf" srcId="{ABCA58C8-327B-4E5D-B9E7-15897B3FE975}" destId="{E223E212-87B5-4633-88BA-48E7DD30A6CD}" srcOrd="1" destOrd="0" presId="urn:microsoft.com/office/officeart/2005/8/layout/hList9"/>
    <dgm:cxn modelId="{C9261D23-DFA1-4AD1-95DF-2978D4643377}" type="presOf" srcId="{AEAFDD59-EA63-4AEF-A480-1FB39F4A3ADB}" destId="{34CB5DCB-DDAF-4B3C-86B1-992C7FAF6AA8}" srcOrd="0" destOrd="0" presId="urn:microsoft.com/office/officeart/2005/8/layout/hList9"/>
    <dgm:cxn modelId="{644E3D2D-C257-4096-8DF6-C737582DF09F}" srcId="{277B4B98-9C5B-4048-BA01-68B2C4022A06}" destId="{667AFBF3-863E-4BE2-90C7-0423D6A9C6A1}" srcOrd="0" destOrd="0" parTransId="{E765577F-CFCF-44E4-AC64-BA833923855D}" sibTransId="{01E865BB-E330-414A-A811-C36A45CD05CE}"/>
    <dgm:cxn modelId="{F49BB82E-0E1D-41CA-B3B3-B28E800231D0}" srcId="{38EC7306-E467-4768-A6D1-AAFBBA76194E}" destId="{541A8BED-7089-48C3-8E90-DFA9F9FA4819}" srcOrd="1" destOrd="0" parTransId="{C8789976-660E-4DCC-9BC4-064B58E44F4D}" sibTransId="{D94EA494-286B-49B7-9117-9274CA9BC8DA}"/>
    <dgm:cxn modelId="{4382095E-4770-4C94-BE92-0DA21CB6A9F0}" type="presOf" srcId="{30823F76-E921-49A9-AF61-27A1031C82F7}" destId="{D52B8AFC-E735-404E-B876-124B2780D49C}" srcOrd="0" destOrd="0" presId="urn:microsoft.com/office/officeart/2005/8/layout/hList9"/>
    <dgm:cxn modelId="{3DE0D042-28DF-4266-9B67-382FBA225C37}" type="presOf" srcId="{667AFBF3-863E-4BE2-90C7-0423D6A9C6A1}" destId="{DC0C1574-C61E-4292-A1D5-7A4FA7023252}" srcOrd="1" destOrd="0" presId="urn:microsoft.com/office/officeart/2005/8/layout/hList9"/>
    <dgm:cxn modelId="{DE521764-4B75-4E90-9C87-E674ADD17826}" type="presOf" srcId="{F94D60CE-4090-49D7-A90E-ED1C441DBBDD}" destId="{9BD8C5BB-2037-4EAF-B2DA-1A3DD501DABA}" srcOrd="1" destOrd="0" presId="urn:microsoft.com/office/officeart/2005/8/layout/hList9"/>
    <dgm:cxn modelId="{67EE4C65-937C-4F73-A0DF-64EF145772C8}" srcId="{277B4B98-9C5B-4048-BA01-68B2C4022A06}" destId="{F94D60CE-4090-49D7-A90E-ED1C441DBBDD}" srcOrd="1" destOrd="0" parTransId="{EB90C755-F27F-4AAF-A447-C47BC1D15F02}" sibTransId="{B20E63C9-E2E9-4980-88CD-E09264172376}"/>
    <dgm:cxn modelId="{6DBF896F-AA3B-429A-A2EA-1AFB31C2DA43}" type="presOf" srcId="{ABCA58C8-327B-4E5D-B9E7-15897B3FE975}" destId="{D83BA67A-8648-4928-AFA8-9D3ACC087FCC}" srcOrd="0" destOrd="0" presId="urn:microsoft.com/office/officeart/2005/8/layout/hList9"/>
    <dgm:cxn modelId="{EFBD1C75-F0B6-4134-BBCD-322F69A14688}" type="presOf" srcId="{541A8BED-7089-48C3-8E90-DFA9F9FA4819}" destId="{7B4F5ECE-14CD-4D39-8C7B-2B9062DFACCF}" srcOrd="0" destOrd="0" presId="urn:microsoft.com/office/officeart/2005/8/layout/hList9"/>
    <dgm:cxn modelId="{9C94B75A-DAA6-4D37-B936-5D19150E4654}" type="presOf" srcId="{667AFBF3-863E-4BE2-90C7-0423D6A9C6A1}" destId="{3A2E00EC-05F2-4923-B442-914CC8223FC0}" srcOrd="0" destOrd="0" presId="urn:microsoft.com/office/officeart/2005/8/layout/hList9"/>
    <dgm:cxn modelId="{83DD0C7B-235F-4CBB-BFAE-A42C2B688200}" type="presOf" srcId="{38EC7306-E467-4768-A6D1-AAFBBA76194E}" destId="{9BDFACFB-B521-4892-8E86-46BED193EB3E}" srcOrd="0" destOrd="0" presId="urn:microsoft.com/office/officeart/2005/8/layout/hList9"/>
    <dgm:cxn modelId="{334BD18E-E0E8-46AC-8081-A85AC99E31AC}" type="presOf" srcId="{AEAFDD59-EA63-4AEF-A480-1FB39F4A3ADB}" destId="{FEF1E3F0-FC1B-4754-9F04-2A83D741E0AA}" srcOrd="1" destOrd="0" presId="urn:microsoft.com/office/officeart/2005/8/layout/hList9"/>
    <dgm:cxn modelId="{4EF8699A-D0EF-4B3C-BAAA-81494BE65C1B}" srcId="{4421C46A-CAAA-4B78-A0D8-C0FB247EDB87}" destId="{ABCA58C8-327B-4E5D-B9E7-15897B3FE975}" srcOrd="1" destOrd="0" parTransId="{52369E7A-B8F0-413A-8355-0A45781FA0BB}" sibTransId="{06CABE10-9EF7-4DB6-AC60-8819F3F2EA92}"/>
    <dgm:cxn modelId="{A128709A-AE80-4462-8DBB-215AE537FE17}" srcId="{4421C46A-CAAA-4B78-A0D8-C0FB247EDB87}" destId="{439A020D-DAAE-4518-9E42-5155A2D1E75B}" srcOrd="0" destOrd="0" parTransId="{080DE129-F1B8-444F-A984-DB3BBC166452}" sibTransId="{27125EB1-1DE5-4E68-8AA9-434402966D57}"/>
    <dgm:cxn modelId="{C63501C1-917B-4678-8C64-D0BD4C6C16C6}" type="presOf" srcId="{4421C46A-CAAA-4B78-A0D8-C0FB247EDB87}" destId="{B109204B-F17A-47DA-AA5C-1C65EF2491EF}" srcOrd="0" destOrd="0" presId="urn:microsoft.com/office/officeart/2005/8/layout/hList9"/>
    <dgm:cxn modelId="{7F141BC3-EC20-4B6A-B263-46DDB6E3F9A5}" type="presOf" srcId="{439A020D-DAAE-4518-9E42-5155A2D1E75B}" destId="{9760ACE4-E3B5-43A2-BDAD-DF96E9FBFDA4}" srcOrd="0" destOrd="0" presId="urn:microsoft.com/office/officeart/2005/8/layout/hList9"/>
    <dgm:cxn modelId="{3129FDC4-D348-4D6D-A5C1-A9A434A70912}" srcId="{541A8BED-7089-48C3-8E90-DFA9F9FA4819}" destId="{30823F76-E921-49A9-AF61-27A1031C82F7}" srcOrd="0" destOrd="0" parTransId="{FD9BFC78-91E5-4E78-839A-52570CE6E42E}" sibTransId="{EC653718-A60E-48B7-9D5F-0FFEA47F3874}"/>
    <dgm:cxn modelId="{846641C5-DFB1-46E3-9354-FC3A531FB670}" type="presOf" srcId="{277B4B98-9C5B-4048-BA01-68B2C4022A06}" destId="{30A68C7B-4556-4F60-9460-C9FD7403F9D4}" srcOrd="0" destOrd="0" presId="urn:microsoft.com/office/officeart/2005/8/layout/hList9"/>
    <dgm:cxn modelId="{29B187CA-91A2-4EA3-BE8E-EEAC9C3A6299}" type="presOf" srcId="{F94D60CE-4090-49D7-A90E-ED1C441DBBDD}" destId="{8BD5D34D-A87F-412C-8BF3-EDAD69FCF720}" srcOrd="0" destOrd="0" presId="urn:microsoft.com/office/officeart/2005/8/layout/hList9"/>
    <dgm:cxn modelId="{31DFC4D0-4860-46BD-BE40-D418C35DA501}" type="presOf" srcId="{30823F76-E921-49A9-AF61-27A1031C82F7}" destId="{9BDDA501-117C-40AD-8C56-AF2AD74EDAF9}" srcOrd="1" destOrd="0" presId="urn:microsoft.com/office/officeart/2005/8/layout/hList9"/>
    <dgm:cxn modelId="{0F244AD5-27DC-4D2F-857C-0C968215E78F}" srcId="{541A8BED-7089-48C3-8E90-DFA9F9FA4819}" destId="{AEAFDD59-EA63-4AEF-A480-1FB39F4A3ADB}" srcOrd="1" destOrd="0" parTransId="{B8097FDF-3CA3-46DA-9A24-ED668C1432FC}" sibTransId="{4F991B2A-9861-4AA0-BBAA-5868C0C5CD46}"/>
    <dgm:cxn modelId="{DBC2DFDE-0C69-4FBC-AC22-C7D0BFF3BC6C}" srcId="{38EC7306-E467-4768-A6D1-AAFBBA76194E}" destId="{4421C46A-CAAA-4B78-A0D8-C0FB247EDB87}" srcOrd="0" destOrd="0" parTransId="{C6AC4FD6-FED1-4E62-A9CC-99FA75E0EDFB}" sibTransId="{BE07B1A6-B2D8-4908-89D4-80BCBC9B8653}"/>
    <dgm:cxn modelId="{3C8645E7-3283-4595-B668-D8FF112620F3}" srcId="{38EC7306-E467-4768-A6D1-AAFBBA76194E}" destId="{277B4B98-9C5B-4048-BA01-68B2C4022A06}" srcOrd="2" destOrd="0" parTransId="{B9E7B7A3-9D1D-493B-AD4E-2883B8A400E9}" sibTransId="{EF99C22E-4A14-4B7A-9F09-10AD548C105C}"/>
    <dgm:cxn modelId="{FF52D9EA-1037-43C8-8D17-8068F306C07A}" type="presParOf" srcId="{9BDFACFB-B521-4892-8E86-46BED193EB3E}" destId="{EDBD3C52-9408-473F-9DD7-B12700D6AD8F}" srcOrd="0" destOrd="0" presId="urn:microsoft.com/office/officeart/2005/8/layout/hList9"/>
    <dgm:cxn modelId="{FD4BBDDF-BDB8-46B9-A4AA-D9DC74AD3A54}" type="presParOf" srcId="{9BDFACFB-B521-4892-8E86-46BED193EB3E}" destId="{BD2D6A01-8F4D-4B5D-916D-4CFAB37CA27B}" srcOrd="1" destOrd="0" presId="urn:microsoft.com/office/officeart/2005/8/layout/hList9"/>
    <dgm:cxn modelId="{E5995136-089A-46A0-BDD7-078D9C56CD00}" type="presParOf" srcId="{BD2D6A01-8F4D-4B5D-916D-4CFAB37CA27B}" destId="{93B3FCCC-3A55-4DCE-A1C3-91F0D8FD9C57}" srcOrd="0" destOrd="0" presId="urn:microsoft.com/office/officeart/2005/8/layout/hList9"/>
    <dgm:cxn modelId="{C628D0BF-EAC9-4EBF-A1F5-45F4F24A4F43}" type="presParOf" srcId="{BD2D6A01-8F4D-4B5D-916D-4CFAB37CA27B}" destId="{46ECBDA0-F529-4FEB-B7D3-54D91072115B}" srcOrd="1" destOrd="0" presId="urn:microsoft.com/office/officeart/2005/8/layout/hList9"/>
    <dgm:cxn modelId="{E5EEE86F-4ACB-4C3D-BA41-22D33D513A2B}" type="presParOf" srcId="{46ECBDA0-F529-4FEB-B7D3-54D91072115B}" destId="{9760ACE4-E3B5-43A2-BDAD-DF96E9FBFDA4}" srcOrd="0" destOrd="0" presId="urn:microsoft.com/office/officeart/2005/8/layout/hList9"/>
    <dgm:cxn modelId="{5199A090-753E-4DA7-A891-37B4507DA335}" type="presParOf" srcId="{46ECBDA0-F529-4FEB-B7D3-54D91072115B}" destId="{26A2E093-529C-4933-ADAC-F94364D2B21F}" srcOrd="1" destOrd="0" presId="urn:microsoft.com/office/officeart/2005/8/layout/hList9"/>
    <dgm:cxn modelId="{5A2C2C67-2265-4E78-8105-8D611BDFCD3E}" type="presParOf" srcId="{BD2D6A01-8F4D-4B5D-916D-4CFAB37CA27B}" destId="{40B6772E-7A71-450A-888E-4FA1DAE248CF}" srcOrd="2" destOrd="0" presId="urn:microsoft.com/office/officeart/2005/8/layout/hList9"/>
    <dgm:cxn modelId="{4B1F3AAF-C193-4C1E-9300-BBBC7A435BC3}" type="presParOf" srcId="{40B6772E-7A71-450A-888E-4FA1DAE248CF}" destId="{D83BA67A-8648-4928-AFA8-9D3ACC087FCC}" srcOrd="0" destOrd="0" presId="urn:microsoft.com/office/officeart/2005/8/layout/hList9"/>
    <dgm:cxn modelId="{63049331-F1E2-4FBA-915E-6229FEA10B4B}" type="presParOf" srcId="{40B6772E-7A71-450A-888E-4FA1DAE248CF}" destId="{E223E212-87B5-4633-88BA-48E7DD30A6CD}" srcOrd="1" destOrd="0" presId="urn:microsoft.com/office/officeart/2005/8/layout/hList9"/>
    <dgm:cxn modelId="{62F8F286-CF2A-484D-9D8C-E4BE38A906B6}" type="presParOf" srcId="{9BDFACFB-B521-4892-8E86-46BED193EB3E}" destId="{A4C71C9B-5CF8-4964-B10D-0377E748481B}" srcOrd="2" destOrd="0" presId="urn:microsoft.com/office/officeart/2005/8/layout/hList9"/>
    <dgm:cxn modelId="{76F9A77B-E13B-494B-A197-CF9C01F9A901}" type="presParOf" srcId="{9BDFACFB-B521-4892-8E86-46BED193EB3E}" destId="{B109204B-F17A-47DA-AA5C-1C65EF2491EF}" srcOrd="3" destOrd="0" presId="urn:microsoft.com/office/officeart/2005/8/layout/hList9"/>
    <dgm:cxn modelId="{FBBF0EDF-36BC-4B7D-99FF-CCBD3E54020F}" type="presParOf" srcId="{9BDFACFB-B521-4892-8E86-46BED193EB3E}" destId="{EE83C8F0-0FE4-4D34-8715-2F550A7AA8B1}" srcOrd="4" destOrd="0" presId="urn:microsoft.com/office/officeart/2005/8/layout/hList9"/>
    <dgm:cxn modelId="{44E8049D-AB48-4AEE-A2FE-8C7796115687}" type="presParOf" srcId="{9BDFACFB-B521-4892-8E86-46BED193EB3E}" destId="{2542666D-1BE9-4341-B690-0FE1E4063620}" srcOrd="5" destOrd="0" presId="urn:microsoft.com/office/officeart/2005/8/layout/hList9"/>
    <dgm:cxn modelId="{2B81E697-780F-425C-8C50-869C37B6C911}" type="presParOf" srcId="{9BDFACFB-B521-4892-8E86-46BED193EB3E}" destId="{A4F39EAE-4A85-4907-BC51-262EC537ED29}" srcOrd="6" destOrd="0" presId="urn:microsoft.com/office/officeart/2005/8/layout/hList9"/>
    <dgm:cxn modelId="{7FCBB803-A50E-4956-8795-2400C12F7351}" type="presParOf" srcId="{A4F39EAE-4A85-4907-BC51-262EC537ED29}" destId="{34531974-7FF3-4880-91D1-1350121570F6}" srcOrd="0" destOrd="0" presId="urn:microsoft.com/office/officeart/2005/8/layout/hList9"/>
    <dgm:cxn modelId="{62BB1109-2781-41F3-B2D8-05644189E5C6}" type="presParOf" srcId="{A4F39EAE-4A85-4907-BC51-262EC537ED29}" destId="{9212AFF6-0C11-4E80-913C-5C8E0F0A0E83}" srcOrd="1" destOrd="0" presId="urn:microsoft.com/office/officeart/2005/8/layout/hList9"/>
    <dgm:cxn modelId="{006796BD-36A8-49A8-BF35-65D8FFCB298A}" type="presParOf" srcId="{9212AFF6-0C11-4E80-913C-5C8E0F0A0E83}" destId="{D52B8AFC-E735-404E-B876-124B2780D49C}" srcOrd="0" destOrd="0" presId="urn:microsoft.com/office/officeart/2005/8/layout/hList9"/>
    <dgm:cxn modelId="{B948FF7E-9353-45FD-9759-600293B7102D}" type="presParOf" srcId="{9212AFF6-0C11-4E80-913C-5C8E0F0A0E83}" destId="{9BDDA501-117C-40AD-8C56-AF2AD74EDAF9}" srcOrd="1" destOrd="0" presId="urn:microsoft.com/office/officeart/2005/8/layout/hList9"/>
    <dgm:cxn modelId="{E219AAF5-D3A0-445D-8CA6-C199CAE0B61E}" type="presParOf" srcId="{A4F39EAE-4A85-4907-BC51-262EC537ED29}" destId="{2E12FCC1-7349-4F10-8102-4A07CE43AEA3}" srcOrd="2" destOrd="0" presId="urn:microsoft.com/office/officeart/2005/8/layout/hList9"/>
    <dgm:cxn modelId="{E35DA8BC-92EA-40CD-9029-EB8D00BF9E3D}" type="presParOf" srcId="{2E12FCC1-7349-4F10-8102-4A07CE43AEA3}" destId="{34CB5DCB-DDAF-4B3C-86B1-992C7FAF6AA8}" srcOrd="0" destOrd="0" presId="urn:microsoft.com/office/officeart/2005/8/layout/hList9"/>
    <dgm:cxn modelId="{BEB46820-9B73-4CBA-AFF8-B66E1D3FD758}" type="presParOf" srcId="{2E12FCC1-7349-4F10-8102-4A07CE43AEA3}" destId="{FEF1E3F0-FC1B-4754-9F04-2A83D741E0AA}" srcOrd="1" destOrd="0" presId="urn:microsoft.com/office/officeart/2005/8/layout/hList9"/>
    <dgm:cxn modelId="{A5C811E8-A1E8-4E96-AF13-98820898D191}" type="presParOf" srcId="{9BDFACFB-B521-4892-8E86-46BED193EB3E}" destId="{54FFE930-C9C5-4D67-8D0D-8D444BD7E9F0}" srcOrd="7" destOrd="0" presId="urn:microsoft.com/office/officeart/2005/8/layout/hList9"/>
    <dgm:cxn modelId="{3712E8F2-623B-413E-B4B5-0F0217AC3FBA}" type="presParOf" srcId="{9BDFACFB-B521-4892-8E86-46BED193EB3E}" destId="{7B4F5ECE-14CD-4D39-8C7B-2B9062DFACCF}" srcOrd="8" destOrd="0" presId="urn:microsoft.com/office/officeart/2005/8/layout/hList9"/>
    <dgm:cxn modelId="{B35DEA3D-2388-4AF0-AFC2-E6C3EDED051C}" type="presParOf" srcId="{9BDFACFB-B521-4892-8E86-46BED193EB3E}" destId="{42C71BE2-9026-445A-B1F4-F2CA16AFB164}" srcOrd="9" destOrd="0" presId="urn:microsoft.com/office/officeart/2005/8/layout/hList9"/>
    <dgm:cxn modelId="{B86EE7AB-DA3D-4244-842D-7C057BF8A1AA}" type="presParOf" srcId="{9BDFACFB-B521-4892-8E86-46BED193EB3E}" destId="{1CB8B33C-8B52-4F4B-AB63-88CABFC7FE38}" srcOrd="10" destOrd="0" presId="urn:microsoft.com/office/officeart/2005/8/layout/hList9"/>
    <dgm:cxn modelId="{2FB18380-2BD4-40E8-AB99-B0CF23C87F2E}" type="presParOf" srcId="{9BDFACFB-B521-4892-8E86-46BED193EB3E}" destId="{445237CC-6954-4F2B-BB58-031F8B147AE8}" srcOrd="11" destOrd="0" presId="urn:microsoft.com/office/officeart/2005/8/layout/hList9"/>
    <dgm:cxn modelId="{6926036E-46D5-41A5-B00F-E95CD1D42FC7}" type="presParOf" srcId="{445237CC-6954-4F2B-BB58-031F8B147AE8}" destId="{633B636A-9984-4305-B2A4-4A4BF6B560F7}" srcOrd="0" destOrd="0" presId="urn:microsoft.com/office/officeart/2005/8/layout/hList9"/>
    <dgm:cxn modelId="{7619CC95-FE5C-4D07-973E-37AD7403227F}" type="presParOf" srcId="{445237CC-6954-4F2B-BB58-031F8B147AE8}" destId="{95A6FFC9-2309-4073-AE43-58DACAAFBA13}" srcOrd="1" destOrd="0" presId="urn:microsoft.com/office/officeart/2005/8/layout/hList9"/>
    <dgm:cxn modelId="{8F4B899C-381F-4453-9CBD-6700D5DA9310}" type="presParOf" srcId="{95A6FFC9-2309-4073-AE43-58DACAAFBA13}" destId="{3A2E00EC-05F2-4923-B442-914CC8223FC0}" srcOrd="0" destOrd="0" presId="urn:microsoft.com/office/officeart/2005/8/layout/hList9"/>
    <dgm:cxn modelId="{31165893-36A5-4832-A3CB-65D5D2ED7759}" type="presParOf" srcId="{95A6FFC9-2309-4073-AE43-58DACAAFBA13}" destId="{DC0C1574-C61E-4292-A1D5-7A4FA7023252}" srcOrd="1" destOrd="0" presId="urn:microsoft.com/office/officeart/2005/8/layout/hList9"/>
    <dgm:cxn modelId="{A566F78F-2E99-4DA5-A136-C467444DF57D}" type="presParOf" srcId="{445237CC-6954-4F2B-BB58-031F8B147AE8}" destId="{3395FE37-55D9-4289-A715-D5E7A6C5130A}" srcOrd="2" destOrd="0" presId="urn:microsoft.com/office/officeart/2005/8/layout/hList9"/>
    <dgm:cxn modelId="{19615D7A-E086-4DB7-81A0-DA27545FF99F}" type="presParOf" srcId="{3395FE37-55D9-4289-A715-D5E7A6C5130A}" destId="{8BD5D34D-A87F-412C-8BF3-EDAD69FCF720}" srcOrd="0" destOrd="0" presId="urn:microsoft.com/office/officeart/2005/8/layout/hList9"/>
    <dgm:cxn modelId="{CD2212A0-DB59-45B0-A941-D30419DC99DF}" type="presParOf" srcId="{3395FE37-55D9-4289-A715-D5E7A6C5130A}" destId="{9BD8C5BB-2037-4EAF-B2DA-1A3DD501DABA}" srcOrd="1" destOrd="0" presId="urn:microsoft.com/office/officeart/2005/8/layout/hList9"/>
    <dgm:cxn modelId="{48BE974E-FEE9-4219-8A5B-C221CF2820B1}" type="presParOf" srcId="{9BDFACFB-B521-4892-8E86-46BED193EB3E}" destId="{23A32BF2-2F06-4DDC-8022-AF45C07650A7}" srcOrd="12" destOrd="0" presId="urn:microsoft.com/office/officeart/2005/8/layout/hList9"/>
    <dgm:cxn modelId="{9454453C-C3CB-49FA-9C0D-6BADDF8C0BFA}" type="presParOf" srcId="{9BDFACFB-B521-4892-8E86-46BED193EB3E}" destId="{30A68C7B-4556-4F60-9460-C9FD7403F9D4}" srcOrd="1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0ACE4-E3B5-43A2-BDAD-DF96E9FBFDA4}">
      <dsp:nvSpPr>
        <dsp:cNvPr id="0" name=""/>
        <dsp:cNvSpPr/>
      </dsp:nvSpPr>
      <dsp:spPr>
        <a:xfrm>
          <a:off x="876050" y="929538"/>
          <a:ext cx="1629972" cy="108719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256032" rIns="256032" bIns="256032" numCol="1" spcCol="1270" anchor="ctr" anchorCtr="0">
          <a:noAutofit/>
        </a:bodyPr>
        <a:lstStyle/>
        <a:p>
          <a:pPr marL="0" lvl="0" indent="0" algn="ctr" defTabSz="1600200">
            <a:lnSpc>
              <a:spcPct val="90000"/>
            </a:lnSpc>
            <a:spcBef>
              <a:spcPct val="0"/>
            </a:spcBef>
            <a:spcAft>
              <a:spcPct val="35000"/>
            </a:spcAft>
            <a:buNone/>
          </a:pPr>
          <a:r>
            <a:rPr lang="en-GB" sz="3600" kern="1200"/>
            <a:t>43%</a:t>
          </a:r>
        </a:p>
      </dsp:txBody>
      <dsp:txXfrm>
        <a:off x="1136846" y="929538"/>
        <a:ext cx="1369176" cy="1087191"/>
      </dsp:txXfrm>
    </dsp:sp>
    <dsp:sp modelId="{D83BA67A-8648-4928-AFA8-9D3ACC087FCC}">
      <dsp:nvSpPr>
        <dsp:cNvPr id="0" name=""/>
        <dsp:cNvSpPr/>
      </dsp:nvSpPr>
      <dsp:spPr>
        <a:xfrm>
          <a:off x="876050" y="2016730"/>
          <a:ext cx="1629972" cy="108719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256032" rIns="256032" bIns="256032" numCol="1" spcCol="1270" anchor="ctr" anchorCtr="0">
          <a:noAutofit/>
        </a:bodyPr>
        <a:lstStyle/>
        <a:p>
          <a:pPr marL="0" lvl="0" indent="0" algn="ctr" defTabSz="1600200">
            <a:lnSpc>
              <a:spcPct val="90000"/>
            </a:lnSpc>
            <a:spcBef>
              <a:spcPct val="0"/>
            </a:spcBef>
            <a:spcAft>
              <a:spcPct val="35000"/>
            </a:spcAft>
            <a:buNone/>
          </a:pPr>
          <a:r>
            <a:rPr lang="en-GB" sz="3600" kern="1200"/>
            <a:t>40%</a:t>
          </a:r>
        </a:p>
      </dsp:txBody>
      <dsp:txXfrm>
        <a:off x="1136846" y="2016730"/>
        <a:ext cx="1369176" cy="1087191"/>
      </dsp:txXfrm>
    </dsp:sp>
    <dsp:sp modelId="{B109204B-F17A-47DA-AA5C-1C65EF2491EF}">
      <dsp:nvSpPr>
        <dsp:cNvPr id="0" name=""/>
        <dsp:cNvSpPr/>
      </dsp:nvSpPr>
      <dsp:spPr>
        <a:xfrm>
          <a:off x="6732" y="494879"/>
          <a:ext cx="1265619" cy="12294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GB" sz="1700" kern="1200"/>
            <a:t>2021/22</a:t>
          </a:r>
        </a:p>
      </dsp:txBody>
      <dsp:txXfrm>
        <a:off x="192078" y="674927"/>
        <a:ext cx="894927" cy="869348"/>
      </dsp:txXfrm>
    </dsp:sp>
    <dsp:sp modelId="{D52B8AFC-E735-404E-B876-124B2780D49C}">
      <dsp:nvSpPr>
        <dsp:cNvPr id="0" name=""/>
        <dsp:cNvSpPr/>
      </dsp:nvSpPr>
      <dsp:spPr>
        <a:xfrm>
          <a:off x="3771642" y="929538"/>
          <a:ext cx="1629972" cy="108719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256032" rIns="256032" bIns="256032" numCol="1" spcCol="1270" anchor="ctr" anchorCtr="0">
          <a:noAutofit/>
        </a:bodyPr>
        <a:lstStyle/>
        <a:p>
          <a:pPr marL="0" lvl="0" indent="0" algn="ctr" defTabSz="1600200">
            <a:lnSpc>
              <a:spcPct val="90000"/>
            </a:lnSpc>
            <a:spcBef>
              <a:spcPct val="0"/>
            </a:spcBef>
            <a:spcAft>
              <a:spcPct val="35000"/>
            </a:spcAft>
            <a:buNone/>
          </a:pPr>
          <a:r>
            <a:rPr lang="en-GB" sz="3600" kern="1200"/>
            <a:t>33%</a:t>
          </a:r>
        </a:p>
      </dsp:txBody>
      <dsp:txXfrm>
        <a:off x="4032437" y="929538"/>
        <a:ext cx="1369176" cy="1087191"/>
      </dsp:txXfrm>
    </dsp:sp>
    <dsp:sp modelId="{34CB5DCB-DDAF-4B3C-86B1-992C7FAF6AA8}">
      <dsp:nvSpPr>
        <dsp:cNvPr id="0" name=""/>
        <dsp:cNvSpPr/>
      </dsp:nvSpPr>
      <dsp:spPr>
        <a:xfrm>
          <a:off x="3771642" y="2016730"/>
          <a:ext cx="1629972" cy="108719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256032" rIns="256032" bIns="256032" numCol="1" spcCol="1270" anchor="ctr" anchorCtr="0">
          <a:noAutofit/>
        </a:bodyPr>
        <a:lstStyle/>
        <a:p>
          <a:pPr marL="0" lvl="0" indent="0" algn="ctr" defTabSz="1600200">
            <a:lnSpc>
              <a:spcPct val="90000"/>
            </a:lnSpc>
            <a:spcBef>
              <a:spcPct val="0"/>
            </a:spcBef>
            <a:spcAft>
              <a:spcPct val="35000"/>
            </a:spcAft>
            <a:buNone/>
          </a:pPr>
          <a:r>
            <a:rPr lang="en-GB" sz="3600" kern="1200"/>
            <a:t>35%</a:t>
          </a:r>
        </a:p>
      </dsp:txBody>
      <dsp:txXfrm>
        <a:off x="4032437" y="2016730"/>
        <a:ext cx="1369176" cy="1087191"/>
      </dsp:txXfrm>
    </dsp:sp>
    <dsp:sp modelId="{7B4F5ECE-14CD-4D39-8C7B-2B9062DFACCF}">
      <dsp:nvSpPr>
        <dsp:cNvPr id="0" name=""/>
        <dsp:cNvSpPr/>
      </dsp:nvSpPr>
      <dsp:spPr>
        <a:xfrm>
          <a:off x="2902323" y="494879"/>
          <a:ext cx="1265619" cy="12294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GB" sz="1700" kern="1200"/>
            <a:t>2022/23</a:t>
          </a:r>
        </a:p>
      </dsp:txBody>
      <dsp:txXfrm>
        <a:off x="3087669" y="674927"/>
        <a:ext cx="894927" cy="869348"/>
      </dsp:txXfrm>
    </dsp:sp>
    <dsp:sp modelId="{3A2E00EC-05F2-4923-B442-914CC8223FC0}">
      <dsp:nvSpPr>
        <dsp:cNvPr id="0" name=""/>
        <dsp:cNvSpPr/>
      </dsp:nvSpPr>
      <dsp:spPr>
        <a:xfrm>
          <a:off x="6667233" y="929538"/>
          <a:ext cx="1629972" cy="108719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256032" rIns="256032" bIns="256032" numCol="1" spcCol="1270" anchor="ctr" anchorCtr="0">
          <a:noAutofit/>
        </a:bodyPr>
        <a:lstStyle/>
        <a:p>
          <a:pPr marL="0" lvl="0" indent="0" algn="ctr" defTabSz="1600200">
            <a:lnSpc>
              <a:spcPct val="90000"/>
            </a:lnSpc>
            <a:spcBef>
              <a:spcPct val="0"/>
            </a:spcBef>
            <a:spcAft>
              <a:spcPct val="35000"/>
            </a:spcAft>
            <a:buNone/>
          </a:pPr>
          <a:r>
            <a:rPr lang="en-GB" sz="3600" kern="1200"/>
            <a:t>49%</a:t>
          </a:r>
        </a:p>
      </dsp:txBody>
      <dsp:txXfrm>
        <a:off x="6928028" y="929538"/>
        <a:ext cx="1369176" cy="1087191"/>
      </dsp:txXfrm>
    </dsp:sp>
    <dsp:sp modelId="{8BD5D34D-A87F-412C-8BF3-EDAD69FCF720}">
      <dsp:nvSpPr>
        <dsp:cNvPr id="0" name=""/>
        <dsp:cNvSpPr/>
      </dsp:nvSpPr>
      <dsp:spPr>
        <a:xfrm>
          <a:off x="6673965" y="2019328"/>
          <a:ext cx="1629972" cy="108719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256032" rIns="256032" bIns="256032" numCol="1" spcCol="1270" anchor="ctr" anchorCtr="0">
          <a:noAutofit/>
        </a:bodyPr>
        <a:lstStyle/>
        <a:p>
          <a:pPr marL="0" lvl="0" indent="0" algn="ctr" defTabSz="1600200">
            <a:lnSpc>
              <a:spcPct val="90000"/>
            </a:lnSpc>
            <a:spcBef>
              <a:spcPct val="0"/>
            </a:spcBef>
            <a:spcAft>
              <a:spcPct val="35000"/>
            </a:spcAft>
            <a:buNone/>
          </a:pPr>
          <a:r>
            <a:rPr lang="en-GB" sz="3600" kern="1200"/>
            <a:t>30%</a:t>
          </a:r>
        </a:p>
      </dsp:txBody>
      <dsp:txXfrm>
        <a:off x="6934761" y="2019328"/>
        <a:ext cx="1369176" cy="1087191"/>
      </dsp:txXfrm>
    </dsp:sp>
    <dsp:sp modelId="{30A68C7B-4556-4F60-9460-C9FD7403F9D4}">
      <dsp:nvSpPr>
        <dsp:cNvPr id="0" name=""/>
        <dsp:cNvSpPr/>
      </dsp:nvSpPr>
      <dsp:spPr>
        <a:xfrm>
          <a:off x="5660878" y="601707"/>
          <a:ext cx="1356614" cy="121838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GB" sz="1700" kern="1200"/>
            <a:t>2023/24</a:t>
          </a:r>
        </a:p>
      </dsp:txBody>
      <dsp:txXfrm>
        <a:off x="5859550" y="780135"/>
        <a:ext cx="959270" cy="861526"/>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A7B4E0-C5AF-4E67-A372-F7A03C7E2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F831CFB-1E73-40F4-AB1A-D345A7F8CA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99B0F1-6494-479E-9AB9-629C0F1571D6}" type="datetimeFigureOut">
              <a:rPr lang="en-GB" smtClean="0"/>
              <a:t>19/09/2024</a:t>
            </a:fld>
            <a:endParaRPr lang="en-GB"/>
          </a:p>
        </p:txBody>
      </p:sp>
      <p:sp>
        <p:nvSpPr>
          <p:cNvPr id="4" name="Footer Placeholder 3">
            <a:extLst>
              <a:ext uri="{FF2B5EF4-FFF2-40B4-BE49-F238E27FC236}">
                <a16:creationId xmlns:a16="http://schemas.microsoft.com/office/drawing/2014/main" id="{FC8C8A56-2EE4-4E74-BCEC-B277CFD218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52F1CB3-6147-438D-AE3F-8D3A9D32BC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6832AD-622C-4DA7-9523-4C5A8793F563}" type="slidenum">
              <a:rPr lang="en-GB" smtClean="0"/>
              <a:t>‹#›</a:t>
            </a:fld>
            <a:endParaRPr lang="en-GB"/>
          </a:p>
        </p:txBody>
      </p:sp>
    </p:spTree>
    <p:extLst>
      <p:ext uri="{BB962C8B-B14F-4D97-AF65-F5344CB8AC3E}">
        <p14:creationId xmlns:p14="http://schemas.microsoft.com/office/powerpoint/2010/main" val="3518527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0D7A42-0977-2147-8194-01C3DBCDFF3E}" type="datetimeFigureOut">
              <a:rPr lang="en-US" smtClean="0"/>
              <a:t>9/19/2024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2B9AF-1FF3-B64A-A57E-17202D6D58C9}" type="slidenum">
              <a:rPr lang="en-US" smtClean="0"/>
              <a:t>‹#›</a:t>
            </a:fld>
            <a:endParaRPr lang="en-US"/>
          </a:p>
        </p:txBody>
      </p:sp>
    </p:spTree>
    <p:extLst>
      <p:ext uri="{BB962C8B-B14F-4D97-AF65-F5344CB8AC3E}">
        <p14:creationId xmlns:p14="http://schemas.microsoft.com/office/powerpoint/2010/main" val="423260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2</a:t>
            </a:fld>
            <a:endParaRPr lang="en-US"/>
          </a:p>
        </p:txBody>
      </p:sp>
    </p:spTree>
    <p:extLst>
      <p:ext uri="{BB962C8B-B14F-4D97-AF65-F5344CB8AC3E}">
        <p14:creationId xmlns:p14="http://schemas.microsoft.com/office/powerpoint/2010/main" val="2309118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16</a:t>
            </a:fld>
            <a:endParaRPr lang="en-US"/>
          </a:p>
        </p:txBody>
      </p:sp>
    </p:spTree>
    <p:extLst>
      <p:ext uri="{BB962C8B-B14F-4D97-AF65-F5344CB8AC3E}">
        <p14:creationId xmlns:p14="http://schemas.microsoft.com/office/powerpoint/2010/main" val="1895316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17</a:t>
            </a:fld>
            <a:endParaRPr lang="en-US"/>
          </a:p>
        </p:txBody>
      </p:sp>
    </p:spTree>
    <p:extLst>
      <p:ext uri="{BB962C8B-B14F-4D97-AF65-F5344CB8AC3E}">
        <p14:creationId xmlns:p14="http://schemas.microsoft.com/office/powerpoint/2010/main" val="275495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18</a:t>
            </a:fld>
            <a:endParaRPr lang="en-US"/>
          </a:p>
        </p:txBody>
      </p:sp>
    </p:spTree>
    <p:extLst>
      <p:ext uri="{BB962C8B-B14F-4D97-AF65-F5344CB8AC3E}">
        <p14:creationId xmlns:p14="http://schemas.microsoft.com/office/powerpoint/2010/main" val="1820823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19</a:t>
            </a:fld>
            <a:endParaRPr lang="en-US"/>
          </a:p>
        </p:txBody>
      </p:sp>
    </p:spTree>
    <p:extLst>
      <p:ext uri="{BB962C8B-B14F-4D97-AF65-F5344CB8AC3E}">
        <p14:creationId xmlns:p14="http://schemas.microsoft.com/office/powerpoint/2010/main" val="2941294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20</a:t>
            </a:fld>
            <a:endParaRPr lang="en-US"/>
          </a:p>
        </p:txBody>
      </p:sp>
    </p:spTree>
    <p:extLst>
      <p:ext uri="{BB962C8B-B14F-4D97-AF65-F5344CB8AC3E}">
        <p14:creationId xmlns:p14="http://schemas.microsoft.com/office/powerpoint/2010/main" val="1692308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3600" b="1" i="0" kern="1200">
              <a:solidFill>
                <a:schemeClr val="tx1"/>
              </a:solidFill>
              <a:latin typeface="+mn-lt"/>
            </a:endParaRPr>
          </a:p>
        </p:txBody>
      </p:sp>
      <p:sp>
        <p:nvSpPr>
          <p:cNvPr id="4" name="Slide Number Placeholder 3"/>
          <p:cNvSpPr>
            <a:spLocks noGrp="1"/>
          </p:cNvSpPr>
          <p:nvPr>
            <p:ph type="sldNum" sz="quarter" idx="5"/>
          </p:nvPr>
        </p:nvSpPr>
        <p:spPr/>
        <p:txBody>
          <a:bodyPr/>
          <a:lstStyle/>
          <a:p>
            <a:fld id="{3D92B9AF-1FF3-B64A-A57E-17202D6D58C9}" type="slidenum">
              <a:rPr lang="en-US" smtClean="0"/>
              <a:t>21</a:t>
            </a:fld>
            <a:endParaRPr lang="en-US"/>
          </a:p>
        </p:txBody>
      </p:sp>
    </p:spTree>
    <p:extLst>
      <p:ext uri="{BB962C8B-B14F-4D97-AF65-F5344CB8AC3E}">
        <p14:creationId xmlns:p14="http://schemas.microsoft.com/office/powerpoint/2010/main" val="986606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22</a:t>
            </a:fld>
            <a:endParaRPr lang="en-US"/>
          </a:p>
        </p:txBody>
      </p:sp>
    </p:spTree>
    <p:extLst>
      <p:ext uri="{BB962C8B-B14F-4D97-AF65-F5344CB8AC3E}">
        <p14:creationId xmlns:p14="http://schemas.microsoft.com/office/powerpoint/2010/main" val="430018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23</a:t>
            </a:fld>
            <a:endParaRPr lang="en-US"/>
          </a:p>
        </p:txBody>
      </p:sp>
    </p:spTree>
    <p:extLst>
      <p:ext uri="{BB962C8B-B14F-4D97-AF65-F5344CB8AC3E}">
        <p14:creationId xmlns:p14="http://schemas.microsoft.com/office/powerpoint/2010/main" val="1899385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24</a:t>
            </a:fld>
            <a:endParaRPr lang="en-US"/>
          </a:p>
        </p:txBody>
      </p:sp>
    </p:spTree>
    <p:extLst>
      <p:ext uri="{BB962C8B-B14F-4D97-AF65-F5344CB8AC3E}">
        <p14:creationId xmlns:p14="http://schemas.microsoft.com/office/powerpoint/2010/main" val="4205402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29</a:t>
            </a:fld>
            <a:endParaRPr lang="en-US"/>
          </a:p>
        </p:txBody>
      </p:sp>
    </p:spTree>
    <p:extLst>
      <p:ext uri="{BB962C8B-B14F-4D97-AF65-F5344CB8AC3E}">
        <p14:creationId xmlns:p14="http://schemas.microsoft.com/office/powerpoint/2010/main" val="2191892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3</a:t>
            </a:fld>
            <a:endParaRPr lang="en-US"/>
          </a:p>
        </p:txBody>
      </p:sp>
    </p:spTree>
    <p:extLst>
      <p:ext uri="{BB962C8B-B14F-4D97-AF65-F5344CB8AC3E}">
        <p14:creationId xmlns:p14="http://schemas.microsoft.com/office/powerpoint/2010/main" val="2049985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F7267CA-5651-4A12-BEF7-CB89519BB656}" type="slidenum">
              <a:rPr lang="en-GB" smtClean="0"/>
              <a:t>6</a:t>
            </a:fld>
            <a:endParaRPr lang="en-GB"/>
          </a:p>
        </p:txBody>
      </p:sp>
    </p:spTree>
    <p:extLst>
      <p:ext uri="{BB962C8B-B14F-4D97-AF65-F5344CB8AC3E}">
        <p14:creationId xmlns:p14="http://schemas.microsoft.com/office/powerpoint/2010/main" val="3068134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F7267CA-5651-4A12-BEF7-CB89519BB656}" type="slidenum">
              <a:rPr lang="en-GB" smtClean="0"/>
              <a:t>7</a:t>
            </a:fld>
            <a:endParaRPr lang="en-GB"/>
          </a:p>
        </p:txBody>
      </p:sp>
    </p:spTree>
    <p:extLst>
      <p:ext uri="{BB962C8B-B14F-4D97-AF65-F5344CB8AC3E}">
        <p14:creationId xmlns:p14="http://schemas.microsoft.com/office/powerpoint/2010/main" val="1525288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8</a:t>
            </a:fld>
            <a:endParaRPr lang="en-US"/>
          </a:p>
        </p:txBody>
      </p:sp>
    </p:spTree>
    <p:extLst>
      <p:ext uri="{BB962C8B-B14F-4D97-AF65-F5344CB8AC3E}">
        <p14:creationId xmlns:p14="http://schemas.microsoft.com/office/powerpoint/2010/main" val="3102531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9</a:t>
            </a:fld>
            <a:endParaRPr lang="en-US"/>
          </a:p>
        </p:txBody>
      </p:sp>
    </p:spTree>
    <p:extLst>
      <p:ext uri="{BB962C8B-B14F-4D97-AF65-F5344CB8AC3E}">
        <p14:creationId xmlns:p14="http://schemas.microsoft.com/office/powerpoint/2010/main" val="1911533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F7267CA-5651-4A12-BEF7-CB89519BB656}" type="slidenum">
              <a:rPr lang="en-GB" smtClean="0"/>
              <a:t>10</a:t>
            </a:fld>
            <a:endParaRPr lang="en-GB"/>
          </a:p>
        </p:txBody>
      </p:sp>
    </p:spTree>
    <p:extLst>
      <p:ext uri="{BB962C8B-B14F-4D97-AF65-F5344CB8AC3E}">
        <p14:creationId xmlns:p14="http://schemas.microsoft.com/office/powerpoint/2010/main" val="2784425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11</a:t>
            </a:fld>
            <a:endParaRPr lang="en-US"/>
          </a:p>
        </p:txBody>
      </p:sp>
    </p:spTree>
    <p:extLst>
      <p:ext uri="{BB962C8B-B14F-4D97-AF65-F5344CB8AC3E}">
        <p14:creationId xmlns:p14="http://schemas.microsoft.com/office/powerpoint/2010/main" val="2731509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15</a:t>
            </a:fld>
            <a:endParaRPr lang="en-US"/>
          </a:p>
        </p:txBody>
      </p:sp>
    </p:spTree>
    <p:extLst>
      <p:ext uri="{BB962C8B-B14F-4D97-AF65-F5344CB8AC3E}">
        <p14:creationId xmlns:p14="http://schemas.microsoft.com/office/powerpoint/2010/main" val="33282078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latin typeface="+mj-lt"/>
              </a:defRPr>
            </a:lvl1pPr>
          </a:lstStyle>
          <a:p>
            <a:r>
              <a:rPr lang="en-US"/>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53442"/>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97505851-31E7-A767-55A1-7D4F2742B4CF}"/>
              </a:ext>
              <a:ext uri="{C183D7F6-B498-43B3-948B-1728B52AA6E4}">
                <adec:decorative xmlns:adec="http://schemas.microsoft.com/office/drawing/2017/decorative" val="1"/>
              </a:ext>
            </a:extLst>
          </p:cNvPr>
          <p:cNvSpPr>
            <a:spLocks noGrp="1"/>
          </p:cNvSpPr>
          <p:nvPr>
            <p:ph type="pic" sz="quarter" idx="10"/>
          </p:nvPr>
        </p:nvSpPr>
        <p:spPr>
          <a:xfrm>
            <a:off x="5730875" y="-9053"/>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pic>
        <p:nvPicPr>
          <p:cNvPr id="16" name="Picture 15">
            <a:extLst>
              <a:ext uri="{FF2B5EF4-FFF2-40B4-BE49-F238E27FC236}">
                <a16:creationId xmlns:a16="http://schemas.microsoft.com/office/drawing/2014/main" id="{7876C832-BC07-12B0-034D-68332761892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6" name="Slide Number Placeholder 3">
            <a:extLst>
              <a:ext uri="{FF2B5EF4-FFF2-40B4-BE49-F238E27FC236}">
                <a16:creationId xmlns:a16="http://schemas.microsoft.com/office/drawing/2014/main" id="{20FFD34A-9C21-8BEA-028E-509C920DC0E3}"/>
              </a:ext>
            </a:extLst>
          </p:cNvPr>
          <p:cNvSpPr txBox="1">
            <a:spLocks/>
          </p:cNvSpPr>
          <p:nvPr userDrawn="1"/>
        </p:nvSpPr>
        <p:spPr>
          <a:xfrm>
            <a:off x="4724400" y="634357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728407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mple Page (Blue)">
    <p:bg>
      <p:bgPr>
        <a:solidFill>
          <a:schemeClr val="tx2"/>
        </a:solidFill>
        <a:effectLst/>
      </p:bgPr>
    </p:bg>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076689" cy="3917316"/>
          </a:xfrm>
        </p:spPr>
        <p:txBody>
          <a:bodyPr/>
          <a:lstStyle>
            <a:lvl1pPr>
              <a:lnSpc>
                <a:spcPct val="150000"/>
              </a:lnSpc>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mn-lt"/>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bg1"/>
                </a:solidFill>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11" name="Slide Number Placeholder 3">
            <a:extLst>
              <a:ext uri="{FF2B5EF4-FFF2-40B4-BE49-F238E27FC236}">
                <a16:creationId xmlns:a16="http://schemas.microsoft.com/office/drawing/2014/main" id="{7112B9A0-2D22-CC9C-2C74-9FAADD979AC8}"/>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
        <p:nvSpPr>
          <p:cNvPr id="4" name="Title 1">
            <a:extLst>
              <a:ext uri="{FF2B5EF4-FFF2-40B4-BE49-F238E27FC236}">
                <a16:creationId xmlns:a16="http://schemas.microsoft.com/office/drawing/2014/main" id="{A255643D-7709-7FAC-801F-BBB2E85C767B}"/>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br>
              <a:rPr lang="en-US"/>
            </a:br>
            <a:endParaRPr lang="en-US"/>
          </a:p>
        </p:txBody>
      </p:sp>
    </p:spTree>
    <p:extLst>
      <p:ext uri="{BB962C8B-B14F-4D97-AF65-F5344CB8AC3E}">
        <p14:creationId xmlns:p14="http://schemas.microsoft.com/office/powerpoint/2010/main" val="925022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lumn (White)">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886325"/>
            <a:ext cx="11076689" cy="3963969"/>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pic>
        <p:nvPicPr>
          <p:cNvPr id="11" name="Picture 10">
            <a:extLst>
              <a:ext uri="{FF2B5EF4-FFF2-40B4-BE49-F238E27FC236}">
                <a16:creationId xmlns:a16="http://schemas.microsoft.com/office/drawing/2014/main" id="{AD304228-CD0C-4EA6-DB18-6287BB1B305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3" name="Title 1">
            <a:extLst>
              <a:ext uri="{FF2B5EF4-FFF2-40B4-BE49-F238E27FC236}">
                <a16:creationId xmlns:a16="http://schemas.microsoft.com/office/drawing/2014/main" id="{C11D22C3-50AF-B20D-B8B3-769C6A972DEA}"/>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(1 column)</a:t>
            </a:r>
            <a:br>
              <a:rPr lang="en-US"/>
            </a:br>
            <a:endParaRPr lang="en-US"/>
          </a:p>
        </p:txBody>
      </p:sp>
      <p:sp>
        <p:nvSpPr>
          <p:cNvPr id="8" name="Slide Number Placeholder 3">
            <a:extLst>
              <a:ext uri="{FF2B5EF4-FFF2-40B4-BE49-F238E27FC236}">
                <a16:creationId xmlns:a16="http://schemas.microsoft.com/office/drawing/2014/main" id="{C24E063D-5B4E-9BA5-4B1C-9B2F037829DE}"/>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849441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lumn (Cream)">
    <p:bg>
      <p:bgPr>
        <a:solidFill>
          <a:schemeClr val="bg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3B966A2-6C2B-49F6-F5A0-9BB1C7E13EB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916DA97C-8AD0-0F2B-94D8-EA26450EFD04}"/>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(1 column)</a:t>
            </a:r>
            <a:br>
              <a:rPr lang="en-US"/>
            </a:br>
            <a:endParaRPr lang="en-US"/>
          </a:p>
        </p:txBody>
      </p:sp>
      <p:sp>
        <p:nvSpPr>
          <p:cNvPr id="3" name="Text Placeholder 3">
            <a:extLst>
              <a:ext uri="{FF2B5EF4-FFF2-40B4-BE49-F238E27FC236}">
                <a16:creationId xmlns:a16="http://schemas.microsoft.com/office/drawing/2014/main" id="{D3AB4C61-D4D1-F699-0D0F-05486A98DD98}"/>
              </a:ext>
            </a:extLst>
          </p:cNvPr>
          <p:cNvSpPr>
            <a:spLocks noGrp="1"/>
          </p:cNvSpPr>
          <p:nvPr>
            <p:ph type="body" sz="quarter" idx="12" hasCustomPrompt="1"/>
          </p:nvPr>
        </p:nvSpPr>
        <p:spPr>
          <a:xfrm>
            <a:off x="539923" y="1886325"/>
            <a:ext cx="11076689" cy="3973299"/>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6" name="Slide Number Placeholder 3">
            <a:extLst>
              <a:ext uri="{FF2B5EF4-FFF2-40B4-BE49-F238E27FC236}">
                <a16:creationId xmlns:a16="http://schemas.microsoft.com/office/drawing/2014/main" id="{E878DB2B-2EF2-9098-0EEF-491AC4F569EF}"/>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11263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lumn (Teal)">
    <p:bg>
      <p:bgPr>
        <a:solidFill>
          <a:schemeClr val="accent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ED8832D-D62A-CAE6-14C4-6E11015D921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A4A63403-E6E7-6A7E-0116-031E9A02C5D0}"/>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(1 column)</a:t>
            </a:r>
            <a:br>
              <a:rPr lang="en-US"/>
            </a:br>
            <a:endParaRPr lang="en-US"/>
          </a:p>
        </p:txBody>
      </p:sp>
      <p:sp>
        <p:nvSpPr>
          <p:cNvPr id="3" name="Text Placeholder 3">
            <a:extLst>
              <a:ext uri="{FF2B5EF4-FFF2-40B4-BE49-F238E27FC236}">
                <a16:creationId xmlns:a16="http://schemas.microsoft.com/office/drawing/2014/main" id="{4588F39A-E349-2859-37CF-EAD076BE2A17}"/>
              </a:ext>
            </a:extLst>
          </p:cNvPr>
          <p:cNvSpPr>
            <a:spLocks noGrp="1"/>
          </p:cNvSpPr>
          <p:nvPr>
            <p:ph type="body" sz="quarter" idx="12" hasCustomPrompt="1"/>
          </p:nvPr>
        </p:nvSpPr>
        <p:spPr>
          <a:xfrm>
            <a:off x="539923" y="1886325"/>
            <a:ext cx="11076689" cy="3954638"/>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4" name="Slide Number Placeholder 3">
            <a:extLst>
              <a:ext uri="{FF2B5EF4-FFF2-40B4-BE49-F238E27FC236}">
                <a16:creationId xmlns:a16="http://schemas.microsoft.com/office/drawing/2014/main" id="{6F91CA1B-91D7-939C-BC12-CB179A9C14CD}"/>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13011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Column (Blue)">
    <p:bg>
      <p:bgPr>
        <a:solidFill>
          <a:schemeClr val="accent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4C0C5722-7644-4FFB-B750-69ADE6871646}"/>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(1 column)</a:t>
            </a:r>
            <a:br>
              <a:rPr lang="en-US"/>
            </a:br>
            <a:endParaRPr lang="en-US"/>
          </a:p>
        </p:txBody>
      </p:sp>
      <p:sp>
        <p:nvSpPr>
          <p:cNvPr id="3" name="Text Placeholder 3">
            <a:extLst>
              <a:ext uri="{FF2B5EF4-FFF2-40B4-BE49-F238E27FC236}">
                <a16:creationId xmlns:a16="http://schemas.microsoft.com/office/drawing/2014/main" id="{EBD61234-20D8-FF06-ECF9-E129BE6359A6}"/>
              </a:ext>
            </a:extLst>
          </p:cNvPr>
          <p:cNvSpPr>
            <a:spLocks noGrp="1"/>
          </p:cNvSpPr>
          <p:nvPr>
            <p:ph type="body" sz="quarter" idx="12" hasCustomPrompt="1"/>
          </p:nvPr>
        </p:nvSpPr>
        <p:spPr>
          <a:xfrm>
            <a:off x="539923" y="1886325"/>
            <a:ext cx="11076689" cy="3954638"/>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4" name="Slide Number Placeholder 3">
            <a:extLst>
              <a:ext uri="{FF2B5EF4-FFF2-40B4-BE49-F238E27FC236}">
                <a16:creationId xmlns:a16="http://schemas.microsoft.com/office/drawing/2014/main" id="{FB9BF55F-8109-487A-52C2-71E58A34A02D}"/>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431267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Whit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EBD5AC8-46A6-95DF-B791-2B369ACED6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064BC445-0FC5-55B4-E99B-9CF1CA21FA2F}"/>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(2 columns)</a:t>
            </a:r>
            <a:br>
              <a:rPr lang="en-US"/>
            </a:br>
            <a:endParaRPr lang="en-US"/>
          </a:p>
        </p:txBody>
      </p:sp>
      <p:sp>
        <p:nvSpPr>
          <p:cNvPr id="3" name="Text Placeholder 3">
            <a:extLst>
              <a:ext uri="{FF2B5EF4-FFF2-40B4-BE49-F238E27FC236}">
                <a16:creationId xmlns:a16="http://schemas.microsoft.com/office/drawing/2014/main" id="{A6968D31-F2A6-F9B1-DB75-A1C428C81491}"/>
              </a:ext>
            </a:extLst>
          </p:cNvPr>
          <p:cNvSpPr>
            <a:spLocks noGrp="1"/>
          </p:cNvSpPr>
          <p:nvPr>
            <p:ph type="body" sz="quarter" idx="12" hasCustomPrompt="1"/>
          </p:nvPr>
        </p:nvSpPr>
        <p:spPr>
          <a:xfrm>
            <a:off x="539923" y="1886325"/>
            <a:ext cx="11076689" cy="3945308"/>
          </a:xfrm>
        </p:spPr>
        <p:txBody>
          <a:bodyPr numCol="2"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3"/>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5" name="Slide Number Placeholder 3">
            <a:extLst>
              <a:ext uri="{FF2B5EF4-FFF2-40B4-BE49-F238E27FC236}">
                <a16:creationId xmlns:a16="http://schemas.microsoft.com/office/drawing/2014/main" id="{8D830DC0-053D-D9FB-4449-823A1836C137}"/>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619829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Cream)">
    <p:bg>
      <p:bgPr>
        <a:solidFill>
          <a:schemeClr val="bg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C6FC489-B11C-2654-C925-48D950964D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3" name="Title 1">
            <a:extLst>
              <a:ext uri="{FF2B5EF4-FFF2-40B4-BE49-F238E27FC236}">
                <a16:creationId xmlns:a16="http://schemas.microsoft.com/office/drawing/2014/main" id="{A6DE679C-224C-CFD6-224A-B8E47A78CA8F}"/>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(2 columns)</a:t>
            </a:r>
            <a:br>
              <a:rPr lang="en-US"/>
            </a:br>
            <a:endParaRPr lang="en-US"/>
          </a:p>
        </p:txBody>
      </p:sp>
      <p:sp>
        <p:nvSpPr>
          <p:cNvPr id="5" name="Text Placeholder 3">
            <a:extLst>
              <a:ext uri="{FF2B5EF4-FFF2-40B4-BE49-F238E27FC236}">
                <a16:creationId xmlns:a16="http://schemas.microsoft.com/office/drawing/2014/main" id="{5258E5A4-AFAA-D4C2-05ED-EC9889355391}"/>
              </a:ext>
            </a:extLst>
          </p:cNvPr>
          <p:cNvSpPr>
            <a:spLocks noGrp="1"/>
          </p:cNvSpPr>
          <p:nvPr>
            <p:ph type="body" sz="quarter" idx="12" hasCustomPrompt="1"/>
          </p:nvPr>
        </p:nvSpPr>
        <p:spPr>
          <a:xfrm>
            <a:off x="539923" y="1886325"/>
            <a:ext cx="11076689" cy="3945308"/>
          </a:xfrm>
        </p:spPr>
        <p:txBody>
          <a:bodyPr numCol="2"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3"/>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8" name="Slide Number Placeholder 3">
            <a:extLst>
              <a:ext uri="{FF2B5EF4-FFF2-40B4-BE49-F238E27FC236}">
                <a16:creationId xmlns:a16="http://schemas.microsoft.com/office/drawing/2014/main" id="{B3664AA3-2FFB-270B-71C7-C7A685F0154F}"/>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517909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Teal)">
    <p:bg>
      <p:bgPr>
        <a:solidFill>
          <a:schemeClr val="accent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655F0AC-C291-F5A1-F78F-EBA04390CB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103C0E11-98BC-F085-F206-D614846AE8C7}"/>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(2 columns)</a:t>
            </a:r>
            <a:br>
              <a:rPr lang="en-US"/>
            </a:br>
            <a:endParaRPr lang="en-US"/>
          </a:p>
        </p:txBody>
      </p:sp>
      <p:sp>
        <p:nvSpPr>
          <p:cNvPr id="3" name="Text Placeholder 3">
            <a:extLst>
              <a:ext uri="{FF2B5EF4-FFF2-40B4-BE49-F238E27FC236}">
                <a16:creationId xmlns:a16="http://schemas.microsoft.com/office/drawing/2014/main" id="{95F2F691-5106-F44F-E3CE-B6001B6CE00D}"/>
              </a:ext>
            </a:extLst>
          </p:cNvPr>
          <p:cNvSpPr>
            <a:spLocks noGrp="1"/>
          </p:cNvSpPr>
          <p:nvPr>
            <p:ph type="body" sz="quarter" idx="12" hasCustomPrompt="1"/>
          </p:nvPr>
        </p:nvSpPr>
        <p:spPr>
          <a:xfrm>
            <a:off x="539923" y="1886325"/>
            <a:ext cx="11076689" cy="3954638"/>
          </a:xfrm>
        </p:spPr>
        <p:txBody>
          <a:bodyPr numCol="2"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3"/>
            <a:endParaRPr lang="en-GB"/>
          </a:p>
          <a:p>
            <a:pPr lvl="0"/>
            <a:endParaRPr lang="en-GB"/>
          </a:p>
        </p:txBody>
      </p:sp>
      <p:sp>
        <p:nvSpPr>
          <p:cNvPr id="4" name="Slide Number Placeholder 3">
            <a:extLst>
              <a:ext uri="{FF2B5EF4-FFF2-40B4-BE49-F238E27FC236}">
                <a16:creationId xmlns:a16="http://schemas.microsoft.com/office/drawing/2014/main" id="{DB0FD39E-1264-C253-D4BE-4ABF9EB2F44F}"/>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452315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Blue)">
    <p:bg>
      <p:bgPr>
        <a:solidFill>
          <a:schemeClr val="accent2"/>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EBB4B56-C5CF-5A4B-2F99-B5622224CD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609A43BA-5EF5-FC41-DC44-8FB9FBD46302}"/>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(2 columns)</a:t>
            </a:r>
            <a:br>
              <a:rPr lang="en-US"/>
            </a:br>
            <a:endParaRPr lang="en-US"/>
          </a:p>
        </p:txBody>
      </p:sp>
      <p:sp>
        <p:nvSpPr>
          <p:cNvPr id="4" name="Text Placeholder 3">
            <a:extLst>
              <a:ext uri="{FF2B5EF4-FFF2-40B4-BE49-F238E27FC236}">
                <a16:creationId xmlns:a16="http://schemas.microsoft.com/office/drawing/2014/main" id="{61132A94-BB16-A22E-C45B-883E59ABFE6A}"/>
              </a:ext>
            </a:extLst>
          </p:cNvPr>
          <p:cNvSpPr>
            <a:spLocks noGrp="1"/>
          </p:cNvSpPr>
          <p:nvPr>
            <p:ph type="body" sz="quarter" idx="12" hasCustomPrompt="1"/>
          </p:nvPr>
        </p:nvSpPr>
        <p:spPr>
          <a:xfrm>
            <a:off x="539923" y="1886325"/>
            <a:ext cx="11076689" cy="3945308"/>
          </a:xfrm>
        </p:spPr>
        <p:txBody>
          <a:bodyPr numCol="2"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3"/>
            <a:endParaRPr lang="en-GB"/>
          </a:p>
          <a:p>
            <a:pPr lvl="0"/>
            <a:endParaRPr lang="en-GB"/>
          </a:p>
        </p:txBody>
      </p:sp>
      <p:sp>
        <p:nvSpPr>
          <p:cNvPr id="5" name="Slide Number Placeholder 3">
            <a:extLst>
              <a:ext uri="{FF2B5EF4-FFF2-40B4-BE49-F238E27FC236}">
                <a16:creationId xmlns:a16="http://schemas.microsoft.com/office/drawing/2014/main" id="{C8D99491-E2C3-80C2-ACFE-D01DC1DFD8A2}"/>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773121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lumn (Whi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F6E0EA-4C5B-6C5D-7447-EFE478D0433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EAB8CE9C-00C4-C49F-14E2-66F62CFF4F51}"/>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(3 columns)</a:t>
            </a:r>
            <a:br>
              <a:rPr lang="en-US"/>
            </a:br>
            <a:endParaRPr lang="en-US"/>
          </a:p>
        </p:txBody>
      </p:sp>
      <p:sp>
        <p:nvSpPr>
          <p:cNvPr id="3" name="Text Placeholder 3">
            <a:extLst>
              <a:ext uri="{FF2B5EF4-FFF2-40B4-BE49-F238E27FC236}">
                <a16:creationId xmlns:a16="http://schemas.microsoft.com/office/drawing/2014/main" id="{C1232F1A-BEAC-C648-3224-D1F2F2236F2C}"/>
              </a:ext>
            </a:extLst>
          </p:cNvPr>
          <p:cNvSpPr>
            <a:spLocks noGrp="1"/>
          </p:cNvSpPr>
          <p:nvPr>
            <p:ph type="body" sz="quarter" idx="12" hasCustomPrompt="1"/>
          </p:nvPr>
        </p:nvSpPr>
        <p:spPr>
          <a:xfrm>
            <a:off x="539923" y="1886325"/>
            <a:ext cx="11076689" cy="3954638"/>
          </a:xfrm>
        </p:spPr>
        <p:txBody>
          <a:bodyPr numCol="3"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p:txBody>
      </p:sp>
      <p:sp>
        <p:nvSpPr>
          <p:cNvPr id="8" name="Slide Number Placeholder 3">
            <a:extLst>
              <a:ext uri="{FF2B5EF4-FFF2-40B4-BE49-F238E27FC236}">
                <a16:creationId xmlns:a16="http://schemas.microsoft.com/office/drawing/2014/main" id="{FC8F0A31-FE34-5C66-09E9-F21C76FCDBAD}"/>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935387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Cream)">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E3C02B6-8ECF-EFEF-0169-F2A3AC0CFFAF}"/>
              </a:ext>
            </a:extLst>
          </p:cNvPr>
          <p:cNvSpPr>
            <a:spLocks noGrp="1"/>
          </p:cNvSpPr>
          <p:nvPr>
            <p:ph type="ctrTitle" hasCustomPrompt="1"/>
          </p:nvPr>
        </p:nvSpPr>
        <p:spPr>
          <a:xfrm>
            <a:off x="724988" y="724143"/>
            <a:ext cx="4120710" cy="1276350"/>
          </a:xfrm>
          <a:prstGeom prst="rect">
            <a:avLst/>
          </a:prstGeom>
        </p:spPr>
        <p:txBody>
          <a:bodyPr anchor="t" anchorCtr="0">
            <a:normAutofit/>
          </a:bodyPr>
          <a:lstStyle>
            <a:lvl1pPr algn="l">
              <a:defRPr sz="4000" b="1" i="0">
                <a:latin typeface="+mj-lt"/>
              </a:defRPr>
            </a:lvl1pPr>
          </a:lstStyle>
          <a:p>
            <a:r>
              <a:rPr lang="en-US"/>
              <a:t>This is a sample title page layout</a:t>
            </a:r>
          </a:p>
        </p:txBody>
      </p:sp>
      <p:sp>
        <p:nvSpPr>
          <p:cNvPr id="11" name="Subtitle 2">
            <a:extLst>
              <a:ext uri="{FF2B5EF4-FFF2-40B4-BE49-F238E27FC236}">
                <a16:creationId xmlns:a16="http://schemas.microsoft.com/office/drawing/2014/main" id="{5833D2BE-BF69-3979-88C5-67C970639A37}"/>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9" name="Picture Placeholder 7">
            <a:extLst>
              <a:ext uri="{FF2B5EF4-FFF2-40B4-BE49-F238E27FC236}">
                <a16:creationId xmlns:a16="http://schemas.microsoft.com/office/drawing/2014/main" id="{DC10BCB9-796E-4ED3-BCAB-6890E853D78A}"/>
              </a:ext>
              <a:ext uri="{C183D7F6-B498-43B3-948B-1728B52AA6E4}">
                <adec:decorative xmlns:adec="http://schemas.microsoft.com/office/drawing/2017/decorative" val="1"/>
              </a:ext>
            </a:extLst>
          </p:cNvPr>
          <p:cNvSpPr>
            <a:spLocks noGrp="1"/>
          </p:cNvSpPr>
          <p:nvPr>
            <p:ph type="pic" sz="quarter" idx="10"/>
          </p:nvPr>
        </p:nvSpPr>
        <p:spPr>
          <a:xfrm>
            <a:off x="5796190"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pic>
        <p:nvPicPr>
          <p:cNvPr id="19" name="Picture 18">
            <a:extLst>
              <a:ext uri="{FF2B5EF4-FFF2-40B4-BE49-F238E27FC236}">
                <a16:creationId xmlns:a16="http://schemas.microsoft.com/office/drawing/2014/main" id="{387D394A-E4C4-E935-0900-17F4B88EEB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4" name="Slide Number Placeholder 3">
            <a:extLst>
              <a:ext uri="{FF2B5EF4-FFF2-40B4-BE49-F238E27FC236}">
                <a16:creationId xmlns:a16="http://schemas.microsoft.com/office/drawing/2014/main" id="{374F3933-4A03-BFBA-997D-22337C16BE8C}"/>
              </a:ext>
            </a:extLst>
          </p:cNvPr>
          <p:cNvSpPr txBox="1">
            <a:spLocks/>
          </p:cNvSpPr>
          <p:nvPr userDrawn="1"/>
        </p:nvSpPr>
        <p:spPr>
          <a:xfrm>
            <a:off x="4724400" y="634357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914282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lumn (Cream)">
    <p:bg>
      <p:bgPr>
        <a:solidFill>
          <a:schemeClr val="bg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1CD765D-C425-5545-1A03-16E4327141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98013913-AFD9-24BA-34AA-E8AABDE20F19}"/>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(3 columns)</a:t>
            </a:r>
            <a:br>
              <a:rPr lang="en-US"/>
            </a:br>
            <a:endParaRPr lang="en-US"/>
          </a:p>
        </p:txBody>
      </p:sp>
      <p:sp>
        <p:nvSpPr>
          <p:cNvPr id="3" name="Text Placeholder 3">
            <a:extLst>
              <a:ext uri="{FF2B5EF4-FFF2-40B4-BE49-F238E27FC236}">
                <a16:creationId xmlns:a16="http://schemas.microsoft.com/office/drawing/2014/main" id="{3BAE6388-1E3E-7AD6-BD30-641C97E50407}"/>
              </a:ext>
            </a:extLst>
          </p:cNvPr>
          <p:cNvSpPr>
            <a:spLocks noGrp="1"/>
          </p:cNvSpPr>
          <p:nvPr>
            <p:ph type="body" sz="quarter" idx="12" hasCustomPrompt="1"/>
          </p:nvPr>
        </p:nvSpPr>
        <p:spPr>
          <a:xfrm>
            <a:off x="539923" y="1886325"/>
            <a:ext cx="11076689" cy="3954638"/>
          </a:xfrm>
        </p:spPr>
        <p:txBody>
          <a:bodyPr numCol="3"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p:txBody>
      </p:sp>
      <p:sp>
        <p:nvSpPr>
          <p:cNvPr id="6" name="Slide Number Placeholder 3">
            <a:extLst>
              <a:ext uri="{FF2B5EF4-FFF2-40B4-BE49-F238E27FC236}">
                <a16:creationId xmlns:a16="http://schemas.microsoft.com/office/drawing/2014/main" id="{FF36E949-7C22-D4F3-1279-518D6BC5F7E8}"/>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421741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lumn (Teal)">
    <p:bg>
      <p:bgPr>
        <a:solidFill>
          <a:schemeClr val="accent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B69CD60-9A52-0A6D-BADA-DACBCE2884F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ext Placeholder 3">
            <a:extLst>
              <a:ext uri="{FF2B5EF4-FFF2-40B4-BE49-F238E27FC236}">
                <a16:creationId xmlns:a16="http://schemas.microsoft.com/office/drawing/2014/main" id="{4C572295-B26B-1152-F20E-C99128921248}"/>
              </a:ext>
            </a:extLst>
          </p:cNvPr>
          <p:cNvSpPr>
            <a:spLocks noGrp="1"/>
          </p:cNvSpPr>
          <p:nvPr>
            <p:ph type="body" sz="quarter" idx="12" hasCustomPrompt="1"/>
          </p:nvPr>
        </p:nvSpPr>
        <p:spPr>
          <a:xfrm>
            <a:off x="539923" y="1886325"/>
            <a:ext cx="11076689" cy="3954638"/>
          </a:xfrm>
        </p:spPr>
        <p:txBody>
          <a:bodyPr numCol="3"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p:txBody>
      </p:sp>
      <p:sp>
        <p:nvSpPr>
          <p:cNvPr id="3" name="Title 1">
            <a:extLst>
              <a:ext uri="{FF2B5EF4-FFF2-40B4-BE49-F238E27FC236}">
                <a16:creationId xmlns:a16="http://schemas.microsoft.com/office/drawing/2014/main" id="{A2E39B2C-0BF4-5EFB-0305-B5722D484288}"/>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(3 columns)</a:t>
            </a:r>
            <a:br>
              <a:rPr lang="en-US"/>
            </a:br>
            <a:endParaRPr lang="en-US"/>
          </a:p>
        </p:txBody>
      </p:sp>
      <p:sp>
        <p:nvSpPr>
          <p:cNvPr id="4" name="Slide Number Placeholder 3">
            <a:extLst>
              <a:ext uri="{FF2B5EF4-FFF2-40B4-BE49-F238E27FC236}">
                <a16:creationId xmlns:a16="http://schemas.microsoft.com/office/drawing/2014/main" id="{403B6054-3A9A-0518-6F5B-24941D83C949}"/>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361661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lumn (Blue)">
    <p:bg>
      <p:bgPr>
        <a:solidFill>
          <a:schemeClr val="accent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94D1BFE-B2F4-4CD4-D233-ACB66BB716E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697B2FC6-1364-119F-F871-11091A4E0567}"/>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(3 columns)</a:t>
            </a:r>
            <a:br>
              <a:rPr lang="en-US"/>
            </a:br>
            <a:endParaRPr lang="en-US"/>
          </a:p>
        </p:txBody>
      </p:sp>
      <p:sp>
        <p:nvSpPr>
          <p:cNvPr id="3" name="Text Placeholder 3">
            <a:extLst>
              <a:ext uri="{FF2B5EF4-FFF2-40B4-BE49-F238E27FC236}">
                <a16:creationId xmlns:a16="http://schemas.microsoft.com/office/drawing/2014/main" id="{DC11BE5C-28DF-9449-4DE3-8B661C143398}"/>
              </a:ext>
            </a:extLst>
          </p:cNvPr>
          <p:cNvSpPr>
            <a:spLocks noGrp="1"/>
          </p:cNvSpPr>
          <p:nvPr>
            <p:ph type="body" sz="quarter" idx="12" hasCustomPrompt="1"/>
          </p:nvPr>
        </p:nvSpPr>
        <p:spPr>
          <a:xfrm>
            <a:off x="539923" y="1886325"/>
            <a:ext cx="11076689" cy="3954638"/>
          </a:xfrm>
        </p:spPr>
        <p:txBody>
          <a:bodyPr numCol="3"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p:txBody>
      </p:sp>
      <p:sp>
        <p:nvSpPr>
          <p:cNvPr id="4" name="Slide Number Placeholder 3">
            <a:extLst>
              <a:ext uri="{FF2B5EF4-FFF2-40B4-BE49-F238E27FC236}">
                <a16:creationId xmlns:a16="http://schemas.microsoft.com/office/drawing/2014/main" id="{8B6840D3-2041-CEAB-C1BD-4971D54F7A23}"/>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770052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ample Page Layout Im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539924" y="487510"/>
            <a:ext cx="8629143" cy="1201331"/>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F1E3FF1-EAC5-11C4-A42E-BE75B5A57BA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8"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854247"/>
            <a:ext cx="8629143"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pic>
        <p:nvPicPr>
          <p:cNvPr id="10" name="Picture 9">
            <a:extLst>
              <a:ext uri="{FF2B5EF4-FFF2-40B4-BE49-F238E27FC236}">
                <a16:creationId xmlns:a16="http://schemas.microsoft.com/office/drawing/2014/main" id="{9E874CED-1578-BC5D-FBAF-4BFF8049747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5" name="Slide Number Placeholder 3">
            <a:extLst>
              <a:ext uri="{FF2B5EF4-FFF2-40B4-BE49-F238E27FC236}">
                <a16:creationId xmlns:a16="http://schemas.microsoft.com/office/drawing/2014/main" id="{1094BBC9-1DFF-DA5E-9260-794FD67CCFB8}"/>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7708800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ample Page Layout Image (Cream)">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96E9A876-1569-D544-913F-B065A154EB9C}"/>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pic>
        <p:nvPicPr>
          <p:cNvPr id="17" name="Picture 16">
            <a:extLst>
              <a:ext uri="{FF2B5EF4-FFF2-40B4-BE49-F238E27FC236}">
                <a16:creationId xmlns:a16="http://schemas.microsoft.com/office/drawing/2014/main" id="{C0598603-2D8E-A8B8-49A4-6A3AD36D3F0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3" name="Text Placeholder 3">
            <a:extLst>
              <a:ext uri="{FF2B5EF4-FFF2-40B4-BE49-F238E27FC236}">
                <a16:creationId xmlns:a16="http://schemas.microsoft.com/office/drawing/2014/main" id="{8E8EF5E4-ED37-C644-91AC-BB34262FAAC6}"/>
              </a:ext>
            </a:extLst>
          </p:cNvPr>
          <p:cNvSpPr>
            <a:spLocks noGrp="1"/>
          </p:cNvSpPr>
          <p:nvPr>
            <p:ph type="body" sz="quarter" idx="12" hasCustomPrompt="1"/>
          </p:nvPr>
        </p:nvSpPr>
        <p:spPr>
          <a:xfrm>
            <a:off x="539923" y="1854247"/>
            <a:ext cx="8629143"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4" name="Title 1">
            <a:extLst>
              <a:ext uri="{FF2B5EF4-FFF2-40B4-BE49-F238E27FC236}">
                <a16:creationId xmlns:a16="http://schemas.microsoft.com/office/drawing/2014/main" id="{AAFD347C-AC2F-599D-4E76-41D7B37E5FC6}"/>
              </a:ext>
            </a:extLst>
          </p:cNvPr>
          <p:cNvSpPr>
            <a:spLocks noGrp="1"/>
          </p:cNvSpPr>
          <p:nvPr>
            <p:ph type="ctrTitle" hasCustomPrompt="1"/>
          </p:nvPr>
        </p:nvSpPr>
        <p:spPr>
          <a:xfrm>
            <a:off x="539924" y="487510"/>
            <a:ext cx="8629143" cy="1201331"/>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8" name="Slide Number Placeholder 3">
            <a:extLst>
              <a:ext uri="{FF2B5EF4-FFF2-40B4-BE49-F238E27FC236}">
                <a16:creationId xmlns:a16="http://schemas.microsoft.com/office/drawing/2014/main" id="{4E008D62-2439-B42C-E1BC-40697655493D}"/>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283936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ample Page Layout Image (Teal)">
    <p:bg>
      <p:bgPr>
        <a:solidFill>
          <a:schemeClr val="accent1"/>
        </a:solidFill>
        <a:effectLst/>
      </p:bgPr>
    </p:bg>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65A1A24A-7B07-2001-6FA5-A2A759DD3139}"/>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pic>
        <p:nvPicPr>
          <p:cNvPr id="19" name="Picture 18">
            <a:extLst>
              <a:ext uri="{FF2B5EF4-FFF2-40B4-BE49-F238E27FC236}">
                <a16:creationId xmlns:a16="http://schemas.microsoft.com/office/drawing/2014/main" id="{05A9CFE6-42B8-596B-9A0C-8936368EFB5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3" name="Title 1">
            <a:extLst>
              <a:ext uri="{FF2B5EF4-FFF2-40B4-BE49-F238E27FC236}">
                <a16:creationId xmlns:a16="http://schemas.microsoft.com/office/drawing/2014/main" id="{3E743DBA-A44C-4CD5-8CFC-55269F9460ED}"/>
              </a:ext>
            </a:extLst>
          </p:cNvPr>
          <p:cNvSpPr>
            <a:spLocks noGrp="1"/>
          </p:cNvSpPr>
          <p:nvPr>
            <p:ph type="ctrTitle" hasCustomPrompt="1"/>
          </p:nvPr>
        </p:nvSpPr>
        <p:spPr>
          <a:xfrm>
            <a:off x="539924" y="487510"/>
            <a:ext cx="8629143" cy="1201331"/>
          </a:xfrm>
          <a:prstGeom prst="rect">
            <a:avLst/>
          </a:prstGeom>
        </p:spPr>
        <p:txBody>
          <a:bodyPr anchor="t" anchorCtr="0">
            <a:normAutofit/>
          </a:bodyPr>
          <a:lstStyle>
            <a:lvl1pPr algn="l">
              <a:defRPr sz="4000" b="1" i="0">
                <a:solidFill>
                  <a:schemeClr val="bg1"/>
                </a:solidFill>
                <a:latin typeface="+mj-lt"/>
              </a:defRPr>
            </a:lvl1pPr>
          </a:lstStyle>
          <a:p>
            <a:r>
              <a:rPr lang="en-US"/>
              <a:t>This is a sample page layout</a:t>
            </a:r>
            <a:br>
              <a:rPr lang="en-US"/>
            </a:br>
            <a:endParaRPr lang="en-US"/>
          </a:p>
        </p:txBody>
      </p:sp>
      <p:sp>
        <p:nvSpPr>
          <p:cNvPr id="4" name="Text Placeholder 3">
            <a:extLst>
              <a:ext uri="{FF2B5EF4-FFF2-40B4-BE49-F238E27FC236}">
                <a16:creationId xmlns:a16="http://schemas.microsoft.com/office/drawing/2014/main" id="{582DC434-54B2-D295-47D2-FE9F81C16C28}"/>
              </a:ext>
            </a:extLst>
          </p:cNvPr>
          <p:cNvSpPr>
            <a:spLocks noGrp="1"/>
          </p:cNvSpPr>
          <p:nvPr>
            <p:ph type="body" sz="quarter" idx="12" hasCustomPrompt="1"/>
          </p:nvPr>
        </p:nvSpPr>
        <p:spPr>
          <a:xfrm>
            <a:off x="539923" y="1854247"/>
            <a:ext cx="8629143"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5" name="Slide Number Placeholder 3">
            <a:extLst>
              <a:ext uri="{FF2B5EF4-FFF2-40B4-BE49-F238E27FC236}">
                <a16:creationId xmlns:a16="http://schemas.microsoft.com/office/drawing/2014/main" id="{2AA73EEF-FB9D-BCDA-F573-6945DBB00E52}"/>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8455245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ample Page Layout Image (Blue)">
    <p:bg>
      <p:bgPr>
        <a:solidFill>
          <a:schemeClr val="accent2"/>
        </a:solidFill>
        <a:effectLst/>
      </p:bgPr>
    </p:bg>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BC5741D9-7C1F-B70D-4B2B-7928DF4CA69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pic>
        <p:nvPicPr>
          <p:cNvPr id="19" name="Picture 18">
            <a:extLst>
              <a:ext uri="{FF2B5EF4-FFF2-40B4-BE49-F238E27FC236}">
                <a16:creationId xmlns:a16="http://schemas.microsoft.com/office/drawing/2014/main" id="{C1154617-CDEF-8A9D-8FEB-A937FC663A5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3" name="Title 1">
            <a:extLst>
              <a:ext uri="{FF2B5EF4-FFF2-40B4-BE49-F238E27FC236}">
                <a16:creationId xmlns:a16="http://schemas.microsoft.com/office/drawing/2014/main" id="{AFE82A10-132E-6FDC-1697-C0EA7D08B898}"/>
              </a:ext>
            </a:extLst>
          </p:cNvPr>
          <p:cNvSpPr>
            <a:spLocks noGrp="1"/>
          </p:cNvSpPr>
          <p:nvPr>
            <p:ph type="ctrTitle" hasCustomPrompt="1"/>
          </p:nvPr>
        </p:nvSpPr>
        <p:spPr>
          <a:xfrm>
            <a:off x="539924" y="487510"/>
            <a:ext cx="8629143" cy="1201331"/>
          </a:xfrm>
          <a:prstGeom prst="rect">
            <a:avLst/>
          </a:prstGeom>
        </p:spPr>
        <p:txBody>
          <a:bodyPr anchor="t" anchorCtr="0">
            <a:normAutofit/>
          </a:bodyPr>
          <a:lstStyle>
            <a:lvl1pPr algn="l">
              <a:defRPr sz="4000" b="1" i="0">
                <a:solidFill>
                  <a:schemeClr val="bg1"/>
                </a:solidFill>
                <a:latin typeface="+mj-lt"/>
              </a:defRPr>
            </a:lvl1pPr>
          </a:lstStyle>
          <a:p>
            <a:r>
              <a:rPr lang="en-US"/>
              <a:t>This is a sample page layout</a:t>
            </a:r>
            <a:br>
              <a:rPr lang="en-US"/>
            </a:br>
            <a:endParaRPr lang="en-US"/>
          </a:p>
        </p:txBody>
      </p:sp>
      <p:sp>
        <p:nvSpPr>
          <p:cNvPr id="4" name="Text Placeholder 3">
            <a:extLst>
              <a:ext uri="{FF2B5EF4-FFF2-40B4-BE49-F238E27FC236}">
                <a16:creationId xmlns:a16="http://schemas.microsoft.com/office/drawing/2014/main" id="{AD899940-3D0D-DCE8-F96F-DC92A7A37B2B}"/>
              </a:ext>
            </a:extLst>
          </p:cNvPr>
          <p:cNvSpPr>
            <a:spLocks noGrp="1"/>
          </p:cNvSpPr>
          <p:nvPr>
            <p:ph type="body" sz="quarter" idx="12" hasCustomPrompt="1"/>
          </p:nvPr>
        </p:nvSpPr>
        <p:spPr>
          <a:xfrm>
            <a:off x="539923" y="1854247"/>
            <a:ext cx="8629143"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5" name="Slide Number Placeholder 3">
            <a:extLst>
              <a:ext uri="{FF2B5EF4-FFF2-40B4-BE49-F238E27FC236}">
                <a16:creationId xmlns:a16="http://schemas.microsoft.com/office/drawing/2014/main" id="{01464920-F1B7-CF66-4E1F-4A15D9B07515}"/>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8353677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ample Layout Page (Teal)">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marL="0" indent="0">
              <a:buFont typeface="Arial" panose="020B0604020202020204" pitchFamily="34" charset="0"/>
              <a:buNone/>
              <a:defRPr sz="1800">
                <a:latin typeface="+mn-lt"/>
                <a:ea typeface="Inter SemiBold" panose="02000503000000020004" pitchFamily="2" charset="0"/>
              </a:defRPr>
            </a:lvl1pPr>
          </a:lstStyle>
          <a:p>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vert="horz" lIns="91440" tIns="45720" rIns="91440" bIns="45720" rtlCol="0">
            <a:normAutofit/>
          </a:bodyPr>
          <a:lstStyle>
            <a:lvl1pPr>
              <a:defRPr lang="en-GB" sz="1800" dirty="0">
                <a:solidFill>
                  <a:srgbClr val="0E0E0E"/>
                </a:solidFill>
                <a:latin typeface="+mn-lt"/>
                <a:ea typeface="Inter SemiBold" panose="02000503000000020004" pitchFamily="2" charset="0"/>
              </a:defRPr>
            </a:lvl1pPr>
          </a:lstStyle>
          <a:p>
            <a:pPr lvl="0"/>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atin typeface="+mn-lt"/>
              </a:defRPr>
            </a:lvl1pPr>
          </a:lstStyle>
          <a:p>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pic>
        <p:nvPicPr>
          <p:cNvPr id="12" name="Picture 11"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19"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0" name="Picture 19"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22" name="Rectangle 7">
            <a:extLst>
              <a:ext uri="{FF2B5EF4-FFF2-40B4-BE49-F238E27FC236}">
                <a16:creationId xmlns:a16="http://schemas.microsoft.com/office/drawing/2014/main" id="{9FC92788-1CF1-E651-FBDB-BD30DB47651F}"/>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3" name="Picture 22" descr="A picture containing text, clipart&#10;&#10;Description automatically generated">
            <a:extLst>
              <a:ext uri="{FF2B5EF4-FFF2-40B4-BE49-F238E27FC236}">
                <a16:creationId xmlns:a16="http://schemas.microsoft.com/office/drawing/2014/main" id="{0ACD7F34-BE21-B9EC-25F0-A27252E47BDB}"/>
              </a:ext>
            </a:extLst>
          </p:cNvPr>
          <p:cNvPicPr>
            <a:picLocks noChangeAspect="1"/>
          </p:cNvPicPr>
          <p:nvPr/>
        </p:nvPicPr>
        <p:blipFill>
          <a:blip r:embed="rId2"/>
          <a:stretch>
            <a:fillRect/>
          </a:stretch>
        </p:blipFill>
        <p:spPr>
          <a:xfrm>
            <a:off x="539923" y="6146056"/>
            <a:ext cx="585971" cy="197518"/>
          </a:xfrm>
          <a:prstGeom prst="rect">
            <a:avLst/>
          </a:prstGeom>
        </p:spPr>
      </p:pic>
      <p:sp>
        <p:nvSpPr>
          <p:cNvPr id="25" name="Rectangle 7">
            <a:extLst>
              <a:ext uri="{FF2B5EF4-FFF2-40B4-BE49-F238E27FC236}">
                <a16:creationId xmlns:a16="http://schemas.microsoft.com/office/drawing/2014/main" id="{C01117B1-E562-1F65-C13C-339DDF5FCABC}"/>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9" name="Picture 28">
            <a:extLst>
              <a:ext uri="{FF2B5EF4-FFF2-40B4-BE49-F238E27FC236}">
                <a16:creationId xmlns:a16="http://schemas.microsoft.com/office/drawing/2014/main" id="{EB116081-2675-8645-EA72-F964A229AB7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6" name="Slide Number Placeholder 3">
            <a:extLst>
              <a:ext uri="{FF2B5EF4-FFF2-40B4-BE49-F238E27FC236}">
                <a16:creationId xmlns:a16="http://schemas.microsoft.com/office/drawing/2014/main" id="{D6E832F3-DE44-117C-596E-0C622612C317}"/>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9871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ample Layout Page (Blue)">
    <p:bg>
      <p:bgPr>
        <a:solidFill>
          <a:schemeClr val="bg1"/>
        </a:solidFill>
        <a:effectLst/>
      </p:bgPr>
    </p:bg>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pic>
        <p:nvPicPr>
          <p:cNvPr id="13" name="Picture 12"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17"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8" name="Picture 17"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24" name="Rectangle 7">
            <a:extLst>
              <a:ext uri="{FF2B5EF4-FFF2-40B4-BE49-F238E27FC236}">
                <a16:creationId xmlns:a16="http://schemas.microsoft.com/office/drawing/2014/main" id="{61A0DDAB-8E28-0A0F-E82F-073DEE610982}"/>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5" name="Picture 24" descr="A picture containing text, clipart&#10;&#10;Description automatically generated">
            <a:extLst>
              <a:ext uri="{FF2B5EF4-FFF2-40B4-BE49-F238E27FC236}">
                <a16:creationId xmlns:a16="http://schemas.microsoft.com/office/drawing/2014/main" id="{1187C572-9A59-D420-71C8-F258AAC2D08E}"/>
              </a:ext>
            </a:extLst>
          </p:cNvPr>
          <p:cNvPicPr>
            <a:picLocks noChangeAspect="1"/>
          </p:cNvPicPr>
          <p:nvPr/>
        </p:nvPicPr>
        <p:blipFill>
          <a:blip r:embed="rId2"/>
          <a:stretch>
            <a:fillRect/>
          </a:stretch>
        </p:blipFill>
        <p:spPr>
          <a:xfrm>
            <a:off x="539923" y="6146056"/>
            <a:ext cx="585971" cy="197518"/>
          </a:xfrm>
          <a:prstGeom prst="rect">
            <a:avLst/>
          </a:prstGeom>
        </p:spPr>
      </p:pic>
      <p:sp>
        <p:nvSpPr>
          <p:cNvPr id="27" name="Rectangle 7">
            <a:extLst>
              <a:ext uri="{FF2B5EF4-FFF2-40B4-BE49-F238E27FC236}">
                <a16:creationId xmlns:a16="http://schemas.microsoft.com/office/drawing/2014/main" id="{A9FB08EA-3095-8E06-DD44-33150F508530}"/>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31" name="Picture 30">
            <a:extLst>
              <a:ext uri="{FF2B5EF4-FFF2-40B4-BE49-F238E27FC236}">
                <a16:creationId xmlns:a16="http://schemas.microsoft.com/office/drawing/2014/main" id="{ED266A55-362B-7E2B-7F9C-26AC7CE3B86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8" name="Text Placeholder 4">
            <a:extLst>
              <a:ext uri="{FF2B5EF4-FFF2-40B4-BE49-F238E27FC236}">
                <a16:creationId xmlns:a16="http://schemas.microsoft.com/office/drawing/2014/main" id="{A2A0BDD5-27D4-3128-5193-80C4DFF73FFF}"/>
              </a:ext>
            </a:extLst>
          </p:cNvPr>
          <p:cNvSpPr>
            <a:spLocks noGrp="1"/>
          </p:cNvSpPr>
          <p:nvPr>
            <p:ph type="body" sz="quarter" idx="10" hasCustomPrompt="1"/>
          </p:nvPr>
        </p:nvSpPr>
        <p:spPr>
          <a:xfrm>
            <a:off x="4018518" y="1226521"/>
            <a:ext cx="7496175" cy="1117600"/>
          </a:xfrm>
        </p:spPr>
        <p:txBody>
          <a:bodyPr>
            <a:normAutofit/>
          </a:bodyPr>
          <a:lstStyle>
            <a:lvl1pPr>
              <a:defRPr sz="1800">
                <a:latin typeface="+mn-lt"/>
                <a:ea typeface="Inter SemiBold" panose="02000503000000020004" pitchFamily="2" charset="0"/>
              </a:defRPr>
            </a:lvl1pPr>
          </a:lstStyle>
          <a:p>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30" name="Text Placeholder 4">
            <a:extLst>
              <a:ext uri="{FF2B5EF4-FFF2-40B4-BE49-F238E27FC236}">
                <a16:creationId xmlns:a16="http://schemas.microsoft.com/office/drawing/2014/main" id="{C943901F-1B66-43BA-F592-D233A8B6F7AE}"/>
              </a:ext>
            </a:extLst>
          </p:cNvPr>
          <p:cNvSpPr>
            <a:spLocks noGrp="1"/>
          </p:cNvSpPr>
          <p:nvPr>
            <p:ph type="body" sz="quarter" idx="12" hasCustomPrompt="1"/>
          </p:nvPr>
        </p:nvSpPr>
        <p:spPr>
          <a:xfrm>
            <a:off x="4018518" y="3155384"/>
            <a:ext cx="7496175" cy="1117600"/>
          </a:xfrm>
        </p:spPr>
        <p:txBody>
          <a:bodyPr vert="horz" lIns="91440" tIns="45720" rIns="91440" bIns="45720" rtlCol="0">
            <a:normAutofit/>
          </a:bodyPr>
          <a:lstStyle>
            <a:lvl1pPr>
              <a:defRPr lang="en-GB" sz="1800" dirty="0">
                <a:solidFill>
                  <a:srgbClr val="0E0E0E"/>
                </a:solidFill>
                <a:latin typeface="+mn-lt"/>
                <a:ea typeface="Inter SemiBold" panose="02000503000000020004" pitchFamily="2" charset="0"/>
              </a:defRPr>
            </a:lvl1pPr>
          </a:lstStyle>
          <a:p>
            <a:pPr lvl="0"/>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32" name="Text Placeholder 4">
            <a:extLst>
              <a:ext uri="{FF2B5EF4-FFF2-40B4-BE49-F238E27FC236}">
                <a16:creationId xmlns:a16="http://schemas.microsoft.com/office/drawing/2014/main" id="{DF95E135-FDFD-BA6C-B4FA-547D55835895}"/>
              </a:ext>
            </a:extLst>
          </p:cNvPr>
          <p:cNvSpPr>
            <a:spLocks noGrp="1"/>
          </p:cNvSpPr>
          <p:nvPr>
            <p:ph type="body" sz="quarter" idx="14" hasCustomPrompt="1"/>
          </p:nvPr>
        </p:nvSpPr>
        <p:spPr>
          <a:xfrm>
            <a:off x="4017963" y="5072350"/>
            <a:ext cx="7496175" cy="1117600"/>
          </a:xfrm>
        </p:spPr>
        <p:txBody>
          <a:bodyPr>
            <a:normAutofit/>
          </a:bodyPr>
          <a:lstStyle>
            <a:lvl1pPr>
              <a:defRPr sz="1800">
                <a:latin typeface="+mn-lt"/>
              </a:defRPr>
            </a:lvl1pPr>
          </a:lstStyle>
          <a:p>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4" name="Slide Number Placeholder 3">
            <a:extLst>
              <a:ext uri="{FF2B5EF4-FFF2-40B4-BE49-F238E27FC236}">
                <a16:creationId xmlns:a16="http://schemas.microsoft.com/office/drawing/2014/main" id="{CA0CE1FB-B1AB-6227-CED7-2069727E96D5}"/>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769303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Image (Te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6532A7-2381-C31B-2DC2-6BFF6B382F0A}"/>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29468" y="-4527"/>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3" y="6791"/>
            <a:ext cx="4356636"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latin typeface="+mj-lt"/>
              </a:defRPr>
            </a:lvl1pPr>
          </a:lstStyle>
          <a:p>
            <a:pPr lvl="0"/>
            <a:r>
              <a:rPr lang="en-GB"/>
              <a:t>This is a sample quote layout page</a:t>
            </a:r>
            <a:endParaRPr lang="en-US"/>
          </a:p>
        </p:txBody>
      </p:sp>
      <p:sp>
        <p:nvSpPr>
          <p:cNvPr id="19"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“Insert quote or other important information to highlight here.”</a:t>
            </a:r>
          </a:p>
        </p:txBody>
      </p:sp>
      <p:sp>
        <p:nvSpPr>
          <p:cNvPr id="20"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Insert name and job title here</a:t>
            </a:r>
          </a:p>
          <a:p>
            <a:endParaRPr lang="en-GB">
              <a:solidFill>
                <a:srgbClr val="0E0E0E"/>
              </a:solidFill>
              <a:latin typeface="Lato" panose="020F0502020204030203" pitchFamily="34" charset="77"/>
            </a:endParaRPr>
          </a:p>
        </p:txBody>
      </p:sp>
      <p:pic>
        <p:nvPicPr>
          <p:cNvPr id="21" name="Picture 20">
            <a:extLst>
              <a:ext uri="{FF2B5EF4-FFF2-40B4-BE49-F238E27FC236}">
                <a16:creationId xmlns:a16="http://schemas.microsoft.com/office/drawing/2014/main" id="{A70CE413-9FF6-C607-D9B2-C926631A96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5" name="Slide Number Placeholder 3">
            <a:extLst>
              <a:ext uri="{FF2B5EF4-FFF2-40B4-BE49-F238E27FC236}">
                <a16:creationId xmlns:a16="http://schemas.microsoft.com/office/drawing/2014/main" id="{E091A5FD-DE51-7D8F-4AC8-62B9DB8577DA}"/>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711416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Teal)">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F90F9EA-6261-2BB5-A397-03E61B490C7E}"/>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title page layout</a:t>
            </a:r>
          </a:p>
        </p:txBody>
      </p:sp>
      <p:sp>
        <p:nvSpPr>
          <p:cNvPr id="8" name="Subtitle 2">
            <a:extLst>
              <a:ext uri="{FF2B5EF4-FFF2-40B4-BE49-F238E27FC236}">
                <a16:creationId xmlns:a16="http://schemas.microsoft.com/office/drawing/2014/main" id="{F82F9766-4972-F174-153B-268D85F81A7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Inter" panose="02000503000000020004" pitchFamily="2" charset="0"/>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1" name="Picture Placeholder 7">
            <a:extLst>
              <a:ext uri="{FF2B5EF4-FFF2-40B4-BE49-F238E27FC236}">
                <a16:creationId xmlns:a16="http://schemas.microsoft.com/office/drawing/2014/main" id="{3B414633-21DA-146B-1F4C-E0DC80EA81FC}"/>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pic>
        <p:nvPicPr>
          <p:cNvPr id="17" name="Picture 16">
            <a:extLst>
              <a:ext uri="{FF2B5EF4-FFF2-40B4-BE49-F238E27FC236}">
                <a16:creationId xmlns:a16="http://schemas.microsoft.com/office/drawing/2014/main" id="{8A725F94-97E3-8C0E-43B9-A9A8A0570CE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3" name="Slide Number Placeholder 3">
            <a:extLst>
              <a:ext uri="{FF2B5EF4-FFF2-40B4-BE49-F238E27FC236}">
                <a16:creationId xmlns:a16="http://schemas.microsoft.com/office/drawing/2014/main" id="{AE4980C0-B033-D1D7-EF1F-4CE017DB1B47}"/>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6338233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Image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F2988EB-0ED3-084C-A870-1F7705976909}"/>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983" y="0"/>
            <a:ext cx="435601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i="0">
                <a:solidFill>
                  <a:schemeClr val="tx1"/>
                </a:solidFill>
                <a:latin typeface="Lora SemiBold" pitchFamily="2" charset="77"/>
              </a:defRPr>
            </a:lvl1pPr>
          </a:lstStyle>
          <a:p>
            <a:pPr lvl="0"/>
            <a:r>
              <a:rPr lang="en-GB"/>
              <a:t>This is a sample quote layout page</a:t>
            </a:r>
            <a:endParaRPr lang="en-US"/>
          </a:p>
        </p:txBody>
      </p:sp>
      <p:sp>
        <p:nvSpPr>
          <p:cNvPr id="10"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30088"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6"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6BAE15BA-2193-296B-8642-DB0B39937A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97126ACB-6B72-1A59-AFD0-B7E5EEC9E6E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7" name="Picture 26">
            <a:extLst>
              <a:ext uri="{FF2B5EF4-FFF2-40B4-BE49-F238E27FC236}">
                <a16:creationId xmlns:a16="http://schemas.microsoft.com/office/drawing/2014/main" id="{80A8262E-7C1D-FBC5-5186-2C109D60EE0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13" name="Text Placeholder 4">
            <a:extLst>
              <a:ext uri="{FF2B5EF4-FFF2-40B4-BE49-F238E27FC236}">
                <a16:creationId xmlns:a16="http://schemas.microsoft.com/office/drawing/2014/main" id="{76407579-E86A-AE02-6226-DB1307313EA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“Insert quote or other important information to highlight here.”</a:t>
            </a:r>
          </a:p>
        </p:txBody>
      </p:sp>
      <p:sp>
        <p:nvSpPr>
          <p:cNvPr id="18" name="Text Placeholder 4">
            <a:extLst>
              <a:ext uri="{FF2B5EF4-FFF2-40B4-BE49-F238E27FC236}">
                <a16:creationId xmlns:a16="http://schemas.microsoft.com/office/drawing/2014/main" id="{72692D05-3C72-A127-0E6A-B193CDCC6008}"/>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Insert name and job title here</a:t>
            </a:r>
          </a:p>
          <a:p>
            <a:endParaRPr lang="en-GB">
              <a:solidFill>
                <a:srgbClr val="0E0E0E"/>
              </a:solidFill>
              <a:latin typeface="Lato" panose="020F0502020204030203" pitchFamily="34" charset="77"/>
            </a:endParaRPr>
          </a:p>
        </p:txBody>
      </p:sp>
      <p:sp>
        <p:nvSpPr>
          <p:cNvPr id="5" name="Slide Number Placeholder 3">
            <a:extLst>
              <a:ext uri="{FF2B5EF4-FFF2-40B4-BE49-F238E27FC236}">
                <a16:creationId xmlns:a16="http://schemas.microsoft.com/office/drawing/2014/main" id="{934B09F7-FA91-2376-5164-457A8BF62DF6}"/>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3592800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xample Image (Tea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D400DA-183B-B416-6ECA-CDFE2EDB42F8}"/>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3" name="Picture Placeholder 11">
            <a:extLst>
              <a:ext uri="{FF2B5EF4-FFF2-40B4-BE49-F238E27FC236}">
                <a16:creationId xmlns:a16="http://schemas.microsoft.com/office/drawing/2014/main" id="{75A84D0F-2196-DF89-C270-C10DF42B45F2}"/>
              </a:ext>
              <a:ext uri="{C183D7F6-B498-43B3-948B-1728B52AA6E4}">
                <adec:decorative xmlns:adec="http://schemas.microsoft.com/office/drawing/2017/decorative" val="1"/>
              </a:ext>
            </a:extLst>
          </p:cNvPr>
          <p:cNvSpPr>
            <a:spLocks noGrp="1"/>
          </p:cNvSpPr>
          <p:nvPr>
            <p:ph type="pic" sz="quarter" idx="16"/>
          </p:nvPr>
        </p:nvSpPr>
        <p:spPr>
          <a:xfrm>
            <a:off x="2929467" y="0"/>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pic>
        <p:nvPicPr>
          <p:cNvPr id="21" name="Picture 20">
            <a:extLst>
              <a:ext uri="{FF2B5EF4-FFF2-40B4-BE49-F238E27FC236}">
                <a16:creationId xmlns:a16="http://schemas.microsoft.com/office/drawing/2014/main" id="{778166AC-89E6-95FC-9FA7-C87859540EC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11" name="Text Placeholder 4">
            <a:extLst>
              <a:ext uri="{FF2B5EF4-FFF2-40B4-BE49-F238E27FC236}">
                <a16:creationId xmlns:a16="http://schemas.microsoft.com/office/drawing/2014/main" id="{5E236098-C915-0533-0191-5EBDF88E0BB6}"/>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Please use this space to insert written content as required </a:t>
            </a:r>
          </a:p>
        </p:txBody>
      </p:sp>
      <p:sp>
        <p:nvSpPr>
          <p:cNvPr id="12" name="Text Placeholder 4">
            <a:extLst>
              <a:ext uri="{FF2B5EF4-FFF2-40B4-BE49-F238E27FC236}">
                <a16:creationId xmlns:a16="http://schemas.microsoft.com/office/drawing/2014/main" id="{FFB2A313-9F49-955D-B3D2-D53804BF653D}"/>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Please use this space to insert written content as required</a:t>
            </a:r>
          </a:p>
        </p:txBody>
      </p:sp>
      <p:sp>
        <p:nvSpPr>
          <p:cNvPr id="5" name="Slide Number Placeholder 3">
            <a:extLst>
              <a:ext uri="{FF2B5EF4-FFF2-40B4-BE49-F238E27FC236}">
                <a16:creationId xmlns:a16="http://schemas.microsoft.com/office/drawing/2014/main" id="{0A0E0E6C-B125-4C35-766B-79A925BCF132}"/>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9274727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Example Image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377DF3-4D27-DDA6-BD49-0C83FFDFCF30}"/>
              </a:ext>
              <a:ext uri="{C183D7F6-B498-43B3-948B-1728B52AA6E4}">
                <adec:decorative xmlns:adec="http://schemas.microsoft.com/office/drawing/2017/decorative" val="1"/>
              </a:ext>
            </a:extLst>
          </p:cNvPr>
          <p:cNvSpPr/>
          <p:nvPr userDrawn="1"/>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Please use this space to insert written content as required</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2929467"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pic>
        <p:nvPicPr>
          <p:cNvPr id="19" name="Picture 18">
            <a:extLst>
              <a:ext uri="{FF2B5EF4-FFF2-40B4-BE49-F238E27FC236}">
                <a16:creationId xmlns:a16="http://schemas.microsoft.com/office/drawing/2014/main" id="{14EC3661-F305-0C99-24EC-2C86DEE61F2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6" name="Slide Number Placeholder 3">
            <a:extLst>
              <a:ext uri="{FF2B5EF4-FFF2-40B4-BE49-F238E27FC236}">
                <a16:creationId xmlns:a16="http://schemas.microsoft.com/office/drawing/2014/main" id="{96E6A66E-23EC-6913-E442-88B6B8737129}"/>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3138963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tatist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981282" y="0"/>
            <a:ext cx="4214838" cy="3453092"/>
          </a:xfrm>
          <a:custGeom>
            <a:avLst/>
            <a:gdLst>
              <a:gd name="connsiteX0" fmla="*/ 0 w 4716000"/>
              <a:gd name="connsiteY0" fmla="*/ 3453092 h 3453092"/>
              <a:gd name="connsiteX1" fmla="*/ 504462 w 4716000"/>
              <a:gd name="connsiteY1" fmla="*/ 0 h 3453092"/>
              <a:gd name="connsiteX2" fmla="*/ 4716000 w 4716000"/>
              <a:gd name="connsiteY2" fmla="*/ 0 h 3453092"/>
              <a:gd name="connsiteX3" fmla="*/ 4211538 w 4716000"/>
              <a:gd name="connsiteY3" fmla="*/ 3453092 h 3453092"/>
              <a:gd name="connsiteX4" fmla="*/ 0 w 4716000"/>
              <a:gd name="connsiteY4" fmla="*/ 3453092 h 3453092"/>
              <a:gd name="connsiteX0" fmla="*/ 0 w 4232423"/>
              <a:gd name="connsiteY0" fmla="*/ 3453092 h 3453092"/>
              <a:gd name="connsiteX1" fmla="*/ 504462 w 4232423"/>
              <a:gd name="connsiteY1" fmla="*/ 0 h 3453092"/>
              <a:gd name="connsiteX2" fmla="*/ 4232423 w 4232423"/>
              <a:gd name="connsiteY2" fmla="*/ 0 h 3453092"/>
              <a:gd name="connsiteX3" fmla="*/ 4211538 w 4232423"/>
              <a:gd name="connsiteY3" fmla="*/ 3453092 h 3453092"/>
              <a:gd name="connsiteX4" fmla="*/ 0 w 4232423"/>
              <a:gd name="connsiteY4" fmla="*/ 3453092 h 3453092"/>
              <a:gd name="connsiteX0" fmla="*/ 0 w 4214838"/>
              <a:gd name="connsiteY0" fmla="*/ 3453092 h 3453092"/>
              <a:gd name="connsiteX1" fmla="*/ 504462 w 4214838"/>
              <a:gd name="connsiteY1" fmla="*/ 0 h 3453092"/>
              <a:gd name="connsiteX2" fmla="*/ 4214838 w 4214838"/>
              <a:gd name="connsiteY2" fmla="*/ 0 h 3453092"/>
              <a:gd name="connsiteX3" fmla="*/ 4211538 w 4214838"/>
              <a:gd name="connsiteY3" fmla="*/ 3453092 h 3453092"/>
              <a:gd name="connsiteX4" fmla="*/ 0 w 4214838"/>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38" h="3453092">
                <a:moveTo>
                  <a:pt x="0" y="3453092"/>
                </a:moveTo>
                <a:lnTo>
                  <a:pt x="504462" y="0"/>
                </a:lnTo>
                <a:lnTo>
                  <a:pt x="4214838" y="0"/>
                </a:lnTo>
                <a:lnTo>
                  <a:pt x="4211538" y="3453092"/>
                </a:lnTo>
                <a:lnTo>
                  <a:pt x="0" y="3453092"/>
                </a:lnTo>
                <a:close/>
              </a:path>
            </a:pathLst>
          </a:custGeom>
          <a:ln>
            <a:noFill/>
          </a:ln>
        </p:spPr>
        <p:txBody>
          <a:bodyPr/>
          <a:lstStyle/>
          <a:p>
            <a:r>
              <a:rPr lang="en-US"/>
              <a:t>Click icon to add picture</a:t>
            </a:r>
            <a:endParaRPr lang="en-GB"/>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290438" y="3459198"/>
            <a:ext cx="4672038" cy="3398801"/>
          </a:xfrm>
          <a:custGeom>
            <a:avLst/>
            <a:gdLst>
              <a:gd name="connsiteX0" fmla="*/ 0 w 4716000"/>
              <a:gd name="connsiteY0" fmla="*/ 3398801 h 3398801"/>
              <a:gd name="connsiteX1" fmla="*/ 528819 w 4716000"/>
              <a:gd name="connsiteY1" fmla="*/ 0 h 3398801"/>
              <a:gd name="connsiteX2" fmla="*/ 4716000 w 4716000"/>
              <a:gd name="connsiteY2" fmla="*/ 0 h 3398801"/>
              <a:gd name="connsiteX3" fmla="*/ 4187181 w 4716000"/>
              <a:gd name="connsiteY3" fmla="*/ 3398801 h 3398801"/>
              <a:gd name="connsiteX4" fmla="*/ 0 w 4716000"/>
              <a:gd name="connsiteY4" fmla="*/ 3398801 h 3398801"/>
              <a:gd name="connsiteX0" fmla="*/ 0 w 4698415"/>
              <a:gd name="connsiteY0" fmla="*/ 3363632 h 3398801"/>
              <a:gd name="connsiteX1" fmla="*/ 511234 w 4698415"/>
              <a:gd name="connsiteY1" fmla="*/ 0 h 3398801"/>
              <a:gd name="connsiteX2" fmla="*/ 4698415 w 4698415"/>
              <a:gd name="connsiteY2" fmla="*/ 0 h 3398801"/>
              <a:gd name="connsiteX3" fmla="*/ 4169596 w 4698415"/>
              <a:gd name="connsiteY3" fmla="*/ 3398801 h 3398801"/>
              <a:gd name="connsiteX4" fmla="*/ 0 w 4698415"/>
              <a:gd name="connsiteY4" fmla="*/ 3363632 h 3398801"/>
              <a:gd name="connsiteX0" fmla="*/ 0 w 4689622"/>
              <a:gd name="connsiteY0" fmla="*/ 3416386 h 3416386"/>
              <a:gd name="connsiteX1" fmla="*/ 502441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9622"/>
              <a:gd name="connsiteY0" fmla="*/ 3416386 h 3416386"/>
              <a:gd name="connsiteX1" fmla="*/ 511233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0830"/>
              <a:gd name="connsiteY0" fmla="*/ 3390009 h 3398801"/>
              <a:gd name="connsiteX1" fmla="*/ 502441 w 4680830"/>
              <a:gd name="connsiteY1" fmla="*/ 0 h 3398801"/>
              <a:gd name="connsiteX2" fmla="*/ 4680830 w 4680830"/>
              <a:gd name="connsiteY2" fmla="*/ 0 h 3398801"/>
              <a:gd name="connsiteX3" fmla="*/ 4152011 w 4680830"/>
              <a:gd name="connsiteY3" fmla="*/ 3398801 h 3398801"/>
              <a:gd name="connsiteX4" fmla="*/ 0 w 4680830"/>
              <a:gd name="connsiteY4" fmla="*/ 3390009 h 3398801"/>
              <a:gd name="connsiteX0" fmla="*/ 0 w 4672038"/>
              <a:gd name="connsiteY0" fmla="*/ 3398801 h 3398801"/>
              <a:gd name="connsiteX1" fmla="*/ 493649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 name="connsiteX0" fmla="*/ 0 w 4672038"/>
              <a:gd name="connsiteY0" fmla="*/ 3398801 h 3398801"/>
              <a:gd name="connsiteX1" fmla="*/ 484857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038" h="3398801">
                <a:moveTo>
                  <a:pt x="0" y="3398801"/>
                </a:moveTo>
                <a:lnTo>
                  <a:pt x="484857" y="0"/>
                </a:lnTo>
                <a:lnTo>
                  <a:pt x="4672038" y="0"/>
                </a:lnTo>
                <a:lnTo>
                  <a:pt x="4143219" y="3398801"/>
                </a:lnTo>
                <a:lnTo>
                  <a:pt x="0" y="3398801"/>
                </a:lnTo>
                <a:close/>
              </a:path>
            </a:pathLst>
          </a:custGeom>
          <a:ln>
            <a:noFill/>
          </a:ln>
        </p:spPr>
        <p:txBody>
          <a:bodyPr vert="horz" lIns="91440" tIns="45720" rIns="91440" bIns="45720" rtlCol="0">
            <a:normAutofit/>
          </a:bodyPr>
          <a:lstStyle>
            <a:lvl1pPr>
              <a:defRPr lang="en-GB" dirty="0"/>
            </a:lvl1pPr>
          </a:lstStyle>
          <a:p>
            <a:pPr lvl="0"/>
            <a:r>
              <a:rPr lang="en-US"/>
              <a:t>Click icon to add picture</a:t>
            </a:r>
            <a:endParaRPr lang="en-GB"/>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1180" y="0"/>
            <a:ext cx="4281454" cy="3453092"/>
          </a:xfrm>
          <a:custGeom>
            <a:avLst/>
            <a:gdLst>
              <a:gd name="connsiteX0" fmla="*/ 0 w 4815069"/>
              <a:gd name="connsiteY0" fmla="*/ 3453092 h 3453092"/>
              <a:gd name="connsiteX1" fmla="*/ 516030 w 4815069"/>
              <a:gd name="connsiteY1" fmla="*/ 0 h 3453092"/>
              <a:gd name="connsiteX2" fmla="*/ 4815069 w 4815069"/>
              <a:gd name="connsiteY2" fmla="*/ 0 h 3453092"/>
              <a:gd name="connsiteX3" fmla="*/ 4299039 w 4815069"/>
              <a:gd name="connsiteY3" fmla="*/ 3453092 h 3453092"/>
              <a:gd name="connsiteX4" fmla="*/ 0 w 4815069"/>
              <a:gd name="connsiteY4" fmla="*/ 3453092 h 3453092"/>
              <a:gd name="connsiteX0" fmla="*/ 20300 w 4299039"/>
              <a:gd name="connsiteY0" fmla="*/ 3453092 h 3453092"/>
              <a:gd name="connsiteX1" fmla="*/ 0 w 4299039"/>
              <a:gd name="connsiteY1" fmla="*/ 0 h 3453092"/>
              <a:gd name="connsiteX2" fmla="*/ 4299039 w 4299039"/>
              <a:gd name="connsiteY2" fmla="*/ 0 h 3453092"/>
              <a:gd name="connsiteX3" fmla="*/ 3783009 w 4299039"/>
              <a:gd name="connsiteY3" fmla="*/ 3453092 h 3453092"/>
              <a:gd name="connsiteX4" fmla="*/ 20300 w 4299039"/>
              <a:gd name="connsiteY4" fmla="*/ 3453092 h 3453092"/>
              <a:gd name="connsiteX0" fmla="*/ 2715 w 4281454"/>
              <a:gd name="connsiteY0" fmla="*/ 3453092 h 3453092"/>
              <a:gd name="connsiteX1" fmla="*/ 0 w 4281454"/>
              <a:gd name="connsiteY1" fmla="*/ 0 h 3453092"/>
              <a:gd name="connsiteX2" fmla="*/ 4281454 w 4281454"/>
              <a:gd name="connsiteY2" fmla="*/ 0 h 3453092"/>
              <a:gd name="connsiteX3" fmla="*/ 3765424 w 4281454"/>
              <a:gd name="connsiteY3" fmla="*/ 3453092 h 3453092"/>
              <a:gd name="connsiteX4" fmla="*/ 2715 w 4281454"/>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454" h="3453092">
                <a:moveTo>
                  <a:pt x="2715" y="3453092"/>
                </a:moveTo>
                <a:lnTo>
                  <a:pt x="0" y="0"/>
                </a:lnTo>
                <a:lnTo>
                  <a:pt x="4281454" y="0"/>
                </a:lnTo>
                <a:lnTo>
                  <a:pt x="3765424" y="3453092"/>
                </a:lnTo>
                <a:lnTo>
                  <a:pt x="2715" y="3453092"/>
                </a:lnTo>
                <a:close/>
              </a:path>
            </a:pathLst>
          </a:custGeom>
          <a:ln>
            <a:noFill/>
          </a:ln>
        </p:spPr>
        <p:txBody>
          <a:bodyPr/>
          <a:lstStyle/>
          <a:p>
            <a:r>
              <a:rPr lang="en-US"/>
              <a:t>Click icon to add picture</a:t>
            </a:r>
            <a:endParaRPr lang="en-GB"/>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539922" y="4419978"/>
            <a:ext cx="2750515" cy="609878"/>
          </a:xfrm>
        </p:spPr>
        <p:txBody>
          <a:bodyPr/>
          <a:lstStyle>
            <a:lvl1pPr>
              <a:defRPr sz="4000" b="1" i="0">
                <a:solidFill>
                  <a:schemeClr val="tx1"/>
                </a:solidFill>
                <a:latin typeface="Lora SemiBold" pitchFamily="2" charset="77"/>
              </a:defRPr>
            </a:lvl1pPr>
          </a:lstStyle>
          <a:p>
            <a:r>
              <a:rPr lang="en-US"/>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539923" y="5204667"/>
            <a:ext cx="2750515" cy="766578"/>
          </a:xfrm>
        </p:spPr>
        <p:txBody>
          <a:bodyPr>
            <a:normAutofit/>
          </a:bodyPr>
          <a:lstStyle>
            <a:lvl1pPr>
              <a:defRPr sz="1600" b="0" i="0">
                <a:latin typeface="Inter" panose="02000503000000020004" pitchFamily="2" charset="0"/>
                <a:ea typeface="Inter" panose="02000503000000020004"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Use this space for more info</a:t>
            </a:r>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332826" y="1821118"/>
            <a:ext cx="3272085" cy="580507"/>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332825" y="2517490"/>
            <a:ext cx="3272085" cy="766578"/>
          </a:xfrm>
        </p:spPr>
        <p:txBody>
          <a:bodyPr>
            <a:normAutofit/>
          </a:bodyPr>
          <a:lstStyle>
            <a:lvl1pPr>
              <a:defRPr sz="1600" b="0" i="0">
                <a:latin typeface="Inter" panose="02000503000000020004" pitchFamily="2" charset="0"/>
                <a:ea typeface="Inter" panose="02000503000000020004" pitchFamily="2" charset="0"/>
              </a:defRPr>
            </a:lvl1pPr>
          </a:lstStyle>
          <a:p>
            <a:pPr lvl="0"/>
            <a:r>
              <a:rPr lang="en-GB"/>
              <a:t>Use this space for more info</a:t>
            </a:r>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139826" y="4419978"/>
            <a:ext cx="3431567" cy="609878"/>
          </a:xfrm>
        </p:spPr>
        <p:txBody>
          <a:bodyPr/>
          <a:lstStyle>
            <a:lvl1pPr>
              <a:defRPr sz="4000" b="1" i="0">
                <a:solidFill>
                  <a:schemeClr val="tx1"/>
                </a:solidFill>
                <a:latin typeface="Lora SemiBold" pitchFamily="2" charset="77"/>
              </a:defRPr>
            </a:lvl1pPr>
          </a:lstStyle>
          <a:p>
            <a:pPr lvl="0"/>
            <a:r>
              <a:rPr lang="en-US"/>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139827" y="5204667"/>
            <a:ext cx="3431567" cy="766578"/>
          </a:xfrm>
        </p:spPr>
        <p:txBody>
          <a:bodyPr/>
          <a:lstStyle>
            <a:lvl1pPr>
              <a:defRPr sz="1600" b="0" i="0">
                <a:latin typeface="Inter" panose="02000503000000020004" pitchFamily="2" charset="0"/>
                <a:ea typeface="Inter" panose="02000503000000020004"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Use this space for more info</a:t>
            </a:r>
          </a:p>
        </p:txBody>
      </p:sp>
      <p:sp>
        <p:nvSpPr>
          <p:cNvPr id="16"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8" name="Slide Number Placeholder 3">
            <a:extLst>
              <a:ext uri="{FF2B5EF4-FFF2-40B4-BE49-F238E27FC236}">
                <a16:creationId xmlns:a16="http://schemas.microsoft.com/office/drawing/2014/main" id="{2263C4ED-0465-330A-1E88-A2707B4215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3" name="Slide Number Placeholder 3">
            <a:extLst>
              <a:ext uri="{FF2B5EF4-FFF2-40B4-BE49-F238E27FC236}">
                <a16:creationId xmlns:a16="http://schemas.microsoft.com/office/drawing/2014/main" id="{098C015F-7179-1BAE-6009-33F32BFF410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5" name="Picture 24">
            <a:extLst>
              <a:ext uri="{FF2B5EF4-FFF2-40B4-BE49-F238E27FC236}">
                <a16:creationId xmlns:a16="http://schemas.microsoft.com/office/drawing/2014/main" id="{595501B1-1B91-7D5A-9BCD-C4028C0308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6" name="Slide Number Placeholder 3">
            <a:extLst>
              <a:ext uri="{FF2B5EF4-FFF2-40B4-BE49-F238E27FC236}">
                <a16:creationId xmlns:a16="http://schemas.microsoft.com/office/drawing/2014/main" id="{B93F16DA-2054-CFC3-D292-F3E1B2D143BD}"/>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9580237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nfographics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94219" y="2172427"/>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96384"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820742"/>
            <a:ext cx="1063517"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6712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21633" y="2172427"/>
            <a:ext cx="1076325" cy="669260"/>
          </a:xfrm>
        </p:spPr>
        <p:txBody>
          <a:bodyPr>
            <a:normAutofit/>
          </a:bodyPr>
          <a:lstStyle>
            <a:lvl1pPr algn="ctr">
              <a:defRPr sz="4000">
                <a:solidFill>
                  <a:schemeClr val="bg1"/>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p:nvSpPr>
        <p:spPr>
          <a:xfrm>
            <a:off x="6230965"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831640"/>
            <a:ext cx="1076325" cy="669260"/>
          </a:xfrm>
        </p:spPr>
        <p:txBody>
          <a:bodyPr>
            <a:normAutofit/>
          </a:bodyPr>
          <a:lstStyle>
            <a:lvl1pPr algn="ctr">
              <a:buFontTx/>
              <a:buNone/>
              <a:defRPr sz="4000">
                <a:solidFill>
                  <a:schemeClr val="bg1"/>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7" name="Oval 16">
            <a:extLst>
              <a:ext uri="{FF2B5EF4-FFF2-40B4-BE49-F238E27FC236}">
                <a16:creationId xmlns:a16="http://schemas.microsoft.com/office/drawing/2014/main" id="{357DCF9A-C677-91EC-81C9-7B4983CD760B}"/>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4" name="Oval 23">
            <a:extLst>
              <a:ext uri="{FF2B5EF4-FFF2-40B4-BE49-F238E27FC236}">
                <a16:creationId xmlns:a16="http://schemas.microsoft.com/office/drawing/2014/main" id="{D09D5CEA-C3C6-D396-C772-3F7D21A4A446}"/>
              </a:ext>
              <a:ext uri="{C183D7F6-B498-43B3-948B-1728B52AA6E4}">
                <adec:decorative xmlns:adec="http://schemas.microsoft.com/office/drawing/2017/decorative" val="1"/>
              </a:ext>
            </a:extLst>
          </p:cNvPr>
          <p:cNvSpPr/>
          <p:nvPr userDrawn="1"/>
        </p:nvSpPr>
        <p:spPr>
          <a:xfrm>
            <a:off x="493129" y="195369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aseline="0">
                <a:solidFill>
                  <a:schemeClr val="bg1"/>
                </a:solidFill>
              </a:rPr>
              <a:t>A</a:t>
            </a:r>
            <a:endParaRPr lang="en-US" sz="1600" baseline="0">
              <a:solidFill>
                <a:schemeClr val="bg1"/>
              </a:solidFill>
            </a:endParaRPr>
          </a:p>
        </p:txBody>
      </p:sp>
      <p:pic>
        <p:nvPicPr>
          <p:cNvPr id="26" name="Picture 25">
            <a:extLst>
              <a:ext uri="{FF2B5EF4-FFF2-40B4-BE49-F238E27FC236}">
                <a16:creationId xmlns:a16="http://schemas.microsoft.com/office/drawing/2014/main" id="{5A229874-0F1B-F297-8AC7-DE01672C497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6" name="Slide Number Placeholder 3">
            <a:extLst>
              <a:ext uri="{FF2B5EF4-FFF2-40B4-BE49-F238E27FC236}">
                <a16:creationId xmlns:a16="http://schemas.microsoft.com/office/drawing/2014/main" id="{7A206468-C1ED-D637-A766-E39A719614BE}"/>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2669748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fographics (Blue)">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userDrawn="1"/>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5" name="Slide Number Placeholder 3">
            <a:extLst>
              <a:ext uri="{FF2B5EF4-FFF2-40B4-BE49-F238E27FC236}">
                <a16:creationId xmlns:a16="http://schemas.microsoft.com/office/drawing/2014/main" id="{A716D985-654E-51D4-B249-1AF283413AC7}"/>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3414097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392465"/>
            <a:ext cx="7531197" cy="443337"/>
          </a:xfrm>
        </p:spPr>
        <p:txBody>
          <a:bodyPr>
            <a:normAutofit/>
          </a:bodyPr>
          <a:lstStyle>
            <a:lvl1pPr>
              <a:defRPr sz="1800" b="0" i="0">
                <a:latin typeface="Inter" panose="02000503000000020004" pitchFamily="2" charset="0"/>
                <a:ea typeface="Inter" panose="02000503000000020004" pitchFamily="2" charset="0"/>
              </a:defRPr>
            </a:lvl1pPr>
          </a:lstStyle>
          <a:p>
            <a:pPr lvl="0"/>
            <a:r>
              <a:rPr lang="en-GB"/>
              <a:t>Please insert tables according to the style below</a:t>
            </a:r>
          </a:p>
        </p:txBody>
      </p:sp>
      <p:sp>
        <p:nvSpPr>
          <p:cNvPr id="6" name="Table Placeholder 5">
            <a:extLst>
              <a:ext uri="{FF2B5EF4-FFF2-40B4-BE49-F238E27FC236}">
                <a16:creationId xmlns:a16="http://schemas.microsoft.com/office/drawing/2014/main" id="{7FEA4806-8CAE-8D4D-88AC-691B8A06E9A4}"/>
              </a:ext>
              <a:ext uri="{C183D7F6-B498-43B3-948B-1728B52AA6E4}">
                <adec:decorative xmlns:adec="http://schemas.microsoft.com/office/drawing/2017/decorative" val="1"/>
              </a:ext>
            </a:extLst>
          </p:cNvPr>
          <p:cNvSpPr>
            <a:spLocks noGrp="1"/>
          </p:cNvSpPr>
          <p:nvPr>
            <p:ph type="tbl" sz="quarter" idx="19"/>
          </p:nvPr>
        </p:nvSpPr>
        <p:spPr>
          <a:xfrm>
            <a:off x="496384" y="2392363"/>
            <a:ext cx="5191531" cy="2753795"/>
          </a:xfrm>
        </p:spPr>
        <p:txBody>
          <a:bodyPr/>
          <a:lstStyle/>
          <a:p>
            <a:r>
              <a:rPr lang="en-US"/>
              <a:t>Click icon to add table</a:t>
            </a:r>
          </a:p>
        </p:txBody>
      </p:sp>
      <p:sp>
        <p:nvSpPr>
          <p:cNvPr id="8" name="Table Placeholder 5">
            <a:extLst>
              <a:ext uri="{FF2B5EF4-FFF2-40B4-BE49-F238E27FC236}">
                <a16:creationId xmlns:a16="http://schemas.microsoft.com/office/drawing/2014/main" id="{194BD8C5-50CB-3B48-80B0-64F3B438E273}"/>
              </a:ext>
              <a:ext uri="{C183D7F6-B498-43B3-948B-1728B52AA6E4}">
                <adec:decorative xmlns:adec="http://schemas.microsoft.com/office/drawing/2017/decorative" val="1"/>
              </a:ext>
            </a:extLst>
          </p:cNvPr>
          <p:cNvSpPr>
            <a:spLocks noGrp="1"/>
          </p:cNvSpPr>
          <p:nvPr>
            <p:ph type="tbl" sz="quarter" idx="20"/>
          </p:nvPr>
        </p:nvSpPr>
        <p:spPr>
          <a:xfrm>
            <a:off x="6096000" y="2392363"/>
            <a:ext cx="5191531" cy="2753795"/>
          </a:xfrm>
        </p:spPr>
        <p:txBody>
          <a:bodyPr/>
          <a:lstStyle/>
          <a:p>
            <a:r>
              <a:rPr lang="en-US"/>
              <a:t>Click icon to add table</a:t>
            </a:r>
          </a:p>
        </p:txBody>
      </p:sp>
      <p:pic>
        <p:nvPicPr>
          <p:cNvPr id="11" name="Picture 10">
            <a:extLst>
              <a:ext uri="{FF2B5EF4-FFF2-40B4-BE49-F238E27FC236}">
                <a16:creationId xmlns:a16="http://schemas.microsoft.com/office/drawing/2014/main" id="{DF103E60-BDB7-1C8B-5FFE-00E26459E64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7" name="Slide Number Placeholder 3">
            <a:extLst>
              <a:ext uri="{FF2B5EF4-FFF2-40B4-BE49-F238E27FC236}">
                <a16:creationId xmlns:a16="http://schemas.microsoft.com/office/drawing/2014/main" id="{24A3F8F4-AD5B-3ED8-59A2-7C8C507E6F7E}"/>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7360915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Chart examples</a:t>
            </a:r>
          </a:p>
        </p:txBody>
      </p:sp>
      <p:sp>
        <p:nvSpPr>
          <p:cNvPr id="5" name="Chart Placeholder 4">
            <a:extLst>
              <a:ext uri="{FF2B5EF4-FFF2-40B4-BE49-F238E27FC236}">
                <a16:creationId xmlns:a16="http://schemas.microsoft.com/office/drawing/2014/main" id="{7E3AB261-B17C-5046-A098-0ADB62DAAA76}"/>
              </a:ext>
              <a:ext uri="{C183D7F6-B498-43B3-948B-1728B52AA6E4}">
                <adec:decorative xmlns:adec="http://schemas.microsoft.com/office/drawing/2017/decorative" val="1"/>
              </a:ext>
            </a:extLst>
          </p:cNvPr>
          <p:cNvSpPr>
            <a:spLocks noGrp="1"/>
          </p:cNvSpPr>
          <p:nvPr>
            <p:ph type="chart" sz="quarter" idx="10"/>
          </p:nvPr>
        </p:nvSpPr>
        <p:spPr>
          <a:xfrm>
            <a:off x="487148" y="2220686"/>
            <a:ext cx="4964520" cy="3463234"/>
          </a:xfrm>
        </p:spPr>
        <p:txBody>
          <a:bodyPr/>
          <a:lstStyle/>
          <a:p>
            <a:r>
              <a:rPr lang="en-US"/>
              <a:t>Click icon to add chart</a:t>
            </a:r>
          </a:p>
        </p:txBody>
      </p:sp>
      <p:sp>
        <p:nvSpPr>
          <p:cNvPr id="9" name="Chart Placeholder 4">
            <a:extLst>
              <a:ext uri="{FF2B5EF4-FFF2-40B4-BE49-F238E27FC236}">
                <a16:creationId xmlns:a16="http://schemas.microsoft.com/office/drawing/2014/main" id="{3A5B2D22-2763-9D41-9CA4-2B9DADCE1519}"/>
              </a:ext>
              <a:ext uri="{C183D7F6-B498-43B3-948B-1728B52AA6E4}">
                <adec:decorative xmlns:adec="http://schemas.microsoft.com/office/drawing/2017/decorative" val="1"/>
              </a:ext>
            </a:extLst>
          </p:cNvPr>
          <p:cNvSpPr>
            <a:spLocks noGrp="1"/>
          </p:cNvSpPr>
          <p:nvPr>
            <p:ph type="chart" sz="quarter" idx="11"/>
          </p:nvPr>
        </p:nvSpPr>
        <p:spPr>
          <a:xfrm>
            <a:off x="6096001" y="2220685"/>
            <a:ext cx="4964520" cy="3463234"/>
          </a:xfrm>
        </p:spPr>
        <p:txBody>
          <a:bodyPr/>
          <a:lstStyle/>
          <a:p>
            <a:r>
              <a:rPr lang="en-US"/>
              <a:t>Click icon to add chart</a:t>
            </a:r>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400660"/>
            <a:ext cx="7540433" cy="411422"/>
          </a:xfrm>
        </p:spPr>
        <p:txBody>
          <a:bodyPr>
            <a:normAutofit/>
          </a:bodyPr>
          <a:lstStyle>
            <a:lvl1pPr>
              <a:defRPr sz="1800" b="0" i="0">
                <a:latin typeface="+mn-lt"/>
                <a:ea typeface="Inter" panose="02000503000000020004" pitchFamily="2" charset="0"/>
              </a:defRPr>
            </a:lvl1pPr>
          </a:lstStyle>
          <a:p>
            <a:pPr lvl="0"/>
            <a:r>
              <a:rPr lang="en-GB"/>
              <a:t>Please insert charts according to the style below</a:t>
            </a:r>
          </a:p>
        </p:txBody>
      </p:sp>
      <p:pic>
        <p:nvPicPr>
          <p:cNvPr id="11" name="Picture 10">
            <a:extLst>
              <a:ext uri="{FF2B5EF4-FFF2-40B4-BE49-F238E27FC236}">
                <a16:creationId xmlns:a16="http://schemas.microsoft.com/office/drawing/2014/main" id="{43795A4B-71F7-7928-C8AF-CD1CD897C00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7" name="Slide Number Placeholder 3">
            <a:extLst>
              <a:ext uri="{FF2B5EF4-FFF2-40B4-BE49-F238E27FC236}">
                <a16:creationId xmlns:a16="http://schemas.microsoft.com/office/drawing/2014/main" id="{43BB00F2-6803-0776-7894-9BECFF18A7BF}"/>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394925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ign Off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85A73-17F1-FC81-55C6-7E7CEAE731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5" name="Title 1">
            <a:extLst>
              <a:ext uri="{FF2B5EF4-FFF2-40B4-BE49-F238E27FC236}">
                <a16:creationId xmlns:a16="http://schemas.microsoft.com/office/drawing/2014/main" id="{6BB0F4FE-EC56-48AB-9963-F89D9B52283A}"/>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
        <p:nvSpPr>
          <p:cNvPr id="6" name="Slide Number Placeholder 3">
            <a:extLst>
              <a:ext uri="{FF2B5EF4-FFF2-40B4-BE49-F238E27FC236}">
                <a16:creationId xmlns:a16="http://schemas.microsoft.com/office/drawing/2014/main" id="{0888BA42-A0B3-361B-EC55-F98F07EC829A}"/>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4222056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ign Off (Cream)">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3F1794-4DE3-7521-99C3-A3EA1D51B0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0" name="Title 1">
            <a:extLst>
              <a:ext uri="{FF2B5EF4-FFF2-40B4-BE49-F238E27FC236}">
                <a16:creationId xmlns:a16="http://schemas.microsoft.com/office/drawing/2014/main" id="{03EE2BE5-8ACB-AEEC-9048-198EE0A1A95B}"/>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
        <p:nvSpPr>
          <p:cNvPr id="4" name="Slide Number Placeholder 3">
            <a:extLst>
              <a:ext uri="{FF2B5EF4-FFF2-40B4-BE49-F238E27FC236}">
                <a16:creationId xmlns:a16="http://schemas.microsoft.com/office/drawing/2014/main" id="{B30C914A-8112-641E-33AA-39566D63FFDD}"/>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644940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lue)">
    <p:bg>
      <p:bgPr>
        <a:solidFill>
          <a:schemeClr val="accent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C754D0E-89A1-D130-ED83-26F482592FD5}"/>
              </a:ext>
            </a:extLst>
          </p:cNvPr>
          <p:cNvSpPr>
            <a:spLocks noGrp="1"/>
          </p:cNvSpPr>
          <p:nvPr>
            <p:ph type="ctrTitle" hasCustomPrompt="1"/>
          </p:nvPr>
        </p:nvSpPr>
        <p:spPr>
          <a:xfrm>
            <a:off x="724988" y="724015"/>
            <a:ext cx="4120710" cy="1276350"/>
          </a:xfrm>
          <a:prstGeom prst="rect">
            <a:avLst/>
          </a:prstGeom>
        </p:spPr>
        <p:txBody>
          <a:bodyPr anchor="t" anchorCtr="0">
            <a:normAutofit/>
          </a:bodyPr>
          <a:lstStyle>
            <a:lvl1pPr algn="l">
              <a:defRPr sz="4000" b="1" i="0">
                <a:solidFill>
                  <a:schemeClr val="bg1"/>
                </a:solidFill>
                <a:latin typeface="+mj-lt"/>
              </a:defRPr>
            </a:lvl1pPr>
          </a:lstStyle>
          <a:p>
            <a:r>
              <a:rPr lang="en-US"/>
              <a:t>This is a sample title page layout</a:t>
            </a:r>
          </a:p>
        </p:txBody>
      </p:sp>
      <p:sp>
        <p:nvSpPr>
          <p:cNvPr id="10" name="Subtitle 2">
            <a:extLst>
              <a:ext uri="{FF2B5EF4-FFF2-40B4-BE49-F238E27FC236}">
                <a16:creationId xmlns:a16="http://schemas.microsoft.com/office/drawing/2014/main" id="{D777E65B-BEAB-C8F0-F6CF-8CDC4D262CA5}"/>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7834F175-C293-AF7E-16DD-0AFA62C17017}"/>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pic>
        <p:nvPicPr>
          <p:cNvPr id="18" name="Picture 17">
            <a:extLst>
              <a:ext uri="{FF2B5EF4-FFF2-40B4-BE49-F238E27FC236}">
                <a16:creationId xmlns:a16="http://schemas.microsoft.com/office/drawing/2014/main" id="{6102A304-1E8A-EDEA-6F50-5712395A378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13" name="Slide Number Placeholder 3">
            <a:extLst>
              <a:ext uri="{FF2B5EF4-FFF2-40B4-BE49-F238E27FC236}">
                <a16:creationId xmlns:a16="http://schemas.microsoft.com/office/drawing/2014/main" id="{31C71BE3-635F-CC53-5CD7-9944AA353D9A}"/>
              </a:ext>
            </a:extLst>
          </p:cNvPr>
          <p:cNvSpPr txBox="1">
            <a:spLocks/>
          </p:cNvSpPr>
          <p:nvPr userDrawn="1"/>
        </p:nvSpPr>
        <p:spPr>
          <a:xfrm>
            <a:off x="4724400" y="634573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7649765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ign Off (Teal)">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C3E21D-BC07-D497-6D64-7B8F37E6D38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1" name="Title 1">
            <a:extLst>
              <a:ext uri="{FF2B5EF4-FFF2-40B4-BE49-F238E27FC236}">
                <a16:creationId xmlns:a16="http://schemas.microsoft.com/office/drawing/2014/main" id="{D4697667-507F-5A4F-34CE-8753A67C4B2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sp>
        <p:nvSpPr>
          <p:cNvPr id="2" name="Slide Number Placeholder 3">
            <a:extLst>
              <a:ext uri="{FF2B5EF4-FFF2-40B4-BE49-F238E27FC236}">
                <a16:creationId xmlns:a16="http://schemas.microsoft.com/office/drawing/2014/main" id="{9D2861EA-1A3B-1914-50E5-9E4978600104}"/>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5277614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ign Off (Blue)">
    <p:bg>
      <p:bgPr>
        <a:solidFill>
          <a:schemeClr val="accent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pic>
        <p:nvPicPr>
          <p:cNvPr id="6" name="Picture 5">
            <a:extLst>
              <a:ext uri="{FF2B5EF4-FFF2-40B4-BE49-F238E27FC236}">
                <a16:creationId xmlns:a16="http://schemas.microsoft.com/office/drawing/2014/main" id="{0E41E0B3-93EE-7467-F03A-0C4891B9DA4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2" name="Slide Number Placeholder 3">
            <a:extLst>
              <a:ext uri="{FF2B5EF4-FFF2-40B4-BE49-F238E27FC236}">
                <a16:creationId xmlns:a16="http://schemas.microsoft.com/office/drawing/2014/main" id="{C9F38A4A-1916-2EC3-4331-ABE3DD5E2056}"/>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7798649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Sample Page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Inter" panose="02000503000000020004" pitchFamily="2" charset="0"/>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3">
            <a:extLst>
              <a:ext uri="{FF2B5EF4-FFF2-40B4-BE49-F238E27FC236}">
                <a16:creationId xmlns:a16="http://schemas.microsoft.com/office/drawing/2014/main" id="{F02C1C88-16F6-41E6-EF48-E49877D115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F02C1C88-16F6-41E6-EF48-E49877D115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392F5AD-C7D7-152B-D52F-A27D09A2B15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60FB7ED6-2C5E-E7ED-0987-7A8EA2068C67}"/>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CEBB41DC-A69B-E457-7D0B-14421383110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430731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Teal)">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71B301D-2C64-31F3-4E4B-08D9B28554B7}"/>
              </a:ext>
            </a:extLst>
          </p:cNvPr>
          <p:cNvSpPr>
            <a:spLocks noGrp="1"/>
          </p:cNvSpPr>
          <p:nvPr>
            <p:ph type="ctrTitle" hasCustomPrompt="1"/>
          </p:nvPr>
        </p:nvSpPr>
        <p:spPr>
          <a:xfrm>
            <a:off x="724988" y="722208"/>
            <a:ext cx="5153298"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divider page layout</a:t>
            </a:r>
          </a:p>
        </p:txBody>
      </p:sp>
      <p:sp>
        <p:nvSpPr>
          <p:cNvPr id="8" name="Subtitle 2">
            <a:extLst>
              <a:ext uri="{FF2B5EF4-FFF2-40B4-BE49-F238E27FC236}">
                <a16:creationId xmlns:a16="http://schemas.microsoft.com/office/drawing/2014/main" id="{FE53DE70-0774-B19A-0E79-7E58DC2DC230}"/>
              </a:ext>
            </a:extLst>
          </p:cNvPr>
          <p:cNvSpPr>
            <a:spLocks noGrp="1"/>
          </p:cNvSpPr>
          <p:nvPr>
            <p:ph type="subTitle" idx="1" hasCustomPrompt="1"/>
          </p:nvPr>
        </p:nvSpPr>
        <p:spPr>
          <a:xfrm>
            <a:off x="724988" y="2241489"/>
            <a:ext cx="5153298"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pic>
        <p:nvPicPr>
          <p:cNvPr id="14" name="Picture 13">
            <a:extLst>
              <a:ext uri="{FF2B5EF4-FFF2-40B4-BE49-F238E27FC236}">
                <a16:creationId xmlns:a16="http://schemas.microsoft.com/office/drawing/2014/main" id="{FA92A15E-E93D-426E-ED64-011A1772CF0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15" name="Slide Number Placeholder 3">
            <a:extLst>
              <a:ext uri="{FF2B5EF4-FFF2-40B4-BE49-F238E27FC236}">
                <a16:creationId xmlns:a16="http://schemas.microsoft.com/office/drawing/2014/main" id="{67A6C757-4606-EF50-6E63-BAA994D3300A}"/>
              </a:ext>
            </a:extLst>
          </p:cNvPr>
          <p:cNvSpPr txBox="1">
            <a:spLocks/>
          </p:cNvSpPr>
          <p:nvPr userDrawn="1"/>
        </p:nvSpPr>
        <p:spPr>
          <a:xfrm>
            <a:off x="4724400" y="630000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465792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Blue)">
    <p:bg>
      <p:bgPr>
        <a:solidFill>
          <a:schemeClr val="accent2"/>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11" name="Slide Number Placeholder 3">
            <a:extLst>
              <a:ext uri="{FF2B5EF4-FFF2-40B4-BE49-F238E27FC236}">
                <a16:creationId xmlns:a16="http://schemas.microsoft.com/office/drawing/2014/main" id="{F1CCFDDA-763F-1BFD-9435-41DDEEB30AC5}"/>
              </a:ext>
            </a:extLst>
          </p:cNvPr>
          <p:cNvSpPr txBox="1">
            <a:spLocks/>
          </p:cNvSpPr>
          <p:nvPr userDrawn="1"/>
        </p:nvSpPr>
        <p:spPr>
          <a:xfrm>
            <a:off x="4724400" y="629067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
        <p:nvSpPr>
          <p:cNvPr id="2" name="Title 1">
            <a:extLst>
              <a:ext uri="{FF2B5EF4-FFF2-40B4-BE49-F238E27FC236}">
                <a16:creationId xmlns:a16="http://schemas.microsoft.com/office/drawing/2014/main" id="{65204AC1-C763-50A7-1CE0-11C663C67ADA}"/>
              </a:ext>
            </a:extLst>
          </p:cNvPr>
          <p:cNvSpPr>
            <a:spLocks noGrp="1"/>
          </p:cNvSpPr>
          <p:nvPr>
            <p:ph type="ctrTitle" hasCustomPrompt="1"/>
          </p:nvPr>
        </p:nvSpPr>
        <p:spPr>
          <a:xfrm>
            <a:off x="724988" y="722208"/>
            <a:ext cx="5153298"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divider page layout</a:t>
            </a:r>
          </a:p>
        </p:txBody>
      </p:sp>
      <p:sp>
        <p:nvSpPr>
          <p:cNvPr id="3" name="Subtitle 2">
            <a:extLst>
              <a:ext uri="{FF2B5EF4-FFF2-40B4-BE49-F238E27FC236}">
                <a16:creationId xmlns:a16="http://schemas.microsoft.com/office/drawing/2014/main" id="{1F0BAC17-BE77-E19E-1714-F6E413823A4D}"/>
              </a:ext>
            </a:extLst>
          </p:cNvPr>
          <p:cNvSpPr>
            <a:spLocks noGrp="1"/>
          </p:cNvSpPr>
          <p:nvPr>
            <p:ph type="subTitle" idx="1" hasCustomPrompt="1"/>
          </p:nvPr>
        </p:nvSpPr>
        <p:spPr>
          <a:xfrm>
            <a:off x="724988" y="2241489"/>
            <a:ext cx="5153298"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Tree>
    <p:extLst>
      <p:ext uri="{BB962C8B-B14F-4D97-AF65-F5344CB8AC3E}">
        <p14:creationId xmlns:p14="http://schemas.microsoft.com/office/powerpoint/2010/main" val="3024293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ample Page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75D269-96CD-3906-A3EF-199CDE58B1EC}"/>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a sample page layout</a:t>
            </a:r>
            <a:br>
              <a:rPr lang="en-US"/>
            </a:br>
            <a:endParaRPr lang="en-US"/>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539923" y="1904986"/>
            <a:ext cx="11076689" cy="3945308"/>
          </a:xfrm>
        </p:spPr>
        <p:txBody>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mn-lt"/>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8688C972-D510-E5C9-2A7B-31AD657CF3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Slide Number Placeholder 3">
            <a:extLst>
              <a:ext uri="{FF2B5EF4-FFF2-40B4-BE49-F238E27FC236}">
                <a16:creationId xmlns:a16="http://schemas.microsoft.com/office/drawing/2014/main" id="{007FBE87-93AD-A655-FBFA-C4D04D43620F}"/>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746286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mple Page (Cream)">
    <p:bg>
      <p:bgPr>
        <a:solidFill>
          <a:schemeClr val="bg2"/>
        </a:solidFill>
        <a:effectLst/>
      </p:bgPr>
    </p:bg>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076689" cy="3954638"/>
          </a:xfrm>
        </p:spPr>
        <p:txBody>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Inter" panose="02000503000000020004" pitchFamily="2" charset="0"/>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a:extLst>
              <a:ext uri="{FF2B5EF4-FFF2-40B4-BE49-F238E27FC236}">
                <a16:creationId xmlns:a16="http://schemas.microsoft.com/office/drawing/2014/main" id="{CEBB41DC-A69B-E457-7D0B-14421383110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0D1F115A-42ED-BC53-4763-434037347E16}"/>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a sample page layout</a:t>
            </a:r>
            <a:br>
              <a:rPr lang="en-US"/>
            </a:br>
            <a:endParaRPr lang="en-US"/>
          </a:p>
        </p:txBody>
      </p:sp>
      <p:sp>
        <p:nvSpPr>
          <p:cNvPr id="4" name="Slide Number Placeholder 3">
            <a:extLst>
              <a:ext uri="{FF2B5EF4-FFF2-40B4-BE49-F238E27FC236}">
                <a16:creationId xmlns:a16="http://schemas.microsoft.com/office/drawing/2014/main" id="{363883FE-366A-A46C-FF0D-9CF02E17EBB0}"/>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446721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ample Page (Teal)">
    <p:bg>
      <p:bgPr>
        <a:solidFill>
          <a:schemeClr val="accent1"/>
        </a:solidFill>
        <a:effectLst/>
      </p:bgPr>
    </p:bg>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076689" cy="3935977"/>
          </a:xfrm>
        </p:spPr>
        <p:txBody>
          <a:bodyPr/>
          <a:lstStyle>
            <a:lvl1pPr>
              <a:lnSpc>
                <a:spcPct val="150000"/>
              </a:lnSpc>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mn-lt"/>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bg1"/>
                </a:solidFill>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8" name="Picture 17">
            <a:extLst>
              <a:ext uri="{FF2B5EF4-FFF2-40B4-BE49-F238E27FC236}">
                <a16:creationId xmlns:a16="http://schemas.microsoft.com/office/drawing/2014/main" id="{0C9087A8-57F0-4F52-0D4C-4A508308343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10" name="Slide Number Placeholder 3">
            <a:extLst>
              <a:ext uri="{FF2B5EF4-FFF2-40B4-BE49-F238E27FC236}">
                <a16:creationId xmlns:a16="http://schemas.microsoft.com/office/drawing/2014/main" id="{EC556465-A7E6-47AC-E137-7531B42F5538}"/>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
        <p:nvSpPr>
          <p:cNvPr id="2" name="Title 1">
            <a:extLst>
              <a:ext uri="{FF2B5EF4-FFF2-40B4-BE49-F238E27FC236}">
                <a16:creationId xmlns:a16="http://schemas.microsoft.com/office/drawing/2014/main" id="{A4FC3E31-B160-DF89-AFCA-94CC882CA716}"/>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br>
              <a:rPr lang="en-US"/>
            </a:br>
            <a:endParaRPr lang="en-US"/>
          </a:p>
        </p:txBody>
      </p:sp>
    </p:spTree>
    <p:extLst>
      <p:ext uri="{BB962C8B-B14F-4D97-AF65-F5344CB8AC3E}">
        <p14:creationId xmlns:p14="http://schemas.microsoft.com/office/powerpoint/2010/main" val="138560793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a:t>This is the slide master template</a:t>
            </a:r>
            <a:endParaRPr lang="en-GB"/>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a:t>Please select from the available layout slides</a:t>
            </a:r>
            <a:endParaRPr lang="en-GB"/>
          </a:p>
        </p:txBody>
      </p:sp>
    </p:spTree>
    <p:extLst>
      <p:ext uri="{BB962C8B-B14F-4D97-AF65-F5344CB8AC3E}">
        <p14:creationId xmlns:p14="http://schemas.microsoft.com/office/powerpoint/2010/main" val="3704599898"/>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 id="2147484103" r:id="rId12"/>
    <p:sldLayoutId id="2147484104" r:id="rId13"/>
    <p:sldLayoutId id="2147484105" r:id="rId14"/>
    <p:sldLayoutId id="2147484106" r:id="rId15"/>
    <p:sldLayoutId id="2147484107" r:id="rId16"/>
    <p:sldLayoutId id="2147484108" r:id="rId17"/>
    <p:sldLayoutId id="2147484109" r:id="rId18"/>
    <p:sldLayoutId id="2147484110" r:id="rId19"/>
    <p:sldLayoutId id="2147484111" r:id="rId20"/>
    <p:sldLayoutId id="2147484112" r:id="rId21"/>
    <p:sldLayoutId id="2147484113" r:id="rId22"/>
    <p:sldLayoutId id="2147484114" r:id="rId23"/>
    <p:sldLayoutId id="2147484115" r:id="rId24"/>
    <p:sldLayoutId id="2147484116" r:id="rId25"/>
    <p:sldLayoutId id="2147484117" r:id="rId26"/>
    <p:sldLayoutId id="2147484118" r:id="rId27"/>
    <p:sldLayoutId id="2147484119" r:id="rId28"/>
    <p:sldLayoutId id="2147484120" r:id="rId29"/>
    <p:sldLayoutId id="2147484121" r:id="rId30"/>
    <p:sldLayoutId id="2147484123" r:id="rId31"/>
    <p:sldLayoutId id="2147484122" r:id="rId32"/>
    <p:sldLayoutId id="2147484124" r:id="rId33"/>
    <p:sldLayoutId id="2147484125" r:id="rId34"/>
    <p:sldLayoutId id="2147484126" r:id="rId35"/>
    <p:sldLayoutId id="2147484127" r:id="rId36"/>
    <p:sldLayoutId id="2147484128" r:id="rId37"/>
    <p:sldLayoutId id="2147484129" r:id="rId38"/>
    <p:sldLayoutId id="2147484130" r:id="rId39"/>
    <p:sldLayoutId id="2147484131" r:id="rId40"/>
    <p:sldLayoutId id="2147484132" r:id="rId41"/>
    <p:sldLayoutId id="2147484133" r:id="rId4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Lora SemiBold" charset="0"/>
          <a:cs typeface="Lora SemiBold"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20" userDrawn="1">
          <p15:clr>
            <a:srgbClr val="F26B43"/>
          </p15:clr>
        </p15:guide>
        <p15:guide id="2" pos="3840" userDrawn="1">
          <p15:clr>
            <a:srgbClr val="F26B43"/>
          </p15:clr>
        </p15:guide>
        <p15:guide id="3" orient="horz" pos="4088" userDrawn="1">
          <p15:clr>
            <a:srgbClr val="F26B43"/>
          </p15:clr>
        </p15:guide>
        <p15:guide id="4" orient="horz" pos="411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5CC0C-1055-B765-25D3-D8169AF1E80F}"/>
              </a:ext>
            </a:extLst>
          </p:cNvPr>
          <p:cNvSpPr>
            <a:spLocks noGrp="1"/>
          </p:cNvSpPr>
          <p:nvPr>
            <p:ph type="ctrTitle"/>
          </p:nvPr>
        </p:nvSpPr>
        <p:spPr/>
        <p:txBody>
          <a:bodyPr>
            <a:normAutofit fontScale="90000"/>
          </a:bodyPr>
          <a:lstStyle/>
          <a:p>
            <a:r>
              <a:rPr lang="en-GB"/>
              <a:t>Annual Equality Report 2023/2024</a:t>
            </a:r>
          </a:p>
        </p:txBody>
      </p:sp>
      <p:sp>
        <p:nvSpPr>
          <p:cNvPr id="3" name="Subtitle 2">
            <a:extLst>
              <a:ext uri="{FF2B5EF4-FFF2-40B4-BE49-F238E27FC236}">
                <a16:creationId xmlns:a16="http://schemas.microsoft.com/office/drawing/2014/main" id="{7B376AEA-1CBA-B3C7-B51D-CFE60B983D5F}"/>
              </a:ext>
            </a:extLst>
          </p:cNvPr>
          <p:cNvSpPr>
            <a:spLocks noGrp="1"/>
          </p:cNvSpPr>
          <p:nvPr>
            <p:ph type="subTitle" idx="1"/>
          </p:nvPr>
        </p:nvSpPr>
        <p:spPr>
          <a:xfrm>
            <a:off x="724988" y="2407744"/>
            <a:ext cx="3924300" cy="1356518"/>
          </a:xfrm>
        </p:spPr>
        <p:txBody>
          <a:bodyPr/>
          <a:lstStyle/>
          <a:p>
            <a:r>
              <a:rPr lang="en-GB"/>
              <a:t>Update to Board September 2024</a:t>
            </a:r>
          </a:p>
        </p:txBody>
      </p:sp>
    </p:spTree>
    <p:extLst>
      <p:ext uri="{BB962C8B-B14F-4D97-AF65-F5344CB8AC3E}">
        <p14:creationId xmlns:p14="http://schemas.microsoft.com/office/powerpoint/2010/main" val="3690323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576DA8E-F0CF-0A64-4877-9695AD65DFE5}"/>
              </a:ext>
            </a:extLst>
          </p:cNvPr>
          <p:cNvSpPr>
            <a:spLocks noGrp="1"/>
          </p:cNvSpPr>
          <p:nvPr>
            <p:ph type="ctrTitle"/>
          </p:nvPr>
        </p:nvSpPr>
        <p:spPr>
          <a:xfrm>
            <a:off x="202769" y="357259"/>
            <a:ext cx="12123059" cy="1160463"/>
          </a:xfrm>
        </p:spPr>
        <p:txBody>
          <a:bodyPr>
            <a:normAutofit/>
          </a:bodyPr>
          <a:lstStyle/>
          <a:p>
            <a:r>
              <a:rPr lang="en-GB" sz="2400"/>
              <a:t>To review and improve equality considerations throughout development of our guidance</a:t>
            </a:r>
            <a:endParaRPr lang="en-GB" sz="2400">
              <a:latin typeface="Lora SemiBold" pitchFamily="2" charset="77"/>
            </a:endParaRPr>
          </a:p>
        </p:txBody>
      </p:sp>
      <p:sp>
        <p:nvSpPr>
          <p:cNvPr id="2" name="Rectangle 1">
            <a:extLst>
              <a:ext uri="{FF2B5EF4-FFF2-40B4-BE49-F238E27FC236}">
                <a16:creationId xmlns:a16="http://schemas.microsoft.com/office/drawing/2014/main" id="{2CF52CD8-5B93-8FBA-065F-6575D8DFB9F3}"/>
              </a:ext>
            </a:extLst>
          </p:cNvPr>
          <p:cNvSpPr/>
          <p:nvPr/>
        </p:nvSpPr>
        <p:spPr>
          <a:xfrm>
            <a:off x="0" y="-54765"/>
            <a:ext cx="12192000" cy="36510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Progress against our guidance objective</a:t>
            </a:r>
          </a:p>
        </p:txBody>
      </p:sp>
      <p:sp>
        <p:nvSpPr>
          <p:cNvPr id="10" name="Rectangle 9">
            <a:extLst>
              <a:ext uri="{FF2B5EF4-FFF2-40B4-BE49-F238E27FC236}">
                <a16:creationId xmlns:a16="http://schemas.microsoft.com/office/drawing/2014/main" id="{6A160D9E-4F92-F826-4420-CE1904239E04}"/>
              </a:ext>
            </a:extLst>
          </p:cNvPr>
          <p:cNvSpPr/>
          <p:nvPr/>
        </p:nvSpPr>
        <p:spPr>
          <a:xfrm>
            <a:off x="285013" y="1109524"/>
            <a:ext cx="3289580" cy="240144"/>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Sub Objective</a:t>
            </a:r>
          </a:p>
        </p:txBody>
      </p:sp>
      <p:sp>
        <p:nvSpPr>
          <p:cNvPr id="11" name="Rectangle 10">
            <a:extLst>
              <a:ext uri="{FF2B5EF4-FFF2-40B4-BE49-F238E27FC236}">
                <a16:creationId xmlns:a16="http://schemas.microsoft.com/office/drawing/2014/main" id="{B3FB8197-11C7-1110-879C-8252C76A3E26}"/>
              </a:ext>
            </a:extLst>
          </p:cNvPr>
          <p:cNvSpPr/>
          <p:nvPr/>
        </p:nvSpPr>
        <p:spPr>
          <a:xfrm>
            <a:off x="3759167" y="1107083"/>
            <a:ext cx="7989485" cy="240144"/>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Update for 2023/24</a:t>
            </a:r>
          </a:p>
        </p:txBody>
      </p:sp>
      <p:sp>
        <p:nvSpPr>
          <p:cNvPr id="14" name="Rectangle 13">
            <a:extLst>
              <a:ext uri="{FF2B5EF4-FFF2-40B4-BE49-F238E27FC236}">
                <a16:creationId xmlns:a16="http://schemas.microsoft.com/office/drawing/2014/main" id="{BC8300AD-B8C3-4BCA-6CA8-795271817115}"/>
              </a:ext>
            </a:extLst>
          </p:cNvPr>
          <p:cNvSpPr/>
          <p:nvPr/>
        </p:nvSpPr>
        <p:spPr>
          <a:xfrm>
            <a:off x="285013" y="1440380"/>
            <a:ext cx="3289580" cy="1910968"/>
          </a:xfrm>
          <a:prstGeom prst="rect">
            <a:avLst/>
          </a:prstGeom>
          <a:solidFill>
            <a:srgbClr val="228096"/>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l" fontAlgn="ctr"/>
            <a:r>
              <a:rPr lang="en-GB" sz="1200" u="none" strike="noStrike">
                <a:solidFill>
                  <a:schemeClr val="bg1"/>
                </a:solidFill>
                <a:effectLst/>
              </a:rPr>
              <a:t>Review end to end guidance development across NICE to ensure equality impact fully considered and addressed.</a:t>
            </a:r>
            <a:endParaRPr lang="en-GB" sz="1200" b="0" i="0" u="none" strike="noStrike">
              <a:solidFill>
                <a:schemeClr val="bg1"/>
              </a:solidFill>
              <a:effectLst/>
              <a:latin typeface="Arial" panose="020B0604020202020204" pitchFamily="34" charset="0"/>
            </a:endParaRPr>
          </a:p>
        </p:txBody>
      </p:sp>
      <p:sp>
        <p:nvSpPr>
          <p:cNvPr id="15" name="Rectangle 14">
            <a:extLst>
              <a:ext uri="{FF2B5EF4-FFF2-40B4-BE49-F238E27FC236}">
                <a16:creationId xmlns:a16="http://schemas.microsoft.com/office/drawing/2014/main" id="{F90CBAF1-1AA3-5CBB-39E9-B3361BB055B7}"/>
              </a:ext>
            </a:extLst>
          </p:cNvPr>
          <p:cNvSpPr/>
          <p:nvPr/>
        </p:nvSpPr>
        <p:spPr>
          <a:xfrm>
            <a:off x="285013" y="3442060"/>
            <a:ext cx="3289580" cy="914400"/>
          </a:xfrm>
          <a:prstGeom prst="rect">
            <a:avLst/>
          </a:prstGeom>
          <a:solidFill>
            <a:srgbClr val="228096"/>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l" fontAlgn="ctr"/>
            <a:r>
              <a:rPr lang="en-GB" sz="1200" u="none" strike="noStrike">
                <a:solidFill>
                  <a:schemeClr val="bg1"/>
                </a:solidFill>
                <a:effectLst/>
              </a:rPr>
              <a:t>Understand challenges experienced by committee members from ethnic minority backgrounds to create a supportive and inclusive culture</a:t>
            </a:r>
            <a:endParaRPr lang="en-GB" sz="1200" b="0" i="0" u="none" strike="noStrike">
              <a:solidFill>
                <a:schemeClr val="bg1"/>
              </a:solidFill>
              <a:effectLst/>
              <a:latin typeface="Arial" panose="020B0604020202020204" pitchFamily="34" charset="0"/>
            </a:endParaRPr>
          </a:p>
        </p:txBody>
      </p:sp>
      <p:sp>
        <p:nvSpPr>
          <p:cNvPr id="16" name="Rectangle 15">
            <a:extLst>
              <a:ext uri="{FF2B5EF4-FFF2-40B4-BE49-F238E27FC236}">
                <a16:creationId xmlns:a16="http://schemas.microsoft.com/office/drawing/2014/main" id="{5D32C994-E2F0-43B7-5B1C-244DD49E76AE}"/>
              </a:ext>
            </a:extLst>
          </p:cNvPr>
          <p:cNvSpPr/>
          <p:nvPr/>
        </p:nvSpPr>
        <p:spPr>
          <a:xfrm>
            <a:off x="285013" y="4447172"/>
            <a:ext cx="3289580" cy="914400"/>
          </a:xfrm>
          <a:prstGeom prst="rect">
            <a:avLst/>
          </a:prstGeom>
          <a:solidFill>
            <a:schemeClr val="accent1"/>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l" fontAlgn="ctr"/>
            <a:r>
              <a:rPr lang="en-GB" sz="1200" u="none" strike="noStrike">
                <a:solidFill>
                  <a:schemeClr val="bg1"/>
                </a:solidFill>
                <a:effectLst/>
              </a:rPr>
              <a:t>Address disadvantages faced by committee members from diverse backgrounds</a:t>
            </a:r>
            <a:endParaRPr lang="en-GB" sz="1200" b="0" i="0" u="none" strike="noStrike">
              <a:solidFill>
                <a:schemeClr val="bg1"/>
              </a:solidFill>
              <a:effectLst/>
              <a:latin typeface="Calibri" panose="020F0502020204030204" pitchFamily="34" charset="0"/>
            </a:endParaRPr>
          </a:p>
        </p:txBody>
      </p:sp>
      <p:sp>
        <p:nvSpPr>
          <p:cNvPr id="17" name="Rectangle 16">
            <a:extLst>
              <a:ext uri="{FF2B5EF4-FFF2-40B4-BE49-F238E27FC236}">
                <a16:creationId xmlns:a16="http://schemas.microsoft.com/office/drawing/2014/main" id="{AB8797C3-300F-6638-5F10-A616B384B52C}"/>
              </a:ext>
            </a:extLst>
          </p:cNvPr>
          <p:cNvSpPr/>
          <p:nvPr/>
        </p:nvSpPr>
        <p:spPr>
          <a:xfrm>
            <a:off x="285013" y="5452284"/>
            <a:ext cx="3289580" cy="600364"/>
          </a:xfrm>
          <a:prstGeom prst="rect">
            <a:avLst/>
          </a:prstGeom>
          <a:solidFill>
            <a:schemeClr val="accent1"/>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l" fontAlgn="ctr"/>
            <a:r>
              <a:rPr lang="en-GB" sz="1200" u="none" strike="noStrike">
                <a:solidFill>
                  <a:schemeClr val="bg1"/>
                </a:solidFill>
                <a:effectLst/>
              </a:rPr>
              <a:t>Create diverse committees, representative of our population</a:t>
            </a:r>
            <a:endParaRPr lang="en-GB" sz="1200" b="0" i="0" u="none" strike="noStrike">
              <a:solidFill>
                <a:schemeClr val="bg1"/>
              </a:solidFill>
              <a:effectLst/>
              <a:latin typeface="Calibri" panose="020F0502020204030204" pitchFamily="34" charset="0"/>
            </a:endParaRPr>
          </a:p>
        </p:txBody>
      </p:sp>
      <p:sp>
        <p:nvSpPr>
          <p:cNvPr id="19" name="Rectangle 18">
            <a:extLst>
              <a:ext uri="{FF2B5EF4-FFF2-40B4-BE49-F238E27FC236}">
                <a16:creationId xmlns:a16="http://schemas.microsoft.com/office/drawing/2014/main" id="{78EA1A2A-6D38-4C47-8581-E60CA15567F5}"/>
              </a:ext>
            </a:extLst>
          </p:cNvPr>
          <p:cNvSpPr/>
          <p:nvPr/>
        </p:nvSpPr>
        <p:spPr>
          <a:xfrm>
            <a:off x="3759169" y="1440380"/>
            <a:ext cx="7989483" cy="1910968"/>
          </a:xfrm>
          <a:prstGeom prst="rect">
            <a:avLst/>
          </a:prstGeom>
          <a:solidFill>
            <a:srgbClr val="228096"/>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0" i="0">
                <a:solidFill>
                  <a:schemeClr val="bg1"/>
                </a:solidFill>
                <a:effectLst/>
              </a:rPr>
              <a:t>Continued to implement Equality and Health Inequality Assessment (EHIA) across </a:t>
            </a:r>
            <a:r>
              <a:rPr lang="en-GB" sz="1200" b="0" i="0" kern="1200">
                <a:solidFill>
                  <a:schemeClr val="bg1"/>
                </a:solidFill>
                <a:effectLst/>
                <a:latin typeface="+mn-lt"/>
                <a:ea typeface="+mn-ea"/>
                <a:cs typeface="+mn-cs"/>
              </a:rPr>
              <a:t>guidelines and surveillance.</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bg1"/>
                </a:solidFill>
                <a:effectLst/>
                <a:latin typeface="+mn-lt"/>
                <a:ea typeface="+mn-ea"/>
                <a:cs typeface="+mn-cs"/>
              </a:rPr>
              <a:t>Piloted the new EHIA form in different stages of guideline development in the following guidelines: Breast cancer, weight management, type II diabetes, Eczema.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bg1"/>
                </a:solidFill>
                <a:effectLst/>
                <a:latin typeface="+mn-lt"/>
                <a:ea typeface="+mn-ea"/>
                <a:cs typeface="+mn-cs"/>
              </a:rPr>
              <a:t>Updated the health inequalities sections of the guidelines manual.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bg1"/>
                </a:solidFill>
                <a:effectLst/>
                <a:latin typeface="+mn-lt"/>
                <a:ea typeface="+mn-ea"/>
                <a:cs typeface="+mn-cs"/>
              </a:rPr>
              <a:t>A guideline support document, slide set and video presentation were developed to support training and implementation, with several workshops delivered. More training is required for lay members and analysts, making the work ongoing.</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bg1"/>
                </a:solidFill>
                <a:effectLst/>
                <a:latin typeface="+mn-lt"/>
                <a:ea typeface="+mn-ea"/>
                <a:cs typeface="+mn-cs"/>
              </a:rPr>
              <a:t>Completed a methods audit informing next steps of our planned update to consideration of Health Inequalities in our CHTE guidance programmes and working to deliver a modular methods update in Q4.  </a:t>
            </a:r>
          </a:p>
        </p:txBody>
      </p:sp>
      <p:sp>
        <p:nvSpPr>
          <p:cNvPr id="20" name="Rectangle 19">
            <a:extLst>
              <a:ext uri="{FF2B5EF4-FFF2-40B4-BE49-F238E27FC236}">
                <a16:creationId xmlns:a16="http://schemas.microsoft.com/office/drawing/2014/main" id="{955E694C-42D2-D486-B80C-63142B8CF451}"/>
              </a:ext>
            </a:extLst>
          </p:cNvPr>
          <p:cNvSpPr/>
          <p:nvPr/>
        </p:nvSpPr>
        <p:spPr>
          <a:xfrm>
            <a:off x="3759170" y="3442060"/>
            <a:ext cx="7989482" cy="914400"/>
          </a:xfrm>
          <a:prstGeom prst="rect">
            <a:avLst/>
          </a:prstGeom>
          <a:solidFill>
            <a:schemeClr val="accent1"/>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285750" indent="-285750" algn="l" fontAlgn="base">
              <a:buFont typeface="Arial" panose="020B0604020202020204" pitchFamily="34" charset="0"/>
              <a:buChar char="•"/>
            </a:pPr>
            <a:r>
              <a:rPr lang="en-GB" sz="1200" b="0" i="0">
                <a:solidFill>
                  <a:schemeClr val="bg1"/>
                </a:solidFill>
                <a:effectLst/>
              </a:rPr>
              <a:t>The focus of activity for this action was completed and reported in previous years.</a:t>
            </a:r>
          </a:p>
        </p:txBody>
      </p:sp>
      <p:sp>
        <p:nvSpPr>
          <p:cNvPr id="21" name="Rectangle 20">
            <a:extLst>
              <a:ext uri="{FF2B5EF4-FFF2-40B4-BE49-F238E27FC236}">
                <a16:creationId xmlns:a16="http://schemas.microsoft.com/office/drawing/2014/main" id="{F6F3F654-1CC5-20EA-15E6-F5190664D00B}"/>
              </a:ext>
            </a:extLst>
          </p:cNvPr>
          <p:cNvSpPr/>
          <p:nvPr/>
        </p:nvSpPr>
        <p:spPr>
          <a:xfrm>
            <a:off x="3759170" y="4447172"/>
            <a:ext cx="7989482" cy="914400"/>
          </a:xfrm>
          <a:prstGeom prst="rect">
            <a:avLst/>
          </a:prstGeom>
          <a:solidFill>
            <a:schemeClr val="accent1"/>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171450" indent="-171450" algn="l" fontAlgn="base">
              <a:buFont typeface="Arial" panose="020B0604020202020204" pitchFamily="34" charset="0"/>
              <a:buChar char="•"/>
            </a:pPr>
            <a:r>
              <a:rPr lang="en-GB" sz="1200" b="0" i="0">
                <a:solidFill>
                  <a:schemeClr val="bg1"/>
                </a:solidFill>
                <a:effectLst/>
              </a:rPr>
              <a:t>Delivering committee EDI action plan</a:t>
            </a:r>
          </a:p>
        </p:txBody>
      </p:sp>
      <p:sp>
        <p:nvSpPr>
          <p:cNvPr id="22" name="Rectangle 21">
            <a:extLst>
              <a:ext uri="{FF2B5EF4-FFF2-40B4-BE49-F238E27FC236}">
                <a16:creationId xmlns:a16="http://schemas.microsoft.com/office/drawing/2014/main" id="{B8C36A94-DC01-7A93-6EBA-C1946D145F1B}"/>
              </a:ext>
            </a:extLst>
          </p:cNvPr>
          <p:cNvSpPr/>
          <p:nvPr/>
        </p:nvSpPr>
        <p:spPr>
          <a:xfrm>
            <a:off x="3759170" y="5452284"/>
            <a:ext cx="7989482" cy="600364"/>
          </a:xfrm>
          <a:prstGeom prst="rect">
            <a:avLst/>
          </a:prstGeom>
          <a:solidFill>
            <a:schemeClr val="accent1"/>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171450" indent="-171450" algn="l" fontAlgn="base">
              <a:buFont typeface="Arial" panose="020B0604020202020204" pitchFamily="34" charset="0"/>
              <a:buChar char="•"/>
            </a:pPr>
            <a:r>
              <a:rPr lang="en-GB" sz="1200" b="0" i="0">
                <a:solidFill>
                  <a:schemeClr val="bg1"/>
                </a:solidFill>
                <a:effectLst/>
              </a:rPr>
              <a:t>Launched new recruitment process for committee members, using online platform. </a:t>
            </a:r>
          </a:p>
        </p:txBody>
      </p:sp>
    </p:spTree>
    <p:extLst>
      <p:ext uri="{BB962C8B-B14F-4D97-AF65-F5344CB8AC3E}">
        <p14:creationId xmlns:p14="http://schemas.microsoft.com/office/powerpoint/2010/main" val="2578053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9FD6F-7B61-1F28-3980-3A17EEDBBB69}"/>
              </a:ext>
            </a:extLst>
          </p:cNvPr>
          <p:cNvSpPr>
            <a:spLocks noGrp="1"/>
          </p:cNvSpPr>
          <p:nvPr>
            <p:ph type="ctrTitle"/>
          </p:nvPr>
        </p:nvSpPr>
        <p:spPr>
          <a:xfrm>
            <a:off x="392175" y="660402"/>
            <a:ext cx="11076689" cy="1160319"/>
          </a:xfrm>
        </p:spPr>
        <p:txBody>
          <a:bodyPr>
            <a:noAutofit/>
          </a:bodyPr>
          <a:lstStyle/>
          <a:p>
            <a:r>
              <a:rPr lang="en-GB" sz="3200"/>
              <a:t>In 2024/26 we will start producing guidance using updated methods and implement a new programme of activities to address health inequalities </a:t>
            </a:r>
          </a:p>
        </p:txBody>
      </p:sp>
      <p:sp>
        <p:nvSpPr>
          <p:cNvPr id="5" name="Rectangle 4">
            <a:extLst>
              <a:ext uri="{FF2B5EF4-FFF2-40B4-BE49-F238E27FC236}">
                <a16:creationId xmlns:a16="http://schemas.microsoft.com/office/drawing/2014/main" id="{CB1CC6C4-10CF-8D4A-EDA8-910FCCBAEF3F}"/>
              </a:ext>
            </a:extLst>
          </p:cNvPr>
          <p:cNvSpPr/>
          <p:nvPr/>
        </p:nvSpPr>
        <p:spPr>
          <a:xfrm>
            <a:off x="0" y="653"/>
            <a:ext cx="12192000" cy="36510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Guidance: Next steps </a:t>
            </a:r>
          </a:p>
        </p:txBody>
      </p:sp>
      <p:sp>
        <p:nvSpPr>
          <p:cNvPr id="10" name="Text Placeholder 9">
            <a:extLst>
              <a:ext uri="{FF2B5EF4-FFF2-40B4-BE49-F238E27FC236}">
                <a16:creationId xmlns:a16="http://schemas.microsoft.com/office/drawing/2014/main" id="{FBC2555E-C18C-6780-24AF-B87EAAA461B1}"/>
              </a:ext>
            </a:extLst>
          </p:cNvPr>
          <p:cNvSpPr>
            <a:spLocks noGrp="1"/>
          </p:cNvSpPr>
          <p:nvPr>
            <p:ph type="body" sz="quarter" idx="12"/>
          </p:nvPr>
        </p:nvSpPr>
        <p:spPr>
          <a:xfrm>
            <a:off x="2710543" y="2343963"/>
            <a:ext cx="8850085" cy="3973299"/>
          </a:xfrm>
        </p:spPr>
        <p:txBody>
          <a:bodyPr/>
          <a:lstStyle/>
          <a:p>
            <a:pPr marL="0" indent="0">
              <a:buNone/>
            </a:pPr>
            <a:r>
              <a:rPr lang="en-GB"/>
              <a:t>We are developing new Health Inequalities plan covering NICE’s activities to address health inequalities across guidance development, implementation, partnerships and collaborations.  </a:t>
            </a:r>
          </a:p>
          <a:p>
            <a:pPr marL="0" indent="0">
              <a:buNone/>
            </a:pPr>
            <a:endParaRPr lang="en-GB"/>
          </a:p>
          <a:p>
            <a:pPr marL="0" indent="0">
              <a:buNone/>
            </a:pPr>
            <a:r>
              <a:rPr lang="en-GB"/>
              <a:t>We are on track to deliver our business plan objective to update our methods for assessing health inequalities in guidance production in Q4, ready for use in guidance production in 25/26. </a:t>
            </a:r>
          </a:p>
          <a:p>
            <a:pPr marL="0" indent="0">
              <a:buNone/>
            </a:pPr>
            <a:endParaRPr lang="en-GB"/>
          </a:p>
        </p:txBody>
      </p:sp>
      <p:sp>
        <p:nvSpPr>
          <p:cNvPr id="11" name="Rectangle 10">
            <a:extLst>
              <a:ext uri="{FF2B5EF4-FFF2-40B4-BE49-F238E27FC236}">
                <a16:creationId xmlns:a16="http://schemas.microsoft.com/office/drawing/2014/main" id="{A27BE333-2CA8-62B5-CA61-EA5772590474}"/>
              </a:ext>
            </a:extLst>
          </p:cNvPr>
          <p:cNvSpPr/>
          <p:nvPr/>
        </p:nvSpPr>
        <p:spPr>
          <a:xfrm>
            <a:off x="392175" y="2307771"/>
            <a:ext cx="2002682" cy="13933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New plan of activities</a:t>
            </a:r>
          </a:p>
        </p:txBody>
      </p:sp>
      <p:sp>
        <p:nvSpPr>
          <p:cNvPr id="12" name="Rectangle 11">
            <a:extLst>
              <a:ext uri="{FF2B5EF4-FFF2-40B4-BE49-F238E27FC236}">
                <a16:creationId xmlns:a16="http://schemas.microsoft.com/office/drawing/2014/main" id="{0EE6467A-BB94-13D7-5ADF-2E3CC1081F6A}"/>
              </a:ext>
            </a:extLst>
          </p:cNvPr>
          <p:cNvSpPr/>
          <p:nvPr/>
        </p:nvSpPr>
        <p:spPr>
          <a:xfrm>
            <a:off x="392175" y="4330612"/>
            <a:ext cx="2002682" cy="13933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Launching new methods for assessing HI</a:t>
            </a:r>
          </a:p>
        </p:txBody>
      </p:sp>
    </p:spTree>
    <p:extLst>
      <p:ext uri="{BB962C8B-B14F-4D97-AF65-F5344CB8AC3E}">
        <p14:creationId xmlns:p14="http://schemas.microsoft.com/office/powerpoint/2010/main" val="3670144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AA555E-2D2A-D8A0-ECAA-EE6F0EA84081}"/>
              </a:ext>
            </a:extLst>
          </p:cNvPr>
          <p:cNvSpPr>
            <a:spLocks noGrp="1"/>
          </p:cNvSpPr>
          <p:nvPr>
            <p:ph type="body" sz="quarter" idx="12"/>
          </p:nvPr>
        </p:nvSpPr>
        <p:spPr>
          <a:xfrm>
            <a:off x="539922" y="1572477"/>
            <a:ext cx="11076689" cy="3917316"/>
          </a:xfrm>
        </p:spPr>
        <p:txBody>
          <a:bodyPr vert="horz" lIns="91440" tIns="45720" rIns="91440" bIns="45720" rtlCol="0" anchor="t">
            <a:normAutofit/>
          </a:bodyPr>
          <a:lstStyle/>
          <a:p>
            <a:pPr marL="285750" indent="-285750">
              <a:buFont typeface="Arial" panose="020B0604020202020204" pitchFamily="34" charset="0"/>
              <a:buChar char="•"/>
            </a:pPr>
            <a:r>
              <a:rPr lang="en-GB">
                <a:latin typeface="Inter"/>
                <a:ea typeface="Inter"/>
              </a:rPr>
              <a:t>Whilst we have made significant progress in most areas over the last 4 years, we also have clarity on the work we need to do to make further improvements</a:t>
            </a:r>
          </a:p>
          <a:p>
            <a:pPr marL="285750" indent="-285750">
              <a:buFont typeface="Arial" panose="020B0604020202020204" pitchFamily="34" charset="0"/>
              <a:buChar char="•"/>
            </a:pPr>
            <a:r>
              <a:rPr lang="en-GB">
                <a:latin typeface="Inter"/>
                <a:ea typeface="Inter"/>
              </a:rPr>
              <a:t>Our EDI roadmap year on year objectives pave the way for continued improvement</a:t>
            </a:r>
          </a:p>
          <a:p>
            <a:pPr marL="285750" indent="-285750">
              <a:buFont typeface="Arial" panose="020B0604020202020204" pitchFamily="34" charset="0"/>
              <a:buChar char="•"/>
            </a:pPr>
            <a:r>
              <a:rPr lang="en-GB">
                <a:latin typeface="Inter"/>
                <a:ea typeface="Inter"/>
              </a:rPr>
              <a:t>Our work on restorative and just learning approach and active bystander will enable us to address trends related to bullying and harassment</a:t>
            </a:r>
          </a:p>
          <a:p>
            <a:pPr marL="285750" indent="-285750">
              <a:buFont typeface="Arial" panose="020B0604020202020204" pitchFamily="34" charset="0"/>
              <a:buChar char="•"/>
            </a:pPr>
            <a:r>
              <a:rPr lang="en-GB">
                <a:latin typeface="Inter"/>
                <a:ea typeface="Inter"/>
              </a:rPr>
              <a:t>As our staff networks are currently all undergoing elections for new chairs, this is a perfect opportunity to thank all those who have dedicated so much of their own time to help make NICE a better place to work for all our staff</a:t>
            </a:r>
          </a:p>
        </p:txBody>
      </p:sp>
      <p:sp>
        <p:nvSpPr>
          <p:cNvPr id="3" name="Title 2">
            <a:extLst>
              <a:ext uri="{FF2B5EF4-FFF2-40B4-BE49-F238E27FC236}">
                <a16:creationId xmlns:a16="http://schemas.microsoft.com/office/drawing/2014/main" id="{D191C521-E05D-4075-02BE-823391DBF4CF}"/>
              </a:ext>
            </a:extLst>
          </p:cNvPr>
          <p:cNvSpPr>
            <a:spLocks noGrp="1"/>
          </p:cNvSpPr>
          <p:nvPr>
            <p:ph type="ctrTitle"/>
          </p:nvPr>
        </p:nvSpPr>
        <p:spPr>
          <a:xfrm>
            <a:off x="539923" y="545526"/>
            <a:ext cx="11076689" cy="1160319"/>
          </a:xfrm>
        </p:spPr>
        <p:txBody>
          <a:bodyPr anchor="t">
            <a:normAutofit/>
          </a:bodyPr>
          <a:lstStyle/>
          <a:p>
            <a:r>
              <a:rPr lang="en-GB"/>
              <a:t>Summary</a:t>
            </a:r>
          </a:p>
        </p:txBody>
      </p:sp>
    </p:spTree>
    <p:extLst>
      <p:ext uri="{BB962C8B-B14F-4D97-AF65-F5344CB8AC3E}">
        <p14:creationId xmlns:p14="http://schemas.microsoft.com/office/powerpoint/2010/main" val="3563548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86E793-70F5-CDC7-70CB-49B957DFDFB8}"/>
              </a:ext>
            </a:extLst>
          </p:cNvPr>
          <p:cNvSpPr>
            <a:spLocks noGrp="1"/>
          </p:cNvSpPr>
          <p:nvPr>
            <p:ph type="body" sz="quarter" idx="12"/>
          </p:nvPr>
        </p:nvSpPr>
        <p:spPr>
          <a:xfrm>
            <a:off x="539923" y="1191492"/>
            <a:ext cx="11076689" cy="4649472"/>
          </a:xfrm>
        </p:spPr>
        <p:txBody>
          <a:bodyPr>
            <a:normAutofit fontScale="92500" lnSpcReduction="10000"/>
          </a:bodyPr>
          <a:lstStyle/>
          <a:p>
            <a:pPr marL="457200" indent="-457200">
              <a:buFont typeface="+mj-lt"/>
              <a:buAutoNum type="alphaLcParenR"/>
            </a:pPr>
            <a:r>
              <a:rPr lang="en-GB">
                <a:ea typeface="Inter"/>
              </a:rPr>
              <a:t>Key workforce data for 2023/24</a:t>
            </a:r>
            <a:endParaRPr lang="en-GB"/>
          </a:p>
          <a:p>
            <a:pPr marL="457200" indent="-457200">
              <a:buFont typeface="+mj-lt"/>
              <a:buAutoNum type="alphaLcParenR"/>
            </a:pPr>
            <a:r>
              <a:rPr lang="en-GB">
                <a:solidFill>
                  <a:schemeClr val="bg2"/>
                </a:solidFill>
                <a:ea typeface="Inter"/>
              </a:rPr>
              <a:t>Data highlights:</a:t>
            </a:r>
          </a:p>
          <a:p>
            <a:pPr marL="971550" lvl="1" indent="-514350" algn="l">
              <a:buFont typeface="+mj-lt"/>
              <a:buAutoNum type="romanLcPeriod"/>
            </a:pPr>
            <a:r>
              <a:rPr lang="en-GB">
                <a:solidFill>
                  <a:schemeClr val="bg2"/>
                </a:solidFill>
              </a:rPr>
              <a:t>Non-declaration rates </a:t>
            </a:r>
            <a:endParaRPr lang="en-GB">
              <a:solidFill>
                <a:schemeClr val="bg2"/>
              </a:solidFill>
              <a:ea typeface="Inter"/>
            </a:endParaRPr>
          </a:p>
          <a:p>
            <a:pPr marL="971550" lvl="1" indent="-514350" algn="l">
              <a:buFont typeface="+mj-lt"/>
              <a:buAutoNum type="romanLcPeriod"/>
            </a:pPr>
            <a:r>
              <a:rPr lang="en-GB">
                <a:solidFill>
                  <a:schemeClr val="bg2"/>
                </a:solidFill>
              </a:rPr>
              <a:t>Ethnic minority staff representation </a:t>
            </a:r>
            <a:endParaRPr lang="en-GB">
              <a:solidFill>
                <a:schemeClr val="bg2"/>
              </a:solidFill>
              <a:ea typeface="Inter"/>
            </a:endParaRPr>
          </a:p>
          <a:p>
            <a:pPr marL="971550" lvl="1" indent="-514350" algn="l">
              <a:buFont typeface="+mj-lt"/>
              <a:buAutoNum type="romanLcPeriod"/>
            </a:pPr>
            <a:r>
              <a:rPr lang="en-GB">
                <a:solidFill>
                  <a:schemeClr val="bg2"/>
                </a:solidFill>
              </a:rPr>
              <a:t>Interview to appointment conversion rates </a:t>
            </a:r>
            <a:endParaRPr lang="en-GB">
              <a:solidFill>
                <a:schemeClr val="bg2"/>
              </a:solidFill>
              <a:ea typeface="Inter"/>
            </a:endParaRPr>
          </a:p>
          <a:p>
            <a:pPr marL="971550" lvl="1" indent="-514350" algn="l">
              <a:buFont typeface="+mj-lt"/>
              <a:buAutoNum type="romanLcPeriod"/>
            </a:pPr>
            <a:r>
              <a:rPr lang="en-GB">
                <a:solidFill>
                  <a:schemeClr val="bg2"/>
                </a:solidFill>
              </a:rPr>
              <a:t>Disabled and LGTBQ+ representation </a:t>
            </a:r>
            <a:endParaRPr lang="en-GB">
              <a:solidFill>
                <a:schemeClr val="bg2"/>
              </a:solidFill>
              <a:ea typeface="Inter"/>
            </a:endParaRPr>
          </a:p>
          <a:p>
            <a:pPr marL="971550" lvl="1" indent="-514350" algn="l">
              <a:buFont typeface="+mj-lt"/>
              <a:buAutoNum type="romanLcPeriod"/>
            </a:pPr>
            <a:r>
              <a:rPr lang="en-GB">
                <a:solidFill>
                  <a:schemeClr val="bg2"/>
                </a:solidFill>
              </a:rPr>
              <a:t>Staff survey results </a:t>
            </a:r>
            <a:endParaRPr lang="en-GB">
              <a:solidFill>
                <a:schemeClr val="bg2"/>
              </a:solidFill>
              <a:ea typeface="Inter"/>
            </a:endParaRPr>
          </a:p>
          <a:p>
            <a:pPr marL="971550" lvl="1" indent="-514350" algn="l">
              <a:buFont typeface="+mj-lt"/>
              <a:buAutoNum type="romanLcPeriod"/>
            </a:pPr>
            <a:r>
              <a:rPr lang="en-GB">
                <a:solidFill>
                  <a:schemeClr val="bg2"/>
                </a:solidFill>
              </a:rPr>
              <a:t>Bullying, harassment and discrimination</a:t>
            </a:r>
            <a:endParaRPr lang="en-GB">
              <a:solidFill>
                <a:schemeClr val="bg2"/>
              </a:solidFill>
              <a:ea typeface="Inter"/>
            </a:endParaRPr>
          </a:p>
          <a:p>
            <a:pPr marL="971550" lvl="1" indent="-514350" algn="l">
              <a:buAutoNum type="romanLcPeriod"/>
            </a:pPr>
            <a:r>
              <a:rPr lang="en-GB">
                <a:solidFill>
                  <a:schemeClr val="bg2"/>
                </a:solidFill>
                <a:ea typeface="Inter"/>
              </a:rPr>
              <a:t>Gender Pay Gap</a:t>
            </a:r>
            <a:endParaRPr lang="en-GB">
              <a:solidFill>
                <a:srgbClr val="F7F3F1"/>
              </a:solidFill>
              <a:ea typeface="Inter"/>
            </a:endParaRPr>
          </a:p>
          <a:p>
            <a:pPr marL="457200" indent="-457200">
              <a:buFont typeface="+mj-lt"/>
              <a:buAutoNum type="alphaLcParenR"/>
            </a:pPr>
            <a:r>
              <a:rPr lang="en-GB">
                <a:ea typeface="Inter"/>
              </a:rPr>
              <a:t>Summary of actions taken in 2023/24</a:t>
            </a:r>
          </a:p>
          <a:p>
            <a:endParaRPr lang="en-GB"/>
          </a:p>
        </p:txBody>
      </p:sp>
      <p:sp>
        <p:nvSpPr>
          <p:cNvPr id="3" name="Title 2">
            <a:extLst>
              <a:ext uri="{FF2B5EF4-FFF2-40B4-BE49-F238E27FC236}">
                <a16:creationId xmlns:a16="http://schemas.microsoft.com/office/drawing/2014/main" id="{72182640-21F3-6B15-B797-1358DDFB74DC}"/>
              </a:ext>
            </a:extLst>
          </p:cNvPr>
          <p:cNvSpPr>
            <a:spLocks noGrp="1"/>
          </p:cNvSpPr>
          <p:nvPr>
            <p:ph type="ctrTitle"/>
          </p:nvPr>
        </p:nvSpPr>
        <p:spPr/>
        <p:txBody>
          <a:bodyPr/>
          <a:lstStyle/>
          <a:p>
            <a:r>
              <a:rPr lang="en-GB"/>
              <a:t>Workforce equality activity and data</a:t>
            </a:r>
          </a:p>
        </p:txBody>
      </p:sp>
    </p:spTree>
    <p:extLst>
      <p:ext uri="{BB962C8B-B14F-4D97-AF65-F5344CB8AC3E}">
        <p14:creationId xmlns:p14="http://schemas.microsoft.com/office/powerpoint/2010/main" val="1145930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868B36-F47C-B3C0-9A39-E7B14A74C9FE}"/>
              </a:ext>
            </a:extLst>
          </p:cNvPr>
          <p:cNvSpPr>
            <a:spLocks noGrp="1"/>
          </p:cNvSpPr>
          <p:nvPr>
            <p:ph type="body" sz="quarter" idx="12"/>
          </p:nvPr>
        </p:nvSpPr>
        <p:spPr>
          <a:xfrm>
            <a:off x="539923" y="683492"/>
            <a:ext cx="11076689" cy="5157472"/>
          </a:xfrm>
        </p:spPr>
        <p:txBody>
          <a:bodyPr>
            <a:normAutofit fontScale="92500" lnSpcReduction="20000"/>
          </a:bodyPr>
          <a:lstStyle/>
          <a:p>
            <a:pPr>
              <a:lnSpc>
                <a:spcPct val="110000"/>
              </a:lnSpc>
              <a:spcBef>
                <a:spcPct val="0"/>
              </a:spcBef>
            </a:pPr>
            <a:r>
              <a:rPr lang="en-GB" sz="1800">
                <a:ea typeface="Inter"/>
              </a:rPr>
              <a:t>The following slides provide an overview of our key workforce EDI data for the period 2023/24, including progress against our organisational equality objectives 2020-24. It also includes a summary of key actions we have taken over the past year, and an overview of our approach and aspirations for 2024/25.</a:t>
            </a:r>
            <a:endParaRPr lang="en-US"/>
          </a:p>
          <a:p>
            <a:pPr>
              <a:lnSpc>
                <a:spcPct val="110000"/>
              </a:lnSpc>
              <a:spcBef>
                <a:spcPct val="0"/>
              </a:spcBef>
            </a:pPr>
            <a:endParaRPr lang="en-GB" sz="1800">
              <a:ea typeface="Inter"/>
            </a:endParaRPr>
          </a:p>
          <a:p>
            <a:pPr>
              <a:lnSpc>
                <a:spcPct val="110000"/>
              </a:lnSpc>
              <a:spcBef>
                <a:spcPct val="0"/>
              </a:spcBef>
            </a:pPr>
            <a:r>
              <a:rPr lang="en-GB" sz="1800">
                <a:ea typeface="Inter"/>
              </a:rPr>
              <a:t>The reporting date is 31</a:t>
            </a:r>
            <a:r>
              <a:rPr lang="en-GB" sz="1800" baseline="30000">
                <a:ea typeface="Inter"/>
              </a:rPr>
              <a:t>st</a:t>
            </a:r>
            <a:r>
              <a:rPr lang="en-GB" sz="1800">
                <a:ea typeface="Inter"/>
              </a:rPr>
              <a:t> March 2024 (except for the Staff Survey, which is July 2024).</a:t>
            </a:r>
            <a:endParaRPr lang="en-GB"/>
          </a:p>
          <a:p>
            <a:pPr>
              <a:lnSpc>
                <a:spcPct val="110000"/>
              </a:lnSpc>
              <a:spcBef>
                <a:spcPct val="0"/>
              </a:spcBef>
            </a:pPr>
            <a:endParaRPr lang="en-GB" sz="1800">
              <a:ea typeface="Inter"/>
            </a:endParaRPr>
          </a:p>
          <a:p>
            <a:pPr>
              <a:lnSpc>
                <a:spcPct val="110000"/>
              </a:lnSpc>
              <a:spcBef>
                <a:spcPct val="0"/>
              </a:spcBef>
            </a:pPr>
            <a:r>
              <a:rPr lang="en-GB" sz="1800">
                <a:ea typeface="Inter"/>
              </a:rPr>
              <a:t>Our data shows that ethnic minority staff remain underrepresented at the most senior levels. However, we continue to make improvements in representation, including at bands 8a-c. We can also, for the first time, report 1 ethnic minority colleague in an executive role. </a:t>
            </a:r>
            <a:endParaRPr lang="en-GB"/>
          </a:p>
          <a:p>
            <a:pPr>
              <a:lnSpc>
                <a:spcPct val="110000"/>
              </a:lnSpc>
              <a:spcBef>
                <a:spcPct val="0"/>
              </a:spcBef>
            </a:pPr>
            <a:endParaRPr lang="en-GB" sz="1800">
              <a:ea typeface="Inter"/>
            </a:endParaRPr>
          </a:p>
          <a:p>
            <a:pPr>
              <a:lnSpc>
                <a:spcPct val="110000"/>
              </a:lnSpc>
              <a:spcBef>
                <a:spcPct val="0"/>
              </a:spcBef>
            </a:pPr>
            <a:endParaRPr lang="en-GB" sz="1800">
              <a:ea typeface="Inter"/>
            </a:endParaRPr>
          </a:p>
          <a:p>
            <a:pPr>
              <a:lnSpc>
                <a:spcPct val="110000"/>
              </a:lnSpc>
              <a:spcBef>
                <a:spcPct val="0"/>
              </a:spcBef>
            </a:pPr>
            <a:r>
              <a:rPr lang="en-GB" sz="1800">
                <a:ea typeface="Inter"/>
              </a:rPr>
              <a:t>Data from our latest Staff Survey shows that key engagement and well-being measures for ethnic minority, female and LGBTQ+ staff are for the most part aligned to overall staff scores; however, we continue to see concerning disparities for disabled staff. </a:t>
            </a:r>
          </a:p>
          <a:p>
            <a:pPr>
              <a:lnSpc>
                <a:spcPct val="110000"/>
              </a:lnSpc>
              <a:spcBef>
                <a:spcPct val="0"/>
              </a:spcBef>
            </a:pPr>
            <a:endParaRPr lang="en-GB" sz="1800">
              <a:ea typeface="Inter"/>
            </a:endParaRPr>
          </a:p>
          <a:p>
            <a:pPr>
              <a:lnSpc>
                <a:spcPct val="110000"/>
              </a:lnSpc>
              <a:spcBef>
                <a:spcPct val="0"/>
              </a:spcBef>
            </a:pPr>
            <a:r>
              <a:rPr lang="en-GB" sz="1800">
                <a:ea typeface="Inter"/>
              </a:rPr>
              <a:t>The report also highlights continued and disappointing disparities in bullying, harassment and discrimination reporting for ethnic minority, LGBTQ+ and disabled staff; again, the disparities are especially marked for disabled staff. </a:t>
            </a:r>
            <a:endParaRPr lang="en-GB"/>
          </a:p>
          <a:p>
            <a:pPr>
              <a:lnSpc>
                <a:spcPct val="110000"/>
              </a:lnSpc>
              <a:spcBef>
                <a:spcPct val="0"/>
              </a:spcBef>
            </a:pPr>
            <a:endParaRPr lang="en-GB" sz="1800">
              <a:ea typeface="Inter"/>
            </a:endParaRPr>
          </a:p>
          <a:p>
            <a:pPr>
              <a:lnSpc>
                <a:spcPct val="110000"/>
              </a:lnSpc>
              <a:spcBef>
                <a:spcPct val="0"/>
              </a:spcBef>
            </a:pPr>
            <a:r>
              <a:rPr lang="en-GB" sz="1800">
                <a:ea typeface="Inter"/>
              </a:rPr>
              <a:t>The staff experience data for disabled staff continues to be cause for concern and NICE is committed to taking decisive action to investigate and address this.</a:t>
            </a:r>
            <a:endParaRPr lang="en-US"/>
          </a:p>
          <a:p>
            <a:endParaRPr lang="en-GB"/>
          </a:p>
        </p:txBody>
      </p:sp>
    </p:spTree>
    <p:extLst>
      <p:ext uri="{BB962C8B-B14F-4D97-AF65-F5344CB8AC3E}">
        <p14:creationId xmlns:p14="http://schemas.microsoft.com/office/powerpoint/2010/main" val="2563375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2B8D470-E895-45C2-A206-F1320A90EC04}"/>
              </a:ext>
            </a:extLst>
          </p:cNvPr>
          <p:cNvSpPr>
            <a:spLocks noGrp="1"/>
          </p:cNvSpPr>
          <p:nvPr>
            <p:ph type="body" sz="quarter" idx="12"/>
          </p:nvPr>
        </p:nvSpPr>
        <p:spPr>
          <a:xfrm>
            <a:off x="189142" y="549917"/>
            <a:ext cx="11496214" cy="3926319"/>
          </a:xfrm>
        </p:spPr>
        <p:txBody>
          <a:bodyPr vert="horz" lIns="91440" tIns="45720" rIns="91440" bIns="45720" rtlCol="0" anchor="t">
            <a:noAutofit/>
          </a:bodyPr>
          <a:lstStyle/>
          <a:p>
            <a:r>
              <a:rPr lang="en-GB" sz="1600" b="1">
                <a:effectLst/>
                <a:latin typeface="+mn-lt"/>
                <a:ea typeface="Times New Roman" panose="02020603050405020304" pitchFamily="18" charset="0"/>
                <a:cs typeface="Arial"/>
              </a:rPr>
              <a:t>Electronic Staff Record (ESR) data show: </a:t>
            </a:r>
          </a:p>
          <a:p>
            <a:endParaRPr lang="en-GB" sz="1600" b="1">
              <a:latin typeface="+mn-lt"/>
              <a:ea typeface="Times New Roman" panose="02020603050405020304" pitchFamily="18" charset="0"/>
              <a:cs typeface="Arial"/>
            </a:endParaRPr>
          </a:p>
          <a:p>
            <a:pPr marL="285750" indent="-285750">
              <a:buFont typeface="Arial" panose="020B0604020202020204" pitchFamily="34" charset="0"/>
              <a:buChar char="•"/>
            </a:pPr>
            <a:r>
              <a:rPr lang="en-GB" sz="1600">
                <a:effectLst/>
                <a:latin typeface="+mn-lt"/>
                <a:ea typeface="Times New Roman" panose="02020603050405020304" pitchFamily="18" charset="0"/>
                <a:cs typeface="Arial"/>
              </a:rPr>
              <a:t>On March 31</a:t>
            </a:r>
            <a:r>
              <a:rPr lang="en-GB" sz="1600" baseline="30000">
                <a:effectLst/>
                <a:latin typeface="+mn-lt"/>
                <a:ea typeface="Times New Roman" panose="02020603050405020304" pitchFamily="18" charset="0"/>
                <a:cs typeface="Arial"/>
              </a:rPr>
              <a:t>st</a:t>
            </a:r>
            <a:r>
              <a:rPr lang="en-GB" sz="1600">
                <a:latin typeface="+mn-lt"/>
                <a:ea typeface="Times New Roman" panose="02020603050405020304" pitchFamily="18" charset="0"/>
                <a:cs typeface="Arial"/>
              </a:rPr>
              <a:t>,</a:t>
            </a:r>
            <a:r>
              <a:rPr lang="en-GB" sz="1600">
                <a:effectLst/>
                <a:latin typeface="+mn-lt"/>
                <a:ea typeface="Times New Roman" panose="02020603050405020304" pitchFamily="18" charset="0"/>
                <a:cs typeface="Arial"/>
              </a:rPr>
              <a:t> </a:t>
            </a:r>
            <a:r>
              <a:rPr lang="en-GB" sz="1600">
                <a:latin typeface="+mn-lt"/>
                <a:ea typeface="Times New Roman" panose="02020603050405020304" pitchFamily="18" charset="0"/>
                <a:cs typeface="Arial"/>
              </a:rPr>
              <a:t>2024</a:t>
            </a:r>
            <a:r>
              <a:rPr lang="en-GB" sz="1600">
                <a:effectLst/>
                <a:latin typeface="+mn-lt"/>
                <a:ea typeface="Times New Roman" panose="02020603050405020304" pitchFamily="18" charset="0"/>
                <a:cs typeface="Arial"/>
              </a:rPr>
              <a:t>, there were </a:t>
            </a:r>
            <a:r>
              <a:rPr lang="en-GB" sz="1600">
                <a:latin typeface="+mn-lt"/>
                <a:ea typeface="Times New Roman" panose="02020603050405020304" pitchFamily="18" charset="0"/>
                <a:cs typeface="Arial"/>
              </a:rPr>
              <a:t>833</a:t>
            </a:r>
            <a:r>
              <a:rPr lang="en-GB" sz="1600">
                <a:effectLst/>
                <a:latin typeface="+mn-lt"/>
                <a:ea typeface="Times New Roman" panose="02020603050405020304" pitchFamily="18" charset="0"/>
                <a:cs typeface="Arial"/>
              </a:rPr>
              <a:t> employees at NICE </a:t>
            </a:r>
            <a:endParaRPr lang="en-GB" sz="1600">
              <a:latin typeface="+mn-lt"/>
              <a:ea typeface="Times New Roman" panose="02020603050405020304" pitchFamily="18" charset="0"/>
              <a:cs typeface="Arial"/>
            </a:endParaRPr>
          </a:p>
          <a:p>
            <a:pPr marL="285750" indent="-285750">
              <a:buFont typeface="Arial" panose="020B0604020202020204" pitchFamily="34" charset="0"/>
              <a:buChar char="•"/>
            </a:pPr>
            <a:r>
              <a:rPr lang="en-GB" sz="1600">
                <a:effectLst/>
                <a:latin typeface="+mn-lt"/>
                <a:ea typeface="Times New Roman" panose="02020603050405020304" pitchFamily="18" charset="0"/>
                <a:cs typeface="Arial"/>
              </a:rPr>
              <a:t>The gender split of the workforce is </a:t>
            </a:r>
            <a:r>
              <a:rPr lang="en-GB" sz="1600">
                <a:latin typeface="+mn-lt"/>
                <a:ea typeface="Times New Roman" panose="02020603050405020304" pitchFamily="18" charset="0"/>
                <a:cs typeface="Arial"/>
              </a:rPr>
              <a:t>about </a:t>
            </a:r>
            <a:r>
              <a:rPr lang="en-GB" sz="1600">
                <a:effectLst/>
                <a:latin typeface="+mn-lt"/>
                <a:ea typeface="Times New Roman" panose="02020603050405020304" pitchFamily="18" charset="0"/>
                <a:cs typeface="Arial"/>
              </a:rPr>
              <a:t>the same as last year: females at </a:t>
            </a:r>
            <a:r>
              <a:rPr lang="en-GB" sz="1600">
                <a:latin typeface="+mn-lt"/>
                <a:ea typeface="Times New Roman" panose="02020603050405020304" pitchFamily="18" charset="0"/>
                <a:cs typeface="Arial"/>
              </a:rPr>
              <a:t>68</a:t>
            </a:r>
            <a:r>
              <a:rPr lang="en-GB" sz="1600">
                <a:effectLst/>
                <a:latin typeface="+mn-lt"/>
                <a:ea typeface="Times New Roman" panose="02020603050405020304" pitchFamily="18" charset="0"/>
                <a:cs typeface="Arial"/>
              </a:rPr>
              <a:t>%, and men at </a:t>
            </a:r>
            <a:r>
              <a:rPr lang="en-GB" sz="1600">
                <a:latin typeface="+mn-lt"/>
                <a:ea typeface="Times New Roman" panose="02020603050405020304" pitchFamily="18" charset="0"/>
                <a:cs typeface="Arial"/>
              </a:rPr>
              <a:t>32</a:t>
            </a:r>
            <a:r>
              <a:rPr lang="en-GB" sz="1600">
                <a:effectLst/>
                <a:latin typeface="+mn-lt"/>
                <a:ea typeface="Times New Roman" panose="02020603050405020304" pitchFamily="18" charset="0"/>
                <a:cs typeface="Arial"/>
              </a:rPr>
              <a:t>%*</a:t>
            </a:r>
            <a:endParaRPr lang="en-GB"/>
          </a:p>
          <a:p>
            <a:pPr marL="285750" indent="-285750">
              <a:buFont typeface="Arial" panose="020B0604020202020204" pitchFamily="34" charset="0"/>
              <a:buChar char="•"/>
            </a:pPr>
            <a:r>
              <a:rPr lang="en-GB" sz="1600">
                <a:effectLst/>
                <a:latin typeface="+mn-lt"/>
                <a:ea typeface="Times New Roman" panose="02020603050405020304" pitchFamily="18" charset="0"/>
                <a:cs typeface="Arial"/>
              </a:rPr>
              <a:t>Just</a:t>
            </a:r>
            <a:r>
              <a:rPr lang="en-GB" sz="1600">
                <a:latin typeface="+mn-lt"/>
                <a:ea typeface="Times New Roman" panose="02020603050405020304" pitchFamily="18" charset="0"/>
                <a:cs typeface="Arial"/>
              </a:rPr>
              <a:t> under</a:t>
            </a:r>
            <a:r>
              <a:rPr lang="en-GB" sz="1600">
                <a:effectLst/>
                <a:latin typeface="+mn-lt"/>
                <a:ea typeface="Times New Roman" panose="02020603050405020304" pitchFamily="18" charset="0"/>
                <a:cs typeface="Arial"/>
              </a:rPr>
              <a:t> half </a:t>
            </a:r>
            <a:r>
              <a:rPr lang="en-GB" sz="1600">
                <a:latin typeface="+mn-lt"/>
                <a:ea typeface="Times New Roman" panose="02020603050405020304" pitchFamily="18" charset="0"/>
                <a:cs typeface="Arial"/>
              </a:rPr>
              <a:t>(48%)</a:t>
            </a:r>
            <a:r>
              <a:rPr lang="en-GB" sz="1600">
                <a:effectLst/>
                <a:latin typeface="+mn-lt"/>
                <a:ea typeface="Times New Roman" panose="02020603050405020304" pitchFamily="18" charset="0"/>
                <a:cs typeface="Arial"/>
              </a:rPr>
              <a:t> of NICE’s workforce are 40 years old or less, </a:t>
            </a:r>
            <a:r>
              <a:rPr lang="en-GB" sz="1600">
                <a:latin typeface="+mn-lt"/>
                <a:ea typeface="Times New Roman" panose="02020603050405020304" pitchFamily="18" charset="0"/>
                <a:cs typeface="Arial"/>
              </a:rPr>
              <a:t>which is 3%</a:t>
            </a:r>
            <a:r>
              <a:rPr lang="en-GB" sz="1600">
                <a:effectLst/>
                <a:latin typeface="+mn-lt"/>
                <a:ea typeface="Times New Roman" panose="02020603050405020304" pitchFamily="18" charset="0"/>
                <a:cs typeface="Arial"/>
              </a:rPr>
              <a:t> </a:t>
            </a:r>
            <a:r>
              <a:rPr lang="en-GB" sz="1600">
                <a:latin typeface="+mn-lt"/>
                <a:ea typeface="Times New Roman" panose="02020603050405020304" pitchFamily="18" charset="0"/>
                <a:cs typeface="Arial"/>
              </a:rPr>
              <a:t>less than </a:t>
            </a:r>
            <a:r>
              <a:rPr lang="en-GB" sz="1600">
                <a:effectLst/>
                <a:latin typeface="+mn-lt"/>
                <a:ea typeface="Times New Roman" panose="02020603050405020304" pitchFamily="18" charset="0"/>
                <a:cs typeface="Arial"/>
              </a:rPr>
              <a:t>last year</a:t>
            </a:r>
          </a:p>
          <a:p>
            <a:pPr marL="285750" indent="-285750">
              <a:buFont typeface="Arial" panose="020B0604020202020204" pitchFamily="34" charset="0"/>
              <a:buChar char="•"/>
            </a:pPr>
            <a:r>
              <a:rPr lang="en-GB" sz="1600">
                <a:solidFill>
                  <a:srgbClr val="000000"/>
                </a:solidFill>
                <a:effectLst/>
                <a:latin typeface="+mn-lt"/>
                <a:ea typeface="Times New Roman" panose="02020603050405020304" pitchFamily="18" charset="0"/>
                <a:cs typeface="Arial"/>
              </a:rPr>
              <a:t>The overall proportion of ethnic minority staff is </a:t>
            </a:r>
            <a:r>
              <a:rPr lang="en-GB" sz="1600">
                <a:solidFill>
                  <a:srgbClr val="000000"/>
                </a:solidFill>
                <a:latin typeface="+mn-lt"/>
                <a:ea typeface="Times New Roman" panose="02020603050405020304" pitchFamily="18" charset="0"/>
                <a:cs typeface="Arial"/>
              </a:rPr>
              <a:t>18.8%,</a:t>
            </a:r>
            <a:r>
              <a:rPr lang="en-GB" sz="1600">
                <a:solidFill>
                  <a:srgbClr val="000000"/>
                </a:solidFill>
                <a:effectLst/>
                <a:latin typeface="+mn-lt"/>
                <a:ea typeface="Times New Roman" panose="02020603050405020304" pitchFamily="18" charset="0"/>
                <a:cs typeface="Arial"/>
              </a:rPr>
              <a:t> an increase from </a:t>
            </a:r>
            <a:r>
              <a:rPr lang="en-GB" sz="1600">
                <a:solidFill>
                  <a:srgbClr val="000000"/>
                </a:solidFill>
                <a:latin typeface="+mn-lt"/>
                <a:ea typeface="Times New Roman" panose="02020603050405020304" pitchFamily="18" charset="0"/>
                <a:cs typeface="Arial"/>
              </a:rPr>
              <a:t>18</a:t>
            </a:r>
            <a:r>
              <a:rPr lang="en-GB" sz="1600">
                <a:solidFill>
                  <a:srgbClr val="000000"/>
                </a:solidFill>
                <a:effectLst/>
                <a:latin typeface="+mn-lt"/>
                <a:ea typeface="Times New Roman" panose="02020603050405020304" pitchFamily="18" charset="0"/>
                <a:cs typeface="Arial"/>
              </a:rPr>
              <a:t>%</a:t>
            </a:r>
          </a:p>
          <a:p>
            <a:pPr marL="285750" indent="-285750">
              <a:buFont typeface="Arial" panose="020B0604020202020204" pitchFamily="34" charset="0"/>
              <a:buChar char="•"/>
            </a:pPr>
            <a:r>
              <a:rPr lang="en-GB" sz="1600">
                <a:latin typeface="+mn-lt"/>
                <a:ea typeface="Times New Roman" panose="02020603050405020304" pitchFamily="18" charset="0"/>
                <a:cs typeface="Arial"/>
              </a:rPr>
              <a:t>9.7%</a:t>
            </a:r>
            <a:r>
              <a:rPr lang="en-GB" sz="1600">
                <a:effectLst/>
                <a:latin typeface="+mn-lt"/>
                <a:ea typeface="Times New Roman" panose="02020603050405020304" pitchFamily="18" charset="0"/>
                <a:cs typeface="Arial"/>
              </a:rPr>
              <a:t> of the workforce have declared a disability, an increase from </a:t>
            </a:r>
            <a:r>
              <a:rPr lang="en-GB" sz="1600">
                <a:latin typeface="+mn-lt"/>
                <a:ea typeface="Times New Roman" panose="02020603050405020304" pitchFamily="18" charset="0"/>
                <a:cs typeface="Arial"/>
              </a:rPr>
              <a:t>9.24%</a:t>
            </a:r>
            <a:r>
              <a:rPr lang="en-GB" sz="1600">
                <a:effectLst/>
                <a:latin typeface="+mn-lt"/>
                <a:ea typeface="Times New Roman" panose="02020603050405020304" pitchFamily="18" charset="0"/>
                <a:cs typeface="Arial"/>
              </a:rPr>
              <a:t> for the previous year</a:t>
            </a:r>
          </a:p>
          <a:p>
            <a:pPr marL="285750" indent="-285750">
              <a:buFont typeface="Arial" panose="020B0604020202020204" pitchFamily="34" charset="0"/>
              <a:buChar char="•"/>
            </a:pPr>
            <a:r>
              <a:rPr lang="en-GB" sz="1600">
                <a:latin typeface="+mn-lt"/>
                <a:ea typeface="Times New Roman" panose="02020603050405020304" pitchFamily="18" charset="0"/>
                <a:cs typeface="Arial"/>
              </a:rPr>
              <a:t>8.5%</a:t>
            </a:r>
            <a:r>
              <a:rPr lang="en-GB" sz="1600">
                <a:effectLst/>
                <a:latin typeface="+mn-lt"/>
                <a:ea typeface="Times New Roman" panose="02020603050405020304" pitchFamily="18" charset="0"/>
                <a:cs typeface="Arial"/>
              </a:rPr>
              <a:t> of staff have recorded their sexual orientation as LGBTQ+, which is</a:t>
            </a:r>
            <a:r>
              <a:rPr lang="en-GB" sz="1600">
                <a:latin typeface="+mn-lt"/>
                <a:ea typeface="Times New Roman" panose="02020603050405020304" pitchFamily="18" charset="0"/>
                <a:cs typeface="Arial"/>
              </a:rPr>
              <a:t> an</a:t>
            </a:r>
            <a:r>
              <a:rPr lang="en-GB" sz="1600">
                <a:effectLst/>
                <a:latin typeface="+mn-lt"/>
                <a:ea typeface="Times New Roman" panose="02020603050405020304" pitchFamily="18" charset="0"/>
                <a:cs typeface="Arial"/>
              </a:rPr>
              <a:t> </a:t>
            </a:r>
            <a:r>
              <a:rPr lang="en-GB" sz="1600">
                <a:latin typeface="+mn-lt"/>
                <a:ea typeface="Times New Roman" panose="02020603050405020304" pitchFamily="18" charset="0"/>
                <a:cs typeface="Arial"/>
              </a:rPr>
              <a:t>increase from </a:t>
            </a:r>
            <a:r>
              <a:rPr lang="en-GB" sz="1600">
                <a:effectLst/>
                <a:latin typeface="+mn-lt"/>
                <a:ea typeface="Times New Roman" panose="02020603050405020304" pitchFamily="18" charset="0"/>
                <a:cs typeface="Arial"/>
              </a:rPr>
              <a:t>last year</a:t>
            </a:r>
            <a:r>
              <a:rPr lang="en-GB" sz="1600">
                <a:latin typeface="+mn-lt"/>
                <a:ea typeface="Times New Roman" panose="02020603050405020304" pitchFamily="18" charset="0"/>
                <a:cs typeface="Arial"/>
              </a:rPr>
              <a:t>, when it was 7.6%</a:t>
            </a:r>
          </a:p>
          <a:p>
            <a:pPr marL="285750" indent="-285750">
              <a:buFont typeface="Arial" panose="020B0604020202020204" pitchFamily="34" charset="0"/>
              <a:buChar char="•"/>
            </a:pPr>
            <a:endParaRPr lang="en-GB" sz="1600">
              <a:latin typeface="+mn-lt"/>
              <a:ea typeface="Times New Roman" panose="02020603050405020304" pitchFamily="18" charset="0"/>
              <a:cs typeface="Arial"/>
            </a:endParaRPr>
          </a:p>
          <a:p>
            <a:pPr marL="285750" indent="-285750">
              <a:buFont typeface="Arial" panose="020B0604020202020204" pitchFamily="34" charset="0"/>
              <a:buChar char="•"/>
            </a:pPr>
            <a:endParaRPr lang="en-GB" sz="1600">
              <a:latin typeface="+mn-lt"/>
              <a:ea typeface="Times New Roman" panose="02020603050405020304" pitchFamily="18" charset="0"/>
              <a:cs typeface="Arial"/>
            </a:endParaRPr>
          </a:p>
          <a:p>
            <a:pPr marL="285750" indent="-285750">
              <a:buFont typeface="Arial" panose="020B0604020202020204" pitchFamily="34" charset="0"/>
              <a:buChar char="•"/>
            </a:pPr>
            <a:endParaRPr lang="en-GB" sz="1600">
              <a:latin typeface="+mn-lt"/>
              <a:ea typeface="Times New Roman" panose="02020603050405020304" pitchFamily="18" charset="0"/>
              <a:cs typeface="Arial"/>
            </a:endParaRPr>
          </a:p>
        </p:txBody>
      </p:sp>
      <p:sp>
        <p:nvSpPr>
          <p:cNvPr id="9" name="TextBox 8">
            <a:extLst>
              <a:ext uri="{FF2B5EF4-FFF2-40B4-BE49-F238E27FC236}">
                <a16:creationId xmlns:a16="http://schemas.microsoft.com/office/drawing/2014/main" id="{7CCAE6ED-4123-9D97-2CCB-5BD24B29D2F7}"/>
              </a:ext>
            </a:extLst>
          </p:cNvPr>
          <p:cNvSpPr txBox="1"/>
          <p:nvPr/>
        </p:nvSpPr>
        <p:spPr>
          <a:xfrm>
            <a:off x="358259" y="5087741"/>
            <a:ext cx="11475832" cy="1631216"/>
          </a:xfrm>
          <a:prstGeom prst="rect">
            <a:avLst/>
          </a:prstGeom>
          <a:noFill/>
        </p:spPr>
        <p:txBody>
          <a:bodyPr wrap="square" lIns="91440" tIns="45720" rIns="91440" bIns="45720" rtlCol="0" anchor="t">
            <a:spAutoFit/>
          </a:bodyPr>
          <a:lstStyle/>
          <a:p>
            <a:pPr lvl="2"/>
            <a:r>
              <a:rPr lang="en-GB" sz="1600">
                <a:latin typeface="+mn-lt"/>
                <a:ea typeface="Times New Roman" panose="02020603050405020304" pitchFamily="18" charset="0"/>
                <a:cs typeface="Arial"/>
              </a:rPr>
              <a:t>*While </a:t>
            </a:r>
            <a:r>
              <a:rPr lang="en-GB" sz="1600">
                <a:effectLst/>
                <a:latin typeface="+mn-lt"/>
                <a:ea typeface="Arial" panose="020B0604020202020204" pitchFamily="34" charset="0"/>
                <a:cs typeface="Arial"/>
              </a:rPr>
              <a:t>ESR does not currently provide an option for employees who prefer to self-describe gender, our Staff Survey offers the option </a:t>
            </a:r>
            <a:r>
              <a:rPr lang="en-GB" sz="1600">
                <a:latin typeface="+mn-lt"/>
                <a:ea typeface="Arial" panose="020B0604020202020204" pitchFamily="34" charset="0"/>
                <a:cs typeface="Arial"/>
              </a:rPr>
              <a:t>for staff to identify as male, female, non-binary, </a:t>
            </a:r>
            <a:r>
              <a:rPr lang="en-GB" sz="1600">
                <a:ea typeface="Arial" panose="020B0604020202020204" pitchFamily="34" charset="0"/>
                <a:cs typeface="Arial"/>
              </a:rPr>
              <a:t>or transgender.</a:t>
            </a:r>
            <a:r>
              <a:rPr lang="en-GB" sz="1600">
                <a:latin typeface="+mn-lt"/>
                <a:ea typeface="Arial" panose="020B0604020202020204" pitchFamily="34" charset="0"/>
                <a:cs typeface="Arial"/>
              </a:rPr>
              <a:t> For </a:t>
            </a:r>
            <a:r>
              <a:rPr lang="en-GB" sz="1600">
                <a:ea typeface="Arial" panose="020B0604020202020204" pitchFamily="34" charset="0"/>
                <a:cs typeface="Arial"/>
              </a:rPr>
              <a:t>2024</a:t>
            </a:r>
            <a:r>
              <a:rPr lang="en-GB" sz="1600">
                <a:latin typeface="+mn-lt"/>
                <a:ea typeface="Arial" panose="020B0604020202020204" pitchFamily="34" charset="0"/>
                <a:cs typeface="Arial"/>
              </a:rPr>
              <a:t>, </a:t>
            </a:r>
            <a:r>
              <a:rPr lang="en-GB" sz="1600">
                <a:ea typeface="Arial" panose="020B0604020202020204" pitchFamily="34" charset="0"/>
                <a:cs typeface="Arial"/>
              </a:rPr>
              <a:t>there were too few submissions (&lt;5) to report on </a:t>
            </a:r>
            <a:r>
              <a:rPr lang="en-GB" sz="1600">
                <a:effectLst/>
                <a:latin typeface="+mn-lt"/>
                <a:ea typeface="Arial" panose="020B0604020202020204" pitchFamily="34" charset="0"/>
                <a:cs typeface="Arial"/>
              </a:rPr>
              <a:t>%</a:t>
            </a:r>
            <a:r>
              <a:rPr lang="en-GB" sz="1600">
                <a:ea typeface="Arial" panose="020B0604020202020204" pitchFamily="34" charset="0"/>
                <a:cs typeface="Arial"/>
              </a:rPr>
              <a:t> non-binary &amp; transgender staff responding to the staff survey.</a:t>
            </a:r>
            <a:endParaRPr lang="en-US"/>
          </a:p>
          <a:p>
            <a:pPr lvl="2"/>
            <a:endParaRPr lang="en-GB" sz="2000">
              <a:ea typeface="Inter"/>
              <a:cs typeface="Arial"/>
            </a:endParaRPr>
          </a:p>
          <a:p>
            <a:pPr lvl="2"/>
            <a:endParaRPr lang="en-GB" sz="1600">
              <a:ea typeface="Inter"/>
              <a:cs typeface="Arial"/>
            </a:endParaRPr>
          </a:p>
        </p:txBody>
      </p:sp>
      <p:sp>
        <p:nvSpPr>
          <p:cNvPr id="2" name="Title 1">
            <a:extLst>
              <a:ext uri="{FF2B5EF4-FFF2-40B4-BE49-F238E27FC236}">
                <a16:creationId xmlns:a16="http://schemas.microsoft.com/office/drawing/2014/main" id="{F8F458B5-88C7-BBB3-E522-4D3B296ABABD}"/>
              </a:ext>
            </a:extLst>
          </p:cNvPr>
          <p:cNvSpPr>
            <a:spLocks noGrp="1"/>
          </p:cNvSpPr>
          <p:nvPr>
            <p:ph type="title" idx="4294967295"/>
          </p:nvPr>
        </p:nvSpPr>
        <p:spPr>
          <a:xfrm>
            <a:off x="0" y="-54765"/>
            <a:ext cx="12192000" cy="365107"/>
          </a:xfrm>
          <a:prstGeom prst="rect">
            <a:avLst/>
          </a:prstGeom>
          <a:solidFill>
            <a:srgbClr val="228096"/>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chemeClr val="lt1"/>
                </a:solidFill>
                <a:effectLst/>
                <a:uLnTx/>
                <a:uFillTx/>
                <a:latin typeface="+mn-lt"/>
                <a:ea typeface="+mn-ea"/>
                <a:cs typeface="+mn-cs"/>
              </a:rPr>
              <a:t>Key workforce data for 2023/24</a:t>
            </a:r>
          </a:p>
        </p:txBody>
      </p:sp>
    </p:spTree>
    <p:extLst>
      <p:ext uri="{BB962C8B-B14F-4D97-AF65-F5344CB8AC3E}">
        <p14:creationId xmlns:p14="http://schemas.microsoft.com/office/powerpoint/2010/main" val="304390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5A8331-C618-99F9-4044-67104E675B2C}"/>
              </a:ext>
            </a:extLst>
          </p:cNvPr>
          <p:cNvSpPr>
            <a:spLocks noGrp="1"/>
          </p:cNvSpPr>
          <p:nvPr>
            <p:ph type="body" sz="quarter" idx="12"/>
          </p:nvPr>
        </p:nvSpPr>
        <p:spPr>
          <a:xfrm>
            <a:off x="126677" y="909834"/>
            <a:ext cx="11076689" cy="3954638"/>
          </a:xfrm>
        </p:spPr>
        <p:txBody>
          <a:bodyPr vert="horz" lIns="91440" tIns="45720" rIns="91440" bIns="45720" rtlCol="0" anchor="t">
            <a:normAutofit/>
          </a:bodyPr>
          <a:lstStyle/>
          <a:p>
            <a:endParaRPr lang="en-GB" sz="1600"/>
          </a:p>
          <a:p>
            <a:r>
              <a:rPr lang="en-GB" sz="1600">
                <a:latin typeface="Inter"/>
                <a:ea typeface="Inter"/>
              </a:rPr>
              <a:t>T</a:t>
            </a:r>
            <a:r>
              <a:rPr lang="en-GB">
                <a:latin typeface="Inter"/>
                <a:ea typeface="Inter"/>
              </a:rPr>
              <a:t>here has been a fall in non-declaration for all groups, both in-year, and since 2019/20</a:t>
            </a:r>
          </a:p>
        </p:txBody>
      </p:sp>
      <p:sp>
        <p:nvSpPr>
          <p:cNvPr id="3" name="Title 2">
            <a:extLst>
              <a:ext uri="{FF2B5EF4-FFF2-40B4-BE49-F238E27FC236}">
                <a16:creationId xmlns:a16="http://schemas.microsoft.com/office/drawing/2014/main" id="{688EFEBD-B00A-6B9A-667D-106FB1DE8AC7}"/>
              </a:ext>
            </a:extLst>
          </p:cNvPr>
          <p:cNvSpPr>
            <a:spLocks noGrp="1"/>
          </p:cNvSpPr>
          <p:nvPr>
            <p:ph type="ctrTitle"/>
          </p:nvPr>
        </p:nvSpPr>
        <p:spPr>
          <a:xfrm>
            <a:off x="108599" y="458777"/>
            <a:ext cx="11637405" cy="1260960"/>
          </a:xfrm>
        </p:spPr>
        <p:txBody>
          <a:bodyPr>
            <a:normAutofit/>
          </a:bodyPr>
          <a:lstStyle/>
          <a:p>
            <a:r>
              <a:rPr lang="en-GB" sz="3200">
                <a:latin typeface="Lora SemiBold"/>
              </a:rPr>
              <a:t>There has been an improvement in non-declaration rates, for all groups</a:t>
            </a:r>
          </a:p>
        </p:txBody>
      </p:sp>
      <p:graphicFrame>
        <p:nvGraphicFramePr>
          <p:cNvPr id="4" name="Table 3">
            <a:extLst>
              <a:ext uri="{FF2B5EF4-FFF2-40B4-BE49-F238E27FC236}">
                <a16:creationId xmlns:a16="http://schemas.microsoft.com/office/drawing/2014/main" id="{830322D4-4679-869B-8334-B72DC28C927A}"/>
              </a:ext>
            </a:extLst>
          </p:cNvPr>
          <p:cNvGraphicFramePr>
            <a:graphicFrameLocks noGrp="1"/>
          </p:cNvGraphicFramePr>
          <p:nvPr>
            <p:extLst>
              <p:ext uri="{D42A27DB-BD31-4B8C-83A1-F6EECF244321}">
                <p14:modId xmlns:p14="http://schemas.microsoft.com/office/powerpoint/2010/main" val="1487212955"/>
              </p:ext>
            </p:extLst>
          </p:nvPr>
        </p:nvGraphicFramePr>
        <p:xfrm>
          <a:off x="720594" y="2205695"/>
          <a:ext cx="9897484" cy="4326254"/>
        </p:xfrm>
        <a:graphic>
          <a:graphicData uri="http://schemas.openxmlformats.org/drawingml/2006/table">
            <a:tbl>
              <a:tblPr firstRow="1" firstCol="1" bandRow="1">
                <a:tableStyleId>{5C22544A-7EE6-4342-B048-85BDC9FD1C3A}</a:tableStyleId>
              </a:tblPr>
              <a:tblGrid>
                <a:gridCol w="1288147">
                  <a:extLst>
                    <a:ext uri="{9D8B030D-6E8A-4147-A177-3AD203B41FA5}">
                      <a16:colId xmlns:a16="http://schemas.microsoft.com/office/drawing/2014/main" val="4041864033"/>
                    </a:ext>
                  </a:extLst>
                </a:gridCol>
                <a:gridCol w="981645">
                  <a:extLst>
                    <a:ext uri="{9D8B030D-6E8A-4147-A177-3AD203B41FA5}">
                      <a16:colId xmlns:a16="http://schemas.microsoft.com/office/drawing/2014/main" val="2358515470"/>
                    </a:ext>
                  </a:extLst>
                </a:gridCol>
                <a:gridCol w="1220423">
                  <a:extLst>
                    <a:ext uri="{9D8B030D-6E8A-4147-A177-3AD203B41FA5}">
                      <a16:colId xmlns:a16="http://schemas.microsoft.com/office/drawing/2014/main" val="3446363755"/>
                    </a:ext>
                  </a:extLst>
                </a:gridCol>
                <a:gridCol w="1204364">
                  <a:extLst>
                    <a:ext uri="{9D8B030D-6E8A-4147-A177-3AD203B41FA5}">
                      <a16:colId xmlns:a16="http://schemas.microsoft.com/office/drawing/2014/main" val="683174591"/>
                    </a:ext>
                  </a:extLst>
                </a:gridCol>
                <a:gridCol w="996104">
                  <a:extLst>
                    <a:ext uri="{9D8B030D-6E8A-4147-A177-3AD203B41FA5}">
                      <a16:colId xmlns:a16="http://schemas.microsoft.com/office/drawing/2014/main" val="3287554618"/>
                    </a:ext>
                  </a:extLst>
                </a:gridCol>
                <a:gridCol w="1032159">
                  <a:extLst>
                    <a:ext uri="{9D8B030D-6E8A-4147-A177-3AD203B41FA5}">
                      <a16:colId xmlns:a16="http://schemas.microsoft.com/office/drawing/2014/main" val="505752920"/>
                    </a:ext>
                  </a:extLst>
                </a:gridCol>
                <a:gridCol w="1587321">
                  <a:extLst>
                    <a:ext uri="{9D8B030D-6E8A-4147-A177-3AD203B41FA5}">
                      <a16:colId xmlns:a16="http://schemas.microsoft.com/office/drawing/2014/main" val="3367942936"/>
                    </a:ext>
                  </a:extLst>
                </a:gridCol>
                <a:gridCol w="1587321">
                  <a:extLst>
                    <a:ext uri="{9D8B030D-6E8A-4147-A177-3AD203B41FA5}">
                      <a16:colId xmlns:a16="http://schemas.microsoft.com/office/drawing/2014/main" val="2601498614"/>
                    </a:ext>
                  </a:extLst>
                </a:gridCol>
              </a:tblGrid>
              <a:tr h="1663946">
                <a:tc>
                  <a:txBody>
                    <a:bodyPr/>
                    <a:lstStyle/>
                    <a:p>
                      <a:pPr>
                        <a:lnSpc>
                          <a:spcPct val="150000"/>
                        </a:lnSpc>
                        <a:spcAft>
                          <a:spcPts val="1200"/>
                        </a:spcAft>
                      </a:pPr>
                      <a:r>
                        <a:rPr lang="en-GB" sz="1400">
                          <a:effectLst/>
                        </a:rPr>
                        <a:t>Category</a:t>
                      </a:r>
                      <a:endParaRPr lang="en-GB" sz="1400">
                        <a:effectLst/>
                        <a:latin typeface="Arial"/>
                        <a:ea typeface="Times New Roman" panose="02020603050405020304" pitchFamily="18" charset="0"/>
                        <a:cs typeface="Times New Roman"/>
                      </a:endParaRPr>
                    </a:p>
                  </a:txBody>
                  <a:tcPr marL="17311" marR="17311" marT="0" marB="0"/>
                </a:tc>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GB" sz="1400">
                          <a:effectLst/>
                        </a:rPr>
                        <a:t>Not declared </a:t>
                      </a:r>
                      <a:r>
                        <a:rPr lang="en-GB" sz="1400">
                          <a:effectLst/>
                          <a:latin typeface="Arial"/>
                          <a:ea typeface="Times New Roman" panose="02020603050405020304" pitchFamily="18" charset="0"/>
                          <a:cs typeface="Times New Roman"/>
                        </a:rPr>
                        <a:t>2019/20</a:t>
                      </a:r>
                    </a:p>
                    <a:p>
                      <a:pPr>
                        <a:lnSpc>
                          <a:spcPct val="150000"/>
                        </a:lnSpc>
                        <a:spcAft>
                          <a:spcPts val="1200"/>
                        </a:spcAft>
                      </a:pPr>
                      <a:endParaRPr lang="en-GB" sz="1400">
                        <a:effectLst/>
                        <a:latin typeface="Arial"/>
                        <a:ea typeface="Times New Roman" panose="02020603050405020304" pitchFamily="18" charset="0"/>
                        <a:cs typeface="Times New Roman"/>
                      </a:endParaRPr>
                    </a:p>
                  </a:txBody>
                  <a:tcPr marL="17311" marR="17311" marT="0" marB="0"/>
                </a:tc>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GB" sz="1400">
                          <a:effectLst/>
                        </a:rPr>
                        <a:t>Not declared 2020/21</a:t>
                      </a:r>
                      <a:endParaRPr lang="en-GB" sz="1400">
                        <a:effectLst/>
                        <a:latin typeface="Arial"/>
                        <a:ea typeface="Times New Roman" panose="02020603050405020304" pitchFamily="18" charset="0"/>
                        <a:cs typeface="Times New Roman"/>
                      </a:endParaRPr>
                    </a:p>
                    <a:p>
                      <a:pPr>
                        <a:lnSpc>
                          <a:spcPct val="150000"/>
                        </a:lnSpc>
                        <a:spcAft>
                          <a:spcPts val="1200"/>
                        </a:spcAft>
                      </a:pPr>
                      <a:endParaRPr lang="en-GB" sz="1400">
                        <a:effectLst/>
                        <a:latin typeface="Arial"/>
                        <a:ea typeface="Times New Roman" panose="02020603050405020304" pitchFamily="18" charset="0"/>
                        <a:cs typeface="Times New Roman"/>
                      </a:endParaRPr>
                    </a:p>
                  </a:txBody>
                  <a:tcPr marL="17311" marR="17311" marT="0" marB="0"/>
                </a:tc>
                <a:tc>
                  <a:txBody>
                    <a:bodyPr/>
                    <a:lstStyle/>
                    <a:p>
                      <a:pPr>
                        <a:lnSpc>
                          <a:spcPct val="100000"/>
                        </a:lnSpc>
                        <a:spcAft>
                          <a:spcPts val="1200"/>
                        </a:spcAft>
                      </a:pPr>
                      <a:r>
                        <a:rPr lang="en-GB" sz="1400">
                          <a:effectLst/>
                        </a:rPr>
                        <a:t>Not declared</a:t>
                      </a:r>
                    </a:p>
                    <a:p>
                      <a:pPr>
                        <a:lnSpc>
                          <a:spcPct val="100000"/>
                        </a:lnSpc>
                        <a:spcAft>
                          <a:spcPts val="1200"/>
                        </a:spcAft>
                      </a:pPr>
                      <a:r>
                        <a:rPr lang="en-GB" sz="1400">
                          <a:effectLst/>
                        </a:rPr>
                        <a:t>2021/22</a:t>
                      </a:r>
                      <a:endParaRPr lang="en-GB" sz="1400">
                        <a:effectLst/>
                        <a:latin typeface="Arial"/>
                        <a:ea typeface="Times New Roman" panose="02020603050405020304" pitchFamily="18" charset="0"/>
                        <a:cs typeface="Times New Roman"/>
                      </a:endParaRPr>
                    </a:p>
                  </a:txBody>
                  <a:tcPr marL="17311" marR="17311" marT="0" marB="0"/>
                </a:tc>
                <a:tc>
                  <a:txBody>
                    <a:bodyPr/>
                    <a:lstStyle/>
                    <a:p>
                      <a:pPr>
                        <a:lnSpc>
                          <a:spcPct val="100000"/>
                        </a:lnSpc>
                        <a:spcAft>
                          <a:spcPts val="1200"/>
                        </a:spcAft>
                      </a:pPr>
                      <a:r>
                        <a:rPr lang="en-GB" sz="1400">
                          <a:effectLst/>
                        </a:rPr>
                        <a:t>Not declared 2022/23 </a:t>
                      </a:r>
                    </a:p>
                    <a:p>
                      <a:pPr>
                        <a:lnSpc>
                          <a:spcPct val="100000"/>
                        </a:lnSpc>
                        <a:spcAft>
                          <a:spcPts val="1200"/>
                        </a:spcAft>
                      </a:pPr>
                      <a:r>
                        <a:rPr lang="en-GB" sz="1400">
                          <a:effectLst/>
                        </a:rPr>
                        <a:t>(AFC only figures in</a:t>
                      </a:r>
                    </a:p>
                    <a:p>
                      <a:pPr>
                        <a:lnSpc>
                          <a:spcPct val="100000"/>
                        </a:lnSpc>
                        <a:spcAft>
                          <a:spcPts val="1200"/>
                        </a:spcAft>
                      </a:pPr>
                      <a:r>
                        <a:rPr lang="en-GB" sz="1400">
                          <a:effectLst/>
                        </a:rPr>
                        <a:t> brackets)</a:t>
                      </a:r>
                      <a:endParaRPr lang="en-GB" sz="1400">
                        <a:effectLst/>
                        <a:latin typeface="Arial"/>
                        <a:ea typeface="Times New Roman" panose="02020603050405020304" pitchFamily="18" charset="0"/>
                        <a:cs typeface="Times New Roman"/>
                      </a:endParaRPr>
                    </a:p>
                  </a:txBody>
                  <a:tcPr marL="17311" marR="17311" marT="0" marB="0"/>
                </a:tc>
                <a:tc>
                  <a:txBody>
                    <a:bodyPr/>
                    <a:lstStyle/>
                    <a:p>
                      <a:pPr lvl="0">
                        <a:lnSpc>
                          <a:spcPct val="100000"/>
                        </a:lnSpc>
                        <a:spcAft>
                          <a:spcPts val="1200"/>
                        </a:spcAft>
                        <a:buNone/>
                      </a:pPr>
                      <a:r>
                        <a:rPr lang="en-GB" sz="1400" b="1" i="0" u="none" strike="noStrike" noProof="0">
                          <a:solidFill>
                            <a:srgbClr val="FFFFFF"/>
                          </a:solidFill>
                          <a:effectLst/>
                          <a:latin typeface="Inter"/>
                        </a:rPr>
                        <a:t>Not declared</a:t>
                      </a:r>
                      <a:endParaRPr lang="en-US" sz="1400" b="1" i="0" u="none" strike="noStrike" noProof="0">
                        <a:solidFill>
                          <a:srgbClr val="FFFFFF"/>
                        </a:solidFill>
                        <a:effectLst/>
                        <a:latin typeface="Inter"/>
                      </a:endParaRPr>
                    </a:p>
                    <a:p>
                      <a:pPr lvl="0">
                        <a:lnSpc>
                          <a:spcPct val="100000"/>
                        </a:lnSpc>
                        <a:spcAft>
                          <a:spcPts val="1200"/>
                        </a:spcAft>
                        <a:buNone/>
                      </a:pPr>
                      <a:r>
                        <a:rPr lang="en-GB" sz="1400" b="1" i="0" u="none" strike="noStrike" noProof="0">
                          <a:solidFill>
                            <a:srgbClr val="FFFFFF"/>
                          </a:solidFill>
                          <a:effectLst/>
                          <a:latin typeface="Inter"/>
                        </a:rPr>
                        <a:t>2023/24</a:t>
                      </a:r>
                      <a:endParaRPr lang="en-GB" sz="1400"/>
                    </a:p>
                  </a:txBody>
                  <a:tcPr marL="17311" marR="17311" marT="0" marB="0"/>
                </a:tc>
                <a:tc>
                  <a:txBody>
                    <a:bodyPr/>
                    <a:lstStyle/>
                    <a:p>
                      <a:pPr lvl="0">
                        <a:lnSpc>
                          <a:spcPct val="150000"/>
                        </a:lnSpc>
                        <a:spcAft>
                          <a:spcPts val="1200"/>
                        </a:spcAft>
                        <a:buNone/>
                      </a:pPr>
                      <a:r>
                        <a:rPr lang="en-GB" sz="1400">
                          <a:effectLst/>
                        </a:rPr>
                        <a:t>% change since  2022/23</a:t>
                      </a:r>
                      <a:endParaRPr lang="en-US" sz="1400"/>
                    </a:p>
                  </a:txBody>
                  <a:tcPr marL="17310" marR="17310" marT="0" marB="0"/>
                </a:tc>
                <a:tc>
                  <a:txBody>
                    <a:bodyPr/>
                    <a:lstStyle/>
                    <a:p>
                      <a:pPr lvl="0">
                        <a:lnSpc>
                          <a:spcPct val="150000"/>
                        </a:lnSpc>
                        <a:spcAft>
                          <a:spcPts val="1200"/>
                        </a:spcAft>
                        <a:buNone/>
                      </a:pPr>
                      <a:r>
                        <a:rPr lang="en-GB" sz="1400" b="1" i="0" u="none" strike="noStrike" noProof="0">
                          <a:solidFill>
                            <a:srgbClr val="FFFFFF"/>
                          </a:solidFill>
                          <a:effectLst/>
                          <a:latin typeface="Inter"/>
                        </a:rPr>
                        <a:t>% change since 2019/20</a:t>
                      </a:r>
                      <a:endParaRPr lang="en-US" sz="1400"/>
                    </a:p>
                  </a:txBody>
                  <a:tcPr marL="17309" marR="17309" marT="0" marB="0"/>
                </a:tc>
                <a:extLst>
                  <a:ext uri="{0D108BD9-81ED-4DB2-BD59-A6C34878D82A}">
                    <a16:rowId xmlns:a16="http://schemas.microsoft.com/office/drawing/2014/main" val="959767723"/>
                  </a:ext>
                </a:extLst>
              </a:tr>
              <a:tr h="665577">
                <a:tc>
                  <a:txBody>
                    <a:bodyPr/>
                    <a:lstStyle/>
                    <a:p>
                      <a:pPr>
                        <a:lnSpc>
                          <a:spcPct val="150000"/>
                        </a:lnSpc>
                        <a:spcAft>
                          <a:spcPts val="1200"/>
                        </a:spcAft>
                      </a:pPr>
                      <a:r>
                        <a:rPr lang="en-GB" sz="1400">
                          <a:effectLst/>
                        </a:rPr>
                        <a:t>Ethnicity</a:t>
                      </a:r>
                      <a:endParaRPr lang="en-GB" sz="1400">
                        <a:effectLst/>
                        <a:latin typeface="Arial"/>
                        <a:ea typeface="Times New Roman" panose="02020603050405020304" pitchFamily="18" charset="0"/>
                        <a:cs typeface="Times New Roman"/>
                      </a:endParaRPr>
                    </a:p>
                  </a:txBody>
                  <a:tcPr marL="17311" marR="17311" marT="0" marB="0"/>
                </a:tc>
                <a:tc>
                  <a:txBody>
                    <a:bodyPr/>
                    <a:lstStyle/>
                    <a:p>
                      <a:pPr>
                        <a:lnSpc>
                          <a:spcPct val="150000"/>
                        </a:lnSpc>
                        <a:spcAft>
                          <a:spcPts val="1200"/>
                        </a:spcAft>
                      </a:pPr>
                      <a:r>
                        <a:rPr lang="en-GB" sz="1400">
                          <a:effectLst/>
                          <a:latin typeface="Arial"/>
                          <a:ea typeface="Times New Roman" panose="02020603050405020304" pitchFamily="18" charset="0"/>
                          <a:cs typeface="Times New Roman"/>
                        </a:rPr>
                        <a:t>5.4%</a:t>
                      </a:r>
                    </a:p>
                  </a:txBody>
                  <a:tcPr marL="17311" marR="17311" marT="0" marB="0"/>
                </a:tc>
                <a:tc>
                  <a:txBody>
                    <a:bodyPr/>
                    <a:lstStyle/>
                    <a:p>
                      <a:pPr marL="0" marR="0" lvl="0" indent="0" algn="l" defTabSz="914400" rtl="0" eaLnBrk="1" fontAlgn="auto" latinLnBrk="0" hangingPunct="1">
                        <a:lnSpc>
                          <a:spcPct val="150000"/>
                        </a:lnSpc>
                        <a:spcBef>
                          <a:spcPts val="0"/>
                        </a:spcBef>
                        <a:spcAft>
                          <a:spcPts val="1200"/>
                        </a:spcAft>
                        <a:buClrTx/>
                        <a:buSzTx/>
                        <a:buFontTx/>
                        <a:buNone/>
                        <a:tabLst/>
                        <a:defRPr/>
                      </a:pPr>
                      <a:r>
                        <a:rPr lang="en-GB" sz="1400">
                          <a:effectLst/>
                        </a:rPr>
                        <a:t>4.9%</a:t>
                      </a:r>
                      <a:endParaRPr lang="en-GB" sz="1400">
                        <a:effectLst/>
                        <a:latin typeface="Arial"/>
                        <a:ea typeface="Times New Roman" panose="02020603050405020304" pitchFamily="18" charset="0"/>
                        <a:cs typeface="Times New Roman"/>
                      </a:endParaRPr>
                    </a:p>
                  </a:txBody>
                  <a:tcPr marL="17311" marR="17311" marT="0" marB="0"/>
                </a:tc>
                <a:tc>
                  <a:txBody>
                    <a:bodyPr/>
                    <a:lstStyle/>
                    <a:p>
                      <a:pPr>
                        <a:lnSpc>
                          <a:spcPct val="150000"/>
                        </a:lnSpc>
                        <a:spcAft>
                          <a:spcPts val="1200"/>
                        </a:spcAft>
                      </a:pPr>
                      <a:r>
                        <a:rPr lang="en-GB" sz="1400">
                          <a:effectLst/>
                        </a:rPr>
                        <a:t>4.5%</a:t>
                      </a:r>
                      <a:endParaRPr lang="en-GB" sz="1400">
                        <a:effectLst/>
                        <a:latin typeface="Arial"/>
                        <a:ea typeface="Times New Roman" panose="02020603050405020304" pitchFamily="18" charset="0"/>
                        <a:cs typeface="Times New Roman"/>
                      </a:endParaRPr>
                    </a:p>
                  </a:txBody>
                  <a:tcPr marL="17311" marR="17311" marT="0" marB="0"/>
                </a:tc>
                <a:tc>
                  <a:txBody>
                    <a:bodyPr/>
                    <a:lstStyle/>
                    <a:p>
                      <a:pPr>
                        <a:lnSpc>
                          <a:spcPct val="150000"/>
                        </a:lnSpc>
                        <a:spcAft>
                          <a:spcPts val="1200"/>
                        </a:spcAft>
                      </a:pPr>
                      <a:r>
                        <a:rPr lang="en-GB" sz="1400">
                          <a:effectLst/>
                        </a:rPr>
                        <a:t>4.5% (3.4%)</a:t>
                      </a:r>
                      <a:endParaRPr lang="en-GB" sz="1400">
                        <a:effectLst/>
                        <a:latin typeface="Arial"/>
                        <a:ea typeface="Times New Roman" panose="02020603050405020304" pitchFamily="18" charset="0"/>
                        <a:cs typeface="Times New Roman"/>
                      </a:endParaRPr>
                    </a:p>
                  </a:txBody>
                  <a:tcPr marL="17311" marR="17311" marT="0" marB="0"/>
                </a:tc>
                <a:tc>
                  <a:txBody>
                    <a:bodyPr/>
                    <a:lstStyle/>
                    <a:p>
                      <a:pPr>
                        <a:lnSpc>
                          <a:spcPct val="150000"/>
                        </a:lnSpc>
                        <a:spcAft>
                          <a:spcPts val="1200"/>
                        </a:spcAft>
                      </a:pPr>
                      <a:r>
                        <a:rPr lang="en-GB" sz="1400">
                          <a:effectLst/>
                        </a:rPr>
                        <a:t>4.2%</a:t>
                      </a:r>
                    </a:p>
                  </a:txBody>
                  <a:tcPr marL="17311" marR="17311" marT="0" marB="0"/>
                </a:tc>
                <a:tc>
                  <a:txBody>
                    <a:bodyPr/>
                    <a:lstStyle/>
                    <a:p>
                      <a:pPr lvl="0">
                        <a:lnSpc>
                          <a:spcPct val="150000"/>
                        </a:lnSpc>
                        <a:spcAft>
                          <a:spcPts val="1200"/>
                        </a:spcAft>
                        <a:buNone/>
                      </a:pPr>
                      <a:r>
                        <a:rPr lang="en-GB" sz="1400">
                          <a:effectLst/>
                        </a:rPr>
                        <a:t>-3.6% </a:t>
                      </a:r>
                    </a:p>
                  </a:txBody>
                  <a:tcPr marL="17310" marR="17310" marT="0" marB="0"/>
                </a:tc>
                <a:tc>
                  <a:txBody>
                    <a:bodyPr/>
                    <a:lstStyle/>
                    <a:p>
                      <a:pPr lvl="0">
                        <a:lnSpc>
                          <a:spcPct val="150000"/>
                        </a:lnSpc>
                        <a:spcAft>
                          <a:spcPts val="1200"/>
                        </a:spcAft>
                        <a:buNone/>
                      </a:pPr>
                      <a:r>
                        <a:rPr lang="en-GB" sz="1400">
                          <a:effectLst/>
                        </a:rPr>
                        <a:t>-22%</a:t>
                      </a:r>
                    </a:p>
                  </a:txBody>
                  <a:tcPr marL="17309" marR="17309" marT="0" marB="0"/>
                </a:tc>
                <a:extLst>
                  <a:ext uri="{0D108BD9-81ED-4DB2-BD59-A6C34878D82A}">
                    <a16:rowId xmlns:a16="http://schemas.microsoft.com/office/drawing/2014/main" val="1157617773"/>
                  </a:ext>
                </a:extLst>
              </a:tr>
              <a:tr h="665577">
                <a:tc>
                  <a:txBody>
                    <a:bodyPr/>
                    <a:lstStyle/>
                    <a:p>
                      <a:pPr>
                        <a:lnSpc>
                          <a:spcPct val="150000"/>
                        </a:lnSpc>
                        <a:spcAft>
                          <a:spcPts val="1200"/>
                        </a:spcAft>
                      </a:pPr>
                      <a:r>
                        <a:rPr lang="en-GB" sz="1400">
                          <a:effectLst/>
                        </a:rPr>
                        <a:t>Disability </a:t>
                      </a:r>
                      <a:endParaRPr lang="en-GB" sz="1400">
                        <a:effectLst/>
                        <a:latin typeface="Arial"/>
                        <a:ea typeface="Times New Roman" panose="02020603050405020304" pitchFamily="18" charset="0"/>
                        <a:cs typeface="Times New Roman"/>
                      </a:endParaRPr>
                    </a:p>
                  </a:txBody>
                  <a:tcPr marL="17311" marR="17311" marT="0" marB="0"/>
                </a:tc>
                <a:tc>
                  <a:txBody>
                    <a:bodyPr/>
                    <a:lstStyle/>
                    <a:p>
                      <a:pPr>
                        <a:lnSpc>
                          <a:spcPct val="150000"/>
                        </a:lnSpc>
                        <a:spcAft>
                          <a:spcPts val="1200"/>
                        </a:spcAft>
                      </a:pPr>
                      <a:r>
                        <a:rPr lang="en-GB" sz="1400">
                          <a:effectLst/>
                          <a:latin typeface="Arial"/>
                          <a:ea typeface="Times New Roman" panose="02020603050405020304" pitchFamily="18" charset="0"/>
                          <a:cs typeface="Times New Roman"/>
                        </a:rPr>
                        <a:t>7.4%</a:t>
                      </a:r>
                    </a:p>
                  </a:txBody>
                  <a:tcPr marL="17311" marR="17311" marT="0" marB="0"/>
                </a:tc>
                <a:tc>
                  <a:txBody>
                    <a:bodyPr/>
                    <a:lstStyle/>
                    <a:p>
                      <a:pPr>
                        <a:lnSpc>
                          <a:spcPct val="150000"/>
                        </a:lnSpc>
                        <a:spcAft>
                          <a:spcPts val="1200"/>
                        </a:spcAft>
                      </a:pPr>
                      <a:r>
                        <a:rPr lang="en-GB" sz="1400">
                          <a:effectLst/>
                          <a:latin typeface="Arial"/>
                          <a:ea typeface="Times New Roman" panose="02020603050405020304" pitchFamily="18" charset="0"/>
                          <a:cs typeface="Times New Roman"/>
                        </a:rPr>
                        <a:t>6.7%</a:t>
                      </a:r>
                    </a:p>
                  </a:txBody>
                  <a:tcPr marL="17311" marR="17311" marT="0" marB="0"/>
                </a:tc>
                <a:tc>
                  <a:txBody>
                    <a:bodyPr/>
                    <a:lstStyle/>
                    <a:p>
                      <a:pPr>
                        <a:lnSpc>
                          <a:spcPct val="150000"/>
                        </a:lnSpc>
                        <a:spcAft>
                          <a:spcPts val="1200"/>
                        </a:spcAft>
                      </a:pPr>
                      <a:r>
                        <a:rPr lang="en-GB" sz="1400">
                          <a:effectLst/>
                        </a:rPr>
                        <a:t>4.9%</a:t>
                      </a:r>
                      <a:endParaRPr lang="en-GB" sz="1400">
                        <a:effectLst/>
                        <a:latin typeface="Arial"/>
                        <a:ea typeface="Times New Roman" panose="02020603050405020304" pitchFamily="18" charset="0"/>
                        <a:cs typeface="Times New Roman"/>
                      </a:endParaRPr>
                    </a:p>
                  </a:txBody>
                  <a:tcPr marL="17311" marR="17311" marT="0" marB="0"/>
                </a:tc>
                <a:tc>
                  <a:txBody>
                    <a:bodyPr/>
                    <a:lstStyle/>
                    <a:p>
                      <a:pPr>
                        <a:lnSpc>
                          <a:spcPct val="150000"/>
                        </a:lnSpc>
                        <a:spcAft>
                          <a:spcPts val="1200"/>
                        </a:spcAft>
                      </a:pPr>
                      <a:r>
                        <a:rPr lang="en-GB" sz="1400">
                          <a:effectLst/>
                        </a:rPr>
                        <a:t>7.4% (4.5%)</a:t>
                      </a:r>
                      <a:endParaRPr lang="en-GB" sz="1400">
                        <a:effectLst/>
                        <a:latin typeface="Arial"/>
                        <a:ea typeface="Times New Roman" panose="02020603050405020304" pitchFamily="18" charset="0"/>
                        <a:cs typeface="Times New Roman"/>
                      </a:endParaRPr>
                    </a:p>
                  </a:txBody>
                  <a:tcPr marL="17311" marR="17311" marT="0" marB="0"/>
                </a:tc>
                <a:tc>
                  <a:txBody>
                    <a:bodyPr/>
                    <a:lstStyle/>
                    <a:p>
                      <a:pPr>
                        <a:lnSpc>
                          <a:spcPct val="150000"/>
                        </a:lnSpc>
                        <a:spcAft>
                          <a:spcPts val="1200"/>
                        </a:spcAft>
                      </a:pPr>
                      <a:r>
                        <a:rPr lang="en-GB" sz="1400">
                          <a:effectLst/>
                        </a:rPr>
                        <a:t>7.1%</a:t>
                      </a:r>
                    </a:p>
                  </a:txBody>
                  <a:tcPr marL="17311" marR="17311" marT="0" marB="0"/>
                </a:tc>
                <a:tc>
                  <a:txBody>
                    <a:bodyPr/>
                    <a:lstStyle/>
                    <a:p>
                      <a:pPr lvl="0">
                        <a:lnSpc>
                          <a:spcPct val="150000"/>
                        </a:lnSpc>
                        <a:spcAft>
                          <a:spcPts val="1200"/>
                        </a:spcAft>
                        <a:buNone/>
                      </a:pPr>
                      <a:r>
                        <a:rPr lang="en-GB" sz="1400">
                          <a:effectLst/>
                        </a:rPr>
                        <a:t>-4%</a:t>
                      </a:r>
                    </a:p>
                  </a:txBody>
                  <a:tcPr marL="17310" marR="17310" marT="0" marB="0"/>
                </a:tc>
                <a:tc>
                  <a:txBody>
                    <a:bodyPr/>
                    <a:lstStyle/>
                    <a:p>
                      <a:pPr lvl="0">
                        <a:lnSpc>
                          <a:spcPct val="150000"/>
                        </a:lnSpc>
                        <a:spcAft>
                          <a:spcPts val="1200"/>
                        </a:spcAft>
                        <a:buNone/>
                      </a:pPr>
                      <a:r>
                        <a:rPr lang="en-GB" sz="1400">
                          <a:effectLst/>
                        </a:rPr>
                        <a:t>-4%</a:t>
                      </a:r>
                    </a:p>
                  </a:txBody>
                  <a:tcPr marL="17309" marR="17309" marT="0" marB="0"/>
                </a:tc>
                <a:extLst>
                  <a:ext uri="{0D108BD9-81ED-4DB2-BD59-A6C34878D82A}">
                    <a16:rowId xmlns:a16="http://schemas.microsoft.com/office/drawing/2014/main" val="26855314"/>
                  </a:ext>
                </a:extLst>
              </a:tr>
              <a:tr h="665577">
                <a:tc>
                  <a:txBody>
                    <a:bodyPr/>
                    <a:lstStyle/>
                    <a:p>
                      <a:pPr>
                        <a:lnSpc>
                          <a:spcPct val="150000"/>
                        </a:lnSpc>
                        <a:spcAft>
                          <a:spcPts val="1200"/>
                        </a:spcAft>
                      </a:pPr>
                      <a:r>
                        <a:rPr lang="en-GB" sz="1400">
                          <a:effectLst/>
                        </a:rPr>
                        <a:t>Religion</a:t>
                      </a:r>
                      <a:endParaRPr lang="en-GB" sz="1400">
                        <a:effectLst/>
                        <a:latin typeface="Arial"/>
                        <a:ea typeface="Times New Roman" panose="02020603050405020304" pitchFamily="18" charset="0"/>
                        <a:cs typeface="Times New Roman"/>
                      </a:endParaRPr>
                    </a:p>
                  </a:txBody>
                  <a:tcPr marL="17311" marR="17311" marT="0" marB="0"/>
                </a:tc>
                <a:tc>
                  <a:txBody>
                    <a:bodyPr/>
                    <a:lstStyle/>
                    <a:p>
                      <a:pPr>
                        <a:lnSpc>
                          <a:spcPct val="150000"/>
                        </a:lnSpc>
                        <a:spcAft>
                          <a:spcPts val="1200"/>
                        </a:spcAft>
                      </a:pPr>
                      <a:r>
                        <a:rPr lang="en-GB" sz="1400">
                          <a:effectLst/>
                          <a:latin typeface="Arial"/>
                          <a:ea typeface="Times New Roman" panose="02020603050405020304" pitchFamily="18" charset="0"/>
                          <a:cs typeface="Times New Roman"/>
                        </a:rPr>
                        <a:t>22.3%</a:t>
                      </a:r>
                    </a:p>
                  </a:txBody>
                  <a:tcPr marL="17311" marR="17311" marT="0" marB="0"/>
                </a:tc>
                <a:tc>
                  <a:txBody>
                    <a:bodyPr/>
                    <a:lstStyle/>
                    <a:p>
                      <a:pPr>
                        <a:lnSpc>
                          <a:spcPct val="150000"/>
                        </a:lnSpc>
                        <a:spcAft>
                          <a:spcPts val="1200"/>
                        </a:spcAft>
                      </a:pPr>
                      <a:r>
                        <a:rPr lang="en-GB" sz="1400">
                          <a:effectLst/>
                          <a:latin typeface="Arial"/>
                          <a:ea typeface="Times New Roman" panose="02020603050405020304" pitchFamily="18" charset="0"/>
                          <a:cs typeface="Times New Roman"/>
                        </a:rPr>
                        <a:t>20.1%</a:t>
                      </a:r>
                    </a:p>
                  </a:txBody>
                  <a:tcPr marL="17311" marR="17311" marT="0" marB="0"/>
                </a:tc>
                <a:tc>
                  <a:txBody>
                    <a:bodyPr/>
                    <a:lstStyle/>
                    <a:p>
                      <a:pPr>
                        <a:lnSpc>
                          <a:spcPct val="150000"/>
                        </a:lnSpc>
                        <a:spcAft>
                          <a:spcPts val="1200"/>
                        </a:spcAft>
                      </a:pPr>
                      <a:r>
                        <a:rPr lang="en-GB" sz="1400">
                          <a:effectLst/>
                        </a:rPr>
                        <a:t>18.7%</a:t>
                      </a:r>
                      <a:endParaRPr lang="en-GB" sz="1400">
                        <a:effectLst/>
                        <a:latin typeface="Arial"/>
                        <a:ea typeface="Times New Roman" panose="02020603050405020304" pitchFamily="18" charset="0"/>
                        <a:cs typeface="Times New Roman"/>
                      </a:endParaRPr>
                    </a:p>
                  </a:txBody>
                  <a:tcPr marL="17311" marR="17311" marT="0" marB="0"/>
                </a:tc>
                <a:tc>
                  <a:txBody>
                    <a:bodyPr/>
                    <a:lstStyle/>
                    <a:p>
                      <a:pPr>
                        <a:lnSpc>
                          <a:spcPct val="150000"/>
                        </a:lnSpc>
                        <a:spcAft>
                          <a:spcPts val="1200"/>
                        </a:spcAft>
                      </a:pPr>
                      <a:r>
                        <a:rPr lang="en-GB" sz="1400">
                          <a:effectLst/>
                        </a:rPr>
                        <a:t>19.8% (17.3%)</a:t>
                      </a:r>
                      <a:endParaRPr lang="en-GB" sz="1400">
                        <a:effectLst/>
                        <a:latin typeface="Arial"/>
                        <a:ea typeface="Times New Roman" panose="02020603050405020304" pitchFamily="18" charset="0"/>
                        <a:cs typeface="Times New Roman"/>
                      </a:endParaRPr>
                    </a:p>
                  </a:txBody>
                  <a:tcPr marL="17311" marR="17311" marT="0" marB="0"/>
                </a:tc>
                <a:tc>
                  <a:txBody>
                    <a:bodyPr/>
                    <a:lstStyle/>
                    <a:p>
                      <a:pPr>
                        <a:lnSpc>
                          <a:spcPct val="150000"/>
                        </a:lnSpc>
                        <a:spcAft>
                          <a:spcPts val="1200"/>
                        </a:spcAft>
                      </a:pPr>
                      <a:r>
                        <a:rPr lang="en-GB" sz="1400">
                          <a:effectLst/>
                        </a:rPr>
                        <a:t>19%</a:t>
                      </a:r>
                    </a:p>
                  </a:txBody>
                  <a:tcPr marL="17311" marR="17311" marT="0" marB="0"/>
                </a:tc>
                <a:tc>
                  <a:txBody>
                    <a:bodyPr/>
                    <a:lstStyle/>
                    <a:p>
                      <a:pPr lvl="0">
                        <a:lnSpc>
                          <a:spcPct val="150000"/>
                        </a:lnSpc>
                        <a:spcAft>
                          <a:spcPts val="1200"/>
                        </a:spcAft>
                        <a:buNone/>
                      </a:pPr>
                      <a:r>
                        <a:rPr lang="en-GB" sz="1400" b="0" i="0" u="none" strike="noStrike" noProof="0">
                          <a:solidFill>
                            <a:srgbClr val="000000"/>
                          </a:solidFill>
                          <a:effectLst/>
                          <a:latin typeface="Inter"/>
                        </a:rPr>
                        <a:t>-4%</a:t>
                      </a:r>
                      <a:endParaRPr lang="en-US" sz="1400"/>
                    </a:p>
                  </a:txBody>
                  <a:tcPr marL="17310" marR="17310" marT="0" marB="0"/>
                </a:tc>
                <a:tc>
                  <a:txBody>
                    <a:bodyPr/>
                    <a:lstStyle/>
                    <a:p>
                      <a:pPr lvl="0">
                        <a:lnSpc>
                          <a:spcPct val="150000"/>
                        </a:lnSpc>
                        <a:spcAft>
                          <a:spcPts val="1200"/>
                        </a:spcAft>
                        <a:buNone/>
                      </a:pPr>
                      <a:r>
                        <a:rPr lang="en-GB" sz="1400">
                          <a:effectLst/>
                        </a:rPr>
                        <a:t>-14.7%</a:t>
                      </a:r>
                    </a:p>
                  </a:txBody>
                  <a:tcPr marL="17309" marR="17309" marT="0" marB="0"/>
                </a:tc>
                <a:extLst>
                  <a:ext uri="{0D108BD9-81ED-4DB2-BD59-A6C34878D82A}">
                    <a16:rowId xmlns:a16="http://schemas.microsoft.com/office/drawing/2014/main" val="826753767"/>
                  </a:ext>
                </a:extLst>
              </a:tr>
              <a:tr h="665577">
                <a:tc>
                  <a:txBody>
                    <a:bodyPr/>
                    <a:lstStyle/>
                    <a:p>
                      <a:pPr>
                        <a:lnSpc>
                          <a:spcPct val="150000"/>
                        </a:lnSpc>
                        <a:spcAft>
                          <a:spcPts val="1200"/>
                        </a:spcAft>
                      </a:pPr>
                      <a:r>
                        <a:rPr lang="en-GB" sz="1400">
                          <a:effectLst/>
                        </a:rPr>
                        <a:t>Sexual Orientation</a:t>
                      </a:r>
                      <a:endParaRPr lang="en-GB" sz="1400">
                        <a:effectLst/>
                        <a:latin typeface="Arial"/>
                        <a:ea typeface="Times New Roman" panose="02020603050405020304" pitchFamily="18" charset="0"/>
                        <a:cs typeface="Times New Roman"/>
                      </a:endParaRPr>
                    </a:p>
                  </a:txBody>
                  <a:tcPr marL="17311" marR="17311" marT="0" marB="0"/>
                </a:tc>
                <a:tc>
                  <a:txBody>
                    <a:bodyPr/>
                    <a:lstStyle/>
                    <a:p>
                      <a:pPr>
                        <a:lnSpc>
                          <a:spcPct val="150000"/>
                        </a:lnSpc>
                        <a:spcAft>
                          <a:spcPts val="1200"/>
                        </a:spcAft>
                      </a:pPr>
                      <a:r>
                        <a:rPr lang="en-GB" sz="1400">
                          <a:effectLst/>
                          <a:latin typeface="Arial"/>
                          <a:ea typeface="Times New Roman" panose="02020603050405020304" pitchFamily="18" charset="0"/>
                          <a:cs typeface="Times New Roman"/>
                        </a:rPr>
                        <a:t>16.4%</a:t>
                      </a:r>
                    </a:p>
                  </a:txBody>
                  <a:tcPr marL="17311" marR="17311" marT="0" marB="0"/>
                </a:tc>
                <a:tc>
                  <a:txBody>
                    <a:bodyPr/>
                    <a:lstStyle/>
                    <a:p>
                      <a:pPr>
                        <a:lnSpc>
                          <a:spcPct val="150000"/>
                        </a:lnSpc>
                        <a:spcAft>
                          <a:spcPts val="1200"/>
                        </a:spcAft>
                      </a:pPr>
                      <a:r>
                        <a:rPr lang="en-GB" sz="1400">
                          <a:effectLst/>
                          <a:latin typeface="Arial"/>
                          <a:ea typeface="Times New Roman" panose="02020603050405020304" pitchFamily="18" charset="0"/>
                          <a:cs typeface="Times New Roman"/>
                        </a:rPr>
                        <a:t>12.9%</a:t>
                      </a:r>
                    </a:p>
                  </a:txBody>
                  <a:tcPr marL="17311" marR="17311" marT="0" marB="0"/>
                </a:tc>
                <a:tc>
                  <a:txBody>
                    <a:bodyPr/>
                    <a:lstStyle/>
                    <a:p>
                      <a:pPr>
                        <a:lnSpc>
                          <a:spcPct val="150000"/>
                        </a:lnSpc>
                        <a:spcAft>
                          <a:spcPts val="1200"/>
                        </a:spcAft>
                      </a:pPr>
                      <a:r>
                        <a:rPr lang="en-GB" sz="1400">
                          <a:effectLst/>
                        </a:rPr>
                        <a:t>11%</a:t>
                      </a:r>
                      <a:endParaRPr lang="en-GB" sz="1400">
                        <a:effectLst/>
                        <a:latin typeface="Arial"/>
                        <a:ea typeface="Times New Roman" panose="02020603050405020304" pitchFamily="18" charset="0"/>
                        <a:cs typeface="Times New Roman"/>
                      </a:endParaRPr>
                    </a:p>
                  </a:txBody>
                  <a:tcPr marL="17311" marR="17311" marT="0" marB="0"/>
                </a:tc>
                <a:tc>
                  <a:txBody>
                    <a:bodyPr/>
                    <a:lstStyle/>
                    <a:p>
                      <a:pPr>
                        <a:lnSpc>
                          <a:spcPct val="150000"/>
                        </a:lnSpc>
                        <a:spcAft>
                          <a:spcPts val="1200"/>
                        </a:spcAft>
                      </a:pPr>
                      <a:r>
                        <a:rPr lang="en-GB" sz="1400">
                          <a:effectLst/>
                        </a:rPr>
                        <a:t>12.6% (10.5%)</a:t>
                      </a:r>
                      <a:endParaRPr lang="en-GB" sz="1400">
                        <a:effectLst/>
                        <a:latin typeface="Arial"/>
                        <a:ea typeface="Times New Roman" panose="02020603050405020304" pitchFamily="18" charset="0"/>
                        <a:cs typeface="Times New Roman"/>
                      </a:endParaRPr>
                    </a:p>
                  </a:txBody>
                  <a:tcPr marL="17311" marR="17311" marT="0" marB="0"/>
                </a:tc>
                <a:tc>
                  <a:txBody>
                    <a:bodyPr/>
                    <a:lstStyle/>
                    <a:p>
                      <a:pPr>
                        <a:lnSpc>
                          <a:spcPct val="150000"/>
                        </a:lnSpc>
                        <a:spcAft>
                          <a:spcPts val="1200"/>
                        </a:spcAft>
                      </a:pPr>
                      <a:r>
                        <a:rPr lang="en-GB" sz="1400">
                          <a:effectLst/>
                        </a:rPr>
                        <a:t>11.9%</a:t>
                      </a:r>
                    </a:p>
                  </a:txBody>
                  <a:tcPr marL="17311" marR="17311" marT="0" marB="0"/>
                </a:tc>
                <a:tc>
                  <a:txBody>
                    <a:bodyPr/>
                    <a:lstStyle/>
                    <a:p>
                      <a:pPr lvl="0">
                        <a:lnSpc>
                          <a:spcPct val="150000"/>
                        </a:lnSpc>
                        <a:spcAft>
                          <a:spcPts val="1200"/>
                        </a:spcAft>
                        <a:buNone/>
                      </a:pPr>
                      <a:r>
                        <a:rPr lang="en-GB" sz="1400">
                          <a:effectLst/>
                        </a:rPr>
                        <a:t>-5.6%</a:t>
                      </a:r>
                    </a:p>
                  </a:txBody>
                  <a:tcPr marL="17310" marR="17310" marT="0" marB="0"/>
                </a:tc>
                <a:tc>
                  <a:txBody>
                    <a:bodyPr/>
                    <a:lstStyle/>
                    <a:p>
                      <a:pPr lvl="0">
                        <a:lnSpc>
                          <a:spcPct val="150000"/>
                        </a:lnSpc>
                        <a:spcAft>
                          <a:spcPts val="1200"/>
                        </a:spcAft>
                        <a:buNone/>
                      </a:pPr>
                      <a:r>
                        <a:rPr lang="en-GB" sz="1400">
                          <a:effectLst/>
                        </a:rPr>
                        <a:t>-27.43%</a:t>
                      </a:r>
                    </a:p>
                  </a:txBody>
                  <a:tcPr marL="17309" marR="17309" marT="0" marB="0"/>
                </a:tc>
                <a:extLst>
                  <a:ext uri="{0D108BD9-81ED-4DB2-BD59-A6C34878D82A}">
                    <a16:rowId xmlns:a16="http://schemas.microsoft.com/office/drawing/2014/main" val="2685356509"/>
                  </a:ext>
                </a:extLst>
              </a:tr>
            </a:tbl>
          </a:graphicData>
        </a:graphic>
      </p:graphicFrame>
      <p:sp>
        <p:nvSpPr>
          <p:cNvPr id="5" name="Rectangle 4">
            <a:extLst>
              <a:ext uri="{FF2B5EF4-FFF2-40B4-BE49-F238E27FC236}">
                <a16:creationId xmlns:a16="http://schemas.microsoft.com/office/drawing/2014/main" id="{754AE28E-2D2E-230D-4415-68A669D8EB9C}"/>
              </a:ext>
            </a:extLst>
          </p:cNvPr>
          <p:cNvSpPr/>
          <p:nvPr/>
        </p:nvSpPr>
        <p:spPr>
          <a:xfrm>
            <a:off x="0" y="-54765"/>
            <a:ext cx="12192000" cy="365107"/>
          </a:xfrm>
          <a:prstGeom prst="rect">
            <a:avLst/>
          </a:prstGeom>
          <a:solidFill>
            <a:srgbClr val="2280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a:t>Data highlights: non-declaration rates </a:t>
            </a:r>
            <a:endParaRPr lang="en-GB"/>
          </a:p>
        </p:txBody>
      </p:sp>
    </p:spTree>
    <p:extLst>
      <p:ext uri="{BB962C8B-B14F-4D97-AF65-F5344CB8AC3E}">
        <p14:creationId xmlns:p14="http://schemas.microsoft.com/office/powerpoint/2010/main" val="3929228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58ECF5-01D5-EAB6-4863-C29E091D1BFA}"/>
              </a:ext>
            </a:extLst>
          </p:cNvPr>
          <p:cNvSpPr>
            <a:spLocks noGrp="1"/>
          </p:cNvSpPr>
          <p:nvPr>
            <p:ph type="body" sz="quarter" idx="12"/>
          </p:nvPr>
        </p:nvSpPr>
        <p:spPr>
          <a:xfrm>
            <a:off x="94034" y="2267757"/>
            <a:ext cx="2549631" cy="1039963"/>
          </a:xfrm>
        </p:spPr>
        <p:txBody>
          <a:bodyPr>
            <a:normAutofit/>
          </a:bodyPr>
          <a:lstStyle/>
          <a:p>
            <a:pPr>
              <a:lnSpc>
                <a:spcPct val="100000"/>
              </a:lnSpc>
            </a:pPr>
            <a:r>
              <a:rPr lang="en-GB" sz="1600"/>
              <a:t>Percentage of ethnic minority staff at band 8 and above </a:t>
            </a:r>
          </a:p>
        </p:txBody>
      </p:sp>
      <p:sp>
        <p:nvSpPr>
          <p:cNvPr id="3" name="Title 2">
            <a:extLst>
              <a:ext uri="{FF2B5EF4-FFF2-40B4-BE49-F238E27FC236}">
                <a16:creationId xmlns:a16="http://schemas.microsoft.com/office/drawing/2014/main" id="{AF39E857-EC8A-EE40-1118-D5798A7E9AD1}"/>
              </a:ext>
            </a:extLst>
          </p:cNvPr>
          <p:cNvSpPr>
            <a:spLocks noGrp="1"/>
          </p:cNvSpPr>
          <p:nvPr>
            <p:ph type="ctrTitle"/>
          </p:nvPr>
        </p:nvSpPr>
        <p:spPr>
          <a:xfrm>
            <a:off x="166022" y="368938"/>
            <a:ext cx="11076689" cy="1160319"/>
          </a:xfrm>
        </p:spPr>
        <p:txBody>
          <a:bodyPr>
            <a:noAutofit/>
          </a:bodyPr>
          <a:lstStyle/>
          <a:p>
            <a:r>
              <a:rPr lang="en-GB" sz="3200">
                <a:latin typeface="Lora SemiBold"/>
              </a:rPr>
              <a:t>We continue to see improvements in the representation of ethnic minority staff at senior levels</a:t>
            </a:r>
          </a:p>
        </p:txBody>
      </p:sp>
      <p:sp>
        <p:nvSpPr>
          <p:cNvPr id="5" name="Text Placeholder 1">
            <a:extLst>
              <a:ext uri="{FF2B5EF4-FFF2-40B4-BE49-F238E27FC236}">
                <a16:creationId xmlns:a16="http://schemas.microsoft.com/office/drawing/2014/main" id="{B5F1763B-9483-FBF1-3811-6968AC81EF02}"/>
              </a:ext>
            </a:extLst>
          </p:cNvPr>
          <p:cNvSpPr txBox="1">
            <a:spLocks/>
          </p:cNvSpPr>
          <p:nvPr/>
        </p:nvSpPr>
        <p:spPr>
          <a:xfrm>
            <a:off x="121248" y="3301808"/>
            <a:ext cx="2552821" cy="1085319"/>
          </a:xfrm>
          <a:prstGeom prst="rect">
            <a:avLst/>
          </a:prstGeom>
        </p:spPr>
        <p:txBody>
          <a:bodyPr vert="horz" lIns="91440" tIns="45720" rIns="91440" bIns="45720" rtlCol="0" anchor="t">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600">
                <a:latin typeface="Inter"/>
                <a:ea typeface="Inter"/>
              </a:rPr>
              <a:t>Percentage of ethnic minority staff band 2-7</a:t>
            </a:r>
          </a:p>
        </p:txBody>
      </p:sp>
      <p:sp>
        <p:nvSpPr>
          <p:cNvPr id="6" name="Rectangle 5">
            <a:extLst>
              <a:ext uri="{FF2B5EF4-FFF2-40B4-BE49-F238E27FC236}">
                <a16:creationId xmlns:a16="http://schemas.microsoft.com/office/drawing/2014/main" id="{1D9656D1-39C5-EDC6-E2D4-05C494A8A3A8}"/>
              </a:ext>
            </a:extLst>
          </p:cNvPr>
          <p:cNvSpPr/>
          <p:nvPr/>
        </p:nvSpPr>
        <p:spPr>
          <a:xfrm>
            <a:off x="2599318" y="1420282"/>
            <a:ext cx="1311262" cy="587824"/>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2019/20</a:t>
            </a:r>
          </a:p>
        </p:txBody>
      </p:sp>
      <p:sp>
        <p:nvSpPr>
          <p:cNvPr id="7" name="Rectangle 6">
            <a:extLst>
              <a:ext uri="{FF2B5EF4-FFF2-40B4-BE49-F238E27FC236}">
                <a16:creationId xmlns:a16="http://schemas.microsoft.com/office/drawing/2014/main" id="{3A1B151F-EC31-7FF1-3A6F-7E0898C9D9B4}"/>
              </a:ext>
            </a:extLst>
          </p:cNvPr>
          <p:cNvSpPr/>
          <p:nvPr/>
        </p:nvSpPr>
        <p:spPr>
          <a:xfrm>
            <a:off x="5440873" y="1420282"/>
            <a:ext cx="1311262" cy="587824"/>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2021/22</a:t>
            </a:r>
          </a:p>
        </p:txBody>
      </p:sp>
      <p:sp>
        <p:nvSpPr>
          <p:cNvPr id="8" name="Rectangle 7">
            <a:extLst>
              <a:ext uri="{FF2B5EF4-FFF2-40B4-BE49-F238E27FC236}">
                <a16:creationId xmlns:a16="http://schemas.microsoft.com/office/drawing/2014/main" id="{A9D53291-7B16-02AB-22DA-9C6FC6573607}"/>
              </a:ext>
            </a:extLst>
          </p:cNvPr>
          <p:cNvSpPr/>
          <p:nvPr/>
        </p:nvSpPr>
        <p:spPr>
          <a:xfrm>
            <a:off x="6861650" y="1420282"/>
            <a:ext cx="1311262" cy="587824"/>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2022/23</a:t>
            </a:r>
          </a:p>
        </p:txBody>
      </p:sp>
      <p:sp>
        <p:nvSpPr>
          <p:cNvPr id="9" name="Text Placeholder 1">
            <a:extLst>
              <a:ext uri="{FF2B5EF4-FFF2-40B4-BE49-F238E27FC236}">
                <a16:creationId xmlns:a16="http://schemas.microsoft.com/office/drawing/2014/main" id="{ADF73D88-218F-2B88-802C-5056B183B5A5}"/>
              </a:ext>
            </a:extLst>
          </p:cNvPr>
          <p:cNvSpPr txBox="1">
            <a:spLocks/>
          </p:cNvSpPr>
          <p:nvPr/>
        </p:nvSpPr>
        <p:spPr>
          <a:xfrm>
            <a:off x="9616288" y="1421499"/>
            <a:ext cx="1346090" cy="1041125"/>
          </a:xfrm>
          <a:prstGeom prst="rect">
            <a:avLst/>
          </a:prstGeom>
          <a:solidFill>
            <a:schemeClr val="accent2"/>
          </a:solidFill>
        </p:spPr>
        <p:txBody>
          <a:bodyPr vert="horz" lIns="91440" tIns="45720" rIns="91440" bIns="45720" rtlCol="0" anchor="t">
            <a:normAutofit fontScale="85000" lnSpcReduction="10000"/>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a:solidFill>
                  <a:schemeClr val="bg1"/>
                </a:solidFill>
                <a:latin typeface="Inter"/>
                <a:ea typeface="Inter"/>
              </a:rPr>
              <a:t>% change since 2022/23</a:t>
            </a:r>
            <a:endParaRPr lang="en-GB" b="1">
              <a:solidFill>
                <a:schemeClr val="bg1"/>
              </a:solidFill>
            </a:endParaRPr>
          </a:p>
        </p:txBody>
      </p:sp>
      <p:sp>
        <p:nvSpPr>
          <p:cNvPr id="10" name="Text Placeholder 1">
            <a:extLst>
              <a:ext uri="{FF2B5EF4-FFF2-40B4-BE49-F238E27FC236}">
                <a16:creationId xmlns:a16="http://schemas.microsoft.com/office/drawing/2014/main" id="{7A2CDCDC-F4FA-BD37-97CB-BAA80EC9C6FA}"/>
              </a:ext>
            </a:extLst>
          </p:cNvPr>
          <p:cNvSpPr txBox="1">
            <a:spLocks/>
          </p:cNvSpPr>
          <p:nvPr/>
        </p:nvSpPr>
        <p:spPr>
          <a:xfrm>
            <a:off x="4382381" y="3263307"/>
            <a:ext cx="1101590" cy="569682"/>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17.7%</a:t>
            </a:r>
          </a:p>
        </p:txBody>
      </p:sp>
      <p:sp>
        <p:nvSpPr>
          <p:cNvPr id="11" name="Text Placeholder 1">
            <a:extLst>
              <a:ext uri="{FF2B5EF4-FFF2-40B4-BE49-F238E27FC236}">
                <a16:creationId xmlns:a16="http://schemas.microsoft.com/office/drawing/2014/main" id="{F15C8BD0-1D67-97FE-22BA-0CAD481F6DD3}"/>
              </a:ext>
            </a:extLst>
          </p:cNvPr>
          <p:cNvSpPr txBox="1">
            <a:spLocks/>
          </p:cNvSpPr>
          <p:nvPr/>
        </p:nvSpPr>
        <p:spPr>
          <a:xfrm>
            <a:off x="5840044" y="3299593"/>
            <a:ext cx="965519" cy="587824"/>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18.5%</a:t>
            </a:r>
          </a:p>
          <a:p>
            <a:endParaRPr lang="en-GB"/>
          </a:p>
        </p:txBody>
      </p:sp>
      <p:sp>
        <p:nvSpPr>
          <p:cNvPr id="12" name="Text Placeholder 1">
            <a:extLst>
              <a:ext uri="{FF2B5EF4-FFF2-40B4-BE49-F238E27FC236}">
                <a16:creationId xmlns:a16="http://schemas.microsoft.com/office/drawing/2014/main" id="{B35FCE84-D184-4EA7-166D-67E6EE6FEB65}"/>
              </a:ext>
            </a:extLst>
          </p:cNvPr>
          <p:cNvSpPr txBox="1">
            <a:spLocks/>
          </p:cNvSpPr>
          <p:nvPr/>
        </p:nvSpPr>
        <p:spPr>
          <a:xfrm>
            <a:off x="7211926" y="3245164"/>
            <a:ext cx="965519" cy="587824"/>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21.6%</a:t>
            </a:r>
          </a:p>
        </p:txBody>
      </p:sp>
      <p:sp>
        <p:nvSpPr>
          <p:cNvPr id="13" name="Text Placeholder 1">
            <a:extLst>
              <a:ext uri="{FF2B5EF4-FFF2-40B4-BE49-F238E27FC236}">
                <a16:creationId xmlns:a16="http://schemas.microsoft.com/office/drawing/2014/main" id="{4BBE06CC-1B48-238A-80FA-969FCE9C6F26}"/>
              </a:ext>
            </a:extLst>
          </p:cNvPr>
          <p:cNvSpPr txBox="1">
            <a:spLocks/>
          </p:cNvSpPr>
          <p:nvPr/>
        </p:nvSpPr>
        <p:spPr>
          <a:xfrm>
            <a:off x="9800426" y="3263307"/>
            <a:ext cx="965519" cy="587824"/>
          </a:xfrm>
          <a:prstGeom prst="rect">
            <a:avLst/>
          </a:prstGeom>
        </p:spPr>
        <p:txBody>
          <a:bodyPr vert="horz" lIns="91440" tIns="45720" rIns="91440" bIns="45720" rtlCol="0" anchor="t">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atin typeface="Inter"/>
                <a:ea typeface="Inter"/>
              </a:rPr>
              <a:t>+11.1%</a:t>
            </a:r>
          </a:p>
        </p:txBody>
      </p:sp>
      <p:sp>
        <p:nvSpPr>
          <p:cNvPr id="14" name="Text Placeholder 1">
            <a:extLst>
              <a:ext uri="{FF2B5EF4-FFF2-40B4-BE49-F238E27FC236}">
                <a16:creationId xmlns:a16="http://schemas.microsoft.com/office/drawing/2014/main" id="{7A3665FD-6C27-F563-A7E9-54A1C952A0B9}"/>
              </a:ext>
            </a:extLst>
          </p:cNvPr>
          <p:cNvSpPr txBox="1">
            <a:spLocks/>
          </p:cNvSpPr>
          <p:nvPr/>
        </p:nvSpPr>
        <p:spPr>
          <a:xfrm>
            <a:off x="4448651" y="2430326"/>
            <a:ext cx="965519" cy="587824"/>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11.1%</a:t>
            </a:r>
          </a:p>
        </p:txBody>
      </p:sp>
      <p:sp>
        <p:nvSpPr>
          <p:cNvPr id="15" name="Text Placeholder 1">
            <a:extLst>
              <a:ext uri="{FF2B5EF4-FFF2-40B4-BE49-F238E27FC236}">
                <a16:creationId xmlns:a16="http://schemas.microsoft.com/office/drawing/2014/main" id="{5C4D9E8E-684D-D390-C197-14C665D82C06}"/>
              </a:ext>
            </a:extLst>
          </p:cNvPr>
          <p:cNvSpPr txBox="1">
            <a:spLocks/>
          </p:cNvSpPr>
          <p:nvPr/>
        </p:nvSpPr>
        <p:spPr>
          <a:xfrm>
            <a:off x="5838040" y="2401644"/>
            <a:ext cx="947377" cy="587824"/>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13%</a:t>
            </a:r>
          </a:p>
        </p:txBody>
      </p:sp>
      <p:sp>
        <p:nvSpPr>
          <p:cNvPr id="16" name="Text Placeholder 1">
            <a:extLst>
              <a:ext uri="{FF2B5EF4-FFF2-40B4-BE49-F238E27FC236}">
                <a16:creationId xmlns:a16="http://schemas.microsoft.com/office/drawing/2014/main" id="{4F67AAF7-5196-664D-D513-69E1ECF15C6B}"/>
              </a:ext>
            </a:extLst>
          </p:cNvPr>
          <p:cNvSpPr txBox="1">
            <a:spLocks/>
          </p:cNvSpPr>
          <p:nvPr/>
        </p:nvSpPr>
        <p:spPr>
          <a:xfrm>
            <a:off x="7161071" y="2421255"/>
            <a:ext cx="965519" cy="587824"/>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14.2%</a:t>
            </a:r>
          </a:p>
        </p:txBody>
      </p:sp>
      <p:sp>
        <p:nvSpPr>
          <p:cNvPr id="17" name="Text Placeholder 1">
            <a:extLst>
              <a:ext uri="{FF2B5EF4-FFF2-40B4-BE49-F238E27FC236}">
                <a16:creationId xmlns:a16="http://schemas.microsoft.com/office/drawing/2014/main" id="{D6F6BA53-E847-5728-AB3B-416CCC94962A}"/>
              </a:ext>
            </a:extLst>
          </p:cNvPr>
          <p:cNvSpPr txBox="1">
            <a:spLocks/>
          </p:cNvSpPr>
          <p:nvPr/>
        </p:nvSpPr>
        <p:spPr>
          <a:xfrm>
            <a:off x="9811048" y="2403112"/>
            <a:ext cx="965519" cy="587824"/>
          </a:xfrm>
          <a:prstGeom prst="rect">
            <a:avLst/>
          </a:prstGeom>
        </p:spPr>
        <p:txBody>
          <a:bodyPr vert="horz" lIns="91440" tIns="45720" rIns="91440" bIns="45720" rtlCol="0" anchor="t">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atin typeface="Inter"/>
                <a:ea typeface="Inter"/>
              </a:rPr>
              <a:t>-3.5% </a:t>
            </a:r>
          </a:p>
        </p:txBody>
      </p:sp>
      <p:cxnSp>
        <p:nvCxnSpPr>
          <p:cNvPr id="19" name="Straight Connector 18">
            <a:extLst>
              <a:ext uri="{FF2B5EF4-FFF2-40B4-BE49-F238E27FC236}">
                <a16:creationId xmlns:a16="http://schemas.microsoft.com/office/drawing/2014/main" id="{A419D5B5-1730-1DB8-362A-CD1A50F3CB5E}"/>
              </a:ext>
              <a:ext uri="{C183D7F6-B498-43B3-948B-1728B52AA6E4}">
                <adec:decorative xmlns:adec="http://schemas.microsoft.com/office/drawing/2017/decorative" val="1"/>
              </a:ext>
            </a:extLst>
          </p:cNvPr>
          <p:cNvCxnSpPr>
            <a:cxnSpLocks/>
          </p:cNvCxnSpPr>
          <p:nvPr/>
        </p:nvCxnSpPr>
        <p:spPr>
          <a:xfrm>
            <a:off x="2553961" y="2180463"/>
            <a:ext cx="0" cy="253832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1A25959-B837-C3AA-5133-AC23441C8049}"/>
              </a:ext>
              <a:ext uri="{C183D7F6-B498-43B3-948B-1728B52AA6E4}">
                <adec:decorative xmlns:adec="http://schemas.microsoft.com/office/drawing/2017/decorative" val="1"/>
              </a:ext>
            </a:extLst>
          </p:cNvPr>
          <p:cNvCxnSpPr>
            <a:cxnSpLocks/>
          </p:cNvCxnSpPr>
          <p:nvPr/>
        </p:nvCxnSpPr>
        <p:spPr>
          <a:xfrm>
            <a:off x="5286000" y="2103220"/>
            <a:ext cx="0" cy="259743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1E9D81A-2868-5CD9-84C0-FD5BDD1C3D76}"/>
              </a:ext>
              <a:ext uri="{C183D7F6-B498-43B3-948B-1728B52AA6E4}">
                <adec:decorative xmlns:adec="http://schemas.microsoft.com/office/drawing/2017/decorative" val="1"/>
              </a:ext>
            </a:extLst>
          </p:cNvPr>
          <p:cNvCxnSpPr>
            <a:cxnSpLocks/>
          </p:cNvCxnSpPr>
          <p:nvPr/>
        </p:nvCxnSpPr>
        <p:spPr>
          <a:xfrm>
            <a:off x="5486229" y="2180463"/>
            <a:ext cx="0" cy="253832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2A69590-0109-0406-C3BF-08EC7B0D0C2E}"/>
              </a:ext>
              <a:ext uri="{C183D7F6-B498-43B3-948B-1728B52AA6E4}">
                <adec:decorative xmlns:adec="http://schemas.microsoft.com/office/drawing/2017/decorative" val="1"/>
              </a:ext>
            </a:extLst>
          </p:cNvPr>
          <p:cNvCxnSpPr>
            <a:cxnSpLocks/>
          </p:cNvCxnSpPr>
          <p:nvPr/>
        </p:nvCxnSpPr>
        <p:spPr>
          <a:xfrm>
            <a:off x="6597919" y="2212179"/>
            <a:ext cx="0" cy="25428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4FB02B0-B3BF-9728-886A-DE14954B74FE}"/>
              </a:ext>
              <a:ext uri="{C183D7F6-B498-43B3-948B-1728B52AA6E4}">
                <adec:decorative xmlns:adec="http://schemas.microsoft.com/office/drawing/2017/decorative" val="1"/>
              </a:ext>
            </a:extLst>
          </p:cNvPr>
          <p:cNvCxnSpPr>
            <a:cxnSpLocks/>
          </p:cNvCxnSpPr>
          <p:nvPr/>
        </p:nvCxnSpPr>
        <p:spPr>
          <a:xfrm>
            <a:off x="7115650" y="2088788"/>
            <a:ext cx="0" cy="257557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038B4F0-8E58-286D-516E-265071E31042}"/>
              </a:ext>
              <a:ext uri="{C183D7F6-B498-43B3-948B-1728B52AA6E4}">
                <adec:decorative xmlns:adec="http://schemas.microsoft.com/office/drawing/2017/decorative" val="1"/>
              </a:ext>
            </a:extLst>
          </p:cNvPr>
          <p:cNvCxnSpPr>
            <a:cxnSpLocks/>
          </p:cNvCxnSpPr>
          <p:nvPr/>
        </p:nvCxnSpPr>
        <p:spPr>
          <a:xfrm>
            <a:off x="8045912" y="2125074"/>
            <a:ext cx="0" cy="257557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 Placeholder 1">
            <a:extLst>
              <a:ext uri="{FF2B5EF4-FFF2-40B4-BE49-F238E27FC236}">
                <a16:creationId xmlns:a16="http://schemas.microsoft.com/office/drawing/2014/main" id="{98E20545-0436-DE14-14E7-2826BF7E11E7}"/>
              </a:ext>
            </a:extLst>
          </p:cNvPr>
          <p:cNvSpPr txBox="1">
            <a:spLocks/>
          </p:cNvSpPr>
          <p:nvPr/>
        </p:nvSpPr>
        <p:spPr>
          <a:xfrm>
            <a:off x="121248" y="4067655"/>
            <a:ext cx="2469090" cy="1012749"/>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500">
                <a:latin typeface="Inter"/>
                <a:ea typeface="Inter"/>
              </a:rPr>
              <a:t>Percentage of ethnic minority staff across all bands</a:t>
            </a:r>
          </a:p>
        </p:txBody>
      </p:sp>
      <p:sp>
        <p:nvSpPr>
          <p:cNvPr id="18" name="Text Placeholder 1">
            <a:extLst>
              <a:ext uri="{FF2B5EF4-FFF2-40B4-BE49-F238E27FC236}">
                <a16:creationId xmlns:a16="http://schemas.microsoft.com/office/drawing/2014/main" id="{A40D981F-6EB3-5B01-7CAE-ACADEDC6BCDE}"/>
              </a:ext>
            </a:extLst>
          </p:cNvPr>
          <p:cNvSpPr txBox="1">
            <a:spLocks/>
          </p:cNvSpPr>
          <p:nvPr/>
        </p:nvSpPr>
        <p:spPr>
          <a:xfrm>
            <a:off x="5831956" y="4018617"/>
            <a:ext cx="965519" cy="587824"/>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16%</a:t>
            </a:r>
          </a:p>
          <a:p>
            <a:endParaRPr lang="en-GB"/>
          </a:p>
        </p:txBody>
      </p:sp>
      <p:sp>
        <p:nvSpPr>
          <p:cNvPr id="25" name="Text Placeholder 1">
            <a:extLst>
              <a:ext uri="{FF2B5EF4-FFF2-40B4-BE49-F238E27FC236}">
                <a16:creationId xmlns:a16="http://schemas.microsoft.com/office/drawing/2014/main" id="{8BC15864-16A4-ED86-5E88-03DF83E069DE}"/>
              </a:ext>
            </a:extLst>
          </p:cNvPr>
          <p:cNvSpPr txBox="1">
            <a:spLocks/>
          </p:cNvSpPr>
          <p:nvPr/>
        </p:nvSpPr>
        <p:spPr>
          <a:xfrm>
            <a:off x="7242321" y="4020140"/>
            <a:ext cx="965519" cy="587824"/>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18%</a:t>
            </a:r>
          </a:p>
          <a:p>
            <a:endParaRPr lang="en-GB"/>
          </a:p>
        </p:txBody>
      </p:sp>
      <p:sp>
        <p:nvSpPr>
          <p:cNvPr id="27" name="Text Placeholder 1">
            <a:extLst>
              <a:ext uri="{FF2B5EF4-FFF2-40B4-BE49-F238E27FC236}">
                <a16:creationId xmlns:a16="http://schemas.microsoft.com/office/drawing/2014/main" id="{34AE07E9-9F22-6B42-AC4B-221C0C01BFE9}"/>
              </a:ext>
            </a:extLst>
          </p:cNvPr>
          <p:cNvSpPr txBox="1">
            <a:spLocks/>
          </p:cNvSpPr>
          <p:nvPr/>
        </p:nvSpPr>
        <p:spPr>
          <a:xfrm>
            <a:off x="9811992" y="4063974"/>
            <a:ext cx="965519" cy="587824"/>
          </a:xfrm>
          <a:prstGeom prst="rect">
            <a:avLst/>
          </a:prstGeom>
        </p:spPr>
        <p:txBody>
          <a:bodyPr vert="horz" lIns="91440" tIns="45720" rIns="91440" bIns="45720" rtlCol="0" anchor="t">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atin typeface="Inter"/>
                <a:ea typeface="Inter"/>
              </a:rPr>
              <a:t>+4.4%</a:t>
            </a:r>
            <a:endParaRPr lang="en-GB"/>
          </a:p>
        </p:txBody>
      </p:sp>
      <p:sp>
        <p:nvSpPr>
          <p:cNvPr id="30" name="TextBox 29">
            <a:extLst>
              <a:ext uri="{FF2B5EF4-FFF2-40B4-BE49-F238E27FC236}">
                <a16:creationId xmlns:a16="http://schemas.microsoft.com/office/drawing/2014/main" id="{CD423A94-69A8-3D2C-A317-684C76423DE3}"/>
              </a:ext>
            </a:extLst>
          </p:cNvPr>
          <p:cNvSpPr txBox="1"/>
          <p:nvPr/>
        </p:nvSpPr>
        <p:spPr>
          <a:xfrm>
            <a:off x="156406" y="5087888"/>
            <a:ext cx="11875518" cy="1569660"/>
          </a:xfrm>
          <a:prstGeom prst="rect">
            <a:avLst/>
          </a:prstGeom>
          <a:solidFill>
            <a:schemeClr val="bg2"/>
          </a:solidFill>
        </p:spPr>
        <p:txBody>
          <a:bodyPr wrap="square" lIns="91440" tIns="45720" rIns="91440" bIns="45720" anchor="t">
            <a:spAutoFit/>
          </a:bodyPr>
          <a:lstStyle/>
          <a:p>
            <a:pPr>
              <a:lnSpc>
                <a:spcPct val="110000"/>
              </a:lnSpc>
              <a:spcBef>
                <a:spcPct val="0"/>
              </a:spcBef>
              <a:tabLst>
                <a:tab pos="450215" algn="l"/>
              </a:tabLst>
            </a:pPr>
            <a:r>
              <a:rPr lang="en-GB" sz="1500">
                <a:effectLst/>
                <a:ea typeface="Times New Roman" panose="02020603050405020304" pitchFamily="18" charset="0"/>
                <a:cs typeface="Arial"/>
              </a:rPr>
              <a:t>There continues to be</a:t>
            </a:r>
            <a:r>
              <a:rPr lang="en-GB" sz="1500">
                <a:ea typeface="Times New Roman" panose="02020603050405020304" pitchFamily="18" charset="0"/>
                <a:cs typeface="Arial"/>
              </a:rPr>
              <a:t> underrepresentation</a:t>
            </a:r>
            <a:r>
              <a:rPr lang="en-GB" sz="1500">
                <a:effectLst/>
                <a:ea typeface="Times New Roman" panose="02020603050405020304" pitchFamily="18" charset="0"/>
                <a:cs typeface="Arial"/>
              </a:rPr>
              <a:t> of ethnic minority staff at </a:t>
            </a:r>
            <a:r>
              <a:rPr lang="en-GB" sz="1500">
                <a:ea typeface="Times New Roman" panose="02020603050405020304" pitchFamily="18" charset="0"/>
                <a:cs typeface="Arial"/>
              </a:rPr>
              <a:t>the most senior levels, especially at band 8d and 9.</a:t>
            </a:r>
            <a:r>
              <a:rPr lang="en-GB" sz="1500">
                <a:ea typeface="Inter"/>
                <a:cs typeface="Arial"/>
              </a:rPr>
              <a:t> However</a:t>
            </a:r>
            <a:r>
              <a:rPr lang="en-GB" sz="1500">
                <a:cs typeface="Arial"/>
              </a:rPr>
              <a:t>, we can report </a:t>
            </a:r>
            <a:r>
              <a:rPr lang="en-GB" sz="1500">
                <a:ea typeface="+mn-lt"/>
                <a:cs typeface="+mn-lt"/>
              </a:rPr>
              <a:t>improvements in representation of this group at bands 8a-c for the period 2023-4, with 24% of staff at band 8c identifying as ethnic minority; for the first time, we can also report 1 ethnic minority colleague in an executive role. </a:t>
            </a:r>
            <a:endParaRPr lang="en-US" sz="1500">
              <a:ea typeface="+mn-lt"/>
              <a:cs typeface="+mn-lt"/>
            </a:endParaRPr>
          </a:p>
          <a:p>
            <a:pPr>
              <a:lnSpc>
                <a:spcPct val="110000"/>
              </a:lnSpc>
              <a:spcBef>
                <a:spcPct val="0"/>
              </a:spcBef>
              <a:tabLst>
                <a:tab pos="450215" algn="l"/>
              </a:tabLst>
            </a:pPr>
            <a:endParaRPr lang="en-GB" sz="1500">
              <a:ea typeface="+mn-lt"/>
              <a:cs typeface="+mn-lt"/>
            </a:endParaRPr>
          </a:p>
          <a:p>
            <a:pPr>
              <a:tabLst>
                <a:tab pos="450215" algn="l"/>
              </a:tabLst>
            </a:pPr>
            <a:r>
              <a:rPr lang="en-GB" sz="1500">
                <a:ea typeface="+mn-lt"/>
                <a:cs typeface="+mn-lt"/>
              </a:rPr>
              <a:t>We also continue to see improvements in representation of this group at bands 2-7; these improvements are positive for our ability to improve representation at the most senior levels in the future. </a:t>
            </a:r>
          </a:p>
        </p:txBody>
      </p:sp>
      <p:sp>
        <p:nvSpPr>
          <p:cNvPr id="31" name="Text Placeholder 1">
            <a:extLst>
              <a:ext uri="{FF2B5EF4-FFF2-40B4-BE49-F238E27FC236}">
                <a16:creationId xmlns:a16="http://schemas.microsoft.com/office/drawing/2014/main" id="{A1F15B06-2298-2AE8-174F-1BC96022ACF4}"/>
              </a:ext>
            </a:extLst>
          </p:cNvPr>
          <p:cNvSpPr txBox="1">
            <a:spLocks/>
          </p:cNvSpPr>
          <p:nvPr/>
        </p:nvSpPr>
        <p:spPr>
          <a:xfrm>
            <a:off x="4445539" y="4018617"/>
            <a:ext cx="965519" cy="587824"/>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14.7%</a:t>
            </a:r>
          </a:p>
        </p:txBody>
      </p:sp>
      <p:sp>
        <p:nvSpPr>
          <p:cNvPr id="28" name="Rectangle 27">
            <a:extLst>
              <a:ext uri="{FF2B5EF4-FFF2-40B4-BE49-F238E27FC236}">
                <a16:creationId xmlns:a16="http://schemas.microsoft.com/office/drawing/2014/main" id="{98168020-5047-12E6-FC0D-02669B44CC9D}"/>
              </a:ext>
            </a:extLst>
          </p:cNvPr>
          <p:cNvSpPr/>
          <p:nvPr/>
        </p:nvSpPr>
        <p:spPr>
          <a:xfrm>
            <a:off x="4020095" y="1420282"/>
            <a:ext cx="1311262" cy="587824"/>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2020/21</a:t>
            </a:r>
          </a:p>
        </p:txBody>
      </p:sp>
      <p:cxnSp>
        <p:nvCxnSpPr>
          <p:cNvPr id="29" name="Straight Connector 28">
            <a:extLst>
              <a:ext uri="{FF2B5EF4-FFF2-40B4-BE49-F238E27FC236}">
                <a16:creationId xmlns:a16="http://schemas.microsoft.com/office/drawing/2014/main" id="{F398A1C1-C907-D89D-8E74-F11549D16F90}"/>
              </a:ext>
              <a:ext uri="{C183D7F6-B498-43B3-948B-1728B52AA6E4}">
                <adec:decorative xmlns:adec="http://schemas.microsoft.com/office/drawing/2017/decorative" val="1"/>
              </a:ext>
            </a:extLst>
          </p:cNvPr>
          <p:cNvCxnSpPr>
            <a:cxnSpLocks/>
          </p:cNvCxnSpPr>
          <p:nvPr/>
        </p:nvCxnSpPr>
        <p:spPr>
          <a:xfrm>
            <a:off x="4069490" y="2153250"/>
            <a:ext cx="0" cy="253832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19D738F-314C-3C11-0BA3-066A322685BB}"/>
              </a:ext>
              <a:ext uri="{C183D7F6-B498-43B3-948B-1728B52AA6E4}">
                <adec:decorative xmlns:adec="http://schemas.microsoft.com/office/drawing/2017/decorative" val="1"/>
              </a:ext>
            </a:extLst>
          </p:cNvPr>
          <p:cNvCxnSpPr>
            <a:cxnSpLocks/>
          </p:cNvCxnSpPr>
          <p:nvPr/>
        </p:nvCxnSpPr>
        <p:spPr>
          <a:xfrm>
            <a:off x="3901508" y="1971821"/>
            <a:ext cx="0" cy="253832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3" name="Text Placeholder 1">
            <a:extLst>
              <a:ext uri="{FF2B5EF4-FFF2-40B4-BE49-F238E27FC236}">
                <a16:creationId xmlns:a16="http://schemas.microsoft.com/office/drawing/2014/main" id="{A7B018FF-7201-D689-72F4-CEE8E670C7A4}"/>
              </a:ext>
            </a:extLst>
          </p:cNvPr>
          <p:cNvSpPr txBox="1">
            <a:spLocks/>
          </p:cNvSpPr>
          <p:nvPr/>
        </p:nvSpPr>
        <p:spPr>
          <a:xfrm>
            <a:off x="2713601" y="2403112"/>
            <a:ext cx="965519" cy="587824"/>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8.8%</a:t>
            </a:r>
          </a:p>
        </p:txBody>
      </p:sp>
      <p:sp>
        <p:nvSpPr>
          <p:cNvPr id="34" name="Text Placeholder 1">
            <a:extLst>
              <a:ext uri="{FF2B5EF4-FFF2-40B4-BE49-F238E27FC236}">
                <a16:creationId xmlns:a16="http://schemas.microsoft.com/office/drawing/2014/main" id="{8F04D34D-F855-2C72-B46D-4FC53231170A}"/>
              </a:ext>
            </a:extLst>
          </p:cNvPr>
          <p:cNvSpPr txBox="1">
            <a:spLocks/>
          </p:cNvSpPr>
          <p:nvPr/>
        </p:nvSpPr>
        <p:spPr>
          <a:xfrm>
            <a:off x="2818212" y="3263308"/>
            <a:ext cx="965519" cy="587824"/>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15%</a:t>
            </a:r>
          </a:p>
        </p:txBody>
      </p:sp>
      <p:sp>
        <p:nvSpPr>
          <p:cNvPr id="35" name="Text Placeholder 1">
            <a:extLst>
              <a:ext uri="{FF2B5EF4-FFF2-40B4-BE49-F238E27FC236}">
                <a16:creationId xmlns:a16="http://schemas.microsoft.com/office/drawing/2014/main" id="{1C0B0391-126F-30FC-7926-00BA2347D5B0}"/>
              </a:ext>
            </a:extLst>
          </p:cNvPr>
          <p:cNvSpPr txBox="1">
            <a:spLocks/>
          </p:cNvSpPr>
          <p:nvPr/>
        </p:nvSpPr>
        <p:spPr>
          <a:xfrm>
            <a:off x="11070031" y="1421498"/>
            <a:ext cx="1122764" cy="1059269"/>
          </a:xfrm>
          <a:prstGeom prst="rect">
            <a:avLst/>
          </a:prstGeom>
          <a:solidFill>
            <a:schemeClr val="accent2"/>
          </a:solidFill>
        </p:spPr>
        <p:txBody>
          <a:bodyPr vert="horz" lIns="91440" tIns="45720" rIns="91440" bIns="45720" rtlCol="0" anchor="t">
            <a:normAutofit fontScale="85000" lnSpcReduction="10000"/>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a:solidFill>
                  <a:schemeClr val="bg1"/>
                </a:solidFill>
                <a:latin typeface="Inter"/>
                <a:ea typeface="Inter"/>
              </a:rPr>
              <a:t>% change since 2019/20</a:t>
            </a:r>
          </a:p>
        </p:txBody>
      </p:sp>
      <p:sp>
        <p:nvSpPr>
          <p:cNvPr id="36" name="Text Placeholder 1">
            <a:extLst>
              <a:ext uri="{FF2B5EF4-FFF2-40B4-BE49-F238E27FC236}">
                <a16:creationId xmlns:a16="http://schemas.microsoft.com/office/drawing/2014/main" id="{BE6D4794-8496-0611-773B-5724DA53740C}"/>
              </a:ext>
            </a:extLst>
          </p:cNvPr>
          <p:cNvSpPr txBox="1">
            <a:spLocks/>
          </p:cNvSpPr>
          <p:nvPr/>
        </p:nvSpPr>
        <p:spPr>
          <a:xfrm>
            <a:off x="11151065" y="2403112"/>
            <a:ext cx="965519" cy="587824"/>
          </a:xfrm>
          <a:prstGeom prst="rect">
            <a:avLst/>
          </a:prstGeom>
        </p:spPr>
        <p:txBody>
          <a:bodyPr vert="horz" lIns="91440" tIns="45720" rIns="91440" bIns="45720" rtlCol="0" anchor="t">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atin typeface="Inter"/>
                <a:ea typeface="Inter"/>
              </a:rPr>
              <a:t>+56% </a:t>
            </a:r>
          </a:p>
        </p:txBody>
      </p:sp>
      <p:sp>
        <p:nvSpPr>
          <p:cNvPr id="37" name="Text Placeholder 1">
            <a:extLst>
              <a:ext uri="{FF2B5EF4-FFF2-40B4-BE49-F238E27FC236}">
                <a16:creationId xmlns:a16="http://schemas.microsoft.com/office/drawing/2014/main" id="{A2AAD52A-67D9-C6C1-73CE-9E8AD3FCFAF6}"/>
              </a:ext>
            </a:extLst>
          </p:cNvPr>
          <p:cNvSpPr txBox="1">
            <a:spLocks/>
          </p:cNvSpPr>
          <p:nvPr/>
        </p:nvSpPr>
        <p:spPr>
          <a:xfrm>
            <a:off x="11150024" y="3245164"/>
            <a:ext cx="965519" cy="587824"/>
          </a:xfrm>
          <a:prstGeom prst="rect">
            <a:avLst/>
          </a:prstGeom>
        </p:spPr>
        <p:txBody>
          <a:bodyPr vert="horz" lIns="91440" tIns="45720" rIns="91440" bIns="45720" rtlCol="0" anchor="t">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atin typeface="Inter"/>
                <a:ea typeface="Inter"/>
              </a:rPr>
              <a:t>+60% </a:t>
            </a:r>
          </a:p>
        </p:txBody>
      </p:sp>
      <p:sp>
        <p:nvSpPr>
          <p:cNvPr id="38" name="Text Placeholder 1">
            <a:extLst>
              <a:ext uri="{FF2B5EF4-FFF2-40B4-BE49-F238E27FC236}">
                <a16:creationId xmlns:a16="http://schemas.microsoft.com/office/drawing/2014/main" id="{DB63FCB9-6B2E-54C8-BA66-3BA905D03826}"/>
              </a:ext>
            </a:extLst>
          </p:cNvPr>
          <p:cNvSpPr txBox="1">
            <a:spLocks/>
          </p:cNvSpPr>
          <p:nvPr/>
        </p:nvSpPr>
        <p:spPr>
          <a:xfrm>
            <a:off x="2713056" y="4018617"/>
            <a:ext cx="965519" cy="587824"/>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12.3%</a:t>
            </a:r>
          </a:p>
        </p:txBody>
      </p:sp>
      <p:sp>
        <p:nvSpPr>
          <p:cNvPr id="39" name="Text Placeholder 1">
            <a:extLst>
              <a:ext uri="{FF2B5EF4-FFF2-40B4-BE49-F238E27FC236}">
                <a16:creationId xmlns:a16="http://schemas.microsoft.com/office/drawing/2014/main" id="{AF8287E4-3D79-CACE-9DD9-3C99EA9AF60C}"/>
              </a:ext>
            </a:extLst>
          </p:cNvPr>
          <p:cNvSpPr txBox="1">
            <a:spLocks/>
          </p:cNvSpPr>
          <p:nvPr/>
        </p:nvSpPr>
        <p:spPr>
          <a:xfrm>
            <a:off x="11069421" y="4018617"/>
            <a:ext cx="965519" cy="587824"/>
          </a:xfrm>
          <a:prstGeom prst="rect">
            <a:avLst/>
          </a:prstGeom>
        </p:spPr>
        <p:txBody>
          <a:bodyPr vert="horz" lIns="91440" tIns="45720" rIns="91440" bIns="45720" rtlCol="0" anchor="t">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atin typeface="Inter"/>
                <a:ea typeface="Inter"/>
              </a:rPr>
              <a:t>+53% </a:t>
            </a:r>
          </a:p>
        </p:txBody>
      </p:sp>
      <p:sp>
        <p:nvSpPr>
          <p:cNvPr id="40" name="Rectangle 39">
            <a:extLst>
              <a:ext uri="{FF2B5EF4-FFF2-40B4-BE49-F238E27FC236}">
                <a16:creationId xmlns:a16="http://schemas.microsoft.com/office/drawing/2014/main" id="{8B694D36-D7B7-2961-BCA5-55D9861CC3EC}"/>
              </a:ext>
            </a:extLst>
          </p:cNvPr>
          <p:cNvSpPr/>
          <p:nvPr/>
        </p:nvSpPr>
        <p:spPr>
          <a:xfrm>
            <a:off x="0" y="-54765"/>
            <a:ext cx="12192000" cy="365107"/>
          </a:xfrm>
          <a:prstGeom prst="rect">
            <a:avLst/>
          </a:prstGeom>
          <a:solidFill>
            <a:srgbClr val="2280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a:t>Data highlights: ethnic minority representation </a:t>
            </a:r>
            <a:endParaRPr lang="en-GB"/>
          </a:p>
        </p:txBody>
      </p:sp>
      <p:sp>
        <p:nvSpPr>
          <p:cNvPr id="41" name="Rectangle 40">
            <a:extLst>
              <a:ext uri="{FF2B5EF4-FFF2-40B4-BE49-F238E27FC236}">
                <a16:creationId xmlns:a16="http://schemas.microsoft.com/office/drawing/2014/main" id="{EE7B6F5A-0715-887D-E73F-A74EF1DF532C}"/>
              </a:ext>
            </a:extLst>
          </p:cNvPr>
          <p:cNvSpPr/>
          <p:nvPr/>
        </p:nvSpPr>
        <p:spPr>
          <a:xfrm>
            <a:off x="8258649" y="1420281"/>
            <a:ext cx="1311262" cy="587824"/>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2023/24</a:t>
            </a:r>
          </a:p>
        </p:txBody>
      </p:sp>
      <p:cxnSp>
        <p:nvCxnSpPr>
          <p:cNvPr id="42" name="Straight Connector 41">
            <a:extLst>
              <a:ext uri="{FF2B5EF4-FFF2-40B4-BE49-F238E27FC236}">
                <a16:creationId xmlns:a16="http://schemas.microsoft.com/office/drawing/2014/main" id="{678135C6-9626-16E6-E7C7-C47105F52182}"/>
              </a:ext>
              <a:ext uri="{C183D7F6-B498-43B3-948B-1728B52AA6E4}">
                <adec:decorative xmlns:adec="http://schemas.microsoft.com/office/drawing/2017/decorative" val="1"/>
              </a:ext>
            </a:extLst>
          </p:cNvPr>
          <p:cNvCxnSpPr>
            <a:cxnSpLocks/>
          </p:cNvCxnSpPr>
          <p:nvPr/>
        </p:nvCxnSpPr>
        <p:spPr>
          <a:xfrm>
            <a:off x="8254554" y="2270216"/>
            <a:ext cx="0" cy="257557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BA21A89-B498-1CA1-B0DC-6B86FCCD0AE5}"/>
              </a:ext>
              <a:ext uri="{C183D7F6-B498-43B3-948B-1728B52AA6E4}">
                <adec:decorative xmlns:adec="http://schemas.microsoft.com/office/drawing/2017/decorative" val="1"/>
              </a:ext>
            </a:extLst>
          </p:cNvPr>
          <p:cNvCxnSpPr>
            <a:cxnSpLocks/>
          </p:cNvCxnSpPr>
          <p:nvPr/>
        </p:nvCxnSpPr>
        <p:spPr>
          <a:xfrm>
            <a:off x="9569910" y="2179501"/>
            <a:ext cx="0" cy="257557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4" name="Text Placeholder 1">
            <a:extLst>
              <a:ext uri="{FF2B5EF4-FFF2-40B4-BE49-F238E27FC236}">
                <a16:creationId xmlns:a16="http://schemas.microsoft.com/office/drawing/2014/main" id="{A3804437-8B0C-DDCE-5A29-AECD4FD128B4}"/>
              </a:ext>
            </a:extLst>
          </p:cNvPr>
          <p:cNvSpPr txBox="1">
            <a:spLocks/>
          </p:cNvSpPr>
          <p:nvPr/>
        </p:nvSpPr>
        <p:spPr>
          <a:xfrm>
            <a:off x="8431070" y="2430326"/>
            <a:ext cx="965519" cy="587824"/>
          </a:xfrm>
          <a:prstGeom prst="rect">
            <a:avLst/>
          </a:prstGeom>
        </p:spPr>
        <p:txBody>
          <a:bodyPr vert="horz" lIns="91440" tIns="45720" rIns="91440" bIns="45720" rtlCol="0" anchor="t">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atin typeface="Inter"/>
                <a:ea typeface="Inter"/>
              </a:rPr>
              <a:t>13.7%</a:t>
            </a:r>
          </a:p>
        </p:txBody>
      </p:sp>
      <p:sp>
        <p:nvSpPr>
          <p:cNvPr id="45" name="Text Placeholder 1">
            <a:extLst>
              <a:ext uri="{FF2B5EF4-FFF2-40B4-BE49-F238E27FC236}">
                <a16:creationId xmlns:a16="http://schemas.microsoft.com/office/drawing/2014/main" id="{01427386-3A81-EFEC-25B1-0075194A006D}"/>
              </a:ext>
            </a:extLst>
          </p:cNvPr>
          <p:cNvSpPr txBox="1">
            <a:spLocks/>
          </p:cNvSpPr>
          <p:nvPr/>
        </p:nvSpPr>
        <p:spPr>
          <a:xfrm>
            <a:off x="8431070" y="3237683"/>
            <a:ext cx="965519" cy="587824"/>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24.%</a:t>
            </a:r>
          </a:p>
        </p:txBody>
      </p:sp>
      <p:sp>
        <p:nvSpPr>
          <p:cNvPr id="46" name="Text Placeholder 1">
            <a:extLst>
              <a:ext uri="{FF2B5EF4-FFF2-40B4-BE49-F238E27FC236}">
                <a16:creationId xmlns:a16="http://schemas.microsoft.com/office/drawing/2014/main" id="{768712A9-158A-C75B-A467-5CB8466D03FA}"/>
              </a:ext>
            </a:extLst>
          </p:cNvPr>
          <p:cNvSpPr txBox="1">
            <a:spLocks/>
          </p:cNvSpPr>
          <p:nvPr/>
        </p:nvSpPr>
        <p:spPr>
          <a:xfrm>
            <a:off x="8431552" y="4018516"/>
            <a:ext cx="965519" cy="587824"/>
          </a:xfrm>
          <a:prstGeom prst="rect">
            <a:avLst/>
          </a:prstGeom>
        </p:spPr>
        <p:txBody>
          <a:bodyPr vert="horz" lIns="91440" tIns="45720" rIns="91440" bIns="45720" rtlCol="0" anchor="t">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atin typeface="Inter"/>
                <a:ea typeface="Inter"/>
              </a:rPr>
              <a:t>18.8%</a:t>
            </a:r>
          </a:p>
        </p:txBody>
      </p:sp>
    </p:spTree>
    <p:extLst>
      <p:ext uri="{BB962C8B-B14F-4D97-AF65-F5344CB8AC3E}">
        <p14:creationId xmlns:p14="http://schemas.microsoft.com/office/powerpoint/2010/main" val="1863856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B2073561-4182-1472-69DB-F843EE368B1E}"/>
              </a:ext>
              <a:ext uri="{C183D7F6-B498-43B3-948B-1728B52AA6E4}">
                <adec:decorative xmlns:adec="http://schemas.microsoft.com/office/drawing/2017/decorative" val="1"/>
              </a:ext>
            </a:extLst>
          </p:cNvPr>
          <p:cNvSpPr/>
          <p:nvPr/>
        </p:nvSpPr>
        <p:spPr>
          <a:xfrm>
            <a:off x="3704585" y="2524335"/>
            <a:ext cx="4820497" cy="1190405"/>
          </a:xfrm>
          <a:custGeom>
            <a:avLst/>
            <a:gdLst>
              <a:gd name="connsiteX0" fmla="*/ 0 w 6646013"/>
              <a:gd name="connsiteY0" fmla="*/ 235338 h 1882701"/>
              <a:gd name="connsiteX1" fmla="*/ 5704663 w 6646013"/>
              <a:gd name="connsiteY1" fmla="*/ 235338 h 1882701"/>
              <a:gd name="connsiteX2" fmla="*/ 5704663 w 6646013"/>
              <a:gd name="connsiteY2" fmla="*/ 0 h 1882701"/>
              <a:gd name="connsiteX3" fmla="*/ 6646013 w 6646013"/>
              <a:gd name="connsiteY3" fmla="*/ 941351 h 1882701"/>
              <a:gd name="connsiteX4" fmla="*/ 5704663 w 6646013"/>
              <a:gd name="connsiteY4" fmla="*/ 1882701 h 1882701"/>
              <a:gd name="connsiteX5" fmla="*/ 5704663 w 6646013"/>
              <a:gd name="connsiteY5" fmla="*/ 1647363 h 1882701"/>
              <a:gd name="connsiteX6" fmla="*/ 0 w 6646013"/>
              <a:gd name="connsiteY6" fmla="*/ 1647363 h 1882701"/>
              <a:gd name="connsiteX7" fmla="*/ 0 w 6646013"/>
              <a:gd name="connsiteY7" fmla="*/ 235338 h 188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46013" h="1882701">
                <a:moveTo>
                  <a:pt x="0" y="235338"/>
                </a:moveTo>
                <a:lnTo>
                  <a:pt x="5704663" y="235338"/>
                </a:lnTo>
                <a:lnTo>
                  <a:pt x="5704663" y="0"/>
                </a:lnTo>
                <a:lnTo>
                  <a:pt x="6646013" y="941351"/>
                </a:lnTo>
                <a:lnTo>
                  <a:pt x="5704663" y="1882701"/>
                </a:lnTo>
                <a:lnTo>
                  <a:pt x="5704663" y="1647363"/>
                </a:lnTo>
                <a:lnTo>
                  <a:pt x="0" y="1647363"/>
                </a:lnTo>
                <a:lnTo>
                  <a:pt x="0" y="235338"/>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8575" tIns="263913" rIns="734588" bIns="263913" numCol="1" spcCol="1270" anchor="t" anchorCtr="0">
            <a:noAutofit/>
          </a:bodyPr>
          <a:lstStyle/>
          <a:p>
            <a:pPr marL="285750" lvl="1" indent="-285750" algn="just" defTabSz="2000250">
              <a:lnSpc>
                <a:spcPct val="90000"/>
              </a:lnSpc>
              <a:spcBef>
                <a:spcPct val="0"/>
              </a:spcBef>
              <a:spcAft>
                <a:spcPct val="15000"/>
              </a:spcAft>
              <a:buChar char="•"/>
            </a:pPr>
            <a:endParaRPr lang="en-GB" sz="4500" kern="1200"/>
          </a:p>
        </p:txBody>
      </p:sp>
      <p:sp>
        <p:nvSpPr>
          <p:cNvPr id="7" name="Freeform: Shape 6">
            <a:extLst>
              <a:ext uri="{FF2B5EF4-FFF2-40B4-BE49-F238E27FC236}">
                <a16:creationId xmlns:a16="http://schemas.microsoft.com/office/drawing/2014/main" id="{3E6897B0-5298-2A01-6963-8A94F50DAA28}"/>
              </a:ext>
            </a:extLst>
          </p:cNvPr>
          <p:cNvSpPr/>
          <p:nvPr/>
        </p:nvSpPr>
        <p:spPr>
          <a:xfrm>
            <a:off x="377535" y="2527228"/>
            <a:ext cx="3087909" cy="1100169"/>
          </a:xfrm>
          <a:custGeom>
            <a:avLst/>
            <a:gdLst>
              <a:gd name="connsiteX0" fmla="*/ 0 w 4430675"/>
              <a:gd name="connsiteY0" fmla="*/ 313790 h 1882701"/>
              <a:gd name="connsiteX1" fmla="*/ 313790 w 4430675"/>
              <a:gd name="connsiteY1" fmla="*/ 0 h 1882701"/>
              <a:gd name="connsiteX2" fmla="*/ 4116885 w 4430675"/>
              <a:gd name="connsiteY2" fmla="*/ 0 h 1882701"/>
              <a:gd name="connsiteX3" fmla="*/ 4430675 w 4430675"/>
              <a:gd name="connsiteY3" fmla="*/ 313790 h 1882701"/>
              <a:gd name="connsiteX4" fmla="*/ 4430675 w 4430675"/>
              <a:gd name="connsiteY4" fmla="*/ 1568911 h 1882701"/>
              <a:gd name="connsiteX5" fmla="*/ 4116885 w 4430675"/>
              <a:gd name="connsiteY5" fmla="*/ 1882701 h 1882701"/>
              <a:gd name="connsiteX6" fmla="*/ 313790 w 4430675"/>
              <a:gd name="connsiteY6" fmla="*/ 1882701 h 1882701"/>
              <a:gd name="connsiteX7" fmla="*/ 0 w 4430675"/>
              <a:gd name="connsiteY7" fmla="*/ 1568911 h 1882701"/>
              <a:gd name="connsiteX8" fmla="*/ 0 w 4430675"/>
              <a:gd name="connsiteY8" fmla="*/ 313790 h 188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0675" h="1882701">
                <a:moveTo>
                  <a:pt x="0" y="313790"/>
                </a:moveTo>
                <a:cubicBezTo>
                  <a:pt x="0" y="140489"/>
                  <a:pt x="140489" y="0"/>
                  <a:pt x="313790" y="0"/>
                </a:cubicBezTo>
                <a:lnTo>
                  <a:pt x="4116885" y="0"/>
                </a:lnTo>
                <a:cubicBezTo>
                  <a:pt x="4290186" y="0"/>
                  <a:pt x="4430675" y="140489"/>
                  <a:pt x="4430675" y="313790"/>
                </a:cubicBezTo>
                <a:lnTo>
                  <a:pt x="4430675" y="1568911"/>
                </a:lnTo>
                <a:cubicBezTo>
                  <a:pt x="4430675" y="1742212"/>
                  <a:pt x="4290186" y="1882701"/>
                  <a:pt x="4116885" y="1882701"/>
                </a:cubicBezTo>
                <a:lnTo>
                  <a:pt x="313790" y="1882701"/>
                </a:lnTo>
                <a:cubicBezTo>
                  <a:pt x="140489" y="1882701"/>
                  <a:pt x="0" y="1742212"/>
                  <a:pt x="0" y="1568911"/>
                </a:cubicBezTo>
                <a:lnTo>
                  <a:pt x="0" y="31379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2876" tIns="162391" rIns="232876" bIns="162391" numCol="1" spcCol="1270" anchor="ctr" anchorCtr="0">
            <a:noAutofit/>
          </a:bodyPr>
          <a:lstStyle/>
          <a:p>
            <a:pPr marL="0" lvl="0" indent="0" algn="ctr" defTabSz="1644650">
              <a:lnSpc>
                <a:spcPct val="90000"/>
              </a:lnSpc>
              <a:spcBef>
                <a:spcPct val="0"/>
              </a:spcBef>
              <a:spcAft>
                <a:spcPct val="35000"/>
              </a:spcAft>
              <a:buNone/>
            </a:pPr>
            <a:r>
              <a:rPr lang="en-GB" sz="2000" kern="1200"/>
              <a:t>Black or Black British candidates </a:t>
            </a:r>
          </a:p>
        </p:txBody>
      </p:sp>
      <p:sp>
        <p:nvSpPr>
          <p:cNvPr id="8" name="Freeform: Shape 7">
            <a:extLst>
              <a:ext uri="{FF2B5EF4-FFF2-40B4-BE49-F238E27FC236}">
                <a16:creationId xmlns:a16="http://schemas.microsoft.com/office/drawing/2014/main" id="{E1BB34C0-3332-F981-438D-AF4E7783D1A2}"/>
              </a:ext>
              <a:ext uri="{C183D7F6-B498-43B3-948B-1728B52AA6E4}">
                <adec:decorative xmlns:adec="http://schemas.microsoft.com/office/drawing/2017/decorative" val="1"/>
              </a:ext>
            </a:extLst>
          </p:cNvPr>
          <p:cNvSpPr/>
          <p:nvPr/>
        </p:nvSpPr>
        <p:spPr>
          <a:xfrm>
            <a:off x="3720018" y="3767452"/>
            <a:ext cx="4820497" cy="1190405"/>
          </a:xfrm>
          <a:custGeom>
            <a:avLst/>
            <a:gdLst>
              <a:gd name="connsiteX0" fmla="*/ 0 w 6646013"/>
              <a:gd name="connsiteY0" fmla="*/ 235338 h 1882701"/>
              <a:gd name="connsiteX1" fmla="*/ 5704663 w 6646013"/>
              <a:gd name="connsiteY1" fmla="*/ 235338 h 1882701"/>
              <a:gd name="connsiteX2" fmla="*/ 5704663 w 6646013"/>
              <a:gd name="connsiteY2" fmla="*/ 0 h 1882701"/>
              <a:gd name="connsiteX3" fmla="*/ 6646013 w 6646013"/>
              <a:gd name="connsiteY3" fmla="*/ 941351 h 1882701"/>
              <a:gd name="connsiteX4" fmla="*/ 5704663 w 6646013"/>
              <a:gd name="connsiteY4" fmla="*/ 1882701 h 1882701"/>
              <a:gd name="connsiteX5" fmla="*/ 5704663 w 6646013"/>
              <a:gd name="connsiteY5" fmla="*/ 1647363 h 1882701"/>
              <a:gd name="connsiteX6" fmla="*/ 0 w 6646013"/>
              <a:gd name="connsiteY6" fmla="*/ 1647363 h 1882701"/>
              <a:gd name="connsiteX7" fmla="*/ 0 w 6646013"/>
              <a:gd name="connsiteY7" fmla="*/ 235338 h 188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46013" h="1882701">
                <a:moveTo>
                  <a:pt x="0" y="235338"/>
                </a:moveTo>
                <a:lnTo>
                  <a:pt x="5704663" y="235338"/>
                </a:lnTo>
                <a:lnTo>
                  <a:pt x="5704663" y="0"/>
                </a:lnTo>
                <a:lnTo>
                  <a:pt x="6646013" y="941351"/>
                </a:lnTo>
                <a:lnTo>
                  <a:pt x="5704663" y="1882701"/>
                </a:lnTo>
                <a:lnTo>
                  <a:pt x="5704663" y="1647363"/>
                </a:lnTo>
                <a:lnTo>
                  <a:pt x="0" y="1647363"/>
                </a:lnTo>
                <a:lnTo>
                  <a:pt x="0" y="235338"/>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8575" tIns="263913" rIns="734588" bIns="263913" numCol="1" spcCol="1270" anchor="t" anchorCtr="0">
            <a:noAutofit/>
          </a:bodyPr>
          <a:lstStyle/>
          <a:p>
            <a:pPr indent="-457200" defTabSz="2000250">
              <a:lnSpc>
                <a:spcPct val="90000"/>
              </a:lnSpc>
              <a:spcBef>
                <a:spcPct val="0"/>
              </a:spcBef>
              <a:spcAft>
                <a:spcPct val="15000"/>
              </a:spcAft>
              <a:buChar char="•"/>
            </a:pPr>
            <a:endParaRPr lang="en-GB" sz="4500" kern="1200"/>
          </a:p>
          <a:p>
            <a:pPr marL="285750" lvl="1" indent="-285750" algn="l" defTabSz="2000250">
              <a:lnSpc>
                <a:spcPct val="90000"/>
              </a:lnSpc>
              <a:spcBef>
                <a:spcPct val="0"/>
              </a:spcBef>
              <a:spcAft>
                <a:spcPct val="15000"/>
              </a:spcAft>
              <a:buChar char="•"/>
            </a:pPr>
            <a:endParaRPr lang="en-GB" sz="4500" kern="1200"/>
          </a:p>
        </p:txBody>
      </p:sp>
      <p:sp>
        <p:nvSpPr>
          <p:cNvPr id="9" name="Freeform: Shape 8">
            <a:extLst>
              <a:ext uri="{FF2B5EF4-FFF2-40B4-BE49-F238E27FC236}">
                <a16:creationId xmlns:a16="http://schemas.microsoft.com/office/drawing/2014/main" id="{A1D30E25-BDD8-6A74-E9F8-F77213F8015C}"/>
              </a:ext>
            </a:extLst>
          </p:cNvPr>
          <p:cNvSpPr/>
          <p:nvPr/>
        </p:nvSpPr>
        <p:spPr>
          <a:xfrm>
            <a:off x="408083" y="3753054"/>
            <a:ext cx="3031853" cy="1100169"/>
          </a:xfrm>
          <a:custGeom>
            <a:avLst/>
            <a:gdLst>
              <a:gd name="connsiteX0" fmla="*/ 0 w 4430675"/>
              <a:gd name="connsiteY0" fmla="*/ 313790 h 1882701"/>
              <a:gd name="connsiteX1" fmla="*/ 313790 w 4430675"/>
              <a:gd name="connsiteY1" fmla="*/ 0 h 1882701"/>
              <a:gd name="connsiteX2" fmla="*/ 4116885 w 4430675"/>
              <a:gd name="connsiteY2" fmla="*/ 0 h 1882701"/>
              <a:gd name="connsiteX3" fmla="*/ 4430675 w 4430675"/>
              <a:gd name="connsiteY3" fmla="*/ 313790 h 1882701"/>
              <a:gd name="connsiteX4" fmla="*/ 4430675 w 4430675"/>
              <a:gd name="connsiteY4" fmla="*/ 1568911 h 1882701"/>
              <a:gd name="connsiteX5" fmla="*/ 4116885 w 4430675"/>
              <a:gd name="connsiteY5" fmla="*/ 1882701 h 1882701"/>
              <a:gd name="connsiteX6" fmla="*/ 313790 w 4430675"/>
              <a:gd name="connsiteY6" fmla="*/ 1882701 h 1882701"/>
              <a:gd name="connsiteX7" fmla="*/ 0 w 4430675"/>
              <a:gd name="connsiteY7" fmla="*/ 1568911 h 1882701"/>
              <a:gd name="connsiteX8" fmla="*/ 0 w 4430675"/>
              <a:gd name="connsiteY8" fmla="*/ 313790 h 188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0675" h="1882701">
                <a:moveTo>
                  <a:pt x="0" y="313790"/>
                </a:moveTo>
                <a:cubicBezTo>
                  <a:pt x="0" y="140489"/>
                  <a:pt x="140489" y="0"/>
                  <a:pt x="313790" y="0"/>
                </a:cubicBezTo>
                <a:lnTo>
                  <a:pt x="4116885" y="0"/>
                </a:lnTo>
                <a:cubicBezTo>
                  <a:pt x="4290186" y="0"/>
                  <a:pt x="4430675" y="140489"/>
                  <a:pt x="4430675" y="313790"/>
                </a:cubicBezTo>
                <a:lnTo>
                  <a:pt x="4430675" y="1568911"/>
                </a:lnTo>
                <a:cubicBezTo>
                  <a:pt x="4430675" y="1742212"/>
                  <a:pt x="4290186" y="1882701"/>
                  <a:pt x="4116885" y="1882701"/>
                </a:cubicBezTo>
                <a:lnTo>
                  <a:pt x="313790" y="1882701"/>
                </a:lnTo>
                <a:cubicBezTo>
                  <a:pt x="140489" y="1882701"/>
                  <a:pt x="0" y="1742212"/>
                  <a:pt x="0" y="1568911"/>
                </a:cubicBezTo>
                <a:lnTo>
                  <a:pt x="0" y="31379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2876" tIns="162391" rIns="232876" bIns="162391" numCol="1" spcCol="1270" anchor="ctr" anchorCtr="0">
            <a:noAutofit/>
          </a:bodyPr>
          <a:lstStyle/>
          <a:p>
            <a:pPr marL="0" lvl="0" indent="0" algn="ctr" defTabSz="1644650">
              <a:lnSpc>
                <a:spcPct val="90000"/>
              </a:lnSpc>
              <a:spcBef>
                <a:spcPct val="0"/>
              </a:spcBef>
              <a:spcAft>
                <a:spcPct val="35000"/>
              </a:spcAft>
              <a:buNone/>
            </a:pPr>
            <a:r>
              <a:rPr lang="en-GB" sz="2000" kern="1200"/>
              <a:t>Asian or Asian British candidates</a:t>
            </a:r>
          </a:p>
        </p:txBody>
      </p:sp>
      <p:sp>
        <p:nvSpPr>
          <p:cNvPr id="3" name="Title 2">
            <a:extLst>
              <a:ext uri="{FF2B5EF4-FFF2-40B4-BE49-F238E27FC236}">
                <a16:creationId xmlns:a16="http://schemas.microsoft.com/office/drawing/2014/main" id="{F0DC757A-2243-E47F-3828-622763FF9369}"/>
              </a:ext>
            </a:extLst>
          </p:cNvPr>
          <p:cNvSpPr>
            <a:spLocks noGrp="1"/>
          </p:cNvSpPr>
          <p:nvPr>
            <p:ph type="ctrTitle"/>
          </p:nvPr>
        </p:nvSpPr>
        <p:spPr>
          <a:xfrm>
            <a:off x="51212" y="424544"/>
            <a:ext cx="11990946" cy="1160319"/>
          </a:xfrm>
        </p:spPr>
        <p:txBody>
          <a:bodyPr>
            <a:noAutofit/>
          </a:bodyPr>
          <a:lstStyle/>
          <a:p>
            <a:r>
              <a:rPr lang="en-GB" sz="3200">
                <a:latin typeface="Lora SemiBold"/>
              </a:rPr>
              <a:t>We have maintained improvements in the overall interview to appointment conversion rate for ethnic minority staff</a:t>
            </a:r>
          </a:p>
        </p:txBody>
      </p:sp>
      <p:sp>
        <p:nvSpPr>
          <p:cNvPr id="10" name="Text Placeholder 1">
            <a:extLst>
              <a:ext uri="{FF2B5EF4-FFF2-40B4-BE49-F238E27FC236}">
                <a16:creationId xmlns:a16="http://schemas.microsoft.com/office/drawing/2014/main" id="{C522297A-E6B0-A794-FA17-DDBC8C1E45BF}"/>
              </a:ext>
            </a:extLst>
          </p:cNvPr>
          <p:cNvSpPr txBox="1">
            <a:spLocks/>
          </p:cNvSpPr>
          <p:nvPr/>
        </p:nvSpPr>
        <p:spPr>
          <a:xfrm>
            <a:off x="3585112" y="1943920"/>
            <a:ext cx="1654627" cy="1003677"/>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a:t>2021/22</a:t>
            </a:r>
          </a:p>
        </p:txBody>
      </p:sp>
      <p:sp>
        <p:nvSpPr>
          <p:cNvPr id="11" name="Text Placeholder 1">
            <a:extLst>
              <a:ext uri="{FF2B5EF4-FFF2-40B4-BE49-F238E27FC236}">
                <a16:creationId xmlns:a16="http://schemas.microsoft.com/office/drawing/2014/main" id="{E49A2301-7081-F7DF-856F-644A51B5078D}"/>
              </a:ext>
            </a:extLst>
          </p:cNvPr>
          <p:cNvSpPr txBox="1">
            <a:spLocks/>
          </p:cNvSpPr>
          <p:nvPr/>
        </p:nvSpPr>
        <p:spPr>
          <a:xfrm>
            <a:off x="5213535" y="1956133"/>
            <a:ext cx="1654627" cy="1003677"/>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a:t>2022/23</a:t>
            </a:r>
          </a:p>
        </p:txBody>
      </p:sp>
      <p:sp>
        <p:nvSpPr>
          <p:cNvPr id="12" name="Text Placeholder 1">
            <a:extLst>
              <a:ext uri="{FF2B5EF4-FFF2-40B4-BE49-F238E27FC236}">
                <a16:creationId xmlns:a16="http://schemas.microsoft.com/office/drawing/2014/main" id="{A164D719-CBE2-5BFB-88F5-8892D7EA2C9D}"/>
              </a:ext>
            </a:extLst>
          </p:cNvPr>
          <p:cNvSpPr txBox="1">
            <a:spLocks/>
          </p:cNvSpPr>
          <p:nvPr/>
        </p:nvSpPr>
        <p:spPr>
          <a:xfrm>
            <a:off x="-3255" y="1446679"/>
            <a:ext cx="11545101" cy="1003677"/>
          </a:xfrm>
          <a:prstGeom prst="rect">
            <a:avLst/>
          </a:prstGeom>
        </p:spPr>
        <p:txBody>
          <a:bodyPr vert="horz" lIns="91440" tIns="45720" rIns="91440" bIns="45720" rtlCol="0" anchor="t">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a:latin typeface="Inter"/>
                <a:ea typeface="Inter"/>
              </a:rPr>
              <a:t> This metric measures the likelihood of appointing white candidates after interview compared to ethnic minority staff:</a:t>
            </a:r>
          </a:p>
        </p:txBody>
      </p:sp>
      <p:sp>
        <p:nvSpPr>
          <p:cNvPr id="13" name="Text Placeholder 1">
            <a:extLst>
              <a:ext uri="{FF2B5EF4-FFF2-40B4-BE49-F238E27FC236}">
                <a16:creationId xmlns:a16="http://schemas.microsoft.com/office/drawing/2014/main" id="{7D92371A-357D-1BD1-E8D8-DA854C55D3DB}"/>
              </a:ext>
            </a:extLst>
          </p:cNvPr>
          <p:cNvSpPr txBox="1">
            <a:spLocks/>
          </p:cNvSpPr>
          <p:nvPr/>
        </p:nvSpPr>
        <p:spPr>
          <a:xfrm>
            <a:off x="3741639" y="2749377"/>
            <a:ext cx="1654627" cy="1003677"/>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a:t>5.75 x</a:t>
            </a:r>
          </a:p>
        </p:txBody>
      </p:sp>
      <p:sp>
        <p:nvSpPr>
          <p:cNvPr id="14" name="Text Placeholder 1">
            <a:extLst>
              <a:ext uri="{FF2B5EF4-FFF2-40B4-BE49-F238E27FC236}">
                <a16:creationId xmlns:a16="http://schemas.microsoft.com/office/drawing/2014/main" id="{53CF35F2-339D-327E-2B70-8E57D3B31CF4}"/>
              </a:ext>
            </a:extLst>
          </p:cNvPr>
          <p:cNvSpPr txBox="1">
            <a:spLocks/>
          </p:cNvSpPr>
          <p:nvPr/>
        </p:nvSpPr>
        <p:spPr>
          <a:xfrm>
            <a:off x="5333008" y="2732835"/>
            <a:ext cx="1654627" cy="1003677"/>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a:t>1.2 x</a:t>
            </a:r>
          </a:p>
        </p:txBody>
      </p:sp>
      <p:sp>
        <p:nvSpPr>
          <p:cNvPr id="4" name="Freeform: Shape 3">
            <a:extLst>
              <a:ext uri="{FF2B5EF4-FFF2-40B4-BE49-F238E27FC236}">
                <a16:creationId xmlns:a16="http://schemas.microsoft.com/office/drawing/2014/main" id="{83B24A22-9D6E-8B37-5EBF-E4D4BBC46270}"/>
              </a:ext>
            </a:extLst>
          </p:cNvPr>
          <p:cNvSpPr/>
          <p:nvPr/>
        </p:nvSpPr>
        <p:spPr>
          <a:xfrm>
            <a:off x="408083" y="4972254"/>
            <a:ext cx="3057361" cy="1100169"/>
          </a:xfrm>
          <a:custGeom>
            <a:avLst/>
            <a:gdLst>
              <a:gd name="connsiteX0" fmla="*/ 0 w 4430675"/>
              <a:gd name="connsiteY0" fmla="*/ 313790 h 1882701"/>
              <a:gd name="connsiteX1" fmla="*/ 313790 w 4430675"/>
              <a:gd name="connsiteY1" fmla="*/ 0 h 1882701"/>
              <a:gd name="connsiteX2" fmla="*/ 4116885 w 4430675"/>
              <a:gd name="connsiteY2" fmla="*/ 0 h 1882701"/>
              <a:gd name="connsiteX3" fmla="*/ 4430675 w 4430675"/>
              <a:gd name="connsiteY3" fmla="*/ 313790 h 1882701"/>
              <a:gd name="connsiteX4" fmla="*/ 4430675 w 4430675"/>
              <a:gd name="connsiteY4" fmla="*/ 1568911 h 1882701"/>
              <a:gd name="connsiteX5" fmla="*/ 4116885 w 4430675"/>
              <a:gd name="connsiteY5" fmla="*/ 1882701 h 1882701"/>
              <a:gd name="connsiteX6" fmla="*/ 313790 w 4430675"/>
              <a:gd name="connsiteY6" fmla="*/ 1882701 h 1882701"/>
              <a:gd name="connsiteX7" fmla="*/ 0 w 4430675"/>
              <a:gd name="connsiteY7" fmla="*/ 1568911 h 1882701"/>
              <a:gd name="connsiteX8" fmla="*/ 0 w 4430675"/>
              <a:gd name="connsiteY8" fmla="*/ 313790 h 188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0675" h="1882701">
                <a:moveTo>
                  <a:pt x="0" y="313790"/>
                </a:moveTo>
                <a:cubicBezTo>
                  <a:pt x="0" y="140489"/>
                  <a:pt x="140489" y="0"/>
                  <a:pt x="313790" y="0"/>
                </a:cubicBezTo>
                <a:lnTo>
                  <a:pt x="4116885" y="0"/>
                </a:lnTo>
                <a:cubicBezTo>
                  <a:pt x="4290186" y="0"/>
                  <a:pt x="4430675" y="140489"/>
                  <a:pt x="4430675" y="313790"/>
                </a:cubicBezTo>
                <a:lnTo>
                  <a:pt x="4430675" y="1568911"/>
                </a:lnTo>
                <a:cubicBezTo>
                  <a:pt x="4430675" y="1742212"/>
                  <a:pt x="4290186" y="1882701"/>
                  <a:pt x="4116885" y="1882701"/>
                </a:cubicBezTo>
                <a:lnTo>
                  <a:pt x="313790" y="1882701"/>
                </a:lnTo>
                <a:cubicBezTo>
                  <a:pt x="140489" y="1882701"/>
                  <a:pt x="0" y="1742212"/>
                  <a:pt x="0" y="1568911"/>
                </a:cubicBezTo>
                <a:lnTo>
                  <a:pt x="0" y="31379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2876" tIns="162391" rIns="232876" bIns="162391" numCol="1" spcCol="1270" anchor="ctr" anchorCtr="0">
            <a:noAutofit/>
          </a:bodyPr>
          <a:lstStyle/>
          <a:p>
            <a:pPr marL="0" lvl="0" indent="0" algn="ctr" defTabSz="1644650">
              <a:lnSpc>
                <a:spcPct val="90000"/>
              </a:lnSpc>
              <a:spcBef>
                <a:spcPct val="0"/>
              </a:spcBef>
              <a:spcAft>
                <a:spcPct val="35000"/>
              </a:spcAft>
              <a:buNone/>
            </a:pPr>
            <a:r>
              <a:rPr lang="en-GB" sz="2000" kern="1200"/>
              <a:t>All ethnic minority candidates</a:t>
            </a:r>
          </a:p>
        </p:txBody>
      </p:sp>
      <p:sp>
        <p:nvSpPr>
          <p:cNvPr id="5" name="Freeform: Shape 4">
            <a:extLst>
              <a:ext uri="{FF2B5EF4-FFF2-40B4-BE49-F238E27FC236}">
                <a16:creationId xmlns:a16="http://schemas.microsoft.com/office/drawing/2014/main" id="{5270635D-223F-2082-E74C-946BE5741213}"/>
              </a:ext>
              <a:ext uri="{C183D7F6-B498-43B3-948B-1728B52AA6E4}">
                <adec:decorative xmlns:adec="http://schemas.microsoft.com/office/drawing/2017/decorative" val="1"/>
              </a:ext>
            </a:extLst>
          </p:cNvPr>
          <p:cNvSpPr/>
          <p:nvPr/>
        </p:nvSpPr>
        <p:spPr>
          <a:xfrm>
            <a:off x="3606188" y="4972254"/>
            <a:ext cx="4918893" cy="1190405"/>
          </a:xfrm>
          <a:custGeom>
            <a:avLst/>
            <a:gdLst>
              <a:gd name="connsiteX0" fmla="*/ 0 w 6646013"/>
              <a:gd name="connsiteY0" fmla="*/ 235338 h 1882701"/>
              <a:gd name="connsiteX1" fmla="*/ 5704663 w 6646013"/>
              <a:gd name="connsiteY1" fmla="*/ 235338 h 1882701"/>
              <a:gd name="connsiteX2" fmla="*/ 5704663 w 6646013"/>
              <a:gd name="connsiteY2" fmla="*/ 0 h 1882701"/>
              <a:gd name="connsiteX3" fmla="*/ 6646013 w 6646013"/>
              <a:gd name="connsiteY3" fmla="*/ 941351 h 1882701"/>
              <a:gd name="connsiteX4" fmla="*/ 5704663 w 6646013"/>
              <a:gd name="connsiteY4" fmla="*/ 1882701 h 1882701"/>
              <a:gd name="connsiteX5" fmla="*/ 5704663 w 6646013"/>
              <a:gd name="connsiteY5" fmla="*/ 1647363 h 1882701"/>
              <a:gd name="connsiteX6" fmla="*/ 0 w 6646013"/>
              <a:gd name="connsiteY6" fmla="*/ 1647363 h 1882701"/>
              <a:gd name="connsiteX7" fmla="*/ 0 w 6646013"/>
              <a:gd name="connsiteY7" fmla="*/ 235338 h 188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46013" h="1882701">
                <a:moveTo>
                  <a:pt x="0" y="235338"/>
                </a:moveTo>
                <a:lnTo>
                  <a:pt x="5704663" y="235338"/>
                </a:lnTo>
                <a:lnTo>
                  <a:pt x="5704663" y="0"/>
                </a:lnTo>
                <a:lnTo>
                  <a:pt x="6646013" y="941351"/>
                </a:lnTo>
                <a:lnTo>
                  <a:pt x="5704663" y="1882701"/>
                </a:lnTo>
                <a:lnTo>
                  <a:pt x="5704663" y="1647363"/>
                </a:lnTo>
                <a:lnTo>
                  <a:pt x="0" y="1647363"/>
                </a:lnTo>
                <a:lnTo>
                  <a:pt x="0" y="235338"/>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8575" tIns="263913" rIns="734588" bIns="263913" numCol="1" spcCol="1270" anchor="t" anchorCtr="0">
            <a:noAutofit/>
          </a:bodyPr>
          <a:lstStyle/>
          <a:p>
            <a:pPr indent="-457200" defTabSz="2000250">
              <a:lnSpc>
                <a:spcPct val="90000"/>
              </a:lnSpc>
              <a:spcBef>
                <a:spcPct val="0"/>
              </a:spcBef>
              <a:spcAft>
                <a:spcPct val="15000"/>
              </a:spcAft>
              <a:buChar char="•"/>
            </a:pPr>
            <a:endParaRPr lang="en-GB" sz="4500" kern="1200"/>
          </a:p>
          <a:p>
            <a:pPr marL="0" lvl="1" algn="l" defTabSz="2000250">
              <a:lnSpc>
                <a:spcPct val="90000"/>
              </a:lnSpc>
              <a:spcBef>
                <a:spcPct val="0"/>
              </a:spcBef>
              <a:spcAft>
                <a:spcPct val="15000"/>
              </a:spcAft>
            </a:pPr>
            <a:endParaRPr lang="en-GB" sz="4500" kern="1200">
              <a:ea typeface="Inter"/>
            </a:endParaRPr>
          </a:p>
        </p:txBody>
      </p:sp>
      <p:sp>
        <p:nvSpPr>
          <p:cNvPr id="17" name="Text Placeholder 1">
            <a:extLst>
              <a:ext uri="{FF2B5EF4-FFF2-40B4-BE49-F238E27FC236}">
                <a16:creationId xmlns:a16="http://schemas.microsoft.com/office/drawing/2014/main" id="{1E47A370-70E9-DE21-A36E-BA1002020A5E}"/>
              </a:ext>
              <a:ext uri="{C183D7F6-B498-43B3-948B-1728B52AA6E4}">
                <adec:decorative xmlns:adec="http://schemas.microsoft.com/office/drawing/2017/decorative" val="1"/>
              </a:ext>
            </a:extLst>
          </p:cNvPr>
          <p:cNvSpPr txBox="1">
            <a:spLocks/>
          </p:cNvSpPr>
          <p:nvPr/>
        </p:nvSpPr>
        <p:spPr>
          <a:xfrm>
            <a:off x="5668250" y="5061516"/>
            <a:ext cx="1654627" cy="1003677"/>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a:p>
        </p:txBody>
      </p:sp>
      <p:sp>
        <p:nvSpPr>
          <p:cNvPr id="15" name="Text Placeholder 1">
            <a:extLst>
              <a:ext uri="{FF2B5EF4-FFF2-40B4-BE49-F238E27FC236}">
                <a16:creationId xmlns:a16="http://schemas.microsoft.com/office/drawing/2014/main" id="{18F1637F-3D14-07A2-BA05-E072DF9DA0BA}"/>
              </a:ext>
            </a:extLst>
          </p:cNvPr>
          <p:cNvSpPr txBox="1">
            <a:spLocks/>
          </p:cNvSpPr>
          <p:nvPr/>
        </p:nvSpPr>
        <p:spPr>
          <a:xfrm>
            <a:off x="3842552" y="5296693"/>
            <a:ext cx="1654627" cy="1003677"/>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a:t>2.1 x</a:t>
            </a:r>
          </a:p>
        </p:txBody>
      </p:sp>
      <p:sp>
        <p:nvSpPr>
          <p:cNvPr id="16" name="Text Placeholder 1">
            <a:extLst>
              <a:ext uri="{FF2B5EF4-FFF2-40B4-BE49-F238E27FC236}">
                <a16:creationId xmlns:a16="http://schemas.microsoft.com/office/drawing/2014/main" id="{4CD218E7-5E31-4D95-4984-D60D5AC88CD7}"/>
              </a:ext>
            </a:extLst>
          </p:cNvPr>
          <p:cNvSpPr txBox="1">
            <a:spLocks/>
          </p:cNvSpPr>
          <p:nvPr/>
        </p:nvSpPr>
        <p:spPr>
          <a:xfrm>
            <a:off x="5268686" y="5296203"/>
            <a:ext cx="1654627" cy="1003677"/>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a:t>1.45 x</a:t>
            </a:r>
          </a:p>
        </p:txBody>
      </p:sp>
      <p:sp>
        <p:nvSpPr>
          <p:cNvPr id="19" name="Text Placeholder 1">
            <a:extLst>
              <a:ext uri="{FF2B5EF4-FFF2-40B4-BE49-F238E27FC236}">
                <a16:creationId xmlns:a16="http://schemas.microsoft.com/office/drawing/2014/main" id="{60603E60-755A-068A-6339-9464A96C9553}"/>
              </a:ext>
            </a:extLst>
          </p:cNvPr>
          <p:cNvSpPr txBox="1">
            <a:spLocks/>
          </p:cNvSpPr>
          <p:nvPr/>
        </p:nvSpPr>
        <p:spPr>
          <a:xfrm>
            <a:off x="3741639" y="4000062"/>
            <a:ext cx="1654627" cy="1003677"/>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a:t>2.27 x</a:t>
            </a:r>
          </a:p>
        </p:txBody>
      </p:sp>
      <p:sp>
        <p:nvSpPr>
          <p:cNvPr id="20" name="Text Placeholder 1">
            <a:extLst>
              <a:ext uri="{FF2B5EF4-FFF2-40B4-BE49-F238E27FC236}">
                <a16:creationId xmlns:a16="http://schemas.microsoft.com/office/drawing/2014/main" id="{012B9E70-226D-FDDA-3BA9-4BDC9D18B54B}"/>
              </a:ext>
            </a:extLst>
          </p:cNvPr>
          <p:cNvSpPr txBox="1">
            <a:spLocks/>
          </p:cNvSpPr>
          <p:nvPr/>
        </p:nvSpPr>
        <p:spPr>
          <a:xfrm>
            <a:off x="5222755" y="4014519"/>
            <a:ext cx="1654627" cy="1003677"/>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a:t>1.48 x</a:t>
            </a:r>
          </a:p>
        </p:txBody>
      </p:sp>
      <p:sp>
        <p:nvSpPr>
          <p:cNvPr id="2" name="Rectangle 1">
            <a:extLst>
              <a:ext uri="{FF2B5EF4-FFF2-40B4-BE49-F238E27FC236}">
                <a16:creationId xmlns:a16="http://schemas.microsoft.com/office/drawing/2014/main" id="{BC6362A4-9B62-E7EE-AEF9-97AB50B7FB6F}"/>
              </a:ext>
            </a:extLst>
          </p:cNvPr>
          <p:cNvSpPr/>
          <p:nvPr/>
        </p:nvSpPr>
        <p:spPr>
          <a:xfrm>
            <a:off x="0" y="-54765"/>
            <a:ext cx="12192000" cy="365107"/>
          </a:xfrm>
          <a:prstGeom prst="rect">
            <a:avLst/>
          </a:prstGeom>
          <a:solidFill>
            <a:srgbClr val="2280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a:t>Data highlights: interview to appointment conversion rates </a:t>
            </a:r>
            <a:endParaRPr lang="en-GB"/>
          </a:p>
        </p:txBody>
      </p:sp>
      <p:sp>
        <p:nvSpPr>
          <p:cNvPr id="18" name="TextBox 17">
            <a:extLst>
              <a:ext uri="{FF2B5EF4-FFF2-40B4-BE49-F238E27FC236}">
                <a16:creationId xmlns:a16="http://schemas.microsoft.com/office/drawing/2014/main" id="{A2B1EF2B-4CA6-D57A-D1A4-9CC645EC3B08}"/>
              </a:ext>
            </a:extLst>
          </p:cNvPr>
          <p:cNvSpPr txBox="1"/>
          <p:nvPr/>
        </p:nvSpPr>
        <p:spPr>
          <a:xfrm>
            <a:off x="8736037" y="2100081"/>
            <a:ext cx="3305355" cy="4524315"/>
          </a:xfrm>
          <a:prstGeom prst="rect">
            <a:avLst/>
          </a:prstGeom>
          <a:noFill/>
        </p:spPr>
        <p:txBody>
          <a:bodyPr wrap="square" lIns="91440" tIns="45720" rIns="91440" bIns="45720" rtlCol="0" anchor="t">
            <a:spAutoFit/>
          </a:bodyPr>
          <a:lstStyle/>
          <a:p>
            <a:r>
              <a:rPr lang="en-GB" sz="1500"/>
              <a:t>The improvement in our conversion rates for ethnic minority staff since 2021/22 is a significant achievement.</a:t>
            </a:r>
            <a:endParaRPr lang="en-US" sz="1500">
              <a:ea typeface="Inter"/>
            </a:endParaRPr>
          </a:p>
          <a:p>
            <a:endParaRPr lang="en-GB" sz="1500">
              <a:ea typeface="Inter"/>
            </a:endParaRPr>
          </a:p>
          <a:p>
            <a:r>
              <a:rPr lang="en-GB" sz="1500">
                <a:ea typeface="Inter"/>
              </a:rPr>
              <a:t>In 2023/24 we have achieved parity in outcomes for Asian/ Asian British and White candidates, for the first time.</a:t>
            </a:r>
          </a:p>
          <a:p>
            <a:endParaRPr lang="en-GB" sz="1500">
              <a:ea typeface="Inter"/>
            </a:endParaRPr>
          </a:p>
          <a:p>
            <a:r>
              <a:rPr lang="en-GB" sz="1500"/>
              <a:t>However, we also acknowledge a reduction in conversion rates for Black/ Black British candidates from 2022/23, suggesting we should  avoid complacency and continue and further develop work to ensure recruitment practice is fair and inclusive.</a:t>
            </a:r>
            <a:endParaRPr lang="en-GB" sz="1500">
              <a:ea typeface="Inter"/>
            </a:endParaRPr>
          </a:p>
          <a:p>
            <a:pPr marL="285750" indent="-285750">
              <a:buFont typeface="Arial" panose="020B0604020202020204" pitchFamily="34" charset="0"/>
              <a:buChar char="•"/>
            </a:pPr>
            <a:endParaRPr lang="en-GB"/>
          </a:p>
        </p:txBody>
      </p:sp>
      <p:sp>
        <p:nvSpPr>
          <p:cNvPr id="21" name="Text Placeholder 1">
            <a:extLst>
              <a:ext uri="{FF2B5EF4-FFF2-40B4-BE49-F238E27FC236}">
                <a16:creationId xmlns:a16="http://schemas.microsoft.com/office/drawing/2014/main" id="{50E9E607-4FD0-DD0C-109E-0C0EC8F96690}"/>
              </a:ext>
            </a:extLst>
          </p:cNvPr>
          <p:cNvSpPr txBox="1">
            <a:spLocks/>
          </p:cNvSpPr>
          <p:nvPr/>
        </p:nvSpPr>
        <p:spPr>
          <a:xfrm>
            <a:off x="6924377" y="1952535"/>
            <a:ext cx="1654627" cy="1003677"/>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a:t>2023/24</a:t>
            </a:r>
          </a:p>
        </p:txBody>
      </p:sp>
      <p:sp>
        <p:nvSpPr>
          <p:cNvPr id="22" name="Text Placeholder 1">
            <a:extLst>
              <a:ext uri="{FF2B5EF4-FFF2-40B4-BE49-F238E27FC236}">
                <a16:creationId xmlns:a16="http://schemas.microsoft.com/office/drawing/2014/main" id="{704FDAEC-3789-BD4F-DA95-7CFBB34A9030}"/>
              </a:ext>
            </a:extLst>
          </p:cNvPr>
          <p:cNvSpPr txBox="1">
            <a:spLocks/>
          </p:cNvSpPr>
          <p:nvPr/>
        </p:nvSpPr>
        <p:spPr>
          <a:xfrm>
            <a:off x="6955625" y="2739696"/>
            <a:ext cx="1654627" cy="1003677"/>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a:t>2.53 x</a:t>
            </a:r>
          </a:p>
        </p:txBody>
      </p:sp>
      <p:sp>
        <p:nvSpPr>
          <p:cNvPr id="23" name="Text Placeholder 1">
            <a:extLst>
              <a:ext uri="{FF2B5EF4-FFF2-40B4-BE49-F238E27FC236}">
                <a16:creationId xmlns:a16="http://schemas.microsoft.com/office/drawing/2014/main" id="{A1FBD1A9-E8B1-C9C7-B5A8-3D0E67EF4064}"/>
              </a:ext>
            </a:extLst>
          </p:cNvPr>
          <p:cNvSpPr txBox="1">
            <a:spLocks/>
          </p:cNvSpPr>
          <p:nvPr/>
        </p:nvSpPr>
        <p:spPr>
          <a:xfrm>
            <a:off x="6972273" y="4058579"/>
            <a:ext cx="1654627" cy="1003677"/>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a:t>0.96 x</a:t>
            </a:r>
          </a:p>
        </p:txBody>
      </p:sp>
      <p:sp>
        <p:nvSpPr>
          <p:cNvPr id="24" name="Text Placeholder 1">
            <a:extLst>
              <a:ext uri="{FF2B5EF4-FFF2-40B4-BE49-F238E27FC236}">
                <a16:creationId xmlns:a16="http://schemas.microsoft.com/office/drawing/2014/main" id="{3A8472BD-9296-1CC0-837B-8CE7A1138E27}"/>
              </a:ext>
            </a:extLst>
          </p:cNvPr>
          <p:cNvSpPr txBox="1">
            <a:spLocks/>
          </p:cNvSpPr>
          <p:nvPr/>
        </p:nvSpPr>
        <p:spPr>
          <a:xfrm>
            <a:off x="7070236" y="5298152"/>
            <a:ext cx="1654627" cy="1003677"/>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a:t>1.49 x</a:t>
            </a:r>
          </a:p>
        </p:txBody>
      </p:sp>
    </p:spTree>
    <p:extLst>
      <p:ext uri="{BB962C8B-B14F-4D97-AF65-F5344CB8AC3E}">
        <p14:creationId xmlns:p14="http://schemas.microsoft.com/office/powerpoint/2010/main" val="308619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89FE5-C131-A313-5C7B-B34920E02AF5}"/>
              </a:ext>
            </a:extLst>
          </p:cNvPr>
          <p:cNvSpPr>
            <a:spLocks noGrp="1"/>
          </p:cNvSpPr>
          <p:nvPr>
            <p:ph type="ctrTitle"/>
          </p:nvPr>
        </p:nvSpPr>
        <p:spPr>
          <a:xfrm>
            <a:off x="209557" y="436115"/>
            <a:ext cx="11762726" cy="1160319"/>
          </a:xfrm>
        </p:spPr>
        <p:txBody>
          <a:bodyPr>
            <a:noAutofit/>
          </a:bodyPr>
          <a:lstStyle/>
          <a:p>
            <a:r>
              <a:rPr lang="en-GB" sz="3200"/>
              <a:t>There has been a fall in the representation of disabled  staff at senior levels, with the % of LGBTQ+ staff remaining the same </a:t>
            </a:r>
          </a:p>
        </p:txBody>
      </p:sp>
      <p:grpSp>
        <p:nvGrpSpPr>
          <p:cNvPr id="4" name="Group 3">
            <a:extLst>
              <a:ext uri="{FF2B5EF4-FFF2-40B4-BE49-F238E27FC236}">
                <a16:creationId xmlns:a16="http://schemas.microsoft.com/office/drawing/2014/main" id="{178EB209-B560-36C6-9C2A-06C9A9C4EC59}"/>
              </a:ext>
              <a:ext uri="{C183D7F6-B498-43B3-948B-1728B52AA6E4}">
                <adec:decorative xmlns:adec="http://schemas.microsoft.com/office/drawing/2017/decorative" val="1"/>
              </a:ext>
            </a:extLst>
          </p:cNvPr>
          <p:cNvGrpSpPr/>
          <p:nvPr/>
        </p:nvGrpSpPr>
        <p:grpSpPr>
          <a:xfrm>
            <a:off x="1181688" y="2138879"/>
            <a:ext cx="10205874" cy="4088728"/>
            <a:chOff x="1343354" y="2125200"/>
            <a:chExt cx="9358935" cy="3042371"/>
          </a:xfrm>
        </p:grpSpPr>
        <p:sp>
          <p:nvSpPr>
            <p:cNvPr id="23" name="Rectangle 22">
              <a:extLst>
                <a:ext uri="{FF2B5EF4-FFF2-40B4-BE49-F238E27FC236}">
                  <a16:creationId xmlns:a16="http://schemas.microsoft.com/office/drawing/2014/main" id="{811B9E67-FCCC-0C29-E30A-01AA33424C5D}"/>
                </a:ext>
                <a:ext uri="{C183D7F6-B498-43B3-948B-1728B52AA6E4}">
                  <adec:decorative xmlns:adec="http://schemas.microsoft.com/office/drawing/2017/decorative" val="1"/>
                </a:ext>
              </a:extLst>
            </p:cNvPr>
            <p:cNvSpPr/>
            <p:nvPr/>
          </p:nvSpPr>
          <p:spPr>
            <a:xfrm>
              <a:off x="1343354" y="2125200"/>
              <a:ext cx="797765" cy="893704"/>
            </a:xfrm>
            <a:prstGeom prst="rect">
              <a:avLst/>
            </a:prstGeom>
            <a:solidFill>
              <a:srgbClr val="C8E0E6"/>
            </a:solidFill>
            <a:ln>
              <a:solidFill>
                <a:srgbClr val="59A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A2AE2C47-C0C8-C4E2-D6A4-C555436195FE}"/>
                </a:ext>
              </a:extLst>
            </p:cNvPr>
            <p:cNvSpPr/>
            <p:nvPr/>
          </p:nvSpPr>
          <p:spPr>
            <a:xfrm>
              <a:off x="2263851" y="2125200"/>
              <a:ext cx="8345831" cy="893704"/>
            </a:xfrm>
            <a:prstGeom prst="rect">
              <a:avLst/>
            </a:prstGeom>
            <a:solidFill>
              <a:srgbClr val="228096"/>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600">
                  <a:ea typeface="Times New Roman" panose="02020603050405020304" pitchFamily="18" charset="0"/>
                  <a:cs typeface="Arial"/>
                </a:rPr>
                <a:t>The overall percentage of disabled</a:t>
              </a:r>
              <a:r>
                <a:rPr lang="en-GB" sz="1600">
                  <a:effectLst/>
                  <a:ea typeface="Times New Roman" panose="02020603050405020304" pitchFamily="18" charset="0"/>
                  <a:cs typeface="Arial"/>
                </a:rPr>
                <a:t> staff at bands 8a and </a:t>
              </a:r>
              <a:r>
                <a:rPr lang="en-GB" sz="1600">
                  <a:ea typeface="Times New Roman" panose="02020603050405020304" pitchFamily="18" charset="0"/>
                  <a:cs typeface="Arial"/>
                </a:rPr>
                <a:t>above is 8.4% which is a decrease from 11% in 2022/23, though it should be noted that this group is now better represented than the overalll workforce population at both band 8b and VSM level; disabled staff </a:t>
              </a:r>
              <a:r>
                <a:rPr lang="en-GB" sz="1600">
                  <a:effectLst/>
                  <a:ea typeface="Times New Roman" panose="02020603050405020304" pitchFamily="18" charset="0"/>
                  <a:cs typeface="Arial"/>
                </a:rPr>
                <a:t>continu</a:t>
              </a:r>
              <a:r>
                <a:rPr lang="en-GB" sz="1600">
                  <a:ea typeface="Times New Roman" panose="02020603050405020304" pitchFamily="18" charset="0"/>
                  <a:cs typeface="Arial"/>
                </a:rPr>
                <a:t>e to be over-represented in lower bands.</a:t>
              </a:r>
              <a:endParaRPr lang="en-GB" sz="1600">
                <a:effectLst/>
                <a:ea typeface="Times New Roman" panose="02020603050405020304" pitchFamily="18" charset="0"/>
                <a:cs typeface="Arial"/>
              </a:endParaRPr>
            </a:p>
          </p:txBody>
        </p:sp>
        <p:sp>
          <p:nvSpPr>
            <p:cNvPr id="8" name="Rectangle 7">
              <a:extLst>
                <a:ext uri="{FF2B5EF4-FFF2-40B4-BE49-F238E27FC236}">
                  <a16:creationId xmlns:a16="http://schemas.microsoft.com/office/drawing/2014/main" id="{10AD15E0-4CDC-D02C-E5C4-5F5F726B57D8}"/>
                </a:ext>
                <a:ext uri="{C183D7F6-B498-43B3-948B-1728B52AA6E4}">
                  <adec:decorative xmlns:adec="http://schemas.microsoft.com/office/drawing/2017/decorative" val="1"/>
                </a:ext>
              </a:extLst>
            </p:cNvPr>
            <p:cNvSpPr/>
            <p:nvPr/>
          </p:nvSpPr>
          <p:spPr>
            <a:xfrm>
              <a:off x="1343354" y="3195501"/>
              <a:ext cx="797765" cy="893704"/>
            </a:xfrm>
            <a:prstGeom prst="rect">
              <a:avLst/>
            </a:prstGeom>
            <a:solidFill>
              <a:srgbClr val="C8E0E6"/>
            </a:solidFill>
            <a:ln>
              <a:solidFill>
                <a:srgbClr val="59A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506052E0-6779-B319-D87E-7A52737FA5F0}"/>
                </a:ext>
              </a:extLst>
            </p:cNvPr>
            <p:cNvSpPr/>
            <p:nvPr/>
          </p:nvSpPr>
          <p:spPr>
            <a:xfrm>
              <a:off x="2356458" y="3200750"/>
              <a:ext cx="8345831" cy="893704"/>
            </a:xfrm>
            <a:prstGeom prst="rect">
              <a:avLst/>
            </a:prstGeom>
            <a:solidFill>
              <a:srgbClr val="228096"/>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tabLst>
                  <a:tab pos="450215" algn="l"/>
                </a:tabLst>
              </a:pPr>
              <a:r>
                <a:rPr lang="en-GB" sz="1600">
                  <a:cs typeface="Arial"/>
                </a:rPr>
                <a:t>The</a:t>
              </a:r>
              <a:r>
                <a:rPr lang="en-GB" sz="1600">
                  <a:ea typeface="Times New Roman" panose="02020603050405020304" pitchFamily="18" charset="0"/>
                  <a:cs typeface="Arial"/>
                </a:rPr>
                <a:t> % of LGBTQ+ staff</a:t>
              </a:r>
              <a:r>
                <a:rPr lang="en-GB" sz="1600">
                  <a:effectLst/>
                  <a:ea typeface="Times New Roman" panose="02020603050405020304" pitchFamily="18" charset="0"/>
                  <a:cs typeface="Arial"/>
                </a:rPr>
                <a:t> in</a:t>
              </a:r>
              <a:r>
                <a:rPr lang="en-GB" sz="1600">
                  <a:ea typeface="Times New Roman" panose="02020603050405020304" pitchFamily="18" charset="0"/>
                  <a:cs typeface="Arial"/>
                </a:rPr>
                <a:t> band</a:t>
              </a:r>
              <a:r>
                <a:rPr lang="en-GB" sz="1600">
                  <a:effectLst/>
                  <a:ea typeface="Times New Roman" panose="02020603050405020304" pitchFamily="18" charset="0"/>
                  <a:cs typeface="Arial"/>
                </a:rPr>
                <a:t> </a:t>
              </a:r>
              <a:r>
                <a:rPr lang="en-GB" sz="1600">
                  <a:ea typeface="Times New Roman" panose="02020603050405020304" pitchFamily="18" charset="0"/>
                  <a:cs typeface="Arial"/>
                </a:rPr>
                <a:t>8 and above </a:t>
              </a:r>
              <a:r>
                <a:rPr lang="en-GB" sz="1600">
                  <a:effectLst/>
                  <a:ea typeface="Times New Roman" panose="02020603050405020304" pitchFamily="18" charset="0"/>
                  <a:cs typeface="Arial"/>
                </a:rPr>
                <a:t>roles</a:t>
              </a:r>
              <a:r>
                <a:rPr lang="en-GB" sz="1600">
                  <a:ea typeface="Times New Roman" panose="02020603050405020304" pitchFamily="18" charset="0"/>
                  <a:cs typeface="Arial"/>
                </a:rPr>
                <a:t> is the same as last year</a:t>
              </a:r>
              <a:r>
                <a:rPr lang="en-GB" sz="1600">
                  <a:effectLst/>
                  <a:ea typeface="Times New Roman" panose="02020603050405020304" pitchFamily="18" charset="0"/>
                  <a:cs typeface="Arial"/>
                </a:rPr>
                <a:t>, </a:t>
              </a:r>
              <a:r>
                <a:rPr lang="en-GB" sz="1600">
                  <a:ea typeface="Times New Roman" panose="02020603050405020304" pitchFamily="18" charset="0"/>
                  <a:cs typeface="Arial"/>
                </a:rPr>
                <a:t>with increases at both band 8a and 8b level.</a:t>
              </a:r>
              <a:endParaRPr lang="en-GB" sz="1600">
                <a:ea typeface="Inter"/>
                <a:cs typeface="Arial"/>
              </a:endParaRPr>
            </a:p>
          </p:txBody>
        </p:sp>
        <p:sp>
          <p:nvSpPr>
            <p:cNvPr id="9" name="Rectangle 8">
              <a:extLst>
                <a:ext uri="{FF2B5EF4-FFF2-40B4-BE49-F238E27FC236}">
                  <a16:creationId xmlns:a16="http://schemas.microsoft.com/office/drawing/2014/main" id="{74555D72-C587-0E21-158D-3067A86332A8}"/>
                </a:ext>
                <a:ext uri="{C183D7F6-B498-43B3-948B-1728B52AA6E4}">
                  <adec:decorative xmlns:adec="http://schemas.microsoft.com/office/drawing/2017/decorative" val="1"/>
                </a:ext>
              </a:extLst>
            </p:cNvPr>
            <p:cNvSpPr/>
            <p:nvPr/>
          </p:nvSpPr>
          <p:spPr>
            <a:xfrm>
              <a:off x="1343354" y="4273867"/>
              <a:ext cx="797765" cy="893704"/>
            </a:xfrm>
            <a:prstGeom prst="rect">
              <a:avLst/>
            </a:prstGeom>
            <a:solidFill>
              <a:srgbClr val="C8E0E6"/>
            </a:solidFill>
            <a:ln>
              <a:solidFill>
                <a:srgbClr val="59A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AF2641A-A5B6-3ACE-60E3-33A20CB09D1D}"/>
                </a:ext>
              </a:extLst>
            </p:cNvPr>
            <p:cNvSpPr/>
            <p:nvPr/>
          </p:nvSpPr>
          <p:spPr>
            <a:xfrm>
              <a:off x="2263851" y="4273867"/>
              <a:ext cx="8345831" cy="893704"/>
            </a:xfrm>
            <a:prstGeom prst="rect">
              <a:avLst/>
            </a:prstGeom>
            <a:solidFill>
              <a:srgbClr val="228096"/>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tabLst>
                  <a:tab pos="450215" algn="l"/>
                </a:tabLst>
              </a:pPr>
              <a:r>
                <a:rPr lang="en-GB" sz="1600">
                  <a:cs typeface="Arial"/>
                </a:rPr>
                <a:t>Applicants with disabilities had a similar relative likelihood of being appointed following interview, compared to non-disabled applicants: non-disabled staff were 1. 07 times more likely to be appointed. This is an improvement on last year, when it was 1.22 times</a:t>
              </a:r>
            </a:p>
          </p:txBody>
        </p:sp>
      </p:grpSp>
      <p:sp>
        <p:nvSpPr>
          <p:cNvPr id="3" name="Rectangle 2">
            <a:extLst>
              <a:ext uri="{FF2B5EF4-FFF2-40B4-BE49-F238E27FC236}">
                <a16:creationId xmlns:a16="http://schemas.microsoft.com/office/drawing/2014/main" id="{01889A8B-23DF-F84B-7808-1E55D333CF50}"/>
              </a:ext>
            </a:extLst>
          </p:cNvPr>
          <p:cNvSpPr/>
          <p:nvPr/>
        </p:nvSpPr>
        <p:spPr>
          <a:xfrm>
            <a:off x="0" y="-54765"/>
            <a:ext cx="12192000" cy="365107"/>
          </a:xfrm>
          <a:prstGeom prst="rect">
            <a:avLst/>
          </a:prstGeom>
          <a:solidFill>
            <a:srgbClr val="2280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a:t>Data highlights: disabled and LGTBQ+ staff representation </a:t>
            </a:r>
            <a:endParaRPr lang="en-GB"/>
          </a:p>
        </p:txBody>
      </p:sp>
    </p:spTree>
    <p:extLst>
      <p:ext uri="{BB962C8B-B14F-4D97-AF65-F5344CB8AC3E}">
        <p14:creationId xmlns:p14="http://schemas.microsoft.com/office/powerpoint/2010/main" val="4142028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31CE53-3968-9CFB-062E-021FDA5B32F1}"/>
              </a:ext>
            </a:extLst>
          </p:cNvPr>
          <p:cNvSpPr>
            <a:spLocks noGrp="1"/>
          </p:cNvSpPr>
          <p:nvPr>
            <p:ph type="body" sz="quarter" idx="12"/>
          </p:nvPr>
        </p:nvSpPr>
        <p:spPr>
          <a:xfrm>
            <a:off x="735140" y="1209965"/>
            <a:ext cx="11190259" cy="4913744"/>
          </a:xfrm>
        </p:spPr>
        <p:txBody>
          <a:bodyPr>
            <a:normAutofit fontScale="62500" lnSpcReduction="20000"/>
          </a:bodyPr>
          <a:lstStyle/>
          <a:p>
            <a:pPr marL="342900" indent="-342900">
              <a:buFont typeface="+mj-lt"/>
              <a:buAutoNum type="arabicPeriod"/>
            </a:pPr>
            <a:r>
              <a:rPr lang="en-GB"/>
              <a:t>Introduction </a:t>
            </a:r>
          </a:p>
          <a:p>
            <a:r>
              <a:rPr lang="en-GB"/>
              <a:t>Workforce:</a:t>
            </a:r>
          </a:p>
          <a:p>
            <a:pPr marL="342900" indent="-342900">
              <a:buFont typeface="+mj-lt"/>
              <a:buAutoNum type="arabicPeriod"/>
            </a:pPr>
            <a:r>
              <a:rPr lang="en-GB"/>
              <a:t>Key areas of achievement and areas requiring attention</a:t>
            </a:r>
          </a:p>
          <a:p>
            <a:pPr marL="342900" indent="-342900">
              <a:buFont typeface="+mj-lt"/>
              <a:buAutoNum type="arabicPeriod"/>
            </a:pPr>
            <a:r>
              <a:rPr lang="en-GB"/>
              <a:t>Updates on 2020 – 2024 objectives</a:t>
            </a:r>
          </a:p>
          <a:p>
            <a:pPr marL="342900" indent="-342900">
              <a:buFont typeface="+mj-lt"/>
              <a:buAutoNum type="arabicPeriod"/>
            </a:pPr>
            <a:r>
              <a:rPr lang="en-GB"/>
              <a:t>Next steps (EDI Roadmap actions Year 1)</a:t>
            </a:r>
          </a:p>
          <a:p>
            <a:pPr marL="342900" indent="-342900">
              <a:buFont typeface="+mj-lt"/>
              <a:buAutoNum type="arabicPeriod"/>
            </a:pPr>
            <a:r>
              <a:rPr lang="en-GB"/>
              <a:t>Highlights from NICE’s staff networks </a:t>
            </a:r>
          </a:p>
          <a:p>
            <a:pPr marL="342900" indent="-342900">
              <a:buFont typeface="+mj-lt"/>
              <a:buAutoNum type="arabicPeriod"/>
            </a:pPr>
            <a:r>
              <a:rPr lang="en-GB"/>
              <a:t>Summary</a:t>
            </a:r>
          </a:p>
          <a:p>
            <a:r>
              <a:rPr lang="en-GB"/>
              <a:t>Guidance:</a:t>
            </a:r>
          </a:p>
          <a:p>
            <a:pPr marL="285750" indent="-285750">
              <a:buFont typeface="Arial" panose="020B0604020202020204" pitchFamily="34" charset="0"/>
              <a:buChar char="•"/>
            </a:pPr>
            <a:r>
              <a:rPr lang="en-GB"/>
              <a:t>Updates on objective</a:t>
            </a:r>
          </a:p>
          <a:p>
            <a:pPr marL="285750" indent="-285750">
              <a:buFont typeface="Arial" panose="020B0604020202020204" pitchFamily="34" charset="0"/>
              <a:buChar char="•"/>
            </a:pPr>
            <a:r>
              <a:rPr lang="en-GB"/>
              <a:t>Next steps</a:t>
            </a:r>
          </a:p>
          <a:p>
            <a:r>
              <a:rPr lang="en-GB"/>
              <a:t>Appendix</a:t>
            </a:r>
          </a:p>
          <a:p>
            <a:pPr marL="342900" indent="-342900">
              <a:buFont typeface="+mj-lt"/>
              <a:buAutoNum type="arabicPeriod"/>
            </a:pPr>
            <a:r>
              <a:rPr lang="en-GB"/>
              <a:t>Workforce equality activity and data </a:t>
            </a:r>
          </a:p>
          <a:p>
            <a:pPr marL="342900" indent="-342900">
              <a:buFont typeface="+mj-lt"/>
              <a:buAutoNum type="arabicPeriod"/>
            </a:pPr>
            <a:r>
              <a:rPr lang="en-GB"/>
              <a:t>Guidance equality activity and data </a:t>
            </a:r>
          </a:p>
          <a:p>
            <a:pPr marL="342900" indent="-342900">
              <a:buFont typeface="+mj-lt"/>
              <a:buAutoNum type="arabicPeriod"/>
            </a:pPr>
            <a:endParaRPr lang="en-GB"/>
          </a:p>
        </p:txBody>
      </p:sp>
      <p:sp>
        <p:nvSpPr>
          <p:cNvPr id="3" name="Title 2">
            <a:extLst>
              <a:ext uri="{FF2B5EF4-FFF2-40B4-BE49-F238E27FC236}">
                <a16:creationId xmlns:a16="http://schemas.microsoft.com/office/drawing/2014/main" id="{73A2CBCD-60C2-5273-3824-7A8772AA1F71}"/>
              </a:ext>
            </a:extLst>
          </p:cNvPr>
          <p:cNvSpPr>
            <a:spLocks noGrp="1"/>
          </p:cNvSpPr>
          <p:nvPr>
            <p:ph type="ctrTitle"/>
          </p:nvPr>
        </p:nvSpPr>
        <p:spPr>
          <a:xfrm>
            <a:off x="380171" y="603810"/>
            <a:ext cx="11076689" cy="1160319"/>
          </a:xfrm>
        </p:spPr>
        <p:txBody>
          <a:bodyPr/>
          <a:lstStyle/>
          <a:p>
            <a:r>
              <a:rPr lang="en-GB"/>
              <a:t>Contents </a:t>
            </a:r>
          </a:p>
        </p:txBody>
      </p:sp>
    </p:spTree>
    <p:extLst>
      <p:ext uri="{BB962C8B-B14F-4D97-AF65-F5344CB8AC3E}">
        <p14:creationId xmlns:p14="http://schemas.microsoft.com/office/powerpoint/2010/main" val="888462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983394-5F6F-74FB-04EC-21CEB77E9E7A}"/>
              </a:ext>
            </a:extLst>
          </p:cNvPr>
          <p:cNvSpPr>
            <a:spLocks noGrp="1"/>
          </p:cNvSpPr>
          <p:nvPr>
            <p:ph type="body" sz="quarter" idx="12"/>
          </p:nvPr>
        </p:nvSpPr>
        <p:spPr>
          <a:xfrm>
            <a:off x="139204" y="1452924"/>
            <a:ext cx="5571801" cy="5075422"/>
          </a:xfrm>
          <a:solidFill>
            <a:schemeClr val="bg2"/>
          </a:solidFill>
        </p:spPr>
        <p:txBody>
          <a:bodyPr vert="horz" lIns="91440" tIns="45720" rIns="91440" bIns="45720" rtlCol="0" anchor="t">
            <a:normAutofit fontScale="40000" lnSpcReduction="20000"/>
          </a:bodyPr>
          <a:lstStyle/>
          <a:p>
            <a:r>
              <a:rPr lang="en-GB" sz="4500" b="1">
                <a:latin typeface="Inter"/>
                <a:ea typeface="Inter"/>
              </a:rPr>
              <a:t>Where we are doing well</a:t>
            </a:r>
          </a:p>
          <a:p>
            <a:pPr marL="285750" indent="-285750">
              <a:buFont typeface="Arial" panose="020B0604020202020204" pitchFamily="34" charset="0"/>
              <a:buChar char="•"/>
            </a:pPr>
            <a:r>
              <a:rPr lang="en-GB" sz="4000">
                <a:latin typeface="Inter"/>
                <a:ea typeface="Inter"/>
              </a:rPr>
              <a:t>Ethnic minority, LGBTQ+ and female staff have the same, or better, levels of engagement as the overall workforce population, and also have higher levels of trust in managers </a:t>
            </a:r>
          </a:p>
          <a:p>
            <a:pPr marL="285750" indent="-285750">
              <a:buFont typeface="Arial" panose="020B0604020202020204" pitchFamily="34" charset="0"/>
              <a:buChar char="•"/>
            </a:pPr>
            <a:r>
              <a:rPr lang="en-GB" sz="4000">
                <a:latin typeface="Inter"/>
                <a:ea typeface="Inter"/>
              </a:rPr>
              <a:t>Ethnic minority and female staff have a better Wellbeing Index than all other groups, including the overall workforce population</a:t>
            </a:r>
            <a:endParaRPr lang="en-GB"/>
          </a:p>
          <a:p>
            <a:pPr marL="285750" indent="-285750">
              <a:buFont typeface="Arial" panose="020B0604020202020204" pitchFamily="34" charset="0"/>
              <a:buChar char="•"/>
            </a:pPr>
            <a:endParaRPr lang="en-GB" sz="1500"/>
          </a:p>
          <a:p>
            <a:r>
              <a:rPr lang="en-GB" sz="4500" b="1">
                <a:latin typeface="Inter"/>
                <a:ea typeface="Inter"/>
              </a:rPr>
              <a:t>Areas for improvement </a:t>
            </a:r>
          </a:p>
          <a:p>
            <a:pPr marL="285750" indent="-285750">
              <a:buFont typeface="Arial" panose="020B0604020202020204" pitchFamily="34" charset="0"/>
              <a:buChar char="•"/>
            </a:pPr>
            <a:r>
              <a:rPr lang="en-GB" sz="4000">
                <a:latin typeface="Inter"/>
                <a:ea typeface="Inter"/>
              </a:rPr>
              <a:t>As was the case last year, disabled staff have lower engagement scores than all other groups, lower trust in managers, and are at greater risk of having poor wellbeing</a:t>
            </a:r>
          </a:p>
          <a:p>
            <a:pPr marL="285750" indent="-285750">
              <a:buFont typeface="Arial" panose="020B0604020202020204" pitchFamily="34" charset="0"/>
              <a:buChar char="•"/>
            </a:pPr>
            <a:endParaRPr lang="en-GB" sz="4000">
              <a:latin typeface="Inter"/>
              <a:ea typeface="Inter"/>
            </a:endParaRPr>
          </a:p>
          <a:p>
            <a:pPr marL="285750" indent="-285750">
              <a:buFont typeface="Arial" panose="020B0604020202020204" pitchFamily="34" charset="0"/>
              <a:buChar char="•"/>
            </a:pPr>
            <a:endParaRPr lang="en-GB"/>
          </a:p>
        </p:txBody>
      </p:sp>
      <p:sp>
        <p:nvSpPr>
          <p:cNvPr id="3" name="Title 2">
            <a:extLst>
              <a:ext uri="{FF2B5EF4-FFF2-40B4-BE49-F238E27FC236}">
                <a16:creationId xmlns:a16="http://schemas.microsoft.com/office/drawing/2014/main" id="{75AC06EF-AEEC-9D6B-4F52-9FFB48C32426}"/>
              </a:ext>
            </a:extLst>
          </p:cNvPr>
          <p:cNvSpPr>
            <a:spLocks noGrp="1"/>
          </p:cNvSpPr>
          <p:nvPr>
            <p:ph type="ctrTitle"/>
          </p:nvPr>
        </p:nvSpPr>
        <p:spPr>
          <a:xfrm>
            <a:off x="4969" y="325562"/>
            <a:ext cx="12180725" cy="822513"/>
          </a:xfrm>
        </p:spPr>
        <p:txBody>
          <a:bodyPr>
            <a:normAutofit fontScale="90000"/>
          </a:bodyPr>
          <a:lstStyle/>
          <a:p>
            <a:r>
              <a:rPr lang="en-GB" sz="3200"/>
              <a:t>Our 2024 staff survey found equal engagement, wellbeing and trust in managers between ethnic minority, LGBTQ+, and all staff </a:t>
            </a:r>
          </a:p>
        </p:txBody>
      </p:sp>
      <p:graphicFrame>
        <p:nvGraphicFramePr>
          <p:cNvPr id="5" name="Table 5">
            <a:extLst>
              <a:ext uri="{FF2B5EF4-FFF2-40B4-BE49-F238E27FC236}">
                <a16:creationId xmlns:a16="http://schemas.microsoft.com/office/drawing/2014/main" id="{51403AAB-5157-607E-3FC2-3E971C7340CE}"/>
              </a:ext>
            </a:extLst>
          </p:cNvPr>
          <p:cNvGraphicFramePr>
            <a:graphicFrameLocks noGrp="1"/>
          </p:cNvGraphicFramePr>
          <p:nvPr>
            <p:extLst>
              <p:ext uri="{D42A27DB-BD31-4B8C-83A1-F6EECF244321}">
                <p14:modId xmlns:p14="http://schemas.microsoft.com/office/powerpoint/2010/main" val="1110349980"/>
              </p:ext>
            </p:extLst>
          </p:nvPr>
        </p:nvGraphicFramePr>
        <p:xfrm>
          <a:off x="5949006" y="1249775"/>
          <a:ext cx="5739954" cy="4238444"/>
        </p:xfrm>
        <a:graphic>
          <a:graphicData uri="http://schemas.openxmlformats.org/drawingml/2006/table">
            <a:tbl>
              <a:tblPr firstRow="1" bandRow="1">
                <a:tableStyleId>{5C22544A-7EE6-4342-B048-85BDC9FD1C3A}</a:tableStyleId>
              </a:tblPr>
              <a:tblGrid>
                <a:gridCol w="1649988">
                  <a:extLst>
                    <a:ext uri="{9D8B030D-6E8A-4147-A177-3AD203B41FA5}">
                      <a16:colId xmlns:a16="http://schemas.microsoft.com/office/drawing/2014/main" val="275950945"/>
                    </a:ext>
                  </a:extLst>
                </a:gridCol>
                <a:gridCol w="609995">
                  <a:extLst>
                    <a:ext uri="{9D8B030D-6E8A-4147-A177-3AD203B41FA5}">
                      <a16:colId xmlns:a16="http://schemas.microsoft.com/office/drawing/2014/main" val="4112668039"/>
                    </a:ext>
                  </a:extLst>
                </a:gridCol>
                <a:gridCol w="609995">
                  <a:extLst>
                    <a:ext uri="{9D8B030D-6E8A-4147-A177-3AD203B41FA5}">
                      <a16:colId xmlns:a16="http://schemas.microsoft.com/office/drawing/2014/main" val="3964798377"/>
                    </a:ext>
                  </a:extLst>
                </a:gridCol>
                <a:gridCol w="717494">
                  <a:extLst>
                    <a:ext uri="{9D8B030D-6E8A-4147-A177-3AD203B41FA5}">
                      <a16:colId xmlns:a16="http://schemas.microsoft.com/office/drawing/2014/main" val="4035642007"/>
                    </a:ext>
                  </a:extLst>
                </a:gridCol>
                <a:gridCol w="717494">
                  <a:extLst>
                    <a:ext uri="{9D8B030D-6E8A-4147-A177-3AD203B41FA5}">
                      <a16:colId xmlns:a16="http://schemas.microsoft.com/office/drawing/2014/main" val="3155471311"/>
                    </a:ext>
                  </a:extLst>
                </a:gridCol>
                <a:gridCol w="717494">
                  <a:extLst>
                    <a:ext uri="{9D8B030D-6E8A-4147-A177-3AD203B41FA5}">
                      <a16:colId xmlns:a16="http://schemas.microsoft.com/office/drawing/2014/main" val="4100776464"/>
                    </a:ext>
                  </a:extLst>
                </a:gridCol>
                <a:gridCol w="717494">
                  <a:extLst>
                    <a:ext uri="{9D8B030D-6E8A-4147-A177-3AD203B41FA5}">
                      <a16:colId xmlns:a16="http://schemas.microsoft.com/office/drawing/2014/main" val="22622220"/>
                    </a:ext>
                  </a:extLst>
                </a:gridCol>
              </a:tblGrid>
              <a:tr h="1087915">
                <a:tc rowSpan="2">
                  <a:txBody>
                    <a:bodyPr/>
                    <a:lstStyle/>
                    <a:p>
                      <a:pPr>
                        <a:lnSpc>
                          <a:spcPct val="150000"/>
                        </a:lnSpc>
                        <a:spcAft>
                          <a:spcPts val="1200"/>
                        </a:spcAft>
                      </a:pPr>
                      <a:endParaRPr lang="en-GB" sz="1200">
                        <a:effectLst/>
                        <a:latin typeface="Arial"/>
                        <a:ea typeface="Times New Roman" panose="02020603050405020304" pitchFamily="18" charset="0"/>
                        <a:cs typeface="Times New Roman"/>
                      </a:endParaRPr>
                    </a:p>
                  </a:txBody>
                  <a:tcPr marL="68580" marR="68580" marT="0" marB="0"/>
                </a:tc>
                <a:tc gridSpan="2">
                  <a:txBody>
                    <a:bodyPr/>
                    <a:lstStyle/>
                    <a:p>
                      <a:pPr>
                        <a:lnSpc>
                          <a:spcPct val="150000"/>
                        </a:lnSpc>
                        <a:spcAft>
                          <a:spcPts val="1200"/>
                        </a:spcAft>
                      </a:pPr>
                      <a:r>
                        <a:rPr lang="en-GB" sz="1400" b="1">
                          <a:effectLst/>
                          <a:latin typeface="Arial"/>
                          <a:ea typeface="Times New Roman" panose="02020603050405020304" pitchFamily="18" charset="0"/>
                          <a:cs typeface="Times New Roman"/>
                        </a:rPr>
                        <a:t>Average Engagement Score</a:t>
                      </a:r>
                      <a:endParaRPr lang="en-GB" sz="1400">
                        <a:effectLst/>
                        <a:latin typeface="Arial"/>
                        <a:ea typeface="Times New Roman" panose="02020603050405020304" pitchFamily="18" charset="0"/>
                        <a:cs typeface="Times New Roman"/>
                      </a:endParaRPr>
                    </a:p>
                  </a:txBody>
                  <a:tcPr marL="68580" marR="68580" marT="0" marB="0"/>
                </a:tc>
                <a:tc hMerge="1">
                  <a:txBody>
                    <a:bodyPr/>
                    <a:lstStyle/>
                    <a:p>
                      <a:pPr>
                        <a:lnSpc>
                          <a:spcPct val="150000"/>
                        </a:lnSpc>
                        <a:spcAft>
                          <a:spcPts val="1200"/>
                        </a:spcAft>
                      </a:pP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nSpc>
                          <a:spcPct val="100000"/>
                        </a:lnSpc>
                        <a:spcAft>
                          <a:spcPts val="1200"/>
                        </a:spcAft>
                      </a:pPr>
                      <a:r>
                        <a:rPr lang="en-GB" sz="1400" b="1">
                          <a:effectLst/>
                          <a:latin typeface="Arial"/>
                          <a:ea typeface="Times New Roman" panose="02020603050405020304" pitchFamily="18" charset="0"/>
                          <a:cs typeface="Times New Roman"/>
                        </a:rPr>
                        <a:t>Wellbeing </a:t>
                      </a:r>
                      <a:endParaRPr lang="en-GB" sz="1400">
                        <a:effectLst/>
                        <a:latin typeface="Arial"/>
                        <a:ea typeface="Times New Roman" panose="02020603050405020304" pitchFamily="18" charset="0"/>
                        <a:cs typeface="Times New Roman"/>
                      </a:endParaRPr>
                    </a:p>
                    <a:p>
                      <a:pPr>
                        <a:lnSpc>
                          <a:spcPct val="100000"/>
                        </a:lnSpc>
                        <a:spcAft>
                          <a:spcPts val="1200"/>
                        </a:spcAft>
                      </a:pPr>
                      <a:r>
                        <a:rPr lang="en-GB" sz="1400" b="1">
                          <a:effectLst/>
                          <a:latin typeface="Arial"/>
                          <a:ea typeface="Times New Roman" panose="02020603050405020304" pitchFamily="18" charset="0"/>
                          <a:cs typeface="Times New Roman"/>
                        </a:rPr>
                        <a:t>Index (risk of having poor wellbeing)</a:t>
                      </a:r>
                      <a:endParaRPr lang="en-GB" sz="1400">
                        <a:effectLst/>
                        <a:latin typeface="Arial"/>
                        <a:ea typeface="Times New Roman" panose="02020603050405020304" pitchFamily="18" charset="0"/>
                        <a:cs typeface="Times New Roman"/>
                      </a:endParaRPr>
                    </a:p>
                  </a:txBody>
                  <a:tcPr marL="68580" marR="68580" marT="0" marB="0"/>
                </a:tc>
                <a:tc hMerge="1">
                  <a:txBody>
                    <a:bodyPr/>
                    <a:lstStyle/>
                    <a:p>
                      <a:pPr>
                        <a:lnSpc>
                          <a:spcPct val="100000"/>
                        </a:lnSpc>
                        <a:spcAft>
                          <a:spcPts val="1200"/>
                        </a:spcAft>
                      </a:pP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nSpc>
                          <a:spcPct val="150000"/>
                        </a:lnSpc>
                        <a:spcAft>
                          <a:spcPts val="1200"/>
                        </a:spcAft>
                      </a:pPr>
                      <a:r>
                        <a:rPr lang="en-GB" sz="1400" b="1">
                          <a:effectLst/>
                          <a:latin typeface="Arial"/>
                          <a:ea typeface="Times New Roman" panose="02020603050405020304" pitchFamily="18" charset="0"/>
                          <a:cs typeface="Times New Roman"/>
                        </a:rPr>
                        <a:t>Trust in Managers</a:t>
                      </a:r>
                      <a:endParaRPr lang="en-GB" sz="1400">
                        <a:effectLst/>
                        <a:latin typeface="Arial"/>
                        <a:ea typeface="Times New Roman" panose="02020603050405020304" pitchFamily="18" charset="0"/>
                        <a:cs typeface="Times New Roman"/>
                      </a:endParaRPr>
                    </a:p>
                  </a:txBody>
                  <a:tcPr marL="68580" marR="68580" marT="0" marB="0"/>
                </a:tc>
                <a:tc hMerge="1">
                  <a:txBody>
                    <a:bodyPr/>
                    <a:lstStyle/>
                    <a:p>
                      <a:pPr>
                        <a:lnSpc>
                          <a:spcPct val="150000"/>
                        </a:lnSpc>
                        <a:spcAft>
                          <a:spcPts val="1200"/>
                        </a:spcAft>
                      </a:pP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75078702"/>
                  </a:ext>
                </a:extLst>
              </a:tr>
              <a:tr h="663821">
                <a:tc vMerge="1">
                  <a:txBody>
                    <a:bodyPr/>
                    <a:lstStyle/>
                    <a:p>
                      <a:endParaRPr lang="en-GB"/>
                    </a:p>
                  </a:txBody>
                  <a:tcPr/>
                </a:tc>
                <a:tc>
                  <a:txBody>
                    <a:bodyPr/>
                    <a:lstStyle/>
                    <a:p>
                      <a:pPr>
                        <a:lnSpc>
                          <a:spcPct val="150000"/>
                        </a:lnSpc>
                        <a:spcAft>
                          <a:spcPts val="1200"/>
                        </a:spcAft>
                      </a:pPr>
                      <a:r>
                        <a:rPr lang="en-GB" sz="1200">
                          <a:solidFill>
                            <a:schemeClr val="bg1"/>
                          </a:solidFill>
                          <a:effectLst/>
                          <a:latin typeface="Arial"/>
                          <a:ea typeface="Times New Roman" panose="02020603050405020304" pitchFamily="18" charset="0"/>
                          <a:cs typeface="Times New Roman"/>
                        </a:rPr>
                        <a:t>2022</a:t>
                      </a:r>
                    </a:p>
                  </a:txBody>
                  <a:tcPr marL="68580" marR="68580" marT="0" marB="0">
                    <a:solidFill>
                      <a:schemeClr val="accent1"/>
                    </a:solidFill>
                  </a:tcPr>
                </a:tc>
                <a:tc>
                  <a:txBody>
                    <a:bodyPr/>
                    <a:lstStyle/>
                    <a:p>
                      <a:pPr>
                        <a:lnSpc>
                          <a:spcPct val="150000"/>
                        </a:lnSpc>
                        <a:spcAft>
                          <a:spcPts val="1200"/>
                        </a:spcAft>
                      </a:pPr>
                      <a:r>
                        <a:rPr lang="en-GB" sz="1200">
                          <a:solidFill>
                            <a:schemeClr val="bg1"/>
                          </a:solidFill>
                          <a:effectLst/>
                          <a:latin typeface="Arial"/>
                          <a:ea typeface="Times New Roman" panose="02020603050405020304" pitchFamily="18" charset="0"/>
                          <a:cs typeface="Times New Roman"/>
                        </a:rPr>
                        <a:t>2024</a:t>
                      </a:r>
                    </a:p>
                  </a:txBody>
                  <a:tcPr marL="68580" marR="68580" marT="0" marB="0">
                    <a:solidFill>
                      <a:schemeClr val="accent1"/>
                    </a:solidFill>
                  </a:tcPr>
                </a:tc>
                <a:tc>
                  <a:txBody>
                    <a:bodyPr/>
                    <a:lstStyle/>
                    <a:p>
                      <a:pPr marL="0" algn="l" defTabSz="914400" rtl="0" eaLnBrk="1" latinLnBrk="0" hangingPunct="1">
                        <a:lnSpc>
                          <a:spcPct val="150000"/>
                        </a:lnSpc>
                        <a:spcAft>
                          <a:spcPts val="1200"/>
                        </a:spcAft>
                      </a:pPr>
                      <a:r>
                        <a:rPr lang="en-GB" sz="1200" kern="1200">
                          <a:solidFill>
                            <a:schemeClr val="bg1"/>
                          </a:solidFill>
                          <a:effectLst/>
                          <a:latin typeface="Arial"/>
                          <a:ea typeface="Times New Roman" panose="02020603050405020304" pitchFamily="18" charset="0"/>
                          <a:cs typeface="Times New Roman"/>
                        </a:rPr>
                        <a:t>2022</a:t>
                      </a:r>
                    </a:p>
                    <a:p>
                      <a:pPr>
                        <a:lnSpc>
                          <a:spcPct val="100000"/>
                        </a:lnSpc>
                        <a:spcAft>
                          <a:spcPts val="1200"/>
                        </a:spcAft>
                      </a:pPr>
                      <a:endParaRPr lang="en-GB" sz="1200" kern="12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solidFill>
                  </a:tcPr>
                </a:tc>
                <a:tc>
                  <a:txBody>
                    <a:bodyPr/>
                    <a:lstStyle/>
                    <a:p>
                      <a:pPr marL="0" algn="l" defTabSz="914400" rtl="0" eaLnBrk="1" latinLnBrk="0" hangingPunct="1">
                        <a:lnSpc>
                          <a:spcPct val="150000"/>
                        </a:lnSpc>
                        <a:spcAft>
                          <a:spcPts val="1200"/>
                        </a:spcAft>
                      </a:pPr>
                      <a:r>
                        <a:rPr lang="en-GB" sz="1200" kern="1200">
                          <a:solidFill>
                            <a:schemeClr val="bg1"/>
                          </a:solidFill>
                          <a:effectLst/>
                          <a:latin typeface="Arial"/>
                          <a:ea typeface="Times New Roman" panose="02020603050405020304" pitchFamily="18" charset="0"/>
                          <a:cs typeface="Times New Roman"/>
                        </a:rPr>
                        <a:t>2024</a:t>
                      </a:r>
                    </a:p>
                  </a:txBody>
                  <a:tcPr marL="68580" marR="68580" marT="0" marB="0">
                    <a:solidFill>
                      <a:schemeClr val="accent1"/>
                    </a:solidFill>
                  </a:tcPr>
                </a:tc>
                <a:tc>
                  <a:txBody>
                    <a:bodyPr/>
                    <a:lstStyle/>
                    <a:p>
                      <a:pPr>
                        <a:lnSpc>
                          <a:spcPct val="150000"/>
                        </a:lnSpc>
                        <a:spcAft>
                          <a:spcPts val="1200"/>
                        </a:spcAft>
                      </a:pPr>
                      <a:r>
                        <a:rPr lang="en-GB" sz="1200">
                          <a:solidFill>
                            <a:schemeClr val="bg1"/>
                          </a:solidFill>
                          <a:effectLst/>
                          <a:latin typeface="Arial"/>
                          <a:ea typeface="Times New Roman" panose="02020603050405020304" pitchFamily="18" charset="0"/>
                          <a:cs typeface="Times New Roman"/>
                        </a:rPr>
                        <a:t>2022</a:t>
                      </a:r>
                    </a:p>
                  </a:txBody>
                  <a:tcPr marL="68580" marR="68580" marT="0" marB="0">
                    <a:solidFill>
                      <a:schemeClr val="accent1"/>
                    </a:solidFill>
                  </a:tcPr>
                </a:tc>
                <a:tc>
                  <a:txBody>
                    <a:bodyPr/>
                    <a:lstStyle/>
                    <a:p>
                      <a:pPr>
                        <a:lnSpc>
                          <a:spcPct val="150000"/>
                        </a:lnSpc>
                        <a:spcAft>
                          <a:spcPts val="1200"/>
                        </a:spcAft>
                      </a:pPr>
                      <a:r>
                        <a:rPr lang="en-GB" sz="1200">
                          <a:solidFill>
                            <a:schemeClr val="bg1"/>
                          </a:solidFill>
                          <a:effectLst/>
                          <a:latin typeface="Arial"/>
                          <a:ea typeface="Times New Roman" panose="02020603050405020304" pitchFamily="18" charset="0"/>
                          <a:cs typeface="Times New Roman"/>
                        </a:rPr>
                        <a:t>2024</a:t>
                      </a:r>
                    </a:p>
                  </a:txBody>
                  <a:tcPr marL="68580" marR="68580" marT="0" marB="0">
                    <a:solidFill>
                      <a:schemeClr val="accent1"/>
                    </a:solidFill>
                  </a:tcPr>
                </a:tc>
                <a:extLst>
                  <a:ext uri="{0D108BD9-81ED-4DB2-BD59-A6C34878D82A}">
                    <a16:rowId xmlns:a16="http://schemas.microsoft.com/office/drawing/2014/main" val="2278407600"/>
                  </a:ext>
                </a:extLst>
              </a:tr>
              <a:tr h="621677">
                <a:tc>
                  <a:txBody>
                    <a:bodyPr/>
                    <a:lstStyle/>
                    <a:p>
                      <a:pPr>
                        <a:lnSpc>
                          <a:spcPct val="150000"/>
                        </a:lnSpc>
                        <a:spcAft>
                          <a:spcPts val="1200"/>
                        </a:spcAft>
                      </a:pPr>
                      <a:r>
                        <a:rPr lang="en-GB" sz="1400" b="1">
                          <a:effectLst/>
                          <a:latin typeface="Arial"/>
                          <a:ea typeface="Times New Roman" panose="02020603050405020304" pitchFamily="18" charset="0"/>
                          <a:cs typeface="Times New Roman"/>
                        </a:rPr>
                        <a:t>All staff</a:t>
                      </a:r>
                      <a:endParaRPr lang="en-GB" sz="1400">
                        <a:effectLst/>
                        <a:latin typeface="Arial"/>
                        <a:ea typeface="Times New Roman" panose="02020603050405020304" pitchFamily="18" charset="0"/>
                        <a:cs typeface="Times New Roman"/>
                      </a:endParaRPr>
                    </a:p>
                  </a:txBody>
                  <a:tcPr marL="68580" marR="68580" marT="0" marB="0"/>
                </a:tc>
                <a:tc>
                  <a:txBody>
                    <a:bodyPr/>
                    <a:lstStyle/>
                    <a:p>
                      <a:pPr>
                        <a:lnSpc>
                          <a:spcPct val="150000"/>
                        </a:lnSpc>
                        <a:spcAft>
                          <a:spcPts val="1200"/>
                        </a:spcAft>
                      </a:pPr>
                      <a:r>
                        <a:rPr lang="en-GB" sz="1400" b="1">
                          <a:effectLst/>
                          <a:latin typeface="Arial"/>
                          <a:ea typeface="Times New Roman" panose="02020603050405020304" pitchFamily="18" charset="0"/>
                          <a:cs typeface="Times New Roman"/>
                        </a:rPr>
                        <a:t>70%</a:t>
                      </a:r>
                    </a:p>
                  </a:txBody>
                  <a:tcPr marL="68580" marR="68580" marT="0" marB="0"/>
                </a:tc>
                <a:tc>
                  <a:txBody>
                    <a:bodyPr/>
                    <a:lstStyle/>
                    <a:p>
                      <a:pPr>
                        <a:lnSpc>
                          <a:spcPct val="150000"/>
                        </a:lnSpc>
                        <a:spcAft>
                          <a:spcPts val="1200"/>
                        </a:spcAft>
                      </a:pPr>
                      <a:r>
                        <a:rPr lang="en-GB" sz="1400" b="1">
                          <a:effectLst/>
                          <a:latin typeface="Arial"/>
                          <a:ea typeface="Times New Roman" panose="02020603050405020304" pitchFamily="18" charset="0"/>
                          <a:cs typeface="Times New Roman"/>
                        </a:rPr>
                        <a:t>69%</a:t>
                      </a:r>
                    </a:p>
                  </a:txBody>
                  <a:tcPr marL="68580" marR="68580" marT="0" marB="0"/>
                </a:tc>
                <a:tc>
                  <a:txBody>
                    <a:bodyPr/>
                    <a:lstStyle/>
                    <a:p>
                      <a:pPr>
                        <a:lnSpc>
                          <a:spcPct val="150000"/>
                        </a:lnSpc>
                        <a:spcAft>
                          <a:spcPts val="1200"/>
                        </a:spcAft>
                      </a:pPr>
                      <a:r>
                        <a:rPr lang="en-GB" sz="1400" b="1">
                          <a:effectLst/>
                          <a:latin typeface="Arial"/>
                          <a:ea typeface="Times New Roman" panose="02020603050405020304" pitchFamily="18" charset="0"/>
                          <a:cs typeface="Times New Roman"/>
                        </a:rPr>
                        <a:t>31%</a:t>
                      </a:r>
                    </a:p>
                  </a:txBody>
                  <a:tcPr marL="68580" marR="68580" marT="0" marB="0"/>
                </a:tc>
                <a:tc>
                  <a:txBody>
                    <a:bodyPr/>
                    <a:lstStyle/>
                    <a:p>
                      <a:pPr>
                        <a:lnSpc>
                          <a:spcPct val="150000"/>
                        </a:lnSpc>
                        <a:spcAft>
                          <a:spcPts val="1200"/>
                        </a:spcAft>
                      </a:pPr>
                      <a:r>
                        <a:rPr lang="en-GB" sz="1400" b="1">
                          <a:effectLst/>
                          <a:latin typeface="Arial"/>
                          <a:ea typeface="Times New Roman" panose="02020603050405020304" pitchFamily="18" charset="0"/>
                          <a:cs typeface="Times New Roman"/>
                        </a:rPr>
                        <a:t>35%</a:t>
                      </a:r>
                    </a:p>
                  </a:txBody>
                  <a:tcPr marL="68580" marR="68580" marT="0" marB="0"/>
                </a:tc>
                <a:tc>
                  <a:txBody>
                    <a:bodyPr/>
                    <a:lstStyle/>
                    <a:p>
                      <a:pPr>
                        <a:lnSpc>
                          <a:spcPct val="150000"/>
                        </a:lnSpc>
                        <a:spcAft>
                          <a:spcPts val="1200"/>
                        </a:spcAft>
                      </a:pPr>
                      <a:r>
                        <a:rPr lang="en-GB" sz="1400" b="1">
                          <a:effectLst/>
                          <a:latin typeface="Arial"/>
                          <a:ea typeface="Times New Roman" panose="02020603050405020304" pitchFamily="18" charset="0"/>
                          <a:cs typeface="Times New Roman"/>
                        </a:rPr>
                        <a:t>72%</a:t>
                      </a:r>
                    </a:p>
                  </a:txBody>
                  <a:tcPr marL="68580" marR="68580" marT="0" marB="0"/>
                </a:tc>
                <a:tc>
                  <a:txBody>
                    <a:bodyPr/>
                    <a:lstStyle/>
                    <a:p>
                      <a:pPr>
                        <a:lnSpc>
                          <a:spcPct val="150000"/>
                        </a:lnSpc>
                        <a:spcAft>
                          <a:spcPts val="1200"/>
                        </a:spcAft>
                      </a:pPr>
                      <a:r>
                        <a:rPr lang="en-GB" sz="1400" b="1">
                          <a:effectLst/>
                          <a:latin typeface="Arial"/>
                          <a:ea typeface="Times New Roman" panose="02020603050405020304" pitchFamily="18" charset="0"/>
                          <a:cs typeface="Times New Roman"/>
                        </a:rPr>
                        <a:t>75%</a:t>
                      </a:r>
                    </a:p>
                  </a:txBody>
                  <a:tcPr marL="68580" marR="68580" marT="0" marB="0"/>
                </a:tc>
                <a:extLst>
                  <a:ext uri="{0D108BD9-81ED-4DB2-BD59-A6C34878D82A}">
                    <a16:rowId xmlns:a16="http://schemas.microsoft.com/office/drawing/2014/main" val="519727331"/>
                  </a:ext>
                </a:extLst>
              </a:tr>
              <a:tr h="621677">
                <a:tc>
                  <a:txBody>
                    <a:bodyPr/>
                    <a:lstStyle/>
                    <a:p>
                      <a:pPr>
                        <a:lnSpc>
                          <a:spcPct val="150000"/>
                        </a:lnSpc>
                        <a:spcAft>
                          <a:spcPts val="1200"/>
                        </a:spcAft>
                      </a:pPr>
                      <a:r>
                        <a:rPr lang="en-GB" sz="1400" b="1">
                          <a:effectLst/>
                          <a:latin typeface="Arial"/>
                          <a:ea typeface="Times New Roman" panose="02020603050405020304" pitchFamily="18" charset="0"/>
                          <a:cs typeface="Times New Roman"/>
                        </a:rPr>
                        <a:t>Ethnic minority staff</a:t>
                      </a:r>
                      <a:endParaRPr lang="en-GB" sz="1400">
                        <a:effectLst/>
                        <a:latin typeface="Arial"/>
                        <a:ea typeface="Times New Roman" panose="02020603050405020304" pitchFamily="18" charset="0"/>
                        <a:cs typeface="Times New Roman"/>
                      </a:endParaRPr>
                    </a:p>
                  </a:txBody>
                  <a:tcPr marL="68580" marR="68580" marT="0" marB="0"/>
                </a:tc>
                <a:tc>
                  <a:txBody>
                    <a:bodyPr/>
                    <a:lstStyle/>
                    <a:p>
                      <a:pPr>
                        <a:lnSpc>
                          <a:spcPct val="150000"/>
                        </a:lnSpc>
                        <a:spcAft>
                          <a:spcPts val="1200"/>
                        </a:spcAft>
                      </a:pPr>
                      <a:r>
                        <a:rPr lang="en-GB" sz="1400" b="1">
                          <a:effectLst/>
                          <a:latin typeface="Arial"/>
                          <a:ea typeface="Times New Roman" panose="02020603050405020304" pitchFamily="18" charset="0"/>
                          <a:cs typeface="Times New Roman"/>
                        </a:rPr>
                        <a:t>70%</a:t>
                      </a:r>
                    </a:p>
                  </a:txBody>
                  <a:tcPr marL="68580" marR="68580" marT="0" marB="0"/>
                </a:tc>
                <a:tc>
                  <a:txBody>
                    <a:bodyPr/>
                    <a:lstStyle/>
                    <a:p>
                      <a:pPr>
                        <a:lnSpc>
                          <a:spcPct val="150000"/>
                        </a:lnSpc>
                        <a:spcAft>
                          <a:spcPts val="1200"/>
                        </a:spcAft>
                      </a:pPr>
                      <a:r>
                        <a:rPr lang="en-GB" sz="1400" b="1">
                          <a:effectLst/>
                          <a:latin typeface="Arial"/>
                          <a:ea typeface="Times New Roman" panose="02020603050405020304" pitchFamily="18" charset="0"/>
                          <a:cs typeface="Times New Roman"/>
                        </a:rPr>
                        <a:t>69%</a:t>
                      </a:r>
                    </a:p>
                  </a:txBody>
                  <a:tcPr marL="68580" marR="68580" marT="0" marB="0"/>
                </a:tc>
                <a:tc>
                  <a:txBody>
                    <a:bodyPr/>
                    <a:lstStyle/>
                    <a:p>
                      <a:pPr>
                        <a:lnSpc>
                          <a:spcPct val="150000"/>
                        </a:lnSpc>
                        <a:spcAft>
                          <a:spcPts val="1200"/>
                        </a:spcAft>
                      </a:pPr>
                      <a:r>
                        <a:rPr lang="en-GB" sz="1400" b="1">
                          <a:effectLst/>
                          <a:latin typeface="Arial"/>
                          <a:ea typeface="Times New Roman" panose="02020603050405020304" pitchFamily="18" charset="0"/>
                          <a:cs typeface="Times New Roman"/>
                        </a:rPr>
                        <a:t>32%</a:t>
                      </a:r>
                    </a:p>
                  </a:txBody>
                  <a:tcPr marL="68580" marR="68580" marT="0" marB="0"/>
                </a:tc>
                <a:tc>
                  <a:txBody>
                    <a:bodyPr/>
                    <a:lstStyle/>
                    <a:p>
                      <a:pPr>
                        <a:lnSpc>
                          <a:spcPct val="150000"/>
                        </a:lnSpc>
                        <a:spcAft>
                          <a:spcPts val="1200"/>
                        </a:spcAft>
                      </a:pPr>
                      <a:r>
                        <a:rPr lang="en-GB" sz="1400" b="1">
                          <a:effectLst/>
                          <a:latin typeface="Arial"/>
                          <a:ea typeface="Times New Roman" panose="02020603050405020304" pitchFamily="18" charset="0"/>
                          <a:cs typeface="Times New Roman"/>
                        </a:rPr>
                        <a:t>34%</a:t>
                      </a:r>
                    </a:p>
                  </a:txBody>
                  <a:tcPr marL="68580" marR="68580" marT="0" marB="0"/>
                </a:tc>
                <a:tc>
                  <a:txBody>
                    <a:bodyPr/>
                    <a:lstStyle/>
                    <a:p>
                      <a:pPr>
                        <a:lnSpc>
                          <a:spcPct val="150000"/>
                        </a:lnSpc>
                        <a:spcAft>
                          <a:spcPts val="1200"/>
                        </a:spcAft>
                      </a:pPr>
                      <a:r>
                        <a:rPr lang="en-GB" sz="1400" b="1">
                          <a:effectLst/>
                          <a:latin typeface="Arial"/>
                          <a:ea typeface="Times New Roman" panose="02020603050405020304" pitchFamily="18" charset="0"/>
                          <a:cs typeface="Times New Roman"/>
                        </a:rPr>
                        <a:t>74%</a:t>
                      </a:r>
                    </a:p>
                  </a:txBody>
                  <a:tcPr marL="68580" marR="68580" marT="0" marB="0"/>
                </a:tc>
                <a:tc>
                  <a:txBody>
                    <a:bodyPr/>
                    <a:lstStyle/>
                    <a:p>
                      <a:pPr>
                        <a:lnSpc>
                          <a:spcPct val="150000"/>
                        </a:lnSpc>
                        <a:spcAft>
                          <a:spcPts val="1200"/>
                        </a:spcAft>
                      </a:pPr>
                      <a:r>
                        <a:rPr lang="en-GB" sz="1400" b="1">
                          <a:effectLst/>
                          <a:latin typeface="Arial"/>
                          <a:ea typeface="Times New Roman" panose="02020603050405020304" pitchFamily="18" charset="0"/>
                          <a:cs typeface="Times New Roman"/>
                        </a:rPr>
                        <a:t>77%</a:t>
                      </a:r>
                    </a:p>
                  </a:txBody>
                  <a:tcPr marL="68580" marR="68580" marT="0" marB="0"/>
                </a:tc>
                <a:extLst>
                  <a:ext uri="{0D108BD9-81ED-4DB2-BD59-A6C34878D82A}">
                    <a16:rowId xmlns:a16="http://schemas.microsoft.com/office/drawing/2014/main" val="3188461023"/>
                  </a:ext>
                </a:extLst>
              </a:tr>
              <a:tr h="621677">
                <a:tc>
                  <a:txBody>
                    <a:bodyPr/>
                    <a:lstStyle/>
                    <a:p>
                      <a:pPr>
                        <a:lnSpc>
                          <a:spcPct val="150000"/>
                        </a:lnSpc>
                        <a:spcAft>
                          <a:spcPts val="1200"/>
                        </a:spcAft>
                      </a:pPr>
                      <a:r>
                        <a:rPr lang="en-GB" sz="1400" b="1">
                          <a:effectLst/>
                          <a:latin typeface="Arial"/>
                          <a:ea typeface="Times New Roman" panose="02020603050405020304" pitchFamily="18" charset="0"/>
                          <a:cs typeface="Times New Roman"/>
                        </a:rPr>
                        <a:t>Disabled staff</a:t>
                      </a:r>
                      <a:endParaRPr lang="en-GB" sz="1400">
                        <a:effectLst/>
                        <a:latin typeface="Arial"/>
                        <a:ea typeface="Times New Roman" panose="02020603050405020304" pitchFamily="18" charset="0"/>
                        <a:cs typeface="Times New Roman"/>
                      </a:endParaRPr>
                    </a:p>
                  </a:txBody>
                  <a:tcPr marL="68580" marR="68580" marT="0" marB="0"/>
                </a:tc>
                <a:tc>
                  <a:txBody>
                    <a:bodyPr/>
                    <a:lstStyle/>
                    <a:p>
                      <a:pPr>
                        <a:lnSpc>
                          <a:spcPct val="150000"/>
                        </a:lnSpc>
                        <a:spcAft>
                          <a:spcPts val="1200"/>
                        </a:spcAft>
                      </a:pPr>
                      <a:r>
                        <a:rPr lang="en-GB" sz="1400" b="1">
                          <a:effectLst/>
                          <a:latin typeface="Arial"/>
                          <a:ea typeface="Times New Roman" panose="02020603050405020304" pitchFamily="18" charset="0"/>
                          <a:cs typeface="Times New Roman"/>
                        </a:rPr>
                        <a:t>66%</a:t>
                      </a:r>
                    </a:p>
                  </a:txBody>
                  <a:tcPr marL="68580" marR="68580" marT="0" marB="0"/>
                </a:tc>
                <a:tc>
                  <a:txBody>
                    <a:bodyPr/>
                    <a:lstStyle/>
                    <a:p>
                      <a:pPr>
                        <a:lnSpc>
                          <a:spcPct val="150000"/>
                        </a:lnSpc>
                        <a:spcAft>
                          <a:spcPts val="1200"/>
                        </a:spcAft>
                      </a:pPr>
                      <a:r>
                        <a:rPr lang="en-GB" sz="1400" b="1">
                          <a:effectLst/>
                          <a:latin typeface="Arial"/>
                          <a:ea typeface="Times New Roman" panose="02020603050405020304" pitchFamily="18" charset="0"/>
                          <a:cs typeface="Times New Roman"/>
                        </a:rPr>
                        <a:t>65%</a:t>
                      </a:r>
                    </a:p>
                  </a:txBody>
                  <a:tcPr marL="68580" marR="68580" marT="0" marB="0"/>
                </a:tc>
                <a:tc>
                  <a:txBody>
                    <a:bodyPr/>
                    <a:lstStyle/>
                    <a:p>
                      <a:pPr>
                        <a:lnSpc>
                          <a:spcPct val="150000"/>
                        </a:lnSpc>
                        <a:spcAft>
                          <a:spcPts val="1200"/>
                        </a:spcAft>
                      </a:pPr>
                      <a:r>
                        <a:rPr lang="en-GB" sz="1400" b="1">
                          <a:effectLst/>
                          <a:latin typeface="Arial"/>
                          <a:ea typeface="Times New Roman" panose="02020603050405020304" pitchFamily="18" charset="0"/>
                          <a:cs typeface="Times New Roman"/>
                        </a:rPr>
                        <a:t>42%</a:t>
                      </a:r>
                    </a:p>
                  </a:txBody>
                  <a:tcPr marL="68580" marR="68580" marT="0" marB="0"/>
                </a:tc>
                <a:tc>
                  <a:txBody>
                    <a:bodyPr/>
                    <a:lstStyle/>
                    <a:p>
                      <a:pPr>
                        <a:lnSpc>
                          <a:spcPct val="150000"/>
                        </a:lnSpc>
                        <a:spcAft>
                          <a:spcPts val="1200"/>
                        </a:spcAft>
                      </a:pPr>
                      <a:r>
                        <a:rPr lang="en-GB" sz="1400" b="1">
                          <a:effectLst/>
                          <a:latin typeface="Arial"/>
                          <a:ea typeface="Times New Roman" panose="02020603050405020304" pitchFamily="18" charset="0"/>
                          <a:cs typeface="Times New Roman"/>
                        </a:rPr>
                        <a:t>48%</a:t>
                      </a:r>
                    </a:p>
                  </a:txBody>
                  <a:tcPr marL="68580" marR="68580" marT="0" marB="0"/>
                </a:tc>
                <a:tc>
                  <a:txBody>
                    <a:bodyPr/>
                    <a:lstStyle/>
                    <a:p>
                      <a:pPr>
                        <a:lnSpc>
                          <a:spcPct val="150000"/>
                        </a:lnSpc>
                        <a:spcAft>
                          <a:spcPts val="1200"/>
                        </a:spcAft>
                      </a:pPr>
                      <a:r>
                        <a:rPr lang="en-GB" sz="1400" b="1">
                          <a:effectLst/>
                          <a:latin typeface="Arial"/>
                          <a:ea typeface="Times New Roman" panose="02020603050405020304" pitchFamily="18" charset="0"/>
                          <a:cs typeface="Times New Roman"/>
                        </a:rPr>
                        <a:t>70%</a:t>
                      </a:r>
                    </a:p>
                  </a:txBody>
                  <a:tcPr marL="68580" marR="68580" marT="0" marB="0"/>
                </a:tc>
                <a:tc>
                  <a:txBody>
                    <a:bodyPr/>
                    <a:lstStyle/>
                    <a:p>
                      <a:pPr>
                        <a:lnSpc>
                          <a:spcPct val="150000"/>
                        </a:lnSpc>
                        <a:spcAft>
                          <a:spcPts val="1200"/>
                        </a:spcAft>
                      </a:pPr>
                      <a:r>
                        <a:rPr lang="en-GB" sz="1400" b="1">
                          <a:effectLst/>
                          <a:latin typeface="Arial"/>
                          <a:ea typeface="Times New Roman" panose="02020603050405020304" pitchFamily="18" charset="0"/>
                          <a:cs typeface="Times New Roman"/>
                        </a:rPr>
                        <a:t>73%</a:t>
                      </a:r>
                    </a:p>
                  </a:txBody>
                  <a:tcPr marL="68580" marR="68580" marT="0" marB="0"/>
                </a:tc>
                <a:extLst>
                  <a:ext uri="{0D108BD9-81ED-4DB2-BD59-A6C34878D82A}">
                    <a16:rowId xmlns:a16="http://schemas.microsoft.com/office/drawing/2014/main" val="2751488811"/>
                  </a:ext>
                </a:extLst>
              </a:tr>
              <a:tr h="621677">
                <a:tc>
                  <a:txBody>
                    <a:bodyPr/>
                    <a:lstStyle/>
                    <a:p>
                      <a:pPr>
                        <a:lnSpc>
                          <a:spcPct val="150000"/>
                        </a:lnSpc>
                        <a:spcAft>
                          <a:spcPts val="1200"/>
                        </a:spcAft>
                      </a:pPr>
                      <a:r>
                        <a:rPr lang="en-GB" sz="1400" b="1">
                          <a:effectLst/>
                          <a:latin typeface="Arial"/>
                          <a:ea typeface="Times New Roman" panose="02020603050405020304" pitchFamily="18" charset="0"/>
                          <a:cs typeface="Times New Roman"/>
                        </a:rPr>
                        <a:t>LGBTQ+ staff</a:t>
                      </a:r>
                      <a:endParaRPr lang="en-GB" sz="1400">
                        <a:effectLst/>
                        <a:latin typeface="Arial"/>
                        <a:ea typeface="Times New Roman" panose="02020603050405020304" pitchFamily="18" charset="0"/>
                        <a:cs typeface="Times New Roman"/>
                      </a:endParaRPr>
                    </a:p>
                  </a:txBody>
                  <a:tcPr marL="68580" marR="68580" marT="0" marB="0"/>
                </a:tc>
                <a:tc>
                  <a:txBody>
                    <a:bodyPr/>
                    <a:lstStyle/>
                    <a:p>
                      <a:pPr>
                        <a:lnSpc>
                          <a:spcPct val="150000"/>
                        </a:lnSpc>
                        <a:spcAft>
                          <a:spcPts val="1200"/>
                        </a:spcAft>
                      </a:pPr>
                      <a:r>
                        <a:rPr lang="en-GB" sz="1400" b="1">
                          <a:effectLst/>
                          <a:latin typeface="Arial"/>
                          <a:ea typeface="Times New Roman" panose="02020603050405020304" pitchFamily="18" charset="0"/>
                          <a:cs typeface="Times New Roman"/>
                        </a:rPr>
                        <a:t>70%</a:t>
                      </a:r>
                    </a:p>
                  </a:txBody>
                  <a:tcPr marL="68580" marR="68580" marT="0" marB="0"/>
                </a:tc>
                <a:tc>
                  <a:txBody>
                    <a:bodyPr/>
                    <a:lstStyle/>
                    <a:p>
                      <a:pPr>
                        <a:lnSpc>
                          <a:spcPct val="150000"/>
                        </a:lnSpc>
                        <a:spcAft>
                          <a:spcPts val="1200"/>
                        </a:spcAft>
                      </a:pPr>
                      <a:r>
                        <a:rPr lang="en-GB" sz="1400" b="1">
                          <a:effectLst/>
                          <a:latin typeface="Arial"/>
                          <a:ea typeface="Times New Roman" panose="02020603050405020304" pitchFamily="18" charset="0"/>
                          <a:cs typeface="Times New Roman"/>
                        </a:rPr>
                        <a:t>70%</a:t>
                      </a:r>
                    </a:p>
                  </a:txBody>
                  <a:tcPr marL="68580" marR="68580" marT="0" marB="0"/>
                </a:tc>
                <a:tc>
                  <a:txBody>
                    <a:bodyPr/>
                    <a:lstStyle/>
                    <a:p>
                      <a:pPr>
                        <a:lnSpc>
                          <a:spcPct val="150000"/>
                        </a:lnSpc>
                        <a:spcAft>
                          <a:spcPts val="1200"/>
                        </a:spcAft>
                      </a:pPr>
                      <a:r>
                        <a:rPr lang="en-GB" sz="1400" b="1">
                          <a:effectLst/>
                          <a:latin typeface="Arial"/>
                          <a:ea typeface="Times New Roman" panose="02020603050405020304" pitchFamily="18" charset="0"/>
                          <a:cs typeface="Times New Roman"/>
                        </a:rPr>
                        <a:t>28%</a:t>
                      </a:r>
                    </a:p>
                  </a:txBody>
                  <a:tcPr marL="68580" marR="68580" marT="0" marB="0"/>
                </a:tc>
                <a:tc>
                  <a:txBody>
                    <a:bodyPr/>
                    <a:lstStyle/>
                    <a:p>
                      <a:pPr>
                        <a:lnSpc>
                          <a:spcPct val="150000"/>
                        </a:lnSpc>
                        <a:spcAft>
                          <a:spcPts val="1200"/>
                        </a:spcAft>
                      </a:pPr>
                      <a:r>
                        <a:rPr lang="en-GB" sz="1400" b="1">
                          <a:effectLst/>
                          <a:latin typeface="Arial"/>
                          <a:ea typeface="Times New Roman" panose="02020603050405020304" pitchFamily="18" charset="0"/>
                          <a:cs typeface="Times New Roman"/>
                        </a:rPr>
                        <a:t>37%</a:t>
                      </a:r>
                    </a:p>
                  </a:txBody>
                  <a:tcPr marL="68580" marR="68580" marT="0" marB="0"/>
                </a:tc>
                <a:tc>
                  <a:txBody>
                    <a:bodyPr/>
                    <a:lstStyle/>
                    <a:p>
                      <a:pPr>
                        <a:lnSpc>
                          <a:spcPct val="150000"/>
                        </a:lnSpc>
                        <a:spcAft>
                          <a:spcPts val="1200"/>
                        </a:spcAft>
                      </a:pPr>
                      <a:r>
                        <a:rPr lang="en-GB" sz="1400" b="1">
                          <a:effectLst/>
                          <a:latin typeface="Arial"/>
                          <a:ea typeface="Times New Roman" panose="02020603050405020304" pitchFamily="18" charset="0"/>
                          <a:cs typeface="Times New Roman"/>
                        </a:rPr>
                        <a:t>72%</a:t>
                      </a:r>
                    </a:p>
                  </a:txBody>
                  <a:tcPr marL="68580" marR="68580" marT="0" marB="0"/>
                </a:tc>
                <a:tc>
                  <a:txBody>
                    <a:bodyPr/>
                    <a:lstStyle/>
                    <a:p>
                      <a:pPr>
                        <a:lnSpc>
                          <a:spcPct val="150000"/>
                        </a:lnSpc>
                        <a:spcAft>
                          <a:spcPts val="1200"/>
                        </a:spcAft>
                      </a:pPr>
                      <a:r>
                        <a:rPr lang="en-GB" sz="1400" b="1">
                          <a:effectLst/>
                          <a:latin typeface="Arial"/>
                          <a:ea typeface="Times New Roman" panose="02020603050405020304" pitchFamily="18" charset="0"/>
                          <a:cs typeface="Times New Roman"/>
                        </a:rPr>
                        <a:t>77%</a:t>
                      </a:r>
                    </a:p>
                  </a:txBody>
                  <a:tcPr marL="68580" marR="68580" marT="0" marB="0"/>
                </a:tc>
                <a:extLst>
                  <a:ext uri="{0D108BD9-81ED-4DB2-BD59-A6C34878D82A}">
                    <a16:rowId xmlns:a16="http://schemas.microsoft.com/office/drawing/2014/main" val="282082032"/>
                  </a:ext>
                </a:extLst>
              </a:tr>
            </a:tbl>
          </a:graphicData>
        </a:graphic>
      </p:graphicFrame>
      <p:sp>
        <p:nvSpPr>
          <p:cNvPr id="4" name="Rectangle 3">
            <a:extLst>
              <a:ext uri="{FF2B5EF4-FFF2-40B4-BE49-F238E27FC236}">
                <a16:creationId xmlns:a16="http://schemas.microsoft.com/office/drawing/2014/main" id="{5329D8EA-BF62-BAC9-E2B1-54B7CE0B1DCA}"/>
              </a:ext>
            </a:extLst>
          </p:cNvPr>
          <p:cNvSpPr/>
          <p:nvPr/>
        </p:nvSpPr>
        <p:spPr>
          <a:xfrm>
            <a:off x="0" y="-54765"/>
            <a:ext cx="12192000" cy="365107"/>
          </a:xfrm>
          <a:prstGeom prst="rect">
            <a:avLst/>
          </a:prstGeom>
          <a:solidFill>
            <a:srgbClr val="2280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a:t>Data highlights: staff survey </a:t>
            </a:r>
            <a:endParaRPr lang="en-GB"/>
          </a:p>
        </p:txBody>
      </p:sp>
      <p:graphicFrame>
        <p:nvGraphicFramePr>
          <p:cNvPr id="7" name="Table 6">
            <a:extLst>
              <a:ext uri="{FF2B5EF4-FFF2-40B4-BE49-F238E27FC236}">
                <a16:creationId xmlns:a16="http://schemas.microsoft.com/office/drawing/2014/main" id="{BE78CAF3-30D0-33F0-4491-F999527E7317}"/>
              </a:ext>
            </a:extLst>
          </p:cNvPr>
          <p:cNvGraphicFramePr>
            <a:graphicFrameLocks noGrp="1"/>
          </p:cNvGraphicFramePr>
          <p:nvPr>
            <p:extLst>
              <p:ext uri="{D42A27DB-BD31-4B8C-83A1-F6EECF244321}">
                <p14:modId xmlns:p14="http://schemas.microsoft.com/office/powerpoint/2010/main" val="3632414109"/>
              </p:ext>
            </p:extLst>
          </p:nvPr>
        </p:nvGraphicFramePr>
        <p:xfrm>
          <a:off x="5968999" y="5497285"/>
          <a:ext cx="5702612" cy="1072458"/>
        </p:xfrm>
        <a:graphic>
          <a:graphicData uri="http://schemas.openxmlformats.org/drawingml/2006/table">
            <a:tbl>
              <a:tblPr firstRow="1" bandRow="1">
                <a:tableStyleId>{5C22544A-7EE6-4342-B048-85BDC9FD1C3A}</a:tableStyleId>
              </a:tblPr>
              <a:tblGrid>
                <a:gridCol w="970442">
                  <a:extLst>
                    <a:ext uri="{9D8B030D-6E8A-4147-A177-3AD203B41FA5}">
                      <a16:colId xmlns:a16="http://schemas.microsoft.com/office/drawing/2014/main" val="2027221096"/>
                    </a:ext>
                  </a:extLst>
                </a:gridCol>
                <a:gridCol w="742994">
                  <a:extLst>
                    <a:ext uri="{9D8B030D-6E8A-4147-A177-3AD203B41FA5}">
                      <a16:colId xmlns:a16="http://schemas.microsoft.com/office/drawing/2014/main" val="1746665519"/>
                    </a:ext>
                  </a:extLst>
                </a:gridCol>
                <a:gridCol w="560408">
                  <a:extLst>
                    <a:ext uri="{9D8B030D-6E8A-4147-A177-3AD203B41FA5}">
                      <a16:colId xmlns:a16="http://schemas.microsoft.com/office/drawing/2014/main" val="1208612838"/>
                    </a:ext>
                  </a:extLst>
                </a:gridCol>
                <a:gridCol w="636853">
                  <a:extLst>
                    <a:ext uri="{9D8B030D-6E8A-4147-A177-3AD203B41FA5}">
                      <a16:colId xmlns:a16="http://schemas.microsoft.com/office/drawing/2014/main" val="2884121804"/>
                    </a:ext>
                  </a:extLst>
                </a:gridCol>
                <a:gridCol w="727833">
                  <a:extLst>
                    <a:ext uri="{9D8B030D-6E8A-4147-A177-3AD203B41FA5}">
                      <a16:colId xmlns:a16="http://schemas.microsoft.com/office/drawing/2014/main" val="1968805008"/>
                    </a:ext>
                  </a:extLst>
                </a:gridCol>
                <a:gridCol w="660810">
                  <a:extLst>
                    <a:ext uri="{9D8B030D-6E8A-4147-A177-3AD203B41FA5}">
                      <a16:colId xmlns:a16="http://schemas.microsoft.com/office/drawing/2014/main" val="1298636844"/>
                    </a:ext>
                  </a:extLst>
                </a:gridCol>
                <a:gridCol w="729516">
                  <a:extLst>
                    <a:ext uri="{9D8B030D-6E8A-4147-A177-3AD203B41FA5}">
                      <a16:colId xmlns:a16="http://schemas.microsoft.com/office/drawing/2014/main" val="89742851"/>
                    </a:ext>
                  </a:extLst>
                </a:gridCol>
                <a:gridCol w="673756">
                  <a:extLst>
                    <a:ext uri="{9D8B030D-6E8A-4147-A177-3AD203B41FA5}">
                      <a16:colId xmlns:a16="http://schemas.microsoft.com/office/drawing/2014/main" val="3357170030"/>
                    </a:ext>
                  </a:extLst>
                </a:gridCol>
              </a:tblGrid>
              <a:tr h="536229">
                <a:tc rowSpan="2">
                  <a:txBody>
                    <a:bodyPr/>
                    <a:lstStyle/>
                    <a:p>
                      <a:pPr rtl="0" fontAlgn="base"/>
                      <a:r>
                        <a:rPr lang="en-GB" sz="1600" b="1">
                          <a:solidFill>
                            <a:srgbClr val="FFFFFF"/>
                          </a:solidFill>
                          <a:effectLst/>
                          <a:latin typeface="Inter"/>
                        </a:rPr>
                        <a:t>Gender</a:t>
                      </a:r>
                    </a:p>
                  </a:txBody>
                  <a:tcPr marL="34185" marR="3418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228096"/>
                    </a:solidFill>
                  </a:tcPr>
                </a:tc>
                <a:tc>
                  <a:txBody>
                    <a:bodyPr/>
                    <a:lstStyle/>
                    <a:p>
                      <a:pPr rtl="0" fontAlgn="base"/>
                      <a:r>
                        <a:rPr lang="en-GB" sz="1400" b="1" kern="1200">
                          <a:solidFill>
                            <a:schemeClr val="dk1"/>
                          </a:solidFill>
                          <a:effectLst/>
                          <a:latin typeface="Arial"/>
                          <a:cs typeface="Times New Roman"/>
                        </a:rPr>
                        <a:t>Female</a:t>
                      </a:r>
                    </a:p>
                  </a:txBody>
                  <a:tcPr marL="34185" marR="3418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DEF"/>
                    </a:solidFill>
                  </a:tcPr>
                </a:tc>
                <a:tc>
                  <a:txBody>
                    <a:bodyPr/>
                    <a:lstStyle/>
                    <a:p>
                      <a:pPr algn="ctr" rtl="0" fontAlgn="base"/>
                      <a:r>
                        <a:rPr lang="en-GB" sz="1800">
                          <a:effectLst/>
                          <a:latin typeface="Arial"/>
                        </a:rPr>
                        <a:t>-</a:t>
                      </a:r>
                      <a:endParaRPr lang="en-GB">
                        <a:effectLst/>
                        <a:latin typeface="Arial"/>
                      </a:endParaRPr>
                    </a:p>
                  </a:txBody>
                  <a:tcPr marL="34185" marR="3418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DEF"/>
                    </a:solidFill>
                  </a:tcPr>
                </a:tc>
                <a:tc>
                  <a:txBody>
                    <a:bodyPr/>
                    <a:lstStyle/>
                    <a:p>
                      <a:pPr marL="0" algn="l" defTabSz="914400" rtl="0" eaLnBrk="1" fontAlgn="base" latinLnBrk="0" hangingPunct="1">
                        <a:lnSpc>
                          <a:spcPct val="150000"/>
                        </a:lnSpc>
                        <a:spcAft>
                          <a:spcPts val="1200"/>
                        </a:spcAft>
                      </a:pPr>
                      <a:r>
                        <a:rPr lang="en-GB" sz="1400" b="1" kern="1200">
                          <a:solidFill>
                            <a:schemeClr val="dk1"/>
                          </a:solidFill>
                          <a:effectLst/>
                          <a:latin typeface="Arial"/>
                          <a:cs typeface="Times New Roman"/>
                        </a:rPr>
                        <a:t>71%</a:t>
                      </a:r>
                    </a:p>
                  </a:txBody>
                  <a:tcPr marL="34185" marR="3418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DEF"/>
                    </a:solidFill>
                  </a:tcPr>
                </a:tc>
                <a:tc>
                  <a:txBody>
                    <a:bodyPr/>
                    <a:lstStyle/>
                    <a:p>
                      <a:pPr marL="0" lvl="0" algn="l" defTabSz="914400" rtl="0" eaLnBrk="1" latinLnBrk="0" hangingPunct="1">
                        <a:lnSpc>
                          <a:spcPct val="150000"/>
                        </a:lnSpc>
                        <a:spcBef>
                          <a:spcPts val="0"/>
                        </a:spcBef>
                        <a:spcAft>
                          <a:spcPts val="1200"/>
                        </a:spcAft>
                        <a:buNone/>
                      </a:pPr>
                      <a:r>
                        <a:rPr lang="en-GB" sz="1400" b="1" kern="1200" noProof="0">
                          <a:solidFill>
                            <a:schemeClr val="dk1"/>
                          </a:solidFill>
                          <a:effectLst/>
                          <a:latin typeface="Arial"/>
                          <a:cs typeface="Times New Roman"/>
                        </a:rPr>
                        <a:t>-</a:t>
                      </a:r>
                    </a:p>
                  </a:txBody>
                  <a:tcPr marL="34185" marR="3418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DEF"/>
                    </a:solidFill>
                  </a:tcPr>
                </a:tc>
                <a:tc>
                  <a:txBody>
                    <a:bodyPr/>
                    <a:lstStyle/>
                    <a:p>
                      <a:pPr marL="0" algn="l" defTabSz="914400" rtl="0" eaLnBrk="1" fontAlgn="base" latinLnBrk="0" hangingPunct="1">
                        <a:lnSpc>
                          <a:spcPct val="150000"/>
                        </a:lnSpc>
                        <a:spcAft>
                          <a:spcPts val="1200"/>
                        </a:spcAft>
                      </a:pPr>
                      <a:r>
                        <a:rPr lang="en-GB" sz="1400" b="1" kern="1200">
                          <a:solidFill>
                            <a:schemeClr val="dk1"/>
                          </a:solidFill>
                          <a:effectLst/>
                          <a:latin typeface="Arial"/>
                          <a:cs typeface="Times New Roman"/>
                        </a:rPr>
                        <a:t>32%</a:t>
                      </a:r>
                    </a:p>
                  </a:txBody>
                  <a:tcPr marL="34185" marR="3418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DEF"/>
                    </a:solidFill>
                  </a:tcPr>
                </a:tc>
                <a:tc>
                  <a:txBody>
                    <a:bodyPr/>
                    <a:lstStyle/>
                    <a:p>
                      <a:pPr marL="0" lvl="0" algn="l" defTabSz="914400" rtl="0" eaLnBrk="1" latinLnBrk="0" hangingPunct="1">
                        <a:lnSpc>
                          <a:spcPct val="150000"/>
                        </a:lnSpc>
                        <a:spcBef>
                          <a:spcPts val="0"/>
                        </a:spcBef>
                        <a:spcAft>
                          <a:spcPts val="1200"/>
                        </a:spcAft>
                        <a:buNone/>
                      </a:pPr>
                      <a:r>
                        <a:rPr lang="en-GB" sz="1400" b="1" kern="1200" noProof="0">
                          <a:solidFill>
                            <a:schemeClr val="dk1"/>
                          </a:solidFill>
                          <a:effectLst/>
                          <a:latin typeface="Arial"/>
                          <a:cs typeface="Times New Roman"/>
                        </a:rPr>
                        <a:t>-</a:t>
                      </a:r>
                    </a:p>
                  </a:txBody>
                  <a:tcPr marL="34185" marR="3418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DEF"/>
                    </a:solidFill>
                  </a:tcPr>
                </a:tc>
                <a:tc>
                  <a:txBody>
                    <a:bodyPr/>
                    <a:lstStyle/>
                    <a:p>
                      <a:pPr marL="0" algn="l" defTabSz="914400" rtl="0" eaLnBrk="1" fontAlgn="base" latinLnBrk="0" hangingPunct="1">
                        <a:lnSpc>
                          <a:spcPct val="150000"/>
                        </a:lnSpc>
                        <a:spcAft>
                          <a:spcPts val="1200"/>
                        </a:spcAft>
                      </a:pPr>
                      <a:r>
                        <a:rPr lang="en-GB" sz="1400" b="1" kern="1200">
                          <a:solidFill>
                            <a:schemeClr val="dk1"/>
                          </a:solidFill>
                          <a:effectLst/>
                          <a:latin typeface="Arial"/>
                          <a:cs typeface="Times New Roman"/>
                        </a:rPr>
                        <a:t>77%</a:t>
                      </a:r>
                    </a:p>
                  </a:txBody>
                  <a:tcPr marL="34185" marR="3418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DEF"/>
                    </a:solidFill>
                  </a:tcPr>
                </a:tc>
                <a:extLst>
                  <a:ext uri="{0D108BD9-81ED-4DB2-BD59-A6C34878D82A}">
                    <a16:rowId xmlns:a16="http://schemas.microsoft.com/office/drawing/2014/main" val="1535519854"/>
                  </a:ext>
                </a:extLst>
              </a:tr>
              <a:tr h="536229">
                <a:tc vMerge="1">
                  <a:txBody>
                    <a:bodyPr/>
                    <a:lstStyle/>
                    <a:p>
                      <a:endParaRPr lang="en-US"/>
                    </a:p>
                  </a:txBody>
                  <a:tcPr/>
                </a:tc>
                <a:tc>
                  <a:txBody>
                    <a:bodyPr/>
                    <a:lstStyle/>
                    <a:p>
                      <a:pPr rtl="0" fontAlgn="base"/>
                      <a:r>
                        <a:rPr lang="en-GB" sz="1200" b="1" kern="1200">
                          <a:solidFill>
                            <a:schemeClr val="dk1"/>
                          </a:solidFill>
                          <a:effectLst/>
                          <a:latin typeface="Arial"/>
                          <a:cs typeface="Times New Roman"/>
                        </a:rPr>
                        <a:t>Male</a:t>
                      </a:r>
                    </a:p>
                  </a:txBody>
                  <a:tcPr marL="34185" marR="3418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8DD"/>
                    </a:solidFill>
                  </a:tcPr>
                </a:tc>
                <a:tc>
                  <a:txBody>
                    <a:bodyPr/>
                    <a:lstStyle/>
                    <a:p>
                      <a:pPr algn="ctr" rtl="0" fontAlgn="base"/>
                      <a:r>
                        <a:rPr lang="en-GB" sz="1800">
                          <a:effectLst/>
                          <a:latin typeface="Arial"/>
                        </a:rPr>
                        <a:t>-</a:t>
                      </a:r>
                      <a:endParaRPr lang="en-GB">
                        <a:effectLst/>
                        <a:latin typeface="Arial"/>
                      </a:endParaRPr>
                    </a:p>
                  </a:txBody>
                  <a:tcPr marL="34185" marR="3418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8DD"/>
                    </a:solidFill>
                  </a:tcPr>
                </a:tc>
                <a:tc>
                  <a:txBody>
                    <a:bodyPr/>
                    <a:lstStyle/>
                    <a:p>
                      <a:pPr marL="0" algn="l" defTabSz="914400" rtl="0" eaLnBrk="1" fontAlgn="base" latinLnBrk="0" hangingPunct="1">
                        <a:lnSpc>
                          <a:spcPct val="150000"/>
                        </a:lnSpc>
                        <a:spcAft>
                          <a:spcPts val="1200"/>
                        </a:spcAft>
                      </a:pPr>
                      <a:r>
                        <a:rPr lang="en-GB" sz="1400" b="1" kern="1200">
                          <a:solidFill>
                            <a:schemeClr val="dk1"/>
                          </a:solidFill>
                          <a:effectLst/>
                          <a:latin typeface="Arial"/>
                          <a:cs typeface="Times New Roman"/>
                        </a:rPr>
                        <a:t>68%</a:t>
                      </a:r>
                    </a:p>
                  </a:txBody>
                  <a:tcPr marL="34185" marR="3418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8DD"/>
                    </a:solidFill>
                  </a:tcPr>
                </a:tc>
                <a:tc>
                  <a:txBody>
                    <a:bodyPr/>
                    <a:lstStyle/>
                    <a:p>
                      <a:pPr marL="0" lvl="0" algn="l" defTabSz="914400" rtl="0" eaLnBrk="1" latinLnBrk="0" hangingPunct="1">
                        <a:lnSpc>
                          <a:spcPct val="150000"/>
                        </a:lnSpc>
                        <a:spcBef>
                          <a:spcPts val="0"/>
                        </a:spcBef>
                        <a:spcAft>
                          <a:spcPts val="1200"/>
                        </a:spcAft>
                        <a:buNone/>
                      </a:pPr>
                      <a:r>
                        <a:rPr lang="en-GB" sz="1400" b="1" kern="1200" noProof="0">
                          <a:solidFill>
                            <a:schemeClr val="dk1"/>
                          </a:solidFill>
                          <a:effectLst/>
                          <a:latin typeface="Arial"/>
                          <a:cs typeface="Times New Roman"/>
                        </a:rPr>
                        <a:t>-</a:t>
                      </a:r>
                    </a:p>
                  </a:txBody>
                  <a:tcPr marL="34185" marR="3418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8DD"/>
                    </a:solidFill>
                  </a:tcPr>
                </a:tc>
                <a:tc>
                  <a:txBody>
                    <a:bodyPr/>
                    <a:lstStyle/>
                    <a:p>
                      <a:pPr marL="0" algn="l" defTabSz="914400" rtl="0" eaLnBrk="1" fontAlgn="base" latinLnBrk="0" hangingPunct="1">
                        <a:lnSpc>
                          <a:spcPct val="150000"/>
                        </a:lnSpc>
                        <a:spcAft>
                          <a:spcPts val="1200"/>
                        </a:spcAft>
                      </a:pPr>
                      <a:r>
                        <a:rPr lang="en-GB" sz="1400" b="1" kern="1200">
                          <a:solidFill>
                            <a:schemeClr val="dk1"/>
                          </a:solidFill>
                          <a:effectLst/>
                          <a:latin typeface="Arial"/>
                          <a:cs typeface="Times New Roman"/>
                        </a:rPr>
                        <a:t>38%</a:t>
                      </a:r>
                    </a:p>
                  </a:txBody>
                  <a:tcPr marL="34185" marR="3418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8DD"/>
                    </a:solidFill>
                  </a:tcPr>
                </a:tc>
                <a:tc>
                  <a:txBody>
                    <a:bodyPr/>
                    <a:lstStyle/>
                    <a:p>
                      <a:pPr marL="0" lvl="0" algn="l" defTabSz="914400" rtl="0" eaLnBrk="1" latinLnBrk="0" hangingPunct="1">
                        <a:lnSpc>
                          <a:spcPct val="150000"/>
                        </a:lnSpc>
                        <a:spcBef>
                          <a:spcPts val="0"/>
                        </a:spcBef>
                        <a:spcAft>
                          <a:spcPts val="1200"/>
                        </a:spcAft>
                        <a:buNone/>
                      </a:pPr>
                      <a:r>
                        <a:rPr lang="en-GB" sz="1400" b="1" kern="1200" noProof="0">
                          <a:solidFill>
                            <a:schemeClr val="dk1"/>
                          </a:solidFill>
                          <a:effectLst/>
                          <a:latin typeface="Arial"/>
                          <a:cs typeface="Times New Roman"/>
                        </a:rPr>
                        <a:t>-</a:t>
                      </a:r>
                    </a:p>
                  </a:txBody>
                  <a:tcPr marL="34185" marR="3418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8DD"/>
                    </a:solidFill>
                  </a:tcPr>
                </a:tc>
                <a:tc>
                  <a:txBody>
                    <a:bodyPr/>
                    <a:lstStyle/>
                    <a:p>
                      <a:pPr marL="0" algn="l" defTabSz="914400" rtl="0" eaLnBrk="1" fontAlgn="base" latinLnBrk="0" hangingPunct="1">
                        <a:lnSpc>
                          <a:spcPct val="150000"/>
                        </a:lnSpc>
                        <a:spcAft>
                          <a:spcPts val="1200"/>
                        </a:spcAft>
                      </a:pPr>
                      <a:r>
                        <a:rPr lang="en-GB" sz="1400" b="1" kern="1200">
                          <a:solidFill>
                            <a:schemeClr val="dk1"/>
                          </a:solidFill>
                          <a:effectLst/>
                          <a:latin typeface="Arial"/>
                          <a:cs typeface="Times New Roman"/>
                        </a:rPr>
                        <a:t>74%</a:t>
                      </a:r>
                    </a:p>
                  </a:txBody>
                  <a:tcPr marL="34185" marR="3418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8DD"/>
                    </a:solidFill>
                  </a:tcPr>
                </a:tc>
                <a:extLst>
                  <a:ext uri="{0D108BD9-81ED-4DB2-BD59-A6C34878D82A}">
                    <a16:rowId xmlns:a16="http://schemas.microsoft.com/office/drawing/2014/main" val="2076079786"/>
                  </a:ext>
                </a:extLst>
              </a:tr>
            </a:tbl>
          </a:graphicData>
        </a:graphic>
      </p:graphicFrame>
    </p:spTree>
    <p:extLst>
      <p:ext uri="{BB962C8B-B14F-4D97-AF65-F5344CB8AC3E}">
        <p14:creationId xmlns:p14="http://schemas.microsoft.com/office/powerpoint/2010/main" val="2251530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3B314E2-3774-136F-9CB7-4BA3FEA76D22}"/>
              </a:ext>
            </a:extLst>
          </p:cNvPr>
          <p:cNvGraphicFramePr>
            <a:graphicFrameLocks noGrp="1"/>
          </p:cNvGraphicFramePr>
          <p:nvPr>
            <p:extLst>
              <p:ext uri="{D42A27DB-BD31-4B8C-83A1-F6EECF244321}">
                <p14:modId xmlns:p14="http://schemas.microsoft.com/office/powerpoint/2010/main" val="1947828428"/>
              </p:ext>
            </p:extLst>
          </p:nvPr>
        </p:nvGraphicFramePr>
        <p:xfrm>
          <a:off x="251698" y="1562947"/>
          <a:ext cx="6920402" cy="4988679"/>
        </p:xfrm>
        <a:graphic>
          <a:graphicData uri="http://schemas.openxmlformats.org/drawingml/2006/table">
            <a:tbl>
              <a:tblPr firstRow="1" firstCol="1" bandRow="1">
                <a:tableStyleId>{5C22544A-7EE6-4342-B048-85BDC9FD1C3A}</a:tableStyleId>
              </a:tblPr>
              <a:tblGrid>
                <a:gridCol w="1137244">
                  <a:extLst>
                    <a:ext uri="{9D8B030D-6E8A-4147-A177-3AD203B41FA5}">
                      <a16:colId xmlns:a16="http://schemas.microsoft.com/office/drawing/2014/main" val="2958807564"/>
                    </a:ext>
                  </a:extLst>
                </a:gridCol>
                <a:gridCol w="1039160">
                  <a:extLst>
                    <a:ext uri="{9D8B030D-6E8A-4147-A177-3AD203B41FA5}">
                      <a16:colId xmlns:a16="http://schemas.microsoft.com/office/drawing/2014/main" val="3005798335"/>
                    </a:ext>
                  </a:extLst>
                </a:gridCol>
                <a:gridCol w="770991">
                  <a:extLst>
                    <a:ext uri="{9D8B030D-6E8A-4147-A177-3AD203B41FA5}">
                      <a16:colId xmlns:a16="http://schemas.microsoft.com/office/drawing/2014/main" val="1806020690"/>
                    </a:ext>
                  </a:extLst>
                </a:gridCol>
                <a:gridCol w="853999">
                  <a:extLst>
                    <a:ext uri="{9D8B030D-6E8A-4147-A177-3AD203B41FA5}">
                      <a16:colId xmlns:a16="http://schemas.microsoft.com/office/drawing/2014/main" val="3733768767"/>
                    </a:ext>
                  </a:extLst>
                </a:gridCol>
                <a:gridCol w="754039">
                  <a:extLst>
                    <a:ext uri="{9D8B030D-6E8A-4147-A177-3AD203B41FA5}">
                      <a16:colId xmlns:a16="http://schemas.microsoft.com/office/drawing/2014/main" val="2764691770"/>
                    </a:ext>
                  </a:extLst>
                </a:gridCol>
                <a:gridCol w="837846">
                  <a:extLst>
                    <a:ext uri="{9D8B030D-6E8A-4147-A177-3AD203B41FA5}">
                      <a16:colId xmlns:a16="http://schemas.microsoft.com/office/drawing/2014/main" val="3184771084"/>
                    </a:ext>
                  </a:extLst>
                </a:gridCol>
                <a:gridCol w="828652">
                  <a:extLst>
                    <a:ext uri="{9D8B030D-6E8A-4147-A177-3AD203B41FA5}">
                      <a16:colId xmlns:a16="http://schemas.microsoft.com/office/drawing/2014/main" val="2049629244"/>
                    </a:ext>
                  </a:extLst>
                </a:gridCol>
                <a:gridCol w="698471">
                  <a:extLst>
                    <a:ext uri="{9D8B030D-6E8A-4147-A177-3AD203B41FA5}">
                      <a16:colId xmlns:a16="http://schemas.microsoft.com/office/drawing/2014/main" val="3654710519"/>
                    </a:ext>
                  </a:extLst>
                </a:gridCol>
              </a:tblGrid>
              <a:tr h="1092595">
                <a:tc rowSpan="2" gridSpan="2">
                  <a:txBody>
                    <a:bodyPr/>
                    <a:lstStyle/>
                    <a:p>
                      <a:pPr>
                        <a:lnSpc>
                          <a:spcPct val="150000"/>
                        </a:lnSpc>
                        <a:spcAft>
                          <a:spcPts val="1200"/>
                        </a:spcAft>
                      </a:pPr>
                      <a:endParaRPr lang="en-GB" sz="1300">
                        <a:effectLst/>
                      </a:endParaRPr>
                    </a:p>
                  </a:txBody>
                  <a:tcPr marL="49433" marR="49433" marT="0" marB="0">
                    <a:solidFill>
                      <a:schemeClr val="accent1"/>
                    </a:solidFill>
                  </a:tcPr>
                </a:tc>
                <a:tc rowSpan="2" hMerge="1">
                  <a:txBody>
                    <a:bodyPr/>
                    <a:lstStyle/>
                    <a:p>
                      <a:endParaRPr lang="en-GB"/>
                    </a:p>
                  </a:txBody>
                  <a:tcPr/>
                </a:tc>
                <a:tc gridSpan="3">
                  <a:txBody>
                    <a:bodyPr/>
                    <a:lstStyle/>
                    <a:p>
                      <a:pPr marL="0" algn="l" defTabSz="914400" rtl="0" eaLnBrk="1" latinLnBrk="0" hangingPunct="1">
                        <a:lnSpc>
                          <a:spcPct val="100000"/>
                        </a:lnSpc>
                        <a:spcAft>
                          <a:spcPts val="1200"/>
                        </a:spcAft>
                      </a:pPr>
                      <a:r>
                        <a:rPr lang="en-GB" sz="1600" b="1" kern="1200">
                          <a:solidFill>
                            <a:schemeClr val="lt1"/>
                          </a:solidFill>
                          <a:effectLst/>
                          <a:latin typeface="+mn-lt"/>
                          <a:cs typeface="Times New Roman" panose="02020603050405020304" pitchFamily="18" charset="0"/>
                        </a:rPr>
                        <a:t>Have experienced bullying and harassment in last 12 months </a:t>
                      </a:r>
                    </a:p>
                  </a:txBody>
                  <a:tcPr marL="49433" marR="49433" marT="0" marB="0">
                    <a:solidFill>
                      <a:schemeClr val="accent1"/>
                    </a:solidFill>
                  </a:tcPr>
                </a:tc>
                <a:tc hMerge="1">
                  <a:txBody>
                    <a:bodyPr/>
                    <a:lstStyle/>
                    <a:p>
                      <a:pPr marL="0" algn="l" defTabSz="914400" rtl="0" eaLnBrk="1" latinLnBrk="0" hangingPunct="1">
                        <a:lnSpc>
                          <a:spcPct val="100000"/>
                        </a:lnSpc>
                        <a:spcAft>
                          <a:spcPts val="1200"/>
                        </a:spcAft>
                      </a:pPr>
                      <a:endParaRPr lang="en-GB" sz="1800" b="1" kern="1200">
                        <a:solidFill>
                          <a:schemeClr val="lt1"/>
                        </a:solidFill>
                        <a:effectLst/>
                        <a:latin typeface="+mn-lt"/>
                        <a:cs typeface="Times New Roman" panose="02020603050405020304" pitchFamily="18" charset="0"/>
                      </a:endParaRPr>
                    </a:p>
                  </a:txBody>
                  <a:tcPr marL="49433" marR="49433" marT="0" marB="0"/>
                </a:tc>
                <a:tc hMerge="1">
                  <a:txBody>
                    <a:bodyPr/>
                    <a:lstStyle/>
                    <a:p>
                      <a:endParaRPr lang="en-GB"/>
                    </a:p>
                  </a:txBody>
                  <a:tcPr/>
                </a:tc>
                <a:tc gridSpan="3">
                  <a:txBody>
                    <a:bodyPr/>
                    <a:lstStyle/>
                    <a:p>
                      <a:pPr>
                        <a:lnSpc>
                          <a:spcPct val="100000"/>
                        </a:lnSpc>
                        <a:spcAft>
                          <a:spcPts val="1200"/>
                        </a:spcAft>
                      </a:pPr>
                      <a:r>
                        <a:rPr lang="en-GB" sz="1600">
                          <a:effectLst/>
                          <a:latin typeface="+mn-lt"/>
                          <a:ea typeface="Times New Roman" panose="02020603050405020304" pitchFamily="18" charset="0"/>
                          <a:cs typeface="Times New Roman" panose="02020603050405020304" pitchFamily="18" charset="0"/>
                        </a:rPr>
                        <a:t>Have experienced discrimination in last 12 months</a:t>
                      </a:r>
                    </a:p>
                  </a:txBody>
                  <a:tcPr marL="49433" marR="49433" marT="0" marB="0">
                    <a:solidFill>
                      <a:schemeClr val="accent1"/>
                    </a:solidFill>
                  </a:tcPr>
                </a:tc>
                <a:tc hMerge="1">
                  <a:txBody>
                    <a:bodyPr/>
                    <a:lstStyle/>
                    <a:p>
                      <a:pPr>
                        <a:lnSpc>
                          <a:spcPct val="100000"/>
                        </a:lnSpc>
                        <a:spcAft>
                          <a:spcPts val="1200"/>
                        </a:spcAft>
                      </a:pPr>
                      <a:endParaRPr lang="en-GB" sz="1800">
                        <a:effectLst/>
                        <a:latin typeface="+mn-lt"/>
                        <a:ea typeface="Times New Roman" panose="02020603050405020304" pitchFamily="18" charset="0"/>
                        <a:cs typeface="Times New Roman" panose="02020603050405020304" pitchFamily="18" charset="0"/>
                      </a:endParaRPr>
                    </a:p>
                  </a:txBody>
                  <a:tcPr marL="49433" marR="49433" marT="0" marB="0"/>
                </a:tc>
                <a:tc hMerge="1">
                  <a:txBody>
                    <a:bodyPr/>
                    <a:lstStyle/>
                    <a:p>
                      <a:endParaRPr lang="en-GB"/>
                    </a:p>
                  </a:txBody>
                  <a:tcPr/>
                </a:tc>
                <a:extLst>
                  <a:ext uri="{0D108BD9-81ED-4DB2-BD59-A6C34878D82A}">
                    <a16:rowId xmlns:a16="http://schemas.microsoft.com/office/drawing/2014/main" val="2073306456"/>
                  </a:ext>
                </a:extLst>
              </a:tr>
              <a:tr h="930962">
                <a:tc gridSpan="2" vMerge="1">
                  <a:txBody>
                    <a:bodyPr/>
                    <a:lstStyle/>
                    <a:p>
                      <a:pPr>
                        <a:lnSpc>
                          <a:spcPct val="150000"/>
                        </a:lnSpc>
                        <a:spcAft>
                          <a:spcPts val="1200"/>
                        </a:spcAft>
                      </a:pPr>
                      <a:endParaRPr lang="en-GB" sz="1300">
                        <a:effectLst/>
                      </a:endParaRPr>
                    </a:p>
                  </a:txBody>
                  <a:tcPr marL="49433" marR="49433" marT="0" marB="0">
                    <a:solidFill>
                      <a:schemeClr val="accent1"/>
                    </a:solidFill>
                  </a:tcPr>
                </a:tc>
                <a:tc hMerge="1" vMerge="1">
                  <a:txBody>
                    <a:bodyPr/>
                    <a:lstStyle/>
                    <a:p>
                      <a:endParaRPr lang="en-GB"/>
                    </a:p>
                  </a:txBody>
                  <a:tcPr/>
                </a:tc>
                <a:tc>
                  <a:txBody>
                    <a:bodyPr/>
                    <a:lstStyle/>
                    <a:p>
                      <a:pPr marL="0" algn="l" defTabSz="914400" rtl="0" eaLnBrk="1" latinLnBrk="0" hangingPunct="1">
                        <a:lnSpc>
                          <a:spcPct val="100000"/>
                        </a:lnSpc>
                        <a:spcAft>
                          <a:spcPts val="1200"/>
                        </a:spcAft>
                      </a:pPr>
                      <a:r>
                        <a:rPr lang="en-GB" sz="1600" b="1" kern="1200">
                          <a:solidFill>
                            <a:schemeClr val="lt1"/>
                          </a:solidFill>
                          <a:effectLst/>
                          <a:latin typeface="+mn-lt"/>
                          <a:cs typeface="Times New Roman"/>
                        </a:rPr>
                        <a:t>2021</a:t>
                      </a:r>
                    </a:p>
                  </a:txBody>
                  <a:tcPr marL="49433" marR="49433" marT="0" marB="0">
                    <a:solidFill>
                      <a:schemeClr val="accent1"/>
                    </a:solidFill>
                  </a:tcPr>
                </a:tc>
                <a:tc>
                  <a:txBody>
                    <a:bodyPr/>
                    <a:lstStyle/>
                    <a:p>
                      <a:pPr marL="0" algn="l" defTabSz="914400" rtl="0" eaLnBrk="1" latinLnBrk="0" hangingPunct="1">
                        <a:lnSpc>
                          <a:spcPct val="100000"/>
                        </a:lnSpc>
                        <a:spcAft>
                          <a:spcPts val="1200"/>
                        </a:spcAft>
                      </a:pPr>
                      <a:r>
                        <a:rPr lang="en-GB" sz="1600" b="1" kern="1200">
                          <a:solidFill>
                            <a:schemeClr val="lt1"/>
                          </a:solidFill>
                          <a:effectLst/>
                          <a:latin typeface="+mn-lt"/>
                          <a:cs typeface="Times New Roman"/>
                        </a:rPr>
                        <a:t>2022</a:t>
                      </a:r>
                    </a:p>
                  </a:txBody>
                  <a:tcPr marL="49433" marR="49433" marT="0" marB="0">
                    <a:solidFill>
                      <a:schemeClr val="accent1"/>
                    </a:solidFill>
                  </a:tcPr>
                </a:tc>
                <a:tc>
                  <a:txBody>
                    <a:bodyPr/>
                    <a:lstStyle/>
                    <a:p>
                      <a:pPr marL="0" algn="l" defTabSz="914400" rtl="0" eaLnBrk="1" latinLnBrk="0" hangingPunct="1">
                        <a:lnSpc>
                          <a:spcPct val="100000"/>
                        </a:lnSpc>
                        <a:spcAft>
                          <a:spcPts val="1200"/>
                        </a:spcAft>
                      </a:pPr>
                      <a:r>
                        <a:rPr lang="en-GB" sz="1600" b="1" kern="1200">
                          <a:solidFill>
                            <a:schemeClr val="lt1"/>
                          </a:solidFill>
                          <a:effectLst/>
                          <a:latin typeface="+mn-lt"/>
                          <a:cs typeface="Times New Roman"/>
                        </a:rPr>
                        <a:t>2024</a:t>
                      </a:r>
                    </a:p>
                  </a:txBody>
                  <a:tcPr marL="49433" marR="49433" marT="0" marB="0">
                    <a:solidFill>
                      <a:schemeClr val="accent1"/>
                    </a:solidFill>
                  </a:tcPr>
                </a:tc>
                <a:tc>
                  <a:txBody>
                    <a:bodyPr/>
                    <a:lstStyle/>
                    <a:p>
                      <a:pPr>
                        <a:lnSpc>
                          <a:spcPct val="100000"/>
                        </a:lnSpc>
                        <a:spcAft>
                          <a:spcPts val="1200"/>
                        </a:spcAft>
                      </a:pPr>
                      <a:r>
                        <a:rPr lang="en-GB" sz="1600" b="1">
                          <a:solidFill>
                            <a:schemeClr val="bg1"/>
                          </a:solidFill>
                          <a:effectLst/>
                          <a:latin typeface="+mn-lt"/>
                          <a:ea typeface="Times New Roman" panose="02020603050405020304" pitchFamily="18" charset="0"/>
                          <a:cs typeface="Times New Roman"/>
                        </a:rPr>
                        <a:t>2021</a:t>
                      </a:r>
                    </a:p>
                  </a:txBody>
                  <a:tcPr marL="49433" marR="49433" marT="0" marB="0">
                    <a:solidFill>
                      <a:schemeClr val="accent1"/>
                    </a:solidFill>
                  </a:tcPr>
                </a:tc>
                <a:tc>
                  <a:txBody>
                    <a:bodyPr/>
                    <a:lstStyle/>
                    <a:p>
                      <a:pPr>
                        <a:lnSpc>
                          <a:spcPct val="100000"/>
                        </a:lnSpc>
                        <a:spcAft>
                          <a:spcPts val="1200"/>
                        </a:spcAft>
                      </a:pPr>
                      <a:r>
                        <a:rPr lang="en-GB" sz="1600" b="1">
                          <a:solidFill>
                            <a:schemeClr val="bg1"/>
                          </a:solidFill>
                          <a:effectLst/>
                          <a:latin typeface="+mn-lt"/>
                          <a:ea typeface="Times New Roman" panose="02020603050405020304" pitchFamily="18" charset="0"/>
                          <a:cs typeface="Times New Roman"/>
                        </a:rPr>
                        <a:t>2022</a:t>
                      </a:r>
                    </a:p>
                  </a:txBody>
                  <a:tcPr marL="49433" marR="49433" marT="0" marB="0">
                    <a:solidFill>
                      <a:schemeClr val="accent1"/>
                    </a:solidFill>
                  </a:tcPr>
                </a:tc>
                <a:tc>
                  <a:txBody>
                    <a:bodyPr/>
                    <a:lstStyle/>
                    <a:p>
                      <a:pPr>
                        <a:lnSpc>
                          <a:spcPct val="100000"/>
                        </a:lnSpc>
                        <a:spcAft>
                          <a:spcPts val="1200"/>
                        </a:spcAft>
                      </a:pPr>
                      <a:r>
                        <a:rPr lang="en-GB" sz="1600">
                          <a:solidFill>
                            <a:schemeClr val="bg1"/>
                          </a:solidFill>
                          <a:effectLst/>
                          <a:latin typeface="+mn-lt"/>
                          <a:ea typeface="Times New Roman" panose="02020603050405020304" pitchFamily="18" charset="0"/>
                          <a:cs typeface="Times New Roman"/>
                        </a:rPr>
                        <a:t>2024</a:t>
                      </a:r>
                    </a:p>
                  </a:txBody>
                  <a:tcPr marL="49433" marR="49433" marT="0" marB="0">
                    <a:solidFill>
                      <a:schemeClr val="accent1"/>
                    </a:solidFill>
                  </a:tcPr>
                </a:tc>
                <a:extLst>
                  <a:ext uri="{0D108BD9-81ED-4DB2-BD59-A6C34878D82A}">
                    <a16:rowId xmlns:a16="http://schemas.microsoft.com/office/drawing/2014/main" val="378773793"/>
                  </a:ext>
                </a:extLst>
              </a:tr>
              <a:tr h="513686">
                <a:tc gridSpan="2">
                  <a:txBody>
                    <a:bodyPr/>
                    <a:lstStyle/>
                    <a:p>
                      <a:pPr>
                        <a:lnSpc>
                          <a:spcPct val="150000"/>
                        </a:lnSpc>
                        <a:spcAft>
                          <a:spcPts val="1200"/>
                        </a:spcAft>
                      </a:pPr>
                      <a:r>
                        <a:rPr lang="en-GB" sz="1600">
                          <a:effectLst/>
                        </a:rPr>
                        <a:t>All staff</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9433" marR="49433" marT="0" marB="0"/>
                </a:tc>
                <a:tc hMerge="1">
                  <a:txBody>
                    <a:bodyPr/>
                    <a:lstStyle/>
                    <a:p>
                      <a:endParaRPr lang="en-GB"/>
                    </a:p>
                  </a:txBody>
                  <a:tcPr/>
                </a:tc>
                <a:tc>
                  <a:txBody>
                    <a:bodyPr/>
                    <a:lstStyle/>
                    <a:p>
                      <a:pPr algn="ctr">
                        <a:lnSpc>
                          <a:spcPct val="150000"/>
                        </a:lnSpc>
                        <a:spcAft>
                          <a:spcPts val="1200"/>
                        </a:spcAft>
                      </a:pPr>
                      <a:r>
                        <a:rPr lang="en-GB" sz="1800">
                          <a:effectLst/>
                          <a:latin typeface="Arial" panose="020B0604020202020204" pitchFamily="34" charset="0"/>
                          <a:ea typeface="Times New Roman" panose="02020603050405020304" pitchFamily="18" charset="0"/>
                          <a:cs typeface="Times New Roman" panose="02020603050405020304" pitchFamily="18" charset="0"/>
                        </a:rPr>
                        <a:t>5%</a:t>
                      </a:r>
                    </a:p>
                  </a:txBody>
                  <a:tcPr marL="49433" marR="49433" marT="0" marB="0"/>
                </a:tc>
                <a:tc>
                  <a:txBody>
                    <a:bodyPr/>
                    <a:lstStyle/>
                    <a:p>
                      <a:pPr marL="0" marR="0" lvl="0" indent="0" algn="ctr" defTabSz="914400" rtl="0" eaLnBrk="1" fontAlgn="auto" latinLnBrk="0" hangingPunct="1">
                        <a:lnSpc>
                          <a:spcPct val="150000"/>
                        </a:lnSpc>
                        <a:spcBef>
                          <a:spcPts val="0"/>
                        </a:spcBef>
                        <a:spcAft>
                          <a:spcPts val="1200"/>
                        </a:spcAft>
                        <a:buClrTx/>
                        <a:buSzTx/>
                        <a:buFontTx/>
                        <a:buNone/>
                        <a:tabLst/>
                        <a:defRPr/>
                      </a:pPr>
                      <a:r>
                        <a:rPr lang="en-GB" sz="1800">
                          <a:effectLst/>
                          <a:latin typeface="Arial" panose="020B0604020202020204" pitchFamily="34" charset="0"/>
                          <a:ea typeface="Times New Roman" panose="02020603050405020304" pitchFamily="18" charset="0"/>
                          <a:cs typeface="Times New Roman" panose="02020603050405020304" pitchFamily="18" charset="0"/>
                        </a:rPr>
                        <a:t>7%</a:t>
                      </a:r>
                    </a:p>
                  </a:txBody>
                  <a:tcPr marL="49433" marR="49433" marT="0" marB="0"/>
                </a:tc>
                <a:tc>
                  <a:txBody>
                    <a:bodyPr/>
                    <a:lstStyle/>
                    <a:p>
                      <a:pPr marL="0" marR="0" lvl="0" indent="0" algn="ctr" defTabSz="914400" rtl="0" eaLnBrk="1" fontAlgn="auto" latinLnBrk="0" hangingPunct="1">
                        <a:lnSpc>
                          <a:spcPct val="150000"/>
                        </a:lnSpc>
                        <a:spcBef>
                          <a:spcPts val="0"/>
                        </a:spcBef>
                        <a:spcAft>
                          <a:spcPts val="1200"/>
                        </a:spcAft>
                        <a:buClrTx/>
                        <a:buSzTx/>
                        <a:buFontTx/>
                        <a:buNone/>
                        <a:tabLst/>
                        <a:defRPr/>
                      </a:pPr>
                      <a:r>
                        <a:rPr lang="en-GB" sz="18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10%</a:t>
                      </a:r>
                    </a:p>
                  </a:txBody>
                  <a:tcPr marL="49433" marR="49433" marT="0" marB="0"/>
                </a:tc>
                <a:tc>
                  <a:txBody>
                    <a:bodyPr/>
                    <a:lstStyle/>
                    <a:p>
                      <a:pPr algn="ctr">
                        <a:lnSpc>
                          <a:spcPct val="150000"/>
                        </a:lnSpc>
                        <a:spcAft>
                          <a:spcPts val="1200"/>
                        </a:spcAft>
                      </a:pPr>
                      <a:r>
                        <a:rPr lang="en-GB" sz="1800">
                          <a:effectLst/>
                          <a:latin typeface="Arial" panose="020B0604020202020204" pitchFamily="34" charset="0"/>
                          <a:ea typeface="Times New Roman" panose="02020603050405020304" pitchFamily="18" charset="0"/>
                          <a:cs typeface="Times New Roman" panose="02020603050405020304" pitchFamily="18" charset="0"/>
                        </a:rPr>
                        <a:t>4%</a:t>
                      </a:r>
                    </a:p>
                  </a:txBody>
                  <a:tcPr marL="49433" marR="49433" marT="0" marB="0"/>
                </a:tc>
                <a:tc>
                  <a:txBody>
                    <a:bodyPr/>
                    <a:lstStyle/>
                    <a:p>
                      <a:pPr algn="ctr">
                        <a:lnSpc>
                          <a:spcPct val="150000"/>
                        </a:lnSpc>
                        <a:spcAft>
                          <a:spcPts val="1200"/>
                        </a:spcAft>
                      </a:pPr>
                      <a:r>
                        <a:rPr lang="en-GB" sz="1800">
                          <a:effectLst/>
                          <a:latin typeface="Arial" panose="020B0604020202020204" pitchFamily="34" charset="0"/>
                          <a:ea typeface="Times New Roman" panose="02020603050405020304" pitchFamily="18" charset="0"/>
                          <a:cs typeface="Times New Roman" panose="02020603050405020304" pitchFamily="18" charset="0"/>
                        </a:rPr>
                        <a:t>5%</a:t>
                      </a:r>
                    </a:p>
                  </a:txBody>
                  <a:tcPr marL="49433" marR="49433" marT="0" marB="0"/>
                </a:tc>
                <a:tc>
                  <a:txBody>
                    <a:bodyPr/>
                    <a:lstStyle/>
                    <a:p>
                      <a:pPr algn="ctr">
                        <a:lnSpc>
                          <a:spcPct val="150000"/>
                        </a:lnSpc>
                        <a:spcAft>
                          <a:spcPts val="1200"/>
                        </a:spcAft>
                      </a:pPr>
                      <a:r>
                        <a:rPr lang="en-GB" sz="18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10%</a:t>
                      </a:r>
                    </a:p>
                  </a:txBody>
                  <a:tcPr marL="49433" marR="49433" marT="0" marB="0"/>
                </a:tc>
                <a:extLst>
                  <a:ext uri="{0D108BD9-81ED-4DB2-BD59-A6C34878D82A}">
                    <a16:rowId xmlns:a16="http://schemas.microsoft.com/office/drawing/2014/main" val="367947645"/>
                  </a:ext>
                </a:extLst>
              </a:tr>
              <a:tr h="652686">
                <a:tc gridSpan="2">
                  <a:txBody>
                    <a:bodyPr/>
                    <a:lstStyle/>
                    <a:p>
                      <a:pPr>
                        <a:lnSpc>
                          <a:spcPct val="100000"/>
                        </a:lnSpc>
                        <a:spcAft>
                          <a:spcPts val="1200"/>
                        </a:spcAft>
                      </a:pPr>
                      <a:r>
                        <a:rPr lang="en-GB" sz="1600">
                          <a:effectLst/>
                        </a:rPr>
                        <a:t>Ethnic minority staff</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9433" marR="49433" marT="0" marB="0"/>
                </a:tc>
                <a:tc hMerge="1">
                  <a:txBody>
                    <a:bodyPr/>
                    <a:lstStyle/>
                    <a:p>
                      <a:endParaRPr lang="en-GB"/>
                    </a:p>
                  </a:txBody>
                  <a:tcPr/>
                </a:tc>
                <a:tc>
                  <a:txBody>
                    <a:bodyPr/>
                    <a:lstStyle/>
                    <a:p>
                      <a:pPr algn="ctr">
                        <a:lnSpc>
                          <a:spcPct val="150000"/>
                        </a:lnSpc>
                        <a:spcAft>
                          <a:spcPts val="1200"/>
                        </a:spcAft>
                      </a:pPr>
                      <a:r>
                        <a:rPr lang="en-GB" sz="1800">
                          <a:effectLst/>
                          <a:latin typeface="Arial" panose="020B0604020202020204" pitchFamily="34" charset="0"/>
                          <a:ea typeface="Times New Roman" panose="02020603050405020304" pitchFamily="18" charset="0"/>
                          <a:cs typeface="Times New Roman" panose="02020603050405020304" pitchFamily="18" charset="0"/>
                        </a:rPr>
                        <a:t>10%</a:t>
                      </a:r>
                    </a:p>
                  </a:txBody>
                  <a:tcPr marL="49433" marR="49433" marT="0" marB="0"/>
                </a:tc>
                <a:tc>
                  <a:txBody>
                    <a:bodyPr/>
                    <a:lstStyle/>
                    <a:p>
                      <a:pPr marL="0" marR="0" lvl="0" indent="0" algn="ctr" defTabSz="914400" rtl="0" eaLnBrk="1" fontAlgn="auto" latinLnBrk="0" hangingPunct="1">
                        <a:lnSpc>
                          <a:spcPct val="150000"/>
                        </a:lnSpc>
                        <a:spcBef>
                          <a:spcPts val="0"/>
                        </a:spcBef>
                        <a:spcAft>
                          <a:spcPts val="1200"/>
                        </a:spcAft>
                        <a:buClrTx/>
                        <a:buSzTx/>
                        <a:buFontTx/>
                        <a:buNone/>
                        <a:tabLst/>
                        <a:defRPr/>
                      </a:pPr>
                      <a:r>
                        <a:rPr lang="en-GB" sz="1800">
                          <a:effectLst/>
                          <a:latin typeface="Arial" panose="020B0604020202020204" pitchFamily="34" charset="0"/>
                          <a:ea typeface="Times New Roman" panose="02020603050405020304" pitchFamily="18" charset="0"/>
                          <a:cs typeface="Times New Roman" panose="02020603050405020304" pitchFamily="18" charset="0"/>
                        </a:rPr>
                        <a:t>11%</a:t>
                      </a:r>
                    </a:p>
                  </a:txBody>
                  <a:tcPr marL="49433" marR="49433" marT="0" marB="0"/>
                </a:tc>
                <a:tc>
                  <a:txBody>
                    <a:bodyPr/>
                    <a:lstStyle/>
                    <a:p>
                      <a:pPr marL="0" marR="0" lvl="0" indent="0" algn="ctr" defTabSz="914400" rtl="0" eaLnBrk="1" fontAlgn="auto" latinLnBrk="0" hangingPunct="1">
                        <a:lnSpc>
                          <a:spcPct val="150000"/>
                        </a:lnSpc>
                        <a:spcBef>
                          <a:spcPts val="0"/>
                        </a:spcBef>
                        <a:spcAft>
                          <a:spcPts val="1200"/>
                        </a:spcAft>
                        <a:buClrTx/>
                        <a:buSzTx/>
                        <a:buFontTx/>
                        <a:buNone/>
                        <a:tabLst/>
                        <a:defRPr/>
                      </a:pPr>
                      <a:r>
                        <a:rPr lang="en-GB" sz="18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15%</a:t>
                      </a:r>
                    </a:p>
                  </a:txBody>
                  <a:tcPr marL="49433" marR="49433" marT="0" marB="0"/>
                </a:tc>
                <a:tc>
                  <a:txBody>
                    <a:bodyPr/>
                    <a:lstStyle/>
                    <a:p>
                      <a:pPr algn="ctr">
                        <a:lnSpc>
                          <a:spcPct val="150000"/>
                        </a:lnSpc>
                        <a:spcAft>
                          <a:spcPts val="1200"/>
                        </a:spcAft>
                      </a:pPr>
                      <a:r>
                        <a:rPr lang="en-GB" sz="1800">
                          <a:effectLst/>
                          <a:latin typeface="Arial" panose="020B0604020202020204" pitchFamily="34" charset="0"/>
                          <a:ea typeface="Times New Roman" panose="02020603050405020304" pitchFamily="18" charset="0"/>
                          <a:cs typeface="Times New Roman" panose="02020603050405020304" pitchFamily="18" charset="0"/>
                        </a:rPr>
                        <a:t>10%</a:t>
                      </a:r>
                    </a:p>
                  </a:txBody>
                  <a:tcPr marL="49433" marR="49433" marT="0" marB="0"/>
                </a:tc>
                <a:tc>
                  <a:txBody>
                    <a:bodyPr/>
                    <a:lstStyle/>
                    <a:p>
                      <a:pPr marL="0" marR="0" lvl="0" indent="0" algn="ctr" defTabSz="914400" rtl="0" eaLnBrk="1" fontAlgn="auto" latinLnBrk="0" hangingPunct="1">
                        <a:lnSpc>
                          <a:spcPct val="150000"/>
                        </a:lnSpc>
                        <a:spcBef>
                          <a:spcPts val="0"/>
                        </a:spcBef>
                        <a:spcAft>
                          <a:spcPts val="1200"/>
                        </a:spcAft>
                        <a:buClrTx/>
                        <a:buSzTx/>
                        <a:buFontTx/>
                        <a:buNone/>
                        <a:tabLst/>
                        <a:defRPr/>
                      </a:pPr>
                      <a:r>
                        <a:rPr lang="en-GB" sz="1800">
                          <a:effectLst/>
                          <a:latin typeface="Arial" panose="020B0604020202020204" pitchFamily="34" charset="0"/>
                          <a:ea typeface="Times New Roman" panose="02020603050405020304" pitchFamily="18" charset="0"/>
                          <a:cs typeface="Times New Roman" panose="02020603050405020304" pitchFamily="18" charset="0"/>
                        </a:rPr>
                        <a:t>12%</a:t>
                      </a:r>
                    </a:p>
                  </a:txBody>
                  <a:tcPr marL="49433" marR="49433" marT="0" marB="0"/>
                </a:tc>
                <a:tc>
                  <a:txBody>
                    <a:bodyPr/>
                    <a:lstStyle/>
                    <a:p>
                      <a:pPr algn="ctr">
                        <a:lnSpc>
                          <a:spcPct val="150000"/>
                        </a:lnSpc>
                        <a:spcAft>
                          <a:spcPts val="1200"/>
                        </a:spcAft>
                      </a:pPr>
                      <a:r>
                        <a:rPr lang="en-GB" sz="18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a:t>
                      </a:r>
                    </a:p>
                  </a:txBody>
                  <a:tcPr marL="49433" marR="49433" marT="0" marB="0"/>
                </a:tc>
                <a:extLst>
                  <a:ext uri="{0D108BD9-81ED-4DB2-BD59-A6C34878D82A}">
                    <a16:rowId xmlns:a16="http://schemas.microsoft.com/office/drawing/2014/main" val="1036355427"/>
                  </a:ext>
                </a:extLst>
              </a:tr>
              <a:tr h="513686">
                <a:tc gridSpan="2">
                  <a:txBody>
                    <a:bodyPr/>
                    <a:lstStyle/>
                    <a:p>
                      <a:pPr>
                        <a:lnSpc>
                          <a:spcPct val="150000"/>
                        </a:lnSpc>
                        <a:spcAft>
                          <a:spcPts val="1200"/>
                        </a:spcAft>
                      </a:pPr>
                      <a:r>
                        <a:rPr lang="en-GB" sz="1600">
                          <a:effectLst/>
                        </a:rPr>
                        <a:t>Disabled staff</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9433" marR="49433" marT="0" marB="0"/>
                </a:tc>
                <a:tc hMerge="1">
                  <a:txBody>
                    <a:bodyPr/>
                    <a:lstStyle/>
                    <a:p>
                      <a:endParaRPr lang="en-GB"/>
                    </a:p>
                  </a:txBody>
                  <a:tcPr/>
                </a:tc>
                <a:tc>
                  <a:txBody>
                    <a:bodyPr/>
                    <a:lstStyle/>
                    <a:p>
                      <a:pPr algn="ctr">
                        <a:lnSpc>
                          <a:spcPct val="150000"/>
                        </a:lnSpc>
                        <a:spcAft>
                          <a:spcPts val="1200"/>
                        </a:spcAft>
                      </a:pPr>
                      <a:r>
                        <a:rPr lang="en-GB" sz="1800">
                          <a:effectLst/>
                          <a:latin typeface="Arial" panose="020B0604020202020204" pitchFamily="34" charset="0"/>
                          <a:ea typeface="Times New Roman" panose="02020603050405020304" pitchFamily="18" charset="0"/>
                          <a:cs typeface="Times New Roman" panose="02020603050405020304" pitchFamily="18" charset="0"/>
                        </a:rPr>
                        <a:t>16%</a:t>
                      </a:r>
                    </a:p>
                  </a:txBody>
                  <a:tcPr marL="49433" marR="49433" marT="0" marB="0"/>
                </a:tc>
                <a:tc>
                  <a:txBody>
                    <a:bodyPr/>
                    <a:lstStyle/>
                    <a:p>
                      <a:pPr marL="0" marR="0" lvl="0" indent="0" algn="ctr" defTabSz="914400" rtl="0" eaLnBrk="1" fontAlgn="auto" latinLnBrk="0" hangingPunct="1">
                        <a:lnSpc>
                          <a:spcPct val="150000"/>
                        </a:lnSpc>
                        <a:spcBef>
                          <a:spcPts val="0"/>
                        </a:spcBef>
                        <a:spcAft>
                          <a:spcPts val="1200"/>
                        </a:spcAft>
                        <a:buClrTx/>
                        <a:buSzTx/>
                        <a:buFontTx/>
                        <a:buNone/>
                        <a:tabLst/>
                        <a:defRPr/>
                      </a:pPr>
                      <a:r>
                        <a:rPr lang="en-GB" sz="1800">
                          <a:effectLst/>
                          <a:latin typeface="Arial" panose="020B0604020202020204" pitchFamily="34" charset="0"/>
                          <a:ea typeface="Times New Roman" panose="02020603050405020304" pitchFamily="18" charset="0"/>
                          <a:cs typeface="Times New Roman" panose="02020603050405020304" pitchFamily="18" charset="0"/>
                        </a:rPr>
                        <a:t>24%</a:t>
                      </a:r>
                    </a:p>
                  </a:txBody>
                  <a:tcPr marL="49433" marR="49433" marT="0" marB="0"/>
                </a:tc>
                <a:tc>
                  <a:txBody>
                    <a:bodyPr/>
                    <a:lstStyle/>
                    <a:p>
                      <a:pPr marL="0" marR="0" lvl="0" indent="0" algn="ctr" defTabSz="914400" rtl="0" eaLnBrk="1" fontAlgn="auto" latinLnBrk="0" hangingPunct="1">
                        <a:lnSpc>
                          <a:spcPct val="150000"/>
                        </a:lnSpc>
                        <a:spcBef>
                          <a:spcPts val="0"/>
                        </a:spcBef>
                        <a:spcAft>
                          <a:spcPts val="1200"/>
                        </a:spcAft>
                        <a:buClrTx/>
                        <a:buSzTx/>
                        <a:buFontTx/>
                        <a:buNone/>
                        <a:tabLst/>
                        <a:defRPr/>
                      </a:pPr>
                      <a:r>
                        <a:rPr lang="en-GB" sz="18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27%</a:t>
                      </a:r>
                    </a:p>
                  </a:txBody>
                  <a:tcPr marL="49433" marR="49433" marT="0" marB="0"/>
                </a:tc>
                <a:tc>
                  <a:txBody>
                    <a:bodyPr/>
                    <a:lstStyle/>
                    <a:p>
                      <a:pPr algn="ctr">
                        <a:lnSpc>
                          <a:spcPct val="150000"/>
                        </a:lnSpc>
                        <a:spcAft>
                          <a:spcPts val="1200"/>
                        </a:spcAft>
                      </a:pPr>
                      <a:r>
                        <a:rPr lang="en-GB" sz="1800">
                          <a:effectLst/>
                          <a:latin typeface="Arial" panose="020B0604020202020204" pitchFamily="34" charset="0"/>
                          <a:ea typeface="Times New Roman" panose="02020603050405020304" pitchFamily="18" charset="0"/>
                          <a:cs typeface="Times New Roman" panose="02020603050405020304" pitchFamily="18" charset="0"/>
                        </a:rPr>
                        <a:t>19%</a:t>
                      </a:r>
                    </a:p>
                  </a:txBody>
                  <a:tcPr marL="49433" marR="49433" marT="0" marB="0"/>
                </a:tc>
                <a:tc>
                  <a:txBody>
                    <a:bodyPr/>
                    <a:lstStyle/>
                    <a:p>
                      <a:pPr algn="ctr">
                        <a:lnSpc>
                          <a:spcPct val="150000"/>
                        </a:lnSpc>
                        <a:spcAft>
                          <a:spcPts val="1200"/>
                        </a:spcAft>
                      </a:pPr>
                      <a:r>
                        <a:rPr lang="en-GB" sz="1800">
                          <a:effectLst/>
                          <a:latin typeface="Arial" panose="020B0604020202020204" pitchFamily="34" charset="0"/>
                          <a:ea typeface="Times New Roman" panose="02020603050405020304" pitchFamily="18" charset="0"/>
                          <a:cs typeface="Times New Roman" panose="02020603050405020304" pitchFamily="18" charset="0"/>
                        </a:rPr>
                        <a:t>16%</a:t>
                      </a:r>
                    </a:p>
                  </a:txBody>
                  <a:tcPr marL="49433" marR="49433" marT="0" marB="0"/>
                </a:tc>
                <a:tc>
                  <a:txBody>
                    <a:bodyPr/>
                    <a:lstStyle/>
                    <a:p>
                      <a:pPr algn="ctr">
                        <a:lnSpc>
                          <a:spcPct val="150000"/>
                        </a:lnSpc>
                        <a:spcAft>
                          <a:spcPts val="1200"/>
                        </a:spcAft>
                      </a:pPr>
                      <a:r>
                        <a:rPr lang="en-GB" sz="18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23%</a:t>
                      </a:r>
                    </a:p>
                  </a:txBody>
                  <a:tcPr marL="49433" marR="49433" marT="0" marB="0"/>
                </a:tc>
                <a:extLst>
                  <a:ext uri="{0D108BD9-81ED-4DB2-BD59-A6C34878D82A}">
                    <a16:rowId xmlns:a16="http://schemas.microsoft.com/office/drawing/2014/main" val="1069494240"/>
                  </a:ext>
                </a:extLst>
              </a:tr>
              <a:tr h="361796">
                <a:tc gridSpan="2">
                  <a:txBody>
                    <a:bodyPr/>
                    <a:lstStyle/>
                    <a:p>
                      <a:pPr>
                        <a:lnSpc>
                          <a:spcPct val="150000"/>
                        </a:lnSpc>
                        <a:spcAft>
                          <a:spcPts val="1200"/>
                        </a:spcAft>
                      </a:pPr>
                      <a:r>
                        <a:rPr lang="en-GB" sz="1600">
                          <a:effectLst/>
                        </a:rPr>
                        <a:t>LGBTQ+ staff</a:t>
                      </a:r>
                    </a:p>
                  </a:txBody>
                  <a:tcPr marL="49433" marR="49433" marT="0" marB="0"/>
                </a:tc>
                <a:tc hMerge="1">
                  <a:txBody>
                    <a:bodyPr/>
                    <a:lstStyle/>
                    <a:p>
                      <a:endParaRPr lang="en-GB"/>
                    </a:p>
                  </a:txBody>
                  <a:tcPr/>
                </a:tc>
                <a:tc>
                  <a:txBody>
                    <a:bodyPr/>
                    <a:lstStyle/>
                    <a:p>
                      <a:pPr algn="ctr">
                        <a:lnSpc>
                          <a:spcPct val="150000"/>
                        </a:lnSpc>
                        <a:spcAft>
                          <a:spcPts val="1200"/>
                        </a:spcAft>
                      </a:pPr>
                      <a:r>
                        <a:rPr lang="en-GB" sz="1800">
                          <a:effectLst/>
                          <a:latin typeface="Arial" panose="020B0604020202020204" pitchFamily="34" charset="0"/>
                          <a:ea typeface="Times New Roman" panose="02020603050405020304" pitchFamily="18" charset="0"/>
                          <a:cs typeface="Times New Roman" panose="02020603050405020304" pitchFamily="18" charset="0"/>
                        </a:rPr>
                        <a:t>13%</a:t>
                      </a:r>
                    </a:p>
                  </a:txBody>
                  <a:tcPr marL="49433" marR="49433" marT="0" marB="0"/>
                </a:tc>
                <a:tc>
                  <a:txBody>
                    <a:bodyPr/>
                    <a:lstStyle/>
                    <a:p>
                      <a:pPr algn="ctr">
                        <a:lnSpc>
                          <a:spcPct val="150000"/>
                        </a:lnSpc>
                        <a:spcAft>
                          <a:spcPts val="1200"/>
                        </a:spcAft>
                      </a:pPr>
                      <a:r>
                        <a:rPr lang="en-GB" sz="1800">
                          <a:effectLst/>
                          <a:latin typeface="Arial" panose="020B0604020202020204" pitchFamily="34" charset="0"/>
                          <a:ea typeface="Times New Roman" panose="02020603050405020304" pitchFamily="18" charset="0"/>
                          <a:cs typeface="Times New Roman" panose="02020603050405020304" pitchFamily="18" charset="0"/>
                        </a:rPr>
                        <a:t>9%</a:t>
                      </a:r>
                    </a:p>
                  </a:txBody>
                  <a:tcPr marL="49433" marR="49433" marT="0" marB="0"/>
                </a:tc>
                <a:tc>
                  <a:txBody>
                    <a:bodyPr/>
                    <a:lstStyle/>
                    <a:p>
                      <a:pPr algn="ctr">
                        <a:lnSpc>
                          <a:spcPct val="150000"/>
                        </a:lnSpc>
                        <a:spcAft>
                          <a:spcPts val="1200"/>
                        </a:spcAft>
                      </a:pPr>
                      <a:r>
                        <a:rPr lang="en-GB" sz="18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a:t>
                      </a:r>
                    </a:p>
                  </a:txBody>
                  <a:tcPr marL="49433" marR="49433" marT="0" marB="0"/>
                </a:tc>
                <a:tc>
                  <a:txBody>
                    <a:bodyPr/>
                    <a:lstStyle/>
                    <a:p>
                      <a:pPr algn="ctr">
                        <a:lnSpc>
                          <a:spcPct val="150000"/>
                        </a:lnSpc>
                        <a:spcAft>
                          <a:spcPts val="1200"/>
                        </a:spcAft>
                      </a:pPr>
                      <a:r>
                        <a:rPr lang="en-GB" sz="1800">
                          <a:effectLst/>
                          <a:latin typeface="Arial" panose="020B0604020202020204" pitchFamily="34" charset="0"/>
                          <a:ea typeface="Times New Roman" panose="02020603050405020304" pitchFamily="18" charset="0"/>
                          <a:cs typeface="Times New Roman" panose="02020603050405020304" pitchFamily="18" charset="0"/>
                        </a:rPr>
                        <a:t>2%</a:t>
                      </a:r>
                    </a:p>
                  </a:txBody>
                  <a:tcPr marL="49433" marR="49433" marT="0" marB="0"/>
                </a:tc>
                <a:tc>
                  <a:txBody>
                    <a:bodyPr/>
                    <a:lstStyle/>
                    <a:p>
                      <a:pPr algn="ctr">
                        <a:lnSpc>
                          <a:spcPct val="150000"/>
                        </a:lnSpc>
                        <a:spcAft>
                          <a:spcPts val="1200"/>
                        </a:spcAft>
                      </a:pPr>
                      <a:r>
                        <a:rPr lang="en-GB" sz="1800">
                          <a:effectLst/>
                          <a:latin typeface="Arial" panose="020B0604020202020204" pitchFamily="34" charset="0"/>
                          <a:ea typeface="Times New Roman" panose="02020603050405020304" pitchFamily="18" charset="0"/>
                          <a:cs typeface="Times New Roman" panose="02020603050405020304" pitchFamily="18" charset="0"/>
                        </a:rPr>
                        <a:t>5%</a:t>
                      </a:r>
                    </a:p>
                  </a:txBody>
                  <a:tcPr marL="49433" marR="49433" marT="0" marB="0"/>
                </a:tc>
                <a:tc>
                  <a:txBody>
                    <a:bodyPr/>
                    <a:lstStyle/>
                    <a:p>
                      <a:pPr algn="ctr">
                        <a:lnSpc>
                          <a:spcPct val="150000"/>
                        </a:lnSpc>
                        <a:spcAft>
                          <a:spcPts val="1200"/>
                        </a:spcAft>
                      </a:pPr>
                      <a:r>
                        <a:rPr lang="en-GB" sz="18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10%</a:t>
                      </a:r>
                    </a:p>
                  </a:txBody>
                  <a:tcPr marL="49433" marR="49433" marT="0" marB="0"/>
                </a:tc>
                <a:extLst>
                  <a:ext uri="{0D108BD9-81ED-4DB2-BD59-A6C34878D82A}">
                    <a16:rowId xmlns:a16="http://schemas.microsoft.com/office/drawing/2014/main" val="2009081191"/>
                  </a:ext>
                </a:extLst>
              </a:tr>
              <a:tr h="461634">
                <a:tc rowSpan="2">
                  <a:txBody>
                    <a:bodyPr/>
                    <a:lstStyle/>
                    <a:p>
                      <a:pPr>
                        <a:lnSpc>
                          <a:spcPct val="150000"/>
                        </a:lnSpc>
                        <a:spcAft>
                          <a:spcPts val="1200"/>
                        </a:spcAft>
                      </a:pPr>
                      <a:r>
                        <a:rPr lang="en-GB" sz="1600">
                          <a:effectLst/>
                        </a:rPr>
                        <a:t>Gender</a:t>
                      </a:r>
                    </a:p>
                    <a:p>
                      <a:pPr>
                        <a:lnSpc>
                          <a:spcPct val="150000"/>
                        </a:lnSpc>
                        <a:spcAft>
                          <a:spcPts val="1200"/>
                        </a:spcAft>
                      </a:pPr>
                      <a:endParaRPr lang="en-GB" sz="1600">
                        <a:effectLst/>
                      </a:endParaRPr>
                    </a:p>
                  </a:txBody>
                  <a:tcPr marL="49433" marR="49433" marT="0" marB="0"/>
                </a:tc>
                <a:tc>
                  <a:txBody>
                    <a:bodyPr/>
                    <a:lstStyle/>
                    <a:p>
                      <a:pPr>
                        <a:lnSpc>
                          <a:spcPct val="150000"/>
                        </a:lnSpc>
                        <a:spcAft>
                          <a:spcPts val="1200"/>
                        </a:spcAft>
                      </a:pPr>
                      <a:r>
                        <a:rPr lang="en-GB" sz="1600">
                          <a:effectLst/>
                        </a:rPr>
                        <a:t>Male</a:t>
                      </a:r>
                    </a:p>
                  </a:txBody>
                  <a:tcPr marL="49433" marR="49433" marT="0" marB="0"/>
                </a:tc>
                <a:tc>
                  <a:txBody>
                    <a:bodyPr/>
                    <a:lstStyle/>
                    <a:p>
                      <a:pPr algn="ctr">
                        <a:lnSpc>
                          <a:spcPct val="150000"/>
                        </a:lnSpc>
                        <a:spcAft>
                          <a:spcPts val="1200"/>
                        </a:spcAft>
                      </a:pPr>
                      <a:r>
                        <a:rPr lang="en-GB" sz="1800">
                          <a:effectLst/>
                          <a:latin typeface="Arial"/>
                          <a:ea typeface="Times New Roman" panose="02020603050405020304" pitchFamily="18" charset="0"/>
                          <a:cs typeface="Times New Roman"/>
                        </a:rPr>
                        <a:t>-</a:t>
                      </a:r>
                    </a:p>
                  </a:txBody>
                  <a:tcPr marL="49433" marR="49433" marT="0" marB="0"/>
                </a:tc>
                <a:tc>
                  <a:txBody>
                    <a:bodyPr/>
                    <a:lstStyle/>
                    <a:p>
                      <a:pPr algn="ctr">
                        <a:lnSpc>
                          <a:spcPct val="150000"/>
                        </a:lnSpc>
                        <a:spcAft>
                          <a:spcPts val="1200"/>
                        </a:spcAft>
                      </a:pPr>
                      <a:r>
                        <a:rPr lang="en-GB" sz="1800">
                          <a:effectLst/>
                          <a:latin typeface="Arial" panose="020B0604020202020204" pitchFamily="34" charset="0"/>
                          <a:ea typeface="Times New Roman" panose="02020603050405020304" pitchFamily="18" charset="0"/>
                          <a:cs typeface="Times New Roman" panose="02020603050405020304" pitchFamily="18" charset="0"/>
                        </a:rPr>
                        <a:t>5%</a:t>
                      </a:r>
                    </a:p>
                  </a:txBody>
                  <a:tcPr marL="49433" marR="49433" marT="0" marB="0"/>
                </a:tc>
                <a:tc>
                  <a:txBody>
                    <a:bodyPr/>
                    <a:lstStyle/>
                    <a:p>
                      <a:pPr algn="ctr">
                        <a:lnSpc>
                          <a:spcPct val="150000"/>
                        </a:lnSpc>
                        <a:spcAft>
                          <a:spcPts val="1200"/>
                        </a:spcAft>
                      </a:pPr>
                      <a:r>
                        <a:rPr lang="en-GB" sz="1800" b="0">
                          <a:solidFill>
                            <a:schemeClr val="tx1"/>
                          </a:solidFill>
                          <a:effectLst/>
                          <a:latin typeface="Arial"/>
                          <a:ea typeface="Times New Roman" panose="02020603050405020304" pitchFamily="18" charset="0"/>
                          <a:cs typeface="Times New Roman"/>
                        </a:rPr>
                        <a:t>8%</a:t>
                      </a:r>
                    </a:p>
                  </a:txBody>
                  <a:tcPr marL="49433" marR="49433" marT="0" marB="0"/>
                </a:tc>
                <a:tc>
                  <a:txBody>
                    <a:bodyPr/>
                    <a:lstStyle/>
                    <a:p>
                      <a:pPr algn="ctr">
                        <a:lnSpc>
                          <a:spcPct val="150000"/>
                        </a:lnSpc>
                        <a:spcAft>
                          <a:spcPts val="1200"/>
                        </a:spcAft>
                      </a:pPr>
                      <a:r>
                        <a:rPr lang="en-GB" sz="1800">
                          <a:effectLst/>
                          <a:latin typeface="Arial"/>
                          <a:ea typeface="Times New Roman" panose="02020603050405020304" pitchFamily="18" charset="0"/>
                          <a:cs typeface="Times New Roman"/>
                        </a:rPr>
                        <a:t>-</a:t>
                      </a:r>
                    </a:p>
                  </a:txBody>
                  <a:tcPr marL="49433" marR="49433" marT="0" marB="0"/>
                </a:tc>
                <a:tc>
                  <a:txBody>
                    <a:bodyPr/>
                    <a:lstStyle/>
                    <a:p>
                      <a:pPr algn="ctr">
                        <a:lnSpc>
                          <a:spcPct val="150000"/>
                        </a:lnSpc>
                        <a:spcAft>
                          <a:spcPts val="1200"/>
                        </a:spcAft>
                      </a:pPr>
                      <a:r>
                        <a:rPr lang="en-GB" sz="1800">
                          <a:effectLst/>
                          <a:latin typeface="Arial"/>
                          <a:ea typeface="Times New Roman" panose="02020603050405020304" pitchFamily="18" charset="0"/>
                          <a:cs typeface="Times New Roman"/>
                        </a:rPr>
                        <a:t>1%</a:t>
                      </a:r>
                    </a:p>
                  </a:txBody>
                  <a:tcPr marL="49433" marR="49433" marT="0" marB="0"/>
                </a:tc>
                <a:tc>
                  <a:txBody>
                    <a:bodyPr/>
                    <a:lstStyle/>
                    <a:p>
                      <a:pPr algn="ctr">
                        <a:lnSpc>
                          <a:spcPct val="150000"/>
                        </a:lnSpc>
                        <a:spcAft>
                          <a:spcPts val="1200"/>
                        </a:spcAft>
                      </a:pPr>
                      <a:r>
                        <a:rPr lang="en-GB" sz="1800" b="0">
                          <a:solidFill>
                            <a:schemeClr val="tx1"/>
                          </a:solidFill>
                          <a:effectLst/>
                          <a:latin typeface="Arial"/>
                          <a:ea typeface="Times New Roman" panose="02020603050405020304" pitchFamily="18" charset="0"/>
                          <a:cs typeface="Times New Roman"/>
                        </a:rPr>
                        <a:t>3%</a:t>
                      </a:r>
                    </a:p>
                  </a:txBody>
                  <a:tcPr marL="49433" marR="49433" marT="0" marB="0"/>
                </a:tc>
                <a:extLst>
                  <a:ext uri="{0D108BD9-81ED-4DB2-BD59-A6C34878D82A}">
                    <a16:rowId xmlns:a16="http://schemas.microsoft.com/office/drawing/2014/main" val="2571771487"/>
                  </a:ext>
                </a:extLst>
              </a:tr>
              <a:tr h="461634">
                <a:tc vMerge="1">
                  <a:txBody>
                    <a:bodyPr/>
                    <a:lstStyle/>
                    <a:p>
                      <a:endParaRPr lang="en-GB"/>
                    </a:p>
                  </a:txBody>
                  <a:tcPr/>
                </a:tc>
                <a:tc>
                  <a:txBody>
                    <a:bodyPr/>
                    <a:lstStyle/>
                    <a:p>
                      <a:pPr>
                        <a:lnSpc>
                          <a:spcPct val="150000"/>
                        </a:lnSpc>
                        <a:spcAft>
                          <a:spcPts val="1200"/>
                        </a:spcAft>
                      </a:pPr>
                      <a:r>
                        <a:rPr lang="en-GB" sz="1600">
                          <a:effectLst/>
                        </a:rPr>
                        <a:t>Female</a:t>
                      </a:r>
                    </a:p>
                  </a:txBody>
                  <a:tcPr marL="49433" marR="49433" marT="0" marB="0"/>
                </a:tc>
                <a:tc>
                  <a:txBody>
                    <a:bodyPr/>
                    <a:lstStyle/>
                    <a:p>
                      <a:pPr algn="ctr">
                        <a:lnSpc>
                          <a:spcPct val="150000"/>
                        </a:lnSpc>
                        <a:spcAft>
                          <a:spcPts val="1200"/>
                        </a:spcAft>
                      </a:pPr>
                      <a:r>
                        <a:rPr lang="en-GB" sz="1800">
                          <a:effectLst/>
                          <a:latin typeface="Arial"/>
                          <a:ea typeface="Times New Roman" panose="02020603050405020304" pitchFamily="18" charset="0"/>
                          <a:cs typeface="Times New Roman"/>
                        </a:rPr>
                        <a:t>-</a:t>
                      </a:r>
                    </a:p>
                  </a:txBody>
                  <a:tcPr marL="49433" marR="49433" marT="0" marB="0"/>
                </a:tc>
                <a:tc>
                  <a:txBody>
                    <a:bodyPr/>
                    <a:lstStyle/>
                    <a:p>
                      <a:pPr algn="ctr">
                        <a:lnSpc>
                          <a:spcPct val="150000"/>
                        </a:lnSpc>
                        <a:spcAft>
                          <a:spcPts val="1200"/>
                        </a:spcAft>
                      </a:pPr>
                      <a:r>
                        <a:rPr lang="en-GB" sz="1800">
                          <a:effectLst/>
                          <a:latin typeface="Arial"/>
                          <a:ea typeface="Times New Roman" panose="02020603050405020304" pitchFamily="18" charset="0"/>
                          <a:cs typeface="Times New Roman"/>
                        </a:rPr>
                        <a:t>7%</a:t>
                      </a:r>
                    </a:p>
                  </a:txBody>
                  <a:tcPr marL="49433" marR="49433" marT="0" marB="0"/>
                </a:tc>
                <a:tc>
                  <a:txBody>
                    <a:bodyPr/>
                    <a:lstStyle/>
                    <a:p>
                      <a:pPr algn="ctr">
                        <a:lnSpc>
                          <a:spcPct val="150000"/>
                        </a:lnSpc>
                        <a:spcAft>
                          <a:spcPts val="1200"/>
                        </a:spcAft>
                      </a:pPr>
                      <a:r>
                        <a:rPr lang="en-GB" sz="1800" b="0">
                          <a:solidFill>
                            <a:schemeClr val="tx1"/>
                          </a:solidFill>
                          <a:effectLst/>
                          <a:latin typeface="Arial"/>
                          <a:ea typeface="Times New Roman" panose="02020603050405020304" pitchFamily="18" charset="0"/>
                          <a:cs typeface="Times New Roman"/>
                        </a:rPr>
                        <a:t>10%</a:t>
                      </a:r>
                    </a:p>
                  </a:txBody>
                  <a:tcPr marL="49433" marR="49433" marT="0" marB="0"/>
                </a:tc>
                <a:tc>
                  <a:txBody>
                    <a:bodyPr/>
                    <a:lstStyle/>
                    <a:p>
                      <a:pPr algn="ctr">
                        <a:lnSpc>
                          <a:spcPct val="150000"/>
                        </a:lnSpc>
                        <a:spcAft>
                          <a:spcPts val="1200"/>
                        </a:spcAft>
                      </a:pPr>
                      <a:r>
                        <a:rPr lang="en-GB" sz="1800">
                          <a:effectLst/>
                          <a:latin typeface="Arial"/>
                          <a:ea typeface="Times New Roman" panose="02020603050405020304" pitchFamily="18" charset="0"/>
                          <a:cs typeface="Times New Roman"/>
                        </a:rPr>
                        <a:t>-</a:t>
                      </a:r>
                    </a:p>
                  </a:txBody>
                  <a:tcPr marL="49433" marR="49433" marT="0" marB="0"/>
                </a:tc>
                <a:tc>
                  <a:txBody>
                    <a:bodyPr/>
                    <a:lstStyle/>
                    <a:p>
                      <a:pPr algn="ctr">
                        <a:lnSpc>
                          <a:spcPct val="150000"/>
                        </a:lnSpc>
                        <a:spcAft>
                          <a:spcPts val="1200"/>
                        </a:spcAft>
                      </a:pPr>
                      <a:r>
                        <a:rPr lang="en-GB" sz="1800">
                          <a:effectLst/>
                          <a:latin typeface="Arial"/>
                          <a:ea typeface="Times New Roman" panose="02020603050405020304" pitchFamily="18" charset="0"/>
                          <a:cs typeface="Times New Roman"/>
                        </a:rPr>
                        <a:t>7%</a:t>
                      </a:r>
                    </a:p>
                  </a:txBody>
                  <a:tcPr marL="49433" marR="49433" marT="0" marB="0"/>
                </a:tc>
                <a:tc>
                  <a:txBody>
                    <a:bodyPr/>
                    <a:lstStyle/>
                    <a:p>
                      <a:pPr algn="ctr">
                        <a:lnSpc>
                          <a:spcPct val="150000"/>
                        </a:lnSpc>
                        <a:spcAft>
                          <a:spcPts val="1200"/>
                        </a:spcAft>
                      </a:pPr>
                      <a:r>
                        <a:rPr lang="en-GB" sz="1800" b="0">
                          <a:solidFill>
                            <a:schemeClr val="tx1"/>
                          </a:solidFill>
                          <a:effectLst/>
                          <a:latin typeface="Arial"/>
                          <a:ea typeface="Times New Roman" panose="02020603050405020304" pitchFamily="18" charset="0"/>
                          <a:cs typeface="Times New Roman"/>
                        </a:rPr>
                        <a:t>5%</a:t>
                      </a:r>
                    </a:p>
                  </a:txBody>
                  <a:tcPr marL="49433" marR="49433" marT="0" marB="0"/>
                </a:tc>
                <a:extLst>
                  <a:ext uri="{0D108BD9-81ED-4DB2-BD59-A6C34878D82A}">
                    <a16:rowId xmlns:a16="http://schemas.microsoft.com/office/drawing/2014/main" val="1545138299"/>
                  </a:ext>
                </a:extLst>
              </a:tr>
            </a:tbl>
          </a:graphicData>
        </a:graphic>
      </p:graphicFrame>
      <p:sp>
        <p:nvSpPr>
          <p:cNvPr id="8" name="TextBox 7">
            <a:extLst>
              <a:ext uri="{FF2B5EF4-FFF2-40B4-BE49-F238E27FC236}">
                <a16:creationId xmlns:a16="http://schemas.microsoft.com/office/drawing/2014/main" id="{1C69D046-69BF-C2E0-9718-C20B2DC95FA8}"/>
              </a:ext>
            </a:extLst>
          </p:cNvPr>
          <p:cNvSpPr txBox="1"/>
          <p:nvPr/>
        </p:nvSpPr>
        <p:spPr>
          <a:xfrm>
            <a:off x="7413888" y="1715894"/>
            <a:ext cx="4529470" cy="4770537"/>
          </a:xfrm>
          <a:prstGeom prst="rect">
            <a:avLst/>
          </a:prstGeom>
          <a:noFill/>
        </p:spPr>
        <p:txBody>
          <a:bodyPr wrap="square" lIns="91440" tIns="45720" rIns="91440" bIns="45720" rtlCol="0" anchor="t">
            <a:spAutoFit/>
          </a:bodyPr>
          <a:lstStyle/>
          <a:p>
            <a:endParaRPr lang="en-GB" sz="1600"/>
          </a:p>
          <a:p>
            <a:r>
              <a:rPr lang="en-GB" sz="1600"/>
              <a:t>Disabled and ethnic minority staff are more likely than the overall workforce population to report having personally experienced bullying and harassment, with levels increasing year-on-year for both groups. </a:t>
            </a:r>
            <a:endParaRPr lang="en-GB" sz="1600">
              <a:ea typeface="Inter"/>
            </a:endParaRPr>
          </a:p>
          <a:p>
            <a:endParaRPr lang="en-GB" sz="1600"/>
          </a:p>
          <a:p>
            <a:r>
              <a:rPr lang="en-GB" sz="1600"/>
              <a:t>Reported levels of bullying and harassment for disabled staff have risen since 2021.</a:t>
            </a:r>
            <a:endParaRPr lang="en-GB" sz="1600">
              <a:ea typeface="Inter"/>
            </a:endParaRPr>
          </a:p>
          <a:p>
            <a:endParaRPr lang="en-GB" sz="1600"/>
          </a:p>
          <a:p>
            <a:r>
              <a:rPr lang="en-GB" sz="1600"/>
              <a:t>Reported levels of personally experiencing discrimination have increased for all groups, except for ethnicity minority and female colleagues, where there has been an improvement. </a:t>
            </a:r>
            <a:endParaRPr lang="en-GB" sz="1600">
              <a:ea typeface="Inter"/>
            </a:endParaRPr>
          </a:p>
          <a:p>
            <a:endParaRPr lang="en-GB" sz="1600">
              <a:ea typeface="Inter"/>
            </a:endParaRPr>
          </a:p>
          <a:p>
            <a:endParaRPr lang="en-GB" sz="1600">
              <a:ea typeface="Inter"/>
            </a:endParaRPr>
          </a:p>
          <a:p>
            <a:endParaRPr lang="en-GB" sz="1600" b="1" i="1">
              <a:ea typeface="Inter"/>
            </a:endParaRPr>
          </a:p>
          <a:p>
            <a:endParaRPr lang="en-GB" sz="1600" b="1" i="1">
              <a:ea typeface="Inter"/>
            </a:endParaRPr>
          </a:p>
        </p:txBody>
      </p:sp>
      <p:sp>
        <p:nvSpPr>
          <p:cNvPr id="9" name="Title 2">
            <a:extLst>
              <a:ext uri="{FF2B5EF4-FFF2-40B4-BE49-F238E27FC236}">
                <a16:creationId xmlns:a16="http://schemas.microsoft.com/office/drawing/2014/main" id="{F8621F4C-56FB-1F1A-53C0-44134A10DDBC}"/>
              </a:ext>
              <a:ext uri="{C183D7F6-B498-43B3-948B-1728B52AA6E4}">
                <adec:decorative xmlns:adec="http://schemas.microsoft.com/office/drawing/2017/decorative" val="1"/>
              </a:ext>
            </a:extLst>
          </p:cNvPr>
          <p:cNvSpPr txBox="1">
            <a:spLocks/>
          </p:cNvSpPr>
          <p:nvPr/>
        </p:nvSpPr>
        <p:spPr>
          <a:xfrm>
            <a:off x="251698" y="221297"/>
            <a:ext cx="11076689" cy="1160319"/>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chemeClr val="tx1"/>
                </a:solidFill>
                <a:latin typeface="Lora SemiBold" pitchFamily="2" charset="77"/>
                <a:ea typeface="Lora SemiBold" charset="0"/>
                <a:cs typeface="Lora SemiBold" charset="0"/>
              </a:defRPr>
            </a:lvl1pPr>
          </a:lstStyle>
          <a:p>
            <a:r>
              <a:rPr lang="en-GB"/>
              <a:t> </a:t>
            </a:r>
          </a:p>
        </p:txBody>
      </p:sp>
      <p:sp>
        <p:nvSpPr>
          <p:cNvPr id="3" name="TextBox 2">
            <a:extLst>
              <a:ext uri="{FF2B5EF4-FFF2-40B4-BE49-F238E27FC236}">
                <a16:creationId xmlns:a16="http://schemas.microsoft.com/office/drawing/2014/main" id="{BFC5CD79-AD33-A2F4-A8A4-2DA034D0D9FC}"/>
              </a:ext>
            </a:extLst>
          </p:cNvPr>
          <p:cNvSpPr txBox="1"/>
          <p:nvPr/>
        </p:nvSpPr>
        <p:spPr>
          <a:xfrm>
            <a:off x="84680" y="432190"/>
            <a:ext cx="12107320" cy="1138517"/>
          </a:xfrm>
          <a:prstGeom prst="rect">
            <a:avLst/>
          </a:prstGeom>
          <a:noFill/>
        </p:spPr>
        <p:txBody>
          <a:bodyPr wrap="square">
            <a:spAutoFit/>
          </a:bodyPr>
          <a:lstStyle/>
          <a:p>
            <a:pPr>
              <a:lnSpc>
                <a:spcPct val="70000"/>
              </a:lnSpc>
              <a:spcBef>
                <a:spcPct val="0"/>
              </a:spcBef>
            </a:pPr>
            <a:r>
              <a:rPr lang="en-GB" sz="3100" b="1">
                <a:latin typeface="Lora SemiBold" pitchFamily="2" charset="77"/>
              </a:rPr>
              <a:t>Disabled staff are significantly more likely to report having personally experienced bullying and harassment than the overall workforce</a:t>
            </a:r>
          </a:p>
        </p:txBody>
      </p:sp>
      <p:sp>
        <p:nvSpPr>
          <p:cNvPr id="2" name="Title 1">
            <a:extLst>
              <a:ext uri="{FF2B5EF4-FFF2-40B4-BE49-F238E27FC236}">
                <a16:creationId xmlns:a16="http://schemas.microsoft.com/office/drawing/2014/main" id="{E769B2D1-34BF-EBEA-4FB6-3AE346AF992A}"/>
              </a:ext>
            </a:extLst>
          </p:cNvPr>
          <p:cNvSpPr>
            <a:spLocks noGrp="1"/>
          </p:cNvSpPr>
          <p:nvPr>
            <p:ph type="title" idx="4294967295"/>
          </p:nvPr>
        </p:nvSpPr>
        <p:spPr>
          <a:xfrm>
            <a:off x="0" y="-54765"/>
            <a:ext cx="12192000" cy="365107"/>
          </a:xfrm>
          <a:prstGeom prst="rect">
            <a:avLst/>
          </a:prstGeom>
          <a:solidFill>
            <a:srgbClr val="228096"/>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chemeClr val="lt1"/>
                </a:solidFill>
                <a:effectLst/>
                <a:uLnTx/>
                <a:uFillTx/>
                <a:latin typeface="+mn-lt"/>
                <a:ea typeface="+mn-ea"/>
                <a:cs typeface="+mn-cs"/>
              </a:rPr>
              <a:t> Data highlights: bullying, harassment and discrimination </a:t>
            </a:r>
          </a:p>
        </p:txBody>
      </p:sp>
    </p:spTree>
    <p:extLst>
      <p:ext uri="{BB962C8B-B14F-4D97-AF65-F5344CB8AC3E}">
        <p14:creationId xmlns:p14="http://schemas.microsoft.com/office/powerpoint/2010/main" val="2585185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3936CF-189A-B278-E1B6-4D98B143054D}"/>
              </a:ext>
            </a:extLst>
          </p:cNvPr>
          <p:cNvSpPr>
            <a:spLocks noGrp="1"/>
          </p:cNvSpPr>
          <p:nvPr>
            <p:ph type="body" sz="quarter" idx="12"/>
          </p:nvPr>
        </p:nvSpPr>
        <p:spPr>
          <a:xfrm>
            <a:off x="6973112" y="1717528"/>
            <a:ext cx="5358977" cy="2740634"/>
          </a:xfrm>
        </p:spPr>
        <p:txBody>
          <a:bodyPr vert="horz" lIns="91440" tIns="45720" rIns="91440" bIns="45720" rtlCol="0" anchor="t">
            <a:normAutofit/>
          </a:bodyPr>
          <a:lstStyle/>
          <a:p>
            <a:r>
              <a:rPr lang="en-GB" sz="1400">
                <a:latin typeface="Inter"/>
                <a:ea typeface="Times New Roman" panose="02020603050405020304" pitchFamily="18" charset="0"/>
              </a:rPr>
              <a:t>T</a:t>
            </a:r>
            <a:r>
              <a:rPr lang="en-GB" sz="1400">
                <a:effectLst/>
                <a:latin typeface="Inter"/>
                <a:ea typeface="Times New Roman" panose="02020603050405020304" pitchFamily="18" charset="0"/>
              </a:rPr>
              <a:t>he mean pay gap </a:t>
            </a:r>
            <a:r>
              <a:rPr lang="en-GB" sz="1400">
                <a:latin typeface="Inter"/>
                <a:ea typeface="Times New Roman" panose="02020603050405020304" pitchFamily="18" charset="0"/>
              </a:rPr>
              <a:t>is</a:t>
            </a:r>
            <a:r>
              <a:rPr lang="en-GB" sz="1400">
                <a:effectLst/>
                <a:latin typeface="Inter"/>
                <a:ea typeface="Times New Roman" panose="02020603050405020304" pitchFamily="18" charset="0"/>
              </a:rPr>
              <a:t> a measure of the difference between two groups average earnings across an organisation</a:t>
            </a:r>
            <a:r>
              <a:rPr lang="en-GB" sz="1400">
                <a:latin typeface="Inter"/>
                <a:ea typeface="Times New Roman" panose="02020603050405020304" pitchFamily="18" charset="0"/>
              </a:rPr>
              <a:t> e.g., between men and women’s average earnings</a:t>
            </a:r>
            <a:endParaRPr lang="en-GB" sz="1400">
              <a:latin typeface="Inter"/>
            </a:endParaRPr>
          </a:p>
          <a:p>
            <a:endParaRPr lang="en-GB" sz="7200"/>
          </a:p>
          <a:p>
            <a:endParaRPr lang="en-GB" sz="7200"/>
          </a:p>
          <a:p>
            <a:endParaRPr lang="en-GB"/>
          </a:p>
        </p:txBody>
      </p:sp>
      <p:sp>
        <p:nvSpPr>
          <p:cNvPr id="3" name="Title 2">
            <a:extLst>
              <a:ext uri="{FF2B5EF4-FFF2-40B4-BE49-F238E27FC236}">
                <a16:creationId xmlns:a16="http://schemas.microsoft.com/office/drawing/2014/main" id="{4E905C58-6929-B76A-A7C9-8D68DB8290C2}"/>
              </a:ext>
            </a:extLst>
          </p:cNvPr>
          <p:cNvSpPr>
            <a:spLocks noGrp="1"/>
          </p:cNvSpPr>
          <p:nvPr>
            <p:ph type="ctrTitle"/>
          </p:nvPr>
        </p:nvSpPr>
        <p:spPr>
          <a:xfrm>
            <a:off x="244360" y="385342"/>
            <a:ext cx="11076689" cy="1160319"/>
          </a:xfrm>
        </p:spPr>
        <p:txBody>
          <a:bodyPr>
            <a:noAutofit/>
          </a:bodyPr>
          <a:lstStyle/>
          <a:p>
            <a:r>
              <a:rPr lang="en-GB" sz="3200">
                <a:latin typeface="Lora SemiBold"/>
              </a:rPr>
              <a:t>NICE’s gender pay gap reporting for 2023/4 has slightly increased from 7.8% in 2022/23. The national pay gap, as at 31st March 2023, was 8.7%</a:t>
            </a:r>
          </a:p>
        </p:txBody>
      </p:sp>
      <p:sp>
        <p:nvSpPr>
          <p:cNvPr id="9" name="TextBox 8">
            <a:extLst>
              <a:ext uri="{FF2B5EF4-FFF2-40B4-BE49-F238E27FC236}">
                <a16:creationId xmlns:a16="http://schemas.microsoft.com/office/drawing/2014/main" id="{7353D217-2934-7AAA-1BAB-831D0DB08C30}"/>
              </a:ext>
            </a:extLst>
          </p:cNvPr>
          <p:cNvSpPr txBox="1"/>
          <p:nvPr/>
        </p:nvSpPr>
        <p:spPr>
          <a:xfrm>
            <a:off x="3770859" y="4352621"/>
            <a:ext cx="2815789" cy="646331"/>
          </a:xfrm>
          <a:prstGeom prst="rect">
            <a:avLst/>
          </a:prstGeom>
          <a:noFill/>
        </p:spPr>
        <p:txBody>
          <a:bodyPr wrap="square" lIns="91440" tIns="45720" rIns="91440" bIns="45720" rtlCol="0" anchor="t">
            <a:spAutoFit/>
          </a:bodyPr>
          <a:lstStyle/>
          <a:p>
            <a:r>
              <a:rPr lang="en-GB"/>
              <a:t>3.42% (in favour of non-disabled employees) </a:t>
            </a:r>
          </a:p>
        </p:txBody>
      </p:sp>
      <p:sp>
        <p:nvSpPr>
          <p:cNvPr id="12" name="TextBox 11">
            <a:extLst>
              <a:ext uri="{FF2B5EF4-FFF2-40B4-BE49-F238E27FC236}">
                <a16:creationId xmlns:a16="http://schemas.microsoft.com/office/drawing/2014/main" id="{BB066631-7DF6-193B-D6D4-904628374E9A}"/>
              </a:ext>
            </a:extLst>
          </p:cNvPr>
          <p:cNvSpPr txBox="1"/>
          <p:nvPr/>
        </p:nvSpPr>
        <p:spPr>
          <a:xfrm>
            <a:off x="3773009" y="3194579"/>
            <a:ext cx="2604654" cy="646331"/>
          </a:xfrm>
          <a:prstGeom prst="rect">
            <a:avLst/>
          </a:prstGeom>
          <a:noFill/>
        </p:spPr>
        <p:txBody>
          <a:bodyPr wrap="square" lIns="91440" tIns="45720" rIns="91440" bIns="45720" rtlCol="0" anchor="t">
            <a:spAutoFit/>
          </a:bodyPr>
          <a:lstStyle/>
          <a:p>
            <a:r>
              <a:rPr lang="en-GB"/>
              <a:t>10.2% (in favour of white employees)</a:t>
            </a:r>
          </a:p>
        </p:txBody>
      </p:sp>
      <p:sp>
        <p:nvSpPr>
          <p:cNvPr id="13" name="TextBox 12">
            <a:extLst>
              <a:ext uri="{FF2B5EF4-FFF2-40B4-BE49-F238E27FC236}">
                <a16:creationId xmlns:a16="http://schemas.microsoft.com/office/drawing/2014/main" id="{29241EBD-9A23-89E6-7434-A540DCDEDA9C}"/>
              </a:ext>
            </a:extLst>
          </p:cNvPr>
          <p:cNvSpPr txBox="1"/>
          <p:nvPr/>
        </p:nvSpPr>
        <p:spPr>
          <a:xfrm>
            <a:off x="3760501" y="5491086"/>
            <a:ext cx="2945098" cy="646331"/>
          </a:xfrm>
          <a:prstGeom prst="rect">
            <a:avLst/>
          </a:prstGeom>
          <a:noFill/>
        </p:spPr>
        <p:txBody>
          <a:bodyPr wrap="square" lIns="91440" tIns="45720" rIns="91440" bIns="45720" rtlCol="0" anchor="t">
            <a:spAutoFit/>
          </a:bodyPr>
          <a:lstStyle/>
          <a:p>
            <a:r>
              <a:rPr lang="en-GB"/>
              <a:t>6.12% (in favour of heterosexual employees)</a:t>
            </a:r>
          </a:p>
        </p:txBody>
      </p:sp>
      <p:sp>
        <p:nvSpPr>
          <p:cNvPr id="20" name="Rectangle 19">
            <a:extLst>
              <a:ext uri="{FF2B5EF4-FFF2-40B4-BE49-F238E27FC236}">
                <a16:creationId xmlns:a16="http://schemas.microsoft.com/office/drawing/2014/main" id="{DEE79819-57D2-839A-6DF2-ADEE33F61EBD}"/>
              </a:ext>
            </a:extLst>
          </p:cNvPr>
          <p:cNvSpPr/>
          <p:nvPr/>
        </p:nvSpPr>
        <p:spPr>
          <a:xfrm>
            <a:off x="1305661" y="1819442"/>
            <a:ext cx="1917256" cy="83031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Gender</a:t>
            </a:r>
          </a:p>
        </p:txBody>
      </p:sp>
      <p:sp>
        <p:nvSpPr>
          <p:cNvPr id="21" name="Rectangle 20">
            <a:extLst>
              <a:ext uri="{FF2B5EF4-FFF2-40B4-BE49-F238E27FC236}">
                <a16:creationId xmlns:a16="http://schemas.microsoft.com/office/drawing/2014/main" id="{67D6864E-EF2E-50ED-77C7-BB644149DE07}"/>
              </a:ext>
            </a:extLst>
          </p:cNvPr>
          <p:cNvSpPr/>
          <p:nvPr/>
        </p:nvSpPr>
        <p:spPr>
          <a:xfrm>
            <a:off x="1305661" y="3049899"/>
            <a:ext cx="1917256" cy="83031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Ethnicity</a:t>
            </a:r>
          </a:p>
        </p:txBody>
      </p:sp>
      <p:sp>
        <p:nvSpPr>
          <p:cNvPr id="22" name="Rectangle 21">
            <a:extLst>
              <a:ext uri="{FF2B5EF4-FFF2-40B4-BE49-F238E27FC236}">
                <a16:creationId xmlns:a16="http://schemas.microsoft.com/office/drawing/2014/main" id="{0C10A367-0170-A736-6B00-B59B5CA6529D}"/>
              </a:ext>
            </a:extLst>
          </p:cNvPr>
          <p:cNvSpPr/>
          <p:nvPr/>
        </p:nvSpPr>
        <p:spPr>
          <a:xfrm>
            <a:off x="1305661" y="4260629"/>
            <a:ext cx="1917256" cy="83031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Disability</a:t>
            </a:r>
          </a:p>
        </p:txBody>
      </p:sp>
      <p:sp>
        <p:nvSpPr>
          <p:cNvPr id="23" name="Rectangle 22">
            <a:extLst>
              <a:ext uri="{FF2B5EF4-FFF2-40B4-BE49-F238E27FC236}">
                <a16:creationId xmlns:a16="http://schemas.microsoft.com/office/drawing/2014/main" id="{1759B7B3-9F5D-2C60-22AA-A6F1B8CC39BB}"/>
              </a:ext>
            </a:extLst>
          </p:cNvPr>
          <p:cNvSpPr/>
          <p:nvPr/>
        </p:nvSpPr>
        <p:spPr>
          <a:xfrm>
            <a:off x="1307748" y="5422036"/>
            <a:ext cx="1917256" cy="83031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Sexual Orientation</a:t>
            </a:r>
          </a:p>
        </p:txBody>
      </p:sp>
      <p:sp>
        <p:nvSpPr>
          <p:cNvPr id="24" name="TextBox 23">
            <a:extLst>
              <a:ext uri="{FF2B5EF4-FFF2-40B4-BE49-F238E27FC236}">
                <a16:creationId xmlns:a16="http://schemas.microsoft.com/office/drawing/2014/main" id="{9C571026-441E-10A4-5785-6326BF8AD3A6}"/>
              </a:ext>
            </a:extLst>
          </p:cNvPr>
          <p:cNvSpPr txBox="1"/>
          <p:nvPr/>
        </p:nvSpPr>
        <p:spPr>
          <a:xfrm>
            <a:off x="3749964" y="1911434"/>
            <a:ext cx="2604654" cy="646331"/>
          </a:xfrm>
          <a:prstGeom prst="rect">
            <a:avLst/>
          </a:prstGeom>
          <a:noFill/>
        </p:spPr>
        <p:txBody>
          <a:bodyPr wrap="square" lIns="91440" tIns="45720" rIns="91440" bIns="45720" rtlCol="0" anchor="t">
            <a:spAutoFit/>
          </a:bodyPr>
          <a:lstStyle/>
          <a:p>
            <a:r>
              <a:rPr lang="en-GB"/>
              <a:t>9.4% (in favour of men)</a:t>
            </a:r>
            <a:endParaRPr lang="en-GB">
              <a:ea typeface="Inter"/>
            </a:endParaRPr>
          </a:p>
        </p:txBody>
      </p:sp>
      <p:sp>
        <p:nvSpPr>
          <p:cNvPr id="4" name="Rectangle 3">
            <a:extLst>
              <a:ext uri="{FF2B5EF4-FFF2-40B4-BE49-F238E27FC236}">
                <a16:creationId xmlns:a16="http://schemas.microsoft.com/office/drawing/2014/main" id="{1D569E2E-7FEE-9F9B-31F4-74C20E12ECE3}"/>
              </a:ext>
            </a:extLst>
          </p:cNvPr>
          <p:cNvSpPr/>
          <p:nvPr/>
        </p:nvSpPr>
        <p:spPr>
          <a:xfrm>
            <a:off x="0" y="-54765"/>
            <a:ext cx="12192000" cy="365107"/>
          </a:xfrm>
          <a:prstGeom prst="rect">
            <a:avLst/>
          </a:prstGeom>
          <a:solidFill>
            <a:srgbClr val="2280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a:t>Data highlights: gender pay gap</a:t>
            </a:r>
            <a:endParaRPr lang="en-GB"/>
          </a:p>
        </p:txBody>
      </p:sp>
    </p:spTree>
    <p:extLst>
      <p:ext uri="{BB962C8B-B14F-4D97-AF65-F5344CB8AC3E}">
        <p14:creationId xmlns:p14="http://schemas.microsoft.com/office/powerpoint/2010/main" val="675364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8B7355-BF63-D0D3-FB9D-B16B768FCD8F}"/>
              </a:ext>
            </a:extLst>
          </p:cNvPr>
          <p:cNvSpPr>
            <a:spLocks noGrp="1"/>
          </p:cNvSpPr>
          <p:nvPr>
            <p:ph type="ctrTitle"/>
          </p:nvPr>
        </p:nvSpPr>
        <p:spPr>
          <a:xfrm>
            <a:off x="454510" y="446959"/>
            <a:ext cx="11076689" cy="1160319"/>
          </a:xfrm>
        </p:spPr>
        <p:txBody>
          <a:bodyPr>
            <a:normAutofit/>
          </a:bodyPr>
          <a:lstStyle/>
          <a:p>
            <a:r>
              <a:rPr lang="en-GB" sz="3200">
                <a:latin typeface="Lora SemiBold"/>
              </a:rPr>
              <a:t>In 2023/24 we delivered key areas in our workforce EDI action plan </a:t>
            </a:r>
          </a:p>
        </p:txBody>
      </p:sp>
      <p:sp>
        <p:nvSpPr>
          <p:cNvPr id="4" name="Rectangle 3">
            <a:extLst>
              <a:ext uri="{FF2B5EF4-FFF2-40B4-BE49-F238E27FC236}">
                <a16:creationId xmlns:a16="http://schemas.microsoft.com/office/drawing/2014/main" id="{C8D0940C-2DFF-1FEE-EE75-0132D863A5D8}"/>
              </a:ext>
            </a:extLst>
          </p:cNvPr>
          <p:cNvSpPr/>
          <p:nvPr/>
        </p:nvSpPr>
        <p:spPr>
          <a:xfrm>
            <a:off x="564079" y="1512385"/>
            <a:ext cx="2042950" cy="2116454"/>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ea typeface="Inter"/>
              </a:rPr>
              <a:t>EDI Roadmap</a:t>
            </a:r>
          </a:p>
        </p:txBody>
      </p:sp>
      <p:sp>
        <p:nvSpPr>
          <p:cNvPr id="5" name="Rectangle 4">
            <a:extLst>
              <a:ext uri="{FF2B5EF4-FFF2-40B4-BE49-F238E27FC236}">
                <a16:creationId xmlns:a16="http://schemas.microsoft.com/office/drawing/2014/main" id="{482610F9-3AB8-5446-896C-931F1F7BC8C1}"/>
              </a:ext>
            </a:extLst>
          </p:cNvPr>
          <p:cNvSpPr/>
          <p:nvPr/>
        </p:nvSpPr>
        <p:spPr>
          <a:xfrm>
            <a:off x="564079" y="3968384"/>
            <a:ext cx="2042950" cy="2116454"/>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t> Recruitment </a:t>
            </a:r>
          </a:p>
        </p:txBody>
      </p:sp>
      <p:sp>
        <p:nvSpPr>
          <p:cNvPr id="7" name="Rectangle 6">
            <a:extLst>
              <a:ext uri="{FF2B5EF4-FFF2-40B4-BE49-F238E27FC236}">
                <a16:creationId xmlns:a16="http://schemas.microsoft.com/office/drawing/2014/main" id="{604E51D5-E110-0076-3BDB-73E977643941}"/>
              </a:ext>
            </a:extLst>
          </p:cNvPr>
          <p:cNvSpPr/>
          <p:nvPr/>
        </p:nvSpPr>
        <p:spPr>
          <a:xfrm>
            <a:off x="0" y="653"/>
            <a:ext cx="12192000" cy="365107"/>
          </a:xfrm>
          <a:prstGeom prst="rect">
            <a:avLst/>
          </a:prstGeom>
          <a:solidFill>
            <a:srgbClr val="228096"/>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t>Summary of actions taken in 2023/24</a:t>
            </a:r>
          </a:p>
        </p:txBody>
      </p:sp>
      <p:sp>
        <p:nvSpPr>
          <p:cNvPr id="8" name="TextBox 7">
            <a:extLst>
              <a:ext uri="{FF2B5EF4-FFF2-40B4-BE49-F238E27FC236}">
                <a16:creationId xmlns:a16="http://schemas.microsoft.com/office/drawing/2014/main" id="{7DBD703E-AF20-0890-ADC7-8637228606B4}"/>
              </a:ext>
            </a:extLst>
          </p:cNvPr>
          <p:cNvSpPr txBox="1"/>
          <p:nvPr/>
        </p:nvSpPr>
        <p:spPr>
          <a:xfrm>
            <a:off x="2853803" y="4159746"/>
            <a:ext cx="9141124" cy="26314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500">
                <a:cs typeface="Segoe UI"/>
              </a:rPr>
              <a:t>Continued to embed a range of initiatives launched in 2022/23</a:t>
            </a:r>
            <a:r>
              <a:rPr lang="en-US" sz="1500">
                <a:cs typeface="Segoe UI"/>
              </a:rPr>
              <a:t>​</a:t>
            </a:r>
          </a:p>
          <a:p>
            <a:endParaRPr lang="en-US" sz="1500">
              <a:cs typeface="Segoe UI"/>
            </a:endParaRPr>
          </a:p>
          <a:p>
            <a:pPr marL="285750" indent="-285750">
              <a:buFont typeface="Arial,Sans-Serif"/>
              <a:buChar char="•"/>
            </a:pPr>
            <a:r>
              <a:rPr lang="en-GB" sz="1500">
                <a:cs typeface="Arial"/>
              </a:rPr>
              <a:t>The ‘Hiring Managers Form’, which ensures managers are giving clear reasons why candidates have not been appointed at interview - compliance for period 2023/4 was 38%</a:t>
            </a:r>
            <a:endParaRPr lang="en-GB" sz="1500">
              <a:solidFill>
                <a:srgbClr val="FF0000"/>
              </a:solidFill>
              <a:ea typeface="Inter"/>
              <a:cs typeface="Arial"/>
            </a:endParaRPr>
          </a:p>
          <a:p>
            <a:pPr marL="285750" indent="-285750">
              <a:buFont typeface="Arial,Sans-Serif"/>
              <a:buChar char="•"/>
            </a:pPr>
            <a:r>
              <a:rPr lang="en-GB" sz="1500">
                <a:cs typeface="Arial"/>
              </a:rPr>
              <a:t>Training programme for hiring managers was 19% compliant as at March 2024. The programme was paused for much of 23/24 for a content redesign to support process improvement and the roadmap</a:t>
            </a:r>
            <a:endParaRPr lang="en-GB" sz="1500">
              <a:solidFill>
                <a:srgbClr val="000000"/>
              </a:solidFill>
              <a:ea typeface="Inter"/>
              <a:cs typeface="Arial"/>
            </a:endParaRPr>
          </a:p>
          <a:p>
            <a:pPr marL="285750" indent="-285750">
              <a:buFont typeface="Arial,Sans-Serif"/>
              <a:buChar char="•"/>
            </a:pPr>
            <a:r>
              <a:rPr lang="en-GB" sz="1500">
                <a:cs typeface="Arial"/>
              </a:rPr>
              <a:t>The NICE Inclusive Recruitment Volunteer Scheme to support ethnic minority representation on interview panels for Band 7+ roles-  37 staff are currently registered on the scheme; </a:t>
            </a:r>
            <a:r>
              <a:rPr lang="en-GB" sz="1500">
                <a:solidFill>
                  <a:srgbClr val="000000"/>
                </a:solidFill>
                <a:cs typeface="Arial"/>
              </a:rPr>
              <a:t>93%</a:t>
            </a:r>
            <a:r>
              <a:rPr lang="en-GB" sz="1500">
                <a:solidFill>
                  <a:srgbClr val="FF0000"/>
                </a:solidFill>
                <a:cs typeface="Arial"/>
              </a:rPr>
              <a:t> </a:t>
            </a:r>
            <a:r>
              <a:rPr lang="en-GB" sz="1500">
                <a:cs typeface="Arial"/>
              </a:rPr>
              <a:t>compliance)</a:t>
            </a:r>
            <a:endParaRPr lang="en-GB" sz="1500">
              <a:ea typeface="Inter"/>
              <a:cs typeface="Arial"/>
            </a:endParaRPr>
          </a:p>
          <a:p>
            <a:pPr marL="285750" indent="-285750">
              <a:buFont typeface="Arial,Sans-Serif"/>
              <a:buChar char="•"/>
            </a:pPr>
            <a:endParaRPr lang="en-GB" sz="1500">
              <a:ea typeface="Inter"/>
              <a:cs typeface="Arial"/>
            </a:endParaRPr>
          </a:p>
        </p:txBody>
      </p:sp>
      <p:sp>
        <p:nvSpPr>
          <p:cNvPr id="11" name="TextBox 10">
            <a:extLst>
              <a:ext uri="{FF2B5EF4-FFF2-40B4-BE49-F238E27FC236}">
                <a16:creationId xmlns:a16="http://schemas.microsoft.com/office/drawing/2014/main" id="{A771DB80-9C5E-F2D7-4FE5-DD6E6BBFA174}"/>
              </a:ext>
            </a:extLst>
          </p:cNvPr>
          <p:cNvSpPr txBox="1"/>
          <p:nvPr/>
        </p:nvSpPr>
        <p:spPr>
          <a:xfrm>
            <a:off x="2910628" y="1510546"/>
            <a:ext cx="9277195" cy="23621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500">
              <a:cs typeface="Arial"/>
            </a:endParaRPr>
          </a:p>
          <a:p>
            <a:pPr>
              <a:buFont typeface="Arial,Sans-Serif"/>
            </a:pPr>
            <a:r>
              <a:rPr lang="en-GB" sz="1500">
                <a:ea typeface="Inter"/>
                <a:cs typeface="Arial"/>
              </a:rPr>
              <a:t>A new EDI Roadmap 2024-2029 was developed, and approved by Board in March</a:t>
            </a:r>
          </a:p>
          <a:p>
            <a:pPr>
              <a:buFont typeface="Arial,Sans-Serif"/>
            </a:pPr>
            <a:r>
              <a:rPr lang="en-GB" sz="1500">
                <a:ea typeface="Inter"/>
                <a:cs typeface="Arial"/>
              </a:rPr>
              <a:t>  </a:t>
            </a:r>
          </a:p>
          <a:p>
            <a:pPr>
              <a:buFont typeface="Arial,Sans-Serif"/>
            </a:pPr>
            <a:r>
              <a:rPr lang="en-GB" sz="1500">
                <a:ea typeface="+mn-lt"/>
                <a:cs typeface="+mn-lt"/>
              </a:rPr>
              <a:t>It sets out our ambitions and key actions for the period 2024-2029, including:</a:t>
            </a:r>
            <a:endParaRPr lang="en-US" sz="1500">
              <a:ea typeface="+mn-lt"/>
              <a:cs typeface="+mn-lt"/>
            </a:endParaRPr>
          </a:p>
          <a:p>
            <a:pPr marL="971550" lvl="1" indent="-285750">
              <a:spcBef>
                <a:spcPts val="500"/>
              </a:spcBef>
              <a:buFont typeface="Arial"/>
              <a:buChar char="•"/>
            </a:pPr>
            <a:r>
              <a:rPr lang="en-GB" sz="1500">
                <a:ea typeface="+mn-lt"/>
                <a:cs typeface="+mn-lt"/>
              </a:rPr>
              <a:t>our 5 overarching objectives</a:t>
            </a:r>
            <a:endParaRPr lang="en-US" sz="1500">
              <a:ea typeface="+mn-lt"/>
              <a:cs typeface="+mn-lt"/>
            </a:endParaRPr>
          </a:p>
          <a:p>
            <a:pPr marL="971550" lvl="1" indent="-285750">
              <a:spcBef>
                <a:spcPts val="500"/>
              </a:spcBef>
              <a:buFont typeface="Arial"/>
              <a:buChar char="•"/>
            </a:pPr>
            <a:r>
              <a:rPr lang="en-GB" sz="1500">
                <a:ea typeface="+mn-lt"/>
                <a:cs typeface="+mn-lt"/>
              </a:rPr>
              <a:t>the core areas of work we will undertake</a:t>
            </a:r>
            <a:endParaRPr lang="en-US" sz="1500">
              <a:ea typeface="+mn-lt"/>
              <a:cs typeface="+mn-lt"/>
            </a:endParaRPr>
          </a:p>
          <a:p>
            <a:pPr marL="971550" lvl="1" indent="-285750">
              <a:spcBef>
                <a:spcPts val="500"/>
              </a:spcBef>
              <a:buFont typeface="Arial"/>
              <a:buChar char="•"/>
            </a:pPr>
            <a:r>
              <a:rPr lang="en-GB" sz="1500">
                <a:ea typeface="+mn-lt"/>
                <a:cs typeface="+mn-lt"/>
              </a:rPr>
              <a:t>a framework for how we will work together and hold ourselves collectively to account for achieving our goals.</a:t>
            </a:r>
            <a:endParaRPr lang="en-US" sz="1500">
              <a:ea typeface="+mn-lt"/>
              <a:cs typeface="+mn-lt"/>
            </a:endParaRPr>
          </a:p>
          <a:p>
            <a:pPr marL="285750" indent="-285750">
              <a:buFont typeface="Arial,Sans-Serif"/>
              <a:buChar char="•"/>
            </a:pPr>
            <a:endParaRPr lang="en-GB" sz="1500">
              <a:ea typeface="+mn-lt"/>
              <a:cs typeface="Arial"/>
            </a:endParaRPr>
          </a:p>
        </p:txBody>
      </p:sp>
    </p:spTree>
    <p:extLst>
      <p:ext uri="{BB962C8B-B14F-4D97-AF65-F5344CB8AC3E}">
        <p14:creationId xmlns:p14="http://schemas.microsoft.com/office/powerpoint/2010/main" val="1495018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E16ABE-9498-56AB-0B98-706370A596BD}"/>
              </a:ext>
            </a:extLst>
          </p:cNvPr>
          <p:cNvSpPr>
            <a:spLocks noGrp="1"/>
          </p:cNvSpPr>
          <p:nvPr>
            <p:ph type="body" sz="quarter" idx="12"/>
          </p:nvPr>
        </p:nvSpPr>
        <p:spPr>
          <a:xfrm>
            <a:off x="3165274" y="1892766"/>
            <a:ext cx="8699381" cy="1761611"/>
          </a:xfrm>
        </p:spPr>
        <p:txBody>
          <a:bodyPr vert="horz" lIns="91440" tIns="45720" rIns="91440" bIns="45720" rtlCol="0" anchor="t">
            <a:normAutofit/>
          </a:bodyPr>
          <a:lstStyle/>
          <a:p>
            <a:pPr marL="285750" indent="-285750">
              <a:lnSpc>
                <a:spcPct val="100000"/>
              </a:lnSpc>
              <a:spcBef>
                <a:spcPts val="600"/>
              </a:spcBef>
              <a:buFont typeface="Arial" panose="020B0604020202020204" pitchFamily="34" charset="0"/>
              <a:buChar char="•"/>
            </a:pPr>
            <a:r>
              <a:rPr lang="en-GB" sz="1600">
                <a:latin typeface="+mn-lt"/>
                <a:ea typeface="Times New Roman" panose="02020603050405020304" pitchFamily="18" charset="0"/>
                <a:cs typeface="Arial"/>
              </a:rPr>
              <a:t>Internal delivery</a:t>
            </a:r>
            <a:r>
              <a:rPr lang="en-GB" sz="1600">
                <a:effectLst/>
                <a:latin typeface="+mn-lt"/>
                <a:ea typeface="Times New Roman" panose="02020603050405020304" pitchFamily="18" charset="0"/>
                <a:cs typeface="Arial"/>
              </a:rPr>
              <a:t> of a suite of EDI development modules </a:t>
            </a:r>
            <a:r>
              <a:rPr lang="en-GB" sz="1600">
                <a:latin typeface="+mn-lt"/>
                <a:ea typeface="Times New Roman" panose="02020603050405020304" pitchFamily="18" charset="0"/>
                <a:cs typeface="Arial"/>
              </a:rPr>
              <a:t>(Anti-racism</a:t>
            </a:r>
            <a:r>
              <a:rPr lang="en-GB" sz="1600">
                <a:effectLst/>
                <a:latin typeface="+mn-lt"/>
                <a:ea typeface="Times New Roman" panose="02020603050405020304" pitchFamily="18" charset="0"/>
                <a:cs typeface="Arial"/>
              </a:rPr>
              <a:t>, Allyship, Disability, LGBTQ+ awareness) open to all staff;</a:t>
            </a:r>
            <a:r>
              <a:rPr lang="en-GB" sz="1600">
                <a:latin typeface="+mn-lt"/>
                <a:ea typeface="Times New Roman" panose="02020603050405020304" pitchFamily="18" charset="0"/>
                <a:cs typeface="Arial"/>
              </a:rPr>
              <a:t> 257</a:t>
            </a:r>
            <a:r>
              <a:rPr lang="en-GB" sz="1600">
                <a:solidFill>
                  <a:srgbClr val="FF0000"/>
                </a:solidFill>
                <a:effectLst/>
                <a:latin typeface="+mn-lt"/>
                <a:ea typeface="Times New Roman" panose="02020603050405020304" pitchFamily="18" charset="0"/>
                <a:cs typeface="Arial"/>
              </a:rPr>
              <a:t> </a:t>
            </a:r>
            <a:r>
              <a:rPr lang="en-GB" sz="1600">
                <a:effectLst/>
                <a:latin typeface="+mn-lt"/>
                <a:ea typeface="Times New Roman" panose="02020603050405020304" pitchFamily="18" charset="0"/>
                <a:cs typeface="Arial"/>
              </a:rPr>
              <a:t>staff </a:t>
            </a:r>
            <a:r>
              <a:rPr lang="en-GB" sz="1600">
                <a:latin typeface="+mn-lt"/>
                <a:ea typeface="Times New Roman" panose="02020603050405020304" pitchFamily="18" charset="0"/>
                <a:cs typeface="Arial"/>
              </a:rPr>
              <a:t>attended</a:t>
            </a:r>
            <a:endParaRPr lang="en-US">
              <a:cs typeface="Arial"/>
            </a:endParaRPr>
          </a:p>
          <a:p>
            <a:pPr marL="285750" indent="-285750">
              <a:lnSpc>
                <a:spcPct val="100000"/>
              </a:lnSpc>
              <a:spcBef>
                <a:spcPts val="600"/>
              </a:spcBef>
              <a:buFont typeface="Arial" panose="020B0604020202020204" pitchFamily="34" charset="0"/>
              <a:buChar char="•"/>
            </a:pPr>
            <a:r>
              <a:rPr lang="en-GB" sz="1600">
                <a:latin typeface="+mn-lt"/>
                <a:ea typeface="Times New Roman" panose="02020603050405020304" pitchFamily="18" charset="0"/>
                <a:cs typeface="Arial"/>
              </a:rPr>
              <a:t>We launched</a:t>
            </a:r>
            <a:r>
              <a:rPr lang="en-GB" sz="1600">
                <a:effectLst/>
                <a:latin typeface="+mn-lt"/>
                <a:ea typeface="Times New Roman" panose="02020603050405020304" pitchFamily="18" charset="0"/>
                <a:cs typeface="Arial"/>
              </a:rPr>
              <a:t> a new e-learning </a:t>
            </a:r>
            <a:r>
              <a:rPr lang="en-GB" sz="1600">
                <a:latin typeface="+mn-lt"/>
                <a:ea typeface="Times New Roman" panose="02020603050405020304" pitchFamily="18" charset="0"/>
                <a:cs typeface="Arial"/>
              </a:rPr>
              <a:t>mandatory training module- to date, 81% of</a:t>
            </a:r>
            <a:r>
              <a:rPr lang="en-GB" sz="1600">
                <a:solidFill>
                  <a:srgbClr val="FF0000"/>
                </a:solidFill>
                <a:latin typeface="+mn-lt"/>
                <a:ea typeface="Times New Roman" panose="02020603050405020304" pitchFamily="18" charset="0"/>
                <a:cs typeface="Arial"/>
              </a:rPr>
              <a:t> </a:t>
            </a:r>
            <a:r>
              <a:rPr lang="en-GB" sz="1600">
                <a:latin typeface="+mn-lt"/>
                <a:ea typeface="Times New Roman" panose="02020603050405020304" pitchFamily="18" charset="0"/>
                <a:cs typeface="Arial"/>
              </a:rPr>
              <a:t>staff have completed this to date</a:t>
            </a:r>
            <a:endParaRPr lang="en-US"/>
          </a:p>
          <a:p>
            <a:pPr marL="285750" indent="-285750">
              <a:lnSpc>
                <a:spcPct val="100000"/>
              </a:lnSpc>
              <a:spcBef>
                <a:spcPts val="600"/>
              </a:spcBef>
              <a:buFont typeface="Arial" panose="020B0604020202020204" pitchFamily="34" charset="0"/>
              <a:buChar char="•"/>
            </a:pPr>
            <a:r>
              <a:rPr lang="en-GB" sz="1600">
                <a:effectLst/>
                <a:latin typeface="+mn-lt"/>
                <a:ea typeface="Times New Roman" panose="02020603050405020304" pitchFamily="18" charset="0"/>
                <a:cs typeface="Arial"/>
              </a:rPr>
              <a:t>6 ethnic minority, disabled and LGBTQ+ staff </a:t>
            </a:r>
            <a:r>
              <a:rPr lang="en-GB" sz="1600">
                <a:latin typeface="+mn-lt"/>
                <a:ea typeface="Times New Roman" panose="02020603050405020304" pitchFamily="18" charset="0"/>
                <a:cs typeface="Arial"/>
              </a:rPr>
              <a:t>are registered</a:t>
            </a:r>
            <a:r>
              <a:rPr lang="en-GB" sz="1600">
                <a:effectLst/>
                <a:latin typeface="+mn-lt"/>
                <a:ea typeface="Times New Roman" panose="02020603050405020304" pitchFamily="18" charset="0"/>
                <a:cs typeface="Arial"/>
              </a:rPr>
              <a:t> on a level 7 Executive Coaching and Mentoring programme with Salford University</a:t>
            </a:r>
            <a:endParaRPr lang="en-GB" sz="1600">
              <a:latin typeface="+mn-lt"/>
              <a:cs typeface="Arial"/>
            </a:endParaRPr>
          </a:p>
        </p:txBody>
      </p:sp>
      <p:sp>
        <p:nvSpPr>
          <p:cNvPr id="6" name="Text Placeholder 1">
            <a:extLst>
              <a:ext uri="{FF2B5EF4-FFF2-40B4-BE49-F238E27FC236}">
                <a16:creationId xmlns:a16="http://schemas.microsoft.com/office/drawing/2014/main" id="{B8024BBD-75E6-E026-C807-A852F5A4C6AC}"/>
              </a:ext>
            </a:extLst>
          </p:cNvPr>
          <p:cNvSpPr txBox="1">
            <a:spLocks/>
          </p:cNvSpPr>
          <p:nvPr/>
        </p:nvSpPr>
        <p:spPr>
          <a:xfrm>
            <a:off x="3047345" y="3985893"/>
            <a:ext cx="8926166" cy="2192153"/>
          </a:xfrm>
          <a:prstGeom prst="rect">
            <a:avLst/>
          </a:prstGeom>
        </p:spPr>
        <p:txBody>
          <a:bodyPr vert="horz" lIns="91440" tIns="45720" rIns="91440" bIns="45720" rtlCol="0" anchor="t">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600"/>
              </a:spcBef>
              <a:buFont typeface="Arial" panose="020B0604020202020204" pitchFamily="34" charset="0"/>
              <a:buChar char="•"/>
              <a:tabLst>
                <a:tab pos="450215" algn="l"/>
              </a:tabLst>
            </a:pPr>
            <a:endParaRPr lang="en-GB" sz="1600">
              <a:latin typeface="+mn-lt"/>
              <a:cs typeface="Arial" panose="020B0604020202020204" pitchFamily="34" charset="0"/>
            </a:endParaRPr>
          </a:p>
          <a:p>
            <a:pPr marL="285750" indent="-285750">
              <a:lnSpc>
                <a:spcPct val="100000"/>
              </a:lnSpc>
              <a:spcBef>
                <a:spcPts val="600"/>
              </a:spcBef>
              <a:buFont typeface="Arial" panose="020B0604020202020204" pitchFamily="34" charset="0"/>
              <a:buChar char="•"/>
              <a:tabLst>
                <a:tab pos="450215" algn="l"/>
              </a:tabLst>
            </a:pPr>
            <a:r>
              <a:rPr lang="en-GB" sz="1600">
                <a:latin typeface="+mn-lt"/>
                <a:ea typeface="Inter"/>
                <a:cs typeface="Arial"/>
              </a:rPr>
              <a:t>A new Staff Network Framework was developed, co-created with Staff Network Chairs/ Vice Chairs- this sets out the roles and responsibilities of the Staff Networks and the support they can expect from NICE</a:t>
            </a:r>
          </a:p>
          <a:p>
            <a:pPr>
              <a:lnSpc>
                <a:spcPct val="100000"/>
              </a:lnSpc>
              <a:spcBef>
                <a:spcPts val="600"/>
              </a:spcBef>
              <a:tabLst>
                <a:tab pos="450215" algn="l"/>
              </a:tabLst>
            </a:pPr>
            <a:endParaRPr lang="en-GB" sz="1600">
              <a:solidFill>
                <a:srgbClr val="000000"/>
              </a:solidFill>
              <a:latin typeface="Inter"/>
              <a:cs typeface="Arial" panose="020B0604020202020204" pitchFamily="34" charset="0"/>
            </a:endParaRPr>
          </a:p>
          <a:p>
            <a:pPr marL="285750" indent="-285750">
              <a:spcBef>
                <a:spcPts val="600"/>
              </a:spcBef>
              <a:buFont typeface="Arial" panose="020B0604020202020204" pitchFamily="34" charset="0"/>
              <a:buChar char="•"/>
              <a:tabLst>
                <a:tab pos="450215" algn="l"/>
              </a:tabLst>
            </a:pPr>
            <a:endParaRPr lang="en-GB" sz="1400">
              <a:solidFill>
                <a:srgbClr val="222222"/>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8" name="Title 7">
            <a:extLst>
              <a:ext uri="{FF2B5EF4-FFF2-40B4-BE49-F238E27FC236}">
                <a16:creationId xmlns:a16="http://schemas.microsoft.com/office/drawing/2014/main" id="{0FC8E1B7-DE79-7CD3-920E-9377FFCCAE0B}"/>
              </a:ext>
            </a:extLst>
          </p:cNvPr>
          <p:cNvSpPr>
            <a:spLocks noGrp="1"/>
          </p:cNvSpPr>
          <p:nvPr>
            <p:ph type="ctrTitle"/>
          </p:nvPr>
        </p:nvSpPr>
        <p:spPr>
          <a:xfrm>
            <a:off x="445274" y="522932"/>
            <a:ext cx="11076689" cy="1160319"/>
          </a:xfrm>
        </p:spPr>
        <p:txBody>
          <a:bodyPr>
            <a:normAutofit/>
          </a:bodyPr>
          <a:lstStyle/>
          <a:p>
            <a:r>
              <a:rPr lang="en-GB" sz="3200"/>
              <a:t>We continue to focus on staff development and support </a:t>
            </a:r>
          </a:p>
        </p:txBody>
      </p:sp>
      <p:sp>
        <p:nvSpPr>
          <p:cNvPr id="9" name="Rectangle 8">
            <a:extLst>
              <a:ext uri="{FF2B5EF4-FFF2-40B4-BE49-F238E27FC236}">
                <a16:creationId xmlns:a16="http://schemas.microsoft.com/office/drawing/2014/main" id="{402FBC15-E912-8EEF-1646-13276FB90E48}"/>
              </a:ext>
            </a:extLst>
          </p:cNvPr>
          <p:cNvSpPr/>
          <p:nvPr/>
        </p:nvSpPr>
        <p:spPr>
          <a:xfrm>
            <a:off x="603833" y="1442637"/>
            <a:ext cx="2042950" cy="2116454"/>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Staff learning and development </a:t>
            </a:r>
          </a:p>
        </p:txBody>
      </p:sp>
      <p:sp>
        <p:nvSpPr>
          <p:cNvPr id="10" name="Rectangle 9">
            <a:extLst>
              <a:ext uri="{FF2B5EF4-FFF2-40B4-BE49-F238E27FC236}">
                <a16:creationId xmlns:a16="http://schemas.microsoft.com/office/drawing/2014/main" id="{799DD394-EFA6-3ACE-47C5-8A147D5B40C5}"/>
              </a:ext>
            </a:extLst>
          </p:cNvPr>
          <p:cNvSpPr/>
          <p:nvPr/>
        </p:nvSpPr>
        <p:spPr>
          <a:xfrm>
            <a:off x="603833" y="3898636"/>
            <a:ext cx="2042950" cy="2116454"/>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Staff Networks </a:t>
            </a:r>
          </a:p>
        </p:txBody>
      </p:sp>
      <p:sp>
        <p:nvSpPr>
          <p:cNvPr id="3" name="Rectangle 2">
            <a:extLst>
              <a:ext uri="{FF2B5EF4-FFF2-40B4-BE49-F238E27FC236}">
                <a16:creationId xmlns:a16="http://schemas.microsoft.com/office/drawing/2014/main" id="{8C2A253C-8C7F-3821-A0C0-8F8F88D898B5}"/>
              </a:ext>
            </a:extLst>
          </p:cNvPr>
          <p:cNvSpPr/>
          <p:nvPr/>
        </p:nvSpPr>
        <p:spPr>
          <a:xfrm>
            <a:off x="0" y="-54765"/>
            <a:ext cx="12192000" cy="365107"/>
          </a:xfrm>
          <a:prstGeom prst="rect">
            <a:avLst/>
          </a:prstGeom>
          <a:solidFill>
            <a:srgbClr val="228096"/>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t>Summary of actions taken in 2023/24</a:t>
            </a:r>
          </a:p>
        </p:txBody>
      </p:sp>
    </p:spTree>
    <p:extLst>
      <p:ext uri="{BB962C8B-B14F-4D97-AF65-F5344CB8AC3E}">
        <p14:creationId xmlns:p14="http://schemas.microsoft.com/office/powerpoint/2010/main" val="3953556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6088E79A-A5A8-40AC-882E-081BC5299426}"/>
              </a:ext>
            </a:extLst>
          </p:cNvPr>
          <p:cNvSpPr>
            <a:spLocks noGrp="1"/>
          </p:cNvSpPr>
          <p:nvPr>
            <p:ph type="body" sz="quarter" idx="12"/>
          </p:nvPr>
        </p:nvSpPr>
        <p:spPr>
          <a:xfrm>
            <a:off x="539923" y="1904986"/>
            <a:ext cx="11076689" cy="3917316"/>
          </a:xfrm>
        </p:spPr>
        <p:txBody>
          <a:bodyPr>
            <a:normAutofit/>
          </a:bodyPr>
          <a:lstStyle/>
          <a:p>
            <a:pPr marL="457200" indent="-457200">
              <a:buFont typeface="+mj-lt"/>
              <a:buAutoNum type="alphaLcParenR"/>
            </a:pPr>
            <a:r>
              <a:rPr lang="en-GB"/>
              <a:t>Data highlights</a:t>
            </a:r>
          </a:p>
          <a:p>
            <a:pPr marL="971550" lvl="1" indent="-514350">
              <a:buFont typeface="+mj-lt"/>
              <a:buAutoNum type="romanLcPeriod"/>
            </a:pPr>
            <a:r>
              <a:rPr lang="en-GB"/>
              <a:t>applicants and appointees on guidance committees </a:t>
            </a:r>
          </a:p>
          <a:p>
            <a:pPr marL="971550" lvl="1" indent="-514350">
              <a:buFont typeface="+mj-lt"/>
              <a:buAutoNum type="romanLcPeriod"/>
            </a:pPr>
            <a:r>
              <a:rPr lang="en-GB"/>
              <a:t>identifying and acting on equalities’ considerations during guidance development </a:t>
            </a:r>
          </a:p>
        </p:txBody>
      </p:sp>
      <p:sp>
        <p:nvSpPr>
          <p:cNvPr id="4" name="Title 3">
            <a:extLst>
              <a:ext uri="{FF2B5EF4-FFF2-40B4-BE49-F238E27FC236}">
                <a16:creationId xmlns:a16="http://schemas.microsoft.com/office/drawing/2014/main" id="{8F2D09AE-C833-98A5-3E8E-44BD499D8912}"/>
              </a:ext>
            </a:extLst>
          </p:cNvPr>
          <p:cNvSpPr>
            <a:spLocks noGrp="1"/>
          </p:cNvSpPr>
          <p:nvPr>
            <p:ph type="ctrTitle"/>
          </p:nvPr>
        </p:nvSpPr>
        <p:spPr>
          <a:xfrm>
            <a:off x="539923" y="545526"/>
            <a:ext cx="11076689" cy="1160319"/>
          </a:xfrm>
        </p:spPr>
        <p:txBody>
          <a:bodyPr anchor="t">
            <a:normAutofit/>
          </a:bodyPr>
          <a:lstStyle/>
          <a:p>
            <a:r>
              <a:rPr lang="en-GB"/>
              <a:t>Guidance equality activity and data </a:t>
            </a:r>
          </a:p>
        </p:txBody>
      </p:sp>
    </p:spTree>
    <p:extLst>
      <p:ext uri="{BB962C8B-B14F-4D97-AF65-F5344CB8AC3E}">
        <p14:creationId xmlns:p14="http://schemas.microsoft.com/office/powerpoint/2010/main" val="78815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EBD8C-9CC5-CCB6-8BEF-9AC8743A177B}"/>
              </a:ext>
            </a:extLst>
          </p:cNvPr>
          <p:cNvSpPr>
            <a:spLocks noGrp="1"/>
          </p:cNvSpPr>
          <p:nvPr>
            <p:ph type="ctrTitle"/>
          </p:nvPr>
        </p:nvSpPr>
        <p:spPr>
          <a:xfrm>
            <a:off x="444129" y="482868"/>
            <a:ext cx="11076689" cy="1160319"/>
          </a:xfrm>
        </p:spPr>
        <p:txBody>
          <a:bodyPr>
            <a:normAutofit/>
          </a:bodyPr>
          <a:lstStyle/>
          <a:p>
            <a:r>
              <a:rPr lang="en-GB" sz="3200">
                <a:latin typeface="Lora SemiBold"/>
              </a:rPr>
              <a:t>There continues to be high variability in the proportion of committee applicants from different ethnic groups</a:t>
            </a:r>
          </a:p>
        </p:txBody>
      </p:sp>
      <p:sp>
        <p:nvSpPr>
          <p:cNvPr id="3" name="Text Placeholder 2">
            <a:extLst>
              <a:ext uri="{FF2B5EF4-FFF2-40B4-BE49-F238E27FC236}">
                <a16:creationId xmlns:a16="http://schemas.microsoft.com/office/drawing/2014/main" id="{534AFB9D-EB7A-8EF1-78AC-C00C14746316}"/>
              </a:ext>
            </a:extLst>
          </p:cNvPr>
          <p:cNvSpPr>
            <a:spLocks noGrp="1"/>
          </p:cNvSpPr>
          <p:nvPr>
            <p:ph type="body" sz="quarter" idx="12"/>
          </p:nvPr>
        </p:nvSpPr>
        <p:spPr>
          <a:xfrm>
            <a:off x="359228" y="1578535"/>
            <a:ext cx="6183094" cy="4353970"/>
          </a:xfrm>
        </p:spPr>
        <p:txBody>
          <a:bodyPr vert="horz" lIns="91440" tIns="45720" rIns="91440" bIns="45720" rtlCol="0" anchor="t">
            <a:normAutofit fontScale="92500" lnSpcReduction="10000"/>
          </a:bodyPr>
          <a:lstStyle/>
          <a:p>
            <a:r>
              <a:rPr lang="en-GB">
                <a:ea typeface="Inter"/>
              </a:rPr>
              <a:t>Compared to 2022/23, there was a decrease in the percentage of applications from white candidates and an increase in applications from ethnic minority candidates</a:t>
            </a:r>
          </a:p>
          <a:p>
            <a:r>
              <a:rPr lang="en-GB">
                <a:ea typeface="Inter"/>
              </a:rPr>
              <a:t>There was a large increase in the percentage of applicants from Asian or Asian British Backgrounds (reversing a drop from 2021/22 to 2022/23) as well as an 2pp increase applications from Black or Black British backgrounds</a:t>
            </a:r>
          </a:p>
          <a:p>
            <a:r>
              <a:rPr lang="en-GB"/>
              <a:t>This data relates to all applicants (professionally registered and lay)</a:t>
            </a:r>
          </a:p>
        </p:txBody>
      </p:sp>
      <p:sp>
        <p:nvSpPr>
          <p:cNvPr id="4" name="Rectangle 3">
            <a:extLst>
              <a:ext uri="{FF2B5EF4-FFF2-40B4-BE49-F238E27FC236}">
                <a16:creationId xmlns:a16="http://schemas.microsoft.com/office/drawing/2014/main" id="{1CA55D29-C0A9-063B-537F-027EFE927D57}"/>
              </a:ext>
            </a:extLst>
          </p:cNvPr>
          <p:cNvSpPr/>
          <p:nvPr/>
        </p:nvSpPr>
        <p:spPr>
          <a:xfrm>
            <a:off x="0" y="653"/>
            <a:ext cx="12192000" cy="36510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Data relating to applicants and appointees on guidance committees </a:t>
            </a:r>
          </a:p>
        </p:txBody>
      </p:sp>
      <p:graphicFrame>
        <p:nvGraphicFramePr>
          <p:cNvPr id="6" name="Table 5">
            <a:extLst>
              <a:ext uri="{FF2B5EF4-FFF2-40B4-BE49-F238E27FC236}">
                <a16:creationId xmlns:a16="http://schemas.microsoft.com/office/drawing/2014/main" id="{94087CEF-7C45-AF26-62E2-AD203E25C1D0}"/>
              </a:ext>
            </a:extLst>
          </p:cNvPr>
          <p:cNvGraphicFramePr>
            <a:graphicFrameLocks noGrp="1"/>
          </p:cNvGraphicFramePr>
          <p:nvPr>
            <p:extLst>
              <p:ext uri="{D42A27DB-BD31-4B8C-83A1-F6EECF244321}">
                <p14:modId xmlns:p14="http://schemas.microsoft.com/office/powerpoint/2010/main" val="2588779080"/>
              </p:ext>
            </p:extLst>
          </p:nvPr>
        </p:nvGraphicFramePr>
        <p:xfrm>
          <a:off x="6596663" y="1554897"/>
          <a:ext cx="5236109" cy="4715272"/>
        </p:xfrm>
        <a:graphic>
          <a:graphicData uri="http://schemas.openxmlformats.org/drawingml/2006/table">
            <a:tbl>
              <a:tblPr firstRow="1">
                <a:tableStyleId>{5C22544A-7EE6-4342-B048-85BDC9FD1C3A}</a:tableStyleId>
              </a:tblPr>
              <a:tblGrid>
                <a:gridCol w="1763566">
                  <a:extLst>
                    <a:ext uri="{9D8B030D-6E8A-4147-A177-3AD203B41FA5}">
                      <a16:colId xmlns:a16="http://schemas.microsoft.com/office/drawing/2014/main" val="1921298941"/>
                    </a:ext>
                  </a:extLst>
                </a:gridCol>
                <a:gridCol w="914400">
                  <a:extLst>
                    <a:ext uri="{9D8B030D-6E8A-4147-A177-3AD203B41FA5}">
                      <a16:colId xmlns:a16="http://schemas.microsoft.com/office/drawing/2014/main" val="547475639"/>
                    </a:ext>
                  </a:extLst>
                </a:gridCol>
                <a:gridCol w="859971">
                  <a:extLst>
                    <a:ext uri="{9D8B030D-6E8A-4147-A177-3AD203B41FA5}">
                      <a16:colId xmlns:a16="http://schemas.microsoft.com/office/drawing/2014/main" val="429820500"/>
                    </a:ext>
                  </a:extLst>
                </a:gridCol>
                <a:gridCol w="838200">
                  <a:extLst>
                    <a:ext uri="{9D8B030D-6E8A-4147-A177-3AD203B41FA5}">
                      <a16:colId xmlns:a16="http://schemas.microsoft.com/office/drawing/2014/main" val="2660849244"/>
                    </a:ext>
                  </a:extLst>
                </a:gridCol>
                <a:gridCol w="859972">
                  <a:extLst>
                    <a:ext uri="{9D8B030D-6E8A-4147-A177-3AD203B41FA5}">
                      <a16:colId xmlns:a16="http://schemas.microsoft.com/office/drawing/2014/main" val="461891010"/>
                    </a:ext>
                  </a:extLst>
                </a:gridCol>
              </a:tblGrid>
              <a:tr h="589409">
                <a:tc>
                  <a:txBody>
                    <a:bodyPr/>
                    <a:lstStyle/>
                    <a:p>
                      <a:pPr algn="ctr" fontAlgn="b"/>
                      <a:r>
                        <a:rPr lang="en-GB" sz="1400" b="1" i="0" u="none" strike="noStrike">
                          <a:solidFill>
                            <a:schemeClr val="bg2"/>
                          </a:solidFill>
                          <a:effectLst/>
                          <a:latin typeface="+mn-lt"/>
                        </a:rPr>
                        <a:t>Ethnicity of applicants</a:t>
                      </a:r>
                    </a:p>
                  </a:txBody>
                  <a:tcPr marL="5714" marR="5714" marT="571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fontAlgn="b"/>
                      <a:r>
                        <a:rPr lang="en-GB" sz="1400" b="1" u="none" strike="noStrike">
                          <a:solidFill>
                            <a:schemeClr val="bg2"/>
                          </a:solidFill>
                          <a:effectLst/>
                          <a:latin typeface="+mn-lt"/>
                        </a:rPr>
                        <a:t>2020/21</a:t>
                      </a:r>
                      <a:endParaRPr lang="en-GB" sz="1400" b="1" i="0" u="none" strike="noStrike">
                        <a:solidFill>
                          <a:schemeClr val="bg2"/>
                        </a:solidFill>
                        <a:effectLst/>
                        <a:latin typeface="+mn-lt"/>
                      </a:endParaRPr>
                    </a:p>
                  </a:txBody>
                  <a:tcPr marL="5714" marR="5714" marT="571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fontAlgn="b"/>
                      <a:r>
                        <a:rPr lang="en-GB" sz="1400" b="1" u="none" strike="noStrike">
                          <a:solidFill>
                            <a:schemeClr val="bg2"/>
                          </a:solidFill>
                          <a:effectLst/>
                          <a:latin typeface="+mn-lt"/>
                        </a:rPr>
                        <a:t>2021/22</a:t>
                      </a:r>
                      <a:endParaRPr lang="en-GB" sz="1400" b="1" i="0" u="none" strike="noStrike">
                        <a:solidFill>
                          <a:schemeClr val="bg2"/>
                        </a:solidFill>
                        <a:effectLst/>
                        <a:latin typeface="+mn-lt"/>
                      </a:endParaRPr>
                    </a:p>
                  </a:txBody>
                  <a:tcPr marL="5714" marR="5714" marT="571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fontAlgn="b"/>
                      <a:r>
                        <a:rPr lang="en-GB" sz="1400" b="1" u="none" strike="noStrike">
                          <a:solidFill>
                            <a:schemeClr val="bg2"/>
                          </a:solidFill>
                          <a:effectLst/>
                          <a:latin typeface="+mn-lt"/>
                        </a:rPr>
                        <a:t>2022/23</a:t>
                      </a:r>
                      <a:endParaRPr lang="en-GB" sz="1400" b="1" i="0" u="none" strike="noStrike">
                        <a:solidFill>
                          <a:schemeClr val="bg2"/>
                        </a:solidFill>
                        <a:effectLst/>
                        <a:latin typeface="+mn-lt"/>
                      </a:endParaRPr>
                    </a:p>
                  </a:txBody>
                  <a:tcPr marL="5714" marR="5714" marT="571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fontAlgn="b"/>
                      <a:r>
                        <a:rPr lang="en-GB" sz="1400" b="1" u="none" strike="noStrike">
                          <a:solidFill>
                            <a:schemeClr val="bg2"/>
                          </a:solidFill>
                          <a:effectLst/>
                          <a:latin typeface="+mn-lt"/>
                        </a:rPr>
                        <a:t>2023/24</a:t>
                      </a:r>
                      <a:endParaRPr lang="en-GB" sz="1400" b="1" i="0" u="none" strike="noStrike">
                        <a:solidFill>
                          <a:schemeClr val="bg2"/>
                        </a:solidFill>
                        <a:effectLst/>
                        <a:latin typeface="+mn-lt"/>
                      </a:endParaRPr>
                    </a:p>
                  </a:txBody>
                  <a:tcPr marL="5714" marR="5714" marT="571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330767936"/>
                  </a:ext>
                </a:extLst>
              </a:tr>
              <a:tr h="589409">
                <a:tc>
                  <a:txBody>
                    <a:bodyPr/>
                    <a:lstStyle/>
                    <a:p>
                      <a:pPr algn="ctr" fontAlgn="b"/>
                      <a:r>
                        <a:rPr lang="en-GB" sz="1400" u="none" strike="noStrike">
                          <a:effectLst/>
                          <a:latin typeface="+mn-lt"/>
                        </a:rPr>
                        <a:t>Asian or Asian British</a:t>
                      </a:r>
                      <a:endParaRPr lang="en-GB" sz="1400" b="0" i="0" u="none" strike="noStrike">
                        <a:solidFill>
                          <a:srgbClr val="000000"/>
                        </a:solidFill>
                        <a:effectLst/>
                        <a:latin typeface="+mn-lt"/>
                      </a:endParaRPr>
                    </a:p>
                  </a:txBody>
                  <a:tcPr marL="5714" marR="5714" marT="5714" marB="0" anchor="ctr">
                    <a:lnL w="12700" cmpd="sng">
                      <a:noFill/>
                    </a:lnL>
                    <a:lnR w="12700" cmpd="sng">
                      <a:noFill/>
                    </a:lnR>
                    <a:lnT w="12700" cmpd="sng">
                      <a:noFill/>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FD0DA"/>
                    </a:solidFill>
                  </a:tcPr>
                </a:tc>
                <a:tc>
                  <a:txBody>
                    <a:bodyPr/>
                    <a:lstStyle/>
                    <a:p>
                      <a:pPr algn="ctr" fontAlgn="b"/>
                      <a:r>
                        <a:rPr lang="en-GB" sz="1400" u="none" strike="noStrike">
                          <a:effectLst/>
                          <a:latin typeface="+mn-lt"/>
                        </a:rPr>
                        <a:t>10%</a:t>
                      </a:r>
                      <a:endParaRPr lang="en-GB" sz="1400" b="0" i="0" u="none" strike="noStrike">
                        <a:solidFill>
                          <a:srgbClr val="000000"/>
                        </a:solidFill>
                        <a:effectLst/>
                        <a:latin typeface="+mn-lt"/>
                      </a:endParaRPr>
                    </a:p>
                  </a:txBody>
                  <a:tcPr marL="5714" marR="5714" marT="5714" marB="0" anchor="ctr">
                    <a:lnL w="12700" cmpd="sng">
                      <a:noFill/>
                    </a:lnL>
                    <a:lnR w="12700" cmpd="sng">
                      <a:noFill/>
                    </a:lnR>
                    <a:lnT w="12700" cmpd="sng">
                      <a:noFill/>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FD0DA"/>
                    </a:solidFill>
                  </a:tcPr>
                </a:tc>
                <a:tc>
                  <a:txBody>
                    <a:bodyPr/>
                    <a:lstStyle/>
                    <a:p>
                      <a:pPr algn="ctr" fontAlgn="b"/>
                      <a:r>
                        <a:rPr lang="en-GB" sz="1400" u="none" strike="noStrike">
                          <a:effectLst/>
                          <a:latin typeface="+mn-lt"/>
                        </a:rPr>
                        <a:t>20%</a:t>
                      </a:r>
                      <a:endParaRPr lang="en-GB" sz="1400" b="0" i="0" u="none" strike="noStrike">
                        <a:solidFill>
                          <a:srgbClr val="000000"/>
                        </a:solidFill>
                        <a:effectLst/>
                        <a:latin typeface="+mn-lt"/>
                      </a:endParaRPr>
                    </a:p>
                  </a:txBody>
                  <a:tcPr marL="5714" marR="5714" marT="5714" marB="0" anchor="ctr">
                    <a:lnL w="12700" cmpd="sng">
                      <a:noFill/>
                    </a:lnL>
                    <a:lnR w="12700" cmpd="sng">
                      <a:noFill/>
                    </a:lnR>
                    <a:lnT w="12700" cmpd="sng">
                      <a:noFill/>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FD0DA"/>
                    </a:solidFill>
                  </a:tcPr>
                </a:tc>
                <a:tc>
                  <a:txBody>
                    <a:bodyPr/>
                    <a:lstStyle/>
                    <a:p>
                      <a:pPr algn="ctr" fontAlgn="b"/>
                      <a:r>
                        <a:rPr lang="en-GB" sz="1400" u="none" strike="noStrike">
                          <a:effectLst/>
                          <a:latin typeface="+mn-lt"/>
                        </a:rPr>
                        <a:t>13%</a:t>
                      </a:r>
                      <a:endParaRPr lang="en-GB" sz="1400" b="0" i="0" u="none" strike="noStrike">
                        <a:solidFill>
                          <a:srgbClr val="000000"/>
                        </a:solidFill>
                        <a:effectLst/>
                        <a:latin typeface="+mn-lt"/>
                      </a:endParaRPr>
                    </a:p>
                  </a:txBody>
                  <a:tcPr marL="5714" marR="5714" marT="5714" marB="0" anchor="ctr">
                    <a:lnL w="12700" cmpd="sng">
                      <a:noFill/>
                    </a:lnL>
                    <a:lnR w="12700" cmpd="sng">
                      <a:noFill/>
                    </a:lnR>
                    <a:lnT w="12700" cmpd="sng">
                      <a:noFill/>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FD0DA"/>
                    </a:solidFill>
                  </a:tcPr>
                </a:tc>
                <a:tc>
                  <a:txBody>
                    <a:bodyPr/>
                    <a:lstStyle/>
                    <a:p>
                      <a:pPr algn="ctr" fontAlgn="b"/>
                      <a:r>
                        <a:rPr lang="en-GB" sz="1400" u="none" strike="noStrike">
                          <a:effectLst/>
                          <a:latin typeface="+mn-lt"/>
                        </a:rPr>
                        <a:t>27%</a:t>
                      </a:r>
                      <a:endParaRPr lang="en-GB" sz="1400" b="0" i="0" u="none" strike="noStrike">
                        <a:solidFill>
                          <a:srgbClr val="000000"/>
                        </a:solidFill>
                        <a:effectLst/>
                        <a:latin typeface="+mn-lt"/>
                      </a:endParaRPr>
                    </a:p>
                  </a:txBody>
                  <a:tcPr marL="5714" marR="5714" marT="5714" marB="0" anchor="ctr">
                    <a:lnL w="12700" cmpd="sng">
                      <a:noFill/>
                    </a:lnL>
                    <a:lnR w="12700" cmpd="sng">
                      <a:noFill/>
                    </a:lnR>
                    <a:lnT w="12700" cmpd="sng">
                      <a:noFill/>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FD0DA"/>
                    </a:solidFill>
                  </a:tcPr>
                </a:tc>
                <a:extLst>
                  <a:ext uri="{0D108BD9-81ED-4DB2-BD59-A6C34878D82A}">
                    <a16:rowId xmlns:a16="http://schemas.microsoft.com/office/drawing/2014/main" val="3138233821"/>
                  </a:ext>
                </a:extLst>
              </a:tr>
              <a:tr h="589409">
                <a:tc>
                  <a:txBody>
                    <a:bodyPr/>
                    <a:lstStyle/>
                    <a:p>
                      <a:pPr algn="ctr" fontAlgn="b"/>
                      <a:r>
                        <a:rPr lang="en-GB" sz="1400" u="none" strike="noStrike">
                          <a:effectLst/>
                          <a:latin typeface="+mn-lt"/>
                        </a:rPr>
                        <a:t>Black or Black British</a:t>
                      </a:r>
                      <a:endParaRPr lang="en-GB" sz="1400" b="0" i="0" u="none" strike="noStrike">
                        <a:solidFill>
                          <a:srgbClr val="000000"/>
                        </a:solidFill>
                        <a:effectLst/>
                        <a:latin typeface="+mn-lt"/>
                      </a:endParaRPr>
                    </a:p>
                  </a:txBody>
                  <a:tcPr marL="5714" marR="5714" marT="5714" marB="0" anchor="ctr">
                    <a:lnL w="12700" cmpd="sng">
                      <a:noFill/>
                    </a:lnL>
                    <a:lnR w="12700" cmpd="sng">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FD0DA"/>
                    </a:solidFill>
                  </a:tcPr>
                </a:tc>
                <a:tc>
                  <a:txBody>
                    <a:bodyPr/>
                    <a:lstStyle/>
                    <a:p>
                      <a:pPr algn="ctr" fontAlgn="b"/>
                      <a:r>
                        <a:rPr lang="en-GB" sz="1400" u="none" strike="noStrike">
                          <a:effectLst/>
                          <a:latin typeface="+mn-lt"/>
                        </a:rPr>
                        <a:t>2%</a:t>
                      </a:r>
                      <a:endParaRPr lang="en-GB" sz="1400" b="0" i="0" u="none" strike="noStrike">
                        <a:solidFill>
                          <a:srgbClr val="000000"/>
                        </a:solidFill>
                        <a:effectLst/>
                        <a:latin typeface="+mn-lt"/>
                      </a:endParaRPr>
                    </a:p>
                  </a:txBody>
                  <a:tcPr marL="5714" marR="5714" marT="5714" marB="0" anchor="ctr">
                    <a:lnL w="12700" cmpd="sng">
                      <a:noFill/>
                    </a:lnL>
                    <a:lnR w="12700" cmpd="sng">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FD0DA"/>
                    </a:solidFill>
                  </a:tcPr>
                </a:tc>
                <a:tc>
                  <a:txBody>
                    <a:bodyPr/>
                    <a:lstStyle/>
                    <a:p>
                      <a:pPr algn="ctr" fontAlgn="b"/>
                      <a:r>
                        <a:rPr lang="en-GB" sz="1400" u="none" strike="noStrike">
                          <a:effectLst/>
                          <a:latin typeface="+mn-lt"/>
                        </a:rPr>
                        <a:t>3%</a:t>
                      </a:r>
                      <a:endParaRPr lang="en-GB" sz="1400" b="0" i="0" u="none" strike="noStrike">
                        <a:solidFill>
                          <a:srgbClr val="000000"/>
                        </a:solidFill>
                        <a:effectLst/>
                        <a:latin typeface="+mn-lt"/>
                      </a:endParaRPr>
                    </a:p>
                  </a:txBody>
                  <a:tcPr marL="5714" marR="5714" marT="5714" marB="0" anchor="ctr">
                    <a:lnL w="12700" cmpd="sng">
                      <a:noFill/>
                    </a:lnL>
                    <a:lnR w="12700" cmpd="sng">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FD0DA"/>
                    </a:solidFill>
                  </a:tcPr>
                </a:tc>
                <a:tc>
                  <a:txBody>
                    <a:bodyPr/>
                    <a:lstStyle/>
                    <a:p>
                      <a:pPr algn="ctr" fontAlgn="b"/>
                      <a:r>
                        <a:rPr lang="en-GB" sz="1400" u="none" strike="noStrike">
                          <a:effectLst/>
                          <a:latin typeface="+mn-lt"/>
                        </a:rPr>
                        <a:t>3%</a:t>
                      </a:r>
                      <a:endParaRPr lang="en-GB" sz="1400" b="0" i="0" u="none" strike="noStrike">
                        <a:solidFill>
                          <a:srgbClr val="000000"/>
                        </a:solidFill>
                        <a:effectLst/>
                        <a:latin typeface="+mn-lt"/>
                      </a:endParaRPr>
                    </a:p>
                  </a:txBody>
                  <a:tcPr marL="5714" marR="5714" marT="5714" marB="0" anchor="ctr">
                    <a:lnL w="12700" cmpd="sng">
                      <a:noFill/>
                    </a:lnL>
                    <a:lnR w="12700" cmpd="sng">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FD0DA"/>
                    </a:solidFill>
                  </a:tcPr>
                </a:tc>
                <a:tc>
                  <a:txBody>
                    <a:bodyPr/>
                    <a:lstStyle/>
                    <a:p>
                      <a:pPr algn="ctr" fontAlgn="b"/>
                      <a:r>
                        <a:rPr lang="en-GB" sz="1400" u="none" strike="noStrike">
                          <a:effectLst/>
                          <a:latin typeface="+mn-lt"/>
                        </a:rPr>
                        <a:t>5%</a:t>
                      </a:r>
                      <a:endParaRPr lang="en-GB" sz="1400" b="0" i="0" u="none" strike="noStrike">
                        <a:solidFill>
                          <a:srgbClr val="000000"/>
                        </a:solidFill>
                        <a:effectLst/>
                        <a:latin typeface="+mn-lt"/>
                      </a:endParaRPr>
                    </a:p>
                  </a:txBody>
                  <a:tcPr marL="5714" marR="5714" marT="5714" marB="0" anchor="ctr">
                    <a:lnL w="12700" cmpd="sng">
                      <a:noFill/>
                    </a:lnL>
                    <a:lnR w="12700" cmpd="sng">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FD0DA"/>
                    </a:solidFill>
                  </a:tcPr>
                </a:tc>
                <a:extLst>
                  <a:ext uri="{0D108BD9-81ED-4DB2-BD59-A6C34878D82A}">
                    <a16:rowId xmlns:a16="http://schemas.microsoft.com/office/drawing/2014/main" val="3397454067"/>
                  </a:ext>
                </a:extLst>
              </a:tr>
              <a:tr h="589409">
                <a:tc>
                  <a:txBody>
                    <a:bodyPr/>
                    <a:lstStyle/>
                    <a:p>
                      <a:pPr algn="ctr" fontAlgn="b"/>
                      <a:r>
                        <a:rPr lang="en-GB" sz="1400" u="none" strike="noStrike">
                          <a:effectLst/>
                          <a:latin typeface="+mn-lt"/>
                        </a:rPr>
                        <a:t>Mixed</a:t>
                      </a:r>
                      <a:endParaRPr lang="en-GB" sz="1400" b="0" i="0" u="none" strike="noStrike">
                        <a:solidFill>
                          <a:srgbClr val="000000"/>
                        </a:solidFill>
                        <a:effectLst/>
                        <a:latin typeface="+mn-lt"/>
                      </a:endParaRPr>
                    </a:p>
                  </a:txBody>
                  <a:tcPr marL="5714" marR="5714" marT="5714" marB="0" anchor="ctr">
                    <a:lnL w="12700" cmpd="sng">
                      <a:noFill/>
                    </a:lnL>
                    <a:lnR w="12700" cmpd="sng">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FD0DA"/>
                    </a:solidFill>
                  </a:tcPr>
                </a:tc>
                <a:tc>
                  <a:txBody>
                    <a:bodyPr/>
                    <a:lstStyle/>
                    <a:p>
                      <a:pPr algn="ctr" fontAlgn="b"/>
                      <a:r>
                        <a:rPr lang="en-GB" sz="1400" u="none" strike="noStrike">
                          <a:effectLst/>
                          <a:latin typeface="+mn-lt"/>
                        </a:rPr>
                        <a:t>2%</a:t>
                      </a:r>
                      <a:endParaRPr lang="en-GB" sz="1400" b="0" i="0" u="none" strike="noStrike">
                        <a:solidFill>
                          <a:srgbClr val="000000"/>
                        </a:solidFill>
                        <a:effectLst/>
                        <a:latin typeface="+mn-lt"/>
                      </a:endParaRPr>
                    </a:p>
                  </a:txBody>
                  <a:tcPr marL="5714" marR="5714" marT="5714" marB="0" anchor="ctr">
                    <a:lnL w="12700" cmpd="sng">
                      <a:noFill/>
                    </a:lnL>
                    <a:lnR w="12700" cmpd="sng">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FD0DA"/>
                    </a:solidFill>
                  </a:tcPr>
                </a:tc>
                <a:tc>
                  <a:txBody>
                    <a:bodyPr/>
                    <a:lstStyle/>
                    <a:p>
                      <a:pPr algn="ctr" fontAlgn="b"/>
                      <a:r>
                        <a:rPr lang="en-GB" sz="1400" u="none" strike="noStrike">
                          <a:effectLst/>
                          <a:latin typeface="+mn-lt"/>
                        </a:rPr>
                        <a:t>1%</a:t>
                      </a:r>
                      <a:endParaRPr lang="en-GB" sz="1400" b="0" i="0" u="none" strike="noStrike">
                        <a:solidFill>
                          <a:srgbClr val="000000"/>
                        </a:solidFill>
                        <a:effectLst/>
                        <a:latin typeface="+mn-lt"/>
                      </a:endParaRPr>
                    </a:p>
                  </a:txBody>
                  <a:tcPr marL="5714" marR="5714" marT="5714" marB="0" anchor="ctr">
                    <a:lnL w="12700" cmpd="sng">
                      <a:noFill/>
                    </a:lnL>
                    <a:lnR w="12700" cmpd="sng">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FD0DA"/>
                    </a:solidFill>
                  </a:tcPr>
                </a:tc>
                <a:tc>
                  <a:txBody>
                    <a:bodyPr/>
                    <a:lstStyle/>
                    <a:p>
                      <a:pPr algn="ctr" fontAlgn="b"/>
                      <a:r>
                        <a:rPr lang="en-GB" sz="1400" u="none" strike="noStrike">
                          <a:effectLst/>
                          <a:latin typeface="+mn-lt"/>
                        </a:rPr>
                        <a:t>3%</a:t>
                      </a:r>
                      <a:endParaRPr lang="en-GB" sz="1400" b="0" i="0" u="none" strike="noStrike">
                        <a:solidFill>
                          <a:srgbClr val="000000"/>
                        </a:solidFill>
                        <a:effectLst/>
                        <a:latin typeface="+mn-lt"/>
                      </a:endParaRPr>
                    </a:p>
                  </a:txBody>
                  <a:tcPr marL="5714" marR="5714" marT="5714" marB="0" anchor="ctr">
                    <a:lnL w="12700" cmpd="sng">
                      <a:noFill/>
                    </a:lnL>
                    <a:lnR w="12700" cmpd="sng">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FD0DA"/>
                    </a:solidFill>
                  </a:tcPr>
                </a:tc>
                <a:tc>
                  <a:txBody>
                    <a:bodyPr/>
                    <a:lstStyle/>
                    <a:p>
                      <a:pPr algn="ctr" fontAlgn="b"/>
                      <a:r>
                        <a:rPr lang="en-GB" sz="1400" u="none" strike="noStrike">
                          <a:effectLst/>
                          <a:latin typeface="+mn-lt"/>
                        </a:rPr>
                        <a:t>2%</a:t>
                      </a:r>
                      <a:endParaRPr lang="en-GB" sz="1400" b="0" i="0" u="none" strike="noStrike">
                        <a:solidFill>
                          <a:srgbClr val="000000"/>
                        </a:solidFill>
                        <a:effectLst/>
                        <a:latin typeface="+mn-lt"/>
                      </a:endParaRPr>
                    </a:p>
                  </a:txBody>
                  <a:tcPr marL="5714" marR="5714" marT="5714" marB="0" anchor="ctr">
                    <a:lnL w="12700" cmpd="sng">
                      <a:noFill/>
                    </a:lnL>
                    <a:lnR w="12700" cmpd="sng">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FD0DA"/>
                    </a:solidFill>
                  </a:tcPr>
                </a:tc>
                <a:extLst>
                  <a:ext uri="{0D108BD9-81ED-4DB2-BD59-A6C34878D82A}">
                    <a16:rowId xmlns:a16="http://schemas.microsoft.com/office/drawing/2014/main" val="1565391223"/>
                  </a:ext>
                </a:extLst>
              </a:tr>
              <a:tr h="589409">
                <a:tc>
                  <a:txBody>
                    <a:bodyPr/>
                    <a:lstStyle/>
                    <a:p>
                      <a:pPr algn="ctr" fontAlgn="b"/>
                      <a:r>
                        <a:rPr lang="en-GB" sz="1400" u="none" strike="noStrike">
                          <a:effectLst/>
                          <a:latin typeface="+mn-lt"/>
                        </a:rPr>
                        <a:t>Other ethnic group</a:t>
                      </a:r>
                      <a:endParaRPr lang="en-GB" sz="1400" b="0" i="0" u="none" strike="noStrike">
                        <a:solidFill>
                          <a:srgbClr val="000000"/>
                        </a:solidFill>
                        <a:effectLst/>
                        <a:latin typeface="+mn-lt"/>
                      </a:endParaRPr>
                    </a:p>
                  </a:txBody>
                  <a:tcPr marL="5714" marR="5714" marT="5714" marB="0" anchor="ctr">
                    <a:lnL w="12700" cmpd="sng">
                      <a:noFill/>
                    </a:lnL>
                    <a:lnR w="12700" cmpd="sng">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FD0DA"/>
                    </a:solidFill>
                  </a:tcPr>
                </a:tc>
                <a:tc>
                  <a:txBody>
                    <a:bodyPr/>
                    <a:lstStyle/>
                    <a:p>
                      <a:pPr algn="ctr" fontAlgn="b"/>
                      <a:r>
                        <a:rPr lang="en-GB" sz="1400" u="none" strike="noStrike">
                          <a:effectLst/>
                          <a:latin typeface="+mn-lt"/>
                        </a:rPr>
                        <a:t>2%</a:t>
                      </a:r>
                      <a:endParaRPr lang="en-GB" sz="1400" b="0" i="0" u="none" strike="noStrike">
                        <a:solidFill>
                          <a:srgbClr val="000000"/>
                        </a:solidFill>
                        <a:effectLst/>
                        <a:latin typeface="+mn-lt"/>
                      </a:endParaRPr>
                    </a:p>
                  </a:txBody>
                  <a:tcPr marL="5714" marR="5714" marT="5714" marB="0" anchor="ctr">
                    <a:lnL w="12700" cmpd="sng">
                      <a:noFill/>
                    </a:lnL>
                    <a:lnR w="12700" cmpd="sng">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FD0DA"/>
                    </a:solidFill>
                  </a:tcPr>
                </a:tc>
                <a:tc>
                  <a:txBody>
                    <a:bodyPr/>
                    <a:lstStyle/>
                    <a:p>
                      <a:pPr algn="ctr" fontAlgn="b"/>
                      <a:r>
                        <a:rPr lang="en-GB" sz="1400" u="none" strike="noStrike">
                          <a:effectLst/>
                          <a:latin typeface="+mn-lt"/>
                        </a:rPr>
                        <a:t>3%</a:t>
                      </a:r>
                      <a:endParaRPr lang="en-GB" sz="1400" b="0" i="0" u="none" strike="noStrike">
                        <a:solidFill>
                          <a:srgbClr val="000000"/>
                        </a:solidFill>
                        <a:effectLst/>
                        <a:latin typeface="+mn-lt"/>
                      </a:endParaRPr>
                    </a:p>
                  </a:txBody>
                  <a:tcPr marL="5714" marR="5714" marT="5714" marB="0" anchor="ctr">
                    <a:lnL w="12700" cmpd="sng">
                      <a:noFill/>
                    </a:lnL>
                    <a:lnR w="12700" cmpd="sng">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FD0DA"/>
                    </a:solidFill>
                  </a:tcPr>
                </a:tc>
                <a:tc>
                  <a:txBody>
                    <a:bodyPr/>
                    <a:lstStyle/>
                    <a:p>
                      <a:pPr algn="ctr" fontAlgn="b"/>
                      <a:r>
                        <a:rPr lang="en-GB" sz="1400" u="none" strike="noStrike">
                          <a:effectLst/>
                          <a:latin typeface="+mn-lt"/>
                        </a:rPr>
                        <a:t>2%</a:t>
                      </a:r>
                      <a:endParaRPr lang="en-GB" sz="1400" b="0" i="0" u="none" strike="noStrike">
                        <a:solidFill>
                          <a:srgbClr val="000000"/>
                        </a:solidFill>
                        <a:effectLst/>
                        <a:latin typeface="+mn-lt"/>
                      </a:endParaRPr>
                    </a:p>
                  </a:txBody>
                  <a:tcPr marL="5714" marR="5714" marT="5714" marB="0" anchor="ctr">
                    <a:lnL w="12700" cmpd="sng">
                      <a:noFill/>
                    </a:lnL>
                    <a:lnR w="12700" cmpd="sng">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FD0DA"/>
                    </a:solidFill>
                  </a:tcPr>
                </a:tc>
                <a:tc>
                  <a:txBody>
                    <a:bodyPr/>
                    <a:lstStyle/>
                    <a:p>
                      <a:pPr algn="ctr" fontAlgn="b"/>
                      <a:r>
                        <a:rPr lang="en-GB" sz="1400" u="none" strike="noStrike">
                          <a:effectLst/>
                          <a:latin typeface="+mn-lt"/>
                        </a:rPr>
                        <a:t>7%</a:t>
                      </a:r>
                      <a:endParaRPr lang="en-GB" sz="1400" b="0" i="0" u="none" strike="noStrike">
                        <a:solidFill>
                          <a:srgbClr val="000000"/>
                        </a:solidFill>
                        <a:effectLst/>
                        <a:latin typeface="+mn-lt"/>
                      </a:endParaRPr>
                    </a:p>
                  </a:txBody>
                  <a:tcPr marL="5714" marR="5714" marT="5714" marB="0" anchor="ctr">
                    <a:lnL w="12700" cmpd="sng">
                      <a:noFill/>
                    </a:lnL>
                    <a:lnR w="12700" cmpd="sng">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FD0DA"/>
                    </a:solidFill>
                  </a:tcPr>
                </a:tc>
                <a:extLst>
                  <a:ext uri="{0D108BD9-81ED-4DB2-BD59-A6C34878D82A}">
                    <a16:rowId xmlns:a16="http://schemas.microsoft.com/office/drawing/2014/main" val="4268835561"/>
                  </a:ext>
                </a:extLst>
              </a:tr>
              <a:tr h="589409">
                <a:tc>
                  <a:txBody>
                    <a:bodyPr/>
                    <a:lstStyle/>
                    <a:p>
                      <a:pPr algn="ctr" fontAlgn="b"/>
                      <a:r>
                        <a:rPr lang="en-GB" sz="1400" u="none" strike="noStrike">
                          <a:effectLst/>
                          <a:latin typeface="+mn-lt"/>
                        </a:rPr>
                        <a:t>Other white background</a:t>
                      </a:r>
                      <a:endParaRPr lang="en-GB" sz="1400" b="0" i="0" u="none" strike="noStrike">
                        <a:solidFill>
                          <a:srgbClr val="000000"/>
                        </a:solidFill>
                        <a:effectLst/>
                        <a:latin typeface="+mn-lt"/>
                      </a:endParaRPr>
                    </a:p>
                  </a:txBody>
                  <a:tcPr marL="5714" marR="5714" marT="5714" marB="0" anchor="ctr">
                    <a:lnL w="12700" cmpd="sng">
                      <a:noFill/>
                    </a:lnL>
                    <a:lnR w="12700" cmpd="sng">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FD0DA"/>
                    </a:solidFill>
                  </a:tcPr>
                </a:tc>
                <a:tc>
                  <a:txBody>
                    <a:bodyPr/>
                    <a:lstStyle/>
                    <a:p>
                      <a:pPr algn="ctr" fontAlgn="b"/>
                      <a:r>
                        <a:rPr lang="en-GB" sz="1400" u="none" strike="noStrike">
                          <a:effectLst/>
                          <a:latin typeface="+mn-lt"/>
                        </a:rPr>
                        <a:t>8%</a:t>
                      </a:r>
                      <a:endParaRPr lang="en-GB" sz="1400" b="0" i="0" u="none" strike="noStrike">
                        <a:solidFill>
                          <a:srgbClr val="000000"/>
                        </a:solidFill>
                        <a:effectLst/>
                        <a:latin typeface="+mn-lt"/>
                      </a:endParaRPr>
                    </a:p>
                  </a:txBody>
                  <a:tcPr marL="5714" marR="5714" marT="5714" marB="0" anchor="ctr">
                    <a:lnL w="12700" cmpd="sng">
                      <a:noFill/>
                    </a:lnL>
                    <a:lnR w="12700" cmpd="sng">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FD0DA"/>
                    </a:solidFill>
                  </a:tcPr>
                </a:tc>
                <a:tc>
                  <a:txBody>
                    <a:bodyPr/>
                    <a:lstStyle/>
                    <a:p>
                      <a:pPr algn="ctr" fontAlgn="b"/>
                      <a:r>
                        <a:rPr lang="en-GB" sz="1400" u="none" strike="noStrike">
                          <a:effectLst/>
                          <a:latin typeface="+mn-lt"/>
                        </a:rPr>
                        <a:t>10%</a:t>
                      </a:r>
                      <a:endParaRPr lang="en-GB" sz="1400" b="0" i="0" u="none" strike="noStrike">
                        <a:solidFill>
                          <a:srgbClr val="000000"/>
                        </a:solidFill>
                        <a:effectLst/>
                        <a:latin typeface="+mn-lt"/>
                      </a:endParaRPr>
                    </a:p>
                  </a:txBody>
                  <a:tcPr marL="5714" marR="5714" marT="5714" marB="0" anchor="ctr">
                    <a:lnL w="12700" cmpd="sng">
                      <a:noFill/>
                    </a:lnL>
                    <a:lnR w="12700" cmpd="sng">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FD0DA"/>
                    </a:solidFill>
                  </a:tcPr>
                </a:tc>
                <a:tc>
                  <a:txBody>
                    <a:bodyPr/>
                    <a:lstStyle/>
                    <a:p>
                      <a:pPr algn="ctr" fontAlgn="b"/>
                      <a:r>
                        <a:rPr lang="en-GB" sz="1400" u="none" strike="noStrike">
                          <a:effectLst/>
                          <a:latin typeface="+mn-lt"/>
                        </a:rPr>
                        <a:t>7%</a:t>
                      </a:r>
                      <a:endParaRPr lang="en-GB" sz="1400" b="0" i="0" u="none" strike="noStrike">
                        <a:solidFill>
                          <a:srgbClr val="000000"/>
                        </a:solidFill>
                        <a:effectLst/>
                        <a:latin typeface="+mn-lt"/>
                      </a:endParaRPr>
                    </a:p>
                  </a:txBody>
                  <a:tcPr marL="5714" marR="5714" marT="5714" marB="0" anchor="ctr">
                    <a:lnL w="12700" cmpd="sng">
                      <a:noFill/>
                    </a:lnL>
                    <a:lnR w="12700" cmpd="sng">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FD0DA"/>
                    </a:solidFill>
                  </a:tcPr>
                </a:tc>
                <a:tc>
                  <a:txBody>
                    <a:bodyPr/>
                    <a:lstStyle/>
                    <a:p>
                      <a:pPr algn="ctr" fontAlgn="b"/>
                      <a:r>
                        <a:rPr lang="en-GB" sz="1400" u="none" strike="noStrike">
                          <a:effectLst/>
                          <a:latin typeface="+mn-lt"/>
                        </a:rPr>
                        <a:t>7%</a:t>
                      </a:r>
                      <a:endParaRPr lang="en-GB" sz="1400" b="0" i="0" u="none" strike="noStrike">
                        <a:solidFill>
                          <a:srgbClr val="000000"/>
                        </a:solidFill>
                        <a:effectLst/>
                        <a:latin typeface="+mn-lt"/>
                      </a:endParaRPr>
                    </a:p>
                  </a:txBody>
                  <a:tcPr marL="5714" marR="5714" marT="5714" marB="0" anchor="ctr">
                    <a:lnL w="12700" cmpd="sng">
                      <a:noFill/>
                    </a:lnL>
                    <a:lnR w="12700" cmpd="sng">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FD0DA"/>
                    </a:solidFill>
                  </a:tcPr>
                </a:tc>
                <a:extLst>
                  <a:ext uri="{0D108BD9-81ED-4DB2-BD59-A6C34878D82A}">
                    <a16:rowId xmlns:a16="http://schemas.microsoft.com/office/drawing/2014/main" val="3006820498"/>
                  </a:ext>
                </a:extLst>
              </a:tr>
              <a:tr h="589409">
                <a:tc>
                  <a:txBody>
                    <a:bodyPr/>
                    <a:lstStyle/>
                    <a:p>
                      <a:pPr algn="ctr" fontAlgn="b"/>
                      <a:r>
                        <a:rPr lang="en-GB" sz="1400" u="none" strike="noStrike">
                          <a:effectLst/>
                          <a:latin typeface="+mn-lt"/>
                        </a:rPr>
                        <a:t>Undisclosed/not available</a:t>
                      </a:r>
                      <a:endParaRPr lang="en-GB" sz="1400" b="0" i="0" u="none" strike="noStrike">
                        <a:solidFill>
                          <a:srgbClr val="000000"/>
                        </a:solidFill>
                        <a:effectLst/>
                        <a:latin typeface="+mn-lt"/>
                      </a:endParaRPr>
                    </a:p>
                  </a:txBody>
                  <a:tcPr marL="5714" marR="5714" marT="5714" marB="0" anchor="ctr">
                    <a:lnL w="12700" cmpd="sng">
                      <a:noFill/>
                    </a:lnL>
                    <a:lnR w="12700" cmpd="sng">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FD0DA"/>
                    </a:solidFill>
                  </a:tcPr>
                </a:tc>
                <a:tc>
                  <a:txBody>
                    <a:bodyPr/>
                    <a:lstStyle/>
                    <a:p>
                      <a:pPr algn="ctr" fontAlgn="b"/>
                      <a:r>
                        <a:rPr lang="en-GB" sz="1400" u="none" strike="noStrike">
                          <a:effectLst/>
                          <a:latin typeface="+mn-lt"/>
                        </a:rPr>
                        <a:t>19%</a:t>
                      </a:r>
                      <a:endParaRPr lang="en-GB" sz="1400" b="0" i="0" u="none" strike="noStrike">
                        <a:solidFill>
                          <a:srgbClr val="000000"/>
                        </a:solidFill>
                        <a:effectLst/>
                        <a:latin typeface="+mn-lt"/>
                      </a:endParaRPr>
                    </a:p>
                  </a:txBody>
                  <a:tcPr marL="5714" marR="5714" marT="5714" marB="0" anchor="ctr">
                    <a:lnL w="12700" cmpd="sng">
                      <a:noFill/>
                    </a:lnL>
                    <a:lnR w="12700" cmpd="sng">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FD0DA"/>
                    </a:solidFill>
                  </a:tcPr>
                </a:tc>
                <a:tc>
                  <a:txBody>
                    <a:bodyPr/>
                    <a:lstStyle/>
                    <a:p>
                      <a:pPr algn="ctr" fontAlgn="b"/>
                      <a:r>
                        <a:rPr lang="en-GB" sz="1400" u="none" strike="noStrike">
                          <a:effectLst/>
                          <a:latin typeface="+mn-lt"/>
                        </a:rPr>
                        <a:t>8%</a:t>
                      </a:r>
                      <a:endParaRPr lang="en-GB" sz="1400" b="0" i="0" u="none" strike="noStrike">
                        <a:solidFill>
                          <a:srgbClr val="000000"/>
                        </a:solidFill>
                        <a:effectLst/>
                        <a:latin typeface="+mn-lt"/>
                      </a:endParaRPr>
                    </a:p>
                  </a:txBody>
                  <a:tcPr marL="5714" marR="5714" marT="5714" marB="0" anchor="ctr">
                    <a:lnL w="12700" cmpd="sng">
                      <a:noFill/>
                    </a:lnL>
                    <a:lnR w="12700" cmpd="sng">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FD0DA"/>
                    </a:solidFill>
                  </a:tcPr>
                </a:tc>
                <a:tc>
                  <a:txBody>
                    <a:bodyPr/>
                    <a:lstStyle/>
                    <a:p>
                      <a:pPr algn="ctr" fontAlgn="b"/>
                      <a:r>
                        <a:rPr lang="en-GB" sz="1400" u="none" strike="noStrike">
                          <a:effectLst/>
                          <a:latin typeface="+mn-lt"/>
                        </a:rPr>
                        <a:t>10%</a:t>
                      </a:r>
                      <a:endParaRPr lang="en-GB" sz="1400" b="0" i="0" u="none" strike="noStrike">
                        <a:solidFill>
                          <a:srgbClr val="000000"/>
                        </a:solidFill>
                        <a:effectLst/>
                        <a:latin typeface="+mn-lt"/>
                      </a:endParaRPr>
                    </a:p>
                  </a:txBody>
                  <a:tcPr marL="5714" marR="5714" marT="5714" marB="0" anchor="ctr">
                    <a:lnL w="12700" cmpd="sng">
                      <a:noFill/>
                    </a:lnL>
                    <a:lnR w="12700" cmpd="sng">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FD0DA"/>
                    </a:solidFill>
                  </a:tcPr>
                </a:tc>
                <a:tc>
                  <a:txBody>
                    <a:bodyPr/>
                    <a:lstStyle/>
                    <a:p>
                      <a:pPr algn="ctr" fontAlgn="b"/>
                      <a:r>
                        <a:rPr lang="en-GB" sz="1400" u="none" strike="noStrike">
                          <a:effectLst/>
                          <a:latin typeface="+mn-lt"/>
                        </a:rPr>
                        <a:t>3%</a:t>
                      </a:r>
                      <a:endParaRPr lang="en-GB" sz="1400" b="0" i="0" u="none" strike="noStrike">
                        <a:solidFill>
                          <a:srgbClr val="000000"/>
                        </a:solidFill>
                        <a:effectLst/>
                        <a:latin typeface="+mn-lt"/>
                      </a:endParaRPr>
                    </a:p>
                  </a:txBody>
                  <a:tcPr marL="5714" marR="5714" marT="5714" marB="0" anchor="ctr">
                    <a:lnL w="12700" cmpd="sng">
                      <a:noFill/>
                    </a:lnL>
                    <a:lnR w="12700" cmpd="sng">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FD0DA"/>
                    </a:solidFill>
                  </a:tcPr>
                </a:tc>
                <a:extLst>
                  <a:ext uri="{0D108BD9-81ED-4DB2-BD59-A6C34878D82A}">
                    <a16:rowId xmlns:a16="http://schemas.microsoft.com/office/drawing/2014/main" val="3803209497"/>
                  </a:ext>
                </a:extLst>
              </a:tr>
              <a:tr h="589409">
                <a:tc>
                  <a:txBody>
                    <a:bodyPr/>
                    <a:lstStyle/>
                    <a:p>
                      <a:pPr algn="ctr" fontAlgn="b"/>
                      <a:r>
                        <a:rPr lang="en-GB" sz="1400" u="none" strike="noStrike">
                          <a:effectLst/>
                          <a:latin typeface="+mn-lt"/>
                        </a:rPr>
                        <a:t>White British</a:t>
                      </a:r>
                      <a:endParaRPr lang="en-GB" sz="1400" b="0" i="0" u="none" strike="noStrike">
                        <a:solidFill>
                          <a:srgbClr val="000000"/>
                        </a:solidFill>
                        <a:effectLst/>
                        <a:latin typeface="+mn-lt"/>
                      </a:endParaRPr>
                    </a:p>
                  </a:txBody>
                  <a:tcPr marL="5714" marR="5714" marT="5714" marB="0" anchor="ctr">
                    <a:lnL w="12700" cmpd="sng">
                      <a:noFill/>
                    </a:lnL>
                    <a:lnR w="12700" cmpd="sng">
                      <a:noFill/>
                    </a:lnR>
                    <a:lnT w="1905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FD0DA"/>
                    </a:solidFill>
                  </a:tcPr>
                </a:tc>
                <a:tc>
                  <a:txBody>
                    <a:bodyPr/>
                    <a:lstStyle/>
                    <a:p>
                      <a:pPr algn="ctr" fontAlgn="b"/>
                      <a:r>
                        <a:rPr lang="en-GB" sz="1400" u="none" strike="noStrike">
                          <a:effectLst/>
                          <a:latin typeface="+mn-lt"/>
                        </a:rPr>
                        <a:t>55%</a:t>
                      </a:r>
                      <a:endParaRPr lang="en-GB" sz="1400" b="0" i="0" u="none" strike="noStrike">
                        <a:solidFill>
                          <a:srgbClr val="000000"/>
                        </a:solidFill>
                        <a:effectLst/>
                        <a:latin typeface="+mn-lt"/>
                      </a:endParaRPr>
                    </a:p>
                  </a:txBody>
                  <a:tcPr marL="5714" marR="5714" marT="5714" marB="0" anchor="ctr">
                    <a:lnL w="12700" cmpd="sng">
                      <a:noFill/>
                    </a:lnL>
                    <a:lnR w="12700" cmpd="sng">
                      <a:noFill/>
                    </a:lnR>
                    <a:lnT w="1905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FD0DA"/>
                    </a:solidFill>
                  </a:tcPr>
                </a:tc>
                <a:tc>
                  <a:txBody>
                    <a:bodyPr/>
                    <a:lstStyle/>
                    <a:p>
                      <a:pPr algn="ctr" fontAlgn="b"/>
                      <a:r>
                        <a:rPr lang="en-GB" sz="1400" u="none" strike="noStrike">
                          <a:effectLst/>
                          <a:latin typeface="+mn-lt"/>
                        </a:rPr>
                        <a:t>55%</a:t>
                      </a:r>
                      <a:endParaRPr lang="en-GB" sz="1400" b="0" i="0" u="none" strike="noStrike">
                        <a:solidFill>
                          <a:srgbClr val="000000"/>
                        </a:solidFill>
                        <a:effectLst/>
                        <a:latin typeface="+mn-lt"/>
                      </a:endParaRPr>
                    </a:p>
                  </a:txBody>
                  <a:tcPr marL="5714" marR="5714" marT="5714" marB="0" anchor="ctr">
                    <a:lnL w="12700" cmpd="sng">
                      <a:noFill/>
                    </a:lnL>
                    <a:lnR w="12700" cmpd="sng">
                      <a:noFill/>
                    </a:lnR>
                    <a:lnT w="1905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FD0DA"/>
                    </a:solidFill>
                  </a:tcPr>
                </a:tc>
                <a:tc>
                  <a:txBody>
                    <a:bodyPr/>
                    <a:lstStyle/>
                    <a:p>
                      <a:pPr algn="ctr" fontAlgn="b"/>
                      <a:r>
                        <a:rPr lang="en-GB" sz="1400" u="none" strike="noStrike">
                          <a:effectLst/>
                          <a:latin typeface="+mn-lt"/>
                        </a:rPr>
                        <a:t>63%</a:t>
                      </a:r>
                      <a:endParaRPr lang="en-GB" sz="1400" b="0" i="0" u="none" strike="noStrike">
                        <a:solidFill>
                          <a:srgbClr val="000000"/>
                        </a:solidFill>
                        <a:effectLst/>
                        <a:latin typeface="+mn-lt"/>
                      </a:endParaRPr>
                    </a:p>
                  </a:txBody>
                  <a:tcPr marL="5714" marR="5714" marT="5714" marB="0" anchor="ctr">
                    <a:lnL w="12700" cmpd="sng">
                      <a:noFill/>
                    </a:lnL>
                    <a:lnR w="12700" cmpd="sng">
                      <a:noFill/>
                    </a:lnR>
                    <a:lnT w="1905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FD0DA"/>
                    </a:solidFill>
                  </a:tcPr>
                </a:tc>
                <a:tc>
                  <a:txBody>
                    <a:bodyPr/>
                    <a:lstStyle/>
                    <a:p>
                      <a:pPr algn="ctr" fontAlgn="b"/>
                      <a:r>
                        <a:rPr lang="en-GB" sz="1400" u="none" strike="noStrike">
                          <a:effectLst/>
                          <a:latin typeface="+mn-lt"/>
                        </a:rPr>
                        <a:t>49%</a:t>
                      </a:r>
                      <a:endParaRPr lang="en-GB" sz="1400" b="0" i="0" u="none" strike="noStrike">
                        <a:solidFill>
                          <a:srgbClr val="000000"/>
                        </a:solidFill>
                        <a:effectLst/>
                        <a:latin typeface="+mn-lt"/>
                      </a:endParaRPr>
                    </a:p>
                  </a:txBody>
                  <a:tcPr marL="5714" marR="5714" marT="5714" marB="0" anchor="ctr">
                    <a:lnL w="12700" cmpd="sng">
                      <a:noFill/>
                    </a:lnL>
                    <a:lnR w="12700" cmpd="sng">
                      <a:noFill/>
                    </a:lnR>
                    <a:lnT w="1905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FD0DA"/>
                    </a:solidFill>
                  </a:tcPr>
                </a:tc>
                <a:extLst>
                  <a:ext uri="{0D108BD9-81ED-4DB2-BD59-A6C34878D82A}">
                    <a16:rowId xmlns:a16="http://schemas.microsoft.com/office/drawing/2014/main" val="2108516756"/>
                  </a:ext>
                </a:extLst>
              </a:tr>
            </a:tbl>
          </a:graphicData>
        </a:graphic>
      </p:graphicFrame>
    </p:spTree>
    <p:extLst>
      <p:ext uri="{BB962C8B-B14F-4D97-AF65-F5344CB8AC3E}">
        <p14:creationId xmlns:p14="http://schemas.microsoft.com/office/powerpoint/2010/main" val="12929575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03AB9-C91F-E5D2-2989-4A4DF81A864C}"/>
              </a:ext>
            </a:extLst>
          </p:cNvPr>
          <p:cNvSpPr>
            <a:spLocks noGrp="1"/>
          </p:cNvSpPr>
          <p:nvPr>
            <p:ph type="ctrTitle"/>
          </p:nvPr>
        </p:nvSpPr>
        <p:spPr>
          <a:xfrm>
            <a:off x="480546" y="547012"/>
            <a:ext cx="11076689" cy="1160319"/>
          </a:xfrm>
        </p:spPr>
        <p:txBody>
          <a:bodyPr>
            <a:noAutofit/>
          </a:bodyPr>
          <a:lstStyle/>
          <a:p>
            <a:r>
              <a:rPr lang="en-GB" sz="3200"/>
              <a:t>The proportion of appointed applicants is higher for white candidates compared to ethnic minority candidates</a:t>
            </a:r>
          </a:p>
        </p:txBody>
      </p:sp>
      <p:sp>
        <p:nvSpPr>
          <p:cNvPr id="3" name="Text Placeholder 2">
            <a:extLst>
              <a:ext uri="{FF2B5EF4-FFF2-40B4-BE49-F238E27FC236}">
                <a16:creationId xmlns:a16="http://schemas.microsoft.com/office/drawing/2014/main" id="{A400F519-8733-6690-466E-9F62A6C09F83}"/>
              </a:ext>
            </a:extLst>
          </p:cNvPr>
          <p:cNvSpPr>
            <a:spLocks noGrp="1"/>
          </p:cNvSpPr>
          <p:nvPr>
            <p:ph type="body" sz="quarter" idx="12"/>
          </p:nvPr>
        </p:nvSpPr>
        <p:spPr>
          <a:xfrm>
            <a:off x="557655" y="2007763"/>
            <a:ext cx="11076689" cy="3973299"/>
          </a:xfrm>
        </p:spPr>
        <p:txBody>
          <a:bodyPr/>
          <a:lstStyle/>
          <a:p>
            <a:pPr marL="0" indent="0">
              <a:buNone/>
            </a:pPr>
            <a:r>
              <a:rPr lang="en-GB"/>
              <a:t>There is substantial variation in appointment rates between ethnic groups and over years. This is heavily affected by variation in numbers of applicants and generally low numbers in some groups e.g. 63% (5/8) of mixed heritage applicants were successful in their applications. </a:t>
            </a:r>
          </a:p>
        </p:txBody>
      </p:sp>
      <p:graphicFrame>
        <p:nvGraphicFramePr>
          <p:cNvPr id="6" name="Diagram 5">
            <a:extLst>
              <a:ext uri="{FF2B5EF4-FFF2-40B4-BE49-F238E27FC236}">
                <a16:creationId xmlns:a16="http://schemas.microsoft.com/office/drawing/2014/main" id="{CB4D638F-1CDB-6920-71FD-D54E845D9BC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62860109"/>
              </p:ext>
            </p:extLst>
          </p:nvPr>
        </p:nvGraphicFramePr>
        <p:xfrm>
          <a:off x="2184609" y="3017880"/>
          <a:ext cx="8303938" cy="3598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Straight Connector 7">
            <a:extLst>
              <a:ext uri="{FF2B5EF4-FFF2-40B4-BE49-F238E27FC236}">
                <a16:creationId xmlns:a16="http://schemas.microsoft.com/office/drawing/2014/main" id="{2EB307C4-8109-A045-661C-8026F5C66A04}"/>
              </a:ext>
              <a:ext uri="{C183D7F6-B498-43B3-948B-1728B52AA6E4}">
                <adec:decorative xmlns:adec="http://schemas.microsoft.com/office/drawing/2017/decorative" val="1"/>
              </a:ext>
            </a:extLst>
          </p:cNvPr>
          <p:cNvCxnSpPr>
            <a:cxnSpLocks/>
          </p:cNvCxnSpPr>
          <p:nvPr/>
        </p:nvCxnSpPr>
        <p:spPr>
          <a:xfrm flipV="1">
            <a:off x="1618681" y="5091762"/>
            <a:ext cx="9255039" cy="8709"/>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162F885-ABA7-60B1-CCE8-C4DF981F241B}"/>
              </a:ext>
            </a:extLst>
          </p:cNvPr>
          <p:cNvSpPr txBox="1"/>
          <p:nvPr/>
        </p:nvSpPr>
        <p:spPr>
          <a:xfrm>
            <a:off x="1418254" y="4407167"/>
            <a:ext cx="1532710" cy="646331"/>
          </a:xfrm>
          <a:prstGeom prst="rect">
            <a:avLst/>
          </a:prstGeom>
          <a:noFill/>
        </p:spPr>
        <p:txBody>
          <a:bodyPr wrap="square" rtlCol="0">
            <a:spAutoFit/>
          </a:bodyPr>
          <a:lstStyle/>
          <a:p>
            <a:r>
              <a:rPr lang="en-GB"/>
              <a:t>White applicants </a:t>
            </a:r>
          </a:p>
        </p:txBody>
      </p:sp>
      <p:sp>
        <p:nvSpPr>
          <p:cNvPr id="10" name="TextBox 9">
            <a:extLst>
              <a:ext uri="{FF2B5EF4-FFF2-40B4-BE49-F238E27FC236}">
                <a16:creationId xmlns:a16="http://schemas.microsoft.com/office/drawing/2014/main" id="{00E002D1-E710-D4D2-74FB-7A60AAA0344A}"/>
              </a:ext>
            </a:extLst>
          </p:cNvPr>
          <p:cNvSpPr txBox="1"/>
          <p:nvPr/>
        </p:nvSpPr>
        <p:spPr>
          <a:xfrm>
            <a:off x="1418253" y="5094641"/>
            <a:ext cx="1698173" cy="923330"/>
          </a:xfrm>
          <a:prstGeom prst="rect">
            <a:avLst/>
          </a:prstGeom>
          <a:noFill/>
        </p:spPr>
        <p:txBody>
          <a:bodyPr wrap="square" rtlCol="0">
            <a:spAutoFit/>
          </a:bodyPr>
          <a:lstStyle/>
          <a:p>
            <a:r>
              <a:rPr lang="en-GB"/>
              <a:t>Ethnic minority applicants</a:t>
            </a:r>
          </a:p>
        </p:txBody>
      </p:sp>
      <p:sp>
        <p:nvSpPr>
          <p:cNvPr id="4" name="Rectangle 3">
            <a:extLst>
              <a:ext uri="{FF2B5EF4-FFF2-40B4-BE49-F238E27FC236}">
                <a16:creationId xmlns:a16="http://schemas.microsoft.com/office/drawing/2014/main" id="{C5C37E89-83BF-841A-69C9-60FE4D6BDC5B}"/>
              </a:ext>
            </a:extLst>
          </p:cNvPr>
          <p:cNvSpPr/>
          <p:nvPr/>
        </p:nvSpPr>
        <p:spPr>
          <a:xfrm>
            <a:off x="0" y="653"/>
            <a:ext cx="12192000" cy="36510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Data relating to applicants and appointees on guidance committees </a:t>
            </a:r>
          </a:p>
        </p:txBody>
      </p:sp>
    </p:spTree>
    <p:extLst>
      <p:ext uri="{BB962C8B-B14F-4D97-AF65-F5344CB8AC3E}">
        <p14:creationId xmlns:p14="http://schemas.microsoft.com/office/powerpoint/2010/main" val="928781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2460A-4FEE-C1AC-13FF-FA38A5373C2B}"/>
              </a:ext>
            </a:extLst>
          </p:cNvPr>
          <p:cNvSpPr>
            <a:spLocks noGrp="1"/>
          </p:cNvSpPr>
          <p:nvPr>
            <p:ph type="ctrTitle"/>
          </p:nvPr>
        </p:nvSpPr>
        <p:spPr/>
        <p:txBody>
          <a:bodyPr>
            <a:noAutofit/>
          </a:bodyPr>
          <a:lstStyle/>
          <a:p>
            <a:r>
              <a:rPr lang="en-GB" sz="3200"/>
              <a:t>Across our medicines, </a:t>
            </a:r>
            <a:r>
              <a:rPr lang="en-GB" sz="3200" err="1"/>
              <a:t>HealthTech</a:t>
            </a:r>
            <a:r>
              <a:rPr lang="en-GB" sz="3200"/>
              <a:t> and Interventional Procedures guidance programmes we made 26 changes to guidance after equalities issues were raised</a:t>
            </a:r>
          </a:p>
        </p:txBody>
      </p:sp>
      <p:sp>
        <p:nvSpPr>
          <p:cNvPr id="21" name="Text Placeholder 20">
            <a:extLst>
              <a:ext uri="{FF2B5EF4-FFF2-40B4-BE49-F238E27FC236}">
                <a16:creationId xmlns:a16="http://schemas.microsoft.com/office/drawing/2014/main" id="{5AED7136-DFFD-B173-ABDF-F7976EE2495E}"/>
              </a:ext>
            </a:extLst>
          </p:cNvPr>
          <p:cNvSpPr>
            <a:spLocks noGrp="1"/>
          </p:cNvSpPr>
          <p:nvPr>
            <p:ph type="body" sz="quarter" idx="12"/>
          </p:nvPr>
        </p:nvSpPr>
        <p:spPr>
          <a:xfrm>
            <a:off x="539923" y="2207491"/>
            <a:ext cx="6149089" cy="3716788"/>
          </a:xfrm>
        </p:spPr>
        <p:txBody>
          <a:bodyPr/>
          <a:lstStyle/>
          <a:p>
            <a:pPr marL="285750" lvl="1" indent="-285750">
              <a:lnSpc>
                <a:spcPts val="3000"/>
              </a:lnSpc>
              <a:buClr>
                <a:schemeClr val="accent5"/>
              </a:buClr>
              <a:buFont typeface="Arial" panose="020B0604020202020204" pitchFamily="34" charset="0"/>
              <a:buChar char="•"/>
            </a:pPr>
            <a:r>
              <a:rPr lang="en-GB" sz="1600">
                <a:latin typeface="+mn-lt"/>
                <a:cs typeface="Arial" panose="020B0604020202020204" pitchFamily="34" charset="0"/>
              </a:rPr>
              <a:t>309 equalities issues were raised across </a:t>
            </a:r>
            <a:r>
              <a:rPr lang="en-GB" sz="1600">
                <a:latin typeface="+mn-lt"/>
              </a:rPr>
              <a:t>the Centre for Health Technology Evaluation programmes</a:t>
            </a:r>
            <a:r>
              <a:rPr lang="en-GB" sz="1600">
                <a:latin typeface="+mn-lt"/>
                <a:cs typeface="Arial" panose="020B0604020202020204" pitchFamily="34" charset="0"/>
              </a:rPr>
              <a:t> for 9 protected characteristics (Equality Act 2010), health inequalities and ‘other’ (defined as equality issues that fall outside the protected characteristics and health inequalities).</a:t>
            </a:r>
          </a:p>
          <a:p>
            <a:pPr marL="285750" lvl="1" indent="-285750">
              <a:lnSpc>
                <a:spcPts val="3000"/>
              </a:lnSpc>
              <a:buClr>
                <a:schemeClr val="accent5"/>
              </a:buClr>
              <a:buFont typeface="Arial" panose="020B0604020202020204" pitchFamily="34" charset="0"/>
              <a:buChar char="•"/>
            </a:pPr>
            <a:r>
              <a:rPr lang="en-GB" sz="1600">
                <a:latin typeface="+mn-lt"/>
                <a:cs typeface="Arial" panose="020B0604020202020204" pitchFamily="34" charset="0"/>
              </a:rPr>
              <a:t>26 equalities issues impacted on guidance: 15 adjustments to </a:t>
            </a:r>
            <a:r>
              <a:rPr lang="en-GB" sz="1600" err="1">
                <a:latin typeface="+mn-lt"/>
                <a:cs typeface="Arial" panose="020B0604020202020204" pitchFamily="34" charset="0"/>
              </a:rPr>
              <a:t>HealthTech</a:t>
            </a:r>
            <a:r>
              <a:rPr lang="en-GB" sz="1600">
                <a:latin typeface="+mn-lt"/>
                <a:cs typeface="Arial" panose="020B0604020202020204" pitchFamily="34" charset="0"/>
              </a:rPr>
              <a:t>, 9 adjustments to Technology Appraisal/Highly Specialised Technology guidance and 2 to Interventional Procedure guidance</a:t>
            </a:r>
          </a:p>
          <a:p>
            <a:endParaRPr lang="en-GB"/>
          </a:p>
        </p:txBody>
      </p:sp>
      <p:sp>
        <p:nvSpPr>
          <p:cNvPr id="3" name="Rectangle 2">
            <a:extLst>
              <a:ext uri="{FF2B5EF4-FFF2-40B4-BE49-F238E27FC236}">
                <a16:creationId xmlns:a16="http://schemas.microsoft.com/office/drawing/2014/main" id="{A4BAD340-4C8D-AE08-7EC3-19740E9EA906}"/>
              </a:ext>
            </a:extLst>
          </p:cNvPr>
          <p:cNvSpPr/>
          <p:nvPr/>
        </p:nvSpPr>
        <p:spPr>
          <a:xfrm>
            <a:off x="0" y="653"/>
            <a:ext cx="12192000" cy="36510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Identifying and acting on equalities considerations during guidance development </a:t>
            </a:r>
          </a:p>
        </p:txBody>
      </p:sp>
      <p:graphicFrame>
        <p:nvGraphicFramePr>
          <p:cNvPr id="4" name="Chart 3">
            <a:extLst>
              <a:ext uri="{FF2B5EF4-FFF2-40B4-BE49-F238E27FC236}">
                <a16:creationId xmlns:a16="http://schemas.microsoft.com/office/drawing/2014/main" id="{5847D2A7-8DE9-BE70-D3F2-0B272890627F}"/>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793347764"/>
              </p:ext>
            </p:extLst>
          </p:nvPr>
        </p:nvGraphicFramePr>
        <p:xfrm>
          <a:off x="6890327" y="2469139"/>
          <a:ext cx="4927600" cy="2971079"/>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Box 19">
            <a:extLst>
              <a:ext uri="{FF2B5EF4-FFF2-40B4-BE49-F238E27FC236}">
                <a16:creationId xmlns:a16="http://schemas.microsoft.com/office/drawing/2014/main" id="{D5A5751E-BF7F-E7A3-D09A-2043540ECBE3}"/>
              </a:ext>
            </a:extLst>
          </p:cNvPr>
          <p:cNvSpPr txBox="1"/>
          <p:nvPr/>
        </p:nvSpPr>
        <p:spPr>
          <a:xfrm>
            <a:off x="7296727" y="2142836"/>
            <a:ext cx="4337617" cy="307777"/>
          </a:xfrm>
          <a:prstGeom prst="rect">
            <a:avLst/>
          </a:prstGeom>
          <a:noFill/>
        </p:spPr>
        <p:txBody>
          <a:bodyPr wrap="square" rtlCol="0">
            <a:spAutoFit/>
          </a:bodyPr>
          <a:lstStyle/>
          <a:p>
            <a:r>
              <a:rPr lang="en-GB" sz="1400"/>
              <a:t>Changes to guidance by equality issue identified</a:t>
            </a:r>
          </a:p>
        </p:txBody>
      </p:sp>
    </p:spTree>
    <p:extLst>
      <p:ext uri="{BB962C8B-B14F-4D97-AF65-F5344CB8AC3E}">
        <p14:creationId xmlns:p14="http://schemas.microsoft.com/office/powerpoint/2010/main" val="1818177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92FEB-DE76-45DB-7509-2D00A049754C}"/>
              </a:ext>
            </a:extLst>
          </p:cNvPr>
          <p:cNvSpPr>
            <a:spLocks noGrp="1"/>
          </p:cNvSpPr>
          <p:nvPr>
            <p:ph type="ctrTitle"/>
          </p:nvPr>
        </p:nvSpPr>
        <p:spPr/>
        <p:txBody>
          <a:bodyPr>
            <a:noAutofit/>
          </a:bodyPr>
          <a:lstStyle/>
          <a:p>
            <a:r>
              <a:rPr lang="en-GB" sz="3200">
                <a:latin typeface="Lora SemiBold"/>
                <a:ea typeface="Times New Roman" panose="02020603050405020304" pitchFamily="18" charset="0"/>
                <a:cs typeface="Arial"/>
              </a:rPr>
              <a:t>We undertook audits t</a:t>
            </a:r>
            <a:r>
              <a:rPr lang="en-GB" sz="3200">
                <a:effectLst/>
                <a:latin typeface="Lora SemiBold"/>
                <a:ea typeface="Times New Roman" panose="02020603050405020304" pitchFamily="18" charset="0"/>
                <a:cs typeface="Arial"/>
              </a:rPr>
              <a:t>o understand what HI issues are picked up in the process of guideline development and their implications on the published guideline</a:t>
            </a:r>
            <a:br>
              <a:rPr lang="en-GB" sz="3200"/>
            </a:br>
            <a:endParaRPr lang="en-GB" sz="3200"/>
          </a:p>
        </p:txBody>
      </p:sp>
      <p:sp>
        <p:nvSpPr>
          <p:cNvPr id="3" name="Text Placeholder 2">
            <a:extLst>
              <a:ext uri="{FF2B5EF4-FFF2-40B4-BE49-F238E27FC236}">
                <a16:creationId xmlns:a16="http://schemas.microsoft.com/office/drawing/2014/main" id="{53CC72DF-3D9D-C0C3-329A-8FDE4E767BBF}"/>
              </a:ext>
            </a:extLst>
          </p:cNvPr>
          <p:cNvSpPr>
            <a:spLocks noGrp="1"/>
          </p:cNvSpPr>
          <p:nvPr>
            <p:ph type="body" sz="quarter" idx="12"/>
          </p:nvPr>
        </p:nvSpPr>
        <p:spPr>
          <a:xfrm>
            <a:off x="220215" y="2048859"/>
            <a:ext cx="5750708" cy="4305154"/>
          </a:xfrm>
          <a:solidFill>
            <a:schemeClr val="bg2"/>
          </a:solidFill>
        </p:spPr>
        <p:txBody>
          <a:bodyPr vert="horz" lIns="91440" tIns="45720" rIns="91440" bIns="45720" rtlCol="0" anchor="t">
            <a:normAutofit fontScale="92500"/>
          </a:bodyPr>
          <a:lstStyle/>
          <a:p>
            <a:r>
              <a:rPr lang="en-GB" sz="1600">
                <a:ea typeface="Inter"/>
              </a:rPr>
              <a:t>For example, a review of Equality Impact Assessments for 5 mental health guidelines identified 61 inequality issues. </a:t>
            </a:r>
          </a:p>
          <a:p>
            <a:r>
              <a:rPr lang="en-GB" sz="1600"/>
              <a:t>Issues were related to inequalities due to protected characteristics, geography, socioeconomic deprivation, inclusion health groups, or other causes. </a:t>
            </a:r>
          </a:p>
          <a:p>
            <a:r>
              <a:rPr lang="en-GB" sz="1600"/>
              <a:t>Potential inequalities were identified in health status, behavioural risks to health, wider determinants of health, access to care, and quality and experience of care.</a:t>
            </a:r>
          </a:p>
          <a:p>
            <a:r>
              <a:rPr lang="en-GB" sz="1600"/>
              <a:t>These identified issues led to 64 changes to guidelines. </a:t>
            </a:r>
          </a:p>
        </p:txBody>
      </p:sp>
      <p:sp>
        <p:nvSpPr>
          <p:cNvPr id="4" name="Rectangle 3">
            <a:extLst>
              <a:ext uri="{FF2B5EF4-FFF2-40B4-BE49-F238E27FC236}">
                <a16:creationId xmlns:a16="http://schemas.microsoft.com/office/drawing/2014/main" id="{386D38A7-91C9-2A4F-0D33-36B4EC8E71D6}"/>
              </a:ext>
            </a:extLst>
          </p:cNvPr>
          <p:cNvSpPr/>
          <p:nvPr/>
        </p:nvSpPr>
        <p:spPr>
          <a:xfrm>
            <a:off x="0" y="653"/>
            <a:ext cx="12192000" cy="36510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Identifying and acting on equalities considerations during guidance development </a:t>
            </a:r>
          </a:p>
        </p:txBody>
      </p:sp>
      <p:graphicFrame>
        <p:nvGraphicFramePr>
          <p:cNvPr id="6" name="Table 5">
            <a:extLst>
              <a:ext uri="{FF2B5EF4-FFF2-40B4-BE49-F238E27FC236}">
                <a16:creationId xmlns:a16="http://schemas.microsoft.com/office/drawing/2014/main" id="{9D7412B1-094E-C865-BE4B-C7AE3E9F5146}"/>
              </a:ext>
            </a:extLst>
          </p:cNvPr>
          <p:cNvGraphicFramePr>
            <a:graphicFrameLocks noGrp="1"/>
          </p:cNvGraphicFramePr>
          <p:nvPr>
            <p:extLst>
              <p:ext uri="{D42A27DB-BD31-4B8C-83A1-F6EECF244321}">
                <p14:modId xmlns:p14="http://schemas.microsoft.com/office/powerpoint/2010/main" val="739880504"/>
              </p:ext>
            </p:extLst>
          </p:nvPr>
        </p:nvGraphicFramePr>
        <p:xfrm>
          <a:off x="6221078" y="2095648"/>
          <a:ext cx="5750708" cy="4211576"/>
        </p:xfrm>
        <a:graphic>
          <a:graphicData uri="http://schemas.openxmlformats.org/drawingml/2006/table">
            <a:tbl>
              <a:tblPr firstRow="1" firstCol="1" bandRow="1">
                <a:tableStyleId>{5C22544A-7EE6-4342-B048-85BDC9FD1C3A}</a:tableStyleId>
              </a:tblPr>
              <a:tblGrid>
                <a:gridCol w="4377149">
                  <a:extLst>
                    <a:ext uri="{9D8B030D-6E8A-4147-A177-3AD203B41FA5}">
                      <a16:colId xmlns:a16="http://schemas.microsoft.com/office/drawing/2014/main" val="2898374183"/>
                    </a:ext>
                  </a:extLst>
                </a:gridCol>
                <a:gridCol w="1373559">
                  <a:extLst>
                    <a:ext uri="{9D8B030D-6E8A-4147-A177-3AD203B41FA5}">
                      <a16:colId xmlns:a16="http://schemas.microsoft.com/office/drawing/2014/main" val="3662627692"/>
                    </a:ext>
                  </a:extLst>
                </a:gridCol>
              </a:tblGrid>
              <a:tr h="669586">
                <a:tc>
                  <a:txBody>
                    <a:bodyPr/>
                    <a:lstStyle/>
                    <a:p>
                      <a:pPr algn="ctr"/>
                      <a:r>
                        <a:rPr lang="en-GB" sz="1400">
                          <a:effectLst/>
                        </a:rPr>
                        <a:t>Outcome </a:t>
                      </a:r>
                      <a:endParaRPr lang="en-GB" sz="1400">
                        <a:effectLst/>
                        <a:latin typeface="Times New Roman" panose="02020603050405020304" pitchFamily="18" charset="0"/>
                        <a:ea typeface="Times New Roman" panose="02020603050405020304" pitchFamily="18" charset="0"/>
                      </a:endParaRPr>
                    </a:p>
                  </a:txBody>
                  <a:tcPr marL="20135" marR="20135" marT="0" marB="0" anchor="ctr">
                    <a:solidFill>
                      <a:schemeClr val="tx2"/>
                    </a:solidFill>
                  </a:tcPr>
                </a:tc>
                <a:tc>
                  <a:txBody>
                    <a:bodyPr/>
                    <a:lstStyle/>
                    <a:p>
                      <a:pPr algn="ctr"/>
                      <a:r>
                        <a:rPr lang="en-GB" sz="1400">
                          <a:effectLst/>
                        </a:rPr>
                        <a:t>Number of occurrences </a:t>
                      </a:r>
                      <a:endParaRPr lang="en-GB" sz="1400">
                        <a:effectLst/>
                        <a:latin typeface="Times New Roman" panose="02020603050405020304" pitchFamily="18" charset="0"/>
                        <a:ea typeface="Times New Roman" panose="02020603050405020304" pitchFamily="18" charset="0"/>
                      </a:endParaRPr>
                    </a:p>
                  </a:txBody>
                  <a:tcPr marL="20135" marR="20135" marT="0" marB="0" anchor="ctr">
                    <a:solidFill>
                      <a:schemeClr val="tx2"/>
                    </a:solidFill>
                  </a:tcPr>
                </a:tc>
                <a:extLst>
                  <a:ext uri="{0D108BD9-81ED-4DB2-BD59-A6C34878D82A}">
                    <a16:rowId xmlns:a16="http://schemas.microsoft.com/office/drawing/2014/main" val="4246319297"/>
                  </a:ext>
                </a:extLst>
              </a:tr>
              <a:tr h="250384">
                <a:tc>
                  <a:txBody>
                    <a:bodyPr/>
                    <a:lstStyle/>
                    <a:p>
                      <a:pPr algn="l">
                        <a:spcAft>
                          <a:spcPts val="1200"/>
                        </a:spcAft>
                      </a:pPr>
                      <a:r>
                        <a:rPr lang="en-GB" sz="1400" b="0">
                          <a:solidFill>
                            <a:schemeClr val="tx1"/>
                          </a:solidFill>
                          <a:effectLst/>
                        </a:rPr>
                        <a:t>Recommendations made in the guideline </a:t>
                      </a:r>
                      <a:endParaRPr lang="en-GB" sz="1400" b="0">
                        <a:solidFill>
                          <a:schemeClr val="tx1"/>
                        </a:solidFill>
                        <a:effectLst/>
                        <a:latin typeface="Times New Roman" panose="02020603050405020304" pitchFamily="18" charset="0"/>
                        <a:ea typeface="Times New Roman" panose="02020603050405020304" pitchFamily="18" charset="0"/>
                      </a:endParaRPr>
                    </a:p>
                  </a:txBody>
                  <a:tcPr marL="20135" marR="20135" marT="0" marB="0" anchor="ctr">
                    <a:solidFill>
                      <a:schemeClr val="bg2"/>
                    </a:solidFill>
                  </a:tcPr>
                </a:tc>
                <a:tc>
                  <a:txBody>
                    <a:bodyPr/>
                    <a:lstStyle/>
                    <a:p>
                      <a:pPr algn="ctr"/>
                      <a:r>
                        <a:rPr lang="en-GB" sz="1400" b="0">
                          <a:solidFill>
                            <a:schemeClr val="tx1"/>
                          </a:solidFill>
                          <a:effectLst/>
                        </a:rPr>
                        <a:t>24 </a:t>
                      </a:r>
                      <a:endParaRPr lang="en-GB" sz="1400" b="0">
                        <a:solidFill>
                          <a:schemeClr val="tx1"/>
                        </a:solidFill>
                        <a:effectLst/>
                        <a:latin typeface="Times New Roman" panose="02020603050405020304" pitchFamily="18" charset="0"/>
                        <a:ea typeface="Times New Roman" panose="02020603050405020304" pitchFamily="18" charset="0"/>
                      </a:endParaRPr>
                    </a:p>
                  </a:txBody>
                  <a:tcPr marL="20135" marR="20135" marT="0" marB="0" anchor="ctr">
                    <a:solidFill>
                      <a:schemeClr val="bg2"/>
                    </a:solidFill>
                  </a:tcPr>
                </a:tc>
                <a:extLst>
                  <a:ext uri="{0D108BD9-81ED-4DB2-BD59-A6C34878D82A}">
                    <a16:rowId xmlns:a16="http://schemas.microsoft.com/office/drawing/2014/main" val="3520024468"/>
                  </a:ext>
                </a:extLst>
              </a:tr>
              <a:tr h="250384">
                <a:tc>
                  <a:txBody>
                    <a:bodyPr/>
                    <a:lstStyle/>
                    <a:p>
                      <a:pPr algn="l">
                        <a:spcAft>
                          <a:spcPts val="1200"/>
                        </a:spcAft>
                      </a:pPr>
                      <a:r>
                        <a:rPr lang="en-GB" sz="1400" b="0">
                          <a:solidFill>
                            <a:schemeClr val="tx1"/>
                          </a:solidFill>
                          <a:effectLst/>
                        </a:rPr>
                        <a:t>Excluded from scope of the guideline</a:t>
                      </a:r>
                      <a:endParaRPr lang="en-GB" sz="1400" b="0">
                        <a:solidFill>
                          <a:schemeClr val="tx1"/>
                        </a:solidFill>
                        <a:effectLst/>
                        <a:latin typeface="Times New Roman" panose="02020603050405020304" pitchFamily="18" charset="0"/>
                        <a:ea typeface="Times New Roman" panose="02020603050405020304" pitchFamily="18" charset="0"/>
                      </a:endParaRPr>
                    </a:p>
                  </a:txBody>
                  <a:tcPr marL="20135" marR="20135" marT="0" marB="0" anchor="ctr">
                    <a:solidFill>
                      <a:schemeClr val="bg2"/>
                    </a:solidFill>
                  </a:tcPr>
                </a:tc>
                <a:tc>
                  <a:txBody>
                    <a:bodyPr/>
                    <a:lstStyle/>
                    <a:p>
                      <a:pPr algn="ctr"/>
                      <a:r>
                        <a:rPr lang="en-GB" sz="1400" b="0">
                          <a:solidFill>
                            <a:schemeClr val="tx1"/>
                          </a:solidFill>
                          <a:effectLst/>
                        </a:rPr>
                        <a:t>9</a:t>
                      </a:r>
                      <a:endParaRPr lang="en-GB" sz="1400" b="0">
                        <a:solidFill>
                          <a:schemeClr val="tx1"/>
                        </a:solidFill>
                        <a:effectLst/>
                        <a:latin typeface="Times New Roman" panose="02020603050405020304" pitchFamily="18" charset="0"/>
                        <a:ea typeface="Times New Roman" panose="02020603050405020304" pitchFamily="18" charset="0"/>
                      </a:endParaRPr>
                    </a:p>
                  </a:txBody>
                  <a:tcPr marL="20135" marR="20135" marT="0" marB="0" anchor="ctr">
                    <a:solidFill>
                      <a:schemeClr val="bg2"/>
                    </a:solidFill>
                  </a:tcPr>
                </a:tc>
                <a:extLst>
                  <a:ext uri="{0D108BD9-81ED-4DB2-BD59-A6C34878D82A}">
                    <a16:rowId xmlns:a16="http://schemas.microsoft.com/office/drawing/2014/main" val="1866970714"/>
                  </a:ext>
                </a:extLst>
              </a:tr>
              <a:tr h="263918">
                <a:tc>
                  <a:txBody>
                    <a:bodyPr/>
                    <a:lstStyle/>
                    <a:p>
                      <a:pPr algn="l">
                        <a:spcAft>
                          <a:spcPts val="1200"/>
                        </a:spcAft>
                      </a:pPr>
                      <a:r>
                        <a:rPr lang="en-GB" sz="1400" b="0">
                          <a:solidFill>
                            <a:schemeClr val="tx1"/>
                          </a:solidFill>
                          <a:effectLst/>
                        </a:rPr>
                        <a:t>Indirect recommendations made in the guideline</a:t>
                      </a:r>
                      <a:endParaRPr lang="en-GB" sz="1400" b="0">
                        <a:solidFill>
                          <a:schemeClr val="tx1"/>
                        </a:solidFill>
                        <a:effectLst/>
                        <a:latin typeface="Times New Roman" panose="02020603050405020304" pitchFamily="18" charset="0"/>
                        <a:ea typeface="Times New Roman" panose="02020603050405020304" pitchFamily="18" charset="0"/>
                      </a:endParaRPr>
                    </a:p>
                  </a:txBody>
                  <a:tcPr marL="20135" marR="20135" marT="0" marB="0" anchor="ctr">
                    <a:solidFill>
                      <a:schemeClr val="bg2"/>
                    </a:solidFill>
                  </a:tcPr>
                </a:tc>
                <a:tc>
                  <a:txBody>
                    <a:bodyPr/>
                    <a:lstStyle/>
                    <a:p>
                      <a:pPr algn="ctr"/>
                      <a:r>
                        <a:rPr lang="en-GB" sz="1400" b="0">
                          <a:solidFill>
                            <a:schemeClr val="tx1"/>
                          </a:solidFill>
                          <a:effectLst/>
                        </a:rPr>
                        <a:t>8</a:t>
                      </a:r>
                      <a:endParaRPr lang="en-GB" sz="1400" b="0">
                        <a:solidFill>
                          <a:schemeClr val="tx1"/>
                        </a:solidFill>
                        <a:effectLst/>
                        <a:latin typeface="Times New Roman" panose="02020603050405020304" pitchFamily="18" charset="0"/>
                        <a:ea typeface="Times New Roman" panose="02020603050405020304" pitchFamily="18" charset="0"/>
                      </a:endParaRPr>
                    </a:p>
                  </a:txBody>
                  <a:tcPr marL="20135" marR="20135" marT="0" marB="0" anchor="ctr">
                    <a:solidFill>
                      <a:schemeClr val="bg2"/>
                    </a:solidFill>
                  </a:tcPr>
                </a:tc>
                <a:extLst>
                  <a:ext uri="{0D108BD9-81ED-4DB2-BD59-A6C34878D82A}">
                    <a16:rowId xmlns:a16="http://schemas.microsoft.com/office/drawing/2014/main" val="2139717699"/>
                  </a:ext>
                </a:extLst>
              </a:tr>
              <a:tr h="239170">
                <a:tc>
                  <a:txBody>
                    <a:bodyPr/>
                    <a:lstStyle/>
                    <a:p>
                      <a:pPr algn="l">
                        <a:spcAft>
                          <a:spcPts val="1200"/>
                        </a:spcAft>
                      </a:pPr>
                      <a:r>
                        <a:rPr lang="en-GB" sz="1400" b="0">
                          <a:solidFill>
                            <a:schemeClr val="tx1"/>
                          </a:solidFill>
                          <a:effectLst/>
                        </a:rPr>
                        <a:t>None</a:t>
                      </a:r>
                      <a:endParaRPr lang="en-GB" sz="1400" b="0">
                        <a:solidFill>
                          <a:schemeClr val="tx1"/>
                        </a:solidFill>
                        <a:effectLst/>
                        <a:latin typeface="Times New Roman" panose="02020603050405020304" pitchFamily="18" charset="0"/>
                        <a:ea typeface="Times New Roman" panose="02020603050405020304" pitchFamily="18" charset="0"/>
                      </a:endParaRPr>
                    </a:p>
                  </a:txBody>
                  <a:tcPr marL="20135" marR="20135" marT="0" marB="0" anchor="ctr">
                    <a:solidFill>
                      <a:schemeClr val="bg2"/>
                    </a:solidFill>
                  </a:tcPr>
                </a:tc>
                <a:tc>
                  <a:txBody>
                    <a:bodyPr/>
                    <a:lstStyle/>
                    <a:p>
                      <a:pPr algn="ctr"/>
                      <a:r>
                        <a:rPr lang="en-GB" sz="1400" b="0">
                          <a:solidFill>
                            <a:schemeClr val="tx1"/>
                          </a:solidFill>
                          <a:effectLst/>
                        </a:rPr>
                        <a:t>7</a:t>
                      </a:r>
                      <a:endParaRPr lang="en-GB" sz="1400" b="0">
                        <a:solidFill>
                          <a:schemeClr val="tx1"/>
                        </a:solidFill>
                        <a:effectLst/>
                        <a:latin typeface="Times New Roman" panose="02020603050405020304" pitchFamily="18" charset="0"/>
                        <a:ea typeface="Times New Roman" panose="02020603050405020304" pitchFamily="18" charset="0"/>
                      </a:endParaRPr>
                    </a:p>
                  </a:txBody>
                  <a:tcPr marL="20135" marR="20135" marT="0" marB="0" anchor="ctr">
                    <a:solidFill>
                      <a:schemeClr val="bg2"/>
                    </a:solidFill>
                  </a:tcPr>
                </a:tc>
                <a:extLst>
                  <a:ext uri="{0D108BD9-81ED-4DB2-BD59-A6C34878D82A}">
                    <a16:rowId xmlns:a16="http://schemas.microsoft.com/office/drawing/2014/main" val="3708952754"/>
                  </a:ext>
                </a:extLst>
              </a:tr>
              <a:tr h="285997">
                <a:tc>
                  <a:txBody>
                    <a:bodyPr/>
                    <a:lstStyle/>
                    <a:p>
                      <a:pPr algn="l">
                        <a:spcAft>
                          <a:spcPts val="1200"/>
                        </a:spcAft>
                      </a:pPr>
                      <a:r>
                        <a:rPr lang="en-GB" sz="1400" b="0">
                          <a:solidFill>
                            <a:schemeClr val="tx1"/>
                          </a:solidFill>
                          <a:effectLst/>
                        </a:rPr>
                        <a:t>Statement made in the guideline</a:t>
                      </a:r>
                      <a:endParaRPr lang="en-GB" sz="1400" b="0">
                        <a:solidFill>
                          <a:schemeClr val="tx1"/>
                        </a:solidFill>
                        <a:effectLst/>
                        <a:latin typeface="Times New Roman" panose="02020603050405020304" pitchFamily="18" charset="0"/>
                        <a:ea typeface="Times New Roman" panose="02020603050405020304" pitchFamily="18" charset="0"/>
                      </a:endParaRPr>
                    </a:p>
                  </a:txBody>
                  <a:tcPr marL="20135" marR="20135" marT="0" marB="0" anchor="ctr">
                    <a:solidFill>
                      <a:schemeClr val="bg2"/>
                    </a:solidFill>
                  </a:tcPr>
                </a:tc>
                <a:tc>
                  <a:txBody>
                    <a:bodyPr/>
                    <a:lstStyle/>
                    <a:p>
                      <a:pPr algn="ctr"/>
                      <a:r>
                        <a:rPr lang="en-GB" sz="1400" b="0">
                          <a:solidFill>
                            <a:schemeClr val="tx1"/>
                          </a:solidFill>
                          <a:effectLst/>
                        </a:rPr>
                        <a:t>7</a:t>
                      </a:r>
                      <a:endParaRPr lang="en-GB" sz="1400" b="0">
                        <a:solidFill>
                          <a:schemeClr val="tx1"/>
                        </a:solidFill>
                        <a:effectLst/>
                        <a:latin typeface="Times New Roman" panose="02020603050405020304" pitchFamily="18" charset="0"/>
                        <a:ea typeface="Times New Roman" panose="02020603050405020304" pitchFamily="18" charset="0"/>
                      </a:endParaRPr>
                    </a:p>
                  </a:txBody>
                  <a:tcPr marL="20135" marR="20135" marT="0" marB="0" anchor="ctr">
                    <a:solidFill>
                      <a:schemeClr val="bg2"/>
                    </a:solidFill>
                  </a:tcPr>
                </a:tc>
                <a:extLst>
                  <a:ext uri="{0D108BD9-81ED-4DB2-BD59-A6C34878D82A}">
                    <a16:rowId xmlns:a16="http://schemas.microsoft.com/office/drawing/2014/main" val="700392683"/>
                  </a:ext>
                </a:extLst>
              </a:tr>
              <a:tr h="369639">
                <a:tc>
                  <a:txBody>
                    <a:bodyPr/>
                    <a:lstStyle/>
                    <a:p>
                      <a:pPr algn="l">
                        <a:spcAft>
                          <a:spcPts val="1200"/>
                        </a:spcAft>
                      </a:pPr>
                      <a:r>
                        <a:rPr lang="en-GB" sz="1400" b="0">
                          <a:solidFill>
                            <a:schemeClr val="tx1"/>
                          </a:solidFill>
                          <a:effectLst/>
                        </a:rPr>
                        <a:t>Research recommendation made in the guideline</a:t>
                      </a:r>
                      <a:endParaRPr lang="en-GB" sz="1400" b="0">
                        <a:solidFill>
                          <a:schemeClr val="tx1"/>
                        </a:solidFill>
                        <a:effectLst/>
                        <a:latin typeface="Times New Roman" panose="02020603050405020304" pitchFamily="18" charset="0"/>
                        <a:ea typeface="Times New Roman" panose="02020603050405020304" pitchFamily="18" charset="0"/>
                      </a:endParaRPr>
                    </a:p>
                  </a:txBody>
                  <a:tcPr marL="20135" marR="20135" marT="0" marB="0" anchor="ctr">
                    <a:solidFill>
                      <a:schemeClr val="bg2"/>
                    </a:solidFill>
                  </a:tcPr>
                </a:tc>
                <a:tc>
                  <a:txBody>
                    <a:bodyPr/>
                    <a:lstStyle/>
                    <a:p>
                      <a:pPr algn="ctr"/>
                      <a:r>
                        <a:rPr lang="en-GB" sz="1400" b="0">
                          <a:solidFill>
                            <a:schemeClr val="tx1"/>
                          </a:solidFill>
                          <a:effectLst/>
                        </a:rPr>
                        <a:t>7</a:t>
                      </a:r>
                      <a:endParaRPr lang="en-GB" sz="1400" b="0">
                        <a:solidFill>
                          <a:schemeClr val="tx1"/>
                        </a:solidFill>
                        <a:effectLst/>
                        <a:latin typeface="Times New Roman" panose="02020603050405020304" pitchFamily="18" charset="0"/>
                        <a:ea typeface="Times New Roman" panose="02020603050405020304" pitchFamily="18" charset="0"/>
                      </a:endParaRPr>
                    </a:p>
                  </a:txBody>
                  <a:tcPr marL="20135" marR="20135" marT="0" marB="0" anchor="ctr">
                    <a:solidFill>
                      <a:schemeClr val="bg2"/>
                    </a:solidFill>
                  </a:tcPr>
                </a:tc>
                <a:extLst>
                  <a:ext uri="{0D108BD9-81ED-4DB2-BD59-A6C34878D82A}">
                    <a16:rowId xmlns:a16="http://schemas.microsoft.com/office/drawing/2014/main" val="1559125073"/>
                  </a:ext>
                </a:extLst>
              </a:tr>
              <a:tr h="369639">
                <a:tc>
                  <a:txBody>
                    <a:bodyPr/>
                    <a:lstStyle/>
                    <a:p>
                      <a:pPr algn="l">
                        <a:spcAft>
                          <a:spcPts val="1200"/>
                        </a:spcAft>
                      </a:pPr>
                      <a:r>
                        <a:rPr lang="en-GB" sz="1400" b="0">
                          <a:solidFill>
                            <a:schemeClr val="tx1"/>
                          </a:solidFill>
                          <a:effectLst/>
                        </a:rPr>
                        <a:t>Signposting to other guidelines from the guideline</a:t>
                      </a:r>
                      <a:endParaRPr lang="en-GB" sz="1400" b="0">
                        <a:solidFill>
                          <a:schemeClr val="tx1"/>
                        </a:solidFill>
                        <a:effectLst/>
                        <a:latin typeface="Times New Roman" panose="02020603050405020304" pitchFamily="18" charset="0"/>
                        <a:ea typeface="Times New Roman" panose="02020603050405020304" pitchFamily="18" charset="0"/>
                      </a:endParaRPr>
                    </a:p>
                  </a:txBody>
                  <a:tcPr marL="20135" marR="20135" marT="0" marB="0" anchor="ctr">
                    <a:solidFill>
                      <a:schemeClr val="bg2"/>
                    </a:solidFill>
                  </a:tcPr>
                </a:tc>
                <a:tc>
                  <a:txBody>
                    <a:bodyPr/>
                    <a:lstStyle/>
                    <a:p>
                      <a:pPr algn="ctr"/>
                      <a:r>
                        <a:rPr lang="en-GB" sz="1400" b="0">
                          <a:solidFill>
                            <a:schemeClr val="tx1"/>
                          </a:solidFill>
                          <a:effectLst/>
                        </a:rPr>
                        <a:t>5</a:t>
                      </a:r>
                      <a:endParaRPr lang="en-GB" sz="1400" b="0">
                        <a:solidFill>
                          <a:schemeClr val="tx1"/>
                        </a:solidFill>
                        <a:effectLst/>
                        <a:latin typeface="Times New Roman" panose="02020603050405020304" pitchFamily="18" charset="0"/>
                        <a:ea typeface="Times New Roman" panose="02020603050405020304" pitchFamily="18" charset="0"/>
                      </a:endParaRPr>
                    </a:p>
                  </a:txBody>
                  <a:tcPr marL="20135" marR="20135" marT="0" marB="0" anchor="ctr">
                    <a:solidFill>
                      <a:schemeClr val="bg2"/>
                    </a:solidFill>
                  </a:tcPr>
                </a:tc>
                <a:extLst>
                  <a:ext uri="{0D108BD9-81ED-4DB2-BD59-A6C34878D82A}">
                    <a16:rowId xmlns:a16="http://schemas.microsoft.com/office/drawing/2014/main" val="2908978174"/>
                  </a:ext>
                </a:extLst>
              </a:tr>
              <a:tr h="250384">
                <a:tc>
                  <a:txBody>
                    <a:bodyPr/>
                    <a:lstStyle/>
                    <a:p>
                      <a:pPr algn="l">
                        <a:spcAft>
                          <a:spcPts val="1200"/>
                        </a:spcAft>
                      </a:pPr>
                      <a:r>
                        <a:rPr lang="en-GB" sz="1400" b="0">
                          <a:solidFill>
                            <a:schemeClr val="tx1"/>
                          </a:solidFill>
                          <a:effectLst/>
                        </a:rPr>
                        <a:t>Context/Scope of the guidelines was amended</a:t>
                      </a:r>
                      <a:endParaRPr lang="en-GB" sz="1400" b="0">
                        <a:solidFill>
                          <a:schemeClr val="tx1"/>
                        </a:solidFill>
                        <a:effectLst/>
                        <a:latin typeface="Times New Roman" panose="02020603050405020304" pitchFamily="18" charset="0"/>
                        <a:ea typeface="Times New Roman" panose="02020603050405020304" pitchFamily="18" charset="0"/>
                      </a:endParaRPr>
                    </a:p>
                  </a:txBody>
                  <a:tcPr marL="20135" marR="20135" marT="0" marB="0" anchor="ctr">
                    <a:solidFill>
                      <a:schemeClr val="bg2"/>
                    </a:solidFill>
                  </a:tcPr>
                </a:tc>
                <a:tc>
                  <a:txBody>
                    <a:bodyPr/>
                    <a:lstStyle/>
                    <a:p>
                      <a:pPr algn="ctr"/>
                      <a:r>
                        <a:rPr lang="en-GB" sz="1400" b="0">
                          <a:solidFill>
                            <a:schemeClr val="tx1"/>
                          </a:solidFill>
                          <a:effectLst/>
                        </a:rPr>
                        <a:t>2</a:t>
                      </a:r>
                      <a:endParaRPr lang="en-GB" sz="1400" b="0">
                        <a:solidFill>
                          <a:schemeClr val="tx1"/>
                        </a:solidFill>
                        <a:effectLst/>
                        <a:latin typeface="Times New Roman" panose="02020603050405020304" pitchFamily="18" charset="0"/>
                        <a:ea typeface="Times New Roman" panose="02020603050405020304" pitchFamily="18" charset="0"/>
                      </a:endParaRPr>
                    </a:p>
                  </a:txBody>
                  <a:tcPr marL="20135" marR="20135" marT="0" marB="0" anchor="ctr">
                    <a:solidFill>
                      <a:schemeClr val="bg2"/>
                    </a:solidFill>
                  </a:tcPr>
                </a:tc>
                <a:extLst>
                  <a:ext uri="{0D108BD9-81ED-4DB2-BD59-A6C34878D82A}">
                    <a16:rowId xmlns:a16="http://schemas.microsoft.com/office/drawing/2014/main" val="1070274585"/>
                  </a:ext>
                </a:extLst>
              </a:tr>
              <a:tr h="688047">
                <a:tc>
                  <a:txBody>
                    <a:bodyPr/>
                    <a:lstStyle/>
                    <a:p>
                      <a:pPr algn="l"/>
                      <a:r>
                        <a:rPr lang="en-GB" sz="1400" b="0">
                          <a:solidFill>
                            <a:schemeClr val="tx1"/>
                          </a:solidFill>
                          <a:effectLst/>
                        </a:rPr>
                        <a:t>Examples removed. </a:t>
                      </a:r>
                    </a:p>
                    <a:p>
                      <a:pPr algn="l">
                        <a:spcAft>
                          <a:spcPts val="1200"/>
                        </a:spcAft>
                      </a:pPr>
                      <a:r>
                        <a:rPr lang="en-GB" sz="1400" b="0">
                          <a:solidFill>
                            <a:schemeClr val="tx1"/>
                          </a:solidFill>
                          <a:effectLst/>
                        </a:rPr>
                        <a:t>e.g. examples to avoid stigmatisation for certain groups</a:t>
                      </a:r>
                      <a:endParaRPr lang="en-GB" sz="1400" b="0">
                        <a:solidFill>
                          <a:schemeClr val="tx1"/>
                        </a:solidFill>
                        <a:effectLst/>
                        <a:latin typeface="Times New Roman" panose="02020603050405020304" pitchFamily="18" charset="0"/>
                        <a:ea typeface="Times New Roman" panose="02020603050405020304" pitchFamily="18" charset="0"/>
                      </a:endParaRPr>
                    </a:p>
                  </a:txBody>
                  <a:tcPr marL="20135" marR="20135" marT="0" marB="0" anchor="ctr">
                    <a:solidFill>
                      <a:schemeClr val="bg2"/>
                    </a:solidFill>
                  </a:tcPr>
                </a:tc>
                <a:tc>
                  <a:txBody>
                    <a:bodyPr/>
                    <a:lstStyle/>
                    <a:p>
                      <a:pPr algn="ctr"/>
                      <a:r>
                        <a:rPr lang="en-GB" sz="1400" b="0">
                          <a:solidFill>
                            <a:schemeClr val="tx1"/>
                          </a:solidFill>
                          <a:effectLst/>
                        </a:rPr>
                        <a:t>1</a:t>
                      </a:r>
                      <a:endParaRPr lang="en-GB" sz="1400" b="0">
                        <a:solidFill>
                          <a:schemeClr val="tx1"/>
                        </a:solidFill>
                        <a:effectLst/>
                        <a:latin typeface="Times New Roman" panose="02020603050405020304" pitchFamily="18" charset="0"/>
                        <a:ea typeface="Times New Roman" panose="02020603050405020304" pitchFamily="18" charset="0"/>
                      </a:endParaRPr>
                    </a:p>
                  </a:txBody>
                  <a:tcPr marL="20135" marR="20135" marT="0" marB="0" anchor="ctr">
                    <a:solidFill>
                      <a:schemeClr val="bg2"/>
                    </a:solidFill>
                  </a:tcPr>
                </a:tc>
                <a:extLst>
                  <a:ext uri="{0D108BD9-81ED-4DB2-BD59-A6C34878D82A}">
                    <a16:rowId xmlns:a16="http://schemas.microsoft.com/office/drawing/2014/main" val="14870667"/>
                  </a:ext>
                </a:extLst>
              </a:tr>
              <a:tr h="574428">
                <a:tc>
                  <a:txBody>
                    <a:bodyPr/>
                    <a:lstStyle/>
                    <a:p>
                      <a:pPr algn="l"/>
                      <a:r>
                        <a:rPr lang="en-GB" sz="1400" b="0">
                          <a:solidFill>
                            <a:schemeClr val="tx1"/>
                          </a:solidFill>
                          <a:effectLst/>
                        </a:rPr>
                        <a:t>Terminology used.</a:t>
                      </a:r>
                    </a:p>
                    <a:p>
                      <a:pPr algn="l">
                        <a:spcAft>
                          <a:spcPts val="1200"/>
                        </a:spcAft>
                      </a:pPr>
                      <a:r>
                        <a:rPr lang="en-GB" sz="1400" b="0">
                          <a:solidFill>
                            <a:schemeClr val="tx1"/>
                          </a:solidFill>
                          <a:effectLst/>
                        </a:rPr>
                        <a:t>e.g. wording of the guideline updated</a:t>
                      </a:r>
                      <a:endParaRPr lang="en-GB" sz="1400" b="0">
                        <a:solidFill>
                          <a:schemeClr val="tx1"/>
                        </a:solidFill>
                        <a:effectLst/>
                        <a:latin typeface="Times New Roman" panose="02020603050405020304" pitchFamily="18" charset="0"/>
                        <a:ea typeface="Times New Roman" panose="02020603050405020304" pitchFamily="18" charset="0"/>
                      </a:endParaRPr>
                    </a:p>
                  </a:txBody>
                  <a:tcPr marL="20135" marR="20135" marT="0" marB="0" anchor="ctr">
                    <a:solidFill>
                      <a:schemeClr val="bg2"/>
                    </a:solidFill>
                  </a:tcPr>
                </a:tc>
                <a:tc>
                  <a:txBody>
                    <a:bodyPr/>
                    <a:lstStyle/>
                    <a:p>
                      <a:pPr algn="ctr"/>
                      <a:r>
                        <a:rPr lang="en-GB" sz="1400" b="0">
                          <a:solidFill>
                            <a:schemeClr val="tx1"/>
                          </a:solidFill>
                          <a:effectLst/>
                        </a:rPr>
                        <a:t>1</a:t>
                      </a:r>
                      <a:endParaRPr lang="en-GB" sz="1400" b="0">
                        <a:solidFill>
                          <a:schemeClr val="tx1"/>
                        </a:solidFill>
                        <a:effectLst/>
                        <a:latin typeface="Times New Roman" panose="02020603050405020304" pitchFamily="18" charset="0"/>
                        <a:ea typeface="Times New Roman" panose="02020603050405020304" pitchFamily="18" charset="0"/>
                      </a:endParaRPr>
                    </a:p>
                  </a:txBody>
                  <a:tcPr marL="20135" marR="20135" marT="0" marB="0" anchor="ctr">
                    <a:solidFill>
                      <a:schemeClr val="bg2"/>
                    </a:solidFill>
                  </a:tcPr>
                </a:tc>
                <a:extLst>
                  <a:ext uri="{0D108BD9-81ED-4DB2-BD59-A6C34878D82A}">
                    <a16:rowId xmlns:a16="http://schemas.microsoft.com/office/drawing/2014/main" val="1795744864"/>
                  </a:ext>
                </a:extLst>
              </a:tr>
            </a:tbl>
          </a:graphicData>
        </a:graphic>
      </p:graphicFrame>
    </p:spTree>
    <p:extLst>
      <p:ext uri="{BB962C8B-B14F-4D97-AF65-F5344CB8AC3E}">
        <p14:creationId xmlns:p14="http://schemas.microsoft.com/office/powerpoint/2010/main" val="820950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63B9C03-F037-A63D-C261-FB059F2436E4}"/>
              </a:ext>
            </a:extLst>
          </p:cNvPr>
          <p:cNvSpPr>
            <a:spLocks noGrp="1"/>
          </p:cNvSpPr>
          <p:nvPr>
            <p:ph type="body" sz="quarter" idx="12"/>
          </p:nvPr>
        </p:nvSpPr>
        <p:spPr>
          <a:xfrm>
            <a:off x="267451" y="916467"/>
            <a:ext cx="11067617" cy="4997851"/>
          </a:xfrm>
        </p:spPr>
        <p:txBody>
          <a:bodyPr vert="horz" lIns="91440" tIns="45720" rIns="91440" bIns="45720" rtlCol="0" anchor="t">
            <a:normAutofit fontScale="70000" lnSpcReduction="20000"/>
          </a:bodyPr>
          <a:lstStyle/>
          <a:p>
            <a:pPr>
              <a:spcAft>
                <a:spcPts val="600"/>
              </a:spcAft>
              <a:tabLst>
                <a:tab pos="450215" algn="l"/>
              </a:tabLst>
            </a:pPr>
            <a:r>
              <a:rPr lang="en-GB" sz="1800">
                <a:effectLst/>
                <a:latin typeface="+mn-lt"/>
                <a:ea typeface="Times New Roman" panose="02020603050405020304" pitchFamily="18" charset="0"/>
                <a:cs typeface="Arial"/>
              </a:rPr>
              <a:t>At the National Institute of Health and Care Excellence (NICE), we continue to strive to put equality, diversity and inclusion (EDI) at the heart of everything we do </a:t>
            </a:r>
            <a:r>
              <a:rPr lang="en-GB">
                <a:latin typeface="+mn-lt"/>
                <a:ea typeface="Times New Roman" panose="02020603050405020304" pitchFamily="18" charset="0"/>
                <a:cs typeface="Arial"/>
              </a:rPr>
              <a:t>to reduce health inequalities and ensure the experience of working at NICE is equally positive for all colleagues. </a:t>
            </a:r>
            <a:endParaRPr lang="en-GB" sz="1800">
              <a:effectLst/>
              <a:latin typeface="+mn-lt"/>
              <a:ea typeface="Times New Roman" panose="02020603050405020304" pitchFamily="18" charset="0"/>
              <a:cs typeface="Times New Roman" panose="02020603050405020304" pitchFamily="18" charset="0"/>
            </a:endParaRPr>
          </a:p>
          <a:p>
            <a:pPr lvl="0">
              <a:lnSpc>
                <a:spcPct val="150000"/>
              </a:lnSpc>
              <a:spcAft>
                <a:spcPts val="600"/>
              </a:spcAft>
              <a:tabLst>
                <a:tab pos="450215" algn="l"/>
              </a:tabLst>
            </a:pPr>
            <a:r>
              <a:rPr lang="en-GB">
                <a:latin typeface="+mn-lt"/>
                <a:ea typeface="Times New Roman" panose="02020603050405020304" pitchFamily="18" charset="0"/>
                <a:cs typeface="Arial"/>
              </a:rPr>
              <a:t>This</a:t>
            </a:r>
            <a:r>
              <a:rPr lang="en-GB" sz="1800">
                <a:effectLst/>
                <a:latin typeface="+mn-lt"/>
                <a:ea typeface="Times New Roman" panose="02020603050405020304" pitchFamily="18" charset="0"/>
                <a:cs typeface="Arial"/>
              </a:rPr>
              <a:t> </a:t>
            </a:r>
            <a:r>
              <a:rPr lang="en-GB">
                <a:latin typeface="+mn-lt"/>
                <a:ea typeface="Times New Roman" panose="02020603050405020304" pitchFamily="18" charset="0"/>
                <a:cs typeface="Arial"/>
              </a:rPr>
              <a:t>2023/24</a:t>
            </a:r>
            <a:r>
              <a:rPr lang="en-GB" sz="1800">
                <a:effectLst/>
                <a:latin typeface="+mn-lt"/>
                <a:ea typeface="Times New Roman" panose="02020603050405020304" pitchFamily="18" charset="0"/>
                <a:cs typeface="Arial"/>
              </a:rPr>
              <a:t> report highlights the work that NICE has undertaken to deliver its equality objectives agreed by the Board in November 2020. NICE’s equality objectives 2020-24 are:</a:t>
            </a:r>
          </a:p>
          <a:p>
            <a:pPr marL="285750" indent="-285750">
              <a:spcAft>
                <a:spcPts val="600"/>
              </a:spcAft>
              <a:buFont typeface="Arial" panose="020B0604020202020204" pitchFamily="34" charset="0"/>
              <a:buChar char="•"/>
              <a:tabLst>
                <a:tab pos="450215" algn="l"/>
              </a:tabLst>
            </a:pPr>
            <a:r>
              <a:rPr lang="en-GB" sz="1800" b="1">
                <a:effectLst/>
                <a:latin typeface="+mn-lt"/>
                <a:ea typeface="Times New Roman" panose="02020603050405020304" pitchFamily="18" charset="0"/>
                <a:cs typeface="Arial"/>
              </a:rPr>
              <a:t>Workforce objective:</a:t>
            </a:r>
            <a:r>
              <a:rPr lang="en-GB" sz="1800">
                <a:effectLst/>
                <a:latin typeface="+mn-lt"/>
                <a:ea typeface="Times New Roman" panose="02020603050405020304" pitchFamily="18" charset="0"/>
                <a:cs typeface="Arial"/>
              </a:rPr>
              <a:t> to develop our workforce and culture to be more equal, diverse and inclusive</a:t>
            </a:r>
            <a:r>
              <a:rPr lang="en-GB">
                <a:latin typeface="+mn-lt"/>
                <a:ea typeface="Times New Roman" panose="02020603050405020304" pitchFamily="18" charset="0"/>
                <a:cs typeface="Arial"/>
              </a:rPr>
              <a:t>  </a:t>
            </a:r>
            <a:endParaRPr lang="en-GB" sz="1800">
              <a:effectLst/>
              <a:latin typeface="+mn-lt"/>
              <a:ea typeface="Times New Roman" panose="02020603050405020304" pitchFamily="18" charset="0"/>
              <a:cs typeface="Arial"/>
            </a:endParaRPr>
          </a:p>
          <a:p>
            <a:pPr marL="342900" indent="-342900">
              <a:spcBef>
                <a:spcPts val="1200"/>
              </a:spcBef>
              <a:spcAft>
                <a:spcPts val="600"/>
              </a:spcAft>
              <a:buFont typeface="Symbol" panose="05050102010706020507" pitchFamily="18" charset="2"/>
              <a:buChar char=""/>
              <a:tabLst>
                <a:tab pos="450215" algn="l"/>
                <a:tab pos="270510" algn="l"/>
              </a:tabLst>
            </a:pPr>
            <a:r>
              <a:rPr lang="en-GB" sz="1800" b="1">
                <a:effectLst/>
                <a:latin typeface="+mn-lt"/>
                <a:ea typeface="Times New Roman" panose="02020603050405020304" pitchFamily="18" charset="0"/>
                <a:cs typeface="Arial"/>
              </a:rPr>
              <a:t>Guidance objective:</a:t>
            </a:r>
            <a:r>
              <a:rPr lang="en-GB" sz="1800">
                <a:effectLst/>
                <a:latin typeface="+mn-lt"/>
                <a:ea typeface="Times New Roman" panose="02020603050405020304" pitchFamily="18" charset="0"/>
                <a:cs typeface="Arial"/>
              </a:rPr>
              <a:t> to review and improve equality considerations throughout development of our guidance</a:t>
            </a:r>
            <a:r>
              <a:rPr lang="en-GB">
                <a:latin typeface="+mn-lt"/>
                <a:ea typeface="Times New Roman" panose="02020603050405020304" pitchFamily="18" charset="0"/>
                <a:cs typeface="Arial"/>
              </a:rPr>
              <a:t> </a:t>
            </a:r>
            <a:endParaRPr lang="en-GB" sz="1800">
              <a:effectLst/>
              <a:latin typeface="+mn-lt"/>
              <a:ea typeface="Times New Roman" panose="02020603050405020304" pitchFamily="18" charset="0"/>
              <a:cs typeface="Arial"/>
            </a:endParaRPr>
          </a:p>
          <a:p>
            <a:pPr>
              <a:spcBef>
                <a:spcPts val="1200"/>
              </a:spcBef>
              <a:spcAft>
                <a:spcPts val="600"/>
              </a:spcAft>
              <a:tabLst>
                <a:tab pos="450215" algn="l"/>
                <a:tab pos="270510" algn="l"/>
              </a:tabLst>
            </a:pPr>
            <a:r>
              <a:rPr lang="en-GB">
                <a:latin typeface="+mn-lt"/>
                <a:ea typeface="Times New Roman" panose="02020603050405020304" pitchFamily="18" charset="0"/>
                <a:cs typeface="Arial"/>
              </a:rPr>
              <a:t>Additionally, this report includes data and narrative related to our workforce, committee members, and the delivery of these objectives, including planned next steps.</a:t>
            </a:r>
          </a:p>
          <a:p>
            <a:pPr>
              <a:spcBef>
                <a:spcPts val="1200"/>
              </a:spcBef>
              <a:spcAft>
                <a:spcPts val="600"/>
              </a:spcAft>
              <a:tabLst>
                <a:tab pos="450215" algn="l"/>
                <a:tab pos="270510" algn="l"/>
              </a:tabLst>
            </a:pPr>
            <a:r>
              <a:rPr lang="en-GB" b="1">
                <a:latin typeface="+mn-lt"/>
                <a:ea typeface="Times New Roman" panose="02020603050405020304" pitchFamily="18" charset="0"/>
                <a:cs typeface="Arial"/>
              </a:rPr>
              <a:t>Please note:</a:t>
            </a:r>
          </a:p>
          <a:p>
            <a:pPr>
              <a:lnSpc>
                <a:spcPct val="130000"/>
              </a:lnSpc>
              <a:spcBef>
                <a:spcPts val="1200"/>
              </a:spcBef>
              <a:spcAft>
                <a:spcPts val="600"/>
              </a:spcAft>
              <a:tabLst>
                <a:tab pos="450215" algn="l"/>
                <a:tab pos="270510" algn="l"/>
              </a:tabLst>
            </a:pPr>
            <a:r>
              <a:rPr lang="en-GB">
                <a:latin typeface="+mn-lt"/>
                <a:ea typeface="Times New Roman" panose="02020603050405020304" pitchFamily="18" charset="0"/>
                <a:cs typeface="Arial"/>
              </a:rPr>
              <a:t>This is the final year we will be reporting against NICE's equality objectives 2020-24 for workforce.</a:t>
            </a:r>
            <a:endParaRPr lang="en-GB">
              <a:latin typeface="+mn-lt"/>
              <a:cs typeface="Arial"/>
            </a:endParaRPr>
          </a:p>
          <a:p>
            <a:pPr>
              <a:lnSpc>
                <a:spcPct val="130000"/>
              </a:lnSpc>
              <a:spcBef>
                <a:spcPts val="1200"/>
              </a:spcBef>
              <a:spcAft>
                <a:spcPts val="600"/>
              </a:spcAft>
              <a:tabLst>
                <a:tab pos="450215" algn="l"/>
                <a:tab pos="270510" algn="l"/>
              </a:tabLst>
            </a:pPr>
            <a:r>
              <a:rPr lang="en-GB">
                <a:latin typeface="+mn-lt"/>
                <a:ea typeface="Times New Roman" panose="02020603050405020304" pitchFamily="18" charset="0"/>
                <a:cs typeface="Arial"/>
              </a:rPr>
              <a:t>From next year, our Annual Equality Report will track progress against NICE's equality objectives 2024-2029, as set out in the 5-Year Workforce Equality, Diversity and Inclusion Roadmap 2024-2029. This was approved by Board in March 2024.</a:t>
            </a:r>
            <a:endParaRPr lang="en-GB">
              <a:latin typeface="+mn-lt"/>
            </a:endParaRPr>
          </a:p>
          <a:p>
            <a:pPr>
              <a:lnSpc>
                <a:spcPct val="130000"/>
              </a:lnSpc>
              <a:spcBef>
                <a:spcPts val="1200"/>
              </a:spcBef>
              <a:spcAft>
                <a:spcPts val="600"/>
              </a:spcAft>
              <a:tabLst>
                <a:tab pos="450215" algn="l"/>
                <a:tab pos="270510" algn="l"/>
              </a:tabLst>
            </a:pPr>
            <a:endParaRPr lang="en-GB">
              <a:latin typeface="Arial" panose="020B0604020202020204" pitchFamily="34" charset="0"/>
              <a:ea typeface="Times New Roman" panose="02020603050405020304" pitchFamily="18" charset="0"/>
              <a:cs typeface="Arial"/>
            </a:endParaRPr>
          </a:p>
          <a:p>
            <a:pPr>
              <a:spcBef>
                <a:spcPts val="1200"/>
              </a:spcBef>
              <a:spcAft>
                <a:spcPts val="600"/>
              </a:spcAft>
              <a:tabLst>
                <a:tab pos="450215" algn="l"/>
                <a:tab pos="270510" algn="l"/>
              </a:tabLst>
            </a:pPr>
            <a:endParaRPr lang="en-GB">
              <a:latin typeface="Arial" panose="020B0604020202020204" pitchFamily="34" charset="0"/>
              <a:ea typeface="Times New Roman" panose="02020603050405020304" pitchFamily="18" charset="0"/>
              <a:cs typeface="Arial"/>
            </a:endParaRPr>
          </a:p>
          <a:p>
            <a:pPr>
              <a:spcBef>
                <a:spcPts val="1200"/>
              </a:spcBef>
              <a:spcAft>
                <a:spcPts val="600"/>
              </a:spcAft>
              <a:tabLst>
                <a:tab pos="450215" algn="l"/>
                <a:tab pos="270510" algn="l"/>
              </a:tabLst>
            </a:pPr>
            <a:endParaRPr lang="en-GB">
              <a:latin typeface="Arial" panose="020B0604020202020204" pitchFamily="34" charset="0"/>
              <a:ea typeface="Times New Roman" panose="02020603050405020304" pitchFamily="18" charset="0"/>
              <a:cs typeface="Arial"/>
            </a:endParaRPr>
          </a:p>
          <a:p>
            <a:pPr>
              <a:spcBef>
                <a:spcPts val="1200"/>
              </a:spcBef>
              <a:spcAft>
                <a:spcPts val="600"/>
              </a:spcAft>
              <a:tabLst>
                <a:tab pos="450215" algn="l"/>
                <a:tab pos="270510" algn="l"/>
              </a:tabLst>
            </a:pPr>
            <a:endParaRPr lang="en-GB">
              <a:latin typeface="Arial" panose="020B0604020202020204" pitchFamily="34" charset="0"/>
              <a:ea typeface="Times New Roman" panose="02020603050405020304" pitchFamily="18" charset="0"/>
              <a:cs typeface="Arial"/>
            </a:endParaRPr>
          </a:p>
        </p:txBody>
      </p:sp>
      <p:sp>
        <p:nvSpPr>
          <p:cNvPr id="5" name="Title 4">
            <a:extLst>
              <a:ext uri="{FF2B5EF4-FFF2-40B4-BE49-F238E27FC236}">
                <a16:creationId xmlns:a16="http://schemas.microsoft.com/office/drawing/2014/main" id="{A71262AE-1F78-0AB2-7E71-4D5E73634E09}"/>
              </a:ext>
            </a:extLst>
          </p:cNvPr>
          <p:cNvSpPr>
            <a:spLocks noGrp="1"/>
          </p:cNvSpPr>
          <p:nvPr>
            <p:ph type="ctrTitle"/>
          </p:nvPr>
        </p:nvSpPr>
        <p:spPr>
          <a:xfrm>
            <a:off x="267780" y="146383"/>
            <a:ext cx="11076689" cy="1160319"/>
          </a:xfrm>
        </p:spPr>
        <p:txBody>
          <a:bodyPr/>
          <a:lstStyle/>
          <a:p>
            <a:r>
              <a:rPr lang="en-GB"/>
              <a:t>Introduction </a:t>
            </a:r>
          </a:p>
        </p:txBody>
      </p:sp>
    </p:spTree>
    <p:extLst>
      <p:ext uri="{BB962C8B-B14F-4D97-AF65-F5344CB8AC3E}">
        <p14:creationId xmlns:p14="http://schemas.microsoft.com/office/powerpoint/2010/main" val="764231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8973A0-9911-1EFC-205C-8AB8FE7CCBBE}"/>
              </a:ext>
            </a:extLst>
          </p:cNvPr>
          <p:cNvSpPr>
            <a:spLocks noGrp="1"/>
          </p:cNvSpPr>
          <p:nvPr>
            <p:ph type="ctrTitle"/>
          </p:nvPr>
        </p:nvSpPr>
        <p:spPr>
          <a:xfrm>
            <a:off x="496384" y="697028"/>
            <a:ext cx="2433083" cy="4190385"/>
          </a:xfrm>
        </p:spPr>
        <p:txBody>
          <a:bodyPr vert="horz" lIns="91440" tIns="45720" rIns="91440" bIns="45720" rtlCol="0" anchor="t" anchorCtr="0">
            <a:normAutofit/>
          </a:bodyPr>
          <a:lstStyle/>
          <a:p>
            <a:br>
              <a:rPr lang="en-US" sz="2200" b="1" i="0" kern="1200">
                <a:latin typeface="Lora SemiBold" pitchFamily="2" charset="77"/>
                <a:ea typeface="Lora SemiBold" charset="0"/>
                <a:cs typeface="Lora SemiBold" charset="0"/>
              </a:rPr>
            </a:br>
            <a:r>
              <a:rPr lang="en-US" sz="2200" b="1" i="0" kern="1200">
                <a:latin typeface="Lora SemiBold" pitchFamily="2" charset="77"/>
                <a:ea typeface="Lora SemiBold" charset="0"/>
                <a:cs typeface="Lora SemiBold" charset="0"/>
              </a:rPr>
              <a:t>Overall, we are very pleased with our progress since we started dedicated work on EDI in 2020, having made some significant improvements in key areas</a:t>
            </a:r>
          </a:p>
        </p:txBody>
      </p:sp>
      <p:sp>
        <p:nvSpPr>
          <p:cNvPr id="12" name="Text Placeholder 2">
            <a:extLst>
              <a:ext uri="{FF2B5EF4-FFF2-40B4-BE49-F238E27FC236}">
                <a16:creationId xmlns:a16="http://schemas.microsoft.com/office/drawing/2014/main" id="{5A94F898-090E-143A-1E3A-4E7DABE6D726}"/>
              </a:ext>
            </a:extLst>
          </p:cNvPr>
          <p:cNvSpPr>
            <a:spLocks noGrp="1"/>
          </p:cNvSpPr>
          <p:nvPr>
            <p:ph type="body" sz="quarter" idx="11"/>
          </p:nvPr>
        </p:nvSpPr>
        <p:spPr>
          <a:xfrm>
            <a:off x="4017963" y="531813"/>
            <a:ext cx="6226175" cy="679450"/>
          </a:xfrm>
        </p:spPr>
        <p:txBody>
          <a:bodyPr/>
          <a:lstStyle/>
          <a:p>
            <a:r>
              <a:rPr lang="en-US"/>
              <a:t>Areas of achievement</a:t>
            </a:r>
          </a:p>
        </p:txBody>
      </p:sp>
      <p:sp>
        <p:nvSpPr>
          <p:cNvPr id="7" name="Oval 6">
            <a:extLst>
              <a:ext uri="{FF2B5EF4-FFF2-40B4-BE49-F238E27FC236}">
                <a16:creationId xmlns:a16="http://schemas.microsoft.com/office/drawing/2014/main" id="{CCA190FC-C48A-AF44-99F4-DF9E2CEA68C8}"/>
              </a:ext>
            </a:extLst>
          </p:cNvPr>
          <p:cNvSpPr/>
          <p:nvPr/>
        </p:nvSpPr>
        <p:spPr>
          <a:xfrm>
            <a:off x="4018518" y="1226521"/>
            <a:ext cx="7496175" cy="10179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ormAutofit fontScale="92500"/>
          </a:bodyPr>
          <a:lstStyle/>
          <a:p>
            <a:pPr marL="285750" indent="-285750">
              <a:buFont typeface="Arial" panose="020B0604020202020204" pitchFamily="34" charset="0"/>
              <a:buChar char="•"/>
            </a:pPr>
            <a:r>
              <a:rPr lang="en-GB" sz="1800">
                <a:ea typeface="Inter"/>
              </a:rPr>
              <a:t>Continuing improvements in non-declaration rates for all groups</a:t>
            </a:r>
          </a:p>
          <a:p>
            <a:pPr marL="285750" indent="-285750">
              <a:buFont typeface="Arial" panose="020B0604020202020204" pitchFamily="34" charset="0"/>
              <a:buChar char="•"/>
            </a:pPr>
            <a:r>
              <a:rPr lang="en-GB" sz="1800">
                <a:ea typeface="Inter"/>
              </a:rPr>
              <a:t>18.8% of NICE staff are from an ethnic minority group – a further increase of 4.4 % in the last year (&gt;50% across all bands since 2019)</a:t>
            </a:r>
            <a:endParaRPr lang="en-US"/>
          </a:p>
          <a:p>
            <a:pPr algn="ctr"/>
            <a:endParaRPr lang="en-GB" sz="1800"/>
          </a:p>
        </p:txBody>
      </p:sp>
      <p:sp>
        <p:nvSpPr>
          <p:cNvPr id="6" name="Oval 5">
            <a:extLst>
              <a:ext uri="{FF2B5EF4-FFF2-40B4-BE49-F238E27FC236}">
                <a16:creationId xmlns:a16="http://schemas.microsoft.com/office/drawing/2014/main" id="{B3EFF442-8929-9967-C306-991FA5145647}"/>
              </a:ext>
            </a:extLst>
          </p:cNvPr>
          <p:cNvSpPr/>
          <p:nvPr/>
        </p:nvSpPr>
        <p:spPr>
          <a:xfrm>
            <a:off x="4017960" y="2411084"/>
            <a:ext cx="7496175" cy="10179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ormAutofit fontScale="92500" lnSpcReduction="20000"/>
          </a:bodyPr>
          <a:lstStyle/>
          <a:p>
            <a:pPr marL="285750" indent="-285750">
              <a:buFont typeface="Arial" panose="020B0604020202020204" pitchFamily="34" charset="0"/>
              <a:buChar char="•"/>
            </a:pPr>
            <a:r>
              <a:rPr lang="en-GB" sz="1800">
                <a:ea typeface="Inter"/>
              </a:rPr>
              <a:t>Maintained improvements in the overall interview to appointment conversion rates for ethnic minority and disabled staff</a:t>
            </a:r>
          </a:p>
          <a:p>
            <a:pPr marL="285750" indent="-285750">
              <a:buFont typeface="Arial" panose="020B0604020202020204" pitchFamily="34" charset="0"/>
              <a:buChar char="•"/>
            </a:pPr>
            <a:r>
              <a:rPr lang="en-GB" sz="1800">
                <a:ea typeface="Inter"/>
              </a:rPr>
              <a:t>In 23/24 we achieved parity in candidate outcomes for Asian/Asian British and White candidates</a:t>
            </a:r>
          </a:p>
          <a:p>
            <a:pPr algn="ctr"/>
            <a:endParaRPr lang="en-GB" sz="1800">
              <a:ea typeface="Inter"/>
            </a:endParaRPr>
          </a:p>
          <a:p>
            <a:pPr algn="ctr"/>
            <a:endParaRPr lang="en-GB" sz="1800">
              <a:ea typeface="Inter"/>
            </a:endParaRPr>
          </a:p>
        </p:txBody>
      </p:sp>
      <p:sp>
        <p:nvSpPr>
          <p:cNvPr id="5" name="Oval 4">
            <a:extLst>
              <a:ext uri="{FF2B5EF4-FFF2-40B4-BE49-F238E27FC236}">
                <a16:creationId xmlns:a16="http://schemas.microsoft.com/office/drawing/2014/main" id="{E7182C73-11B9-7FB2-192C-170748586F75}"/>
              </a:ext>
            </a:extLst>
          </p:cNvPr>
          <p:cNvSpPr/>
          <p:nvPr/>
        </p:nvSpPr>
        <p:spPr>
          <a:xfrm>
            <a:off x="4017963" y="5072349"/>
            <a:ext cx="7496175" cy="145775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ormAutofit fontScale="92500" lnSpcReduction="20000"/>
          </a:bodyPr>
          <a:lstStyle/>
          <a:p>
            <a:pPr marL="285750" indent="-285750">
              <a:buFont typeface="Arial" panose="020B0604020202020204" pitchFamily="34" charset="0"/>
              <a:buChar char="•"/>
            </a:pPr>
            <a:r>
              <a:rPr lang="en-GB" sz="1800">
                <a:ea typeface="Inter"/>
              </a:rPr>
              <a:t>The launch of our 5 year EDI roadmap</a:t>
            </a:r>
          </a:p>
          <a:p>
            <a:pPr marL="285750" indent="-285750">
              <a:buFont typeface="Arial" panose="020B0604020202020204" pitchFamily="34" charset="0"/>
              <a:buChar char="•"/>
            </a:pPr>
            <a:r>
              <a:rPr lang="en-GB" sz="1800">
                <a:ea typeface="Inter"/>
              </a:rPr>
              <a:t>A staff network framework, co-created with network chairs/vice chairs</a:t>
            </a:r>
          </a:p>
          <a:p>
            <a:pPr marL="285750" indent="-285750">
              <a:buFont typeface="Arial" panose="020B0604020202020204" pitchFamily="34" charset="0"/>
              <a:buChar char="•"/>
            </a:pPr>
            <a:r>
              <a:rPr lang="en-GB" sz="1800">
                <a:ea typeface="Inter"/>
              </a:rPr>
              <a:t>30% more Workforce Impact Assessments completed in 23/24</a:t>
            </a:r>
          </a:p>
          <a:p>
            <a:pPr marL="285750" indent="-285750">
              <a:buFont typeface="Arial" panose="020B0604020202020204" pitchFamily="34" charset="0"/>
              <a:buChar char="•"/>
            </a:pPr>
            <a:r>
              <a:rPr lang="en-GB" sz="1800">
                <a:ea typeface="Inter"/>
              </a:rPr>
              <a:t>Internal delivery of a suite of EDI development modules for all staff, including a new mandatory e-learning module</a:t>
            </a:r>
          </a:p>
          <a:p>
            <a:pPr algn="ctr"/>
            <a:endParaRPr lang="en-GB" sz="1800">
              <a:ea typeface="Inter"/>
            </a:endParaRPr>
          </a:p>
          <a:p>
            <a:pPr algn="ctr"/>
            <a:endParaRPr lang="en-GB" sz="1800">
              <a:ea typeface="Inter"/>
            </a:endParaRPr>
          </a:p>
          <a:p>
            <a:pPr algn="ctr"/>
            <a:endParaRPr lang="en-GB" sz="1800">
              <a:ea typeface="Inter"/>
            </a:endParaRPr>
          </a:p>
        </p:txBody>
      </p:sp>
      <p:sp>
        <p:nvSpPr>
          <p:cNvPr id="8" name="Oval 4">
            <a:extLst>
              <a:ext uri="{FF2B5EF4-FFF2-40B4-BE49-F238E27FC236}">
                <a16:creationId xmlns:a16="http://schemas.microsoft.com/office/drawing/2014/main" id="{54CA4472-582F-53F7-10D6-61F94066B4E7}"/>
              </a:ext>
            </a:extLst>
          </p:cNvPr>
          <p:cNvSpPr/>
          <p:nvPr/>
        </p:nvSpPr>
        <p:spPr>
          <a:xfrm>
            <a:off x="4017960" y="3609546"/>
            <a:ext cx="7496175" cy="12822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ormAutofit fontScale="92500" lnSpcReduction="10000"/>
          </a:bodyPr>
          <a:lstStyle/>
          <a:p>
            <a:pPr marL="285750" indent="-285750">
              <a:buFont typeface="Arial" panose="020B0604020202020204" pitchFamily="34" charset="0"/>
              <a:buChar char="•"/>
            </a:pPr>
            <a:r>
              <a:rPr lang="en-GB" sz="1800">
                <a:ea typeface="Inter"/>
              </a:rPr>
              <a:t>Equal (or better) engagement, wellbeing and trust in managers between ethnic minority and a female staff compared to the overall workforce</a:t>
            </a:r>
          </a:p>
          <a:p>
            <a:pPr marL="285750" indent="-285750">
              <a:buFont typeface="Arial" panose="020B0604020202020204" pitchFamily="34" charset="0"/>
              <a:buChar char="•"/>
            </a:pPr>
            <a:r>
              <a:rPr lang="en-GB" sz="1800">
                <a:ea typeface="Inter"/>
              </a:rPr>
              <a:t>Better engagement and trust in managers for LGBTQ+ staff compared to the overall workforce</a:t>
            </a:r>
          </a:p>
          <a:p>
            <a:pPr algn="ctr"/>
            <a:endParaRPr lang="en-GB" sz="1800">
              <a:ea typeface="Inter"/>
            </a:endParaRPr>
          </a:p>
        </p:txBody>
      </p:sp>
    </p:spTree>
    <p:extLst>
      <p:ext uri="{BB962C8B-B14F-4D97-AF65-F5344CB8AC3E}">
        <p14:creationId xmlns:p14="http://schemas.microsoft.com/office/powerpoint/2010/main" val="2482103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8973A0-9911-1EFC-205C-8AB8FE7CCBBE}"/>
              </a:ext>
            </a:extLst>
          </p:cNvPr>
          <p:cNvSpPr>
            <a:spLocks noGrp="1"/>
          </p:cNvSpPr>
          <p:nvPr>
            <p:ph type="ctrTitle"/>
          </p:nvPr>
        </p:nvSpPr>
        <p:spPr>
          <a:xfrm>
            <a:off x="496384" y="697028"/>
            <a:ext cx="2433083" cy="4190385"/>
          </a:xfrm>
        </p:spPr>
        <p:txBody>
          <a:bodyPr vert="horz" lIns="91440" tIns="45720" rIns="91440" bIns="45720" rtlCol="0" anchor="t" anchorCtr="0">
            <a:normAutofit/>
          </a:bodyPr>
          <a:lstStyle/>
          <a:p>
            <a:br>
              <a:rPr lang="en-US" sz="2200" b="1" i="0" kern="1200">
                <a:latin typeface="Lora SemiBold" pitchFamily="2" charset="77"/>
                <a:ea typeface="Lora SemiBold" charset="0"/>
                <a:cs typeface="Lora SemiBold" charset="0"/>
              </a:rPr>
            </a:br>
            <a:r>
              <a:rPr lang="en-US" sz="2200" b="1" i="0" kern="1200">
                <a:latin typeface="Lora SemiBold" pitchFamily="2" charset="77"/>
                <a:ea typeface="Lora SemiBold" charset="0"/>
                <a:cs typeface="Lora SemiBold" charset="0"/>
              </a:rPr>
              <a:t>A key benefit of our dedicated work on EDI is that we now have a better understanding of the areas that require more attention and effort to address underlying issues</a:t>
            </a:r>
          </a:p>
        </p:txBody>
      </p:sp>
      <p:sp>
        <p:nvSpPr>
          <p:cNvPr id="12" name="Text Placeholder 2">
            <a:extLst>
              <a:ext uri="{FF2B5EF4-FFF2-40B4-BE49-F238E27FC236}">
                <a16:creationId xmlns:a16="http://schemas.microsoft.com/office/drawing/2014/main" id="{5A94F898-090E-143A-1E3A-4E7DABE6D726}"/>
              </a:ext>
            </a:extLst>
          </p:cNvPr>
          <p:cNvSpPr>
            <a:spLocks noGrp="1"/>
          </p:cNvSpPr>
          <p:nvPr>
            <p:ph type="body" sz="quarter" idx="11"/>
          </p:nvPr>
        </p:nvSpPr>
        <p:spPr>
          <a:xfrm>
            <a:off x="4017963" y="531813"/>
            <a:ext cx="6226175" cy="679450"/>
          </a:xfrm>
        </p:spPr>
        <p:txBody>
          <a:bodyPr/>
          <a:lstStyle/>
          <a:p>
            <a:r>
              <a:rPr lang="en-US"/>
              <a:t>Areas requiring attention</a:t>
            </a:r>
          </a:p>
        </p:txBody>
      </p:sp>
      <p:sp>
        <p:nvSpPr>
          <p:cNvPr id="7" name="Oval 6">
            <a:extLst>
              <a:ext uri="{FF2B5EF4-FFF2-40B4-BE49-F238E27FC236}">
                <a16:creationId xmlns:a16="http://schemas.microsoft.com/office/drawing/2014/main" id="{CCA190FC-C48A-AF44-99F4-DF9E2CEA68C8}"/>
              </a:ext>
            </a:extLst>
          </p:cNvPr>
          <p:cNvSpPr/>
          <p:nvPr/>
        </p:nvSpPr>
        <p:spPr>
          <a:xfrm>
            <a:off x="4018518" y="1226521"/>
            <a:ext cx="7496175" cy="1117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marL="285750" indent="-285750">
              <a:lnSpc>
                <a:spcPct val="90000"/>
              </a:lnSpc>
              <a:spcBef>
                <a:spcPts val="1000"/>
              </a:spcBef>
              <a:buFont typeface="Arial" panose="020B0604020202020204" pitchFamily="34" charset="0"/>
              <a:buChar char="•"/>
            </a:pPr>
            <a:r>
              <a:rPr lang="en-GB">
                <a:solidFill>
                  <a:schemeClr val="bg1"/>
                </a:solidFill>
              </a:rPr>
              <a:t>Recruitment conversion rates for Black/Black British candidates have gone down from 22/23</a:t>
            </a:r>
          </a:p>
        </p:txBody>
      </p:sp>
      <p:sp>
        <p:nvSpPr>
          <p:cNvPr id="6" name="Oval 5">
            <a:extLst>
              <a:ext uri="{FF2B5EF4-FFF2-40B4-BE49-F238E27FC236}">
                <a16:creationId xmlns:a16="http://schemas.microsoft.com/office/drawing/2014/main" id="{B3EFF442-8929-9967-C306-991FA5145647}"/>
              </a:ext>
            </a:extLst>
          </p:cNvPr>
          <p:cNvSpPr/>
          <p:nvPr/>
        </p:nvSpPr>
        <p:spPr>
          <a:xfrm>
            <a:off x="4018518" y="3155384"/>
            <a:ext cx="7496175" cy="1117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marL="285750" indent="-285750">
              <a:lnSpc>
                <a:spcPct val="90000"/>
              </a:lnSpc>
              <a:spcBef>
                <a:spcPts val="1000"/>
              </a:spcBef>
              <a:buFont typeface="Arial" panose="020B0604020202020204" pitchFamily="34" charset="0"/>
              <a:buChar char="•"/>
            </a:pPr>
            <a:r>
              <a:rPr lang="en-GB">
                <a:solidFill>
                  <a:schemeClr val="bg1"/>
                </a:solidFill>
              </a:rPr>
              <a:t>Disabled staff have lower engagement scores than all other groups, lower trust in managers, and are at greater risk of having poor wellbeing </a:t>
            </a:r>
          </a:p>
        </p:txBody>
      </p:sp>
      <p:sp>
        <p:nvSpPr>
          <p:cNvPr id="5" name="Oval 4">
            <a:extLst>
              <a:ext uri="{FF2B5EF4-FFF2-40B4-BE49-F238E27FC236}">
                <a16:creationId xmlns:a16="http://schemas.microsoft.com/office/drawing/2014/main" id="{E7182C73-11B9-7FB2-192C-170748586F75}"/>
              </a:ext>
            </a:extLst>
          </p:cNvPr>
          <p:cNvSpPr/>
          <p:nvPr/>
        </p:nvSpPr>
        <p:spPr>
          <a:xfrm>
            <a:off x="4017963" y="5072350"/>
            <a:ext cx="7496175" cy="1117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285750" indent="-285750">
              <a:lnSpc>
                <a:spcPct val="90000"/>
              </a:lnSpc>
              <a:spcBef>
                <a:spcPts val="1000"/>
              </a:spcBef>
              <a:buFont typeface="Arial" panose="020B0604020202020204" pitchFamily="34" charset="0"/>
              <a:buChar char="•"/>
            </a:pPr>
            <a:r>
              <a:rPr lang="en-GB">
                <a:solidFill>
                  <a:schemeClr val="bg1"/>
                </a:solidFill>
              </a:rPr>
              <a:t>Ethnic minority, LGBTQ+ and disabled staff are more likely to report having personally experienced bullying and harassment than the overall workforce (especially marked for disabled staff)</a:t>
            </a:r>
          </a:p>
        </p:txBody>
      </p:sp>
    </p:spTree>
    <p:extLst>
      <p:ext uri="{BB962C8B-B14F-4D97-AF65-F5344CB8AC3E}">
        <p14:creationId xmlns:p14="http://schemas.microsoft.com/office/powerpoint/2010/main" val="247626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576DA8E-F0CF-0A64-4877-9695AD65DFE5}"/>
              </a:ext>
            </a:extLst>
          </p:cNvPr>
          <p:cNvSpPr>
            <a:spLocks noGrp="1"/>
          </p:cNvSpPr>
          <p:nvPr>
            <p:ph type="ctrTitle"/>
          </p:nvPr>
        </p:nvSpPr>
        <p:spPr>
          <a:xfrm>
            <a:off x="202769" y="458911"/>
            <a:ext cx="12123059" cy="1160463"/>
          </a:xfrm>
        </p:spPr>
        <p:txBody>
          <a:bodyPr>
            <a:normAutofit/>
          </a:bodyPr>
          <a:lstStyle/>
          <a:p>
            <a:r>
              <a:rPr lang="en-GB" sz="2400">
                <a:latin typeface="Lora SemiBold" pitchFamily="2" charset="77"/>
              </a:rPr>
              <a:t>To develop our workforce and culture to be more equal, diverse and inclusive</a:t>
            </a:r>
          </a:p>
        </p:txBody>
      </p:sp>
      <p:sp>
        <p:nvSpPr>
          <p:cNvPr id="2" name="Rectangle 1">
            <a:extLst>
              <a:ext uri="{FF2B5EF4-FFF2-40B4-BE49-F238E27FC236}">
                <a16:creationId xmlns:a16="http://schemas.microsoft.com/office/drawing/2014/main" id="{2CF52CD8-5B93-8FBA-065F-6575D8DFB9F3}"/>
              </a:ext>
            </a:extLst>
          </p:cNvPr>
          <p:cNvSpPr/>
          <p:nvPr/>
        </p:nvSpPr>
        <p:spPr>
          <a:xfrm>
            <a:off x="0" y="-54765"/>
            <a:ext cx="12192000" cy="365107"/>
          </a:xfrm>
          <a:prstGeom prst="rect">
            <a:avLst/>
          </a:prstGeom>
          <a:solidFill>
            <a:srgbClr val="2280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a:t>This is the final year reporting on this objective</a:t>
            </a:r>
            <a:endParaRPr lang="en-GB"/>
          </a:p>
        </p:txBody>
      </p:sp>
      <p:sp>
        <p:nvSpPr>
          <p:cNvPr id="10" name="Rectangle 9">
            <a:extLst>
              <a:ext uri="{FF2B5EF4-FFF2-40B4-BE49-F238E27FC236}">
                <a16:creationId xmlns:a16="http://schemas.microsoft.com/office/drawing/2014/main" id="{6A160D9E-4F92-F826-4420-CE1904239E04}"/>
              </a:ext>
            </a:extLst>
          </p:cNvPr>
          <p:cNvSpPr/>
          <p:nvPr/>
        </p:nvSpPr>
        <p:spPr>
          <a:xfrm>
            <a:off x="285013" y="1044022"/>
            <a:ext cx="3289580" cy="24014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Sub Objective</a:t>
            </a:r>
          </a:p>
        </p:txBody>
      </p:sp>
      <p:sp>
        <p:nvSpPr>
          <p:cNvPr id="11" name="Rectangle 10">
            <a:extLst>
              <a:ext uri="{FF2B5EF4-FFF2-40B4-BE49-F238E27FC236}">
                <a16:creationId xmlns:a16="http://schemas.microsoft.com/office/drawing/2014/main" id="{B3FB8197-11C7-1110-879C-8252C76A3E26}"/>
              </a:ext>
            </a:extLst>
          </p:cNvPr>
          <p:cNvSpPr/>
          <p:nvPr/>
        </p:nvSpPr>
        <p:spPr>
          <a:xfrm>
            <a:off x="3759170" y="1038792"/>
            <a:ext cx="4309172" cy="24014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Update for 2023/24</a:t>
            </a:r>
          </a:p>
        </p:txBody>
      </p:sp>
      <p:sp>
        <p:nvSpPr>
          <p:cNvPr id="12" name="Rectangle 11">
            <a:extLst>
              <a:ext uri="{FF2B5EF4-FFF2-40B4-BE49-F238E27FC236}">
                <a16:creationId xmlns:a16="http://schemas.microsoft.com/office/drawing/2014/main" id="{7784EA84-5883-DC04-1F28-081A06B2FC2E}"/>
              </a:ext>
            </a:extLst>
          </p:cNvPr>
          <p:cNvSpPr/>
          <p:nvPr/>
        </p:nvSpPr>
        <p:spPr>
          <a:xfrm>
            <a:off x="8229989" y="1038792"/>
            <a:ext cx="3759242" cy="24014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Change since 2019/20</a:t>
            </a:r>
          </a:p>
        </p:txBody>
      </p:sp>
      <p:sp>
        <p:nvSpPr>
          <p:cNvPr id="14" name="Rectangle 13">
            <a:extLst>
              <a:ext uri="{FF2B5EF4-FFF2-40B4-BE49-F238E27FC236}">
                <a16:creationId xmlns:a16="http://schemas.microsoft.com/office/drawing/2014/main" id="{BC8300AD-B8C3-4BCA-6CA8-795271817115}"/>
              </a:ext>
            </a:extLst>
          </p:cNvPr>
          <p:cNvSpPr/>
          <p:nvPr/>
        </p:nvSpPr>
        <p:spPr>
          <a:xfrm>
            <a:off x="285014" y="1329625"/>
            <a:ext cx="3289580" cy="62465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r>
              <a:rPr lang="en-GB" sz="1200"/>
              <a:t>Improve the quality of our equality data (50% reduction in non-disclosure rates across groups)</a:t>
            </a:r>
          </a:p>
        </p:txBody>
      </p:sp>
      <p:sp>
        <p:nvSpPr>
          <p:cNvPr id="15" name="Rectangle 14">
            <a:extLst>
              <a:ext uri="{FF2B5EF4-FFF2-40B4-BE49-F238E27FC236}">
                <a16:creationId xmlns:a16="http://schemas.microsoft.com/office/drawing/2014/main" id="{F90CBAF1-1AA3-5CBB-39E9-B3361BB055B7}"/>
              </a:ext>
            </a:extLst>
          </p:cNvPr>
          <p:cNvSpPr/>
          <p:nvPr/>
        </p:nvSpPr>
        <p:spPr>
          <a:xfrm>
            <a:off x="285013" y="1985407"/>
            <a:ext cx="3289580" cy="9144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r>
              <a:rPr lang="en-GB" sz="1200"/>
              <a:t>Create a more diverse workforce (20% increase in ethnic minority staff at band 1-7)</a:t>
            </a:r>
          </a:p>
        </p:txBody>
      </p:sp>
      <p:sp>
        <p:nvSpPr>
          <p:cNvPr id="16" name="Rectangle 15">
            <a:extLst>
              <a:ext uri="{FF2B5EF4-FFF2-40B4-BE49-F238E27FC236}">
                <a16:creationId xmlns:a16="http://schemas.microsoft.com/office/drawing/2014/main" id="{5D32C994-E2F0-43B7-5B1C-244DD49E76AE}"/>
              </a:ext>
            </a:extLst>
          </p:cNvPr>
          <p:cNvSpPr/>
          <p:nvPr/>
        </p:nvSpPr>
        <p:spPr>
          <a:xfrm>
            <a:off x="285013" y="2948589"/>
            <a:ext cx="3289580" cy="11912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r>
              <a:rPr lang="en-GB" sz="1200"/>
              <a:t>Create a more diverse leadership cadre (20% increase in ethnic minority staff in band 8a and above)</a:t>
            </a:r>
          </a:p>
        </p:txBody>
      </p:sp>
      <p:sp>
        <p:nvSpPr>
          <p:cNvPr id="17" name="Rectangle 16">
            <a:extLst>
              <a:ext uri="{FF2B5EF4-FFF2-40B4-BE49-F238E27FC236}">
                <a16:creationId xmlns:a16="http://schemas.microsoft.com/office/drawing/2014/main" id="{AB8797C3-300F-6638-5F10-A616B384B52C}"/>
              </a:ext>
            </a:extLst>
          </p:cNvPr>
          <p:cNvSpPr/>
          <p:nvPr/>
        </p:nvSpPr>
        <p:spPr>
          <a:xfrm>
            <a:off x="285013" y="4188602"/>
            <a:ext cx="3289580" cy="1731907"/>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r>
              <a:rPr lang="en-GB" sz="1200"/>
              <a:t>Create a culture of belonging improving staff experience from under-represented groups</a:t>
            </a:r>
          </a:p>
        </p:txBody>
      </p:sp>
      <p:sp>
        <p:nvSpPr>
          <p:cNvPr id="18" name="Rectangle 17">
            <a:extLst>
              <a:ext uri="{FF2B5EF4-FFF2-40B4-BE49-F238E27FC236}">
                <a16:creationId xmlns:a16="http://schemas.microsoft.com/office/drawing/2014/main" id="{E886A2E4-FC70-E60D-69AB-F6A4FD4D0E15}"/>
              </a:ext>
            </a:extLst>
          </p:cNvPr>
          <p:cNvSpPr/>
          <p:nvPr/>
        </p:nvSpPr>
        <p:spPr>
          <a:xfrm>
            <a:off x="285013" y="6003635"/>
            <a:ext cx="3289580" cy="758273"/>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r>
              <a:rPr lang="en-GB" sz="1200"/>
              <a:t>Create a culture where there is equality of opportunity</a:t>
            </a:r>
          </a:p>
        </p:txBody>
      </p:sp>
      <p:sp>
        <p:nvSpPr>
          <p:cNvPr id="19" name="Rectangle 18">
            <a:extLst>
              <a:ext uri="{FF2B5EF4-FFF2-40B4-BE49-F238E27FC236}">
                <a16:creationId xmlns:a16="http://schemas.microsoft.com/office/drawing/2014/main" id="{78EA1A2A-6D38-4C47-8581-E60CA15567F5}"/>
              </a:ext>
            </a:extLst>
          </p:cNvPr>
          <p:cNvSpPr/>
          <p:nvPr/>
        </p:nvSpPr>
        <p:spPr>
          <a:xfrm>
            <a:off x="3759171" y="1329625"/>
            <a:ext cx="4309172" cy="62465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285750" indent="-285750">
              <a:buFont typeface="Arial" panose="020B0604020202020204" pitchFamily="34" charset="0"/>
              <a:buChar char="•"/>
            </a:pPr>
            <a:r>
              <a:rPr lang="en-GB" sz="1200">
                <a:ea typeface="Inter"/>
              </a:rPr>
              <a:t>Improvement in non-declaration rates for all groups </a:t>
            </a:r>
          </a:p>
        </p:txBody>
      </p:sp>
      <p:sp>
        <p:nvSpPr>
          <p:cNvPr id="20" name="Rectangle 19">
            <a:extLst>
              <a:ext uri="{FF2B5EF4-FFF2-40B4-BE49-F238E27FC236}">
                <a16:creationId xmlns:a16="http://schemas.microsoft.com/office/drawing/2014/main" id="{955E694C-42D2-D486-B80C-63142B8CF451}"/>
              </a:ext>
            </a:extLst>
          </p:cNvPr>
          <p:cNvSpPr/>
          <p:nvPr/>
        </p:nvSpPr>
        <p:spPr>
          <a:xfrm>
            <a:off x="3759171" y="2002060"/>
            <a:ext cx="4309172" cy="9144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285750" indent="-285750">
              <a:buFont typeface="Arial" panose="020B0604020202020204" pitchFamily="34" charset="0"/>
              <a:buChar char="•"/>
            </a:pPr>
            <a:r>
              <a:rPr lang="en-GB" sz="1200">
                <a:ea typeface="Inter"/>
              </a:rPr>
              <a:t>18.8% of NICE staff are from an ethnic minority group, an increase of 4.4% since last year</a:t>
            </a:r>
          </a:p>
        </p:txBody>
      </p:sp>
      <p:sp>
        <p:nvSpPr>
          <p:cNvPr id="21" name="Rectangle 20">
            <a:extLst>
              <a:ext uri="{FF2B5EF4-FFF2-40B4-BE49-F238E27FC236}">
                <a16:creationId xmlns:a16="http://schemas.microsoft.com/office/drawing/2014/main" id="{F6F3F654-1CC5-20EA-15E6-F5190664D00B}"/>
              </a:ext>
            </a:extLst>
          </p:cNvPr>
          <p:cNvSpPr/>
          <p:nvPr/>
        </p:nvSpPr>
        <p:spPr>
          <a:xfrm>
            <a:off x="3759170" y="2979357"/>
            <a:ext cx="4309171" cy="1160464"/>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285750" indent="-285750">
              <a:buFont typeface="Arial" panose="020B0604020202020204" pitchFamily="34" charset="0"/>
              <a:buChar char="•"/>
            </a:pPr>
            <a:r>
              <a:rPr lang="en-GB" sz="1200">
                <a:ea typeface="Inter"/>
              </a:rPr>
              <a:t>13.7% of staff at Band 8a or above are from an ethnic minority, a slight decrease from last year</a:t>
            </a:r>
          </a:p>
          <a:p>
            <a:pPr marL="285750" indent="-285750">
              <a:buFont typeface="Arial" panose="020B0604020202020204" pitchFamily="34" charset="0"/>
              <a:buChar char="•"/>
            </a:pPr>
            <a:r>
              <a:rPr lang="en-GB" sz="1200">
                <a:ea typeface="Inter"/>
              </a:rPr>
              <a:t>Ethnic minority staff continue to be underrepresented at senior levels, although there have been improvements at Band 8a-c</a:t>
            </a:r>
          </a:p>
        </p:txBody>
      </p:sp>
      <p:sp>
        <p:nvSpPr>
          <p:cNvPr id="22" name="Rectangle 21">
            <a:extLst>
              <a:ext uri="{FF2B5EF4-FFF2-40B4-BE49-F238E27FC236}">
                <a16:creationId xmlns:a16="http://schemas.microsoft.com/office/drawing/2014/main" id="{B8C36A94-DC01-7A93-6EBA-C1946D145F1B}"/>
              </a:ext>
            </a:extLst>
          </p:cNvPr>
          <p:cNvSpPr/>
          <p:nvPr/>
        </p:nvSpPr>
        <p:spPr>
          <a:xfrm>
            <a:off x="3759170" y="4188602"/>
            <a:ext cx="4309170" cy="1731907"/>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285750" indent="-285750">
              <a:buFont typeface="Arial" panose="020B0604020202020204" pitchFamily="34" charset="0"/>
              <a:buChar char="•"/>
            </a:pPr>
            <a:r>
              <a:rPr lang="en-GB" sz="1200">
                <a:ea typeface="Inter"/>
              </a:rPr>
              <a:t>The 2024 staff survey found equal (or better) engagement , wellbeing and trust in managers between ethnic minority and female staff than the overall workforce. There was also better engagement and trust in managers for LGBTQ+ staff, though this group had lower wellbeing scores</a:t>
            </a:r>
          </a:p>
          <a:p>
            <a:pPr marL="285750" indent="-285750">
              <a:buFont typeface="Arial" panose="020B0604020202020204" pitchFamily="34" charset="0"/>
              <a:buChar char="•"/>
            </a:pPr>
            <a:r>
              <a:rPr lang="en-GB" sz="1200">
                <a:ea typeface="Inter"/>
              </a:rPr>
              <a:t>Disabled staff have lower engagement, trust in managers and wellbeing score than any other group</a:t>
            </a:r>
          </a:p>
        </p:txBody>
      </p:sp>
      <p:sp>
        <p:nvSpPr>
          <p:cNvPr id="23" name="Rectangle 22">
            <a:extLst>
              <a:ext uri="{FF2B5EF4-FFF2-40B4-BE49-F238E27FC236}">
                <a16:creationId xmlns:a16="http://schemas.microsoft.com/office/drawing/2014/main" id="{1085EB61-785E-3040-4B3D-03C6F0B9A712}"/>
              </a:ext>
            </a:extLst>
          </p:cNvPr>
          <p:cNvSpPr/>
          <p:nvPr/>
        </p:nvSpPr>
        <p:spPr>
          <a:xfrm>
            <a:off x="3759170" y="6003635"/>
            <a:ext cx="4309170" cy="758274"/>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171450" indent="-171450">
              <a:buFont typeface="Arial" panose="020B0604020202020204" pitchFamily="34" charset="0"/>
              <a:buChar char="•"/>
            </a:pPr>
            <a:r>
              <a:rPr lang="en-GB" sz="1200">
                <a:ea typeface="Inter"/>
              </a:rPr>
              <a:t>We have increased the number of workforce Equality Impact Assessments completed and sent to HR by 30% for this year </a:t>
            </a:r>
          </a:p>
        </p:txBody>
      </p:sp>
      <p:sp>
        <p:nvSpPr>
          <p:cNvPr id="24" name="Rectangle 23">
            <a:extLst>
              <a:ext uri="{FF2B5EF4-FFF2-40B4-BE49-F238E27FC236}">
                <a16:creationId xmlns:a16="http://schemas.microsoft.com/office/drawing/2014/main" id="{3F7461EF-FF82-7978-31ED-8AF99502898E}"/>
              </a:ext>
            </a:extLst>
          </p:cNvPr>
          <p:cNvSpPr/>
          <p:nvPr/>
        </p:nvSpPr>
        <p:spPr>
          <a:xfrm>
            <a:off x="8229988" y="1329625"/>
            <a:ext cx="3759241" cy="62465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171450" indent="-171450">
              <a:buFont typeface="Arial" panose="020B0604020202020204" pitchFamily="34" charset="0"/>
              <a:buChar char="•"/>
            </a:pPr>
            <a:r>
              <a:rPr lang="en-GB" sz="1200"/>
              <a:t>50% reduction in non-disclosure rates across groups, most notable improvement for sexual orientation</a:t>
            </a:r>
          </a:p>
        </p:txBody>
      </p:sp>
      <p:sp>
        <p:nvSpPr>
          <p:cNvPr id="25" name="Rectangle 24">
            <a:extLst>
              <a:ext uri="{FF2B5EF4-FFF2-40B4-BE49-F238E27FC236}">
                <a16:creationId xmlns:a16="http://schemas.microsoft.com/office/drawing/2014/main" id="{FF412915-7BB6-4525-7C99-47B9BFE73617}"/>
              </a:ext>
            </a:extLst>
          </p:cNvPr>
          <p:cNvSpPr/>
          <p:nvPr/>
        </p:nvSpPr>
        <p:spPr>
          <a:xfrm>
            <a:off x="8233393" y="2002060"/>
            <a:ext cx="3755836" cy="9144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ctr"/>
          <a:lstStyle/>
          <a:p>
            <a:pPr marL="171450" indent="-171450">
              <a:buFont typeface="Arial"/>
              <a:buChar char="•"/>
            </a:pPr>
            <a:r>
              <a:rPr lang="en-GB" sz="1200"/>
              <a:t>Significant improvements in the representation of ethnic minority staff at NICE since 2019/20, with an improvement of 60% across Band 2-7</a:t>
            </a:r>
            <a:endParaRPr lang="en-US"/>
          </a:p>
        </p:txBody>
      </p:sp>
      <p:sp>
        <p:nvSpPr>
          <p:cNvPr id="26" name="Rectangle 25">
            <a:extLst>
              <a:ext uri="{FF2B5EF4-FFF2-40B4-BE49-F238E27FC236}">
                <a16:creationId xmlns:a16="http://schemas.microsoft.com/office/drawing/2014/main" id="{39E3A099-9BAC-03B5-6482-19B08CE34159}"/>
              </a:ext>
            </a:extLst>
          </p:cNvPr>
          <p:cNvSpPr/>
          <p:nvPr/>
        </p:nvSpPr>
        <p:spPr>
          <a:xfrm>
            <a:off x="8229989" y="2986998"/>
            <a:ext cx="3755836" cy="1160464"/>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171450" indent="-171450">
              <a:buFont typeface="Arial" panose="020B0604020202020204" pitchFamily="34" charset="0"/>
              <a:buChar char="•"/>
            </a:pPr>
            <a:r>
              <a:rPr lang="en-GB" sz="1100"/>
              <a:t>Significant improvements in the representation of ethnic minority staff at NICE since 2019/20, with an improvement of 56% across Bands 8a and above.</a:t>
            </a:r>
          </a:p>
          <a:p>
            <a:pPr marL="171450" indent="-171450">
              <a:buFont typeface="Arial" panose="020B0604020202020204" pitchFamily="34" charset="0"/>
              <a:buChar char="•"/>
            </a:pPr>
            <a:r>
              <a:rPr lang="en-GB" sz="1100"/>
              <a:t>Achieved through improvements in recruitment, with a significant improvement in our interview to appointment rate for this group</a:t>
            </a:r>
          </a:p>
        </p:txBody>
      </p:sp>
      <p:sp>
        <p:nvSpPr>
          <p:cNvPr id="27" name="Rectangle 26">
            <a:extLst>
              <a:ext uri="{FF2B5EF4-FFF2-40B4-BE49-F238E27FC236}">
                <a16:creationId xmlns:a16="http://schemas.microsoft.com/office/drawing/2014/main" id="{75EFCB7F-8C09-9FA3-B6EC-9ACAA6B6DB37}"/>
              </a:ext>
            </a:extLst>
          </p:cNvPr>
          <p:cNvSpPr/>
          <p:nvPr/>
        </p:nvSpPr>
        <p:spPr>
          <a:xfrm>
            <a:off x="8229988" y="4188602"/>
            <a:ext cx="3755836" cy="1731907"/>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ctr"/>
          <a:lstStyle/>
          <a:p>
            <a:pPr marL="171450" indent="-171450">
              <a:buFont typeface="Arial" panose="020B0604020202020204" pitchFamily="34" charset="0"/>
              <a:buChar char="•"/>
            </a:pPr>
            <a:r>
              <a:rPr lang="en-GB" sz="1100"/>
              <a:t>Reports for bullying and harassment continue to rise across the workforce population, it is especially disappointing that disabled staff are experiencing notably higher rates than other groups</a:t>
            </a:r>
          </a:p>
          <a:p>
            <a:pPr marL="171450" indent="-171450">
              <a:buFont typeface="Arial" panose="020B0604020202020204" pitchFamily="34" charset="0"/>
              <a:buChar char="•"/>
            </a:pPr>
            <a:r>
              <a:rPr lang="en-GB" sz="1100"/>
              <a:t>Early insight from our in-depth inquiry into bullying and harassment suggests our planned work on a restorative and just learning approach and development in active bystander will help us address the issues raised</a:t>
            </a:r>
            <a:endParaRPr lang="en-GB" sz="1100">
              <a:ea typeface="Inter"/>
            </a:endParaRPr>
          </a:p>
        </p:txBody>
      </p:sp>
      <p:sp>
        <p:nvSpPr>
          <p:cNvPr id="28" name="Rectangle 27">
            <a:extLst>
              <a:ext uri="{FF2B5EF4-FFF2-40B4-BE49-F238E27FC236}">
                <a16:creationId xmlns:a16="http://schemas.microsoft.com/office/drawing/2014/main" id="{BF02149D-310E-6253-7EEA-B875F44A44DA}"/>
              </a:ext>
            </a:extLst>
          </p:cNvPr>
          <p:cNvSpPr/>
          <p:nvPr/>
        </p:nvSpPr>
        <p:spPr>
          <a:xfrm>
            <a:off x="8229988" y="6003635"/>
            <a:ext cx="3755836" cy="76554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171450" indent="-171450">
              <a:buFont typeface="Arial" panose="020B0604020202020204" pitchFamily="34" charset="0"/>
              <a:buChar char="•"/>
            </a:pPr>
            <a:r>
              <a:rPr lang="en-GB" sz="1200"/>
              <a:t>A key success is the design, implementation and embedding of a more streamlined and consistent approach to workforce EIA</a:t>
            </a:r>
          </a:p>
        </p:txBody>
      </p:sp>
    </p:spTree>
    <p:extLst>
      <p:ext uri="{BB962C8B-B14F-4D97-AF65-F5344CB8AC3E}">
        <p14:creationId xmlns:p14="http://schemas.microsoft.com/office/powerpoint/2010/main" val="3054793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576DA8E-F0CF-0A64-4877-9695AD65DFE5}"/>
              </a:ext>
            </a:extLst>
          </p:cNvPr>
          <p:cNvSpPr>
            <a:spLocks noGrp="1"/>
          </p:cNvSpPr>
          <p:nvPr>
            <p:ph type="ctrTitle"/>
          </p:nvPr>
        </p:nvSpPr>
        <p:spPr>
          <a:xfrm>
            <a:off x="202769" y="458911"/>
            <a:ext cx="12123059" cy="1160463"/>
          </a:xfrm>
        </p:spPr>
        <p:txBody>
          <a:bodyPr>
            <a:normAutofit/>
          </a:bodyPr>
          <a:lstStyle/>
          <a:p>
            <a:r>
              <a:rPr lang="en-GB" sz="3600">
                <a:latin typeface="Lora SemiBold"/>
              </a:rPr>
              <a:t>We are prioritising 3 action areas in 2024/25</a:t>
            </a:r>
            <a:endParaRPr lang="en-GB" sz="3600">
              <a:latin typeface="Lora SemiBold" pitchFamily="2" charset="77"/>
            </a:endParaRPr>
          </a:p>
        </p:txBody>
      </p:sp>
      <p:sp>
        <p:nvSpPr>
          <p:cNvPr id="3" name="Rectangle 2">
            <a:extLst>
              <a:ext uri="{FF2B5EF4-FFF2-40B4-BE49-F238E27FC236}">
                <a16:creationId xmlns:a16="http://schemas.microsoft.com/office/drawing/2014/main" id="{58BB82A0-8D5E-BE2F-B30B-F1EFAADF5A90}"/>
              </a:ext>
              <a:ext uri="{C183D7F6-B498-43B3-948B-1728B52AA6E4}">
                <adec:decorative xmlns:adec="http://schemas.microsoft.com/office/drawing/2017/decorative" val="1"/>
              </a:ext>
            </a:extLst>
          </p:cNvPr>
          <p:cNvSpPr/>
          <p:nvPr/>
        </p:nvSpPr>
        <p:spPr>
          <a:xfrm>
            <a:off x="206856" y="1124764"/>
            <a:ext cx="3289581" cy="521432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3CA578B4-62EC-415A-FCFE-7139514292C5}"/>
              </a:ext>
            </a:extLst>
          </p:cNvPr>
          <p:cNvSpPr/>
          <p:nvPr/>
        </p:nvSpPr>
        <p:spPr>
          <a:xfrm>
            <a:off x="3709410" y="1124763"/>
            <a:ext cx="4309173" cy="5187107"/>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GB" sz="1600" b="1">
              <a:solidFill>
                <a:srgbClr val="FFFFFF"/>
              </a:solidFill>
              <a:latin typeface="Inter"/>
            </a:endParaRPr>
          </a:p>
          <a:p>
            <a:pPr algn="ctr"/>
            <a:r>
              <a:rPr lang="en-GB" sz="1600" b="1" baseline="0">
                <a:solidFill>
                  <a:srgbClr val="FFFFFF"/>
                </a:solidFill>
                <a:latin typeface="Inter"/>
              </a:rPr>
              <a:t>Creating a consciously inclusive culture</a:t>
            </a:r>
            <a:endParaRPr lang="en-GB">
              <a:solidFill>
                <a:srgbClr val="FFFFFF"/>
              </a:solidFill>
              <a:latin typeface="Inter"/>
            </a:endParaRPr>
          </a:p>
          <a:p>
            <a:pPr algn="ctr"/>
            <a:endParaRPr lang="en-GB" sz="1400" b="1">
              <a:ea typeface="+mn-lt"/>
              <a:cs typeface="+mn-lt"/>
            </a:endParaRPr>
          </a:p>
          <a:p>
            <a:pPr marL="285750" indent="-285750">
              <a:spcBef>
                <a:spcPts val="600"/>
              </a:spcBef>
              <a:buFont typeface="Arial,Sans-Serif"/>
              <a:buChar char="•"/>
            </a:pPr>
            <a:r>
              <a:rPr lang="en-GB" sz="1400">
                <a:ea typeface="+mn-lt"/>
                <a:cs typeface="+mn-lt"/>
              </a:rPr>
              <a:t>Launch an improved governance and operational model to support delivery of the EDI roadmap (inc. a refresh of the NEDG)</a:t>
            </a:r>
            <a:endParaRPr lang="en-US" sz="1400">
              <a:ea typeface="+mn-lt"/>
              <a:cs typeface="+mn-lt"/>
            </a:endParaRPr>
          </a:p>
          <a:p>
            <a:pPr marL="285750" indent="-285750">
              <a:spcBef>
                <a:spcPts val="600"/>
              </a:spcBef>
              <a:buFont typeface="Arial,Sans-Serif"/>
              <a:buChar char="•"/>
            </a:pPr>
            <a:endParaRPr lang="en-GB" sz="1400">
              <a:ea typeface="+mn-lt"/>
              <a:cs typeface="+mn-lt"/>
            </a:endParaRPr>
          </a:p>
          <a:p>
            <a:pPr marL="285750" indent="-285750">
              <a:spcBef>
                <a:spcPts val="600"/>
              </a:spcBef>
              <a:buFont typeface="Arial,Sans-Serif"/>
              <a:buChar char="•"/>
            </a:pPr>
            <a:r>
              <a:rPr lang="en-GB" sz="1400">
                <a:ea typeface="+mn-lt"/>
                <a:cs typeface="+mn-lt"/>
              </a:rPr>
              <a:t>Publish and Implement recommendations to address bullying, harassment and discrimination, including implementation of a Restorative and Just approach</a:t>
            </a:r>
          </a:p>
          <a:p>
            <a:pPr marL="285750" indent="-285750">
              <a:spcBef>
                <a:spcPts val="600"/>
              </a:spcBef>
              <a:buFont typeface="Arial,Sans-Serif"/>
              <a:buChar char="•"/>
            </a:pPr>
            <a:endParaRPr lang="en-GB" sz="1400">
              <a:ea typeface="+mn-lt"/>
              <a:cs typeface="+mn-lt"/>
            </a:endParaRPr>
          </a:p>
          <a:p>
            <a:pPr marL="285750" indent="-285750">
              <a:spcBef>
                <a:spcPts val="600"/>
              </a:spcBef>
              <a:buFont typeface="Arial,Sans-Serif"/>
              <a:buChar char="•"/>
            </a:pPr>
            <a:r>
              <a:rPr lang="en-GB" sz="1400">
                <a:ea typeface="+mn-lt"/>
                <a:cs typeface="+mn-lt"/>
              </a:rPr>
              <a:t>Take steps to better understand the experiences of colleagues working with disabilities/ neurodiversity, using insights to develop plans and implement actions (to include scoping of disability policy)</a:t>
            </a:r>
            <a:endParaRPr lang="en-US" sz="1400">
              <a:ea typeface="+mn-lt"/>
              <a:cs typeface="+mn-lt"/>
            </a:endParaRPr>
          </a:p>
          <a:p>
            <a:pPr marL="285750" indent="-285750">
              <a:spcBef>
                <a:spcPts val="600"/>
              </a:spcBef>
              <a:buFont typeface="Arial,Sans-Serif"/>
              <a:buChar char="•"/>
            </a:pPr>
            <a:endParaRPr lang="en-GB" sz="1400">
              <a:ea typeface="+mn-lt"/>
              <a:cs typeface="+mn-lt"/>
            </a:endParaRPr>
          </a:p>
          <a:p>
            <a:pPr marL="285750" indent="-285750">
              <a:spcBef>
                <a:spcPts val="600"/>
              </a:spcBef>
              <a:buFont typeface="Arial,Sans-Serif"/>
              <a:buChar char="•"/>
            </a:pPr>
            <a:r>
              <a:rPr lang="en-GB" sz="1400">
                <a:ea typeface="+mn-lt"/>
                <a:cs typeface="+mn-lt"/>
              </a:rPr>
              <a:t>Policy work: launch of a new trans/ non-binary and a menopause policy</a:t>
            </a:r>
            <a:endParaRPr lang="en-GB" sz="1400">
              <a:ea typeface="Inter"/>
            </a:endParaRPr>
          </a:p>
        </p:txBody>
      </p:sp>
      <p:sp>
        <p:nvSpPr>
          <p:cNvPr id="7" name="Rectangle 6">
            <a:extLst>
              <a:ext uri="{FF2B5EF4-FFF2-40B4-BE49-F238E27FC236}">
                <a16:creationId xmlns:a16="http://schemas.microsoft.com/office/drawing/2014/main" id="{C2CEC11C-2395-0308-AEF3-4E12801FFC22}"/>
              </a:ext>
            </a:extLst>
          </p:cNvPr>
          <p:cNvSpPr/>
          <p:nvPr/>
        </p:nvSpPr>
        <p:spPr>
          <a:xfrm>
            <a:off x="8252923" y="1169243"/>
            <a:ext cx="3759242" cy="518711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a:solidFill>
                  <a:srgbClr val="FFFFFF"/>
                </a:solidFill>
                <a:latin typeface="Inter"/>
              </a:rPr>
              <a:t>Inclusive leadership</a:t>
            </a:r>
            <a:r>
              <a:rPr lang="en-US" sz="1600" b="1">
                <a:solidFill>
                  <a:srgbClr val="FFFFFF"/>
                </a:solidFill>
                <a:latin typeface="Inter"/>
              </a:rPr>
              <a:t>​</a:t>
            </a:r>
          </a:p>
          <a:p>
            <a:pPr algn="ctr" rtl="0"/>
            <a:r>
              <a:rPr lang="en-GB" sz="2000">
                <a:latin typeface="Inter"/>
                <a:ea typeface="Segoe UI"/>
                <a:cs typeface="Segoe UI"/>
              </a:rPr>
              <a:t>​</a:t>
            </a:r>
          </a:p>
          <a:p>
            <a:pPr marL="285750" indent="-285750">
              <a:buFont typeface="Arial,Sans-Serif"/>
              <a:buChar char="•"/>
            </a:pPr>
            <a:r>
              <a:rPr lang="en-GB" sz="1400" baseline="0">
                <a:latin typeface="Inter"/>
                <a:ea typeface="Arial"/>
                <a:cs typeface="Arial"/>
              </a:rPr>
              <a:t>Define and agree expected competences, skills and behaviours of an Inclusive Leader at NICE</a:t>
            </a:r>
            <a:r>
              <a:rPr lang="en-US" sz="1400">
                <a:latin typeface="Inter"/>
                <a:ea typeface="Arial"/>
                <a:cs typeface="Arial"/>
              </a:rPr>
              <a:t>​</a:t>
            </a:r>
          </a:p>
          <a:p>
            <a:pPr marL="285750" indent="-285750">
              <a:buFont typeface="Arial,Sans-Serif"/>
              <a:buChar char="•"/>
            </a:pPr>
            <a:endParaRPr lang="en-GB" sz="1400">
              <a:latin typeface="Inter"/>
              <a:ea typeface="Arial"/>
              <a:cs typeface="Arial"/>
            </a:endParaRPr>
          </a:p>
          <a:p>
            <a:pPr marL="285750" lvl="0" indent="-285750" rtl="0">
              <a:buFont typeface="Arial,Sans-Serif"/>
              <a:buChar char="•"/>
            </a:pPr>
            <a:r>
              <a:rPr lang="en-GB" sz="1400" baseline="0">
                <a:latin typeface="Inter"/>
                <a:ea typeface="Arial"/>
                <a:cs typeface="Arial"/>
              </a:rPr>
              <a:t>Incorporate content and activity supporting the development of Inclusive Leadership capabilities into our leadership and management development offer, with a focus our senior leaders (PDs and ADs)</a:t>
            </a:r>
            <a:r>
              <a:rPr lang="en-US" sz="1400">
                <a:latin typeface="Inter"/>
                <a:ea typeface="Arial"/>
                <a:cs typeface="Arial"/>
              </a:rPr>
              <a:t>​</a:t>
            </a:r>
          </a:p>
          <a:p>
            <a:pPr lvl="0" rtl="0"/>
            <a:r>
              <a:rPr lang="en-GB" sz="1400">
                <a:latin typeface="Inter"/>
                <a:ea typeface="Arial"/>
                <a:cs typeface="Arial"/>
              </a:rPr>
              <a:t>​</a:t>
            </a:r>
          </a:p>
          <a:p>
            <a:pPr marL="285750" lvl="0" indent="-285750" rtl="0">
              <a:buFont typeface="Arial,Sans-Serif"/>
              <a:buChar char="•"/>
            </a:pPr>
            <a:r>
              <a:rPr lang="en-GB" sz="1400" baseline="0">
                <a:solidFill>
                  <a:schemeClr val="bg1"/>
                </a:solidFill>
                <a:latin typeface="Inter"/>
                <a:ea typeface="Arial"/>
                <a:cs typeface="Arial"/>
              </a:rPr>
              <a:t>Design and deliver reciprocal mentoring scheme for ET/ PDs and ADs</a:t>
            </a:r>
            <a:r>
              <a:rPr lang="en-GB" sz="1400">
                <a:solidFill>
                  <a:schemeClr val="bg1"/>
                </a:solidFill>
                <a:latin typeface="Inter"/>
                <a:ea typeface="Arial"/>
                <a:cs typeface="Arial"/>
              </a:rPr>
              <a:t>*</a:t>
            </a:r>
            <a:endParaRPr lang="en-GB" sz="1400" baseline="0">
              <a:solidFill>
                <a:schemeClr val="bg1"/>
              </a:solidFill>
              <a:latin typeface="Inter"/>
              <a:ea typeface="Arial"/>
              <a:cs typeface="Arial"/>
            </a:endParaRPr>
          </a:p>
          <a:p>
            <a:pPr marL="285750" indent="-285750">
              <a:buFont typeface="Arial,Sans-Serif"/>
              <a:buChar char="•"/>
            </a:pPr>
            <a:endParaRPr lang="en-GB" sz="1400">
              <a:solidFill>
                <a:schemeClr val="bg1"/>
              </a:solidFill>
              <a:latin typeface="Arial"/>
              <a:ea typeface="Inter"/>
              <a:cs typeface="Arial"/>
            </a:endParaRPr>
          </a:p>
          <a:p>
            <a:pPr marL="285750" indent="-285750">
              <a:buFont typeface="Arial,Sans-Serif"/>
              <a:buChar char="•"/>
            </a:pPr>
            <a:r>
              <a:rPr lang="en-GB" sz="1400">
                <a:solidFill>
                  <a:schemeClr val="bg1"/>
                </a:solidFill>
                <a:latin typeface="Arial"/>
                <a:ea typeface="Inter"/>
                <a:cs typeface="Arial"/>
              </a:rPr>
              <a:t>Scope and deliver ET EDI Development*</a:t>
            </a:r>
          </a:p>
          <a:p>
            <a:pPr marL="285750" indent="-285750">
              <a:buFont typeface="Arial,Sans-Serif"/>
              <a:buChar char="•"/>
            </a:pPr>
            <a:endParaRPr lang="en-GB" sz="1400">
              <a:solidFill>
                <a:schemeClr val="bg1"/>
              </a:solidFill>
              <a:latin typeface="Arial"/>
              <a:ea typeface="Inter"/>
              <a:cs typeface="Arial"/>
            </a:endParaRPr>
          </a:p>
          <a:p>
            <a:r>
              <a:rPr lang="en-GB" sz="1400">
                <a:solidFill>
                  <a:schemeClr val="bg1"/>
                </a:solidFill>
                <a:latin typeface="Arial"/>
                <a:ea typeface="Inter"/>
                <a:cs typeface="Arial"/>
              </a:rPr>
              <a:t>* Paused due to government spending controls on EDI</a:t>
            </a:r>
          </a:p>
        </p:txBody>
      </p:sp>
      <p:sp>
        <p:nvSpPr>
          <p:cNvPr id="8" name="Text Placeholder 1">
            <a:extLst>
              <a:ext uri="{FF2B5EF4-FFF2-40B4-BE49-F238E27FC236}">
                <a16:creationId xmlns:a16="http://schemas.microsoft.com/office/drawing/2014/main" id="{D9F794F2-F01E-C194-8967-943DFB7FA621}"/>
              </a:ext>
            </a:extLst>
          </p:cNvPr>
          <p:cNvSpPr>
            <a:spLocks noGrp="1"/>
          </p:cNvSpPr>
          <p:nvPr>
            <p:ph type="body" sz="quarter" idx="12"/>
          </p:nvPr>
        </p:nvSpPr>
        <p:spPr>
          <a:xfrm>
            <a:off x="300005" y="1342724"/>
            <a:ext cx="3274589" cy="4161735"/>
          </a:xfrm>
        </p:spPr>
        <p:txBody>
          <a:bodyPr vert="horz" lIns="91440" tIns="45720" rIns="91440" bIns="45720" rtlCol="0" anchor="t">
            <a:normAutofit/>
          </a:bodyPr>
          <a:lstStyle/>
          <a:p>
            <a:pPr algn="ctr">
              <a:lnSpc>
                <a:spcPct val="100000"/>
              </a:lnSpc>
              <a:spcBef>
                <a:spcPts val="600"/>
              </a:spcBef>
            </a:pPr>
            <a:r>
              <a:rPr lang="en-GB" sz="1600" b="1">
                <a:solidFill>
                  <a:schemeClr val="bg1"/>
                </a:solidFill>
                <a:latin typeface="+mn-lt"/>
                <a:ea typeface="Times New Roman" panose="02020603050405020304" pitchFamily="18" charset="0"/>
                <a:cs typeface="Arial"/>
              </a:rPr>
              <a:t>Improving Diversity </a:t>
            </a:r>
            <a:endParaRPr lang="en-GB" sz="1600" b="1">
              <a:solidFill>
                <a:schemeClr val="bg1"/>
              </a:solidFill>
              <a:effectLst/>
              <a:latin typeface="+mn-lt"/>
              <a:ea typeface="Times New Roman" panose="02020603050405020304" pitchFamily="18" charset="0"/>
              <a:cs typeface="Arial" panose="020B0604020202020204" pitchFamily="34" charset="0"/>
            </a:endParaRPr>
          </a:p>
          <a:p>
            <a:pPr>
              <a:lnSpc>
                <a:spcPct val="100000"/>
              </a:lnSpc>
              <a:spcBef>
                <a:spcPts val="600"/>
              </a:spcBef>
            </a:pPr>
            <a:endParaRPr lang="en-GB" sz="1600">
              <a:solidFill>
                <a:schemeClr val="bg1"/>
              </a:solidFill>
              <a:effectLst/>
              <a:latin typeface="+mn-lt"/>
              <a:ea typeface="Times New Roman" panose="02020603050405020304" pitchFamily="18" charset="0"/>
              <a:cs typeface="Arial" panose="020B0604020202020204" pitchFamily="34" charset="0"/>
            </a:endParaRPr>
          </a:p>
          <a:p>
            <a:pPr marL="285750" indent="-285750">
              <a:lnSpc>
                <a:spcPct val="100000"/>
              </a:lnSpc>
              <a:spcBef>
                <a:spcPts val="600"/>
              </a:spcBef>
              <a:buFont typeface="Arial,Sans-Serif" panose="020B0604020202020204" pitchFamily="34" charset="0"/>
              <a:buChar char="•"/>
            </a:pPr>
            <a:r>
              <a:rPr lang="en-GB" sz="1600">
                <a:solidFill>
                  <a:schemeClr val="bg1"/>
                </a:solidFill>
                <a:latin typeface="Inter"/>
                <a:ea typeface="Inter"/>
                <a:cs typeface="Arial"/>
              </a:rPr>
              <a:t>Continue work to embed and develop recruitment improvements introduced in 2022/23, including the Inclusive Recruitment Volunteer Scheme (diverse panels)</a:t>
            </a:r>
            <a:endParaRPr lang="en-US" sz="1600">
              <a:solidFill>
                <a:schemeClr val="bg1"/>
              </a:solidFill>
              <a:latin typeface="Inter"/>
              <a:ea typeface="Inter"/>
              <a:cs typeface="Arial"/>
            </a:endParaRPr>
          </a:p>
          <a:p>
            <a:pPr marL="285750" indent="-285750">
              <a:lnSpc>
                <a:spcPct val="100000"/>
              </a:lnSpc>
              <a:spcBef>
                <a:spcPts val="600"/>
              </a:spcBef>
              <a:buFont typeface="Arial" panose="020B0604020202020204" pitchFamily="34" charset="0"/>
              <a:buChar char="•"/>
            </a:pPr>
            <a:endParaRPr lang="en-GB" sz="1600">
              <a:solidFill>
                <a:schemeClr val="bg1"/>
              </a:solidFill>
              <a:cs typeface="Arial"/>
            </a:endParaRPr>
          </a:p>
          <a:p>
            <a:pPr marL="285750" indent="-285750">
              <a:lnSpc>
                <a:spcPct val="100000"/>
              </a:lnSpc>
              <a:spcBef>
                <a:spcPts val="600"/>
              </a:spcBef>
              <a:buFont typeface="Arial,Sans-Serif" panose="020B0604020202020204" pitchFamily="34" charset="0"/>
              <a:buChar char="•"/>
            </a:pPr>
            <a:r>
              <a:rPr lang="en-GB" sz="1600">
                <a:solidFill>
                  <a:schemeClr val="bg1"/>
                </a:solidFill>
                <a:cs typeface="Arial"/>
              </a:rPr>
              <a:t>People and Place to take responsibility for committee recruitment</a:t>
            </a:r>
            <a:endParaRPr lang="en-GB"/>
          </a:p>
        </p:txBody>
      </p:sp>
      <p:sp>
        <p:nvSpPr>
          <p:cNvPr id="2" name="Rectangle 1">
            <a:extLst>
              <a:ext uri="{FF2B5EF4-FFF2-40B4-BE49-F238E27FC236}">
                <a16:creationId xmlns:a16="http://schemas.microsoft.com/office/drawing/2014/main" id="{2CF52CD8-5B93-8FBA-065F-6575D8DFB9F3}"/>
              </a:ext>
            </a:extLst>
          </p:cNvPr>
          <p:cNvSpPr/>
          <p:nvPr/>
        </p:nvSpPr>
        <p:spPr>
          <a:xfrm>
            <a:off x="0" y="-54765"/>
            <a:ext cx="12192000" cy="365107"/>
          </a:xfrm>
          <a:prstGeom prst="rect">
            <a:avLst/>
          </a:prstGeom>
          <a:solidFill>
            <a:srgbClr val="2280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a:t>Next steps </a:t>
            </a:r>
            <a:endParaRPr lang="en-GB"/>
          </a:p>
        </p:txBody>
      </p:sp>
      <p:sp>
        <p:nvSpPr>
          <p:cNvPr id="6" name="Rectangle 5">
            <a:extLst>
              <a:ext uri="{FF2B5EF4-FFF2-40B4-BE49-F238E27FC236}">
                <a16:creationId xmlns:a16="http://schemas.microsoft.com/office/drawing/2014/main" id="{5E2A1786-539C-1525-E6AF-F4DB38B5431E}"/>
              </a:ext>
            </a:extLst>
          </p:cNvPr>
          <p:cNvSpPr/>
          <p:nvPr/>
        </p:nvSpPr>
        <p:spPr>
          <a:xfrm>
            <a:off x="198895" y="6321940"/>
            <a:ext cx="11813270" cy="42558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nSpc>
                <a:spcPct val="100000"/>
              </a:lnSpc>
              <a:spcBef>
                <a:spcPts val="600"/>
              </a:spcBef>
            </a:pPr>
            <a:r>
              <a:rPr lang="en-GB" sz="1800" i="1">
                <a:solidFill>
                  <a:schemeClr val="bg1"/>
                </a:solidFill>
                <a:latin typeface="+mn-lt"/>
                <a:ea typeface="Times New Roman" panose="02020603050405020304" pitchFamily="18" charset="0"/>
                <a:cs typeface="Arial"/>
              </a:rPr>
              <a:t>All of our work for 2024/5 is underpinned by a commitment to embed our value ‘We embrace difference’</a:t>
            </a:r>
          </a:p>
        </p:txBody>
      </p:sp>
    </p:spTree>
    <p:extLst>
      <p:ext uri="{BB962C8B-B14F-4D97-AF65-F5344CB8AC3E}">
        <p14:creationId xmlns:p14="http://schemas.microsoft.com/office/powerpoint/2010/main" val="2961493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8CCAA0-2413-9D29-2A8D-8F1AFE76298A}"/>
              </a:ext>
            </a:extLst>
          </p:cNvPr>
          <p:cNvSpPr>
            <a:spLocks noGrp="1"/>
          </p:cNvSpPr>
          <p:nvPr>
            <p:ph type="body" sz="quarter" idx="12"/>
          </p:nvPr>
        </p:nvSpPr>
        <p:spPr>
          <a:xfrm>
            <a:off x="128569" y="1474175"/>
            <a:ext cx="5994508" cy="5271993"/>
          </a:xfrm>
          <a:solidFill>
            <a:schemeClr val="bg2"/>
          </a:solidFill>
          <a:ln w="28575">
            <a:solidFill>
              <a:schemeClr val="accent2"/>
            </a:solidFill>
          </a:ln>
        </p:spPr>
        <p:txBody>
          <a:bodyPr vert="horz" lIns="91440" tIns="45720" rIns="91440" bIns="45720" rtlCol="0" anchor="t">
            <a:normAutofit fontScale="92500" lnSpcReduction="10000"/>
          </a:bodyPr>
          <a:lstStyle/>
          <a:p>
            <a:r>
              <a:rPr lang="en-GB" sz="1900" b="1">
                <a:latin typeface="+mn-lt"/>
                <a:ea typeface="Inter"/>
              </a:rPr>
              <a:t>Disability Advocacy and Wellbeing Network</a:t>
            </a:r>
          </a:p>
          <a:p>
            <a:pPr marL="285750" indent="-285750">
              <a:buFont typeface="Arial" panose="020B0604020202020204" pitchFamily="34" charset="0"/>
              <a:buChar char="•"/>
            </a:pPr>
            <a:r>
              <a:rPr lang="en-GB" sz="1400">
                <a:effectLst/>
                <a:latin typeface="+mn-lt"/>
                <a:ea typeface="Times New Roman" panose="02020603050405020304" pitchFamily="18" charset="0"/>
              </a:rPr>
              <a:t>Review of the implementation of the disability passport</a:t>
            </a:r>
          </a:p>
          <a:p>
            <a:pPr marL="285750" indent="-285750">
              <a:buFont typeface="Arial" panose="020B0604020202020204" pitchFamily="34" charset="0"/>
              <a:buChar char="•"/>
            </a:pPr>
            <a:r>
              <a:rPr lang="en-GB" sz="1400">
                <a:latin typeface="+mn-lt"/>
              </a:rPr>
              <a:t>Improving</a:t>
            </a:r>
            <a:r>
              <a:rPr lang="en-GB" sz="1400">
                <a:latin typeface="+mn-lt"/>
                <a:ea typeface="Times New Roman" panose="02020603050405020304" pitchFamily="18" charset="0"/>
              </a:rPr>
              <a:t> s</a:t>
            </a:r>
            <a:r>
              <a:rPr lang="en-GB" sz="1400">
                <a:effectLst/>
                <a:latin typeface="+mn-lt"/>
                <a:ea typeface="Times New Roman" panose="02020603050405020304" pitchFamily="18" charset="0"/>
              </a:rPr>
              <a:t>upport for carers</a:t>
            </a:r>
            <a:r>
              <a:rPr lang="en-GB" sz="1400">
                <a:latin typeface="+mn-lt"/>
                <a:ea typeface="Times New Roman" panose="02020603050405020304" pitchFamily="18" charset="0"/>
              </a:rPr>
              <a:t>:-</a:t>
            </a:r>
            <a:endParaRPr lang="en-GB" sz="1400">
              <a:effectLst/>
              <a:latin typeface="+mn-lt"/>
              <a:ea typeface="Times New Roman" panose="02020603050405020304" pitchFamily="18" charset="0"/>
            </a:endParaRPr>
          </a:p>
          <a:p>
            <a:pPr marL="971550" lvl="1" indent="-285750"/>
            <a:r>
              <a:rPr lang="en-GB" sz="1400">
                <a:effectLst/>
                <a:latin typeface="+mn-lt"/>
                <a:ea typeface="Times New Roman" panose="02020603050405020304" pitchFamily="18" charset="0"/>
              </a:rPr>
              <a:t>Blog raising awareness </a:t>
            </a:r>
            <a:r>
              <a:rPr lang="en-GB" sz="1400">
                <a:latin typeface="+mn-lt"/>
                <a:ea typeface="Times New Roman" panose="02020603050405020304" pitchFamily="18" charset="0"/>
              </a:rPr>
              <a:t>of Carer Week (June 2024)</a:t>
            </a:r>
          </a:p>
          <a:p>
            <a:pPr marL="971550" lvl="1" indent="-285750"/>
            <a:r>
              <a:rPr lang="en-GB" sz="1400">
                <a:latin typeface="+mn-lt"/>
                <a:ea typeface="Times New Roman" panose="02020603050405020304" pitchFamily="18" charset="0"/>
              </a:rPr>
              <a:t>Summary of NICE policies supporting carers (and staff with disabilities) posted on </a:t>
            </a:r>
            <a:r>
              <a:rPr lang="en-GB" sz="1400" err="1">
                <a:latin typeface="+mn-lt"/>
                <a:ea typeface="Times New Roman" panose="02020603050405020304" pitchFamily="18" charset="0"/>
              </a:rPr>
              <a:t>DAWNSpace</a:t>
            </a:r>
            <a:r>
              <a:rPr lang="en-GB" sz="1400">
                <a:latin typeface="+mn-lt"/>
                <a:ea typeface="Times New Roman" panose="02020603050405020304" pitchFamily="18" charset="0"/>
              </a:rPr>
              <a:t>.</a:t>
            </a:r>
            <a:endParaRPr lang="en-GB" sz="1400">
              <a:effectLst/>
              <a:latin typeface="+mn-lt"/>
              <a:ea typeface="Calibri" panose="020F0502020204030204" pitchFamily="34" charset="0"/>
            </a:endParaRPr>
          </a:p>
          <a:p>
            <a:pPr marL="285750" lvl="0" indent="-285750">
              <a:buFont typeface="Arial" panose="020B0604020202020204" pitchFamily="34" charset="0"/>
              <a:buChar char="•"/>
            </a:pPr>
            <a:r>
              <a:rPr lang="en-GB" sz="1400">
                <a:effectLst/>
                <a:latin typeface="+mn-lt"/>
                <a:ea typeface="Times New Roman" panose="02020603050405020304" pitchFamily="18" charset="0"/>
              </a:rPr>
              <a:t>Improving support for staff with disabilities (neurodiversity</a:t>
            </a:r>
            <a:r>
              <a:rPr lang="en-GB" sz="1400">
                <a:latin typeface="+mn-lt"/>
                <a:ea typeface="Times New Roman" panose="02020603050405020304" pitchFamily="18" charset="0"/>
              </a:rPr>
              <a:t>):-</a:t>
            </a:r>
            <a:endParaRPr lang="en-GB" sz="1400">
              <a:effectLst/>
              <a:latin typeface="+mn-lt"/>
              <a:ea typeface="Times New Roman" panose="02020603050405020304" pitchFamily="18" charset="0"/>
            </a:endParaRPr>
          </a:p>
          <a:p>
            <a:pPr marL="971550" lvl="1" indent="-285750"/>
            <a:r>
              <a:rPr lang="en-GB" sz="1400">
                <a:effectLst/>
                <a:latin typeface="+mn-lt"/>
                <a:ea typeface="Calibri" panose="020F0502020204030204" pitchFamily="34" charset="0"/>
              </a:rPr>
              <a:t>Hosted a ca</a:t>
            </a:r>
            <a:r>
              <a:rPr lang="en-GB" sz="1400">
                <a:latin typeface="+mn-lt"/>
                <a:ea typeface="Calibri" panose="020F0502020204030204" pitchFamily="34" charset="0"/>
              </a:rPr>
              <a:t>reer talk on application and interview tips with Kendall Jamieson Gilmore and People and Places  </a:t>
            </a:r>
            <a:endParaRPr lang="en-GB" sz="1400">
              <a:effectLst/>
              <a:latin typeface="+mn-lt"/>
              <a:ea typeface="Calibri" panose="020F0502020204030204" pitchFamily="34" charset="0"/>
            </a:endParaRPr>
          </a:p>
          <a:p>
            <a:pPr marL="285750" lvl="0" indent="-285750">
              <a:buFont typeface="Arial" panose="020B0604020202020204" pitchFamily="34" charset="0"/>
              <a:buChar char="•"/>
            </a:pPr>
            <a:r>
              <a:rPr lang="en-GB" sz="1400">
                <a:effectLst/>
                <a:latin typeface="+mn-lt"/>
                <a:ea typeface="Times New Roman" panose="02020603050405020304" pitchFamily="18" charset="0"/>
              </a:rPr>
              <a:t>Supported the bullying and harassment work</a:t>
            </a:r>
          </a:p>
          <a:p>
            <a:pPr marL="285750" lvl="0" indent="-285750">
              <a:buFont typeface="Arial" panose="020B0604020202020204" pitchFamily="34" charset="0"/>
              <a:buChar char="•"/>
            </a:pPr>
            <a:r>
              <a:rPr lang="en-GB" sz="1400">
                <a:effectLst/>
                <a:latin typeface="+mn-lt"/>
                <a:ea typeface="Times New Roman" panose="02020603050405020304" pitchFamily="18" charset="0"/>
              </a:rPr>
              <a:t>Awareness Raising:  Disability </a:t>
            </a:r>
            <a:r>
              <a:rPr lang="en-GB" sz="1400">
                <a:latin typeface="+mn-lt"/>
                <a:ea typeface="Times New Roman" panose="02020603050405020304" pitchFamily="18" charset="0"/>
              </a:rPr>
              <a:t>History </a:t>
            </a:r>
            <a:r>
              <a:rPr lang="en-GB" sz="1400">
                <a:effectLst/>
                <a:latin typeface="+mn-lt"/>
                <a:ea typeface="Times New Roman" panose="02020603050405020304" pitchFamily="18" charset="0"/>
              </a:rPr>
              <a:t>Month – </a:t>
            </a:r>
            <a:r>
              <a:rPr lang="en-GB" sz="1400">
                <a:latin typeface="+mn-lt"/>
                <a:ea typeface="Times New Roman" panose="02020603050405020304" pitchFamily="18" charset="0"/>
              </a:rPr>
              <a:t>Parent carers </a:t>
            </a:r>
            <a:r>
              <a:rPr lang="en-GB" sz="1400">
                <a:effectLst/>
                <a:latin typeface="+mn-lt"/>
                <a:ea typeface="Times New Roman" panose="02020603050405020304" pitchFamily="18" charset="0"/>
              </a:rPr>
              <a:t>panel talk, fireside talk</a:t>
            </a:r>
            <a:r>
              <a:rPr lang="en-GB" sz="1400">
                <a:latin typeface="+mn-lt"/>
                <a:ea typeface="Times New Roman" panose="02020603050405020304" pitchFamily="18" charset="0"/>
              </a:rPr>
              <a:t>.</a:t>
            </a:r>
            <a:r>
              <a:rPr lang="en-GB" sz="1400">
                <a:effectLst/>
                <a:latin typeface="+mn-lt"/>
                <a:ea typeface="Times New Roman" panose="02020603050405020304" pitchFamily="18" charset="0"/>
              </a:rPr>
              <a:t> and </a:t>
            </a:r>
            <a:r>
              <a:rPr lang="en-GB" sz="1400" err="1">
                <a:effectLst/>
                <a:latin typeface="+mn-lt"/>
                <a:ea typeface="Times New Roman" panose="02020603050405020304" pitchFamily="18" charset="0"/>
              </a:rPr>
              <a:t>Gympanzees</a:t>
            </a:r>
            <a:r>
              <a:rPr lang="en-GB" sz="1400">
                <a:effectLst/>
                <a:latin typeface="+mn-lt"/>
                <a:ea typeface="Times New Roman" panose="02020603050405020304" pitchFamily="18" charset="0"/>
              </a:rPr>
              <a:t> external talk; </a:t>
            </a:r>
            <a:r>
              <a:rPr lang="en-GB" sz="1400">
                <a:latin typeface="+mn-lt"/>
                <a:ea typeface="Times New Roman" panose="02020603050405020304" pitchFamily="18" charset="0"/>
              </a:rPr>
              <a:t>Celebrating Carers Week and Disability Pride</a:t>
            </a:r>
          </a:p>
          <a:p>
            <a:pPr marL="285750" indent="-285750">
              <a:buFont typeface="Arial" panose="020B0604020202020204" pitchFamily="34" charset="0"/>
              <a:buChar char="•"/>
            </a:pPr>
            <a:r>
              <a:rPr lang="en-GB" sz="1400">
                <a:latin typeface="+mn-lt"/>
                <a:ea typeface="Times New Roman" panose="02020603050405020304" pitchFamily="18" charset="0"/>
              </a:rPr>
              <a:t>Hosting a well-received</a:t>
            </a:r>
            <a:r>
              <a:rPr lang="en-GB" sz="1400">
                <a:effectLst/>
                <a:latin typeface="+mn-lt"/>
                <a:ea typeface="Times New Roman" panose="02020603050405020304" pitchFamily="18" charset="0"/>
              </a:rPr>
              <a:t> stand at the NICE All Staff Event in </a:t>
            </a:r>
            <a:r>
              <a:rPr lang="en-GB" sz="1400">
                <a:latin typeface="+mn-lt"/>
                <a:ea typeface="Times New Roman" panose="02020603050405020304" pitchFamily="18" charset="0"/>
              </a:rPr>
              <a:t>June 2024</a:t>
            </a:r>
            <a:endParaRPr lang="en-GB" sz="1400">
              <a:effectLst/>
              <a:latin typeface="+mn-lt"/>
              <a:ea typeface="Calibri" panose="020F0502020204030204" pitchFamily="34" charset="0"/>
            </a:endParaRPr>
          </a:p>
        </p:txBody>
      </p:sp>
      <p:sp>
        <p:nvSpPr>
          <p:cNvPr id="7" name="Title 6">
            <a:extLst>
              <a:ext uri="{FF2B5EF4-FFF2-40B4-BE49-F238E27FC236}">
                <a16:creationId xmlns:a16="http://schemas.microsoft.com/office/drawing/2014/main" id="{7F026ACD-09E5-7117-0C03-E109A26D2503}"/>
              </a:ext>
            </a:extLst>
          </p:cNvPr>
          <p:cNvSpPr>
            <a:spLocks noGrp="1"/>
          </p:cNvSpPr>
          <p:nvPr>
            <p:ph type="ctrTitle"/>
          </p:nvPr>
        </p:nvSpPr>
        <p:spPr>
          <a:xfrm>
            <a:off x="128569" y="193884"/>
            <a:ext cx="11076689" cy="1160319"/>
          </a:xfrm>
        </p:spPr>
        <p:txBody>
          <a:bodyPr>
            <a:noAutofit/>
          </a:bodyPr>
          <a:lstStyle/>
          <a:p>
            <a:r>
              <a:rPr lang="en-GB" sz="3200"/>
              <a:t>Our Staff Networks continue to thrive and are instrumental in progressing our action plans</a:t>
            </a:r>
            <a:br>
              <a:rPr lang="en-GB" sz="3200"/>
            </a:br>
            <a:endParaRPr lang="en-GB" sz="3200"/>
          </a:p>
        </p:txBody>
      </p:sp>
      <p:sp>
        <p:nvSpPr>
          <p:cNvPr id="4" name="Text Placeholder 1">
            <a:extLst>
              <a:ext uri="{FF2B5EF4-FFF2-40B4-BE49-F238E27FC236}">
                <a16:creationId xmlns:a16="http://schemas.microsoft.com/office/drawing/2014/main" id="{34266382-7AA7-3CF8-EE21-901E80297892}"/>
              </a:ext>
            </a:extLst>
          </p:cNvPr>
          <p:cNvSpPr txBox="1">
            <a:spLocks/>
          </p:cNvSpPr>
          <p:nvPr/>
        </p:nvSpPr>
        <p:spPr>
          <a:xfrm>
            <a:off x="6286637" y="1474175"/>
            <a:ext cx="5776794" cy="5217565"/>
          </a:xfrm>
          <a:prstGeom prst="rect">
            <a:avLst/>
          </a:prstGeom>
          <a:solidFill>
            <a:schemeClr val="bg2"/>
          </a:solidFill>
          <a:ln w="28575">
            <a:solidFill>
              <a:schemeClr val="accent2"/>
            </a:solidFill>
          </a:ln>
        </p:spPr>
        <p:txBody>
          <a:bodyPr vert="horz" lIns="91440" tIns="45720" rIns="91440" bIns="45720" rtlCol="0" anchor="t">
            <a:normAutofit fontScale="85000" lnSpcReduction="10000"/>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a:latin typeface="+mn-lt"/>
                <a:ea typeface="Inter"/>
              </a:rPr>
              <a:t>Race</a:t>
            </a:r>
            <a:r>
              <a:rPr lang="en-GB" b="1">
                <a:latin typeface="Inter"/>
                <a:ea typeface="Inter"/>
              </a:rPr>
              <a:t> Equality Network</a:t>
            </a:r>
          </a:p>
          <a:p>
            <a:pPr marL="285750" indent="-285750">
              <a:buChar char="•"/>
            </a:pPr>
            <a:r>
              <a:rPr lang="en-GB" sz="1300">
                <a:latin typeface="Inter"/>
                <a:ea typeface="Inter"/>
              </a:rPr>
              <a:t>Celebrated Black History Month with a talk by Monique </a:t>
            </a:r>
            <a:r>
              <a:rPr lang="en-GB" sz="1300" err="1">
                <a:latin typeface="Inter"/>
                <a:ea typeface="Inter"/>
              </a:rPr>
              <a:t>Carayol</a:t>
            </a:r>
            <a:r>
              <a:rPr lang="en-GB" sz="1300">
                <a:latin typeface="Inter"/>
                <a:ea typeface="Inter"/>
              </a:rPr>
              <a:t> regarding the importance of allyship and representation at all levels</a:t>
            </a:r>
          </a:p>
          <a:p>
            <a:pPr marL="285750" indent="-285750">
              <a:buChar char="•"/>
            </a:pPr>
            <a:r>
              <a:rPr lang="en-GB" sz="1300">
                <a:latin typeface="Inter"/>
                <a:ea typeface="Inter"/>
              </a:rPr>
              <a:t>Marked Islamophobia Awareness Month with blogs and a panel session with Muslin staff members</a:t>
            </a:r>
          </a:p>
          <a:p>
            <a:pPr marL="285750" indent="-285750">
              <a:buChar char="•"/>
            </a:pPr>
            <a:r>
              <a:rPr lang="en-GB" sz="1300">
                <a:latin typeface="Inter"/>
                <a:ea typeface="Inter"/>
              </a:rPr>
              <a:t>Piloting the Health Data Research UK Black Internship Programme </a:t>
            </a:r>
          </a:p>
          <a:p>
            <a:pPr marL="285750" indent="-285750">
              <a:buChar char="•"/>
            </a:pPr>
            <a:r>
              <a:rPr lang="en-GB" sz="1300">
                <a:latin typeface="Inter"/>
                <a:ea typeface="Inter"/>
              </a:rPr>
              <a:t>Celebrated Race Equality Weeks with daily 30 min antiracism reflection sessions</a:t>
            </a:r>
          </a:p>
          <a:p>
            <a:pPr marL="285750" indent="-285750">
              <a:buChar char="•"/>
            </a:pPr>
            <a:r>
              <a:rPr lang="en-GB" sz="1300">
                <a:latin typeface="Inter"/>
                <a:ea typeface="Inter"/>
              </a:rPr>
              <a:t>Started work with People Team on Race Strategy and Zero Acceptance Policies for racial discrimination</a:t>
            </a:r>
          </a:p>
          <a:p>
            <a:pPr marL="285750" indent="-285750">
              <a:buChar char="•"/>
            </a:pPr>
            <a:r>
              <a:rPr lang="en-GB" sz="1300">
                <a:latin typeface="Inter"/>
                <a:ea typeface="Inter"/>
              </a:rPr>
              <a:t>11 staff took part in Share Ramadan</a:t>
            </a:r>
          </a:p>
          <a:p>
            <a:pPr marL="285750" indent="-285750">
              <a:buChar char="•"/>
            </a:pPr>
            <a:r>
              <a:rPr lang="en-GB" sz="1300">
                <a:latin typeface="Inter"/>
                <a:ea typeface="Inter"/>
              </a:rPr>
              <a:t>Celebrated South Asian Heritage Month with blogs and a panel session with staff from South Asian backgrounds</a:t>
            </a:r>
          </a:p>
          <a:p>
            <a:pPr marL="285750" indent="-285750">
              <a:buChar char="•"/>
            </a:pPr>
            <a:r>
              <a:rPr lang="en-GB" sz="1300">
                <a:latin typeface="Inter"/>
                <a:ea typeface="Inter"/>
              </a:rPr>
              <a:t>Provided a safe space for staff to discuss recent nationwide race and Islamophobia-related riots and provided support to ET and NICE staff at an org level, initiating discussion around crisis management strategies and tailored support for staff</a:t>
            </a:r>
          </a:p>
          <a:p>
            <a:endParaRPr lang="en-GB" sz="1300">
              <a:latin typeface="Inter"/>
              <a:ea typeface="Inter"/>
            </a:endParaRPr>
          </a:p>
          <a:p>
            <a:endParaRPr lang="en-GB" b="1">
              <a:latin typeface="Inter"/>
              <a:ea typeface="Inter"/>
            </a:endParaRPr>
          </a:p>
        </p:txBody>
      </p:sp>
    </p:spTree>
    <p:extLst>
      <p:ext uri="{BB962C8B-B14F-4D97-AF65-F5344CB8AC3E}">
        <p14:creationId xmlns:p14="http://schemas.microsoft.com/office/powerpoint/2010/main" val="273184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8CCAA0-2413-9D29-2A8D-8F1AFE76298A}"/>
              </a:ext>
            </a:extLst>
          </p:cNvPr>
          <p:cNvSpPr>
            <a:spLocks noGrp="1"/>
          </p:cNvSpPr>
          <p:nvPr>
            <p:ph type="body" sz="quarter" idx="12"/>
          </p:nvPr>
        </p:nvSpPr>
        <p:spPr>
          <a:xfrm>
            <a:off x="130630" y="357051"/>
            <a:ext cx="5643153" cy="5582193"/>
          </a:xfrm>
          <a:solidFill>
            <a:schemeClr val="bg2"/>
          </a:solidFill>
          <a:ln w="38100">
            <a:solidFill>
              <a:schemeClr val="tx2"/>
            </a:solidFill>
          </a:ln>
        </p:spPr>
        <p:txBody>
          <a:bodyPr>
            <a:normAutofit/>
          </a:bodyPr>
          <a:lstStyle/>
          <a:p>
            <a:pPr>
              <a:lnSpc>
                <a:spcPct val="170000"/>
              </a:lnSpc>
            </a:pPr>
            <a:r>
              <a:rPr lang="en-GB" b="1"/>
              <a:t>NICE and Proud</a:t>
            </a:r>
          </a:p>
          <a:p>
            <a:pPr marL="285750" indent="-285750">
              <a:buFont typeface="Arial" panose="020B0604020202020204" pitchFamily="34" charset="0"/>
              <a:buChar char="•"/>
            </a:pPr>
            <a:r>
              <a:rPr lang="en-GB" sz="1500">
                <a:latin typeface="+mn-lt"/>
                <a:ea typeface="+mn-ea"/>
                <a:cs typeface="+mn-cs"/>
              </a:rPr>
              <a:t>Transgender policy: Inclusion of trans and non-binary staff at NICE</a:t>
            </a:r>
          </a:p>
          <a:p>
            <a:pPr marL="285750" indent="-285750">
              <a:buFont typeface="Arial" panose="020B0604020202020204" pitchFamily="34" charset="0"/>
              <a:buChar char="•"/>
            </a:pPr>
            <a:r>
              <a:rPr lang="en-GB" sz="1500">
                <a:latin typeface="+mn-lt"/>
                <a:ea typeface="+mn-ea"/>
                <a:cs typeface="+mn-cs"/>
              </a:rPr>
              <a:t>Trans and non-binary hub on </a:t>
            </a:r>
            <a:r>
              <a:rPr lang="en-GB" sz="1500" err="1">
                <a:latin typeface="+mn-lt"/>
                <a:ea typeface="+mn-ea"/>
                <a:cs typeface="+mn-cs"/>
              </a:rPr>
              <a:t>NICESpace</a:t>
            </a:r>
            <a:endParaRPr lang="en-GB" sz="1500">
              <a:latin typeface="+mn-lt"/>
              <a:ea typeface="+mn-ea"/>
              <a:cs typeface="+mn-cs"/>
            </a:endParaRPr>
          </a:p>
          <a:p>
            <a:pPr marL="285750" indent="-285750">
              <a:buFont typeface="Arial" panose="020B0604020202020204" pitchFamily="34" charset="0"/>
              <a:buChar char="•"/>
            </a:pPr>
            <a:r>
              <a:rPr lang="en-GB" sz="1500">
                <a:latin typeface="+mn-lt"/>
                <a:ea typeface="+mn-ea"/>
                <a:cs typeface="+mn-cs"/>
              </a:rPr>
              <a:t>Wellbeing of LGBTQ+ staff at NICE - survey into LGBTQ+ peoples' experiences at NICE </a:t>
            </a:r>
          </a:p>
          <a:p>
            <a:pPr marL="285750" indent="-285750">
              <a:buFont typeface="Arial" panose="020B0604020202020204" pitchFamily="34" charset="0"/>
              <a:buChar char="•"/>
            </a:pPr>
            <a:r>
              <a:rPr lang="en-GB" sz="1500">
                <a:latin typeface="+mn-lt"/>
                <a:ea typeface="+mn-ea"/>
                <a:cs typeface="+mn-cs"/>
              </a:rPr>
              <a:t>Hosted events to highlight the experiences of people with different intersectional identities (panel and podcast discussion groups)</a:t>
            </a:r>
          </a:p>
          <a:p>
            <a:pPr marL="285750" indent="-285750">
              <a:buFont typeface="Arial" panose="020B0604020202020204" pitchFamily="34" charset="0"/>
              <a:buChar char="•"/>
            </a:pPr>
            <a:r>
              <a:rPr lang="en-GB" sz="1500">
                <a:latin typeface="+mn-lt"/>
                <a:ea typeface="+mn-ea"/>
                <a:cs typeface="+mn-cs"/>
              </a:rPr>
              <a:t>Events for Pride month, LGBT+ History month</a:t>
            </a:r>
          </a:p>
          <a:p>
            <a:pPr marL="285750" indent="-285750">
              <a:buFont typeface="Arial" panose="020B0604020202020204" pitchFamily="34" charset="0"/>
              <a:buChar char="•"/>
            </a:pPr>
            <a:r>
              <a:rPr lang="en-GB" sz="1500">
                <a:latin typeface="+mn-lt"/>
                <a:ea typeface="+mn-ea"/>
                <a:cs typeface="+mn-cs"/>
              </a:rPr>
              <a:t>Increasing LGBTQ+ visibility in the organisation (promoting Zoom/Teams backgrounds, lanyards/pins, presenting at all staff events </a:t>
            </a:r>
          </a:p>
          <a:p>
            <a:endParaRPr lang="en-GB" sz="3300" b="1"/>
          </a:p>
        </p:txBody>
      </p:sp>
      <p:sp>
        <p:nvSpPr>
          <p:cNvPr id="6" name="Text Placeholder 1">
            <a:extLst>
              <a:ext uri="{FF2B5EF4-FFF2-40B4-BE49-F238E27FC236}">
                <a16:creationId xmlns:a16="http://schemas.microsoft.com/office/drawing/2014/main" id="{068CD2B1-4B1B-071F-F6E1-F6671D901E7A}"/>
              </a:ext>
            </a:extLst>
          </p:cNvPr>
          <p:cNvSpPr txBox="1">
            <a:spLocks/>
          </p:cNvSpPr>
          <p:nvPr/>
        </p:nvSpPr>
        <p:spPr>
          <a:xfrm>
            <a:off x="6096000" y="357051"/>
            <a:ext cx="5851895" cy="5667728"/>
          </a:xfrm>
          <a:prstGeom prst="rect">
            <a:avLst/>
          </a:prstGeom>
          <a:ln w="28575">
            <a:solidFill>
              <a:schemeClr val="accent2"/>
            </a:solidFill>
          </a:ln>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a:t>Women in NICE</a:t>
            </a:r>
          </a:p>
          <a:p>
            <a:endParaRPr lang="en-GB" b="1"/>
          </a:p>
        </p:txBody>
      </p:sp>
      <p:sp>
        <p:nvSpPr>
          <p:cNvPr id="4" name="TextBox 3">
            <a:extLst>
              <a:ext uri="{FF2B5EF4-FFF2-40B4-BE49-F238E27FC236}">
                <a16:creationId xmlns:a16="http://schemas.microsoft.com/office/drawing/2014/main" id="{CEF4013F-D18C-BB36-5460-25F53C7405AC}"/>
              </a:ext>
            </a:extLst>
          </p:cNvPr>
          <p:cNvSpPr txBox="1"/>
          <p:nvPr/>
        </p:nvSpPr>
        <p:spPr>
          <a:xfrm>
            <a:off x="6174111" y="833221"/>
            <a:ext cx="5669545" cy="4826578"/>
          </a:xfrm>
          <a:prstGeom prst="rect">
            <a:avLst/>
          </a:prstGeom>
          <a:noFill/>
        </p:spPr>
        <p:txBody>
          <a:bodyPr wrap="square">
            <a:spAutoFit/>
          </a:bodyPr>
          <a:lstStyle/>
          <a:p>
            <a:pPr marL="285750" indent="-285750">
              <a:lnSpc>
                <a:spcPct val="130000"/>
              </a:lnSpc>
              <a:buFont typeface="Arial" panose="020B0604020202020204" pitchFamily="34" charset="0"/>
              <a:buChar char="•"/>
            </a:pPr>
            <a:r>
              <a:rPr lang="en-US" sz="1400"/>
              <a:t>Delivered an awareness-raising campaign to mark World Menopause Day (October 2023). Activities included: a staff panel discussion attended by over 100; creation of a taboo-busting video for staff, explaining why menopause is a workplace issue;  a video interview with our Chief Medical Officer covering NICE guidance on treating menopause symptoms. </a:t>
            </a:r>
          </a:p>
          <a:p>
            <a:pPr marL="285750" lvl="0" indent="-285750">
              <a:lnSpc>
                <a:spcPct val="130000"/>
              </a:lnSpc>
              <a:buFont typeface="Arial" panose="020B0604020202020204" pitchFamily="34" charset="0"/>
              <a:buChar char="•"/>
            </a:pPr>
            <a:r>
              <a:rPr lang="en-US" sz="1400"/>
              <a:t>Developed a new menopause policy for NICE, and a suite of associated guides/information documents in collaboration with the People team, and other staff networks. </a:t>
            </a:r>
          </a:p>
          <a:p>
            <a:pPr marL="285750" lvl="0" indent="-285750">
              <a:lnSpc>
                <a:spcPct val="130000"/>
              </a:lnSpc>
              <a:buFont typeface="Arial" panose="020B0604020202020204" pitchFamily="34" charset="0"/>
              <a:buChar char="•"/>
            </a:pPr>
            <a:r>
              <a:rPr lang="en-US" sz="1400"/>
              <a:t>Marked International Women’s Day with an external speaker event focused on women in leadership and technical roles. </a:t>
            </a:r>
          </a:p>
          <a:p>
            <a:pPr marL="285750" indent="-285750">
              <a:lnSpc>
                <a:spcPct val="130000"/>
              </a:lnSpc>
              <a:buFont typeface="Arial" panose="020B0604020202020204" pitchFamily="34" charset="0"/>
              <a:buChar char="•"/>
            </a:pPr>
            <a:endParaRPr lang="en-US" sz="1400"/>
          </a:p>
          <a:p>
            <a:pPr marL="285750" lvl="0" indent="-285750">
              <a:lnSpc>
                <a:spcPct val="130000"/>
              </a:lnSpc>
              <a:buFont typeface="Arial" panose="020B0604020202020204" pitchFamily="34" charset="0"/>
              <a:buChar char="•"/>
            </a:pPr>
            <a:r>
              <a:rPr lang="en-US" sz="1400"/>
              <a:t>Held a series of listening events, to hear the experiences of women who’ve undergone fertility treatment or experienced miscarriage whilst in the workforce. Shared findings with the People directorate to inform updates to the Parent Policy</a:t>
            </a:r>
            <a:endParaRPr lang="en-GB" sz="1400"/>
          </a:p>
        </p:txBody>
      </p:sp>
    </p:spTree>
    <p:extLst>
      <p:ext uri="{BB962C8B-B14F-4D97-AF65-F5344CB8AC3E}">
        <p14:creationId xmlns:p14="http://schemas.microsoft.com/office/powerpoint/2010/main" val="899133032"/>
      </p:ext>
    </p:extLst>
  </p:cSld>
  <p:clrMapOvr>
    <a:masterClrMapping/>
  </p:clrMapOvr>
</p:sld>
</file>

<file path=ppt/theme/theme1.xml><?xml version="1.0" encoding="utf-8"?>
<a:theme xmlns:a="http://schemas.openxmlformats.org/drawingml/2006/main" name="NICE">
  <a:themeElements>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fontScheme name="Custom 1">
      <a:majorFont>
        <a:latin typeface="Lora Semi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ck 100%">
      <a:srgbClr val="000000"/>
    </a:custClr>
    <a:custClr name="Soft cream 100%">
      <a:srgbClr val="DED5CA"/>
    </a:custClr>
    <a:custClr name="BLANK">
      <a:srgbClr val="FFFFFF"/>
    </a:custClr>
    <a:custClr name="Bold teal 100%">
      <a:srgbClr val="228096"/>
    </a:custClr>
    <a:custClr name="Deep blue 100%">
      <a:srgbClr val="00436C"/>
    </a:custClr>
    <a:custClr name="Positive yellow 100%">
      <a:srgbClr val="EAD054"/>
    </a:custClr>
    <a:custClr name="Warm pink 100%">
      <a:srgbClr val="EDD8CD"/>
    </a:custClr>
    <a:custClr name="Balanced green 100%">
      <a:srgbClr val="37906D"/>
    </a:custClr>
    <a:custClr name="Natural tan 100%">
      <a:srgbClr val="D07B4D"/>
    </a:custClr>
    <a:custClr name="BLANK">
      <a:srgbClr val="FFFFFF"/>
    </a:custClr>
    <a:custClr name="Black 75%">
      <a:srgbClr val="404040"/>
    </a:custClr>
    <a:custClr name="Soft cream 75%">
      <a:srgbClr val="E6E0D7"/>
    </a:custClr>
    <a:custClr name="BLANK">
      <a:srgbClr val="FFFFFF"/>
    </a:custClr>
    <a:custClr name="Bold teal 75%">
      <a:srgbClr val="59A0B0"/>
    </a:custClr>
    <a:custClr name="Deep blue 75%">
      <a:srgbClr val="407291"/>
    </a:custClr>
    <a:custClr name="Positive yellow 75%">
      <a:srgbClr val="EFDC7F"/>
    </a:custClr>
    <a:custClr name="Warm pink 75%">
      <a:srgbClr val="F2E2D9"/>
    </a:custClr>
    <a:custClr name="Balanced green 75%">
      <a:srgbClr val="69AC91"/>
    </a:custClr>
    <a:custClr name="Natural tan 75%">
      <a:srgbClr val="DC9C7A"/>
    </a:custClr>
    <a:custClr name="BLANK">
      <a:srgbClr val="FFFFFF"/>
    </a:custClr>
    <a:custClr name="Black 50%">
      <a:srgbClr val="808080"/>
    </a:custClr>
    <a:custClr name="Soft cream 50%">
      <a:srgbClr val="EEEAE4"/>
    </a:custClr>
    <a:custClr name="BLANK">
      <a:srgbClr val="FFFFFF"/>
    </a:custClr>
    <a:custClr name="Bold teal 50%">
      <a:srgbClr val="91C0CB"/>
    </a:custClr>
    <a:custClr name="Deep blue 50%">
      <a:srgbClr val="80A1B5"/>
    </a:custClr>
    <a:custClr name="Positive yellow 50%">
      <a:srgbClr val="F4E8AA"/>
    </a:custClr>
    <a:custClr name="Warm pink 50%">
      <a:srgbClr val="F6ECE6"/>
    </a:custClr>
    <a:custClr name="Balanced green 50%">
      <a:srgbClr val="9BC8B6"/>
    </a:custClr>
    <a:custClr name="Natural tan 50%">
      <a:srgbClr val="E7BDA6"/>
    </a:custClr>
    <a:custClr name="BLANK">
      <a:srgbClr val="FFFFFF"/>
    </a:custClr>
    <a:custClr name="Black 25%">
      <a:srgbClr val="BFBFBF"/>
    </a:custClr>
    <a:custClr name="Soft cream 25%">
      <a:srgbClr val="F7F4F1"/>
    </a:custClr>
    <a:custClr name="BLANK">
      <a:srgbClr val="FFFFFF"/>
    </a:custClr>
    <a:custClr name="Bold teal 25%">
      <a:srgbClr val="C8E0E6"/>
    </a:custClr>
    <a:custClr name="Deep blue 25%">
      <a:srgbClr val="BFD0DA"/>
    </a:custClr>
    <a:custClr name="Positive yellow 25%">
      <a:srgbClr val="FAF3D4"/>
    </a:custClr>
    <a:custClr name="Warm pink 25%">
      <a:srgbClr val="FBF5F2"/>
    </a:custClr>
    <a:custClr name="Balanced green 25%">
      <a:srgbClr val="CDE3DA"/>
    </a:custClr>
    <a:custClr name="Natural tan 25%">
      <a:srgbClr val="F3DED3"/>
    </a:custClr>
  </a:custClrLst>
  <a:extLst>
    <a:ext uri="{05A4C25C-085E-4340-85A3-A5531E510DB2}">
      <thm15:themeFamily xmlns:thm15="http://schemas.microsoft.com/office/thememl/2012/main" name="NICE corporate PPT template_with core messages added_v1" id="{C38DA47B-948B-4166-88D3-C8248DF69871}" vid="{C7F51CD1-046D-4E7D-920A-6AAB125251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FEB742D5E2988439A0FECDECF284312" ma:contentTypeVersion="6" ma:contentTypeDescription="Create a new document." ma:contentTypeScope="" ma:versionID="b04cdf7c05549e4665a6c320dc73ee12">
  <xsd:schema xmlns:xsd="http://www.w3.org/2001/XMLSchema" xmlns:xs="http://www.w3.org/2001/XMLSchema" xmlns:p="http://schemas.microsoft.com/office/2006/metadata/properties" xmlns:ns2="289b8fc0-128f-4d7b-b8ee-34c94b7018e7" xmlns:ns3="35b4e7bb-0a9c-468b-b508-8e83b9d014a1" targetNamespace="http://schemas.microsoft.com/office/2006/metadata/properties" ma:root="true" ma:fieldsID="5aa5fda71fffd7cdfa1ed96c174d13ef" ns2:_="" ns3:_="">
    <xsd:import namespace="289b8fc0-128f-4d7b-b8ee-34c94b7018e7"/>
    <xsd:import namespace="35b4e7bb-0a9c-468b-b508-8e83b9d014a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9b8fc0-128f-4d7b-b8ee-34c94b7018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b4e7bb-0a9c-468b-b508-8e83b9d014a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220BE46-B863-47C6-A260-B1D35812B823}">
  <ds:schemaRefs>
    <ds:schemaRef ds:uri="http://schemas.microsoft.com/sharepoint/v3/contenttype/forms"/>
  </ds:schemaRefs>
</ds:datastoreItem>
</file>

<file path=customXml/itemProps2.xml><?xml version="1.0" encoding="utf-8"?>
<ds:datastoreItem xmlns:ds="http://schemas.openxmlformats.org/officeDocument/2006/customXml" ds:itemID="{8F1CF63D-6C85-4754-831E-CB1427FF1B1F}">
  <ds:schemaRefs>
    <ds:schemaRef ds:uri="289b8fc0-128f-4d7b-b8ee-34c94b7018e7"/>
    <ds:schemaRef ds:uri="35b4e7bb-0a9c-468b-b508-8e83b9d014a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F9D9060-FC0B-473B-92E6-8B1D8224CA77}">
  <ds:schemaRefs>
    <ds:schemaRef ds:uri="289b8fc0-128f-4d7b-b8ee-34c94b7018e7"/>
    <ds:schemaRef ds:uri="35b4e7bb-0a9c-468b-b508-8e83b9d014a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NICE corporate PPT template</Template>
  <Application>Microsoft Office PowerPoint</Application>
  <PresentationFormat>Widescreen</PresentationFormat>
  <Slides>29</Slides>
  <Notes>19</Notes>
  <HiddenSlides>0</HiddenSlide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NICE</vt:lpstr>
      <vt:lpstr>Annual Equality Report 2023/2024</vt:lpstr>
      <vt:lpstr>Contents </vt:lpstr>
      <vt:lpstr>Introduction </vt:lpstr>
      <vt:lpstr> Overall, we are very pleased with our progress since we started dedicated work on EDI in 2020, having made some significant improvements in key areas</vt:lpstr>
      <vt:lpstr> A key benefit of our dedicated work on EDI is that we now have a better understanding of the areas that require more attention and effort to address underlying issues</vt:lpstr>
      <vt:lpstr>To develop our workforce and culture to be more equal, diverse and inclusive</vt:lpstr>
      <vt:lpstr>We are prioritising 3 action areas in 2024/25</vt:lpstr>
      <vt:lpstr>Our Staff Networks continue to thrive and are instrumental in progressing our action plans </vt:lpstr>
      <vt:lpstr>PowerPoint Presentation</vt:lpstr>
      <vt:lpstr>To review and improve equality considerations throughout development of our guidance</vt:lpstr>
      <vt:lpstr>In 2024/26 we will start producing guidance using updated methods and implement a new programme of activities to address health inequalities </vt:lpstr>
      <vt:lpstr>Summary</vt:lpstr>
      <vt:lpstr>Workforce equality activity and data</vt:lpstr>
      <vt:lpstr>PowerPoint Presentation</vt:lpstr>
      <vt:lpstr>Key workforce data for 2023/24</vt:lpstr>
      <vt:lpstr>There has been an improvement in non-declaration rates, for all groups</vt:lpstr>
      <vt:lpstr>We continue to see improvements in the representation of ethnic minority staff at senior levels</vt:lpstr>
      <vt:lpstr>We have maintained improvements in the overall interview to appointment conversion rate for ethnic minority staff</vt:lpstr>
      <vt:lpstr>There has been a fall in the representation of disabled  staff at senior levels, with the % of LGBTQ+ staff remaining the same </vt:lpstr>
      <vt:lpstr>Our 2024 staff survey found equal engagement, wellbeing and trust in managers between ethnic minority, LGBTQ+, and all staff </vt:lpstr>
      <vt:lpstr> Data highlights: bullying, harassment and discrimination </vt:lpstr>
      <vt:lpstr>NICE’s gender pay gap reporting for 2023/4 has slightly increased from 7.8% in 2022/23. The national pay gap, as at 31st March 2023, was 8.7%</vt:lpstr>
      <vt:lpstr>In 2023/24 we delivered key areas in our workforce EDI action plan </vt:lpstr>
      <vt:lpstr>We continue to focus on staff development and support </vt:lpstr>
      <vt:lpstr>Guidance equality activity and data </vt:lpstr>
      <vt:lpstr>There continues to be high variability in the proportion of committee applicants from different ethnic groups</vt:lpstr>
      <vt:lpstr>The proportion of appointed applicants is higher for white candidates compared to ethnic minority candidates</vt:lpstr>
      <vt:lpstr>Across our medicines, HealthTech and Interventional Procedures guidance programmes we made 26 changes to guidance after equalities issues were raised</vt:lpstr>
      <vt:lpstr>We undertook audits to understand what HI issues are picked up in the process of guideline development and their implications on the published guideline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PowerPoint template</dc:title>
  <dc:creator>Kendall Jamieson Gilmore</dc:creator>
  <cp:revision>1</cp:revision>
  <dcterms:created xsi:type="dcterms:W3CDTF">2023-07-17T15:33:57Z</dcterms:created>
  <dcterms:modified xsi:type="dcterms:W3CDTF">2024-09-19T10:54:19Z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69d85d5-6d9e-4305-a294-1f636ec0f2d6_Enabled">
    <vt:lpwstr>true</vt:lpwstr>
  </property>
  <property fmtid="{D5CDD505-2E9C-101B-9397-08002B2CF9AE}" pid="3" name="MSIP_Label_c69d85d5-6d9e-4305-a294-1f636ec0f2d6_SetDate">
    <vt:lpwstr>2023-05-19T12:22:06Z</vt:lpwstr>
  </property>
  <property fmtid="{D5CDD505-2E9C-101B-9397-08002B2CF9AE}" pid="4" name="MSIP_Label_c69d85d5-6d9e-4305-a294-1f636ec0f2d6_Method">
    <vt:lpwstr>Standard</vt:lpwstr>
  </property>
  <property fmtid="{D5CDD505-2E9C-101B-9397-08002B2CF9AE}" pid="5" name="MSIP_Label_c69d85d5-6d9e-4305-a294-1f636ec0f2d6_Name">
    <vt:lpwstr>OFFICIAL</vt:lpwstr>
  </property>
  <property fmtid="{D5CDD505-2E9C-101B-9397-08002B2CF9AE}" pid="6" name="MSIP_Label_c69d85d5-6d9e-4305-a294-1f636ec0f2d6_SiteId">
    <vt:lpwstr>6030f479-b342-472d-a5dd-740ff7538de9</vt:lpwstr>
  </property>
  <property fmtid="{D5CDD505-2E9C-101B-9397-08002B2CF9AE}" pid="7" name="MSIP_Label_c69d85d5-6d9e-4305-a294-1f636ec0f2d6_ActionId">
    <vt:lpwstr>929d11f2-4f2f-4bba-b610-5951b069cf7b</vt:lpwstr>
  </property>
  <property fmtid="{D5CDD505-2E9C-101B-9397-08002B2CF9AE}" pid="8" name="MSIP_Label_c69d85d5-6d9e-4305-a294-1f636ec0f2d6_ContentBits">
    <vt:lpwstr>0</vt:lpwstr>
  </property>
  <property fmtid="{D5CDD505-2E9C-101B-9397-08002B2CF9AE}" pid="9" name="ContentTypeId">
    <vt:lpwstr>0x010100CFEB742D5E2988439A0FECDECF284312</vt:lpwstr>
  </property>
  <property fmtid="{D5CDD505-2E9C-101B-9397-08002B2CF9AE}" pid="10" name="MediaServiceImageTags">
    <vt:lpwstr/>
  </property>
</Properties>
</file>