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1"/>
  </p:notesMasterIdLst>
  <p:sldIdLst>
    <p:sldId id="378" r:id="rId2"/>
    <p:sldId id="407" r:id="rId3"/>
    <p:sldId id="408" r:id="rId4"/>
    <p:sldId id="409" r:id="rId5"/>
    <p:sldId id="404" r:id="rId6"/>
    <p:sldId id="399" r:id="rId7"/>
    <p:sldId id="403" r:id="rId8"/>
    <p:sldId id="554" r:id="rId9"/>
    <p:sldId id="55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50E1F7-1105-4395-BF1D-9D227C7A5A1E}" v="10" dt="2024-01-15T10:30:12.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6467" autoAdjust="0"/>
  </p:normalViewPr>
  <p:slideViewPr>
    <p:cSldViewPr snapToGrid="0">
      <p:cViewPr varScale="1">
        <p:scale>
          <a:sx n="59" d="100"/>
          <a:sy n="59" d="100"/>
        </p:scale>
        <p:origin x="216"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DC3A0-5B38-4808-8753-908C9FBDBB4C}" type="datetimeFigureOut">
              <a:rPr lang="en-GB" smtClean="0"/>
              <a:t>15/01/2024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04DFEC-DCBD-41F7-8563-7D3986AF6372}" type="slidenum">
              <a:rPr lang="en-GB" smtClean="0"/>
              <a:t>‹#›</a:t>
            </a:fld>
            <a:endParaRPr lang="en-GB"/>
          </a:p>
        </p:txBody>
      </p:sp>
    </p:spTree>
    <p:extLst>
      <p:ext uri="{BB962C8B-B14F-4D97-AF65-F5344CB8AC3E}">
        <p14:creationId xmlns:p14="http://schemas.microsoft.com/office/powerpoint/2010/main" val="4251133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a:p>
        </p:txBody>
      </p:sp>
    </p:spTree>
    <p:extLst>
      <p:ext uri="{BB962C8B-B14F-4D97-AF65-F5344CB8AC3E}">
        <p14:creationId xmlns:p14="http://schemas.microsoft.com/office/powerpoint/2010/main" val="1834828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2</a:t>
            </a:fld>
            <a:endParaRPr lang="en-US"/>
          </a:p>
        </p:txBody>
      </p:sp>
    </p:spTree>
    <p:extLst>
      <p:ext uri="{BB962C8B-B14F-4D97-AF65-F5344CB8AC3E}">
        <p14:creationId xmlns:p14="http://schemas.microsoft.com/office/powerpoint/2010/main" val="3937565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latin typeface="+mn-lt"/>
              </a:rPr>
              <a:t>Real-world evidence can improve our understanding of health and social care delivery, patient health and experiences, and the impacts </a:t>
            </a:r>
            <a:r>
              <a:rPr lang="en-GB" sz="1200">
                <a:effectLst/>
                <a:latin typeface="+mn-lt"/>
                <a:ea typeface="Calibri" panose="020F0502020204030204" pitchFamily="34" charset="0"/>
              </a:rPr>
              <a:t>of health technologies, including devices and digital health technologies, in routine settings</a:t>
            </a:r>
            <a:r>
              <a:rPr lang="en-GB" sz="1200">
                <a:latin typeface="+mn-lt"/>
              </a:rPr>
              <a:t>. </a:t>
            </a:r>
            <a:endParaRPr lang="en-GB" sz="1600"/>
          </a:p>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3</a:t>
            </a:fld>
            <a:endParaRPr lang="en-US"/>
          </a:p>
        </p:txBody>
      </p:sp>
    </p:spTree>
    <p:extLst>
      <p:ext uri="{BB962C8B-B14F-4D97-AF65-F5344CB8AC3E}">
        <p14:creationId xmlns:p14="http://schemas.microsoft.com/office/powerpoint/2010/main" val="682953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4</a:t>
            </a:fld>
            <a:endParaRPr lang="en-US"/>
          </a:p>
        </p:txBody>
      </p:sp>
    </p:spTree>
    <p:extLst>
      <p:ext uri="{BB962C8B-B14F-4D97-AF65-F5344CB8AC3E}">
        <p14:creationId xmlns:p14="http://schemas.microsoft.com/office/powerpoint/2010/main" val="3418283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5</a:t>
            </a:fld>
            <a:endParaRPr lang="en-US"/>
          </a:p>
        </p:txBody>
      </p:sp>
    </p:spTree>
    <p:extLst>
      <p:ext uri="{BB962C8B-B14F-4D97-AF65-F5344CB8AC3E}">
        <p14:creationId xmlns:p14="http://schemas.microsoft.com/office/powerpoint/2010/main" val="2434231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6</a:t>
            </a:fld>
            <a:endParaRPr lang="en-US"/>
          </a:p>
        </p:txBody>
      </p:sp>
    </p:spTree>
    <p:extLst>
      <p:ext uri="{BB962C8B-B14F-4D97-AF65-F5344CB8AC3E}">
        <p14:creationId xmlns:p14="http://schemas.microsoft.com/office/powerpoint/2010/main" val="3331888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D92B9AF-1FF3-B64A-A57E-17202D6D58C9}" type="slidenum">
              <a:rPr lang="en-US" smtClean="0"/>
              <a:t>8</a:t>
            </a:fld>
            <a:endParaRPr lang="en-US"/>
          </a:p>
        </p:txBody>
      </p:sp>
    </p:spTree>
    <p:extLst>
      <p:ext uri="{BB962C8B-B14F-4D97-AF65-F5344CB8AC3E}">
        <p14:creationId xmlns:p14="http://schemas.microsoft.com/office/powerpoint/2010/main" val="9473090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5987"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228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process/pmg36/chapter/introduction-to-health-technology-evaluation"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hyperlink" Target="https://www.nice.org.uk/process/pmg20/chapter/introduc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mailto:dataanalytics@nice.org.uk" TargetMode="External"/><Relationship Id="rId2" Type="http://schemas.openxmlformats.org/officeDocument/2006/relationships/hyperlink" Target="https://www.nice.org.uk/terms-and-conditions#notice-of-rights" TargetMode="External"/><Relationship Id="rId1" Type="http://schemas.openxmlformats.org/officeDocument/2006/relationships/slideLayout" Target="../slideLayouts/slideLayout41.xm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43C03-3FF4-42C7-AED3-8F97B863AA11}"/>
              </a:ext>
            </a:extLst>
          </p:cNvPr>
          <p:cNvSpPr>
            <a:spLocks noGrp="1"/>
          </p:cNvSpPr>
          <p:nvPr>
            <p:ph type="ctrTitle"/>
          </p:nvPr>
        </p:nvSpPr>
        <p:spPr>
          <a:xfrm>
            <a:off x="558583" y="481197"/>
            <a:ext cx="11178381" cy="1160319"/>
          </a:xfrm>
        </p:spPr>
        <p:txBody>
          <a:bodyPr>
            <a:normAutofit/>
          </a:bodyPr>
          <a:lstStyle/>
          <a:p>
            <a:r>
              <a:rPr lang="en-GB" dirty="0"/>
              <a:t>NICE’s real-world evidence framework</a:t>
            </a:r>
          </a:p>
        </p:txBody>
      </p:sp>
      <p:sp>
        <p:nvSpPr>
          <p:cNvPr id="24" name="TextBox 23" descr="NICE makes recommendations that guide decisions in health, public health, and social care.&#10;We want to make greater use of real-world data to learn from the delivery of health and social care and patient health and experiences to improve these recommendations.&#10;&#10;The real-world evidence framework was developed to deliver on these ambitions by clearly describing:&#10;When and how real-world data can be used to improve recommendations&#10;Best practices for planning, conducting, and reporting studies&#10;&#10;We do not set minimum standards for real-world evidence studies. Readers should refer to NICE methods guidance for further information on decision making.">
            <a:extLst>
              <a:ext uri="{FF2B5EF4-FFF2-40B4-BE49-F238E27FC236}">
                <a16:creationId xmlns:a16="http://schemas.microsoft.com/office/drawing/2014/main" id="{DCDC9E0F-B0DB-EDCB-C7C8-A8F30403CF4B}"/>
              </a:ext>
            </a:extLst>
          </p:cNvPr>
          <p:cNvSpPr txBox="1"/>
          <p:nvPr/>
        </p:nvSpPr>
        <p:spPr>
          <a:xfrm>
            <a:off x="558582" y="1375211"/>
            <a:ext cx="10781771" cy="3693319"/>
          </a:xfrm>
          <a:prstGeom prst="rect">
            <a:avLst/>
          </a:prstGeom>
          <a:noFill/>
          <a:ln w="38100">
            <a:noFill/>
          </a:ln>
        </p:spPr>
        <p:txBody>
          <a:bodyPr wrap="square">
            <a:spAutoFit/>
          </a:bodyPr>
          <a:lstStyle/>
          <a:p>
            <a:pPr marL="0" indent="0">
              <a:buFont typeface="Arial" panose="020B0604020202020204" pitchFamily="34" charset="0"/>
              <a:buNone/>
            </a:pPr>
            <a:r>
              <a:rPr lang="en-GB"/>
              <a:t>NICE makes recommendations that guide decisions in health, public health, and social care.</a:t>
            </a:r>
          </a:p>
          <a:p>
            <a:pPr marL="0" indent="0">
              <a:buFont typeface="Arial" panose="020B0604020202020204" pitchFamily="34" charset="0"/>
              <a:buNone/>
            </a:pPr>
            <a:endParaRPr lang="en-GB"/>
          </a:p>
          <a:p>
            <a:pPr marL="0" indent="0">
              <a:buFont typeface="Arial" panose="020B0604020202020204" pitchFamily="34" charset="0"/>
              <a:buNone/>
            </a:pPr>
            <a:r>
              <a:rPr lang="en-GB"/>
              <a:t>We want to make greater use of real-world data to learn from the delivery of health and social care and patient health and experiences to improve these recommendations.</a:t>
            </a:r>
          </a:p>
          <a:p>
            <a:pPr marL="0" indent="0">
              <a:buFont typeface="Arial" panose="020B0604020202020204" pitchFamily="34" charset="0"/>
              <a:buNone/>
            </a:pPr>
            <a:endParaRPr lang="en-GB"/>
          </a:p>
          <a:p>
            <a:pPr marL="0" indent="0">
              <a:buFont typeface="Arial" panose="020B0604020202020204" pitchFamily="34" charset="0"/>
              <a:buNone/>
            </a:pPr>
            <a:r>
              <a:rPr lang="en-GB"/>
              <a:t>The real-world evidence framework was developed to deliver on these ambitions by clearly describing:</a:t>
            </a:r>
          </a:p>
          <a:p>
            <a:pPr marL="171450" indent="-171450">
              <a:buFont typeface="Arial" panose="020B0604020202020204" pitchFamily="34" charset="0"/>
              <a:buChar char="•"/>
            </a:pPr>
            <a:endParaRPr lang="en-GB"/>
          </a:p>
          <a:p>
            <a:pPr marL="896938" indent="-358775">
              <a:buFont typeface="Arial" panose="020B0604020202020204" pitchFamily="34" charset="0"/>
              <a:buChar char="•"/>
            </a:pPr>
            <a:r>
              <a:rPr lang="en-GB"/>
              <a:t>when and how real-world data can be used to improve recommendations</a:t>
            </a:r>
          </a:p>
          <a:p>
            <a:pPr marL="896938" indent="-358775">
              <a:buFont typeface="Arial" panose="020B0604020202020204" pitchFamily="34" charset="0"/>
              <a:buChar char="•"/>
            </a:pPr>
            <a:r>
              <a:rPr lang="en-GB"/>
              <a:t>best practices for planning, conducting, and reporting studies.</a:t>
            </a:r>
          </a:p>
          <a:p>
            <a:pPr marL="0" indent="0">
              <a:buFont typeface="Arial" panose="020B0604020202020204" pitchFamily="34" charset="0"/>
              <a:buNone/>
            </a:pPr>
            <a:endParaRPr lang="en-GB"/>
          </a:p>
          <a:p>
            <a:pPr marL="0" indent="0">
              <a:buFont typeface="Arial" panose="020B0604020202020204" pitchFamily="34" charset="0"/>
              <a:buNone/>
            </a:pPr>
            <a:r>
              <a:rPr lang="en-GB"/>
              <a:t>We do not set minimum standards for real-world evidence studies. Readers should refer to NICE methods guidance for further information on decision making:</a:t>
            </a:r>
          </a:p>
        </p:txBody>
      </p:sp>
      <p:sp>
        <p:nvSpPr>
          <p:cNvPr id="4" name="Rectangle 3">
            <a:extLst>
              <a:ext uri="{FF2B5EF4-FFF2-40B4-BE49-F238E27FC236}">
                <a16:creationId xmlns:a16="http://schemas.microsoft.com/office/drawing/2014/main" id="{32BCA492-2F99-682A-6843-69EC44B0161F}"/>
              </a:ext>
            </a:extLst>
          </p:cNvPr>
          <p:cNvSpPr/>
          <p:nvPr/>
        </p:nvSpPr>
        <p:spPr>
          <a:xfrm>
            <a:off x="2841812" y="5363830"/>
            <a:ext cx="4754176" cy="5987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a:solidFill>
                  <a:schemeClr val="bg1"/>
                </a:solidFill>
                <a:effectLst/>
                <a:hlinkClick r:id="rId3">
                  <a:extLst>
                    <a:ext uri="{A12FA001-AC4F-418D-AE19-62706E023703}">
                      <ahyp:hlinkClr xmlns:ahyp="http://schemas.microsoft.com/office/drawing/2018/hyperlinkcolor" val="tx"/>
                    </a:ext>
                  </a:extLst>
                </a:hlinkClick>
              </a:rPr>
              <a:t>Health technology evaluations manual</a:t>
            </a:r>
            <a:endParaRPr lang="en-GB">
              <a:solidFill>
                <a:schemeClr val="bg1"/>
              </a:solidFill>
            </a:endParaRPr>
          </a:p>
        </p:txBody>
      </p:sp>
      <p:sp>
        <p:nvSpPr>
          <p:cNvPr id="8" name="Rectangle 7">
            <a:extLst>
              <a:ext uri="{FF2B5EF4-FFF2-40B4-BE49-F238E27FC236}">
                <a16:creationId xmlns:a16="http://schemas.microsoft.com/office/drawing/2014/main" id="{98D2F697-AA0B-EAEF-4FD7-7CA07BBA5E48}"/>
              </a:ext>
            </a:extLst>
          </p:cNvPr>
          <p:cNvSpPr/>
          <p:nvPr/>
        </p:nvSpPr>
        <p:spPr>
          <a:xfrm>
            <a:off x="8158173" y="5363830"/>
            <a:ext cx="2545688" cy="5987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bg1"/>
                </a:solidFill>
                <a:hlinkClick r:id="rId4">
                  <a:extLst>
                    <a:ext uri="{A12FA001-AC4F-418D-AE19-62706E023703}">
                      <ahyp:hlinkClr xmlns:ahyp="http://schemas.microsoft.com/office/drawing/2018/hyperlinkcolor" val="tx"/>
                    </a:ext>
                  </a:extLst>
                </a:hlinkClick>
              </a:rPr>
              <a:t>Guidelines</a:t>
            </a:r>
            <a:r>
              <a:rPr lang="en-GB" b="1">
                <a:solidFill>
                  <a:schemeClr val="bg1"/>
                </a:solidFill>
                <a:hlinkClick r:id="rId4">
                  <a:extLst>
                    <a:ext uri="{A12FA001-AC4F-418D-AE19-62706E023703}">
                      <ahyp:hlinkClr xmlns:ahyp="http://schemas.microsoft.com/office/drawing/2018/hyperlinkcolor" val="tx"/>
                    </a:ext>
                  </a:extLst>
                </a:hlinkClick>
              </a:rPr>
              <a:t> </a:t>
            </a:r>
            <a:r>
              <a:rPr lang="en-GB">
                <a:solidFill>
                  <a:schemeClr val="bg1"/>
                </a:solidFill>
                <a:hlinkClick r:id="rId4">
                  <a:extLst>
                    <a:ext uri="{A12FA001-AC4F-418D-AE19-62706E023703}">
                      <ahyp:hlinkClr xmlns:ahyp="http://schemas.microsoft.com/office/drawing/2018/hyperlinkcolor" val="tx"/>
                    </a:ext>
                  </a:extLst>
                </a:hlinkClick>
              </a:rPr>
              <a:t>manual</a:t>
            </a:r>
            <a:endParaRPr lang="en-GB">
              <a:solidFill>
                <a:schemeClr val="bg1"/>
              </a:solidFill>
            </a:endParaRPr>
          </a:p>
        </p:txBody>
      </p:sp>
      <p:pic>
        <p:nvPicPr>
          <p:cNvPr id="6" name="Picture 5">
            <a:extLst>
              <a:ext uri="{FF2B5EF4-FFF2-40B4-BE49-F238E27FC236}">
                <a16:creationId xmlns:a16="http://schemas.microsoft.com/office/drawing/2014/main" id="{6C2628BD-1FAE-7EE0-88D2-D30FDD85C58C}"/>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66179" y="5268470"/>
            <a:ext cx="1042418" cy="789434"/>
          </a:xfrm>
          <a:prstGeom prst="rect">
            <a:avLst/>
          </a:prstGeom>
        </p:spPr>
      </p:pic>
    </p:spTree>
    <p:extLst>
      <p:ext uri="{BB962C8B-B14F-4D97-AF65-F5344CB8AC3E}">
        <p14:creationId xmlns:p14="http://schemas.microsoft.com/office/powerpoint/2010/main" val="283803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B9A9A71-58FE-2423-CB82-57A814AC79B6}"/>
              </a:ext>
              <a:ext uri="{C183D7F6-B498-43B3-948B-1728B52AA6E4}">
                <adec:decorative xmlns:adec="http://schemas.microsoft.com/office/drawing/2017/decorative" val="1"/>
              </a:ext>
            </a:extLst>
          </p:cNvPr>
          <p:cNvSpPr/>
          <p:nvPr/>
        </p:nvSpPr>
        <p:spPr>
          <a:xfrm>
            <a:off x="0" y="2208807"/>
            <a:ext cx="3764478" cy="3536396"/>
          </a:xfrm>
          <a:prstGeom prst="rect">
            <a:avLst/>
          </a:prstGeom>
          <a:solidFill>
            <a:srgbClr val="F4E8A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081B94B0-93C6-81EC-6EDA-181E721F48CF}"/>
              </a:ext>
              <a:ext uri="{C183D7F6-B498-43B3-948B-1728B52AA6E4}">
                <adec:decorative xmlns:adec="http://schemas.microsoft.com/office/drawing/2017/decorative" val="1"/>
              </a:ext>
            </a:extLst>
          </p:cNvPr>
          <p:cNvSpPr/>
          <p:nvPr/>
        </p:nvSpPr>
        <p:spPr>
          <a:xfrm>
            <a:off x="3764478" y="2208807"/>
            <a:ext cx="8427522" cy="3536396"/>
          </a:xfrm>
          <a:prstGeom prst="rect">
            <a:avLst/>
          </a:prstGeom>
          <a:solidFill>
            <a:srgbClr val="BFD0D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8343C03-3FF4-42C7-AED3-8F97B863AA11}"/>
              </a:ext>
            </a:extLst>
          </p:cNvPr>
          <p:cNvSpPr>
            <a:spLocks noGrp="1"/>
          </p:cNvSpPr>
          <p:nvPr>
            <p:ph type="ctrTitle"/>
          </p:nvPr>
        </p:nvSpPr>
        <p:spPr>
          <a:xfrm>
            <a:off x="391766" y="480628"/>
            <a:ext cx="11178381" cy="1160319"/>
          </a:xfrm>
        </p:spPr>
        <p:txBody>
          <a:bodyPr>
            <a:normAutofit/>
          </a:bodyPr>
          <a:lstStyle/>
          <a:p>
            <a:r>
              <a:rPr lang="en-GB" sz="4400" dirty="0"/>
              <a:t>What is real-world data?</a:t>
            </a:r>
          </a:p>
        </p:txBody>
      </p:sp>
      <p:sp>
        <p:nvSpPr>
          <p:cNvPr id="22" name="TextBox 21">
            <a:extLst>
              <a:ext uri="{FF2B5EF4-FFF2-40B4-BE49-F238E27FC236}">
                <a16:creationId xmlns:a16="http://schemas.microsoft.com/office/drawing/2014/main" id="{F6BE99FC-4A09-C651-2766-C2E71343EAFA}"/>
              </a:ext>
            </a:extLst>
          </p:cNvPr>
          <p:cNvSpPr txBox="1"/>
          <p:nvPr/>
        </p:nvSpPr>
        <p:spPr>
          <a:xfrm>
            <a:off x="391766" y="1257841"/>
            <a:ext cx="6733430" cy="658514"/>
          </a:xfrm>
          <a:prstGeom prst="rect">
            <a:avLst/>
          </a:prstGeom>
          <a:noFill/>
        </p:spPr>
        <p:txBody>
          <a:bodyPr wrap="square">
            <a:spAutoFit/>
          </a:bodyPr>
          <a:lstStyle/>
          <a:p>
            <a:pPr>
              <a:lnSpc>
                <a:spcPct val="120000"/>
              </a:lnSpc>
              <a:spcBef>
                <a:spcPts val="1800"/>
              </a:spcBef>
            </a:pPr>
            <a:r>
              <a:rPr lang="en-GB" sz="1600" dirty="0"/>
              <a:t>Real-world data is data relating to patient health, experience or care delivery collected outside of clinical trials:</a:t>
            </a:r>
          </a:p>
        </p:txBody>
      </p:sp>
      <p:pic>
        <p:nvPicPr>
          <p:cNvPr id="33" name="Picture 32">
            <a:extLst>
              <a:ext uri="{FF2B5EF4-FFF2-40B4-BE49-F238E27FC236}">
                <a16:creationId xmlns:a16="http://schemas.microsoft.com/office/drawing/2014/main" id="{0A285663-FC80-EF16-DB62-D817C97A5F3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08320" y="3494595"/>
            <a:ext cx="1234274" cy="934729"/>
          </a:xfrm>
          <a:prstGeom prst="rect">
            <a:avLst/>
          </a:prstGeom>
        </p:spPr>
      </p:pic>
      <p:pic>
        <p:nvPicPr>
          <p:cNvPr id="11" name="Picture 10">
            <a:extLst>
              <a:ext uri="{FF2B5EF4-FFF2-40B4-BE49-F238E27FC236}">
                <a16:creationId xmlns:a16="http://schemas.microsoft.com/office/drawing/2014/main" id="{6AC1B45B-25CE-0647-0C87-70C809442528}"/>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08321" y="2452651"/>
            <a:ext cx="1234275" cy="934729"/>
          </a:xfrm>
          <a:prstGeom prst="rect">
            <a:avLst/>
          </a:prstGeom>
        </p:spPr>
      </p:pic>
      <p:pic>
        <p:nvPicPr>
          <p:cNvPr id="4" name="Picture 3">
            <a:extLst>
              <a:ext uri="{FF2B5EF4-FFF2-40B4-BE49-F238E27FC236}">
                <a16:creationId xmlns:a16="http://schemas.microsoft.com/office/drawing/2014/main" id="{95B73A18-11AA-F2E9-ED0C-46FC1A451E6F}"/>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06641" y="4536539"/>
            <a:ext cx="1235953" cy="936000"/>
          </a:xfrm>
          <a:prstGeom prst="rect">
            <a:avLst/>
          </a:prstGeom>
        </p:spPr>
      </p:pic>
      <p:sp>
        <p:nvSpPr>
          <p:cNvPr id="5" name="Flowchart: Manual Input 4">
            <a:extLst>
              <a:ext uri="{FF2B5EF4-FFF2-40B4-BE49-F238E27FC236}">
                <a16:creationId xmlns:a16="http://schemas.microsoft.com/office/drawing/2014/main" id="{F95A476A-5BD9-6ED2-93A9-DF2A0BAA4B17}"/>
              </a:ext>
              <a:ext uri="{C183D7F6-B498-43B3-948B-1728B52AA6E4}">
                <adec:decorative xmlns:adec="http://schemas.microsoft.com/office/drawing/2017/decorative" val="1"/>
              </a:ext>
            </a:extLst>
          </p:cNvPr>
          <p:cNvSpPr/>
          <p:nvPr/>
        </p:nvSpPr>
        <p:spPr>
          <a:xfrm rot="16200000">
            <a:off x="452454" y="2433173"/>
            <a:ext cx="3536394" cy="3087659"/>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0 h 8000"/>
              <a:gd name="connsiteX1" fmla="*/ 10000 w 10000"/>
              <a:gd name="connsiteY1" fmla="*/ 4162 h 8000"/>
              <a:gd name="connsiteX2" fmla="*/ 10000 w 10000"/>
              <a:gd name="connsiteY2" fmla="*/ 8000 h 8000"/>
              <a:gd name="connsiteX3" fmla="*/ 0 w 10000"/>
              <a:gd name="connsiteY3" fmla="*/ 8000 h 8000"/>
              <a:gd name="connsiteX4" fmla="*/ 0 w 10000"/>
              <a:gd name="connsiteY4" fmla="*/ 0 h 8000"/>
              <a:gd name="connsiteX0" fmla="*/ 0 w 10000"/>
              <a:gd name="connsiteY0" fmla="*/ 0 h 17568"/>
              <a:gd name="connsiteX1" fmla="*/ 10000 w 10000"/>
              <a:gd name="connsiteY1" fmla="*/ 12771 h 17568"/>
              <a:gd name="connsiteX2" fmla="*/ 10000 w 10000"/>
              <a:gd name="connsiteY2" fmla="*/ 17568 h 17568"/>
              <a:gd name="connsiteX3" fmla="*/ 0 w 10000"/>
              <a:gd name="connsiteY3" fmla="*/ 17568 h 17568"/>
              <a:gd name="connsiteX4" fmla="*/ 0 w 10000"/>
              <a:gd name="connsiteY4" fmla="*/ 0 h 175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7568">
                <a:moveTo>
                  <a:pt x="0" y="0"/>
                </a:moveTo>
                <a:lnTo>
                  <a:pt x="10000" y="12771"/>
                </a:lnTo>
                <a:lnTo>
                  <a:pt x="10000" y="17568"/>
                </a:lnTo>
                <a:lnTo>
                  <a:pt x="0" y="17568"/>
                </a:lnTo>
                <a:lnTo>
                  <a:pt x="0" y="0"/>
                </a:lnTo>
                <a:close/>
              </a:path>
            </a:pathLst>
          </a:custGeom>
          <a:solidFill>
            <a:srgbClr val="EFDC7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76A12CAC-EA1A-D0A0-9BF8-C7FFF42B23D8}"/>
              </a:ext>
            </a:extLst>
          </p:cNvPr>
          <p:cNvSpPr txBox="1"/>
          <p:nvPr/>
        </p:nvSpPr>
        <p:spPr>
          <a:xfrm>
            <a:off x="335190" y="2484215"/>
            <a:ext cx="2055371" cy="461665"/>
          </a:xfrm>
          <a:prstGeom prst="rect">
            <a:avLst/>
          </a:prstGeom>
          <a:noFill/>
        </p:spPr>
        <p:txBody>
          <a:bodyPr wrap="none" rtlCol="0">
            <a:spAutoFit/>
          </a:bodyPr>
          <a:lstStyle/>
          <a:p>
            <a:r>
              <a:rPr lang="en-GB" sz="2400" b="1" dirty="0">
                <a:solidFill>
                  <a:schemeClr val="tx2"/>
                </a:solidFill>
              </a:rPr>
              <a:t>Quantitative</a:t>
            </a:r>
          </a:p>
        </p:txBody>
      </p:sp>
      <p:sp>
        <p:nvSpPr>
          <p:cNvPr id="18" name="TextBox 17">
            <a:extLst>
              <a:ext uri="{FF2B5EF4-FFF2-40B4-BE49-F238E27FC236}">
                <a16:creationId xmlns:a16="http://schemas.microsoft.com/office/drawing/2014/main" id="{146C2E23-B7EF-355F-8395-134DD4D34A08}"/>
              </a:ext>
            </a:extLst>
          </p:cNvPr>
          <p:cNvSpPr txBox="1"/>
          <p:nvPr/>
        </p:nvSpPr>
        <p:spPr>
          <a:xfrm>
            <a:off x="1476689" y="4857113"/>
            <a:ext cx="1827744" cy="461665"/>
          </a:xfrm>
          <a:prstGeom prst="rect">
            <a:avLst/>
          </a:prstGeom>
          <a:noFill/>
        </p:spPr>
        <p:txBody>
          <a:bodyPr wrap="none" rtlCol="0">
            <a:spAutoFit/>
          </a:bodyPr>
          <a:lstStyle/>
          <a:p>
            <a:r>
              <a:rPr lang="en-GB" sz="2400" b="1" dirty="0">
                <a:solidFill>
                  <a:schemeClr val="tx2"/>
                </a:solidFill>
              </a:rPr>
              <a:t>Qualitative</a:t>
            </a:r>
          </a:p>
        </p:txBody>
      </p:sp>
      <p:sp>
        <p:nvSpPr>
          <p:cNvPr id="24" name="TextBox 23">
            <a:extLst>
              <a:ext uri="{FF2B5EF4-FFF2-40B4-BE49-F238E27FC236}">
                <a16:creationId xmlns:a16="http://schemas.microsoft.com/office/drawing/2014/main" id="{DCDC9E0F-B0DB-EDCB-C7C8-A8F30403CF4B}"/>
              </a:ext>
            </a:extLst>
          </p:cNvPr>
          <p:cNvSpPr txBox="1"/>
          <p:nvPr/>
        </p:nvSpPr>
        <p:spPr>
          <a:xfrm>
            <a:off x="5623250" y="2563202"/>
            <a:ext cx="5646433" cy="658514"/>
          </a:xfrm>
          <a:prstGeom prst="rect">
            <a:avLst/>
          </a:prstGeom>
          <a:noFill/>
          <a:ln w="38100">
            <a:noFill/>
          </a:ln>
        </p:spPr>
        <p:txBody>
          <a:bodyPr wrap="square">
            <a:spAutoFit/>
          </a:bodyPr>
          <a:lstStyle/>
          <a:p>
            <a:pPr>
              <a:lnSpc>
                <a:spcPct val="120000"/>
              </a:lnSpc>
              <a:spcBef>
                <a:spcPts val="1800"/>
              </a:spcBef>
            </a:pPr>
            <a:r>
              <a:rPr lang="en-GB" sz="1600" dirty="0"/>
              <a:t>Data from service evaluations or audits or generated from patient devices</a:t>
            </a:r>
          </a:p>
        </p:txBody>
      </p:sp>
      <p:sp>
        <p:nvSpPr>
          <p:cNvPr id="25" name="TextBox 24">
            <a:extLst>
              <a:ext uri="{FF2B5EF4-FFF2-40B4-BE49-F238E27FC236}">
                <a16:creationId xmlns:a16="http://schemas.microsoft.com/office/drawing/2014/main" id="{73841044-C887-FEFB-0418-FCC99D5A0C76}"/>
              </a:ext>
            </a:extLst>
          </p:cNvPr>
          <p:cNvSpPr txBox="1"/>
          <p:nvPr/>
        </p:nvSpPr>
        <p:spPr>
          <a:xfrm>
            <a:off x="5623250" y="3607508"/>
            <a:ext cx="5563306" cy="658514"/>
          </a:xfrm>
          <a:prstGeom prst="rect">
            <a:avLst/>
          </a:prstGeom>
          <a:noFill/>
          <a:ln w="38100">
            <a:noFill/>
          </a:ln>
        </p:spPr>
        <p:txBody>
          <a:bodyPr wrap="square">
            <a:spAutoFit/>
          </a:bodyPr>
          <a:lstStyle/>
          <a:p>
            <a:pPr>
              <a:lnSpc>
                <a:spcPct val="120000"/>
              </a:lnSpc>
              <a:spcBef>
                <a:spcPts val="1800"/>
              </a:spcBef>
            </a:pPr>
            <a:r>
              <a:rPr lang="en-GB" sz="1600" dirty="0"/>
              <a:t>Routinely collected data: patient health records, health service administrative records</a:t>
            </a:r>
          </a:p>
        </p:txBody>
      </p:sp>
      <p:sp>
        <p:nvSpPr>
          <p:cNvPr id="23" name="TextBox 22">
            <a:extLst>
              <a:ext uri="{FF2B5EF4-FFF2-40B4-BE49-F238E27FC236}">
                <a16:creationId xmlns:a16="http://schemas.microsoft.com/office/drawing/2014/main" id="{63D8101C-4914-23B7-53F4-41062614C950}"/>
              </a:ext>
            </a:extLst>
          </p:cNvPr>
          <p:cNvSpPr txBox="1"/>
          <p:nvPr/>
        </p:nvSpPr>
        <p:spPr>
          <a:xfrm>
            <a:off x="5623250" y="4663689"/>
            <a:ext cx="5646433" cy="658514"/>
          </a:xfrm>
          <a:prstGeom prst="rect">
            <a:avLst/>
          </a:prstGeom>
          <a:noFill/>
          <a:ln w="38100">
            <a:noFill/>
          </a:ln>
        </p:spPr>
        <p:txBody>
          <a:bodyPr wrap="square">
            <a:spAutoFit/>
          </a:bodyPr>
          <a:lstStyle>
            <a:defPPr>
              <a:defRPr lang="en-US"/>
            </a:defPPr>
            <a:lvl1pPr algn="ctr">
              <a:spcBef>
                <a:spcPts val="1800"/>
              </a:spcBef>
            </a:lvl1pPr>
          </a:lstStyle>
          <a:p>
            <a:pPr algn="l">
              <a:lnSpc>
                <a:spcPct val="120000"/>
              </a:lnSpc>
            </a:pPr>
            <a:r>
              <a:rPr lang="en-GB" sz="1600" dirty="0"/>
              <a:t>Data collected for specific research projects: patient registries, cohort studies, surveys </a:t>
            </a:r>
          </a:p>
        </p:txBody>
      </p:sp>
    </p:spTree>
    <p:extLst>
      <p:ext uri="{BB962C8B-B14F-4D97-AF65-F5344CB8AC3E}">
        <p14:creationId xmlns:p14="http://schemas.microsoft.com/office/powerpoint/2010/main" val="108751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5EF37EFE-ABA8-02E4-4FDD-18A5202B4E03}"/>
              </a:ext>
              <a:ext uri="{C183D7F6-B498-43B3-948B-1728B52AA6E4}">
                <adec:decorative xmlns:adec="http://schemas.microsoft.com/office/drawing/2017/decorative" val="1"/>
              </a:ext>
            </a:extLst>
          </p:cNvPr>
          <p:cNvSpPr/>
          <p:nvPr/>
        </p:nvSpPr>
        <p:spPr>
          <a:xfrm>
            <a:off x="1999129" y="-1"/>
            <a:ext cx="10192872" cy="6858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Right 7">
            <a:extLst>
              <a:ext uri="{FF2B5EF4-FFF2-40B4-BE49-F238E27FC236}">
                <a16:creationId xmlns:a16="http://schemas.microsoft.com/office/drawing/2014/main" id="{63279E36-5ECE-2249-3E6E-6569E99E6F5A}"/>
              </a:ext>
              <a:ext uri="{C183D7F6-B498-43B3-948B-1728B52AA6E4}">
                <adec:decorative xmlns:adec="http://schemas.microsoft.com/office/drawing/2017/decorative" val="1"/>
              </a:ext>
            </a:extLst>
          </p:cNvPr>
          <p:cNvSpPr/>
          <p:nvPr/>
        </p:nvSpPr>
        <p:spPr>
          <a:xfrm>
            <a:off x="3122220" y="450195"/>
            <a:ext cx="1418590" cy="645229"/>
          </a:xfrm>
          <a:prstGeom prst="rightArrow">
            <a:avLst/>
          </a:prstGeom>
          <a:solidFill>
            <a:schemeClr val="tx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3869EB63-D48F-70E2-AAEB-F814691E8918}"/>
              </a:ext>
              <a:ext uri="{C183D7F6-B498-43B3-948B-1728B52AA6E4}">
                <adec:decorative xmlns:adec="http://schemas.microsoft.com/office/drawing/2017/decorative" val="1"/>
              </a:ext>
            </a:extLst>
          </p:cNvPr>
          <p:cNvSpPr/>
          <p:nvPr/>
        </p:nvSpPr>
        <p:spPr>
          <a:xfrm rot="2169725">
            <a:off x="485422" y="2540789"/>
            <a:ext cx="240432" cy="18539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06FA0790-BCE3-C085-E8CF-7F41F12AA38B}"/>
              </a:ext>
              <a:ext uri="{C183D7F6-B498-43B3-948B-1728B52AA6E4}">
                <adec:decorative xmlns:adec="http://schemas.microsoft.com/office/drawing/2017/decorative" val="1"/>
              </a:ext>
            </a:extLst>
          </p:cNvPr>
          <p:cNvSpPr/>
          <p:nvPr/>
        </p:nvSpPr>
        <p:spPr>
          <a:xfrm>
            <a:off x="364959" y="234660"/>
            <a:ext cx="2606205" cy="2606205"/>
          </a:xfrm>
          <a:prstGeom prst="ellipse">
            <a:avLst/>
          </a:prstGeom>
          <a:solidFill>
            <a:schemeClr val="bg2"/>
          </a:solidFill>
          <a:ln w="762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70FB2451-B348-2CF0-7067-5DF0D7B3F5D7}"/>
              </a:ext>
              <a:ext uri="{C183D7F6-B498-43B3-948B-1728B52AA6E4}">
                <adec:decorative xmlns:adec="http://schemas.microsoft.com/office/drawing/2017/decorative" val="1"/>
              </a:ext>
            </a:extLst>
          </p:cNvPr>
          <p:cNvSpPr/>
          <p:nvPr/>
        </p:nvSpPr>
        <p:spPr>
          <a:xfrm rot="2169725">
            <a:off x="-142009" y="3371938"/>
            <a:ext cx="470978" cy="16228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itle 22">
            <a:extLst>
              <a:ext uri="{FF2B5EF4-FFF2-40B4-BE49-F238E27FC236}">
                <a16:creationId xmlns:a16="http://schemas.microsoft.com/office/drawing/2014/main" id="{19D8CB74-D8F2-CD0D-EF69-AFF45130EB31}"/>
              </a:ext>
            </a:extLst>
          </p:cNvPr>
          <p:cNvSpPr txBox="1">
            <a:spLocks noGrp="1"/>
          </p:cNvSpPr>
          <p:nvPr>
            <p:ph type="title" idx="4294967295"/>
          </p:nvPr>
        </p:nvSpPr>
        <p:spPr>
          <a:xfrm>
            <a:off x="429481" y="908228"/>
            <a:ext cx="2477159" cy="138499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mj-lt"/>
                <a:ea typeface="+mn-ea"/>
                <a:cs typeface="+mn-cs"/>
              </a:rPr>
              <a:t>Analysis of real-world data </a:t>
            </a:r>
          </a:p>
        </p:txBody>
      </p:sp>
      <p:sp>
        <p:nvSpPr>
          <p:cNvPr id="52" name="TextBox 51">
            <a:extLst>
              <a:ext uri="{FF2B5EF4-FFF2-40B4-BE49-F238E27FC236}">
                <a16:creationId xmlns:a16="http://schemas.microsoft.com/office/drawing/2014/main" id="{2EA8272C-3E30-D660-ADC3-7860A5C32096}"/>
              </a:ext>
            </a:extLst>
          </p:cNvPr>
          <p:cNvSpPr txBox="1"/>
          <p:nvPr/>
        </p:nvSpPr>
        <p:spPr>
          <a:xfrm>
            <a:off x="3150583" y="593668"/>
            <a:ext cx="1164019" cy="338554"/>
          </a:xfrm>
          <a:prstGeom prst="rect">
            <a:avLst/>
          </a:prstGeom>
          <a:noFill/>
        </p:spPr>
        <p:txBody>
          <a:bodyPr wrap="square">
            <a:spAutoFit/>
          </a:bodyPr>
          <a:lstStyle/>
          <a:p>
            <a:pPr algn="ctr">
              <a:spcBef>
                <a:spcPts val="1800"/>
              </a:spcBef>
            </a:pPr>
            <a:r>
              <a:rPr lang="en-GB" sz="1600">
                <a:solidFill>
                  <a:schemeClr val="bg1"/>
                </a:solidFill>
              </a:rPr>
              <a:t>leads to</a:t>
            </a:r>
          </a:p>
        </p:txBody>
      </p:sp>
      <p:sp>
        <p:nvSpPr>
          <p:cNvPr id="4" name="Title 1">
            <a:extLst>
              <a:ext uri="{FF2B5EF4-FFF2-40B4-BE49-F238E27FC236}">
                <a16:creationId xmlns:a16="http://schemas.microsoft.com/office/drawing/2014/main" id="{B5A67AE4-442A-4621-B29D-2400247DE0EE}"/>
              </a:ext>
            </a:extLst>
          </p:cNvPr>
          <p:cNvSpPr txBox="1">
            <a:spLocks/>
          </p:cNvSpPr>
          <p:nvPr/>
        </p:nvSpPr>
        <p:spPr>
          <a:xfrm>
            <a:off x="3679210" y="486417"/>
            <a:ext cx="7476699" cy="711778"/>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lgn="ctr"/>
            <a:r>
              <a:rPr lang="en-GB">
                <a:solidFill>
                  <a:schemeClr val="bg1"/>
                </a:solidFill>
                <a:latin typeface="+mj-lt"/>
              </a:rPr>
              <a:t>Real-world evidence</a:t>
            </a:r>
          </a:p>
        </p:txBody>
      </p:sp>
      <p:sp>
        <p:nvSpPr>
          <p:cNvPr id="3" name="Subtitle 2">
            <a:extLst>
              <a:ext uri="{FF2B5EF4-FFF2-40B4-BE49-F238E27FC236}">
                <a16:creationId xmlns:a16="http://schemas.microsoft.com/office/drawing/2014/main" id="{40D4A4C2-DDFE-4875-997F-F12BFA733B77}"/>
              </a:ext>
            </a:extLst>
          </p:cNvPr>
          <p:cNvSpPr>
            <a:spLocks noGrp="1"/>
          </p:cNvSpPr>
          <p:nvPr>
            <p:ph type="body" sz="quarter" idx="12"/>
          </p:nvPr>
        </p:nvSpPr>
        <p:spPr>
          <a:xfrm>
            <a:off x="3182029" y="1254410"/>
            <a:ext cx="8546240" cy="3641147"/>
          </a:xfrm>
        </p:spPr>
        <p:txBody>
          <a:bodyPr numCol="1">
            <a:noAutofit/>
          </a:bodyPr>
          <a:lstStyle/>
          <a:p>
            <a:pPr algn="ctr">
              <a:lnSpc>
                <a:spcPct val="100000"/>
              </a:lnSpc>
              <a:spcBef>
                <a:spcPts val="1800"/>
              </a:spcBef>
            </a:pPr>
            <a:r>
              <a:rPr lang="en-GB" sz="1600">
                <a:solidFill>
                  <a:schemeClr val="bg1"/>
                </a:solidFill>
                <a:effectLst/>
                <a:latin typeface="+mn-lt"/>
              </a:rPr>
              <a:t>Real-world evidence can improve our understanding of health and social care delivery, patient health and experiences, and the impacts of health technologies, including devices and digital health technologies, in routine settings.</a:t>
            </a:r>
            <a:endParaRPr lang="en-GB">
              <a:solidFill>
                <a:schemeClr val="bg1"/>
              </a:solidFill>
              <a:latin typeface="+mn-lt"/>
            </a:endParaRPr>
          </a:p>
        </p:txBody>
      </p:sp>
      <p:sp>
        <p:nvSpPr>
          <p:cNvPr id="38" name="TextBox 37">
            <a:extLst>
              <a:ext uri="{FF2B5EF4-FFF2-40B4-BE49-F238E27FC236}">
                <a16:creationId xmlns:a16="http://schemas.microsoft.com/office/drawing/2014/main" id="{64A6CBA1-2B4E-F83F-FC9D-7B1FFED703FF}"/>
              </a:ext>
            </a:extLst>
          </p:cNvPr>
          <p:cNvSpPr txBox="1"/>
          <p:nvPr/>
        </p:nvSpPr>
        <p:spPr>
          <a:xfrm>
            <a:off x="2687699" y="3351603"/>
            <a:ext cx="1778951" cy="830997"/>
          </a:xfrm>
          <a:prstGeom prst="rect">
            <a:avLst/>
          </a:prstGeom>
          <a:noFill/>
        </p:spPr>
        <p:txBody>
          <a:bodyPr wrap="square">
            <a:spAutoFit/>
          </a:bodyPr>
          <a:lstStyle/>
          <a:p>
            <a:pPr marL="228600" algn="ctr">
              <a:spcBef>
                <a:spcPts val="1800"/>
              </a:spcBef>
            </a:pPr>
            <a:r>
              <a:rPr lang="en-GB" sz="1600">
                <a:solidFill>
                  <a:schemeClr val="bg1"/>
                </a:solidFill>
              </a:rPr>
              <a:t>Patient or user experiences</a:t>
            </a:r>
          </a:p>
        </p:txBody>
      </p:sp>
      <p:sp>
        <p:nvSpPr>
          <p:cNvPr id="40" name="TextBox 39">
            <a:extLst>
              <a:ext uri="{FF2B5EF4-FFF2-40B4-BE49-F238E27FC236}">
                <a16:creationId xmlns:a16="http://schemas.microsoft.com/office/drawing/2014/main" id="{E46FEF29-8952-601C-7581-3C63018885C8}"/>
              </a:ext>
            </a:extLst>
          </p:cNvPr>
          <p:cNvSpPr txBox="1"/>
          <p:nvPr/>
        </p:nvSpPr>
        <p:spPr>
          <a:xfrm>
            <a:off x="4230315" y="4291543"/>
            <a:ext cx="1480998" cy="1077218"/>
          </a:xfrm>
          <a:prstGeom prst="rect">
            <a:avLst/>
          </a:prstGeom>
          <a:noFill/>
        </p:spPr>
        <p:txBody>
          <a:bodyPr wrap="square" rtlCol="0">
            <a:spAutoFit/>
          </a:bodyPr>
          <a:lstStyle/>
          <a:p>
            <a:pPr algn="ctr"/>
            <a:r>
              <a:rPr lang="en-GB" sz="1600">
                <a:solidFill>
                  <a:schemeClr val="bg1"/>
                </a:solidFill>
              </a:rPr>
              <a:t>Impact of tests on decisions about care</a:t>
            </a:r>
          </a:p>
        </p:txBody>
      </p:sp>
      <p:sp>
        <p:nvSpPr>
          <p:cNvPr id="39" name="TextBox 38">
            <a:extLst>
              <a:ext uri="{FF2B5EF4-FFF2-40B4-BE49-F238E27FC236}">
                <a16:creationId xmlns:a16="http://schemas.microsoft.com/office/drawing/2014/main" id="{C76812ED-8F2D-1F9F-D562-5973B66C4E20}"/>
              </a:ext>
            </a:extLst>
          </p:cNvPr>
          <p:cNvSpPr txBox="1"/>
          <p:nvPr/>
        </p:nvSpPr>
        <p:spPr>
          <a:xfrm>
            <a:off x="5660398" y="5270281"/>
            <a:ext cx="1651638" cy="1077218"/>
          </a:xfrm>
          <a:prstGeom prst="rect">
            <a:avLst/>
          </a:prstGeom>
          <a:noFill/>
        </p:spPr>
        <p:txBody>
          <a:bodyPr wrap="square" rtlCol="0">
            <a:spAutoFit/>
          </a:bodyPr>
          <a:lstStyle/>
          <a:p>
            <a:pPr algn="ctr"/>
            <a:r>
              <a:rPr lang="en-GB" sz="1600">
                <a:solidFill>
                  <a:schemeClr val="bg1"/>
                </a:solidFill>
              </a:rPr>
              <a:t>Impact of technologies on the delivery of care</a:t>
            </a:r>
          </a:p>
        </p:txBody>
      </p:sp>
      <p:sp>
        <p:nvSpPr>
          <p:cNvPr id="41" name="TextBox 40">
            <a:extLst>
              <a:ext uri="{FF2B5EF4-FFF2-40B4-BE49-F238E27FC236}">
                <a16:creationId xmlns:a16="http://schemas.microsoft.com/office/drawing/2014/main" id="{54E41F56-91BF-5A93-586A-1E6A41E14C36}"/>
              </a:ext>
            </a:extLst>
          </p:cNvPr>
          <p:cNvSpPr txBox="1"/>
          <p:nvPr/>
        </p:nvSpPr>
        <p:spPr>
          <a:xfrm>
            <a:off x="6868967" y="5290395"/>
            <a:ext cx="2420159" cy="1077218"/>
          </a:xfrm>
          <a:prstGeom prst="rect">
            <a:avLst/>
          </a:prstGeom>
          <a:noFill/>
        </p:spPr>
        <p:txBody>
          <a:bodyPr wrap="square">
            <a:spAutoFit/>
          </a:bodyPr>
          <a:lstStyle/>
          <a:p>
            <a:pPr marL="228600" algn="ctr">
              <a:spcBef>
                <a:spcPts val="1800"/>
              </a:spcBef>
            </a:pPr>
            <a:r>
              <a:rPr lang="en-GB" sz="1600">
                <a:solidFill>
                  <a:schemeClr val="bg1"/>
                </a:solidFill>
                <a:effectLst/>
              </a:rPr>
              <a:t>Characterise disease, care delivery, and outcomes</a:t>
            </a:r>
            <a:endParaRPr lang="en-GB" sz="1600">
              <a:solidFill>
                <a:schemeClr val="bg1"/>
              </a:solidFill>
            </a:endParaRPr>
          </a:p>
        </p:txBody>
      </p:sp>
      <p:sp>
        <p:nvSpPr>
          <p:cNvPr id="60" name="TextBox 59">
            <a:extLst>
              <a:ext uri="{FF2B5EF4-FFF2-40B4-BE49-F238E27FC236}">
                <a16:creationId xmlns:a16="http://schemas.microsoft.com/office/drawing/2014/main" id="{D85BCE88-FE25-93FE-0107-6EC9D8958B82}"/>
              </a:ext>
            </a:extLst>
          </p:cNvPr>
          <p:cNvSpPr txBox="1"/>
          <p:nvPr/>
        </p:nvSpPr>
        <p:spPr>
          <a:xfrm>
            <a:off x="8907840" y="4353005"/>
            <a:ext cx="1386158" cy="1077218"/>
          </a:xfrm>
          <a:prstGeom prst="rect">
            <a:avLst/>
          </a:prstGeom>
          <a:noFill/>
        </p:spPr>
        <p:txBody>
          <a:bodyPr wrap="square" rtlCol="0">
            <a:spAutoFit/>
          </a:bodyPr>
          <a:lstStyle/>
          <a:p>
            <a:pPr algn="ctr"/>
            <a:r>
              <a:rPr lang="en-GB" sz="1600">
                <a:solidFill>
                  <a:schemeClr val="bg1"/>
                </a:solidFill>
                <a:effectLst/>
              </a:rPr>
              <a:t>Populate and validate economic models</a:t>
            </a:r>
            <a:endParaRPr lang="en-GB" sz="1600">
              <a:solidFill>
                <a:schemeClr val="bg1"/>
              </a:solidFill>
            </a:endParaRPr>
          </a:p>
        </p:txBody>
      </p:sp>
      <p:sp>
        <p:nvSpPr>
          <p:cNvPr id="42" name="TextBox 41">
            <a:extLst>
              <a:ext uri="{FF2B5EF4-FFF2-40B4-BE49-F238E27FC236}">
                <a16:creationId xmlns:a16="http://schemas.microsoft.com/office/drawing/2014/main" id="{27FB2750-B22B-4DC5-F401-E731ACEA2A62}"/>
              </a:ext>
            </a:extLst>
          </p:cNvPr>
          <p:cNvSpPr txBox="1"/>
          <p:nvPr/>
        </p:nvSpPr>
        <p:spPr>
          <a:xfrm>
            <a:off x="10120169" y="3389305"/>
            <a:ext cx="1587662" cy="1323439"/>
          </a:xfrm>
          <a:prstGeom prst="rect">
            <a:avLst/>
          </a:prstGeom>
          <a:noFill/>
        </p:spPr>
        <p:txBody>
          <a:bodyPr wrap="square" rtlCol="0">
            <a:spAutoFit/>
          </a:bodyPr>
          <a:lstStyle/>
          <a:p>
            <a:pPr algn="ctr"/>
            <a:r>
              <a:rPr lang="en-GB" sz="1600">
                <a:solidFill>
                  <a:schemeClr val="bg1"/>
                </a:solidFill>
              </a:rPr>
              <a:t>Effects of technologies on patient and system outcomes</a:t>
            </a:r>
          </a:p>
        </p:txBody>
      </p:sp>
      <p:cxnSp>
        <p:nvCxnSpPr>
          <p:cNvPr id="45" name="Straight Arrow Connector 44">
            <a:extLst>
              <a:ext uri="{FF2B5EF4-FFF2-40B4-BE49-F238E27FC236}">
                <a16:creationId xmlns:a16="http://schemas.microsoft.com/office/drawing/2014/main" id="{A7CC8978-18CF-3012-631B-C9959431D074}"/>
              </a:ext>
              <a:ext uri="{C183D7F6-B498-43B3-948B-1728B52AA6E4}">
                <adec:decorative xmlns:adec="http://schemas.microsoft.com/office/drawing/2017/decorative" val="1"/>
              </a:ext>
            </a:extLst>
          </p:cNvPr>
          <p:cNvCxnSpPr>
            <a:cxnSpLocks/>
          </p:cNvCxnSpPr>
          <p:nvPr/>
        </p:nvCxnSpPr>
        <p:spPr>
          <a:xfrm flipH="1">
            <a:off x="6605229" y="2749006"/>
            <a:ext cx="557571" cy="1453873"/>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5465B0D0-634B-017A-0850-B3D44F88F4E6}"/>
              </a:ext>
              <a:ext uri="{C183D7F6-B498-43B3-948B-1728B52AA6E4}">
                <adec:decorative xmlns:adec="http://schemas.microsoft.com/office/drawing/2017/decorative" val="1"/>
              </a:ext>
            </a:extLst>
          </p:cNvPr>
          <p:cNvCxnSpPr>
            <a:cxnSpLocks/>
          </p:cNvCxnSpPr>
          <p:nvPr/>
        </p:nvCxnSpPr>
        <p:spPr>
          <a:xfrm flipH="1">
            <a:off x="5469672" y="2648432"/>
            <a:ext cx="1463491" cy="78782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EF535116-91E2-2F33-9E0F-5C33F0DC1CD6}"/>
              </a:ext>
              <a:ext uri="{C183D7F6-B498-43B3-948B-1728B52AA6E4}">
                <adec:decorative xmlns:adec="http://schemas.microsoft.com/office/drawing/2017/decorative" val="1"/>
              </a:ext>
            </a:extLst>
          </p:cNvPr>
          <p:cNvCxnSpPr>
            <a:cxnSpLocks/>
            <a:endCxn id="14" idx="3"/>
          </p:cNvCxnSpPr>
          <p:nvPr/>
        </p:nvCxnSpPr>
        <p:spPr>
          <a:xfrm flipH="1">
            <a:off x="4257185" y="2413102"/>
            <a:ext cx="2538062" cy="45000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7ED354A0-F573-FF8B-9A52-D9029B627196}"/>
              </a:ext>
              <a:ext uri="{C183D7F6-B498-43B3-948B-1728B52AA6E4}">
                <adec:decorative xmlns:adec="http://schemas.microsoft.com/office/drawing/2017/decorative" val="1"/>
              </a:ext>
            </a:extLst>
          </p:cNvPr>
          <p:cNvCxnSpPr>
            <a:cxnSpLocks/>
          </p:cNvCxnSpPr>
          <p:nvPr/>
        </p:nvCxnSpPr>
        <p:spPr>
          <a:xfrm>
            <a:off x="7844118" y="2413102"/>
            <a:ext cx="2294115" cy="335904"/>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A5B0E78D-D3DE-F28F-9EC5-8FB5AF667623}"/>
              </a:ext>
              <a:ext uri="{C183D7F6-B498-43B3-948B-1728B52AA6E4}">
                <adec:decorative xmlns:adec="http://schemas.microsoft.com/office/drawing/2017/decorative" val="1"/>
              </a:ext>
            </a:extLst>
          </p:cNvPr>
          <p:cNvCxnSpPr>
            <a:cxnSpLocks/>
          </p:cNvCxnSpPr>
          <p:nvPr/>
        </p:nvCxnSpPr>
        <p:spPr>
          <a:xfrm>
            <a:off x="7754471" y="2648431"/>
            <a:ext cx="1369055" cy="787826"/>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674FC31D-E01F-CEAA-8BFA-A11DDF1ED472}"/>
              </a:ext>
              <a:ext uri="{C183D7F6-B498-43B3-948B-1728B52AA6E4}">
                <adec:decorative xmlns:adec="http://schemas.microsoft.com/office/drawing/2017/decorative" val="1"/>
              </a:ext>
            </a:extLst>
          </p:cNvPr>
          <p:cNvCxnSpPr>
            <a:cxnSpLocks/>
          </p:cNvCxnSpPr>
          <p:nvPr/>
        </p:nvCxnSpPr>
        <p:spPr>
          <a:xfrm>
            <a:off x="7539184" y="2749006"/>
            <a:ext cx="539864" cy="1438095"/>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4AF9BC3E-E6EA-E2BF-6CCE-804BAE71638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65294" y="2413102"/>
            <a:ext cx="1191891" cy="900000"/>
          </a:xfrm>
          <a:prstGeom prst="rect">
            <a:avLst/>
          </a:prstGeom>
        </p:spPr>
      </p:pic>
      <p:pic>
        <p:nvPicPr>
          <p:cNvPr id="18" name="Picture 17">
            <a:extLst>
              <a:ext uri="{FF2B5EF4-FFF2-40B4-BE49-F238E27FC236}">
                <a16:creationId xmlns:a16="http://schemas.microsoft.com/office/drawing/2014/main" id="{E0D774BD-9E90-731A-AE76-A444771A61A1}"/>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4171" y="3389395"/>
            <a:ext cx="1191891" cy="900000"/>
          </a:xfrm>
          <a:prstGeom prst="rect">
            <a:avLst/>
          </a:prstGeom>
        </p:spPr>
      </p:pic>
      <p:pic>
        <p:nvPicPr>
          <p:cNvPr id="26" name="Picture 25">
            <a:extLst>
              <a:ext uri="{FF2B5EF4-FFF2-40B4-BE49-F238E27FC236}">
                <a16:creationId xmlns:a16="http://schemas.microsoft.com/office/drawing/2014/main" id="{9497B0CB-A48A-5FFF-2DDB-B7D30A12D3EE}"/>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77664" y="4299323"/>
            <a:ext cx="1191891" cy="900000"/>
          </a:xfrm>
          <a:prstGeom prst="rect">
            <a:avLst/>
          </a:prstGeom>
        </p:spPr>
      </p:pic>
      <p:pic>
        <p:nvPicPr>
          <p:cNvPr id="28" name="Picture 27">
            <a:extLst>
              <a:ext uri="{FF2B5EF4-FFF2-40B4-BE49-F238E27FC236}">
                <a16:creationId xmlns:a16="http://schemas.microsoft.com/office/drawing/2014/main" id="{6D2F12D8-4189-E86D-0CEE-307AE68622B8}"/>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539184" y="4299323"/>
            <a:ext cx="1187307" cy="900000"/>
          </a:xfrm>
          <a:prstGeom prst="rect">
            <a:avLst/>
          </a:prstGeom>
        </p:spPr>
      </p:pic>
      <p:pic>
        <p:nvPicPr>
          <p:cNvPr id="31" name="Picture 30">
            <a:extLst>
              <a:ext uri="{FF2B5EF4-FFF2-40B4-BE49-F238E27FC236}">
                <a16:creationId xmlns:a16="http://schemas.microsoft.com/office/drawing/2014/main" id="{70C3B95E-852A-DC5E-F99F-D6BD8EBFAD13}"/>
              </a:ext>
              <a:ext uri="{C183D7F6-B498-43B3-948B-1728B52AA6E4}">
                <adec:decorative xmlns:adec="http://schemas.microsoft.com/office/drawing/2017/decorative" val="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907840" y="3393786"/>
            <a:ext cx="1191891" cy="900000"/>
          </a:xfrm>
          <a:prstGeom prst="rect">
            <a:avLst/>
          </a:prstGeom>
        </p:spPr>
      </p:pic>
      <p:pic>
        <p:nvPicPr>
          <p:cNvPr id="37" name="Picture 36">
            <a:extLst>
              <a:ext uri="{FF2B5EF4-FFF2-40B4-BE49-F238E27FC236}">
                <a16:creationId xmlns:a16="http://schemas.microsoft.com/office/drawing/2014/main" id="{3DC64394-90D6-4479-D880-8BBE71BDD5CC}"/>
              </a:ext>
              <a:ext uri="{C183D7F6-B498-43B3-948B-1728B52AA6E4}">
                <adec:decorative xmlns:adec="http://schemas.microsoft.com/office/drawing/2017/decorative" val="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236012" y="2413102"/>
            <a:ext cx="1191891" cy="900000"/>
          </a:xfrm>
          <a:prstGeom prst="rect">
            <a:avLst/>
          </a:prstGeom>
        </p:spPr>
      </p:pic>
    </p:spTree>
    <p:extLst>
      <p:ext uri="{BB962C8B-B14F-4D97-AF65-F5344CB8AC3E}">
        <p14:creationId xmlns:p14="http://schemas.microsoft.com/office/powerpoint/2010/main" val="3043810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4575D55-295C-4B2A-7637-22683AE17492}"/>
              </a:ext>
            </a:extLst>
          </p:cNvPr>
          <p:cNvSpPr txBox="1">
            <a:spLocks noGrp="1"/>
          </p:cNvSpPr>
          <p:nvPr>
            <p:ph type="ctrTitle"/>
          </p:nvPr>
        </p:nvSpPr>
        <p:spPr>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GB" b="1" i="0" u="none" strike="noStrike" kern="1200" cap="none" spc="0" normalizeH="0" baseline="0" noProof="0">
                <a:ln>
                  <a:noFill/>
                </a:ln>
                <a:solidFill>
                  <a:schemeClr val="tx1"/>
                </a:solidFill>
                <a:effectLst/>
                <a:uLnTx/>
                <a:uFillTx/>
                <a:latin typeface="Lora SemiBold" pitchFamily="2" charset="0"/>
              </a:rPr>
              <a:t>Principles of evidence generation</a:t>
            </a:r>
          </a:p>
        </p:txBody>
      </p:sp>
      <p:sp>
        <p:nvSpPr>
          <p:cNvPr id="27" name="TextBox 26">
            <a:extLst>
              <a:ext uri="{FF2B5EF4-FFF2-40B4-BE49-F238E27FC236}">
                <a16:creationId xmlns:a16="http://schemas.microsoft.com/office/drawing/2014/main" id="{CDFB6ED7-9254-F5BD-B1B8-A6AD24ABCAA5}"/>
              </a:ext>
            </a:extLst>
          </p:cNvPr>
          <p:cNvSpPr txBox="1"/>
          <p:nvPr/>
        </p:nvSpPr>
        <p:spPr>
          <a:xfrm>
            <a:off x="1558806" y="2003358"/>
            <a:ext cx="2311422" cy="430759"/>
          </a:xfrm>
          <a:prstGeom prst="rect">
            <a:avLst/>
          </a:prstGeom>
          <a:solidFill>
            <a:schemeClr val="accent1"/>
          </a:solidFill>
        </p:spPr>
        <p:txBody>
          <a:bodyPr wrap="square">
            <a:spAutoFit/>
          </a:bodyPr>
          <a:lstStyle/>
          <a:p>
            <a:pPr algn="ctr">
              <a:lnSpc>
                <a:spcPct val="120000"/>
              </a:lnSpc>
              <a:spcAft>
                <a:spcPts val="800"/>
              </a:spcAft>
            </a:pPr>
            <a:r>
              <a:rPr lang="en-GB" sz="2000" b="1">
                <a:solidFill>
                  <a:schemeClr val="bg1"/>
                </a:solidFill>
                <a:ea typeface="Lato Black" panose="020F0502020204030203" pitchFamily="34" charset="0"/>
                <a:cs typeface="Lato Black" panose="020F0502020204030203" pitchFamily="34" charset="0"/>
              </a:rPr>
              <a:t>Transparency</a:t>
            </a:r>
          </a:p>
        </p:txBody>
      </p:sp>
      <p:sp>
        <p:nvSpPr>
          <p:cNvPr id="29" name="Rectangle 28">
            <a:extLst>
              <a:ext uri="{FF2B5EF4-FFF2-40B4-BE49-F238E27FC236}">
                <a16:creationId xmlns:a16="http://schemas.microsoft.com/office/drawing/2014/main" id="{9E05312E-1BAB-7280-3CE6-A9A92A2FB773}"/>
              </a:ext>
              <a:ext uri="{C183D7F6-B498-43B3-948B-1728B52AA6E4}">
                <adec:decorative xmlns:adec="http://schemas.microsoft.com/office/drawing/2017/decorative" val="1"/>
              </a:ext>
            </a:extLst>
          </p:cNvPr>
          <p:cNvSpPr/>
          <p:nvPr/>
        </p:nvSpPr>
        <p:spPr>
          <a:xfrm>
            <a:off x="5545342" y="2501738"/>
            <a:ext cx="2378865" cy="2343671"/>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8BF6D27F-E500-4948-B4F2-BA16238215C8}"/>
              </a:ext>
              <a:ext uri="{C183D7F6-B498-43B3-948B-1728B52AA6E4}">
                <adec:decorative xmlns:adec="http://schemas.microsoft.com/office/drawing/2017/decorative" val="1"/>
              </a:ext>
            </a:extLst>
          </p:cNvPr>
          <p:cNvSpPr/>
          <p:nvPr/>
        </p:nvSpPr>
        <p:spPr>
          <a:xfrm>
            <a:off x="1563563" y="2505762"/>
            <a:ext cx="2306665" cy="2362641"/>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1D438BA7-4C36-0F1C-B150-FE19B1F86F33}"/>
              </a:ext>
              <a:ext uri="{C183D7F6-B498-43B3-948B-1728B52AA6E4}">
                <adec:decorative xmlns:adec="http://schemas.microsoft.com/office/drawing/2017/decorative" val="1"/>
              </a:ext>
            </a:extLst>
          </p:cNvPr>
          <p:cNvSpPr/>
          <p:nvPr/>
        </p:nvSpPr>
        <p:spPr>
          <a:xfrm>
            <a:off x="9571086" y="2509296"/>
            <a:ext cx="2011313" cy="2336113"/>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F481BF96-AF4F-440F-9107-BB74CE925758}"/>
              </a:ext>
            </a:extLst>
          </p:cNvPr>
          <p:cNvSpPr txBox="1"/>
          <p:nvPr/>
        </p:nvSpPr>
        <p:spPr>
          <a:xfrm>
            <a:off x="455036" y="2329621"/>
            <a:ext cx="2032192" cy="2646878"/>
          </a:xfrm>
          <a:prstGeom prst="rect">
            <a:avLst/>
          </a:prstGeom>
          <a:noFill/>
        </p:spPr>
        <p:txBody>
          <a:bodyPr wrap="square">
            <a:spAutoFit/>
          </a:bodyPr>
          <a:lstStyle/>
          <a:p>
            <a:r>
              <a:rPr lang="en-GB" sz="16600" b="1">
                <a:solidFill>
                  <a:schemeClr val="tx2"/>
                </a:solidFill>
                <a:latin typeface="+mj-lt"/>
                <a:ea typeface="Lato Black" panose="020F0502020204030203" pitchFamily="34" charset="0"/>
                <a:cs typeface="Lato Black" panose="020F0502020204030203" pitchFamily="34" charset="0"/>
              </a:rPr>
              <a:t>1</a:t>
            </a:r>
          </a:p>
        </p:txBody>
      </p:sp>
      <p:sp>
        <p:nvSpPr>
          <p:cNvPr id="9" name="TextBox 8">
            <a:extLst>
              <a:ext uri="{FF2B5EF4-FFF2-40B4-BE49-F238E27FC236}">
                <a16:creationId xmlns:a16="http://schemas.microsoft.com/office/drawing/2014/main" id="{F0E24539-D78B-4196-A11B-E4CBE08F58AD}"/>
              </a:ext>
            </a:extLst>
          </p:cNvPr>
          <p:cNvSpPr txBox="1"/>
          <p:nvPr/>
        </p:nvSpPr>
        <p:spPr>
          <a:xfrm>
            <a:off x="1716309" y="2612400"/>
            <a:ext cx="2023791" cy="2062103"/>
          </a:xfrm>
          <a:prstGeom prst="rect">
            <a:avLst/>
          </a:prstGeom>
          <a:noFill/>
        </p:spPr>
        <p:txBody>
          <a:bodyPr wrap="square">
            <a:spAutoFit/>
          </a:bodyPr>
          <a:lstStyle/>
          <a:p>
            <a:r>
              <a:rPr lang="en-GB" sz="1600"/>
              <a:t>Generate evidence in a transparent way and with integrity from study planning through to study conduct and reporting.</a:t>
            </a:r>
          </a:p>
        </p:txBody>
      </p:sp>
      <p:sp>
        <p:nvSpPr>
          <p:cNvPr id="31" name="TextBox 30">
            <a:extLst>
              <a:ext uri="{FF2B5EF4-FFF2-40B4-BE49-F238E27FC236}">
                <a16:creationId xmlns:a16="http://schemas.microsoft.com/office/drawing/2014/main" id="{D0CFD35F-0E6E-634D-78B3-2C6AEE928237}"/>
              </a:ext>
            </a:extLst>
          </p:cNvPr>
          <p:cNvSpPr txBox="1"/>
          <p:nvPr/>
        </p:nvSpPr>
        <p:spPr>
          <a:xfrm>
            <a:off x="5540585" y="1999334"/>
            <a:ext cx="2383622" cy="430759"/>
          </a:xfrm>
          <a:prstGeom prst="rect">
            <a:avLst/>
          </a:prstGeom>
          <a:solidFill>
            <a:schemeClr val="accent1"/>
          </a:solidFill>
        </p:spPr>
        <p:txBody>
          <a:bodyPr wrap="square">
            <a:spAutoFit/>
          </a:bodyPr>
          <a:lstStyle/>
          <a:p>
            <a:pPr algn="ctr">
              <a:lnSpc>
                <a:spcPct val="120000"/>
              </a:lnSpc>
              <a:spcAft>
                <a:spcPts val="800"/>
              </a:spcAft>
            </a:pPr>
            <a:r>
              <a:rPr lang="en-GB" sz="2000" b="1">
                <a:solidFill>
                  <a:schemeClr val="bg1"/>
                </a:solidFill>
                <a:ea typeface="Lato Black" panose="020F0502020204030203" pitchFamily="34" charset="0"/>
                <a:cs typeface="Lato Black" panose="020F0502020204030203" pitchFamily="34" charset="0"/>
              </a:rPr>
              <a:t>Data suitability</a:t>
            </a:r>
          </a:p>
        </p:txBody>
      </p:sp>
      <p:sp>
        <p:nvSpPr>
          <p:cNvPr id="18" name="TextBox 17">
            <a:extLst>
              <a:ext uri="{FF2B5EF4-FFF2-40B4-BE49-F238E27FC236}">
                <a16:creationId xmlns:a16="http://schemas.microsoft.com/office/drawing/2014/main" id="{14D73D6C-7582-4EED-BE1E-4A6BCDF2831F}"/>
              </a:ext>
            </a:extLst>
          </p:cNvPr>
          <p:cNvSpPr txBox="1"/>
          <p:nvPr/>
        </p:nvSpPr>
        <p:spPr>
          <a:xfrm>
            <a:off x="4166705" y="2363643"/>
            <a:ext cx="1843254" cy="2646878"/>
          </a:xfrm>
          <a:prstGeom prst="rect">
            <a:avLst/>
          </a:prstGeom>
          <a:noFill/>
        </p:spPr>
        <p:txBody>
          <a:bodyPr wrap="square">
            <a:spAutoFit/>
          </a:bodyPr>
          <a:lstStyle/>
          <a:p>
            <a:r>
              <a:rPr lang="en-GB" sz="16600" b="1">
                <a:solidFill>
                  <a:schemeClr val="tx2"/>
                </a:solidFill>
                <a:latin typeface="+mj-lt"/>
                <a:ea typeface="Lato Black" panose="020F0502020204030203" pitchFamily="34" charset="0"/>
                <a:cs typeface="Lato Black" panose="020F0502020204030203" pitchFamily="34" charset="0"/>
              </a:rPr>
              <a:t>2</a:t>
            </a:r>
          </a:p>
        </p:txBody>
      </p:sp>
      <p:sp>
        <p:nvSpPr>
          <p:cNvPr id="30" name="TextBox 29">
            <a:extLst>
              <a:ext uri="{FF2B5EF4-FFF2-40B4-BE49-F238E27FC236}">
                <a16:creationId xmlns:a16="http://schemas.microsoft.com/office/drawing/2014/main" id="{FE85273E-A51F-C212-5DB7-33C6D67D722E}"/>
              </a:ext>
            </a:extLst>
          </p:cNvPr>
          <p:cNvSpPr txBox="1"/>
          <p:nvPr/>
        </p:nvSpPr>
        <p:spPr>
          <a:xfrm>
            <a:off x="5699297" y="2612399"/>
            <a:ext cx="1990139" cy="1569660"/>
          </a:xfrm>
          <a:prstGeom prst="rect">
            <a:avLst/>
          </a:prstGeom>
          <a:noFill/>
        </p:spPr>
        <p:txBody>
          <a:bodyPr wrap="square">
            <a:spAutoFit/>
          </a:bodyPr>
          <a:lstStyle/>
          <a:p>
            <a:r>
              <a:rPr lang="en-GB" sz="1600"/>
              <a:t>Ensure data is trustworthy, relevant and of sufficient quality to answer the research question.</a:t>
            </a:r>
          </a:p>
        </p:txBody>
      </p:sp>
      <p:sp>
        <p:nvSpPr>
          <p:cNvPr id="35" name="TextBox 34">
            <a:extLst>
              <a:ext uri="{FF2B5EF4-FFF2-40B4-BE49-F238E27FC236}">
                <a16:creationId xmlns:a16="http://schemas.microsoft.com/office/drawing/2014/main" id="{C498F9A5-234C-EC1A-F803-E75801307816}"/>
              </a:ext>
            </a:extLst>
          </p:cNvPr>
          <p:cNvSpPr txBox="1"/>
          <p:nvPr/>
        </p:nvSpPr>
        <p:spPr>
          <a:xfrm>
            <a:off x="9566329" y="2006892"/>
            <a:ext cx="2011313" cy="430759"/>
          </a:xfrm>
          <a:prstGeom prst="rect">
            <a:avLst/>
          </a:prstGeom>
          <a:solidFill>
            <a:schemeClr val="accent1"/>
          </a:solidFill>
        </p:spPr>
        <p:txBody>
          <a:bodyPr wrap="square">
            <a:spAutoFit/>
          </a:bodyPr>
          <a:lstStyle/>
          <a:p>
            <a:pPr algn="ctr">
              <a:lnSpc>
                <a:spcPct val="120000"/>
              </a:lnSpc>
              <a:spcAft>
                <a:spcPts val="800"/>
              </a:spcAft>
            </a:pPr>
            <a:r>
              <a:rPr lang="en-GB" sz="2000" b="1">
                <a:solidFill>
                  <a:schemeClr val="bg1"/>
                </a:solidFill>
                <a:ea typeface="Lato Black" panose="020F0502020204030203" pitchFamily="34" charset="0"/>
                <a:cs typeface="Lato Black" panose="020F0502020204030203" pitchFamily="34" charset="0"/>
              </a:rPr>
              <a:t>Methods</a:t>
            </a:r>
          </a:p>
        </p:txBody>
      </p:sp>
      <p:sp>
        <p:nvSpPr>
          <p:cNvPr id="19" name="TextBox 18">
            <a:extLst>
              <a:ext uri="{FF2B5EF4-FFF2-40B4-BE49-F238E27FC236}">
                <a16:creationId xmlns:a16="http://schemas.microsoft.com/office/drawing/2014/main" id="{259D0AFB-F677-4081-BBE4-FDF15722E70C}"/>
              </a:ext>
            </a:extLst>
          </p:cNvPr>
          <p:cNvSpPr txBox="1"/>
          <p:nvPr/>
        </p:nvSpPr>
        <p:spPr>
          <a:xfrm>
            <a:off x="8174365" y="2363643"/>
            <a:ext cx="1843254" cy="2646878"/>
          </a:xfrm>
          <a:prstGeom prst="rect">
            <a:avLst/>
          </a:prstGeom>
          <a:noFill/>
        </p:spPr>
        <p:txBody>
          <a:bodyPr wrap="square">
            <a:spAutoFit/>
          </a:bodyPr>
          <a:lstStyle/>
          <a:p>
            <a:r>
              <a:rPr lang="en-GB" sz="16600" b="1">
                <a:solidFill>
                  <a:schemeClr val="tx2"/>
                </a:solidFill>
                <a:latin typeface="+mj-lt"/>
                <a:ea typeface="Lato Black" panose="020F0502020204030203" pitchFamily="34" charset="0"/>
                <a:cs typeface="Lato Black" panose="020F0502020204030203" pitchFamily="34" charset="0"/>
              </a:rPr>
              <a:t>3</a:t>
            </a:r>
          </a:p>
        </p:txBody>
      </p:sp>
      <p:sp>
        <p:nvSpPr>
          <p:cNvPr id="34" name="TextBox 33">
            <a:extLst>
              <a:ext uri="{FF2B5EF4-FFF2-40B4-BE49-F238E27FC236}">
                <a16:creationId xmlns:a16="http://schemas.microsoft.com/office/drawing/2014/main" id="{CC17B0A7-9060-04C1-4AD3-99E184AA7E58}"/>
              </a:ext>
            </a:extLst>
          </p:cNvPr>
          <p:cNvSpPr txBox="1"/>
          <p:nvPr/>
        </p:nvSpPr>
        <p:spPr>
          <a:xfrm>
            <a:off x="9710614" y="2612399"/>
            <a:ext cx="1695988" cy="1569660"/>
          </a:xfrm>
          <a:prstGeom prst="rect">
            <a:avLst/>
          </a:prstGeom>
          <a:noFill/>
        </p:spPr>
        <p:txBody>
          <a:bodyPr wrap="square">
            <a:spAutoFit/>
          </a:bodyPr>
          <a:lstStyle/>
          <a:p>
            <a:r>
              <a:rPr lang="en-GB" sz="1600"/>
              <a:t>Use analytical methods that minimise the risk of bias and characterise uncertainty.</a:t>
            </a:r>
          </a:p>
        </p:txBody>
      </p:sp>
    </p:spTree>
    <p:extLst>
      <p:ext uri="{BB962C8B-B14F-4D97-AF65-F5344CB8AC3E}">
        <p14:creationId xmlns:p14="http://schemas.microsoft.com/office/powerpoint/2010/main" val="2936722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1F66632-FAFD-8BD5-5582-8AE05978668D}"/>
              </a:ext>
              <a:ext uri="{C183D7F6-B498-43B3-948B-1728B52AA6E4}">
                <adec:decorative xmlns:adec="http://schemas.microsoft.com/office/drawing/2017/decorative" val="1"/>
              </a:ext>
            </a:extLst>
          </p:cNvPr>
          <p:cNvSpPr/>
          <p:nvPr/>
        </p:nvSpPr>
        <p:spPr>
          <a:xfrm>
            <a:off x="8155413" y="0"/>
            <a:ext cx="403658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75E5958A-2BCB-CEE3-DC6C-78A0F71C7BDF}"/>
              </a:ext>
              <a:ext uri="{C183D7F6-B498-43B3-948B-1728B52AA6E4}">
                <adec:decorative xmlns:adec="http://schemas.microsoft.com/office/drawing/2017/decorative" val="1"/>
              </a:ext>
            </a:extLst>
          </p:cNvPr>
          <p:cNvSpPr/>
          <p:nvPr/>
        </p:nvSpPr>
        <p:spPr>
          <a:xfrm>
            <a:off x="507530" y="2088784"/>
            <a:ext cx="3450049" cy="663055"/>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tx1"/>
              </a:solidFill>
            </a:endParaRPr>
          </a:p>
        </p:txBody>
      </p:sp>
      <p:sp>
        <p:nvSpPr>
          <p:cNvPr id="8" name="Title 1">
            <a:extLst>
              <a:ext uri="{FF2B5EF4-FFF2-40B4-BE49-F238E27FC236}">
                <a16:creationId xmlns:a16="http://schemas.microsoft.com/office/drawing/2014/main" id="{6E798FAB-30B9-C3AC-F642-4D2C70BE1482}"/>
              </a:ext>
            </a:extLst>
          </p:cNvPr>
          <p:cNvSpPr>
            <a:spLocks noGrp="1"/>
          </p:cNvSpPr>
          <p:nvPr>
            <p:ph type="ctrTitle"/>
          </p:nvPr>
        </p:nvSpPr>
        <p:spPr>
          <a:xfrm>
            <a:off x="455036" y="547331"/>
            <a:ext cx="11178381" cy="1160319"/>
          </a:xfrm>
        </p:spPr>
        <p:txBody>
          <a:bodyPr>
            <a:normAutofit fontScale="90000"/>
          </a:bodyPr>
          <a:lstStyle/>
          <a:p>
            <a:r>
              <a:rPr lang="en-GB" dirty="0"/>
              <a:t>Planning and conducting studies</a:t>
            </a:r>
            <a:br>
              <a:rPr lang="en-GB" dirty="0"/>
            </a:br>
            <a:endParaRPr lang="en-GB" dirty="0"/>
          </a:p>
        </p:txBody>
      </p:sp>
      <p:sp>
        <p:nvSpPr>
          <p:cNvPr id="28" name="TextBox 27">
            <a:extLst>
              <a:ext uri="{FF2B5EF4-FFF2-40B4-BE49-F238E27FC236}">
                <a16:creationId xmlns:a16="http://schemas.microsoft.com/office/drawing/2014/main" id="{EA37F253-7B14-C96C-C22F-DD759F8B14CC}"/>
              </a:ext>
            </a:extLst>
          </p:cNvPr>
          <p:cNvSpPr txBox="1"/>
          <p:nvPr/>
        </p:nvSpPr>
        <p:spPr>
          <a:xfrm>
            <a:off x="455036" y="1138255"/>
            <a:ext cx="7287809" cy="646331"/>
          </a:xfrm>
          <a:prstGeom prst="rect">
            <a:avLst/>
          </a:prstGeom>
          <a:noFill/>
        </p:spPr>
        <p:txBody>
          <a:bodyPr wrap="square">
            <a:spAutoFit/>
          </a:bodyPr>
          <a:lstStyle/>
          <a:p>
            <a:r>
              <a:rPr lang="en-GB" sz="1800">
                <a:effectLst/>
              </a:rPr>
              <a:t>Studies should be planned up front as far as possible including when using already collected data</a:t>
            </a:r>
            <a:endParaRPr lang="en-GB"/>
          </a:p>
        </p:txBody>
      </p:sp>
      <p:sp>
        <p:nvSpPr>
          <p:cNvPr id="10" name="TextBox 9">
            <a:extLst>
              <a:ext uri="{FF2B5EF4-FFF2-40B4-BE49-F238E27FC236}">
                <a16:creationId xmlns:a16="http://schemas.microsoft.com/office/drawing/2014/main" id="{09D7B76A-2E89-0BD0-7B1B-B5EE1BFAC1FF}"/>
              </a:ext>
            </a:extLst>
          </p:cNvPr>
          <p:cNvSpPr txBox="1"/>
          <p:nvPr/>
        </p:nvSpPr>
        <p:spPr>
          <a:xfrm>
            <a:off x="584180" y="2140169"/>
            <a:ext cx="3373400" cy="584775"/>
          </a:xfrm>
          <a:prstGeom prst="rect">
            <a:avLst/>
          </a:prstGeom>
          <a:solidFill>
            <a:srgbClr val="C8E0E6"/>
          </a:solidFill>
        </p:spPr>
        <p:txBody>
          <a:bodyPr wrap="square">
            <a:spAutoFit/>
          </a:bodyPr>
          <a:lstStyle/>
          <a:p>
            <a:r>
              <a:rPr lang="en-GB" sz="1600"/>
              <a:t>Plan studies in advance and share protocols where possible. </a:t>
            </a:r>
          </a:p>
        </p:txBody>
      </p:sp>
      <p:sp>
        <p:nvSpPr>
          <p:cNvPr id="43" name="Rectangle 42">
            <a:extLst>
              <a:ext uri="{FF2B5EF4-FFF2-40B4-BE49-F238E27FC236}">
                <a16:creationId xmlns:a16="http://schemas.microsoft.com/office/drawing/2014/main" id="{FE7A3744-9F64-DD3D-B47D-31AF93C34310}"/>
              </a:ext>
              <a:ext uri="{C183D7F6-B498-43B3-948B-1728B52AA6E4}">
                <adec:decorative xmlns:adec="http://schemas.microsoft.com/office/drawing/2017/decorative" val="1"/>
              </a:ext>
            </a:extLst>
          </p:cNvPr>
          <p:cNvSpPr/>
          <p:nvPr/>
        </p:nvSpPr>
        <p:spPr>
          <a:xfrm>
            <a:off x="507530" y="3095913"/>
            <a:ext cx="3444583" cy="696840"/>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tx1"/>
              </a:solidFill>
            </a:endParaRPr>
          </a:p>
        </p:txBody>
      </p:sp>
      <p:sp>
        <p:nvSpPr>
          <p:cNvPr id="44" name="TextBox 43">
            <a:extLst>
              <a:ext uri="{FF2B5EF4-FFF2-40B4-BE49-F238E27FC236}">
                <a16:creationId xmlns:a16="http://schemas.microsoft.com/office/drawing/2014/main" id="{3F10AA3B-B4D2-58D5-8169-CA9E92A9A786}"/>
              </a:ext>
            </a:extLst>
          </p:cNvPr>
          <p:cNvSpPr txBox="1"/>
          <p:nvPr/>
        </p:nvSpPr>
        <p:spPr>
          <a:xfrm>
            <a:off x="519893" y="3149564"/>
            <a:ext cx="3419855" cy="584775"/>
          </a:xfrm>
          <a:prstGeom prst="rect">
            <a:avLst/>
          </a:prstGeom>
          <a:solidFill>
            <a:srgbClr val="C8E0E6"/>
          </a:solidFill>
        </p:spPr>
        <p:txBody>
          <a:bodyPr wrap="square">
            <a:spAutoFit/>
          </a:bodyPr>
          <a:lstStyle/>
          <a:p>
            <a:r>
              <a:rPr lang="en-GB" sz="1600"/>
              <a:t>Choose or collect data that is trustworthy and fit-for-purpose. </a:t>
            </a:r>
          </a:p>
        </p:txBody>
      </p:sp>
      <p:sp>
        <p:nvSpPr>
          <p:cNvPr id="37" name="Rectangle 36">
            <a:extLst>
              <a:ext uri="{FF2B5EF4-FFF2-40B4-BE49-F238E27FC236}">
                <a16:creationId xmlns:a16="http://schemas.microsoft.com/office/drawing/2014/main" id="{BA62348C-7FC9-E75E-6367-CF53525F10C0}"/>
              </a:ext>
              <a:ext uri="{C183D7F6-B498-43B3-948B-1728B52AA6E4}">
                <adec:decorative xmlns:adec="http://schemas.microsoft.com/office/drawing/2017/decorative" val="1"/>
              </a:ext>
            </a:extLst>
          </p:cNvPr>
          <p:cNvSpPr/>
          <p:nvPr/>
        </p:nvSpPr>
        <p:spPr>
          <a:xfrm>
            <a:off x="490622" y="4109838"/>
            <a:ext cx="3444583" cy="696840"/>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tx1"/>
              </a:solidFill>
            </a:endParaRPr>
          </a:p>
        </p:txBody>
      </p:sp>
      <p:sp>
        <p:nvSpPr>
          <p:cNvPr id="38" name="TextBox 37">
            <a:extLst>
              <a:ext uri="{FF2B5EF4-FFF2-40B4-BE49-F238E27FC236}">
                <a16:creationId xmlns:a16="http://schemas.microsoft.com/office/drawing/2014/main" id="{86BBA60B-5635-EC20-840A-1FC9473E0AF0}"/>
              </a:ext>
            </a:extLst>
          </p:cNvPr>
          <p:cNvSpPr txBox="1"/>
          <p:nvPr/>
        </p:nvSpPr>
        <p:spPr>
          <a:xfrm>
            <a:off x="507530" y="4165870"/>
            <a:ext cx="3142856" cy="584775"/>
          </a:xfrm>
          <a:prstGeom prst="rect">
            <a:avLst/>
          </a:prstGeom>
          <a:solidFill>
            <a:srgbClr val="C8E0E6"/>
          </a:solidFill>
        </p:spPr>
        <p:txBody>
          <a:bodyPr wrap="square">
            <a:spAutoFit/>
          </a:bodyPr>
          <a:lstStyle/>
          <a:p>
            <a:r>
              <a:rPr lang="en-GB" sz="1600"/>
              <a:t>Use appropriate study design and analytical methods</a:t>
            </a:r>
          </a:p>
        </p:txBody>
      </p:sp>
      <p:sp>
        <p:nvSpPr>
          <p:cNvPr id="39" name="Rectangle 38">
            <a:extLst>
              <a:ext uri="{FF2B5EF4-FFF2-40B4-BE49-F238E27FC236}">
                <a16:creationId xmlns:a16="http://schemas.microsoft.com/office/drawing/2014/main" id="{53103D99-E015-11F8-C7C4-46CCE374D286}"/>
              </a:ext>
              <a:ext uri="{C183D7F6-B498-43B3-948B-1728B52AA6E4}">
                <adec:decorative xmlns:adec="http://schemas.microsoft.com/office/drawing/2017/decorative" val="1"/>
              </a:ext>
            </a:extLst>
          </p:cNvPr>
          <p:cNvSpPr/>
          <p:nvPr/>
        </p:nvSpPr>
        <p:spPr>
          <a:xfrm>
            <a:off x="498697" y="5050196"/>
            <a:ext cx="3436508" cy="646331"/>
          </a:xfrm>
          <a:prstGeom prst="rect">
            <a:avLst/>
          </a:prstGeom>
          <a:solidFill>
            <a:srgbClr val="C8E0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tx1"/>
              </a:solidFill>
            </a:endParaRPr>
          </a:p>
        </p:txBody>
      </p:sp>
      <p:sp>
        <p:nvSpPr>
          <p:cNvPr id="40" name="TextBox 39">
            <a:extLst>
              <a:ext uri="{FF2B5EF4-FFF2-40B4-BE49-F238E27FC236}">
                <a16:creationId xmlns:a16="http://schemas.microsoft.com/office/drawing/2014/main" id="{7265C864-0C41-94F8-498B-019B054E7C03}"/>
              </a:ext>
            </a:extLst>
          </p:cNvPr>
          <p:cNvSpPr txBox="1"/>
          <p:nvPr/>
        </p:nvSpPr>
        <p:spPr>
          <a:xfrm>
            <a:off x="519893" y="5070680"/>
            <a:ext cx="2875465" cy="584775"/>
          </a:xfrm>
          <a:prstGeom prst="rect">
            <a:avLst/>
          </a:prstGeom>
          <a:solidFill>
            <a:srgbClr val="C8E0E6"/>
          </a:solidFill>
        </p:spPr>
        <p:txBody>
          <a:bodyPr wrap="square">
            <a:spAutoFit/>
          </a:bodyPr>
          <a:lstStyle/>
          <a:p>
            <a:r>
              <a:rPr lang="en-GB" sz="1600"/>
              <a:t>Use proportionate quality assurance</a:t>
            </a:r>
          </a:p>
        </p:txBody>
      </p:sp>
      <p:sp>
        <p:nvSpPr>
          <p:cNvPr id="6" name="Rectangle 5">
            <a:extLst>
              <a:ext uri="{FF2B5EF4-FFF2-40B4-BE49-F238E27FC236}">
                <a16:creationId xmlns:a16="http://schemas.microsoft.com/office/drawing/2014/main" id="{901D084F-F2AE-90C9-CCE3-89B80F8AF96B}"/>
              </a:ext>
              <a:ext uri="{C183D7F6-B498-43B3-948B-1728B52AA6E4}">
                <adec:decorative xmlns:adec="http://schemas.microsoft.com/office/drawing/2017/decorative" val="1"/>
              </a:ext>
            </a:extLst>
          </p:cNvPr>
          <p:cNvSpPr/>
          <p:nvPr/>
        </p:nvSpPr>
        <p:spPr>
          <a:xfrm>
            <a:off x="4149704" y="2070918"/>
            <a:ext cx="3092529" cy="114136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FF1E72C1-F1AD-C804-3DC6-14C4D0806285}"/>
              </a:ext>
              <a:ext uri="{C183D7F6-B498-43B3-948B-1728B52AA6E4}">
                <adec:decorative xmlns:adec="http://schemas.microsoft.com/office/drawing/2017/decorative" val="1"/>
              </a:ext>
            </a:extLst>
          </p:cNvPr>
          <p:cNvSpPr/>
          <p:nvPr/>
        </p:nvSpPr>
        <p:spPr>
          <a:xfrm>
            <a:off x="4149704" y="3420389"/>
            <a:ext cx="3092529" cy="22761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3A4F2826-5881-DF7E-6844-7F7421F54203}"/>
              </a:ext>
            </a:extLst>
          </p:cNvPr>
          <p:cNvSpPr txBox="1"/>
          <p:nvPr/>
        </p:nvSpPr>
        <p:spPr>
          <a:xfrm>
            <a:off x="4208946" y="2230267"/>
            <a:ext cx="2971205" cy="1107996"/>
          </a:xfrm>
          <a:prstGeom prst="rect">
            <a:avLst/>
          </a:prstGeom>
          <a:noFill/>
        </p:spPr>
        <p:txBody>
          <a:bodyPr wrap="square">
            <a:spAutoFit/>
          </a:bodyPr>
          <a:lstStyle/>
          <a:p>
            <a:r>
              <a:rPr lang="en-GB" sz="1600"/>
              <a:t>Clearly define the research question – use the </a:t>
            </a:r>
            <a:r>
              <a:rPr lang="en-GB" sz="1600" b="1"/>
              <a:t>PICO</a:t>
            </a:r>
            <a:r>
              <a:rPr lang="en-GB" sz="1600"/>
              <a:t> framework where applicable</a:t>
            </a:r>
          </a:p>
          <a:p>
            <a:endParaRPr lang="en-GB" sz="1600"/>
          </a:p>
        </p:txBody>
      </p:sp>
      <p:sp>
        <p:nvSpPr>
          <p:cNvPr id="30" name="Arrow: Right 29">
            <a:extLst>
              <a:ext uri="{FF2B5EF4-FFF2-40B4-BE49-F238E27FC236}">
                <a16:creationId xmlns:a16="http://schemas.microsoft.com/office/drawing/2014/main" id="{B416C58A-FE5C-4A97-3E5F-31FD7CF67E5A}"/>
              </a:ext>
              <a:ext uri="{C183D7F6-B498-43B3-948B-1728B52AA6E4}">
                <adec:decorative xmlns:adec="http://schemas.microsoft.com/office/drawing/2017/decorative" val="1"/>
              </a:ext>
            </a:extLst>
          </p:cNvPr>
          <p:cNvSpPr/>
          <p:nvPr/>
        </p:nvSpPr>
        <p:spPr>
          <a:xfrm>
            <a:off x="7152010" y="2343099"/>
            <a:ext cx="941321" cy="597001"/>
          </a:xfrm>
          <a:prstGeom prst="rightArrow">
            <a:avLst/>
          </a:prstGeom>
          <a:solidFill>
            <a:schemeClr val="tx2"/>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AE466C16-A409-0DE5-DB82-B4B03A627397}"/>
              </a:ext>
            </a:extLst>
          </p:cNvPr>
          <p:cNvSpPr txBox="1"/>
          <p:nvPr/>
        </p:nvSpPr>
        <p:spPr>
          <a:xfrm>
            <a:off x="8306899" y="427257"/>
            <a:ext cx="3611667" cy="339067"/>
          </a:xfrm>
          <a:prstGeom prst="rect">
            <a:avLst/>
          </a:prstGeom>
          <a:noFill/>
          <a:ln>
            <a:noFill/>
          </a:ln>
        </p:spPr>
        <p:txBody>
          <a:bodyPr wrap="square">
            <a:spAutoFit/>
          </a:bodyPr>
          <a:lstStyle/>
          <a:p>
            <a:pPr>
              <a:lnSpc>
                <a:spcPct val="107000"/>
              </a:lnSpc>
              <a:spcAft>
                <a:spcPts val="800"/>
              </a:spcAft>
            </a:pPr>
            <a:r>
              <a:rPr lang="en-GB" sz="1600" b="1">
                <a:solidFill>
                  <a:schemeClr val="bg1"/>
                </a:solidFill>
                <a:effectLst/>
                <a:ea typeface="Lato Black" panose="020F0502020204030203" pitchFamily="34" charset="0"/>
                <a:cs typeface="Lato Black" panose="020F0502020204030203" pitchFamily="34" charset="0"/>
              </a:rPr>
              <a:t>Population</a:t>
            </a:r>
          </a:p>
        </p:txBody>
      </p:sp>
      <p:sp>
        <p:nvSpPr>
          <p:cNvPr id="21" name="TextBox 20">
            <a:extLst>
              <a:ext uri="{FF2B5EF4-FFF2-40B4-BE49-F238E27FC236}">
                <a16:creationId xmlns:a16="http://schemas.microsoft.com/office/drawing/2014/main" id="{76782FD2-26C4-8C92-76B3-47F1C512066D}"/>
              </a:ext>
            </a:extLst>
          </p:cNvPr>
          <p:cNvSpPr txBox="1"/>
          <p:nvPr/>
        </p:nvSpPr>
        <p:spPr>
          <a:xfrm>
            <a:off x="8316529" y="798009"/>
            <a:ext cx="3618087" cy="602537"/>
          </a:xfrm>
          <a:prstGeom prst="rect">
            <a:avLst/>
          </a:prstGeom>
          <a:noFill/>
        </p:spPr>
        <p:txBody>
          <a:bodyPr wrap="square">
            <a:spAutoFit/>
          </a:bodyPr>
          <a:lstStyle/>
          <a:p>
            <a:pPr>
              <a:lnSpc>
                <a:spcPct val="107000"/>
              </a:lnSpc>
              <a:spcAft>
                <a:spcPts val="800"/>
              </a:spcAft>
            </a:pPr>
            <a:r>
              <a:rPr lang="en-GB" sz="1600">
                <a:solidFill>
                  <a:schemeClr val="bg1"/>
                </a:solidFill>
                <a:effectLst/>
                <a:ea typeface="Calibri" panose="020F0502020204030204" pitchFamily="34" charset="0"/>
                <a:cs typeface="Times New Roman" panose="02020603050405020304" pitchFamily="18" charset="0"/>
              </a:rPr>
              <a:t>Who is the intended population for the technology?</a:t>
            </a:r>
          </a:p>
        </p:txBody>
      </p:sp>
      <p:sp>
        <p:nvSpPr>
          <p:cNvPr id="26" name="TextBox 25">
            <a:extLst>
              <a:ext uri="{FF2B5EF4-FFF2-40B4-BE49-F238E27FC236}">
                <a16:creationId xmlns:a16="http://schemas.microsoft.com/office/drawing/2014/main" id="{00F4791E-D4CA-B0AC-3985-F046D1B10323}"/>
              </a:ext>
            </a:extLst>
          </p:cNvPr>
          <p:cNvSpPr txBox="1"/>
          <p:nvPr/>
        </p:nvSpPr>
        <p:spPr>
          <a:xfrm>
            <a:off x="8319739" y="1619398"/>
            <a:ext cx="3611667" cy="339067"/>
          </a:xfrm>
          <a:prstGeom prst="rect">
            <a:avLst/>
          </a:prstGeom>
          <a:noFill/>
          <a:ln>
            <a:noFill/>
          </a:ln>
        </p:spPr>
        <p:txBody>
          <a:bodyPr wrap="square">
            <a:spAutoFit/>
          </a:bodyPr>
          <a:lstStyle/>
          <a:p>
            <a:pPr>
              <a:lnSpc>
                <a:spcPct val="107000"/>
              </a:lnSpc>
              <a:spcAft>
                <a:spcPts val="800"/>
              </a:spcAft>
            </a:pPr>
            <a:r>
              <a:rPr lang="en-GB" sz="1600" b="1">
                <a:solidFill>
                  <a:schemeClr val="bg1"/>
                </a:solidFill>
                <a:effectLst/>
                <a:ea typeface="Lato Black" panose="020F0502020204030203" pitchFamily="34" charset="0"/>
                <a:cs typeface="Lato Black" panose="020F0502020204030203" pitchFamily="34" charset="0"/>
              </a:rPr>
              <a:t>Intervention</a:t>
            </a:r>
          </a:p>
        </p:txBody>
      </p:sp>
      <p:sp>
        <p:nvSpPr>
          <p:cNvPr id="22" name="TextBox 21">
            <a:extLst>
              <a:ext uri="{FF2B5EF4-FFF2-40B4-BE49-F238E27FC236}">
                <a16:creationId xmlns:a16="http://schemas.microsoft.com/office/drawing/2014/main" id="{C8693B87-5E63-7F08-AB3F-069AD3D48041}"/>
              </a:ext>
            </a:extLst>
          </p:cNvPr>
          <p:cNvSpPr txBox="1"/>
          <p:nvPr/>
        </p:nvSpPr>
        <p:spPr>
          <a:xfrm>
            <a:off x="8316529" y="1988083"/>
            <a:ext cx="3605247" cy="1232069"/>
          </a:xfrm>
          <a:prstGeom prst="rect">
            <a:avLst/>
          </a:prstGeom>
          <a:noFill/>
        </p:spPr>
        <p:txBody>
          <a:bodyPr wrap="square">
            <a:spAutoFit/>
          </a:bodyPr>
          <a:lstStyle/>
          <a:p>
            <a:pPr>
              <a:lnSpc>
                <a:spcPct val="107000"/>
              </a:lnSpc>
              <a:spcAft>
                <a:spcPts val="800"/>
              </a:spcAft>
            </a:pPr>
            <a:r>
              <a:rPr lang="en-GB" sz="1600">
                <a:solidFill>
                  <a:schemeClr val="bg1"/>
                </a:solidFill>
                <a:effectLst/>
                <a:ea typeface="Calibri" panose="020F0502020204030204" pitchFamily="34" charset="0"/>
                <a:cs typeface="Times New Roman" panose="02020603050405020304" pitchFamily="18" charset="0"/>
              </a:rPr>
              <a:t>What is the technology and how is it used?</a:t>
            </a:r>
            <a:endParaRPr lang="en-GB" sz="1600">
              <a:solidFill>
                <a:schemeClr val="bg1"/>
              </a:solidFill>
              <a:ea typeface="Calibri" panose="020F0502020204030204" pitchFamily="34" charset="0"/>
              <a:cs typeface="Times New Roman" panose="02020603050405020304" pitchFamily="18" charset="0"/>
            </a:endParaRPr>
          </a:p>
          <a:p>
            <a:pPr>
              <a:lnSpc>
                <a:spcPct val="107000"/>
              </a:lnSpc>
              <a:spcAft>
                <a:spcPts val="800"/>
              </a:spcAft>
            </a:pPr>
            <a:r>
              <a:rPr lang="en-GB" sz="1600">
                <a:solidFill>
                  <a:schemeClr val="bg1"/>
                </a:solidFill>
                <a:effectLst/>
                <a:ea typeface="Calibri" panose="020F0502020204030204" pitchFamily="34" charset="0"/>
                <a:cs typeface="Times New Roman" panose="02020603050405020304" pitchFamily="18" charset="0"/>
              </a:rPr>
              <a:t>Where in the care pathway will it be used?</a:t>
            </a:r>
          </a:p>
        </p:txBody>
      </p:sp>
      <p:sp>
        <p:nvSpPr>
          <p:cNvPr id="27" name="TextBox 26">
            <a:extLst>
              <a:ext uri="{FF2B5EF4-FFF2-40B4-BE49-F238E27FC236}">
                <a16:creationId xmlns:a16="http://schemas.microsoft.com/office/drawing/2014/main" id="{330877F0-6E3B-9DE3-5547-40437C60869D}"/>
              </a:ext>
            </a:extLst>
          </p:cNvPr>
          <p:cNvSpPr txBox="1"/>
          <p:nvPr/>
        </p:nvSpPr>
        <p:spPr>
          <a:xfrm>
            <a:off x="8306900" y="3386703"/>
            <a:ext cx="3624508" cy="339067"/>
          </a:xfrm>
          <a:prstGeom prst="rect">
            <a:avLst/>
          </a:prstGeom>
          <a:noFill/>
          <a:ln>
            <a:noFill/>
          </a:ln>
        </p:spPr>
        <p:txBody>
          <a:bodyPr wrap="square">
            <a:spAutoFit/>
          </a:bodyPr>
          <a:lstStyle/>
          <a:p>
            <a:pPr>
              <a:lnSpc>
                <a:spcPct val="107000"/>
              </a:lnSpc>
              <a:spcAft>
                <a:spcPts val="800"/>
              </a:spcAft>
            </a:pPr>
            <a:r>
              <a:rPr lang="en-GB" sz="1600" b="1">
                <a:solidFill>
                  <a:schemeClr val="bg1"/>
                </a:solidFill>
                <a:effectLst/>
                <a:ea typeface="Lato Black" panose="020F0502020204030203" pitchFamily="34" charset="0"/>
                <a:cs typeface="Lato Black" panose="020F0502020204030203" pitchFamily="34" charset="0"/>
              </a:rPr>
              <a:t>Comparator</a:t>
            </a:r>
          </a:p>
        </p:txBody>
      </p:sp>
      <p:sp>
        <p:nvSpPr>
          <p:cNvPr id="12" name="TextBox 11">
            <a:extLst>
              <a:ext uri="{FF2B5EF4-FFF2-40B4-BE49-F238E27FC236}">
                <a16:creationId xmlns:a16="http://schemas.microsoft.com/office/drawing/2014/main" id="{CE0D3A26-EEE8-71E5-33DE-9279E66AEC09}"/>
              </a:ext>
            </a:extLst>
          </p:cNvPr>
          <p:cNvSpPr txBox="1"/>
          <p:nvPr/>
        </p:nvSpPr>
        <p:spPr>
          <a:xfrm>
            <a:off x="8306900" y="3783290"/>
            <a:ext cx="3624508" cy="1179810"/>
          </a:xfrm>
          <a:prstGeom prst="rect">
            <a:avLst/>
          </a:prstGeom>
          <a:noFill/>
        </p:spPr>
        <p:txBody>
          <a:bodyPr wrap="square">
            <a:spAutoFit/>
          </a:bodyPr>
          <a:lstStyle/>
          <a:p>
            <a:pPr>
              <a:spcAft>
                <a:spcPts val="800"/>
              </a:spcAft>
            </a:pPr>
            <a:r>
              <a:rPr lang="en-GB" sz="1600">
                <a:solidFill>
                  <a:schemeClr val="bg1"/>
                </a:solidFill>
              </a:rPr>
              <a:t>Only needed for comparative study designs </a:t>
            </a:r>
          </a:p>
          <a:p>
            <a:pPr>
              <a:spcAft>
                <a:spcPts val="800"/>
              </a:spcAft>
            </a:pPr>
            <a:r>
              <a:rPr lang="en-GB" sz="1600">
                <a:solidFill>
                  <a:schemeClr val="bg1"/>
                </a:solidFill>
              </a:rPr>
              <a:t>The ideal comparator is the current standard of care in the UK</a:t>
            </a:r>
          </a:p>
        </p:txBody>
      </p:sp>
      <p:sp>
        <p:nvSpPr>
          <p:cNvPr id="20" name="TextBox 19">
            <a:extLst>
              <a:ext uri="{FF2B5EF4-FFF2-40B4-BE49-F238E27FC236}">
                <a16:creationId xmlns:a16="http://schemas.microsoft.com/office/drawing/2014/main" id="{362DBCC5-2D5E-0191-51E6-98639554D609}"/>
              </a:ext>
            </a:extLst>
          </p:cNvPr>
          <p:cNvSpPr txBox="1"/>
          <p:nvPr/>
        </p:nvSpPr>
        <p:spPr>
          <a:xfrm>
            <a:off x="8306900" y="5133341"/>
            <a:ext cx="3624506" cy="339067"/>
          </a:xfrm>
          <a:prstGeom prst="rect">
            <a:avLst/>
          </a:prstGeom>
          <a:noFill/>
          <a:ln>
            <a:noFill/>
          </a:ln>
        </p:spPr>
        <p:txBody>
          <a:bodyPr wrap="square">
            <a:spAutoFit/>
          </a:bodyPr>
          <a:lstStyle/>
          <a:p>
            <a:pPr>
              <a:lnSpc>
                <a:spcPct val="107000"/>
              </a:lnSpc>
              <a:spcAft>
                <a:spcPts val="800"/>
              </a:spcAft>
            </a:pPr>
            <a:r>
              <a:rPr lang="en-GB" sz="1600" b="1">
                <a:solidFill>
                  <a:schemeClr val="bg1"/>
                </a:solidFill>
                <a:effectLst/>
                <a:ea typeface="Lato Black" panose="020F0502020204030203" pitchFamily="34" charset="0"/>
                <a:cs typeface="Lato Black" panose="020F0502020204030203" pitchFamily="34" charset="0"/>
              </a:rPr>
              <a:t>Outcomes</a:t>
            </a:r>
          </a:p>
        </p:txBody>
      </p:sp>
      <p:sp>
        <p:nvSpPr>
          <p:cNvPr id="24" name="TextBox 23">
            <a:extLst>
              <a:ext uri="{FF2B5EF4-FFF2-40B4-BE49-F238E27FC236}">
                <a16:creationId xmlns:a16="http://schemas.microsoft.com/office/drawing/2014/main" id="{2AB58227-AFD6-B36B-A426-D6F5498E05A7}"/>
              </a:ext>
            </a:extLst>
          </p:cNvPr>
          <p:cNvSpPr txBox="1"/>
          <p:nvPr/>
        </p:nvSpPr>
        <p:spPr>
          <a:xfrm>
            <a:off x="8306900" y="5529928"/>
            <a:ext cx="3611666" cy="968598"/>
          </a:xfrm>
          <a:prstGeom prst="rect">
            <a:avLst/>
          </a:prstGeom>
          <a:noFill/>
        </p:spPr>
        <p:txBody>
          <a:bodyPr wrap="square">
            <a:spAutoFit/>
          </a:bodyPr>
          <a:lstStyle/>
          <a:p>
            <a:pPr>
              <a:lnSpc>
                <a:spcPct val="107000"/>
              </a:lnSpc>
              <a:spcAft>
                <a:spcPts val="800"/>
              </a:spcAft>
            </a:pPr>
            <a:r>
              <a:rPr lang="en-GB" sz="1600">
                <a:solidFill>
                  <a:schemeClr val="bg1"/>
                </a:solidFill>
                <a:effectLst/>
                <a:ea typeface="Calibri" panose="020F0502020204030204" pitchFamily="34" charset="0"/>
                <a:cs typeface="Times New Roman" panose="02020603050405020304" pitchFamily="18" charset="0"/>
              </a:rPr>
              <a:t>What are the patient and system outcomes that matter? </a:t>
            </a:r>
          </a:p>
          <a:p>
            <a:pPr>
              <a:lnSpc>
                <a:spcPct val="107000"/>
              </a:lnSpc>
              <a:spcAft>
                <a:spcPts val="800"/>
              </a:spcAft>
            </a:pPr>
            <a:r>
              <a:rPr lang="en-GB" sz="1600">
                <a:solidFill>
                  <a:schemeClr val="bg1"/>
                </a:solidFill>
                <a:effectLst/>
                <a:ea typeface="Calibri" panose="020F0502020204030204" pitchFamily="34" charset="0"/>
                <a:cs typeface="Times New Roman" panose="02020603050405020304" pitchFamily="18" charset="0"/>
              </a:rPr>
              <a:t>How are they measured and when?</a:t>
            </a:r>
          </a:p>
        </p:txBody>
      </p:sp>
      <p:sp>
        <p:nvSpPr>
          <p:cNvPr id="42" name="TextBox 41">
            <a:extLst>
              <a:ext uri="{FF2B5EF4-FFF2-40B4-BE49-F238E27FC236}">
                <a16:creationId xmlns:a16="http://schemas.microsoft.com/office/drawing/2014/main" id="{3549EB5D-D79E-9C49-EF10-22EB1533E1E9}"/>
              </a:ext>
            </a:extLst>
          </p:cNvPr>
          <p:cNvSpPr txBox="1"/>
          <p:nvPr/>
        </p:nvSpPr>
        <p:spPr>
          <a:xfrm>
            <a:off x="4215995" y="3673427"/>
            <a:ext cx="2957109" cy="1569660"/>
          </a:xfrm>
          <a:prstGeom prst="rect">
            <a:avLst/>
          </a:prstGeom>
          <a:noFill/>
        </p:spPr>
        <p:txBody>
          <a:bodyPr wrap="square">
            <a:spAutoFit/>
          </a:bodyPr>
          <a:lstStyle/>
          <a:p>
            <a:r>
              <a:rPr lang="en-GB" sz="1600">
                <a:solidFill>
                  <a:schemeClr val="bg1"/>
                </a:solidFill>
              </a:rPr>
              <a:t>Follow national laws, regulations, and codes of practice for data collection and use – in the UK consult the Health Research Authority</a:t>
            </a:r>
          </a:p>
        </p:txBody>
      </p:sp>
    </p:spTree>
    <p:extLst>
      <p:ext uri="{BB962C8B-B14F-4D97-AF65-F5344CB8AC3E}">
        <p14:creationId xmlns:p14="http://schemas.microsoft.com/office/powerpoint/2010/main" val="601698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9C3C0ED7-3BEC-0B28-75B7-A617C89B8D24}"/>
              </a:ext>
            </a:extLst>
          </p:cNvPr>
          <p:cNvSpPr>
            <a:spLocks noGrp="1"/>
          </p:cNvSpPr>
          <p:nvPr>
            <p:ph type="ctrTitle"/>
          </p:nvPr>
        </p:nvSpPr>
        <p:spPr>
          <a:xfrm>
            <a:off x="398044" y="510240"/>
            <a:ext cx="3187532" cy="4190385"/>
          </a:xfrm>
        </p:spPr>
        <p:txBody>
          <a:bodyPr>
            <a:normAutofit/>
          </a:bodyPr>
          <a:lstStyle/>
          <a:p>
            <a:r>
              <a:rPr lang="en-GB" sz="3200" dirty="0">
                <a:solidFill>
                  <a:schemeClr val="bg1"/>
                </a:solidFill>
              </a:rPr>
              <a:t>Transparent reporting </a:t>
            </a:r>
          </a:p>
        </p:txBody>
      </p:sp>
      <p:sp>
        <p:nvSpPr>
          <p:cNvPr id="13" name="TextBox 12">
            <a:extLst>
              <a:ext uri="{FF2B5EF4-FFF2-40B4-BE49-F238E27FC236}">
                <a16:creationId xmlns:a16="http://schemas.microsoft.com/office/drawing/2014/main" id="{0DA1F2D5-361B-328C-72F6-0521D5DBB91A}"/>
              </a:ext>
            </a:extLst>
          </p:cNvPr>
          <p:cNvSpPr txBox="1"/>
          <p:nvPr/>
        </p:nvSpPr>
        <p:spPr>
          <a:xfrm>
            <a:off x="390373" y="2006024"/>
            <a:ext cx="2713424" cy="3416320"/>
          </a:xfrm>
          <a:prstGeom prst="rect">
            <a:avLst/>
          </a:prstGeom>
          <a:noFill/>
        </p:spPr>
        <p:txBody>
          <a:bodyPr wrap="square">
            <a:spAutoFit/>
          </a:bodyPr>
          <a:lstStyle/>
          <a:p>
            <a:pPr marL="342900" indent="-342900">
              <a:buFont typeface="Arial" panose="020B0604020202020204" pitchFamily="34" charset="0"/>
              <a:buChar char="•"/>
            </a:pPr>
            <a:r>
              <a:rPr lang="en-GB">
                <a:solidFill>
                  <a:schemeClr val="bg1"/>
                </a:solidFill>
              </a:rPr>
              <a:t>enables reviewers to understand what was done </a:t>
            </a:r>
          </a:p>
          <a:p>
            <a:pPr marL="342900" indent="-342900">
              <a:buFont typeface="Arial" panose="020B0604020202020204" pitchFamily="34" charset="0"/>
              <a:buChar char="•"/>
            </a:pPr>
            <a:endParaRPr lang="en-GB">
              <a:solidFill>
                <a:schemeClr val="bg1"/>
              </a:solidFill>
            </a:endParaRPr>
          </a:p>
          <a:p>
            <a:pPr marL="342900" indent="-342900">
              <a:buFont typeface="Arial" panose="020B0604020202020204" pitchFamily="34" charset="0"/>
              <a:buChar char="•"/>
            </a:pPr>
            <a:r>
              <a:rPr lang="en-GB">
                <a:solidFill>
                  <a:schemeClr val="bg1"/>
                </a:solidFill>
              </a:rPr>
              <a:t>builds confidence in the results</a:t>
            </a:r>
          </a:p>
          <a:p>
            <a:pPr marL="342900" indent="-342900">
              <a:buFont typeface="Arial" panose="020B0604020202020204" pitchFamily="34" charset="0"/>
              <a:buChar char="•"/>
            </a:pPr>
            <a:endParaRPr lang="en-GB">
              <a:solidFill>
                <a:schemeClr val="bg1"/>
              </a:solidFill>
            </a:endParaRPr>
          </a:p>
          <a:p>
            <a:pPr marL="342900" indent="-342900">
              <a:buFont typeface="Arial" panose="020B0604020202020204" pitchFamily="34" charset="0"/>
              <a:buChar char="•"/>
            </a:pPr>
            <a:r>
              <a:rPr lang="en-GB">
                <a:solidFill>
                  <a:schemeClr val="bg1"/>
                </a:solidFill>
              </a:rPr>
              <a:t>allows independent researchers to reproduce the results</a:t>
            </a:r>
          </a:p>
          <a:p>
            <a:endParaRPr lang="en-GB">
              <a:solidFill>
                <a:schemeClr val="bg1"/>
              </a:solidFill>
            </a:endParaRPr>
          </a:p>
        </p:txBody>
      </p:sp>
      <p:sp>
        <p:nvSpPr>
          <p:cNvPr id="12" name="Text Placeholder 2">
            <a:extLst>
              <a:ext uri="{FF2B5EF4-FFF2-40B4-BE49-F238E27FC236}">
                <a16:creationId xmlns:a16="http://schemas.microsoft.com/office/drawing/2014/main" id="{081A305B-2B3A-ACA9-A61A-19A0B5566AEE}"/>
              </a:ext>
            </a:extLst>
          </p:cNvPr>
          <p:cNvSpPr>
            <a:spLocks noGrp="1"/>
          </p:cNvSpPr>
          <p:nvPr>
            <p:ph type="body" sz="quarter" idx="10"/>
          </p:nvPr>
        </p:nvSpPr>
        <p:spPr>
          <a:xfrm>
            <a:off x="3819752" y="583343"/>
            <a:ext cx="7496175" cy="1117600"/>
          </a:xfrm>
        </p:spPr>
        <p:txBody>
          <a:bodyPr>
            <a:noAutofit/>
          </a:bodyPr>
          <a:lstStyle/>
          <a:p>
            <a:r>
              <a:rPr lang="en-GB" sz="2000" b="1">
                <a:ea typeface="Lato Black" panose="020F0502020204030203" pitchFamily="34" charset="0"/>
                <a:cs typeface="Lato Black" panose="020F0502020204030203" pitchFamily="34" charset="0"/>
              </a:rPr>
              <a:t>Key content for reports:</a:t>
            </a:r>
          </a:p>
        </p:txBody>
      </p:sp>
      <p:sp>
        <p:nvSpPr>
          <p:cNvPr id="14" name="Rectangle 13">
            <a:extLst>
              <a:ext uri="{FF2B5EF4-FFF2-40B4-BE49-F238E27FC236}">
                <a16:creationId xmlns:a16="http://schemas.microsoft.com/office/drawing/2014/main" id="{0A80E866-C07D-9D8A-7589-88EF76B8F4C7}"/>
              </a:ext>
              <a:ext uri="{C183D7F6-B498-43B3-948B-1728B52AA6E4}">
                <adec:decorative xmlns:adec="http://schemas.microsoft.com/office/drawing/2017/decorative" val="1"/>
              </a:ext>
            </a:extLst>
          </p:cNvPr>
          <p:cNvSpPr/>
          <p:nvPr/>
        </p:nvSpPr>
        <p:spPr>
          <a:xfrm rot="5400000">
            <a:off x="4630644" y="755959"/>
            <a:ext cx="817164" cy="2193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5D737F82-3C92-0016-FF89-CD0A94A6FCBC}"/>
              </a:ext>
            </a:extLst>
          </p:cNvPr>
          <p:cNvSpPr txBox="1"/>
          <p:nvPr/>
        </p:nvSpPr>
        <p:spPr>
          <a:xfrm>
            <a:off x="3929566" y="1556424"/>
            <a:ext cx="2193473" cy="584775"/>
          </a:xfrm>
          <a:prstGeom prst="rect">
            <a:avLst/>
          </a:prstGeom>
          <a:noFill/>
        </p:spPr>
        <p:txBody>
          <a:bodyPr wrap="square">
            <a:spAutoFit/>
          </a:bodyPr>
          <a:lstStyle/>
          <a:p>
            <a:pPr algn="ctr"/>
            <a:r>
              <a:rPr lang="en-GB" sz="1600" b="1" dirty="0">
                <a:solidFill>
                  <a:schemeClr val="bg1"/>
                </a:solidFill>
              </a:rPr>
              <a:t>Describe the data and methods</a:t>
            </a:r>
          </a:p>
        </p:txBody>
      </p:sp>
      <p:sp>
        <p:nvSpPr>
          <p:cNvPr id="25" name="TextBox 24">
            <a:extLst>
              <a:ext uri="{FF2B5EF4-FFF2-40B4-BE49-F238E27FC236}">
                <a16:creationId xmlns:a16="http://schemas.microsoft.com/office/drawing/2014/main" id="{0F40E248-C332-B2C9-68D9-2CB2C9FB1A80}"/>
              </a:ext>
            </a:extLst>
          </p:cNvPr>
          <p:cNvSpPr txBox="1"/>
          <p:nvPr/>
        </p:nvSpPr>
        <p:spPr>
          <a:xfrm>
            <a:off x="6263428" y="2528104"/>
            <a:ext cx="2230845" cy="764505"/>
          </a:xfrm>
          <a:prstGeom prst="rect">
            <a:avLst/>
          </a:prstGeom>
          <a:noFill/>
        </p:spPr>
        <p:txBody>
          <a:bodyPr wrap="square">
            <a:spAutoFit/>
          </a:bodyPr>
          <a:lstStyle/>
          <a:p>
            <a:pPr algn="ctr">
              <a:lnSpc>
                <a:spcPct val="107000"/>
              </a:lnSpc>
              <a:spcAft>
                <a:spcPts val="800"/>
              </a:spcAft>
            </a:pPr>
            <a:r>
              <a:rPr lang="en-GB" sz="1400">
                <a:effectLst/>
                <a:ea typeface="Calibri" panose="020F0502020204030204" pitchFamily="34" charset="0"/>
                <a:cs typeface="Times New Roman" panose="02020603050405020304" pitchFamily="18" charset="0"/>
              </a:rPr>
              <a:t>Demonstrate data provenance and fitness-for-purpose</a:t>
            </a:r>
          </a:p>
        </p:txBody>
      </p:sp>
      <p:sp>
        <p:nvSpPr>
          <p:cNvPr id="26" name="TextBox 25">
            <a:extLst>
              <a:ext uri="{FF2B5EF4-FFF2-40B4-BE49-F238E27FC236}">
                <a16:creationId xmlns:a16="http://schemas.microsoft.com/office/drawing/2014/main" id="{44B2B66F-4557-3321-9B7F-5AABFAA09B56}"/>
              </a:ext>
            </a:extLst>
          </p:cNvPr>
          <p:cNvSpPr txBox="1"/>
          <p:nvPr/>
        </p:nvSpPr>
        <p:spPr>
          <a:xfrm>
            <a:off x="9049565" y="2528104"/>
            <a:ext cx="2147900" cy="764505"/>
          </a:xfrm>
          <a:prstGeom prst="rect">
            <a:avLst/>
          </a:prstGeom>
          <a:noFill/>
        </p:spPr>
        <p:txBody>
          <a:bodyPr wrap="square">
            <a:spAutoFit/>
          </a:bodyPr>
          <a:lstStyle/>
          <a:p>
            <a:pPr algn="ctr">
              <a:lnSpc>
                <a:spcPct val="107000"/>
              </a:lnSpc>
              <a:spcAft>
                <a:spcPts val="800"/>
              </a:spcAft>
            </a:pPr>
            <a:r>
              <a:rPr lang="en-GB" sz="1400">
                <a:effectLst/>
                <a:ea typeface="Calibri" panose="020F0502020204030204" pitchFamily="34" charset="0"/>
                <a:cs typeface="Times New Roman" panose="02020603050405020304" pitchFamily="18" charset="0"/>
              </a:rPr>
              <a:t>Fully describe data curation, study design, and analytical methods</a:t>
            </a:r>
          </a:p>
        </p:txBody>
      </p:sp>
      <p:sp>
        <p:nvSpPr>
          <p:cNvPr id="31" name="Rectangle 30">
            <a:extLst>
              <a:ext uri="{FF2B5EF4-FFF2-40B4-BE49-F238E27FC236}">
                <a16:creationId xmlns:a16="http://schemas.microsoft.com/office/drawing/2014/main" id="{055E2B82-B37B-366D-5C1B-A3B218BCF41E}"/>
              </a:ext>
              <a:ext uri="{C183D7F6-B498-43B3-948B-1728B52AA6E4}">
                <adec:decorative xmlns:adec="http://schemas.microsoft.com/office/drawing/2017/decorative" val="1"/>
              </a:ext>
            </a:extLst>
          </p:cNvPr>
          <p:cNvSpPr/>
          <p:nvPr/>
        </p:nvSpPr>
        <p:spPr>
          <a:xfrm rot="5400000">
            <a:off x="4661050" y="3071008"/>
            <a:ext cx="817164" cy="2193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765C4112-3B13-4BAC-7D2A-86E999F28B74}"/>
              </a:ext>
            </a:extLst>
          </p:cNvPr>
          <p:cNvSpPr txBox="1"/>
          <p:nvPr/>
        </p:nvSpPr>
        <p:spPr>
          <a:xfrm>
            <a:off x="4111996" y="3871473"/>
            <a:ext cx="1886177" cy="584775"/>
          </a:xfrm>
          <a:prstGeom prst="rect">
            <a:avLst/>
          </a:prstGeom>
          <a:noFill/>
        </p:spPr>
        <p:txBody>
          <a:bodyPr wrap="square">
            <a:spAutoFit/>
          </a:bodyPr>
          <a:lstStyle/>
          <a:p>
            <a:pPr algn="ctr"/>
            <a:r>
              <a:rPr lang="en-GB" sz="1600" b="1">
                <a:solidFill>
                  <a:schemeClr val="bg1"/>
                </a:solidFill>
              </a:rPr>
              <a:t>Report results completely</a:t>
            </a:r>
          </a:p>
        </p:txBody>
      </p:sp>
      <p:sp>
        <p:nvSpPr>
          <p:cNvPr id="28" name="TextBox 27">
            <a:extLst>
              <a:ext uri="{FF2B5EF4-FFF2-40B4-BE49-F238E27FC236}">
                <a16:creationId xmlns:a16="http://schemas.microsoft.com/office/drawing/2014/main" id="{C9E4C5C5-E720-044C-8027-28A8A9B3D63A}"/>
              </a:ext>
            </a:extLst>
          </p:cNvPr>
          <p:cNvSpPr txBox="1"/>
          <p:nvPr/>
        </p:nvSpPr>
        <p:spPr>
          <a:xfrm>
            <a:off x="5960354" y="4933184"/>
            <a:ext cx="2970749" cy="1460785"/>
          </a:xfrm>
          <a:prstGeom prst="rect">
            <a:avLst/>
          </a:prstGeom>
          <a:noFill/>
        </p:spPr>
        <p:txBody>
          <a:bodyPr wrap="square">
            <a:spAutoFit/>
          </a:bodyPr>
          <a:lstStyle/>
          <a:p>
            <a:pPr algn="ctr">
              <a:lnSpc>
                <a:spcPct val="107000"/>
              </a:lnSpc>
              <a:spcAft>
                <a:spcPts val="800"/>
              </a:spcAft>
            </a:pPr>
            <a:r>
              <a:rPr lang="en-GB" sz="1400">
                <a:effectLst/>
                <a:ea typeface="Calibri" panose="020F0502020204030204" pitchFamily="34" charset="0"/>
                <a:cs typeface="Times New Roman" panose="02020603050405020304" pitchFamily="18" charset="0"/>
              </a:rPr>
              <a:t>Fully describe patient exclusions, participation rates, and loss to follow-up and present all important patient characteristics by intervention or subgroup</a:t>
            </a:r>
          </a:p>
        </p:txBody>
      </p:sp>
      <p:sp>
        <p:nvSpPr>
          <p:cNvPr id="30" name="TextBox 29">
            <a:extLst>
              <a:ext uri="{FF2B5EF4-FFF2-40B4-BE49-F238E27FC236}">
                <a16:creationId xmlns:a16="http://schemas.microsoft.com/office/drawing/2014/main" id="{6FF6CE65-C264-ECA2-9A8D-417A7AF5D812}"/>
              </a:ext>
            </a:extLst>
          </p:cNvPr>
          <p:cNvSpPr txBox="1"/>
          <p:nvPr/>
        </p:nvSpPr>
        <p:spPr>
          <a:xfrm>
            <a:off x="8931103" y="4937526"/>
            <a:ext cx="2384824" cy="764505"/>
          </a:xfrm>
          <a:prstGeom prst="rect">
            <a:avLst/>
          </a:prstGeom>
          <a:noFill/>
        </p:spPr>
        <p:txBody>
          <a:bodyPr wrap="square">
            <a:spAutoFit/>
          </a:bodyPr>
          <a:lstStyle/>
          <a:p>
            <a:pPr algn="ctr">
              <a:lnSpc>
                <a:spcPct val="107000"/>
              </a:lnSpc>
              <a:spcAft>
                <a:spcPts val="800"/>
              </a:spcAft>
            </a:pPr>
            <a:r>
              <a:rPr lang="en-GB" sz="1400">
                <a:effectLst/>
                <a:ea typeface="Calibri" panose="020F0502020204030204" pitchFamily="34" charset="0"/>
                <a:cs typeface="Times New Roman" panose="02020603050405020304" pitchFamily="18" charset="0"/>
              </a:rPr>
              <a:t>Results of all analyses, whether planned or unplanned</a:t>
            </a:r>
          </a:p>
        </p:txBody>
      </p:sp>
      <p:pic>
        <p:nvPicPr>
          <p:cNvPr id="22" name="Picture 21">
            <a:extLst>
              <a:ext uri="{FF2B5EF4-FFF2-40B4-BE49-F238E27FC236}">
                <a16:creationId xmlns:a16="http://schemas.microsoft.com/office/drawing/2014/main" id="{DBB78692-9A6B-A4F0-A4D2-A79EF925814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4885" y="1126262"/>
            <a:ext cx="1740409" cy="1318030"/>
          </a:xfrm>
          <a:prstGeom prst="rect">
            <a:avLst/>
          </a:prstGeom>
        </p:spPr>
      </p:pic>
      <p:pic>
        <p:nvPicPr>
          <p:cNvPr id="33" name="Picture 32">
            <a:extLst>
              <a:ext uri="{FF2B5EF4-FFF2-40B4-BE49-F238E27FC236}">
                <a16:creationId xmlns:a16="http://schemas.microsoft.com/office/drawing/2014/main" id="{94241FF4-6DAF-425E-7741-21A539DB753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41845" y="1161066"/>
            <a:ext cx="1740408" cy="1318029"/>
          </a:xfrm>
          <a:prstGeom prst="rect">
            <a:avLst/>
          </a:prstGeom>
        </p:spPr>
      </p:pic>
      <p:pic>
        <p:nvPicPr>
          <p:cNvPr id="37" name="Picture 36">
            <a:extLst>
              <a:ext uri="{FF2B5EF4-FFF2-40B4-BE49-F238E27FC236}">
                <a16:creationId xmlns:a16="http://schemas.microsoft.com/office/drawing/2014/main" id="{F08BECFC-1608-FB30-66C5-A1400C76DAFF}"/>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79952" y="3501509"/>
            <a:ext cx="1740409" cy="1318030"/>
          </a:xfrm>
          <a:prstGeom prst="rect">
            <a:avLst/>
          </a:prstGeom>
        </p:spPr>
      </p:pic>
      <p:pic>
        <p:nvPicPr>
          <p:cNvPr id="40" name="Picture 39">
            <a:extLst>
              <a:ext uri="{FF2B5EF4-FFF2-40B4-BE49-F238E27FC236}">
                <a16:creationId xmlns:a16="http://schemas.microsoft.com/office/drawing/2014/main" id="{D5361002-6203-9730-1763-E6F3A340393F}"/>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53311" y="3501509"/>
            <a:ext cx="1740409" cy="1318030"/>
          </a:xfrm>
          <a:prstGeom prst="rect">
            <a:avLst/>
          </a:prstGeom>
        </p:spPr>
      </p:pic>
    </p:spTree>
    <p:extLst>
      <p:ext uri="{BB962C8B-B14F-4D97-AF65-F5344CB8AC3E}">
        <p14:creationId xmlns:p14="http://schemas.microsoft.com/office/powerpoint/2010/main" val="268705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2BA8B-985A-4729-A864-A9042FFC6FD8}"/>
              </a:ext>
            </a:extLst>
          </p:cNvPr>
          <p:cNvSpPr>
            <a:spLocks noGrp="1"/>
          </p:cNvSpPr>
          <p:nvPr>
            <p:ph type="ctrTitle"/>
          </p:nvPr>
        </p:nvSpPr>
        <p:spPr>
          <a:xfrm>
            <a:off x="539923" y="440425"/>
            <a:ext cx="11178381" cy="1160319"/>
          </a:xfrm>
        </p:spPr>
        <p:txBody>
          <a:bodyPr>
            <a:normAutofit/>
          </a:bodyPr>
          <a:lstStyle/>
          <a:p>
            <a:r>
              <a:rPr lang="en-GB"/>
              <a:t>Assessing data suitability</a:t>
            </a:r>
          </a:p>
        </p:txBody>
      </p:sp>
      <p:sp>
        <p:nvSpPr>
          <p:cNvPr id="10" name="Rectangle 9">
            <a:extLst>
              <a:ext uri="{FF2B5EF4-FFF2-40B4-BE49-F238E27FC236}">
                <a16:creationId xmlns:a16="http://schemas.microsoft.com/office/drawing/2014/main" id="{D9E3C4BF-3D08-72F0-389A-C936A385107C}"/>
              </a:ext>
              <a:ext uri="{C183D7F6-B498-43B3-948B-1728B52AA6E4}">
                <adec:decorative xmlns:adec="http://schemas.microsoft.com/office/drawing/2017/decorative" val="1"/>
              </a:ext>
            </a:extLst>
          </p:cNvPr>
          <p:cNvSpPr/>
          <p:nvPr/>
        </p:nvSpPr>
        <p:spPr>
          <a:xfrm>
            <a:off x="4223817" y="1769917"/>
            <a:ext cx="7503452" cy="4326082"/>
          </a:xfrm>
          <a:prstGeom prst="rect">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C0385330-23E3-C980-BE5A-EE6750B639E2}"/>
              </a:ext>
              <a:ext uri="{C183D7F6-B498-43B3-948B-1728B52AA6E4}">
                <adec:decorative xmlns:adec="http://schemas.microsoft.com/office/drawing/2017/decorative" val="1"/>
              </a:ext>
            </a:extLst>
          </p:cNvPr>
          <p:cNvSpPr/>
          <p:nvPr/>
        </p:nvSpPr>
        <p:spPr>
          <a:xfrm>
            <a:off x="525576" y="1774736"/>
            <a:ext cx="3030340" cy="40207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D25B59EC-8783-F415-54A0-DDBE48A3E03A}"/>
              </a:ext>
            </a:extLst>
          </p:cNvPr>
          <p:cNvSpPr txBox="1"/>
          <p:nvPr/>
        </p:nvSpPr>
        <p:spPr>
          <a:xfrm>
            <a:off x="734969" y="1251770"/>
            <a:ext cx="3262376" cy="400110"/>
          </a:xfrm>
          <a:prstGeom prst="rect">
            <a:avLst/>
          </a:prstGeom>
          <a:noFill/>
        </p:spPr>
        <p:txBody>
          <a:bodyPr wrap="square">
            <a:spAutoFit/>
          </a:bodyPr>
          <a:lstStyle/>
          <a:p>
            <a:pPr>
              <a:spcAft>
                <a:spcPts val="800"/>
              </a:spcAft>
            </a:pPr>
            <a:r>
              <a:rPr lang="en-GB" sz="2000" b="1">
                <a:effectLst/>
                <a:latin typeface="Inter" panose="02000503000000020004" pitchFamily="2" charset="0"/>
                <a:ea typeface="Inter" panose="02000503000000020004" pitchFamily="2" charset="0"/>
                <a:cs typeface="Lato Black" panose="020F0502020204030203" pitchFamily="34" charset="0"/>
              </a:rPr>
              <a:t>Data provenance</a:t>
            </a:r>
            <a:endParaRPr lang="en-GB" b="1">
              <a:latin typeface="Inter" panose="02000503000000020004" pitchFamily="2" charset="0"/>
              <a:ea typeface="Inter" panose="02000503000000020004" pitchFamily="2" charset="0"/>
              <a:cs typeface="Lato Black" panose="020F0502020204030203" pitchFamily="34" charset="0"/>
            </a:endParaRPr>
          </a:p>
        </p:txBody>
      </p:sp>
      <p:sp>
        <p:nvSpPr>
          <p:cNvPr id="14" name="TextBox 13">
            <a:extLst>
              <a:ext uri="{FF2B5EF4-FFF2-40B4-BE49-F238E27FC236}">
                <a16:creationId xmlns:a16="http://schemas.microsoft.com/office/drawing/2014/main" id="{4974B5DF-0220-832A-CD90-C1B9C5E43479}"/>
              </a:ext>
            </a:extLst>
          </p:cNvPr>
          <p:cNvSpPr txBox="1"/>
          <p:nvPr/>
        </p:nvSpPr>
        <p:spPr>
          <a:xfrm>
            <a:off x="734969" y="1883769"/>
            <a:ext cx="2717839" cy="3625480"/>
          </a:xfrm>
          <a:prstGeom prst="rect">
            <a:avLst/>
          </a:prstGeom>
          <a:noFill/>
        </p:spPr>
        <p:txBody>
          <a:bodyPr wrap="square">
            <a:spAutoFit/>
          </a:bodyPr>
          <a:lstStyle/>
          <a:p>
            <a:pPr marL="285750" indent="-285750">
              <a:lnSpc>
                <a:spcPct val="120000"/>
              </a:lnSpc>
              <a:spcAft>
                <a:spcPts val="800"/>
              </a:spcAft>
              <a:buFont typeface="Arial" panose="020B0604020202020204" pitchFamily="34" charset="0"/>
              <a:buChar char="•"/>
            </a:pPr>
            <a:r>
              <a:rPr lang="en-GB" sz="1600">
                <a:solidFill>
                  <a:srgbClr val="E9E9E9"/>
                </a:solidFill>
              </a:rPr>
              <a:t>What was the purpose of data collection?</a:t>
            </a:r>
          </a:p>
          <a:p>
            <a:pPr marL="285750" indent="-285750">
              <a:lnSpc>
                <a:spcPct val="120000"/>
              </a:lnSpc>
              <a:spcAft>
                <a:spcPts val="800"/>
              </a:spcAft>
              <a:buFont typeface="Arial" panose="020B0604020202020204" pitchFamily="34" charset="0"/>
              <a:buChar char="•"/>
            </a:pPr>
            <a:r>
              <a:rPr lang="en-GB" sz="1600">
                <a:solidFill>
                  <a:srgbClr val="E9E9E9"/>
                </a:solidFill>
              </a:rPr>
              <a:t>What data was collected, in what settings, how and by whom?</a:t>
            </a:r>
          </a:p>
          <a:p>
            <a:pPr marL="285750" indent="-285750">
              <a:lnSpc>
                <a:spcPct val="120000"/>
              </a:lnSpc>
              <a:spcAft>
                <a:spcPts val="800"/>
              </a:spcAft>
              <a:buFont typeface="Arial" panose="020B0604020202020204" pitchFamily="34" charset="0"/>
              <a:buChar char="•"/>
            </a:pPr>
            <a:r>
              <a:rPr lang="en-GB" sz="1600">
                <a:solidFill>
                  <a:srgbClr val="E9E9E9"/>
                </a:solidFill>
              </a:rPr>
              <a:t>Data documentation and quality management</a:t>
            </a:r>
          </a:p>
          <a:p>
            <a:pPr marL="285750" indent="-285750">
              <a:lnSpc>
                <a:spcPct val="120000"/>
              </a:lnSpc>
              <a:spcAft>
                <a:spcPts val="800"/>
              </a:spcAft>
              <a:buFont typeface="Arial" panose="020B0604020202020204" pitchFamily="34" charset="0"/>
              <a:buChar char="•"/>
            </a:pPr>
            <a:r>
              <a:rPr lang="en-GB" sz="1600">
                <a:solidFill>
                  <a:srgbClr val="E9E9E9"/>
                </a:solidFill>
              </a:rPr>
              <a:t>Data governance arrangements</a:t>
            </a:r>
          </a:p>
        </p:txBody>
      </p:sp>
      <p:sp>
        <p:nvSpPr>
          <p:cNvPr id="13" name="TextBox 12">
            <a:extLst>
              <a:ext uri="{FF2B5EF4-FFF2-40B4-BE49-F238E27FC236}">
                <a16:creationId xmlns:a16="http://schemas.microsoft.com/office/drawing/2014/main" id="{EB75E2E2-8102-1D04-9A47-C44F3BB91C4F}"/>
              </a:ext>
            </a:extLst>
          </p:cNvPr>
          <p:cNvSpPr txBox="1"/>
          <p:nvPr/>
        </p:nvSpPr>
        <p:spPr>
          <a:xfrm>
            <a:off x="4317946" y="1251770"/>
            <a:ext cx="7409323" cy="400110"/>
          </a:xfrm>
          <a:prstGeom prst="rect">
            <a:avLst/>
          </a:prstGeom>
          <a:noFill/>
        </p:spPr>
        <p:txBody>
          <a:bodyPr wrap="square">
            <a:spAutoFit/>
          </a:bodyPr>
          <a:lstStyle/>
          <a:p>
            <a:pPr>
              <a:spcAft>
                <a:spcPts val="800"/>
              </a:spcAft>
            </a:pPr>
            <a:r>
              <a:rPr lang="en-GB" sz="2000" b="1">
                <a:effectLst/>
                <a:latin typeface="Inter" panose="02000503000000020004" pitchFamily="2" charset="0"/>
                <a:ea typeface="Inter" panose="02000503000000020004" pitchFamily="2" charset="0"/>
                <a:cs typeface="Lato Black" panose="020F0502020204030203" pitchFamily="34" charset="0"/>
              </a:rPr>
              <a:t>Fitness for purpose </a:t>
            </a:r>
            <a:endParaRPr lang="en-GB" b="1">
              <a:latin typeface="Inter" panose="02000503000000020004" pitchFamily="2" charset="0"/>
              <a:ea typeface="Inter" panose="02000503000000020004" pitchFamily="2" charset="0"/>
              <a:cs typeface="Lato Black" panose="020F0502020204030203" pitchFamily="34" charset="0"/>
            </a:endParaRPr>
          </a:p>
        </p:txBody>
      </p:sp>
      <p:sp>
        <p:nvSpPr>
          <p:cNvPr id="19" name="TextBox 18">
            <a:extLst>
              <a:ext uri="{FF2B5EF4-FFF2-40B4-BE49-F238E27FC236}">
                <a16:creationId xmlns:a16="http://schemas.microsoft.com/office/drawing/2014/main" id="{2BF6B172-CFCB-E0B5-8336-C122E93B42DB}"/>
              </a:ext>
            </a:extLst>
          </p:cNvPr>
          <p:cNvSpPr txBox="1"/>
          <p:nvPr/>
        </p:nvSpPr>
        <p:spPr>
          <a:xfrm>
            <a:off x="4348222" y="1873351"/>
            <a:ext cx="1426027" cy="369332"/>
          </a:xfrm>
          <a:prstGeom prst="rect">
            <a:avLst/>
          </a:prstGeom>
          <a:noFill/>
        </p:spPr>
        <p:txBody>
          <a:bodyPr wrap="square">
            <a:spAutoFit/>
          </a:bodyPr>
          <a:lstStyle/>
          <a:p>
            <a:pPr>
              <a:spcAft>
                <a:spcPts val="800"/>
              </a:spcAft>
            </a:pPr>
            <a:r>
              <a:rPr lang="en-GB" b="1">
                <a:solidFill>
                  <a:schemeClr val="bg1"/>
                </a:solidFill>
              </a:rPr>
              <a:t>Quality</a:t>
            </a:r>
          </a:p>
        </p:txBody>
      </p:sp>
      <p:sp>
        <p:nvSpPr>
          <p:cNvPr id="15" name="TextBox 14">
            <a:extLst>
              <a:ext uri="{FF2B5EF4-FFF2-40B4-BE49-F238E27FC236}">
                <a16:creationId xmlns:a16="http://schemas.microsoft.com/office/drawing/2014/main" id="{6BF0A0E7-F10F-E125-E1EF-F56EA333FFBD}"/>
              </a:ext>
            </a:extLst>
          </p:cNvPr>
          <p:cNvSpPr txBox="1"/>
          <p:nvPr/>
        </p:nvSpPr>
        <p:spPr>
          <a:xfrm>
            <a:off x="5932428" y="1868531"/>
            <a:ext cx="5274903" cy="1282402"/>
          </a:xfrm>
          <a:prstGeom prst="rect">
            <a:avLst/>
          </a:prstGeom>
          <a:noFill/>
        </p:spPr>
        <p:txBody>
          <a:bodyPr wrap="square">
            <a:spAutoFit/>
          </a:bodyPr>
          <a:lstStyle/>
          <a:p>
            <a:pPr marL="179388" indent="-179388">
              <a:spcAft>
                <a:spcPts val="800"/>
              </a:spcAft>
              <a:buFont typeface="Arial" panose="020B0604020202020204" pitchFamily="34" charset="0"/>
              <a:buChar char="•"/>
            </a:pPr>
            <a:r>
              <a:rPr lang="en-GB" sz="1600">
                <a:solidFill>
                  <a:schemeClr val="bg1"/>
                </a:solidFill>
              </a:rPr>
              <a:t>How much data is missing on key study variables (see PICO framework)? Why is data missing?</a:t>
            </a:r>
          </a:p>
          <a:p>
            <a:pPr marL="179388" indent="-179388">
              <a:spcAft>
                <a:spcPts val="800"/>
              </a:spcAft>
              <a:buFont typeface="Arial" panose="020B0604020202020204" pitchFamily="34" charset="0"/>
              <a:buChar char="•"/>
            </a:pPr>
            <a:r>
              <a:rPr lang="en-GB" sz="1600">
                <a:solidFill>
                  <a:schemeClr val="bg1"/>
                </a:solidFill>
              </a:rPr>
              <a:t>How accurately is data recorded?</a:t>
            </a:r>
            <a:r>
              <a:rPr lang="en-GB" sz="1600">
                <a:solidFill>
                  <a:schemeClr val="bg1"/>
                </a:solidFill>
                <a:effectLst/>
              </a:rPr>
              <a:t> </a:t>
            </a:r>
          </a:p>
          <a:p>
            <a:pPr marL="179388" indent="-179388">
              <a:spcAft>
                <a:spcPts val="800"/>
              </a:spcAft>
              <a:buFont typeface="Arial" panose="020B0604020202020204" pitchFamily="34" charset="0"/>
              <a:buChar char="•"/>
            </a:pPr>
            <a:r>
              <a:rPr lang="en-GB" sz="1600">
                <a:solidFill>
                  <a:schemeClr val="bg1"/>
                </a:solidFill>
                <a:effectLst/>
              </a:rPr>
              <a:t>How was accuracy assessed?</a:t>
            </a:r>
            <a:endParaRPr lang="en-GB" sz="1600">
              <a:solidFill>
                <a:schemeClr val="bg1"/>
              </a:solidFill>
            </a:endParaRPr>
          </a:p>
        </p:txBody>
      </p:sp>
      <p:sp>
        <p:nvSpPr>
          <p:cNvPr id="20" name="TextBox 19">
            <a:extLst>
              <a:ext uri="{FF2B5EF4-FFF2-40B4-BE49-F238E27FC236}">
                <a16:creationId xmlns:a16="http://schemas.microsoft.com/office/drawing/2014/main" id="{474EF430-F243-249A-CAE9-7ECED180C78A}"/>
              </a:ext>
            </a:extLst>
          </p:cNvPr>
          <p:cNvSpPr txBox="1"/>
          <p:nvPr/>
        </p:nvSpPr>
        <p:spPr>
          <a:xfrm>
            <a:off x="4348222" y="3271229"/>
            <a:ext cx="1728628" cy="369332"/>
          </a:xfrm>
          <a:prstGeom prst="rect">
            <a:avLst/>
          </a:prstGeom>
          <a:noFill/>
        </p:spPr>
        <p:txBody>
          <a:bodyPr wrap="square">
            <a:spAutoFit/>
          </a:bodyPr>
          <a:lstStyle/>
          <a:p>
            <a:pPr marL="342900" indent="-342900">
              <a:spcAft>
                <a:spcPts val="800"/>
              </a:spcAft>
            </a:pPr>
            <a:r>
              <a:rPr lang="en-GB" b="1">
                <a:solidFill>
                  <a:schemeClr val="bg1"/>
                </a:solidFill>
              </a:rPr>
              <a:t>Relevance</a:t>
            </a:r>
          </a:p>
        </p:txBody>
      </p:sp>
      <p:sp>
        <p:nvSpPr>
          <p:cNvPr id="9" name="TextBox 8">
            <a:extLst>
              <a:ext uri="{FF2B5EF4-FFF2-40B4-BE49-F238E27FC236}">
                <a16:creationId xmlns:a16="http://schemas.microsoft.com/office/drawing/2014/main" id="{C5B7A25B-0417-F458-BD62-470609B95433}"/>
              </a:ext>
            </a:extLst>
          </p:cNvPr>
          <p:cNvSpPr txBox="1"/>
          <p:nvPr/>
        </p:nvSpPr>
        <p:spPr>
          <a:xfrm>
            <a:off x="5932428" y="3273490"/>
            <a:ext cx="5673817" cy="2739083"/>
          </a:xfrm>
          <a:prstGeom prst="rect">
            <a:avLst/>
          </a:prstGeom>
          <a:noFill/>
        </p:spPr>
        <p:txBody>
          <a:bodyPr wrap="square">
            <a:spAutoFit/>
          </a:bodyPr>
          <a:lstStyle/>
          <a:p>
            <a:pPr marL="179388" indent="-179388">
              <a:lnSpc>
                <a:spcPct val="120000"/>
              </a:lnSpc>
              <a:spcAft>
                <a:spcPts val="800"/>
              </a:spcAft>
              <a:buFont typeface="Arial" panose="020B0604020202020204" pitchFamily="34" charset="0"/>
              <a:buChar char="•"/>
            </a:pPr>
            <a:r>
              <a:rPr lang="en-GB" sz="1600">
                <a:solidFill>
                  <a:schemeClr val="bg1"/>
                </a:solidFill>
              </a:rPr>
              <a:t>Does the data source contain all relevant study variables?</a:t>
            </a:r>
          </a:p>
          <a:p>
            <a:pPr marL="179388" indent="-179388">
              <a:lnSpc>
                <a:spcPct val="120000"/>
              </a:lnSpc>
              <a:spcAft>
                <a:spcPts val="800"/>
              </a:spcAft>
              <a:buFont typeface="Arial" panose="020B0604020202020204" pitchFamily="34" charset="0"/>
              <a:buChar char="•"/>
            </a:pPr>
            <a:r>
              <a:rPr lang="en-GB" sz="1600">
                <a:solidFill>
                  <a:schemeClr val="bg1"/>
                </a:solidFill>
              </a:rPr>
              <a:t>Is the population similar to the intended population for the technology?</a:t>
            </a:r>
          </a:p>
          <a:p>
            <a:pPr marL="179388" indent="-179388">
              <a:lnSpc>
                <a:spcPct val="120000"/>
              </a:lnSpc>
              <a:spcAft>
                <a:spcPts val="800"/>
              </a:spcAft>
              <a:buFont typeface="Arial" panose="020B0604020202020204" pitchFamily="34" charset="0"/>
              <a:buChar char="•"/>
            </a:pPr>
            <a:r>
              <a:rPr lang="en-GB" sz="1600">
                <a:solidFill>
                  <a:schemeClr val="bg1"/>
                </a:solidFill>
              </a:rPr>
              <a:t>Are the care settings relevant to patient care in the NHS?</a:t>
            </a:r>
          </a:p>
          <a:p>
            <a:pPr marL="179388" indent="-179388">
              <a:lnSpc>
                <a:spcPct val="120000"/>
              </a:lnSpc>
              <a:spcAft>
                <a:spcPts val="800"/>
              </a:spcAft>
              <a:buFont typeface="Arial" panose="020B0604020202020204" pitchFamily="34" charset="0"/>
              <a:buChar char="•"/>
            </a:pPr>
            <a:r>
              <a:rPr lang="en-GB" sz="1600">
                <a:solidFill>
                  <a:schemeClr val="bg1"/>
                </a:solidFill>
              </a:rPr>
              <a:t>Are the sample size and follow-up sufficient to generate reliable results?</a:t>
            </a:r>
          </a:p>
        </p:txBody>
      </p:sp>
    </p:spTree>
    <p:extLst>
      <p:ext uri="{BB962C8B-B14F-4D97-AF65-F5344CB8AC3E}">
        <p14:creationId xmlns:p14="http://schemas.microsoft.com/office/powerpoint/2010/main" val="389184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B26B1F5-6C18-6EDF-09A2-308FD9260119}"/>
              </a:ext>
              <a:ext uri="{C183D7F6-B498-43B3-948B-1728B52AA6E4}">
                <adec:decorative xmlns:adec="http://schemas.microsoft.com/office/drawing/2017/decorative" val="1"/>
              </a:ext>
            </a:extLst>
          </p:cNvPr>
          <p:cNvSpPr/>
          <p:nvPr/>
        </p:nvSpPr>
        <p:spPr>
          <a:xfrm>
            <a:off x="5845855" y="2291366"/>
            <a:ext cx="6017622" cy="4280694"/>
          </a:xfrm>
          <a:prstGeom prst="rect">
            <a:avLst/>
          </a:prstGeom>
          <a:solidFill>
            <a:schemeClr val="bg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1A35FCA5-741D-631B-5E41-0B8C8B75C38E}"/>
              </a:ext>
              <a:ext uri="{C183D7F6-B498-43B3-948B-1728B52AA6E4}">
                <adec:decorative xmlns:adec="http://schemas.microsoft.com/office/drawing/2017/decorative" val="1"/>
              </a:ext>
            </a:extLst>
          </p:cNvPr>
          <p:cNvSpPr txBox="1">
            <a:spLocks/>
          </p:cNvSpPr>
          <p:nvPr/>
        </p:nvSpPr>
        <p:spPr>
          <a:xfrm>
            <a:off x="5352335" y="-650482"/>
            <a:ext cx="6017622" cy="76727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a:lnSpc>
                <a:spcPct val="140000"/>
              </a:lnSpc>
            </a:pPr>
            <a:endParaRPr lang="en-GB" sz="2400"/>
          </a:p>
        </p:txBody>
      </p:sp>
      <p:sp>
        <p:nvSpPr>
          <p:cNvPr id="16" name="Title 1">
            <a:extLst>
              <a:ext uri="{FF2B5EF4-FFF2-40B4-BE49-F238E27FC236}">
                <a16:creationId xmlns:a16="http://schemas.microsoft.com/office/drawing/2014/main" id="{F6C19991-AF76-CD6E-F075-5B8DA0F476A2}"/>
              </a:ext>
            </a:extLst>
          </p:cNvPr>
          <p:cNvSpPr>
            <a:spLocks noGrp="1"/>
          </p:cNvSpPr>
          <p:nvPr>
            <p:ph type="ctrTitle"/>
          </p:nvPr>
        </p:nvSpPr>
        <p:spPr>
          <a:xfrm>
            <a:off x="499237" y="344428"/>
            <a:ext cx="11364239" cy="1160319"/>
          </a:xfrm>
        </p:spPr>
        <p:txBody>
          <a:bodyPr>
            <a:noAutofit/>
          </a:bodyPr>
          <a:lstStyle/>
          <a:p>
            <a:r>
              <a:rPr lang="en-GB" sz="3600" dirty="0">
                <a:effectLst/>
                <a:ea typeface="Times New Roman" panose="02020603050405020304" pitchFamily="18" charset="0"/>
              </a:rPr>
              <a:t>Real-world evidence studies of comparative effects</a:t>
            </a:r>
            <a:endParaRPr lang="en-GB" sz="3600" dirty="0"/>
          </a:p>
        </p:txBody>
      </p:sp>
      <p:sp>
        <p:nvSpPr>
          <p:cNvPr id="28" name="TextBox 27">
            <a:extLst>
              <a:ext uri="{FF2B5EF4-FFF2-40B4-BE49-F238E27FC236}">
                <a16:creationId xmlns:a16="http://schemas.microsoft.com/office/drawing/2014/main" id="{36A9FDBD-4E1B-17A3-3ADE-4E504BBADC09}"/>
              </a:ext>
            </a:extLst>
          </p:cNvPr>
          <p:cNvSpPr txBox="1"/>
          <p:nvPr/>
        </p:nvSpPr>
        <p:spPr>
          <a:xfrm>
            <a:off x="499237" y="929805"/>
            <a:ext cx="11364239" cy="1232069"/>
          </a:xfrm>
          <a:prstGeom prst="rect">
            <a:avLst/>
          </a:prstGeom>
          <a:noFill/>
        </p:spPr>
        <p:txBody>
          <a:bodyPr wrap="square">
            <a:spAutoFit/>
          </a:bodyPr>
          <a:lstStyle/>
          <a:p>
            <a:pPr>
              <a:lnSpc>
                <a:spcPct val="107000"/>
              </a:lnSpc>
              <a:spcAft>
                <a:spcPts val="800"/>
              </a:spcAft>
            </a:pPr>
            <a:r>
              <a:rPr lang="en-GB" sz="1600"/>
              <a:t>Real-world evidence can be used in the absence of trial evidence or to complement it to answer a broader range of questions about the effects of interventions in routine settings.</a:t>
            </a:r>
          </a:p>
          <a:p>
            <a:pPr>
              <a:lnSpc>
                <a:spcPct val="107000"/>
              </a:lnSpc>
              <a:spcAft>
                <a:spcPts val="800"/>
              </a:spcAft>
            </a:pPr>
            <a:r>
              <a:rPr lang="en-GB" sz="1600"/>
              <a:t>Here we present best-practices for cohort studies (including trials using real-world data to form external control). Other study designs including quasi-experimental designs might be most appropriate for some interventions.</a:t>
            </a:r>
          </a:p>
        </p:txBody>
      </p:sp>
      <p:pic>
        <p:nvPicPr>
          <p:cNvPr id="17" name="Picture 16">
            <a:extLst>
              <a:ext uri="{FF2B5EF4-FFF2-40B4-BE49-F238E27FC236}">
                <a16:creationId xmlns:a16="http://schemas.microsoft.com/office/drawing/2014/main" id="{B07F91EE-FA07-CFDC-269D-41A16262D26F}"/>
              </a:ext>
              <a:ext uri="{C183D7F6-B498-43B3-948B-1728B52AA6E4}">
                <adec:decorative xmlns:adec="http://schemas.microsoft.com/office/drawing/2017/decorative" val="1"/>
              </a:ext>
            </a:extLst>
          </p:cNvPr>
          <p:cNvPicPr>
            <a:picLocks noChangeAspect="1"/>
          </p:cNvPicPr>
          <p:nvPr/>
        </p:nvPicPr>
        <p:blipFill>
          <a:blip r:embed="rId3"/>
          <a:srcRect l="21579" r="21579"/>
          <a:stretch/>
        </p:blipFill>
        <p:spPr>
          <a:xfrm>
            <a:off x="603827" y="1862578"/>
            <a:ext cx="5009147" cy="4958037"/>
          </a:xfrm>
          <a:prstGeom prst="rect">
            <a:avLst/>
          </a:prstGeom>
        </p:spPr>
      </p:pic>
      <p:sp>
        <p:nvSpPr>
          <p:cNvPr id="19" name="Oval 18">
            <a:extLst>
              <a:ext uri="{FF2B5EF4-FFF2-40B4-BE49-F238E27FC236}">
                <a16:creationId xmlns:a16="http://schemas.microsoft.com/office/drawing/2014/main" id="{A0508225-0FFE-2B9C-B7DE-A5783E41E859}"/>
              </a:ext>
              <a:ext uri="{C183D7F6-B498-43B3-948B-1728B52AA6E4}">
                <adec:decorative xmlns:adec="http://schemas.microsoft.com/office/drawing/2017/decorative" val="1"/>
              </a:ext>
            </a:extLst>
          </p:cNvPr>
          <p:cNvSpPr/>
          <p:nvPr/>
        </p:nvSpPr>
        <p:spPr>
          <a:xfrm>
            <a:off x="6070432" y="2504039"/>
            <a:ext cx="674147" cy="674147"/>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AAFA9431-10BE-15C1-A126-A3E15A20E389}"/>
              </a:ext>
              <a:ext uri="{C183D7F6-B498-43B3-948B-1728B52AA6E4}">
                <adec:decorative xmlns:adec="http://schemas.microsoft.com/office/drawing/2017/decorative" val="1"/>
              </a:ext>
            </a:extLst>
          </p:cNvPr>
          <p:cNvSpPr/>
          <p:nvPr/>
        </p:nvSpPr>
        <p:spPr>
          <a:xfrm>
            <a:off x="6070433" y="3582261"/>
            <a:ext cx="674147" cy="674147"/>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359DF891-D53D-B373-082C-160E78DFBD8D}"/>
              </a:ext>
            </a:extLst>
          </p:cNvPr>
          <p:cNvSpPr txBox="1"/>
          <p:nvPr/>
        </p:nvSpPr>
        <p:spPr>
          <a:xfrm>
            <a:off x="6856029" y="2426509"/>
            <a:ext cx="4987272" cy="3984552"/>
          </a:xfrm>
          <a:prstGeom prst="rect">
            <a:avLst/>
          </a:prstGeom>
          <a:noFill/>
        </p:spPr>
        <p:txBody>
          <a:bodyPr wrap="square">
            <a:spAutoFit/>
          </a:bodyPr>
          <a:lstStyle/>
          <a:p>
            <a:pPr>
              <a:lnSpc>
                <a:spcPct val="107000"/>
              </a:lnSpc>
              <a:spcAft>
                <a:spcPts val="800"/>
              </a:spcAft>
            </a:pPr>
            <a:r>
              <a:rPr lang="en-GB" sz="1600" dirty="0">
                <a:effectLst/>
                <a:ea typeface="Calibri" panose="020F0502020204030204" pitchFamily="34" charset="0"/>
                <a:cs typeface="Times New Roman" panose="02020603050405020304" pitchFamily="18" charset="0"/>
              </a:rPr>
              <a:t>Design studies to emulate the preferred randomised controlled trial – use a “target trial approach”.</a:t>
            </a:r>
          </a:p>
          <a:p>
            <a:pPr>
              <a:lnSpc>
                <a:spcPct val="107000"/>
              </a:lnSpc>
              <a:spcAft>
                <a:spcPts val="800"/>
              </a:spcAft>
            </a:pPr>
            <a:endParaRPr lang="en-GB" sz="7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ea typeface="Calibri" panose="020F0502020204030204" pitchFamily="34" charset="0"/>
                <a:cs typeface="Times New Roman" panose="02020603050405020304" pitchFamily="18" charset="0"/>
              </a:rPr>
              <a:t>Identify potential confounders and address these considering observed and unobserved confounding.</a:t>
            </a:r>
          </a:p>
          <a:p>
            <a:pPr>
              <a:lnSpc>
                <a:spcPct val="107000"/>
              </a:lnSpc>
              <a:spcAft>
                <a:spcPts val="800"/>
              </a:spcAft>
            </a:pPr>
            <a:endParaRPr lang="en-GB" sz="7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ea typeface="Calibri" panose="020F0502020204030204" pitchFamily="34" charset="0"/>
                <a:cs typeface="Times New Roman" panose="02020603050405020304" pitchFamily="18" charset="0"/>
              </a:rPr>
              <a:t>Consider the impact of bias from informative censoring, missing data, and measurement error – address appropriately where required.</a:t>
            </a:r>
          </a:p>
          <a:p>
            <a:pPr>
              <a:lnSpc>
                <a:spcPct val="107000"/>
              </a:lnSpc>
              <a:spcAft>
                <a:spcPts val="800"/>
              </a:spcAft>
            </a:pPr>
            <a:endParaRPr lang="en-GB" sz="7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600" dirty="0">
                <a:effectLst/>
                <a:ea typeface="Calibri" panose="020F0502020204030204" pitchFamily="34" charset="0"/>
                <a:cs typeface="Times New Roman" panose="02020603050405020304" pitchFamily="18" charset="0"/>
              </a:rPr>
              <a:t>Use sensitivity and bias analyses to assess the robustness of study findings.</a:t>
            </a:r>
          </a:p>
        </p:txBody>
      </p:sp>
      <p:sp>
        <p:nvSpPr>
          <p:cNvPr id="22" name="Oval 21">
            <a:extLst>
              <a:ext uri="{FF2B5EF4-FFF2-40B4-BE49-F238E27FC236}">
                <a16:creationId xmlns:a16="http://schemas.microsoft.com/office/drawing/2014/main" id="{6FBAA3FC-139D-6F30-9FAE-2C1EDCCF44F3}"/>
              </a:ext>
              <a:ext uri="{C183D7F6-B498-43B3-948B-1728B52AA6E4}">
                <adec:decorative xmlns:adec="http://schemas.microsoft.com/office/drawing/2017/decorative" val="1"/>
              </a:ext>
            </a:extLst>
          </p:cNvPr>
          <p:cNvSpPr/>
          <p:nvPr/>
        </p:nvSpPr>
        <p:spPr>
          <a:xfrm>
            <a:off x="6095096" y="4668360"/>
            <a:ext cx="674147" cy="674147"/>
          </a:xfrm>
          <a:prstGeom prst="ellipse">
            <a:avLst/>
          </a:prstGeom>
          <a:solidFill>
            <a:srgbClr val="91C0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DD8658D8-C95E-E5AB-CB8F-EA04C0A701A6}"/>
              </a:ext>
              <a:ext uri="{C183D7F6-B498-43B3-948B-1728B52AA6E4}">
                <adec:decorative xmlns:adec="http://schemas.microsoft.com/office/drawing/2017/decorative" val="1"/>
              </a:ext>
            </a:extLst>
          </p:cNvPr>
          <p:cNvSpPr/>
          <p:nvPr/>
        </p:nvSpPr>
        <p:spPr>
          <a:xfrm>
            <a:off x="6195954" y="4763659"/>
            <a:ext cx="472429" cy="472429"/>
          </a:xfrm>
          <a:prstGeom prst="ellipse">
            <a:avLst/>
          </a:prstGeom>
          <a:solidFill>
            <a:srgbClr val="59A0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8A18C2FA-EAE8-2A75-960A-F31FA427FFCF}"/>
              </a:ext>
              <a:ext uri="{C183D7F6-B498-43B3-948B-1728B52AA6E4}">
                <adec:decorative xmlns:adec="http://schemas.microsoft.com/office/drawing/2017/decorative" val="1"/>
              </a:ext>
            </a:extLst>
          </p:cNvPr>
          <p:cNvSpPr/>
          <p:nvPr/>
        </p:nvSpPr>
        <p:spPr>
          <a:xfrm>
            <a:off x="6118061" y="5705812"/>
            <a:ext cx="674147" cy="674147"/>
          </a:xfrm>
          <a:prstGeom prst="ellipse">
            <a:avLst/>
          </a:prstGeom>
          <a:solidFill>
            <a:srgbClr val="407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11D74C02-92F2-0C21-1829-81A4F744AF1E}"/>
              </a:ext>
              <a:ext uri="{C183D7F6-B498-43B3-948B-1728B52AA6E4}">
                <adec:decorative xmlns:adec="http://schemas.microsoft.com/office/drawing/2017/decorative" val="1"/>
              </a:ext>
            </a:extLst>
          </p:cNvPr>
          <p:cNvSpPr/>
          <p:nvPr/>
        </p:nvSpPr>
        <p:spPr>
          <a:xfrm>
            <a:off x="6218919" y="5806670"/>
            <a:ext cx="472429" cy="472429"/>
          </a:xfrm>
          <a:prstGeom prst="ellipse">
            <a:avLst/>
          </a:prstGeom>
          <a:solidFill>
            <a:srgbClr val="80A1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9339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08EE62-5C4E-4870-EF71-70204259D249}"/>
              </a:ext>
            </a:extLst>
          </p:cNvPr>
          <p:cNvSpPr>
            <a:spLocks noGrp="1"/>
          </p:cNvSpPr>
          <p:nvPr>
            <p:ph type="ctrTitle"/>
          </p:nvPr>
        </p:nvSpPr>
        <p:spPr>
          <a:xfrm>
            <a:off x="548397" y="2152742"/>
            <a:ext cx="5914608" cy="785359"/>
          </a:xfrm>
        </p:spPr>
        <p:txBody>
          <a:bodyPr/>
          <a:lstStyle/>
          <a:p>
            <a:r>
              <a:rPr lang="en-GB" sz="4000" dirty="0"/>
              <a:t>Learn more</a:t>
            </a:r>
          </a:p>
        </p:txBody>
      </p:sp>
      <p:sp>
        <p:nvSpPr>
          <p:cNvPr id="5" name="Text Placeholder 3">
            <a:extLst>
              <a:ext uri="{FF2B5EF4-FFF2-40B4-BE49-F238E27FC236}">
                <a16:creationId xmlns:a16="http://schemas.microsoft.com/office/drawing/2014/main" id="{A7C14DEA-FB8F-9791-42F9-7A561F9A9148}"/>
              </a:ext>
            </a:extLst>
          </p:cNvPr>
          <p:cNvSpPr txBox="1">
            <a:spLocks/>
          </p:cNvSpPr>
          <p:nvPr/>
        </p:nvSpPr>
        <p:spPr>
          <a:xfrm>
            <a:off x="548397" y="5525096"/>
            <a:ext cx="7713662" cy="477838"/>
          </a:xfrm>
          <a:prstGeom prst="rect">
            <a:avLst/>
          </a:prstGeom>
        </p:spPr>
        <p:txBody>
          <a:bodyP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latin typeface="+mn-lt"/>
                <a:ea typeface="Times New Roman" panose="02020603050405020304" pitchFamily="18" charset="0"/>
              </a:rPr>
              <a:t>© NICE 2024. All rights reserved. Subject to </a:t>
            </a:r>
            <a:r>
              <a:rPr lang="en-GB" dirty="0">
                <a:solidFill>
                  <a:schemeClr val="bg1"/>
                </a:solidFill>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notice of rights</a:t>
            </a:r>
            <a:r>
              <a:rPr lang="en-GB" dirty="0">
                <a:solidFill>
                  <a:schemeClr val="bg1"/>
                </a:solidFill>
                <a:latin typeface="+mn-lt"/>
                <a:ea typeface="Times New Roman" panose="02020603050405020304" pitchFamily="18" charset="0"/>
              </a:rPr>
              <a:t>.</a:t>
            </a:r>
            <a:r>
              <a:rPr lang="en-GB" dirty="0">
                <a:solidFill>
                  <a:schemeClr val="bg1"/>
                </a:solidFill>
                <a:latin typeface="+mn-lt"/>
              </a:rPr>
              <a:t> </a:t>
            </a:r>
            <a:endParaRPr lang="en-US" dirty="0">
              <a:solidFill>
                <a:schemeClr val="bg1"/>
              </a:solidFill>
              <a:latin typeface="+mn-lt"/>
            </a:endParaRPr>
          </a:p>
        </p:txBody>
      </p:sp>
      <p:sp>
        <p:nvSpPr>
          <p:cNvPr id="6" name="Text Placeholder 3">
            <a:extLst>
              <a:ext uri="{FF2B5EF4-FFF2-40B4-BE49-F238E27FC236}">
                <a16:creationId xmlns:a16="http://schemas.microsoft.com/office/drawing/2014/main" id="{F074FA34-992B-CC80-C5F1-9B7D31F4E979}"/>
              </a:ext>
            </a:extLst>
          </p:cNvPr>
          <p:cNvSpPr txBox="1">
            <a:spLocks/>
          </p:cNvSpPr>
          <p:nvPr/>
        </p:nvSpPr>
        <p:spPr>
          <a:xfrm>
            <a:off x="548397" y="2951162"/>
            <a:ext cx="7713662" cy="477838"/>
          </a:xfrm>
          <a:prstGeom prst="rect">
            <a:avLst/>
          </a:prstGeom>
        </p:spPr>
        <p:txBody>
          <a:bodyPr lIns="91440" tIns="45720" rIns="91440" bIns="45720" anchor="t"/>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solidFill>
                  <a:schemeClr val="bg1"/>
                </a:solidFill>
                <a:latin typeface="+mn-lt"/>
                <a:ea typeface="Lato"/>
                <a:cs typeface="Lato"/>
              </a:rPr>
              <a:t>If you have comments or requests regarding NICE's real-world evidence framework or linked resources, please contact the NICE team at </a:t>
            </a:r>
            <a:r>
              <a:rPr lang="en-GB" dirty="0">
                <a:solidFill>
                  <a:schemeClr val="bg1"/>
                </a:solidFill>
                <a:latin typeface="+mn-lt"/>
                <a:ea typeface="Lato"/>
                <a:cs typeface="Lato"/>
                <a:hlinkClick r:id="rId3">
                  <a:extLst>
                    <a:ext uri="{A12FA001-AC4F-418D-AE19-62706E023703}">
                      <ahyp:hlinkClr xmlns:ahyp="http://schemas.microsoft.com/office/drawing/2018/hyperlinkcolor" val="tx"/>
                    </a:ext>
                  </a:extLst>
                </a:hlinkClick>
              </a:rPr>
              <a:t>dataanalytics@nice.org.uk</a:t>
            </a:r>
            <a:r>
              <a:rPr lang="en-GB" dirty="0">
                <a:solidFill>
                  <a:schemeClr val="bg1"/>
                </a:solidFill>
                <a:latin typeface="+mn-lt"/>
                <a:ea typeface="Lato"/>
                <a:cs typeface="Lato"/>
              </a:rPr>
              <a:t>. </a:t>
            </a:r>
            <a:endParaRPr lang="en-US" dirty="0">
              <a:solidFill>
                <a:schemeClr val="bg1"/>
              </a:solidFill>
              <a:latin typeface="+mn-lt"/>
              <a:ea typeface="Lato"/>
              <a:cs typeface="Lato"/>
            </a:endParaRPr>
          </a:p>
        </p:txBody>
      </p:sp>
      <p:pic>
        <p:nvPicPr>
          <p:cNvPr id="8" name="Picture 7">
            <a:extLst>
              <a:ext uri="{FF2B5EF4-FFF2-40B4-BE49-F238E27FC236}">
                <a16:creationId xmlns:a16="http://schemas.microsoft.com/office/drawing/2014/main" id="{B5518812-3A84-C5B3-0DF1-E8F54C8A026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5701" y="1924674"/>
            <a:ext cx="1045466" cy="789434"/>
          </a:xfrm>
          <a:prstGeom prst="rect">
            <a:avLst/>
          </a:prstGeom>
        </p:spPr>
      </p:pic>
    </p:spTree>
    <p:extLst>
      <p:ext uri="{BB962C8B-B14F-4D97-AF65-F5344CB8AC3E}">
        <p14:creationId xmlns:p14="http://schemas.microsoft.com/office/powerpoint/2010/main" val="305733093"/>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896</Words>
  <Application>Microsoft Office PowerPoint</Application>
  <PresentationFormat>Widescreen</PresentationFormat>
  <Paragraphs>109</Paragraphs>
  <Slides>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Inter</vt:lpstr>
      <vt:lpstr>Lato</vt:lpstr>
      <vt:lpstr>Lora SemiBold</vt:lpstr>
      <vt:lpstr>NICEbrandtheme</vt:lpstr>
      <vt:lpstr>NICE’s real-world evidence framework</vt:lpstr>
      <vt:lpstr>What is real-world data?</vt:lpstr>
      <vt:lpstr>Analysis of real-world data </vt:lpstr>
      <vt:lpstr>Principles of evidence generation</vt:lpstr>
      <vt:lpstr>Planning and conducting studies </vt:lpstr>
      <vt:lpstr>Transparent reporting </vt:lpstr>
      <vt:lpstr>Assessing data suitability</vt:lpstr>
      <vt:lpstr>Real-world evidence studies of comparative effects</vt:lpstr>
      <vt:lpstr>Learn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ECD9 NICE’s real-world evidence framework: summary 12/01/2024</dc:title>
  <dc:creator/>
  <cp:lastModifiedBy/>
  <cp:revision>1</cp:revision>
  <dcterms:created xsi:type="dcterms:W3CDTF">2024-01-15T10:41:15Z</dcterms:created>
  <dcterms:modified xsi:type="dcterms:W3CDTF">2024-01-15T10:42:21Z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2024-01-15T10:42:21Z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a40e8021-c11e-481f-8beb-a88db64bc97b</vt:lpwstr>
  </property>
  <property fmtid="{D5CDD505-2E9C-101B-9397-08002B2CF9AE}" pid="8" name="MSIP_Label_c69d85d5-6d9e-4305-a294-1f636ec0f2d6_ContentBits">
    <vt:lpwstr>0</vt:lpwstr>
  </property>
</Properties>
</file>