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301" r:id="rId3"/>
    <p:sldId id="257" r:id="rId4"/>
    <p:sldId id="310" r:id="rId5"/>
    <p:sldId id="302" r:id="rId6"/>
    <p:sldId id="296" r:id="rId7"/>
    <p:sldId id="271" r:id="rId8"/>
    <p:sldId id="273" r:id="rId9"/>
    <p:sldId id="279" r:id="rId10"/>
    <p:sldId id="275" r:id="rId11"/>
    <p:sldId id="276" r:id="rId12"/>
    <p:sldId id="277" r:id="rId13"/>
    <p:sldId id="280" r:id="rId14"/>
    <p:sldId id="281" r:id="rId15"/>
    <p:sldId id="282" r:id="rId16"/>
    <p:sldId id="283" r:id="rId17"/>
    <p:sldId id="285" r:id="rId18"/>
    <p:sldId id="298" r:id="rId19"/>
    <p:sldId id="286" r:id="rId20"/>
    <p:sldId id="287" r:id="rId21"/>
    <p:sldId id="288" r:id="rId22"/>
    <p:sldId id="299" r:id="rId23"/>
    <p:sldId id="290" r:id="rId24"/>
    <p:sldId id="291" r:id="rId25"/>
    <p:sldId id="292" r:id="rId26"/>
    <p:sldId id="300" r:id="rId27"/>
    <p:sldId id="295" r:id="rId28"/>
    <p:sldId id="304" r:id="rId29"/>
  </p:sldIdLst>
  <p:sldSz cx="10693400" cy="7561263"/>
  <p:notesSz cx="6669088" cy="9872663"/>
  <p:defaultTextStyle>
    <a:defPPr>
      <a:defRPr lang="en-US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e Kennedy" initials="JK" lastIdx="2" clrIdx="0">
    <p:extLst>
      <p:ext uri="{19B8F6BF-5375-455C-9EA6-DF929625EA0E}">
        <p15:presenceInfo xmlns:p15="http://schemas.microsoft.com/office/powerpoint/2012/main" userId="S-1-5-21-2135317788-1047624253-925700815-16688" providerId="AD"/>
      </p:ext>
    </p:extLst>
  </p:cmAuthor>
  <p:cmAuthor id="2" name="Anna Wasielewska" initials="AW" lastIdx="26" clrIdx="1">
    <p:extLst>
      <p:ext uri="{19B8F6BF-5375-455C-9EA6-DF929625EA0E}">
        <p15:presenceInfo xmlns:p15="http://schemas.microsoft.com/office/powerpoint/2012/main" userId="S-1-5-21-2135317788-1047624253-925700815-20868" providerId="AD"/>
      </p:ext>
    </p:extLst>
  </p:cmAuthor>
  <p:cmAuthor id="3" name="Sarah Catchpole" initials="SC" lastIdx="70" clrIdx="2">
    <p:extLst>
      <p:ext uri="{19B8F6BF-5375-455C-9EA6-DF929625EA0E}">
        <p15:presenceInfo xmlns:p15="http://schemas.microsoft.com/office/powerpoint/2012/main" userId="S-1-5-21-2135317788-1047624253-925700815-5213" providerId="AD"/>
      </p:ext>
    </p:extLst>
  </p:cmAuthor>
  <p:cmAuthor id="4" name="Catharine Baden-Daintree" initials="CB" lastIdx="11" clrIdx="3">
    <p:extLst>
      <p:ext uri="{19B8F6BF-5375-455C-9EA6-DF929625EA0E}">
        <p15:presenceInfo xmlns:p15="http://schemas.microsoft.com/office/powerpoint/2012/main" userId="S-1-5-21-2135317788-1047624253-925700815-73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B6F3F"/>
    <a:srgbClr val="DEF6E5"/>
    <a:srgbClr val="BCFAC3"/>
    <a:srgbClr val="0D8B4F"/>
    <a:srgbClr val="83037A"/>
    <a:srgbClr val="CDDBDD"/>
    <a:srgbClr val="FFE7E7"/>
    <a:srgbClr val="7A0000"/>
    <a:srgbClr val="FCC4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87" autoAdjust="0"/>
    <p:restoredTop sz="94627" autoAdjust="0"/>
  </p:normalViewPr>
  <p:slideViewPr>
    <p:cSldViewPr snapToGrid="0" showGuides="1">
      <p:cViewPr varScale="1">
        <p:scale>
          <a:sx n="102" d="100"/>
          <a:sy n="102" d="100"/>
        </p:scale>
        <p:origin x="744" y="102"/>
      </p:cViewPr>
      <p:guideLst>
        <p:guide orient="horz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8" d="100"/>
          <a:sy n="98" d="100"/>
        </p:scale>
        <p:origin x="-630" y="-90"/>
      </p:cViewPr>
      <p:guideLst>
        <p:guide orient="horz" pos="3110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45B5B0-86B5-4E1B-BBD2-BAD4666B097E}" type="datetimeFigureOut">
              <a:rPr lang="en-GB" smtClean="0"/>
              <a:t>08/02/2019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B5D7CF-5B58-4246-92BD-ECEBE96817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311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739775"/>
            <a:ext cx="5237162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3809" y="4689515"/>
            <a:ext cx="471093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856969" y="9379030"/>
            <a:ext cx="81211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49DD4D23-C98A-435E-AE88-9061F8349B0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0033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3056" rtl="0" eaLnBrk="1" latinLnBrk="0" hangingPunct="1">
      <a:spcAft>
        <a:spcPts val="450"/>
      </a:spcAft>
      <a:defRPr sz="1200" kern="1200">
        <a:solidFill>
          <a:schemeClr val="tx1"/>
        </a:solidFill>
        <a:latin typeface="Lato" panose="020F0502020204030203" pitchFamily="34" charset="0"/>
        <a:ea typeface="Lato" panose="020F0502020204030203" pitchFamily="34" charset="0"/>
        <a:cs typeface="Lato" panose="020F0502020204030203" pitchFamily="34" charset="0"/>
      </a:defRPr>
    </a:lvl1pPr>
    <a:lvl2pPr marL="174625" indent="-174625" algn="l" defTabSz="1043056" rtl="0" eaLnBrk="1" latinLnBrk="0" hangingPunct="1">
      <a:spcAft>
        <a:spcPts val="450"/>
      </a:spcAft>
      <a:buFont typeface="Arial" panose="020B0604020202020204" pitchFamily="34" charset="0"/>
      <a:buChar char="•"/>
      <a:defRPr sz="1200" kern="1200">
        <a:solidFill>
          <a:schemeClr val="tx1"/>
        </a:solidFill>
        <a:latin typeface="Lato" panose="020F0502020204030203" pitchFamily="34" charset="0"/>
        <a:ea typeface="Lato" panose="020F0502020204030203" pitchFamily="34" charset="0"/>
        <a:cs typeface="Lato" panose="020F0502020204030203" pitchFamily="34" charset="0"/>
      </a:defRPr>
    </a:lvl2pPr>
    <a:lvl3pPr marL="447675" indent="-174625" algn="l" defTabSz="1043056" rtl="0" eaLnBrk="1" latinLnBrk="0" hangingPunct="1">
      <a:spcAft>
        <a:spcPts val="450"/>
      </a:spcAft>
      <a:buFont typeface="Arial" panose="020B0604020202020204" pitchFamily="34" charset="0"/>
      <a:buChar char="–"/>
      <a:defRPr sz="1200" kern="1200">
        <a:solidFill>
          <a:schemeClr val="tx1"/>
        </a:solidFill>
        <a:latin typeface="Lato" panose="020F0502020204030203" pitchFamily="34" charset="0"/>
        <a:ea typeface="Lato" panose="020F0502020204030203" pitchFamily="34" charset="0"/>
        <a:cs typeface="Lato" panose="020F0502020204030203" pitchFamily="34" charset="0"/>
      </a:defRPr>
    </a:lvl3pPr>
    <a:lvl4pPr marL="622300" indent="-174625" algn="l" defTabSz="1043056" rtl="0" eaLnBrk="1" latinLnBrk="0" hangingPunct="1">
      <a:spcAft>
        <a:spcPts val="450"/>
      </a:spcAft>
      <a:buFont typeface="Arial" panose="020B0604020202020204" pitchFamily="34" charset="0"/>
      <a:buChar char="•"/>
      <a:defRPr sz="1200" kern="1200">
        <a:solidFill>
          <a:schemeClr val="tx1"/>
        </a:solidFill>
        <a:latin typeface="Lato" panose="020F0502020204030203" pitchFamily="34" charset="0"/>
        <a:ea typeface="Lato" panose="020F0502020204030203" pitchFamily="34" charset="0"/>
        <a:cs typeface="Lato" panose="020F0502020204030203" pitchFamily="34" charset="0"/>
      </a:defRPr>
    </a:lvl4pPr>
    <a:lvl5pPr marL="808038" indent="-185738" algn="l" defTabSz="1043056" rtl="0" eaLnBrk="1" latinLnBrk="0" hangingPunct="1">
      <a:spcAft>
        <a:spcPts val="450"/>
      </a:spcAft>
      <a:buFont typeface="Arial" panose="020B0604020202020204" pitchFamily="34" charset="0"/>
      <a:buChar char="•"/>
      <a:defRPr sz="1200" kern="1200">
        <a:solidFill>
          <a:schemeClr val="tx1"/>
        </a:solidFill>
        <a:latin typeface="Lato" panose="020F0502020204030203" pitchFamily="34" charset="0"/>
        <a:ea typeface="Lato" panose="020F0502020204030203" pitchFamily="34" charset="0"/>
        <a:cs typeface="Lato" panose="020F0502020204030203" pitchFamily="34" charset="0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b="1" smtClean="0"/>
              <a:t>Recs 1.9.8 to 1.9.10</a:t>
            </a: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6600" indent="-2825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3475" indent="-2254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7500" indent="-2254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1525" indent="-2254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8725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5925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3125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0325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9D8F06A-5B4F-4506-827F-87B9C552D99F}" type="slidenum">
              <a:rPr lang="en-GB" altLang="en-US" smtClean="0"/>
              <a:pPr/>
              <a:t>28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310642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3670195"/>
            <a:ext cx="9383395" cy="702589"/>
          </a:xfrm>
        </p:spPr>
        <p:txBody>
          <a:bodyPr/>
          <a:lstStyle>
            <a:lvl1pPr algn="l">
              <a:lnSpc>
                <a:spcPts val="5600"/>
              </a:lnSpc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8000" y="4392907"/>
            <a:ext cx="7781290" cy="819150"/>
          </a:xfrm>
        </p:spPr>
        <p:txBody>
          <a:bodyPr/>
          <a:lstStyle>
            <a:lvl1pPr marL="0" indent="0" algn="l">
              <a:lnSpc>
                <a:spcPts val="4600"/>
              </a:lnSpc>
              <a:spcBef>
                <a:spcPts val="0"/>
              </a:spcBef>
              <a:buNone/>
              <a:defRPr sz="3600">
                <a:solidFill>
                  <a:schemeClr val="bg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75" y="369240"/>
            <a:ext cx="3412800" cy="662083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532522" y="7032883"/>
            <a:ext cx="478650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400" spc="0" baseline="0" dirty="0" smtClean="0">
                <a:solidFill>
                  <a:srgbClr val="757474"/>
                </a:solidFill>
              </a:rPr>
              <a:t>© NICE 2019. All rights reserved. Subject to notice of rights. </a:t>
            </a:r>
            <a:endParaRPr lang="en-US" sz="1400" spc="0" baseline="0" dirty="0">
              <a:solidFill>
                <a:srgbClr val="757474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98277" y="2941409"/>
            <a:ext cx="8271760" cy="697044"/>
          </a:xfrm>
        </p:spPr>
        <p:txBody>
          <a:bodyPr/>
          <a:lstStyle>
            <a:lvl1pPr marL="0" indent="0">
              <a:lnSpc>
                <a:spcPts val="5600"/>
              </a:lnSpc>
              <a:defRPr sz="4800">
                <a:solidFill>
                  <a:schemeClr val="bg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3279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306800"/>
            <a:ext cx="7497293" cy="1387068"/>
          </a:xfrm>
        </p:spPr>
        <p:txBody>
          <a:bodyPr anchor="t" anchorCtr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07999" y="2992401"/>
            <a:ext cx="3914371" cy="3225519"/>
          </a:xfrm>
        </p:spPr>
        <p:txBody>
          <a:bodyPr/>
          <a:lstStyle>
            <a:lvl1pPr marL="269875" indent="-265113">
              <a:lnSpc>
                <a:spcPts val="2400"/>
              </a:lnSpc>
              <a:spcBef>
                <a:spcPts val="850"/>
              </a:spcBef>
              <a:buFont typeface="+mj-lt"/>
              <a:buAutoNum type="arabicPeriod"/>
              <a:defRPr sz="2000">
                <a:solidFill>
                  <a:schemeClr val="tx1"/>
                </a:solidFill>
              </a:defRPr>
            </a:lvl1pPr>
            <a:lvl2pPr>
              <a:lnSpc>
                <a:spcPts val="2400"/>
              </a:lnSpc>
              <a:spcBef>
                <a:spcPts val="850"/>
              </a:spcBef>
              <a:defRPr sz="2000">
                <a:solidFill>
                  <a:schemeClr val="bg1"/>
                </a:solidFill>
              </a:defRPr>
            </a:lvl2pPr>
            <a:lvl3pPr>
              <a:lnSpc>
                <a:spcPts val="2400"/>
              </a:lnSpc>
              <a:spcBef>
                <a:spcPts val="850"/>
              </a:spcBef>
              <a:defRPr sz="2000">
                <a:solidFill>
                  <a:schemeClr val="bg1"/>
                </a:solidFill>
              </a:defRPr>
            </a:lvl3pPr>
            <a:lvl4pPr>
              <a:lnSpc>
                <a:spcPts val="2400"/>
              </a:lnSpc>
              <a:spcBef>
                <a:spcPts val="850"/>
              </a:spcBef>
              <a:defRPr sz="2000">
                <a:solidFill>
                  <a:schemeClr val="bg1"/>
                </a:solidFill>
              </a:defRPr>
            </a:lvl4pPr>
            <a:lvl5pPr>
              <a:lnSpc>
                <a:spcPts val="2400"/>
              </a:lnSpc>
              <a:spcBef>
                <a:spcPts val="850"/>
              </a:spcBef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4127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 Screensho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08000" y="2247364"/>
            <a:ext cx="3149600" cy="2045669"/>
          </a:xfrm>
        </p:spPr>
        <p:txBody>
          <a:bodyPr anchor="b" anchorCtr="0"/>
          <a:lstStyle>
            <a:lvl1pPr>
              <a:lnSpc>
                <a:spcPts val="4200"/>
              </a:lnSpc>
              <a:spcBef>
                <a:spcPts val="0"/>
              </a:spcBef>
              <a:defRPr sz="36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08000" y="4664477"/>
            <a:ext cx="3667760" cy="465461"/>
          </a:xfrm>
        </p:spPr>
        <p:txBody>
          <a:bodyPr/>
          <a:lstStyle>
            <a:lvl1pPr>
              <a:lnSpc>
                <a:spcPts val="2400"/>
              </a:lnSpc>
              <a:spcBef>
                <a:spcPts val="0"/>
              </a:spcBef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255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with Statem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17726" y="2144219"/>
            <a:ext cx="4301422" cy="2817526"/>
          </a:xfrm>
        </p:spPr>
        <p:txBody>
          <a:bodyPr/>
          <a:lstStyle>
            <a:lvl1pPr>
              <a:lnSpc>
                <a:spcPts val="4200"/>
              </a:lnSpc>
              <a:defRPr sz="36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903" y="2181528"/>
            <a:ext cx="2685293" cy="196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4745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131055" y="1288868"/>
            <a:ext cx="3911600" cy="3178175"/>
          </a:xfrm>
        </p:spPr>
        <p:txBody>
          <a:bodyPr/>
          <a:lstStyle>
            <a:lvl1pPr marL="209550" indent="-208800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defRPr sz="3600">
                <a:solidFill>
                  <a:schemeClr val="bg1"/>
                </a:solidFill>
                <a:latin typeface="+mj-lt"/>
              </a:defRPr>
            </a:lvl1pPr>
            <a:lvl2pPr marL="208800" indent="0">
              <a:lnSpc>
                <a:spcPts val="2400"/>
              </a:lnSpc>
              <a:spcBef>
                <a:spcPts val="1417"/>
              </a:spcBef>
              <a:buNone/>
              <a:defRPr sz="2000">
                <a:solidFill>
                  <a:schemeClr val="accent6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00220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3440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08000" y="2893102"/>
            <a:ext cx="8980488" cy="1469036"/>
          </a:xfrm>
        </p:spPr>
        <p:txBody>
          <a:bodyPr anchor="b" anchorCtr="0"/>
          <a:lstStyle>
            <a:lvl1pPr>
              <a:lnSpc>
                <a:spcPts val="5600"/>
              </a:lnSpc>
              <a:spcBef>
                <a:spcPts val="0"/>
              </a:spcBef>
              <a:defRPr sz="4800" b="0">
                <a:solidFill>
                  <a:schemeClr val="bg2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08000" y="4359981"/>
            <a:ext cx="9010754" cy="689677"/>
          </a:xfrm>
        </p:spPr>
        <p:txBody>
          <a:bodyPr/>
          <a:lstStyle>
            <a:lvl1pPr>
              <a:lnSpc>
                <a:spcPts val="4600"/>
              </a:lnSpc>
              <a:spcBef>
                <a:spcPts val="0"/>
              </a:spcBef>
              <a:defRPr sz="3600">
                <a:solidFill>
                  <a:schemeClr val="bg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2789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Statement or 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08000" y="1295400"/>
            <a:ext cx="7734300" cy="4946650"/>
          </a:xfrm>
        </p:spPr>
        <p:txBody>
          <a:bodyPr/>
          <a:lstStyle>
            <a:lvl1pPr>
              <a:lnSpc>
                <a:spcPts val="4200"/>
              </a:lnSpc>
              <a:spcBef>
                <a:spcPts val="1134"/>
              </a:spcBef>
              <a:defRPr sz="3600" b="1">
                <a:solidFill>
                  <a:schemeClr val="bg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7362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37600"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1083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2 Column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6400" y="1306800"/>
            <a:ext cx="7197725" cy="1106189"/>
          </a:xfrm>
        </p:spPr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0812" y="2701823"/>
            <a:ext cx="8618976" cy="3756127"/>
          </a:xfrm>
        </p:spPr>
        <p:txBody>
          <a:bodyPr numCol="2" spcCol="162000"/>
          <a:lstStyle>
            <a:lvl1pPr marL="237600">
              <a:lnSpc>
                <a:spcPts val="2400"/>
              </a:lnSpc>
              <a:spcBef>
                <a:spcPts val="850"/>
              </a:spcBef>
              <a:defRPr sz="2000">
                <a:solidFill>
                  <a:schemeClr val="tx1"/>
                </a:solidFill>
                <a:latin typeface="+mj-lt"/>
              </a:defRPr>
            </a:lvl1pPr>
            <a:lvl2pPr>
              <a:lnSpc>
                <a:spcPts val="2400"/>
              </a:lnSpc>
              <a:spcBef>
                <a:spcPts val="567"/>
              </a:spcBef>
              <a:buClr>
                <a:schemeClr val="tx1"/>
              </a:buClr>
              <a:defRPr sz="2000">
                <a:solidFill>
                  <a:schemeClr val="tx1"/>
                </a:solidFill>
              </a:defRPr>
            </a:lvl2pPr>
            <a:lvl3pPr>
              <a:lnSpc>
                <a:spcPts val="2400"/>
              </a:lnSpc>
              <a:defRPr sz="2000">
                <a:solidFill>
                  <a:schemeClr val="bg1"/>
                </a:solidFill>
              </a:defRPr>
            </a:lvl3pPr>
            <a:lvl4pPr>
              <a:lnSpc>
                <a:spcPts val="2400"/>
              </a:lnSpc>
              <a:defRPr sz="2000">
                <a:solidFill>
                  <a:schemeClr val="bg1"/>
                </a:solidFill>
              </a:defRPr>
            </a:lvl4pPr>
            <a:lvl5pPr>
              <a:lnSpc>
                <a:spcPts val="2400"/>
              </a:lnSpc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5709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v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53699"/>
            <a:ext cx="7197725" cy="1303664"/>
          </a:xfrm>
        </p:spPr>
        <p:txBody>
          <a:bodyPr anchor="t" anchorCtr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7743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306800"/>
            <a:ext cx="4231640" cy="1786920"/>
          </a:xfrm>
        </p:spPr>
        <p:txBody>
          <a:bodyPr anchor="t" anchorCtr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7248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nfo Graphic and Cop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307130"/>
            <a:ext cx="3911600" cy="2217120"/>
          </a:xfrm>
        </p:spPr>
        <p:txBody>
          <a:bodyPr anchor="t" anchorCtr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08000" y="3781425"/>
            <a:ext cx="4425950" cy="2981325"/>
          </a:xfrm>
        </p:spPr>
        <p:txBody>
          <a:bodyPr/>
          <a:lstStyle>
            <a:lvl1pPr>
              <a:lnSpc>
                <a:spcPts val="2400"/>
              </a:lnSpc>
              <a:spcBef>
                <a:spcPts val="0"/>
              </a:spcBef>
              <a:defRPr sz="2000">
                <a:solidFill>
                  <a:schemeClr val="bg2"/>
                </a:solidFill>
                <a:latin typeface="+mj-lt"/>
              </a:defRPr>
            </a:lvl1pPr>
            <a:lvl2pPr marL="0" indent="0">
              <a:lnSpc>
                <a:spcPts val="1700"/>
              </a:lnSpc>
              <a:spcBef>
                <a:spcPts val="850"/>
              </a:spcBef>
              <a:buNone/>
              <a:defRPr sz="1400">
                <a:solidFill>
                  <a:srgbClr val="4D4D4D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28427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v2 with Cop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7449" y="1306800"/>
            <a:ext cx="7497293" cy="1387068"/>
          </a:xfrm>
        </p:spPr>
        <p:txBody>
          <a:bodyPr anchor="t" anchorCtr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758710" y="2992401"/>
            <a:ext cx="2971078" cy="3402221"/>
          </a:xfrm>
        </p:spPr>
        <p:txBody>
          <a:bodyPr/>
          <a:lstStyle>
            <a:lvl1pPr marL="269875" indent="-265113">
              <a:lnSpc>
                <a:spcPts val="2400"/>
              </a:lnSpc>
              <a:spcBef>
                <a:spcPts val="850"/>
              </a:spcBef>
              <a:buFont typeface="+mj-lt"/>
              <a:buAutoNum type="arabicPeriod"/>
              <a:defRPr sz="2000">
                <a:solidFill>
                  <a:schemeClr val="tx1"/>
                </a:solidFill>
              </a:defRPr>
            </a:lvl1pPr>
            <a:lvl2pPr>
              <a:lnSpc>
                <a:spcPts val="2400"/>
              </a:lnSpc>
              <a:spcBef>
                <a:spcPts val="850"/>
              </a:spcBef>
              <a:defRPr sz="2000">
                <a:solidFill>
                  <a:schemeClr val="bg1"/>
                </a:solidFill>
              </a:defRPr>
            </a:lvl2pPr>
            <a:lvl3pPr>
              <a:lnSpc>
                <a:spcPts val="2400"/>
              </a:lnSpc>
              <a:spcBef>
                <a:spcPts val="850"/>
              </a:spcBef>
              <a:defRPr sz="2000">
                <a:solidFill>
                  <a:schemeClr val="bg1"/>
                </a:solidFill>
              </a:defRPr>
            </a:lvl3pPr>
            <a:lvl4pPr>
              <a:lnSpc>
                <a:spcPts val="2400"/>
              </a:lnSpc>
              <a:spcBef>
                <a:spcPts val="850"/>
              </a:spcBef>
              <a:defRPr sz="2000">
                <a:solidFill>
                  <a:schemeClr val="bg1"/>
                </a:solidFill>
              </a:defRPr>
            </a:lvl4pPr>
            <a:lvl5pPr>
              <a:lnSpc>
                <a:spcPts val="2400"/>
              </a:lnSpc>
              <a:spcBef>
                <a:spcPts val="850"/>
              </a:spcBef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8928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6400" y="1306800"/>
            <a:ext cx="7197725" cy="110142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0812" y="2996927"/>
            <a:ext cx="7433113" cy="27561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77400" y="6930281"/>
            <a:ext cx="500380" cy="33366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400" b="1">
                <a:solidFill>
                  <a:schemeClr val="tx1"/>
                </a:solidFill>
                <a:latin typeface="+mn-lt"/>
              </a:defRPr>
            </a:lvl1pPr>
          </a:lstStyle>
          <a:p>
            <a:fld id="{DDBE135E-2566-4748-853C-8A3B78F0FB00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17" y="6987026"/>
            <a:ext cx="664464" cy="22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6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6" r:id="rId3"/>
    <p:sldLayoutId id="2147483650" r:id="rId4"/>
    <p:sldLayoutId id="2147483662" r:id="rId5"/>
    <p:sldLayoutId id="2147483654" r:id="rId6"/>
    <p:sldLayoutId id="2147483663" r:id="rId7"/>
    <p:sldLayoutId id="2147483665" r:id="rId8"/>
    <p:sldLayoutId id="2147483660" r:id="rId9"/>
    <p:sldLayoutId id="2147483664" r:id="rId10"/>
    <p:sldLayoutId id="2147483661" r:id="rId11"/>
    <p:sldLayoutId id="2147483659" r:id="rId12"/>
    <p:sldLayoutId id="2147483658" r:id="rId13"/>
    <p:sldLayoutId id="2147483655" r:id="rId14"/>
  </p:sldLayoutIdLst>
  <p:hf hdr="0" ftr="0" dt="0"/>
  <p:txStyles>
    <p:titleStyle>
      <a:lvl1pPr algn="l" defTabSz="1043056" rtl="0" eaLnBrk="1" latinLnBrk="0" hangingPunct="1">
        <a:lnSpc>
          <a:spcPts val="4200"/>
        </a:lnSpc>
        <a:spcBef>
          <a:spcPct val="0"/>
        </a:spcBef>
        <a:buNone/>
        <a:defRPr sz="36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4763" indent="0" algn="l" defTabSz="1043056" rtl="0" eaLnBrk="1" latinLnBrk="0" hangingPunct="1">
        <a:lnSpc>
          <a:spcPts val="2800"/>
        </a:lnSpc>
        <a:spcBef>
          <a:spcPts val="850"/>
        </a:spcBef>
        <a:buClr>
          <a:schemeClr val="tx1"/>
        </a:buClr>
        <a:buFont typeface="Arial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38125" indent="-238125" algn="l" defTabSz="1043056" rtl="0" eaLnBrk="1" latinLnBrk="0" hangingPunct="1">
        <a:lnSpc>
          <a:spcPts val="2800"/>
        </a:lnSpc>
        <a:spcBef>
          <a:spcPts val="850"/>
        </a:spcBef>
        <a:buClr>
          <a:schemeClr val="tx1"/>
        </a:buClr>
        <a:buSzPct val="95000"/>
        <a:buFont typeface="Symbol" panose="05050102010706020507" pitchFamily="18" charset="2"/>
        <a:buChar char="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276225" algn="l" defTabSz="1043056" rtl="0" eaLnBrk="1" latinLnBrk="0" hangingPunct="1">
        <a:lnSpc>
          <a:spcPts val="2800"/>
        </a:lnSpc>
        <a:spcBef>
          <a:spcPts val="850"/>
        </a:spcBef>
        <a:buClr>
          <a:schemeClr val="tx1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228600" algn="l" defTabSz="1043056" rtl="0" eaLnBrk="1" latinLnBrk="0" hangingPunct="1">
        <a:lnSpc>
          <a:spcPts val="2800"/>
        </a:lnSpc>
        <a:spcBef>
          <a:spcPts val="850"/>
        </a:spcBef>
        <a:buClr>
          <a:schemeClr val="tx1"/>
        </a:buClr>
        <a:buFont typeface="Archer Bold" pitchFamily="50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95375" indent="-180975" algn="l" defTabSz="1043056" rtl="0" eaLnBrk="1" latinLnBrk="0" hangingPunct="1">
        <a:lnSpc>
          <a:spcPts val="2800"/>
        </a:lnSpc>
        <a:spcBef>
          <a:spcPts val="850"/>
        </a:spcBef>
        <a:buClr>
          <a:schemeClr val="tx1"/>
        </a:buClr>
        <a:buFont typeface="Arial" panose="020B0604020202020204" pitchFamily="34" charset="0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ice.org.uk/Standards-and-Indicators/Developing-NICE-quality-standards-/Quality-standards-topic-library" TargetMode="Externa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279" y="3529944"/>
            <a:ext cx="9383395" cy="2146143"/>
          </a:xfrm>
        </p:spPr>
        <p:txBody>
          <a:bodyPr/>
          <a:lstStyle/>
          <a:p>
            <a:r>
              <a:rPr lang="en-GB" sz="4600" b="1" dirty="0">
                <a:latin typeface="Century Gothic" panose="020B0502020202020204" pitchFamily="34" charset="0"/>
              </a:rPr>
              <a:t>Care and support of people growing older with </a:t>
            </a:r>
            <a:r>
              <a:rPr lang="en-GB" sz="4600" b="1" dirty="0" smtClean="0">
                <a:latin typeface="Century Gothic" panose="020B0502020202020204" pitchFamily="34" charset="0"/>
              </a:rPr>
              <a:t>a learning disability</a:t>
            </a:r>
            <a:endParaRPr lang="en-US" sz="4600" b="1" dirty="0"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6279" y="5880308"/>
            <a:ext cx="9936899" cy="819150"/>
          </a:xfrm>
        </p:spPr>
        <p:txBody>
          <a:bodyPr/>
          <a:lstStyle/>
          <a:p>
            <a:r>
              <a:rPr lang="en-US" sz="3000" b="1" dirty="0">
                <a:latin typeface="Century Gothic" panose="020B0502020202020204" pitchFamily="34" charset="0"/>
                <a:ea typeface="+mj-ea"/>
                <a:cs typeface="+mj-cs"/>
              </a:rPr>
              <a:t>NICE quality </a:t>
            </a:r>
            <a:r>
              <a:rPr lang="en-US" sz="3000" b="1" dirty="0" smtClean="0">
                <a:latin typeface="Century Gothic" panose="020B0502020202020204" pitchFamily="34" charset="0"/>
                <a:ea typeface="+mj-ea"/>
                <a:cs typeface="+mj-cs"/>
              </a:rPr>
              <a:t>standard </a:t>
            </a:r>
            <a:r>
              <a:rPr lang="en-US" sz="3000" dirty="0" smtClean="0">
                <a:latin typeface="Century Gothic" panose="020B0502020202020204" pitchFamily="34" charset="0"/>
                <a:ea typeface="+mj-ea"/>
                <a:cs typeface="+mj-cs"/>
              </a:rPr>
              <a:t>(draft for consultation)</a:t>
            </a:r>
            <a:endParaRPr lang="en-US" sz="3000" dirty="0">
              <a:latin typeface="Century Gothic" panose="020B0502020202020204" pitchFamily="34" charset="0"/>
            </a:endParaRP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79" y="1485242"/>
            <a:ext cx="2970492" cy="1785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4795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677523" y="3771900"/>
            <a:ext cx="9018926" cy="277233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People’s views come first during their assessment.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They are given time and support to say what help they need.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They can talk about what they are good at, what they like doing and what they want to do in the future – like meeting new people.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They feel listened to and in control.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77" y="1355949"/>
            <a:ext cx="1782736" cy="186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2600325" y="1716093"/>
            <a:ext cx="7096124" cy="118812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31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en-GB" sz="2400" b="1" dirty="0">
                <a:latin typeface="Century Gothic" panose="020B0502020202020204" pitchFamily="34" charset="0"/>
              </a:rPr>
              <a:t>What </a:t>
            </a:r>
            <a:r>
              <a:rPr lang="en-GB" sz="2400" b="1" dirty="0" smtClean="0">
                <a:latin typeface="Century Gothic" panose="020B0502020202020204" pitchFamily="34" charset="0"/>
              </a:rPr>
              <a:t>does </a:t>
            </a:r>
            <a:r>
              <a:rPr lang="en-GB" sz="2400" b="1" dirty="0">
                <a:latin typeface="Century Gothic" panose="020B0502020202020204" pitchFamily="34" charset="0"/>
              </a:rPr>
              <a:t>quality statement </a:t>
            </a:r>
            <a:r>
              <a:rPr lang="en-GB" sz="2400" b="1" dirty="0" smtClean="0">
                <a:latin typeface="Century Gothic" panose="020B0502020202020204" pitchFamily="34" charset="0"/>
              </a:rPr>
              <a:t>1 mean for </a:t>
            </a:r>
            <a:r>
              <a:rPr lang="en-GB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people with a learning disability?</a:t>
            </a:r>
            <a:endParaRPr lang="en-GB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828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677523" y="3733800"/>
            <a:ext cx="8895101" cy="27504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The families and carers have the confidence that the services understand the care and support needs of the person with a learning disability.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The person doing care and support assessments also looks at what families and carers need.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Families and carers can have their own carer’s assessment.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They can get support when they need it.</a:t>
            </a:r>
            <a:endParaRPr lang="en-GB" sz="16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77" y="1355949"/>
            <a:ext cx="1782736" cy="186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2609849" y="1696245"/>
            <a:ext cx="6962775" cy="118812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31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en-GB" sz="2400" b="1" dirty="0">
                <a:latin typeface="Century Gothic" panose="020B0502020202020204" pitchFamily="34" charset="0"/>
              </a:rPr>
              <a:t>What </a:t>
            </a:r>
            <a:r>
              <a:rPr lang="en-GB" sz="2400" b="1" dirty="0" smtClean="0">
                <a:latin typeface="Century Gothic" panose="020B0502020202020204" pitchFamily="34" charset="0"/>
              </a:rPr>
              <a:t>does </a:t>
            </a:r>
            <a:r>
              <a:rPr lang="en-GB" sz="2400" b="1" dirty="0">
                <a:latin typeface="Century Gothic" panose="020B0502020202020204" pitchFamily="34" charset="0"/>
              </a:rPr>
              <a:t>quality statement </a:t>
            </a:r>
            <a:r>
              <a:rPr lang="en-GB" sz="2400" b="1" dirty="0" smtClean="0">
                <a:latin typeface="Century Gothic" panose="020B0502020202020204" pitchFamily="34" charset="0"/>
              </a:rPr>
              <a:t>1 mean for </a:t>
            </a:r>
            <a:r>
              <a:rPr lang="en-GB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families and carers?</a:t>
            </a:r>
            <a:endParaRPr lang="en-GB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922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519" y="2353311"/>
            <a:ext cx="2052288" cy="1275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59873" y="3947529"/>
            <a:ext cx="9055627" cy="2381834"/>
          </a:xfrm>
          <a:prstGeom prst="roundRect">
            <a:avLst/>
          </a:prstGeom>
          <a:solidFill>
            <a:srgbClr val="0B6F3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</a:pPr>
            <a:r>
              <a:rPr lang="en-GB" sz="2400" b="1" dirty="0" smtClean="0">
                <a:solidFill>
                  <a:srgbClr val="DEF6E5"/>
                </a:solidFill>
                <a:latin typeface="Century Gothic" panose="020B0502020202020204" pitchFamily="34" charset="0"/>
              </a:rPr>
              <a:t>Quality statement 2 </a:t>
            </a:r>
          </a:p>
          <a:p>
            <a:pPr>
              <a:spcBef>
                <a:spcPts val="1200"/>
              </a:spcBef>
            </a:pPr>
            <a:r>
              <a:rPr lang="en-GB" sz="2400" b="1" dirty="0" smtClean="0">
                <a:solidFill>
                  <a:srgbClr val="DEF6E5"/>
                </a:solidFill>
                <a:latin typeface="Century Gothic" panose="020B0502020202020204" pitchFamily="34" charset="0"/>
              </a:rPr>
              <a:t>People </a:t>
            </a:r>
            <a:r>
              <a:rPr lang="en-GB" sz="2400" b="1" dirty="0">
                <a:solidFill>
                  <a:srgbClr val="DEF6E5"/>
                </a:solidFill>
                <a:latin typeface="Century Gothic" panose="020B0502020202020204" pitchFamily="34" charset="0"/>
              </a:rPr>
              <a:t>with </a:t>
            </a:r>
            <a:r>
              <a:rPr lang="en-GB" sz="2400" b="1" dirty="0" smtClean="0">
                <a:solidFill>
                  <a:srgbClr val="DEF6E5"/>
                </a:solidFill>
                <a:latin typeface="Century Gothic" panose="020B0502020202020204" pitchFamily="34" charset="0"/>
              </a:rPr>
              <a:t>a learning disability </a:t>
            </a:r>
            <a:r>
              <a:rPr lang="en-GB" sz="2400" b="1" dirty="0">
                <a:solidFill>
                  <a:srgbClr val="DEF6E5"/>
                </a:solidFill>
                <a:latin typeface="Century Gothic" panose="020B0502020202020204" pitchFamily="34" charset="0"/>
              </a:rPr>
              <a:t>have a named lead practitioner responsible for </a:t>
            </a:r>
            <a:r>
              <a:rPr lang="en-GB" sz="2400" b="1" dirty="0" smtClean="0">
                <a:solidFill>
                  <a:srgbClr val="DEF6E5"/>
                </a:solidFill>
                <a:latin typeface="Century Gothic" panose="020B0502020202020204" pitchFamily="34" charset="0"/>
              </a:rPr>
              <a:t>coordinating* </a:t>
            </a:r>
            <a:r>
              <a:rPr lang="en-GB" sz="2400" b="1" dirty="0">
                <a:solidFill>
                  <a:srgbClr val="DEF6E5"/>
                </a:solidFill>
                <a:latin typeface="Century Gothic" panose="020B0502020202020204" pitchFamily="34" charset="0"/>
              </a:rPr>
              <a:t>their care and support</a:t>
            </a:r>
            <a:r>
              <a:rPr lang="en-GB" sz="2400" b="1" dirty="0" smtClean="0">
                <a:solidFill>
                  <a:srgbClr val="DEF6E5"/>
                </a:solidFill>
                <a:latin typeface="Century Gothic" panose="020B0502020202020204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GB" sz="1400" dirty="0" smtClean="0">
                <a:solidFill>
                  <a:srgbClr val="DEF6E5"/>
                </a:solidFill>
                <a:latin typeface="Century Gothic" panose="020B0502020202020204" pitchFamily="34" charset="0"/>
              </a:rPr>
              <a:t>* </a:t>
            </a:r>
            <a:r>
              <a:rPr lang="en-GB" sz="1400" i="1" dirty="0" smtClean="0">
                <a:solidFill>
                  <a:srgbClr val="DEF6E5"/>
                </a:solidFill>
                <a:latin typeface="Century Gothic" panose="020B0502020202020204" pitchFamily="34" charset="0"/>
              </a:rPr>
              <a:t>To coordinate care and support means to bring everything together</a:t>
            </a: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97" y="1858895"/>
            <a:ext cx="1432875" cy="165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971551" y="1171575"/>
            <a:ext cx="1757362" cy="687320"/>
          </a:xfrm>
          <a:prstGeom prst="wedgeEllipseCallou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rgbClr val="0B6F3F"/>
                </a:solidFill>
              </a:rPr>
              <a:t>Hi! My name is Sue</a:t>
            </a:r>
            <a:endParaRPr lang="en-GB" sz="1400" b="1" dirty="0">
              <a:solidFill>
                <a:srgbClr val="0B6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070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28" y="2659695"/>
            <a:ext cx="2052288" cy="1275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3089391" y="1839687"/>
            <a:ext cx="6473708" cy="1029558"/>
          </a:xfrm>
          <a:prstGeom prst="roundRect">
            <a:avLst/>
          </a:prstGeom>
          <a:solidFill>
            <a:srgbClr val="0B6F3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en-GB" sz="2400" b="1" dirty="0">
                <a:solidFill>
                  <a:srgbClr val="DEF6E5"/>
                </a:solidFill>
                <a:latin typeface="Century Gothic" panose="020B0502020202020204" pitchFamily="34" charset="0"/>
              </a:rPr>
              <a:t>Why is quality statement 2 important?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18564" y="4155708"/>
            <a:ext cx="8944535" cy="2359392"/>
          </a:xfrm>
          <a:prstGeom prst="roundRect">
            <a:avLst/>
          </a:prstGeom>
          <a:solidFill>
            <a:srgbClr val="DEF6E5"/>
          </a:solidFill>
          <a:ln w="3175">
            <a:solidFill>
              <a:srgbClr val="0B6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0B6F3F"/>
                </a:solidFill>
                <a:latin typeface="Century Gothic" panose="020B0502020202020204" pitchFamily="34" charset="0"/>
              </a:rPr>
              <a:t>As people </a:t>
            </a:r>
            <a:r>
              <a:rPr lang="en-GB" sz="1600" b="1" dirty="0" smtClean="0">
                <a:solidFill>
                  <a:srgbClr val="0B6F3F"/>
                </a:solidFill>
                <a:latin typeface="Century Gothic" panose="020B0502020202020204" pitchFamily="34" charset="0"/>
              </a:rPr>
              <a:t>with a </a:t>
            </a:r>
            <a:r>
              <a:rPr lang="en-GB" sz="1600" b="1" dirty="0">
                <a:solidFill>
                  <a:srgbClr val="0B6F3F"/>
                </a:solidFill>
                <a:latin typeface="Century Gothic" panose="020B0502020202020204" pitchFamily="34" charset="0"/>
              </a:rPr>
              <a:t>learning </a:t>
            </a:r>
            <a:r>
              <a:rPr lang="en-GB" sz="1600" b="1" dirty="0" smtClean="0">
                <a:solidFill>
                  <a:srgbClr val="0B6F3F"/>
                </a:solidFill>
                <a:latin typeface="Century Gothic" panose="020B0502020202020204" pitchFamily="34" charset="0"/>
              </a:rPr>
              <a:t>disability </a:t>
            </a:r>
            <a:r>
              <a:rPr lang="en-GB" sz="1600" b="1" dirty="0">
                <a:solidFill>
                  <a:srgbClr val="0B6F3F"/>
                </a:solidFill>
                <a:latin typeface="Century Gothic" panose="020B0502020202020204" pitchFamily="34" charset="0"/>
              </a:rPr>
              <a:t>get older </a:t>
            </a:r>
            <a:r>
              <a:rPr lang="en-GB" sz="1600" b="1" dirty="0" smtClean="0">
                <a:solidFill>
                  <a:srgbClr val="0B6F3F"/>
                </a:solidFill>
                <a:latin typeface="Century Gothic" panose="020B0502020202020204" pitchFamily="34" charset="0"/>
              </a:rPr>
              <a:t>their care </a:t>
            </a:r>
            <a:r>
              <a:rPr lang="en-GB" sz="1600" b="1" dirty="0">
                <a:solidFill>
                  <a:srgbClr val="0B6F3F"/>
                </a:solidFill>
                <a:latin typeface="Century Gothic" panose="020B0502020202020204" pitchFamily="34" charset="0"/>
              </a:rPr>
              <a:t>and support needs </a:t>
            </a:r>
            <a:r>
              <a:rPr lang="en-GB" sz="1600" b="1" dirty="0" smtClean="0">
                <a:solidFill>
                  <a:srgbClr val="0B6F3F"/>
                </a:solidFill>
                <a:latin typeface="Century Gothic" panose="020B0502020202020204" pitchFamily="34" charset="0"/>
              </a:rPr>
              <a:t>change.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0B6F3F"/>
                </a:solidFill>
                <a:latin typeface="Century Gothic" panose="020B0502020202020204" pitchFamily="34" charset="0"/>
              </a:rPr>
              <a:t>People </a:t>
            </a:r>
            <a:r>
              <a:rPr lang="en-GB" sz="1600" b="1" dirty="0" smtClean="0">
                <a:solidFill>
                  <a:srgbClr val="0B6F3F"/>
                </a:solidFill>
                <a:latin typeface="Century Gothic" panose="020B0502020202020204" pitchFamily="34" charset="0"/>
              </a:rPr>
              <a:t>may </a:t>
            </a:r>
            <a:r>
              <a:rPr lang="en-GB" sz="1600" b="1" dirty="0">
                <a:solidFill>
                  <a:srgbClr val="0B6F3F"/>
                </a:solidFill>
                <a:latin typeface="Century Gothic" panose="020B0502020202020204" pitchFamily="34" charset="0"/>
              </a:rPr>
              <a:t>be supported by many different services. They need to know who to speak to about their </a:t>
            </a:r>
            <a:r>
              <a:rPr lang="en-GB" sz="1600" b="1" dirty="0" smtClean="0">
                <a:solidFill>
                  <a:srgbClr val="0B6F3F"/>
                </a:solidFill>
                <a:latin typeface="Century Gothic" panose="020B0502020202020204" pitchFamily="34" charset="0"/>
              </a:rPr>
              <a:t>care.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rgbClr val="0B6F3F"/>
                </a:solidFill>
                <a:latin typeface="Century Gothic" panose="020B0502020202020204" pitchFamily="34" charset="0"/>
              </a:rPr>
              <a:t>A </a:t>
            </a:r>
            <a:r>
              <a:rPr lang="en-GB" sz="1600" b="1" dirty="0">
                <a:solidFill>
                  <a:srgbClr val="0B6F3F"/>
                </a:solidFill>
                <a:latin typeface="Century Gothic" panose="020B0502020202020204" pitchFamily="34" charset="0"/>
              </a:rPr>
              <a:t>named lead </a:t>
            </a:r>
            <a:r>
              <a:rPr lang="en-GB" sz="1600" b="1" dirty="0" smtClean="0">
                <a:solidFill>
                  <a:srgbClr val="0B6F3F"/>
                </a:solidFill>
                <a:latin typeface="Century Gothic" panose="020B0502020202020204" pitchFamily="34" charset="0"/>
              </a:rPr>
              <a:t>practitioner </a:t>
            </a:r>
            <a:r>
              <a:rPr lang="en-GB" sz="1600" b="1" dirty="0">
                <a:solidFill>
                  <a:srgbClr val="0B6F3F"/>
                </a:solidFill>
                <a:latin typeface="Century Gothic" panose="020B0502020202020204" pitchFamily="34" charset="0"/>
              </a:rPr>
              <a:t>can make sure </a:t>
            </a:r>
            <a:r>
              <a:rPr lang="en-GB" sz="1600" b="1" dirty="0" smtClean="0">
                <a:solidFill>
                  <a:srgbClr val="0B6F3F"/>
                </a:solidFill>
                <a:latin typeface="Century Gothic" panose="020B0502020202020204" pitchFamily="34" charset="0"/>
              </a:rPr>
              <a:t>all services </a:t>
            </a:r>
            <a:r>
              <a:rPr lang="en-GB" sz="1600" b="1" dirty="0">
                <a:solidFill>
                  <a:srgbClr val="0B6F3F"/>
                </a:solidFill>
                <a:latin typeface="Century Gothic" panose="020B0502020202020204" pitchFamily="34" charset="0"/>
              </a:rPr>
              <a:t>have the information they need to support the </a:t>
            </a:r>
            <a:r>
              <a:rPr lang="en-GB" sz="1600" b="1" dirty="0" smtClean="0">
                <a:solidFill>
                  <a:srgbClr val="0B6F3F"/>
                </a:solidFill>
                <a:latin typeface="Century Gothic" panose="020B0502020202020204" pitchFamily="34" charset="0"/>
              </a:rPr>
              <a:t>person.</a:t>
            </a:r>
            <a:endParaRPr lang="en-GB" sz="1600" b="1" dirty="0">
              <a:solidFill>
                <a:srgbClr val="0B6F3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97" y="1160004"/>
            <a:ext cx="1432875" cy="165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6942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866" y="2161780"/>
            <a:ext cx="2052288" cy="1275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3648075" y="1508289"/>
            <a:ext cx="5890372" cy="1511136"/>
          </a:xfrm>
          <a:prstGeom prst="roundRect">
            <a:avLst/>
          </a:prstGeom>
          <a:solidFill>
            <a:srgbClr val="0B6F3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en-GB" sz="2400" b="1" dirty="0">
                <a:solidFill>
                  <a:srgbClr val="DEF6E5"/>
                </a:solidFill>
                <a:latin typeface="Century Gothic" panose="020B0502020202020204" pitchFamily="34" charset="0"/>
              </a:rPr>
              <a:t>What does quality statement 2 mean for people with </a:t>
            </a:r>
            <a:r>
              <a:rPr lang="en-GB" sz="2400" b="1" dirty="0" smtClean="0">
                <a:solidFill>
                  <a:srgbClr val="DEF6E5"/>
                </a:solidFill>
                <a:latin typeface="Century Gothic" panose="020B0502020202020204" pitchFamily="34" charset="0"/>
              </a:rPr>
              <a:t>a learning disability </a:t>
            </a:r>
            <a:r>
              <a:rPr lang="en-GB" sz="2400" b="1" dirty="0">
                <a:solidFill>
                  <a:srgbClr val="DEF6E5"/>
                </a:solidFill>
                <a:latin typeface="Century Gothic" panose="020B0502020202020204" pitchFamily="34" charset="0"/>
              </a:rPr>
              <a:t>and their families and carers?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00997" y="3820269"/>
            <a:ext cx="9037450" cy="2590056"/>
          </a:xfrm>
          <a:prstGeom prst="roundRect">
            <a:avLst/>
          </a:prstGeom>
          <a:solidFill>
            <a:srgbClr val="DEF6E5"/>
          </a:solidFill>
          <a:ln w="3175">
            <a:solidFill>
              <a:srgbClr val="0B6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rgbClr val="0B6F3F"/>
                </a:solidFill>
                <a:latin typeface="Century Gothic" panose="020B0502020202020204" pitchFamily="34" charset="0"/>
              </a:rPr>
              <a:t>They </a:t>
            </a:r>
            <a:r>
              <a:rPr lang="en-GB" sz="1600" b="1" dirty="0">
                <a:solidFill>
                  <a:srgbClr val="0B6F3F"/>
                </a:solidFill>
                <a:latin typeface="Century Gothic" panose="020B0502020202020204" pitchFamily="34" charset="0"/>
              </a:rPr>
              <a:t>know who to talk to about their care and support. </a:t>
            </a:r>
            <a:endParaRPr lang="en-GB" sz="1600" b="1" dirty="0" smtClean="0">
              <a:solidFill>
                <a:srgbClr val="0B6F3F"/>
              </a:solidFill>
              <a:latin typeface="Century Gothic" panose="020B0502020202020204" pitchFamily="34" charset="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rgbClr val="0B6F3F"/>
                </a:solidFill>
                <a:latin typeface="Century Gothic" panose="020B0502020202020204" pitchFamily="34" charset="0"/>
              </a:rPr>
              <a:t>They build a good relationship with the named practitioner.</a:t>
            </a:r>
            <a:endParaRPr lang="en-GB" sz="1600" b="1" dirty="0">
              <a:solidFill>
                <a:srgbClr val="0B6F3F"/>
              </a:solidFill>
              <a:latin typeface="Century Gothic" panose="020B0502020202020204" pitchFamily="34" charset="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0B6F3F"/>
                </a:solidFill>
                <a:latin typeface="Century Gothic" panose="020B0502020202020204" pitchFamily="34" charset="0"/>
              </a:rPr>
              <a:t>They know they can ask this person questions and get help when they need it.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0B6F3F"/>
                </a:solidFill>
                <a:latin typeface="Century Gothic" panose="020B0502020202020204" pitchFamily="34" charset="0"/>
              </a:rPr>
              <a:t>Family members and carers (and friends, partners or colleagues who help out) know who talk to when they need advice or information. </a:t>
            </a: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34" y="1140957"/>
            <a:ext cx="1432875" cy="165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1574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75033" y="3500438"/>
            <a:ext cx="8795210" cy="2687991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</a:pPr>
            <a:r>
              <a:rPr lang="en-GB" sz="24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Quality statement 3 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People with </a:t>
            </a:r>
            <a:r>
              <a:rPr lang="en-GB" sz="24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a learning disability </a:t>
            </a:r>
            <a:r>
              <a:rPr lang="en-GB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have a plan for the future </a:t>
            </a:r>
            <a:r>
              <a:rPr lang="en-GB" sz="24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that </a:t>
            </a:r>
            <a:r>
              <a:rPr lang="en-GB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is </a:t>
            </a:r>
            <a:r>
              <a:rPr lang="en-GB" sz="24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reviewed at least annually*</a:t>
            </a:r>
          </a:p>
          <a:p>
            <a:pPr>
              <a:spcBef>
                <a:spcPts val="1200"/>
              </a:spcBef>
            </a:pPr>
            <a:r>
              <a:rPr lang="en-GB" sz="1400" i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* To review the plan annually means to check if it is up to date at least every year. 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978" y="1082807"/>
            <a:ext cx="1752947" cy="214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33" y="1375746"/>
            <a:ext cx="1907945" cy="132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7485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881872" y="2133600"/>
            <a:ext cx="5863474" cy="1237129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Why is quality statement 3 important?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058" y="1610693"/>
            <a:ext cx="1752947" cy="214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66" y="1375747"/>
            <a:ext cx="1663036" cy="1157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540191" y="4136092"/>
            <a:ext cx="9283435" cy="254261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Thinking about how </a:t>
            </a:r>
            <a:r>
              <a:rPr lang="en-GB" sz="160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people’s needs may </a:t>
            </a:r>
            <a:r>
              <a:rPr lang="en-GB" sz="16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change </a:t>
            </a:r>
            <a:r>
              <a:rPr lang="en-GB" sz="160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as they grow </a:t>
            </a:r>
            <a:r>
              <a:rPr lang="en-GB" sz="16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older helps to </a:t>
            </a:r>
            <a:r>
              <a:rPr lang="en-GB" sz="160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avoid a </a:t>
            </a:r>
            <a:r>
              <a:rPr lang="en-GB" sz="16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crisis in the future. 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Making plans helps </a:t>
            </a:r>
            <a:r>
              <a:rPr lang="en-GB" sz="16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people to decide what is really important to </a:t>
            </a:r>
            <a:r>
              <a:rPr lang="en-GB" sz="160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them.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Having a plan means that </a:t>
            </a:r>
            <a:r>
              <a:rPr lang="en-GB" sz="16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services know what to do </a:t>
            </a:r>
            <a:r>
              <a:rPr lang="en-GB" sz="160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when the person’s needs change</a:t>
            </a:r>
            <a:r>
              <a:rPr lang="en-GB" sz="16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076395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669" y="1750705"/>
            <a:ext cx="1605303" cy="1964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089170"/>
            <a:ext cx="1847944" cy="1286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3781613" y="1971675"/>
            <a:ext cx="5963733" cy="1468341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en-GB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What does quality statement 3 mean for people </a:t>
            </a:r>
            <a:r>
              <a:rPr lang="en-GB" sz="24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with a  </a:t>
            </a:r>
            <a:r>
              <a:rPr lang="en-GB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learning </a:t>
            </a:r>
            <a:r>
              <a:rPr lang="en-GB" sz="24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disability?</a:t>
            </a:r>
            <a:endParaRPr lang="en-GB" sz="24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61911" y="4019550"/>
            <a:ext cx="9283435" cy="259806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People are supported to think about how things might change in the future. 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They can talk about things like where they want to live in the future and what to do if a family member can no longer care for them.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They think about changes to their life, health, and the care they will need if they get ill or near the end of their life. </a:t>
            </a:r>
          </a:p>
        </p:txBody>
      </p:sp>
    </p:spTree>
    <p:extLst>
      <p:ext uri="{BB962C8B-B14F-4D97-AF65-F5344CB8AC3E}">
        <p14:creationId xmlns:p14="http://schemas.microsoft.com/office/powerpoint/2010/main" val="1516993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36870" y="1876425"/>
            <a:ext cx="5708476" cy="1236093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en-GB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What does quality statement 3 mean for families and carers?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925" y="1295072"/>
            <a:ext cx="1752947" cy="214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74" y="1295072"/>
            <a:ext cx="1907945" cy="132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461911" y="3883842"/>
            <a:ext cx="9283435" cy="273377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Family members and carers (including friends, partners or work colleagues who help out) are involved in making plans for the future.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They are involved in agreeing things in the plan, such as who will help with money and decisions in the future.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They can also say how long they can care for the person.</a:t>
            </a:r>
          </a:p>
        </p:txBody>
      </p:sp>
    </p:spTree>
    <p:extLst>
      <p:ext uri="{BB962C8B-B14F-4D97-AF65-F5344CB8AC3E}">
        <p14:creationId xmlns:p14="http://schemas.microsoft.com/office/powerpoint/2010/main" val="31385597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93199" y="3690354"/>
            <a:ext cx="8795210" cy="2624721"/>
          </a:xfrm>
          <a:prstGeom prst="roundRect">
            <a:avLst/>
          </a:prstGeom>
          <a:solidFill>
            <a:srgbClr val="02264E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</a:pPr>
            <a:r>
              <a:rPr lang="en-GB" sz="2400" b="1" dirty="0" smtClean="0">
                <a:solidFill>
                  <a:srgbClr val="DDF4FF"/>
                </a:solidFill>
                <a:latin typeface="Century Gothic" panose="020B0502020202020204" pitchFamily="34" charset="0"/>
              </a:rPr>
              <a:t>Quality statement 4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sz="2400" b="1" dirty="0">
                <a:solidFill>
                  <a:srgbClr val="DDF4FF"/>
                </a:solidFill>
                <a:latin typeface="Century Gothic" panose="020B0502020202020204" pitchFamily="34" charset="0"/>
              </a:rPr>
              <a:t>People with </a:t>
            </a:r>
            <a:r>
              <a:rPr lang="en-GB" sz="2400" b="1" dirty="0" smtClean="0">
                <a:solidFill>
                  <a:srgbClr val="DDF4FF"/>
                </a:solidFill>
                <a:latin typeface="Century Gothic" panose="020B0502020202020204" pitchFamily="34" charset="0"/>
              </a:rPr>
              <a:t>a learning disability </a:t>
            </a:r>
            <a:r>
              <a:rPr lang="en-GB" sz="2400" b="1" dirty="0">
                <a:solidFill>
                  <a:srgbClr val="DDF4FF"/>
                </a:solidFill>
                <a:latin typeface="Century Gothic" panose="020B0502020202020204" pitchFamily="34" charset="0"/>
              </a:rPr>
              <a:t>have their health action plan updated </a:t>
            </a:r>
            <a:r>
              <a:rPr lang="en-GB" sz="2400" b="1" dirty="0" smtClean="0">
                <a:solidFill>
                  <a:srgbClr val="DDF4FF"/>
                </a:solidFill>
                <a:latin typeface="Century Gothic" panose="020B0502020202020204" pitchFamily="34" charset="0"/>
              </a:rPr>
              <a:t>after </a:t>
            </a:r>
            <a:r>
              <a:rPr lang="en-GB" sz="2400" b="1" dirty="0">
                <a:solidFill>
                  <a:srgbClr val="DDF4FF"/>
                </a:solidFill>
                <a:latin typeface="Century Gothic" panose="020B0502020202020204" pitchFamily="34" charset="0"/>
              </a:rPr>
              <a:t>annual health </a:t>
            </a:r>
            <a:r>
              <a:rPr lang="en-GB" sz="2400" b="1" dirty="0" smtClean="0">
                <a:solidFill>
                  <a:srgbClr val="DDF4FF"/>
                </a:solidFill>
                <a:latin typeface="Century Gothic" panose="020B0502020202020204" pitchFamily="34" charset="0"/>
              </a:rPr>
              <a:t>checks*.</a:t>
            </a:r>
          </a:p>
          <a:p>
            <a:pPr>
              <a:spcBef>
                <a:spcPts val="1200"/>
              </a:spcBef>
            </a:pPr>
            <a:r>
              <a:rPr lang="en-GB" sz="1400" i="1" dirty="0" smtClean="0">
                <a:solidFill>
                  <a:srgbClr val="DDF4FF"/>
                </a:solidFill>
                <a:latin typeface="Century Gothic" panose="020B0502020202020204" pitchFamily="34" charset="0"/>
              </a:rPr>
              <a:t>* Annual health check means that the health check happens every year </a:t>
            </a: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74" y="1487605"/>
            <a:ext cx="2004308" cy="177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4296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857625" y="1781589"/>
            <a:ext cx="5276950" cy="1015149"/>
          </a:xfrm>
          <a:prstGeom prst="roundRect">
            <a:avLst/>
          </a:prstGeom>
          <a:solidFill>
            <a:schemeClr val="accent3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GB" sz="2400" b="1" dirty="0" smtClean="0">
                <a:latin typeface="Century Gothic" panose="020B0502020202020204" pitchFamily="34" charset="0"/>
              </a:rPr>
              <a:t>What is a learning disability?</a:t>
            </a:r>
            <a:endParaRPr lang="en-GB" sz="2400" b="1" dirty="0">
              <a:latin typeface="Century Gothic" panose="020B0502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61781" y="3486150"/>
            <a:ext cx="8572793" cy="2700337"/>
          </a:xfrm>
          <a:prstGeom prst="roundRect">
            <a:avLst/>
          </a:prstGeom>
          <a:solidFill>
            <a:srgbClr val="CDDBDD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bg2"/>
                </a:solidFill>
                <a:latin typeface="Century Gothic" panose="020B0502020202020204" pitchFamily="34" charset="0"/>
              </a:rPr>
              <a:t>When you have </a:t>
            </a:r>
            <a:r>
              <a:rPr lang="en-GB" sz="1600" b="1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difficulty understanding </a:t>
            </a:r>
            <a:r>
              <a:rPr lang="en-GB" sz="1600" b="1" dirty="0">
                <a:solidFill>
                  <a:schemeClr val="bg2"/>
                </a:solidFill>
                <a:latin typeface="Century Gothic" panose="020B0502020202020204" pitchFamily="34" charset="0"/>
              </a:rPr>
              <a:t>information.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bg2"/>
                </a:solidFill>
                <a:latin typeface="Century Gothic" panose="020B0502020202020204" pitchFamily="34" charset="0"/>
              </a:rPr>
              <a:t>When you may need </a:t>
            </a:r>
            <a:r>
              <a:rPr lang="en-GB" sz="1600" b="1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help and </a:t>
            </a:r>
            <a:r>
              <a:rPr lang="en-GB" sz="1600" b="1" dirty="0">
                <a:solidFill>
                  <a:schemeClr val="bg2"/>
                </a:solidFill>
                <a:latin typeface="Century Gothic" panose="020B0502020202020204" pitchFamily="34" charset="0"/>
              </a:rPr>
              <a:t>support with </a:t>
            </a:r>
            <a:r>
              <a:rPr lang="en-GB" sz="1600" b="1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some everyday </a:t>
            </a:r>
            <a:r>
              <a:rPr lang="en-GB" sz="1600" b="1" dirty="0">
                <a:solidFill>
                  <a:schemeClr val="bg2"/>
                </a:solidFill>
                <a:latin typeface="Century Gothic" panose="020B0502020202020204" pitchFamily="34" charset="0"/>
              </a:rPr>
              <a:t>tasks.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bg2"/>
                </a:solidFill>
                <a:latin typeface="Century Gothic" panose="020B0502020202020204" pitchFamily="34" charset="0"/>
              </a:rPr>
              <a:t>You have had these difficulties since </a:t>
            </a:r>
            <a:r>
              <a:rPr lang="en-GB" sz="1600" b="1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before you were </a:t>
            </a:r>
            <a:r>
              <a:rPr lang="en-GB" sz="1600" b="1" dirty="0">
                <a:solidFill>
                  <a:schemeClr val="bg2"/>
                </a:solidFill>
                <a:latin typeface="Century Gothic" panose="020B0502020202020204" pitchFamily="34" charset="0"/>
              </a:rPr>
              <a:t>18.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82" y="1342288"/>
            <a:ext cx="2969009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090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967318" y="1944333"/>
            <a:ext cx="6421779" cy="1085737"/>
          </a:xfrm>
          <a:prstGeom prst="roundRect">
            <a:avLst/>
          </a:prstGeom>
          <a:solidFill>
            <a:srgbClr val="02264E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en-GB" sz="2400" b="1" dirty="0" smtClean="0">
                <a:solidFill>
                  <a:srgbClr val="DDF4FF"/>
                </a:solidFill>
                <a:latin typeface="Century Gothic" panose="020B0502020202020204" pitchFamily="34" charset="0"/>
              </a:rPr>
              <a:t>Why is quality statement 4 important? </a:t>
            </a: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19" y="1700051"/>
            <a:ext cx="2004308" cy="177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659874" y="4105275"/>
            <a:ext cx="8729223" cy="2304754"/>
          </a:xfrm>
          <a:prstGeom prst="roundRect">
            <a:avLst/>
          </a:prstGeom>
          <a:solidFill>
            <a:srgbClr val="DDF4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rgbClr val="02264E"/>
                </a:solidFill>
                <a:latin typeface="Century Gothic" panose="020B0502020202020204" pitchFamily="34" charset="0"/>
              </a:rPr>
              <a:t>People </a:t>
            </a:r>
            <a:r>
              <a:rPr lang="en-GB" sz="1600" b="1" dirty="0">
                <a:solidFill>
                  <a:srgbClr val="02264E"/>
                </a:solidFill>
                <a:latin typeface="Century Gothic" panose="020B0502020202020204" pitchFamily="34" charset="0"/>
              </a:rPr>
              <a:t>with </a:t>
            </a:r>
            <a:r>
              <a:rPr lang="en-GB" sz="1600" b="1" dirty="0" smtClean="0">
                <a:solidFill>
                  <a:srgbClr val="02264E"/>
                </a:solidFill>
                <a:latin typeface="Century Gothic" panose="020B0502020202020204" pitchFamily="34" charset="0"/>
              </a:rPr>
              <a:t>a learning disability </a:t>
            </a:r>
            <a:r>
              <a:rPr lang="en-GB" sz="1600" b="1" dirty="0">
                <a:solidFill>
                  <a:srgbClr val="02264E"/>
                </a:solidFill>
                <a:latin typeface="Century Gothic" panose="020B0502020202020204" pitchFamily="34" charset="0"/>
              </a:rPr>
              <a:t>have worse health </a:t>
            </a:r>
            <a:r>
              <a:rPr lang="en-GB" sz="1600" b="1" dirty="0" smtClean="0">
                <a:solidFill>
                  <a:srgbClr val="02264E"/>
                </a:solidFill>
                <a:latin typeface="Century Gothic" panose="020B0502020202020204" pitchFamily="34" charset="0"/>
              </a:rPr>
              <a:t>than </a:t>
            </a:r>
            <a:r>
              <a:rPr lang="en-GB" sz="1600" b="1" dirty="0">
                <a:solidFill>
                  <a:srgbClr val="02264E"/>
                </a:solidFill>
                <a:latin typeface="Century Gothic" panose="020B0502020202020204" pitchFamily="34" charset="0"/>
              </a:rPr>
              <a:t>the rest of the </a:t>
            </a:r>
            <a:r>
              <a:rPr lang="en-GB" sz="1600" b="1" dirty="0" smtClean="0">
                <a:solidFill>
                  <a:srgbClr val="02264E"/>
                </a:solidFill>
                <a:latin typeface="Century Gothic" panose="020B0502020202020204" pitchFamily="34" charset="0"/>
              </a:rPr>
              <a:t>population.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02264E"/>
                </a:solidFill>
                <a:latin typeface="Century Gothic" panose="020B0502020202020204" pitchFamily="34" charset="0"/>
              </a:rPr>
              <a:t>This means they </a:t>
            </a:r>
            <a:r>
              <a:rPr lang="en-GB" sz="1600" b="1" dirty="0" smtClean="0">
                <a:solidFill>
                  <a:srgbClr val="02264E"/>
                </a:solidFill>
                <a:latin typeface="Century Gothic" panose="020B0502020202020204" pitchFamily="34" charset="0"/>
              </a:rPr>
              <a:t>may need more support to look after their health.</a:t>
            </a:r>
            <a:endParaRPr lang="en-GB" sz="1600" b="1" dirty="0">
              <a:solidFill>
                <a:srgbClr val="02264E"/>
              </a:solidFill>
              <a:latin typeface="Century Gothic" panose="020B0502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02264E"/>
                </a:solidFill>
                <a:latin typeface="Century Gothic" panose="020B0502020202020204" pitchFamily="34" charset="0"/>
              </a:rPr>
              <a:t>People can stay well for longer if they have regular health checks and a health action plan that is kept up to date.</a:t>
            </a:r>
          </a:p>
        </p:txBody>
      </p:sp>
    </p:spTree>
    <p:extLst>
      <p:ext uri="{BB962C8B-B14F-4D97-AF65-F5344CB8AC3E}">
        <p14:creationId xmlns:p14="http://schemas.microsoft.com/office/powerpoint/2010/main" val="12823523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114676" y="1944334"/>
            <a:ext cx="6353174" cy="1211242"/>
          </a:xfrm>
          <a:prstGeom prst="roundRect">
            <a:avLst/>
          </a:prstGeom>
          <a:solidFill>
            <a:srgbClr val="02264E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en-GB" sz="2400" b="1" dirty="0" smtClean="0">
                <a:solidFill>
                  <a:srgbClr val="DDF4FF"/>
                </a:solidFill>
                <a:latin typeface="Century Gothic" panose="020B0502020202020204" pitchFamily="34" charset="0"/>
              </a:rPr>
              <a:t>What does quality statement 4 mean for </a:t>
            </a:r>
            <a:r>
              <a:rPr lang="en-GB" sz="2400" b="1" dirty="0">
                <a:solidFill>
                  <a:srgbClr val="DDF4FF"/>
                </a:solidFill>
                <a:latin typeface="Century Gothic" panose="020B0502020202020204" pitchFamily="34" charset="0"/>
              </a:rPr>
              <a:t>people </a:t>
            </a:r>
            <a:r>
              <a:rPr lang="en-GB" sz="2400" b="1" dirty="0" smtClean="0">
                <a:solidFill>
                  <a:srgbClr val="DDF4FF"/>
                </a:solidFill>
                <a:latin typeface="Century Gothic" panose="020B0502020202020204" pitchFamily="34" charset="0"/>
              </a:rPr>
              <a:t>with a </a:t>
            </a:r>
            <a:r>
              <a:rPr lang="en-GB" sz="2400" b="1" dirty="0">
                <a:solidFill>
                  <a:srgbClr val="DDF4FF"/>
                </a:solidFill>
                <a:latin typeface="Century Gothic" panose="020B0502020202020204" pitchFamily="34" charset="0"/>
              </a:rPr>
              <a:t>learning </a:t>
            </a:r>
            <a:r>
              <a:rPr lang="en-GB" sz="2400" b="1" dirty="0" smtClean="0">
                <a:solidFill>
                  <a:srgbClr val="DDF4FF"/>
                </a:solidFill>
                <a:latin typeface="Century Gothic" panose="020B0502020202020204" pitchFamily="34" charset="0"/>
              </a:rPr>
              <a:t>disability? </a:t>
            </a: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69" y="1623851"/>
            <a:ext cx="2004308" cy="177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659874" y="3876675"/>
            <a:ext cx="8807976" cy="2833688"/>
          </a:xfrm>
          <a:prstGeom prst="roundRect">
            <a:avLst/>
          </a:prstGeom>
          <a:solidFill>
            <a:srgbClr val="DDF4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rgbClr val="02264E"/>
                </a:solidFill>
                <a:latin typeface="Century Gothic" panose="020B0502020202020204" pitchFamily="34" charset="0"/>
              </a:rPr>
              <a:t>Every year people with a </a:t>
            </a:r>
            <a:r>
              <a:rPr lang="en-GB" sz="1600" b="1" dirty="0">
                <a:solidFill>
                  <a:srgbClr val="02264E"/>
                </a:solidFill>
                <a:latin typeface="Century Gothic" panose="020B0502020202020204" pitchFamily="34" charset="0"/>
              </a:rPr>
              <a:t>learning </a:t>
            </a:r>
            <a:r>
              <a:rPr lang="en-GB" sz="1600" b="1" dirty="0" smtClean="0">
                <a:solidFill>
                  <a:srgbClr val="02264E"/>
                </a:solidFill>
                <a:latin typeface="Century Gothic" panose="020B0502020202020204" pitchFamily="34" charset="0"/>
              </a:rPr>
              <a:t>disability </a:t>
            </a:r>
            <a:r>
              <a:rPr lang="en-GB" sz="1600" b="1" dirty="0">
                <a:solidFill>
                  <a:srgbClr val="02264E"/>
                </a:solidFill>
                <a:latin typeface="Century Gothic" panose="020B0502020202020204" pitchFamily="34" charset="0"/>
              </a:rPr>
              <a:t>have </a:t>
            </a:r>
            <a:r>
              <a:rPr lang="en-GB" sz="1600" b="1" dirty="0" smtClean="0">
                <a:solidFill>
                  <a:srgbClr val="02264E"/>
                </a:solidFill>
                <a:latin typeface="Century Gothic" panose="020B0502020202020204" pitchFamily="34" charset="0"/>
              </a:rPr>
              <a:t>a </a:t>
            </a:r>
            <a:r>
              <a:rPr lang="en-GB" sz="1600" b="1" dirty="0">
                <a:solidFill>
                  <a:srgbClr val="02264E"/>
                </a:solidFill>
                <a:latin typeface="Century Gothic" panose="020B0502020202020204" pitchFamily="34" charset="0"/>
              </a:rPr>
              <a:t>health </a:t>
            </a:r>
            <a:r>
              <a:rPr lang="en-GB" sz="1600" b="1" dirty="0" smtClean="0">
                <a:solidFill>
                  <a:srgbClr val="02264E"/>
                </a:solidFill>
                <a:latin typeface="Century Gothic" panose="020B0502020202020204" pitchFamily="34" charset="0"/>
              </a:rPr>
              <a:t>check with </a:t>
            </a:r>
            <a:r>
              <a:rPr lang="en-GB" sz="1600" b="1" dirty="0">
                <a:solidFill>
                  <a:srgbClr val="02264E"/>
                </a:solidFill>
                <a:latin typeface="Century Gothic" panose="020B0502020202020204" pitchFamily="34" charset="0"/>
              </a:rPr>
              <a:t>their GP or nurse.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02264E"/>
                </a:solidFill>
                <a:latin typeface="Century Gothic" panose="020B0502020202020204" pitchFamily="34" charset="0"/>
              </a:rPr>
              <a:t>The results of this check are added to the person’s health action plan. A health action plan helps people with </a:t>
            </a:r>
            <a:r>
              <a:rPr lang="en-GB" sz="1600" b="1" dirty="0" smtClean="0">
                <a:solidFill>
                  <a:srgbClr val="02264E"/>
                </a:solidFill>
                <a:latin typeface="Century Gothic" panose="020B0502020202020204" pitchFamily="34" charset="0"/>
              </a:rPr>
              <a:t>a learning disability look after their health and stay </a:t>
            </a:r>
            <a:r>
              <a:rPr lang="en-GB" sz="1600" b="1" dirty="0">
                <a:solidFill>
                  <a:srgbClr val="02264E"/>
                </a:solidFill>
                <a:latin typeface="Century Gothic" panose="020B0502020202020204" pitchFamily="34" charset="0"/>
              </a:rPr>
              <a:t>healthy for </a:t>
            </a:r>
            <a:r>
              <a:rPr lang="en-GB" sz="1600" b="1" dirty="0" smtClean="0">
                <a:solidFill>
                  <a:srgbClr val="02264E"/>
                </a:solidFill>
                <a:latin typeface="Century Gothic" panose="020B0502020202020204" pitchFamily="34" charset="0"/>
              </a:rPr>
              <a:t>longer.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rgbClr val="02264E"/>
                </a:solidFill>
                <a:latin typeface="Century Gothic" panose="020B0502020202020204" pitchFamily="34" charset="0"/>
              </a:rPr>
              <a:t>The plan is put together and shared with the person in a way they can understand.</a:t>
            </a:r>
            <a:endParaRPr lang="en-GB" sz="1600" b="1" dirty="0">
              <a:solidFill>
                <a:srgbClr val="02264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1653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355940" y="1809751"/>
            <a:ext cx="6343872" cy="1372720"/>
          </a:xfrm>
          <a:prstGeom prst="roundRect">
            <a:avLst/>
          </a:prstGeom>
          <a:solidFill>
            <a:srgbClr val="02264E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en-GB" sz="2400" b="1" dirty="0" smtClean="0">
                <a:solidFill>
                  <a:srgbClr val="DDF4FF"/>
                </a:solidFill>
                <a:latin typeface="Century Gothic" panose="020B0502020202020204" pitchFamily="34" charset="0"/>
              </a:rPr>
              <a:t>What does quality statement 4 mean for </a:t>
            </a:r>
            <a:r>
              <a:rPr lang="en-GB" sz="2400" b="1" dirty="0" smtClean="0">
                <a:solidFill>
                  <a:schemeClr val="accent5">
                    <a:lumMod val="10000"/>
                    <a:lumOff val="90000"/>
                  </a:schemeClr>
                </a:solidFill>
                <a:latin typeface="Century Gothic" panose="020B0502020202020204" pitchFamily="34" charset="0"/>
              </a:rPr>
              <a:t>families and carers? </a:t>
            </a: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69" y="1623851"/>
            <a:ext cx="2004308" cy="177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659874" y="4191000"/>
            <a:ext cx="9039938" cy="2238375"/>
          </a:xfrm>
          <a:prstGeom prst="roundRect">
            <a:avLst/>
          </a:prstGeom>
          <a:solidFill>
            <a:srgbClr val="DDF4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rgbClr val="02264E"/>
                </a:solidFill>
                <a:latin typeface="Century Gothic" panose="020B0502020202020204" pitchFamily="34" charset="0"/>
              </a:rPr>
              <a:t>Family </a:t>
            </a:r>
            <a:r>
              <a:rPr lang="en-GB" sz="1600" b="1" dirty="0">
                <a:solidFill>
                  <a:srgbClr val="02264E"/>
                </a:solidFill>
                <a:latin typeface="Century Gothic" panose="020B0502020202020204" pitchFamily="34" charset="0"/>
              </a:rPr>
              <a:t>members and carers (including friends, partners or work colleagues who help out</a:t>
            </a:r>
            <a:r>
              <a:rPr lang="en-GB" sz="1600" b="1" dirty="0" smtClean="0">
                <a:solidFill>
                  <a:srgbClr val="02264E"/>
                </a:solidFill>
                <a:latin typeface="Century Gothic" panose="020B0502020202020204" pitchFamily="34" charset="0"/>
              </a:rPr>
              <a:t>).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rgbClr val="02264E"/>
                </a:solidFill>
                <a:latin typeface="Century Gothic" panose="020B0502020202020204" pitchFamily="34" charset="0"/>
              </a:rPr>
              <a:t>They </a:t>
            </a:r>
            <a:r>
              <a:rPr lang="en-GB" sz="1600" b="1" dirty="0">
                <a:solidFill>
                  <a:srgbClr val="02264E"/>
                </a:solidFill>
                <a:latin typeface="Century Gothic" panose="020B0502020202020204" pitchFamily="34" charset="0"/>
              </a:rPr>
              <a:t>can talk to the GP or nurse if they have </a:t>
            </a:r>
            <a:r>
              <a:rPr lang="en-GB" sz="1600" b="1" dirty="0" smtClean="0">
                <a:solidFill>
                  <a:srgbClr val="02264E"/>
                </a:solidFill>
                <a:latin typeface="Century Gothic" panose="020B0502020202020204" pitchFamily="34" charset="0"/>
              </a:rPr>
              <a:t>any worries. </a:t>
            </a:r>
            <a:endParaRPr lang="en-GB" sz="1600" b="1" dirty="0">
              <a:solidFill>
                <a:srgbClr val="02264E"/>
              </a:solidFill>
              <a:latin typeface="Century Gothic" panose="020B0502020202020204" pitchFamily="34" charset="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rgbClr val="02264E"/>
                </a:solidFill>
                <a:latin typeface="Century Gothic" panose="020B0502020202020204" pitchFamily="34" charset="0"/>
              </a:rPr>
              <a:t>They can also learn about how to support </a:t>
            </a:r>
            <a:r>
              <a:rPr lang="en-GB" sz="1600" b="1" dirty="0">
                <a:solidFill>
                  <a:srgbClr val="02264E"/>
                </a:solidFill>
                <a:latin typeface="Century Gothic" panose="020B0502020202020204" pitchFamily="34" charset="0"/>
              </a:rPr>
              <a:t>the</a:t>
            </a:r>
            <a:r>
              <a:rPr lang="en-GB" sz="1600" b="1" dirty="0" smtClean="0">
                <a:solidFill>
                  <a:srgbClr val="02264E"/>
                </a:solidFill>
                <a:latin typeface="Century Gothic" panose="020B0502020202020204" pitchFamily="34" charset="0"/>
              </a:rPr>
              <a:t> person to stay healthy. </a:t>
            </a:r>
            <a:endParaRPr lang="en-GB" sz="1600" b="1" dirty="0">
              <a:solidFill>
                <a:srgbClr val="02264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3890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46752" y="3810839"/>
            <a:ext cx="9021454" cy="2816203"/>
          </a:xfrm>
          <a:prstGeom prst="roundRect">
            <a:avLst/>
          </a:prstGeom>
          <a:solidFill>
            <a:srgbClr val="7A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</a:pPr>
            <a:r>
              <a:rPr lang="en-GB" sz="2400" b="1" dirty="0" smtClean="0">
                <a:solidFill>
                  <a:srgbClr val="FCC4D4"/>
                </a:solidFill>
                <a:latin typeface="Century Gothic" panose="020B0502020202020204" pitchFamily="34" charset="0"/>
              </a:rPr>
              <a:t>Quality statement 5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sz="2400" b="1" dirty="0">
                <a:solidFill>
                  <a:srgbClr val="FCC4D4"/>
                </a:solidFill>
                <a:latin typeface="Century Gothic" panose="020B0502020202020204" pitchFamily="34" charset="0"/>
              </a:rPr>
              <a:t>People with a learning disability meet with hospital staff before any planned hospital stay to agree reasonable </a:t>
            </a:r>
            <a:r>
              <a:rPr lang="en-GB" sz="2400" b="1" dirty="0" smtClean="0">
                <a:solidFill>
                  <a:srgbClr val="FCC4D4"/>
                </a:solidFill>
                <a:latin typeface="Century Gothic" panose="020B0502020202020204" pitchFamily="34" charset="0"/>
              </a:rPr>
              <a:t>adjustments* </a:t>
            </a:r>
            <a:r>
              <a:rPr lang="en-GB" sz="2400" b="1" dirty="0">
                <a:solidFill>
                  <a:srgbClr val="FCC4D4"/>
                </a:solidFill>
                <a:latin typeface="Century Gothic" panose="020B0502020202020204" pitchFamily="34" charset="0"/>
              </a:rPr>
              <a:t>which would make the stay easier for them</a:t>
            </a:r>
            <a:r>
              <a:rPr lang="en-GB" sz="2400" b="1" dirty="0" smtClean="0">
                <a:solidFill>
                  <a:srgbClr val="FCC4D4"/>
                </a:solidFill>
                <a:latin typeface="Century Gothic" panose="020B0502020202020204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GB" sz="1400" dirty="0" smtClean="0">
                <a:solidFill>
                  <a:srgbClr val="FCC4D4"/>
                </a:solidFill>
                <a:latin typeface="Century Gothic" panose="020B0502020202020204" pitchFamily="34" charset="0"/>
              </a:rPr>
              <a:t>*</a:t>
            </a:r>
            <a:r>
              <a:rPr lang="en-GB" sz="1400" i="1" dirty="0" smtClean="0">
                <a:solidFill>
                  <a:srgbClr val="FCC4D4"/>
                </a:solidFill>
                <a:latin typeface="Century Gothic" panose="020B0502020202020204" pitchFamily="34" charset="0"/>
              </a:rPr>
              <a:t>Reasonable </a:t>
            </a:r>
            <a:r>
              <a:rPr lang="en-GB" sz="1400" i="1" dirty="0">
                <a:solidFill>
                  <a:srgbClr val="FCC4D4"/>
                </a:solidFill>
                <a:latin typeface="Century Gothic" panose="020B0502020202020204" pitchFamily="34" charset="0"/>
              </a:rPr>
              <a:t>adjustments </a:t>
            </a:r>
            <a:r>
              <a:rPr lang="en-GB" sz="1400" i="1" dirty="0" smtClean="0">
                <a:solidFill>
                  <a:srgbClr val="FCC4D4"/>
                </a:solidFill>
                <a:latin typeface="Century Gothic" panose="020B0502020202020204" pitchFamily="34" charset="0"/>
              </a:rPr>
              <a:t>are </a:t>
            </a:r>
            <a:r>
              <a:rPr lang="en-GB" sz="1400" i="1" dirty="0">
                <a:solidFill>
                  <a:srgbClr val="FCC4D4"/>
                </a:solidFill>
                <a:latin typeface="Century Gothic" panose="020B0502020202020204" pitchFamily="34" charset="0"/>
              </a:rPr>
              <a:t>anything that is needed to make sure </a:t>
            </a:r>
            <a:r>
              <a:rPr lang="en-GB" sz="1400" i="1" dirty="0" smtClean="0">
                <a:solidFill>
                  <a:srgbClr val="FCC4D4"/>
                </a:solidFill>
                <a:latin typeface="Century Gothic" panose="020B0502020202020204" pitchFamily="34" charset="0"/>
              </a:rPr>
              <a:t>that people with a learning disability get </a:t>
            </a:r>
            <a:r>
              <a:rPr lang="en-GB" sz="1400" i="1" dirty="0">
                <a:solidFill>
                  <a:srgbClr val="FCC4D4"/>
                </a:solidFill>
                <a:latin typeface="Century Gothic" panose="020B0502020202020204" pitchFamily="34" charset="0"/>
              </a:rPr>
              <a:t>as good a service as anyone else.</a:t>
            </a:r>
            <a:endParaRPr lang="en-GB" sz="1400" i="1" dirty="0" smtClean="0">
              <a:solidFill>
                <a:srgbClr val="FCC4D4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6360">
            <a:off x="3393178" y="1150817"/>
            <a:ext cx="1297312" cy="1833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52" y="2018521"/>
            <a:ext cx="2595610" cy="16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1253169" y="1323196"/>
            <a:ext cx="1258034" cy="826868"/>
          </a:xfrm>
          <a:prstGeom prst="wedgeEllipseCallou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1405747"/>
            <a:ext cx="763996" cy="661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65503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814763" y="2321859"/>
            <a:ext cx="5838284" cy="1139002"/>
          </a:xfrm>
          <a:prstGeom prst="roundRect">
            <a:avLst/>
          </a:prstGeom>
          <a:solidFill>
            <a:srgbClr val="7A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en-GB" sz="2400" b="1" dirty="0" smtClean="0">
                <a:solidFill>
                  <a:srgbClr val="FFE7E7"/>
                </a:solidFill>
                <a:latin typeface="Century Gothic" panose="020B0502020202020204" pitchFamily="34" charset="0"/>
              </a:rPr>
              <a:t>Why is quality statement 5 important?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31595" y="4086131"/>
            <a:ext cx="9021452" cy="2405357"/>
          </a:xfrm>
          <a:prstGeom prst="roundRect">
            <a:avLst/>
          </a:prstGeom>
          <a:solidFill>
            <a:srgbClr val="FFE7E7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660402"/>
                </a:solidFill>
                <a:latin typeface="Century Gothic" panose="020B0502020202020204" pitchFamily="34" charset="0"/>
              </a:rPr>
              <a:t>Going to hospital may </a:t>
            </a:r>
            <a:r>
              <a:rPr lang="en-GB" sz="1600" b="1" dirty="0" smtClean="0">
                <a:solidFill>
                  <a:srgbClr val="660402"/>
                </a:solidFill>
                <a:latin typeface="Century Gothic" panose="020B0502020202020204" pitchFamily="34" charset="0"/>
              </a:rPr>
              <a:t>be difficult for </a:t>
            </a:r>
            <a:r>
              <a:rPr lang="en-GB" sz="1600" b="1" dirty="0">
                <a:solidFill>
                  <a:srgbClr val="660402"/>
                </a:solidFill>
                <a:latin typeface="Century Gothic" panose="020B0502020202020204" pitchFamily="34" charset="0"/>
              </a:rPr>
              <a:t>people </a:t>
            </a:r>
            <a:r>
              <a:rPr lang="en-GB" sz="1600" b="1" dirty="0" smtClean="0">
                <a:solidFill>
                  <a:srgbClr val="660402"/>
                </a:solidFill>
                <a:latin typeface="Century Gothic" panose="020B0502020202020204" pitchFamily="34" charset="0"/>
              </a:rPr>
              <a:t>with a </a:t>
            </a:r>
            <a:r>
              <a:rPr lang="en-GB" sz="1600" b="1" dirty="0">
                <a:solidFill>
                  <a:srgbClr val="660402"/>
                </a:solidFill>
                <a:latin typeface="Century Gothic" panose="020B0502020202020204" pitchFamily="34" charset="0"/>
              </a:rPr>
              <a:t>learning </a:t>
            </a:r>
            <a:r>
              <a:rPr lang="en-GB" sz="1600" b="1" dirty="0" smtClean="0">
                <a:solidFill>
                  <a:srgbClr val="660402"/>
                </a:solidFill>
                <a:latin typeface="Century Gothic" panose="020B0502020202020204" pitchFamily="34" charset="0"/>
              </a:rPr>
              <a:t>disability.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660402"/>
                </a:solidFill>
                <a:latin typeface="Century Gothic" panose="020B0502020202020204" pitchFamily="34" charset="0"/>
              </a:rPr>
              <a:t>S</a:t>
            </a:r>
            <a:r>
              <a:rPr lang="en-GB" sz="1600" b="1" dirty="0" smtClean="0">
                <a:solidFill>
                  <a:srgbClr val="660402"/>
                </a:solidFill>
                <a:latin typeface="Century Gothic" panose="020B0502020202020204" pitchFamily="34" charset="0"/>
              </a:rPr>
              <a:t>taff </a:t>
            </a:r>
            <a:r>
              <a:rPr lang="en-GB" sz="1600" b="1" dirty="0">
                <a:solidFill>
                  <a:srgbClr val="660402"/>
                </a:solidFill>
                <a:latin typeface="Century Gothic" panose="020B0502020202020204" pitchFamily="34" charset="0"/>
              </a:rPr>
              <a:t>in hospital </a:t>
            </a:r>
            <a:r>
              <a:rPr lang="en-GB" sz="1600" b="1" dirty="0" smtClean="0">
                <a:solidFill>
                  <a:srgbClr val="660402"/>
                </a:solidFill>
                <a:latin typeface="Century Gothic" panose="020B0502020202020204" pitchFamily="34" charset="0"/>
              </a:rPr>
              <a:t>need to find out </a:t>
            </a:r>
            <a:r>
              <a:rPr lang="en-GB" sz="1600" b="1" dirty="0">
                <a:solidFill>
                  <a:srgbClr val="660402"/>
                </a:solidFill>
                <a:latin typeface="Century Gothic" panose="020B0502020202020204" pitchFamily="34" charset="0"/>
              </a:rPr>
              <a:t>how to give </a:t>
            </a:r>
            <a:r>
              <a:rPr lang="en-GB" sz="1600" b="1" dirty="0" smtClean="0">
                <a:solidFill>
                  <a:srgbClr val="660402"/>
                </a:solidFill>
                <a:latin typeface="Century Gothic" panose="020B0502020202020204" pitchFamily="34" charset="0"/>
              </a:rPr>
              <a:t>care </a:t>
            </a:r>
            <a:r>
              <a:rPr lang="en-GB" sz="1600" b="1" dirty="0">
                <a:solidFill>
                  <a:srgbClr val="660402"/>
                </a:solidFill>
                <a:latin typeface="Century Gothic" panose="020B0502020202020204" pitchFamily="34" charset="0"/>
              </a:rPr>
              <a:t>and support </a:t>
            </a:r>
            <a:r>
              <a:rPr lang="en-GB" sz="1600" b="1" dirty="0" smtClean="0">
                <a:solidFill>
                  <a:srgbClr val="660402"/>
                </a:solidFill>
                <a:latin typeface="Century Gothic" panose="020B0502020202020204" pitchFamily="34" charset="0"/>
              </a:rPr>
              <a:t>to the </a:t>
            </a:r>
            <a:r>
              <a:rPr lang="en-GB" sz="1600" b="1" dirty="0">
                <a:solidFill>
                  <a:srgbClr val="660402"/>
                </a:solidFill>
                <a:latin typeface="Century Gothic" panose="020B0502020202020204" pitchFamily="34" charset="0"/>
              </a:rPr>
              <a:t>person if they don’t know them.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660402"/>
                </a:solidFill>
                <a:latin typeface="Century Gothic" panose="020B0502020202020204" pitchFamily="34" charset="0"/>
              </a:rPr>
              <a:t>Having a meeting before the hospital stay can help staff learn about the person and tell them what to expect. The person can share their hospital passport, which </a:t>
            </a:r>
            <a:r>
              <a:rPr lang="en-GB" sz="1600" b="1" dirty="0" smtClean="0">
                <a:solidFill>
                  <a:srgbClr val="660402"/>
                </a:solidFill>
                <a:latin typeface="Century Gothic" panose="020B0502020202020204" pitchFamily="34" charset="0"/>
              </a:rPr>
              <a:t>includes important information about </a:t>
            </a:r>
            <a:r>
              <a:rPr lang="en-GB" sz="1600" b="1" dirty="0">
                <a:solidFill>
                  <a:srgbClr val="660402"/>
                </a:solidFill>
                <a:latin typeface="Century Gothic" panose="020B0502020202020204" pitchFamily="34" charset="0"/>
              </a:rPr>
              <a:t>them</a:t>
            </a:r>
            <a:r>
              <a:rPr lang="en-GB" sz="1600" b="1" dirty="0" smtClean="0">
                <a:solidFill>
                  <a:srgbClr val="660402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21" y="2417551"/>
            <a:ext cx="2595610" cy="16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764" y="1700167"/>
            <a:ext cx="763996" cy="661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Callout 9"/>
          <p:cNvSpPr/>
          <p:nvPr/>
        </p:nvSpPr>
        <p:spPr>
          <a:xfrm>
            <a:off x="938681" y="1617616"/>
            <a:ext cx="1258034" cy="826868"/>
          </a:xfrm>
          <a:prstGeom prst="wedgeEllipseCallou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6360">
            <a:off x="2749090" y="1211995"/>
            <a:ext cx="1004647" cy="1419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26790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638746" y="2361934"/>
            <a:ext cx="6095803" cy="1352549"/>
          </a:xfrm>
          <a:prstGeom prst="roundRect">
            <a:avLst/>
          </a:prstGeom>
          <a:solidFill>
            <a:srgbClr val="7A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en-GB" sz="2400" b="1" dirty="0">
                <a:solidFill>
                  <a:srgbClr val="FFE7E7"/>
                </a:solidFill>
                <a:latin typeface="Century Gothic" panose="020B0502020202020204" pitchFamily="34" charset="0"/>
              </a:rPr>
              <a:t>What does quality statement 5 mean for people with </a:t>
            </a:r>
            <a:r>
              <a:rPr lang="en-GB" sz="2400" b="1" dirty="0" smtClean="0">
                <a:solidFill>
                  <a:srgbClr val="FFE7E7"/>
                </a:solidFill>
                <a:latin typeface="Century Gothic" panose="020B0502020202020204" pitchFamily="34" charset="0"/>
              </a:rPr>
              <a:t>a learning disability? </a:t>
            </a:r>
            <a:endParaRPr lang="en-GB" sz="2400" b="1" dirty="0">
              <a:solidFill>
                <a:srgbClr val="FFE7E7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31594" y="4186239"/>
            <a:ext cx="9102955" cy="2605086"/>
          </a:xfrm>
          <a:prstGeom prst="roundRect">
            <a:avLst/>
          </a:prstGeom>
          <a:solidFill>
            <a:srgbClr val="FFE7E7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660402"/>
                </a:solidFill>
                <a:latin typeface="Century Gothic" panose="020B0502020202020204" pitchFamily="34" charset="0"/>
              </a:rPr>
              <a:t>People </a:t>
            </a:r>
            <a:r>
              <a:rPr lang="en-GB" sz="1600" b="1" dirty="0" smtClean="0">
                <a:solidFill>
                  <a:srgbClr val="660402"/>
                </a:solidFill>
                <a:latin typeface="Century Gothic" panose="020B0502020202020204" pitchFamily="34" charset="0"/>
              </a:rPr>
              <a:t>with a </a:t>
            </a:r>
            <a:r>
              <a:rPr lang="en-GB" sz="1600" b="1" dirty="0">
                <a:solidFill>
                  <a:srgbClr val="660402"/>
                </a:solidFill>
                <a:latin typeface="Century Gothic" panose="020B0502020202020204" pitchFamily="34" charset="0"/>
              </a:rPr>
              <a:t>learning </a:t>
            </a:r>
            <a:r>
              <a:rPr lang="en-GB" sz="1600" b="1" dirty="0" smtClean="0">
                <a:solidFill>
                  <a:srgbClr val="660402"/>
                </a:solidFill>
                <a:latin typeface="Century Gothic" panose="020B0502020202020204" pitchFamily="34" charset="0"/>
              </a:rPr>
              <a:t>disability </a:t>
            </a:r>
            <a:r>
              <a:rPr lang="en-GB" sz="1600" b="1" dirty="0">
                <a:solidFill>
                  <a:srgbClr val="660402"/>
                </a:solidFill>
                <a:latin typeface="Century Gothic" panose="020B0502020202020204" pitchFamily="34" charset="0"/>
              </a:rPr>
              <a:t>who are going to stay in hospital can meet the hospital staff first.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660402"/>
                </a:solidFill>
                <a:latin typeface="Century Gothic" panose="020B0502020202020204" pitchFamily="34" charset="0"/>
              </a:rPr>
              <a:t>During the meeting, the hospital staff can explain what will happen when the person comes to hospital.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660402"/>
                </a:solidFill>
                <a:latin typeface="Century Gothic" panose="020B0502020202020204" pitchFamily="34" charset="0"/>
              </a:rPr>
              <a:t>The person can talk about their needs and worries. They can also decide if they want someone they know to stay with them for the night. </a:t>
            </a: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21" y="2417551"/>
            <a:ext cx="2595610" cy="16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764" y="1700167"/>
            <a:ext cx="763996" cy="661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Callout 9"/>
          <p:cNvSpPr/>
          <p:nvPr/>
        </p:nvSpPr>
        <p:spPr>
          <a:xfrm>
            <a:off x="938681" y="1617616"/>
            <a:ext cx="1258034" cy="826868"/>
          </a:xfrm>
          <a:prstGeom prst="wedgeEllipseCallou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6360">
            <a:off x="2749090" y="1211995"/>
            <a:ext cx="1004647" cy="1419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60850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676650" y="2417551"/>
            <a:ext cx="5976397" cy="1384797"/>
          </a:xfrm>
          <a:prstGeom prst="roundRect">
            <a:avLst/>
          </a:prstGeom>
          <a:solidFill>
            <a:srgbClr val="7A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en-GB" sz="2400" b="1" dirty="0">
                <a:solidFill>
                  <a:srgbClr val="FFE7E7"/>
                </a:solidFill>
                <a:latin typeface="Century Gothic" panose="020B0502020202020204" pitchFamily="34" charset="0"/>
              </a:rPr>
              <a:t>What does quality statement 5 mean for families and carers?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31595" y="4404972"/>
            <a:ext cx="9021452" cy="2210142"/>
          </a:xfrm>
          <a:prstGeom prst="roundRect">
            <a:avLst/>
          </a:prstGeom>
          <a:solidFill>
            <a:srgbClr val="FFE7E7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660402"/>
                </a:solidFill>
                <a:latin typeface="Century Gothic" panose="020B0502020202020204" pitchFamily="34" charset="0"/>
              </a:rPr>
              <a:t>Family members and carers (including friends, partners or work colleagues who help out).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660402"/>
                </a:solidFill>
                <a:latin typeface="Century Gothic" panose="020B0502020202020204" pitchFamily="34" charset="0"/>
              </a:rPr>
              <a:t>Family members and carers take part in the meeting and make sure the hospital staff understand the needs of the person with a learning disability.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660402"/>
                </a:solidFill>
                <a:latin typeface="Century Gothic" panose="020B0502020202020204" pitchFamily="34" charset="0"/>
              </a:rPr>
              <a:t>They can stay in the hospital all night if the person they support wants them to. </a:t>
            </a: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21" y="2417551"/>
            <a:ext cx="2595610" cy="16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764" y="1700167"/>
            <a:ext cx="763996" cy="661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Callout 9"/>
          <p:cNvSpPr/>
          <p:nvPr/>
        </p:nvSpPr>
        <p:spPr>
          <a:xfrm>
            <a:off x="938681" y="1617616"/>
            <a:ext cx="1258034" cy="826868"/>
          </a:xfrm>
          <a:prstGeom prst="wedgeEllipseCallou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6360">
            <a:off x="2749090" y="1211995"/>
            <a:ext cx="1004647" cy="1419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42631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770493" y="1785938"/>
            <a:ext cx="8587820" cy="40684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  <a:spcAft>
                <a:spcPts val="1200"/>
              </a:spcAft>
            </a:pPr>
            <a:endParaRPr lang="en-GB" sz="1600" b="1" dirty="0" smtClean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sz="1600" b="1" dirty="0">
                <a:solidFill>
                  <a:schemeClr val="bg2"/>
                </a:solidFill>
                <a:latin typeface="Century Gothic" panose="020B0502020202020204" pitchFamily="34" charset="0"/>
              </a:rPr>
              <a:t>NICE has </a:t>
            </a:r>
            <a:r>
              <a:rPr lang="en-GB" sz="1600" b="1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other quality </a:t>
            </a:r>
            <a:r>
              <a:rPr lang="en-GB" sz="1600" b="1" dirty="0">
                <a:solidFill>
                  <a:schemeClr val="bg2"/>
                </a:solidFill>
                <a:latin typeface="Century Gothic" panose="020B0502020202020204" pitchFamily="34" charset="0"/>
              </a:rPr>
              <a:t>standards </a:t>
            </a:r>
            <a:r>
              <a:rPr lang="en-GB" sz="1600" b="1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that </a:t>
            </a:r>
            <a:r>
              <a:rPr lang="en-GB" sz="1600" b="1" dirty="0">
                <a:solidFill>
                  <a:schemeClr val="bg2"/>
                </a:solidFill>
                <a:latin typeface="Century Gothic" panose="020B0502020202020204" pitchFamily="34" charset="0"/>
              </a:rPr>
              <a:t>are important for people with </a:t>
            </a:r>
            <a:r>
              <a:rPr lang="en-GB" sz="1600" b="1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a learning disability. </a:t>
            </a:r>
            <a:r>
              <a:rPr lang="en-GB" sz="1600" b="1" dirty="0">
                <a:solidFill>
                  <a:schemeClr val="bg2"/>
                </a:solidFill>
                <a:latin typeface="Century Gothic" panose="020B0502020202020204" pitchFamily="34" charset="0"/>
              </a:rPr>
              <a:t>You can see the full list at </a:t>
            </a:r>
            <a:r>
              <a:rPr lang="en-GB" sz="1600" b="1" dirty="0" smtClean="0">
                <a:solidFill>
                  <a:schemeClr val="bg1"/>
                </a:solidFill>
                <a:latin typeface="Century Gothic" panose="020B0502020202020204" pitchFamily="34" charset="0"/>
                <a:hlinkClick r:id="rId2"/>
              </a:rPr>
              <a:t>quality </a:t>
            </a:r>
            <a:r>
              <a:rPr lang="en-GB" sz="1600" b="1" dirty="0">
                <a:solidFill>
                  <a:schemeClr val="bg1"/>
                </a:solidFill>
                <a:latin typeface="Century Gothic" panose="020B0502020202020204" pitchFamily="34" charset="0"/>
                <a:hlinkClick r:id="rId2"/>
              </a:rPr>
              <a:t>standards topic </a:t>
            </a:r>
            <a:r>
              <a:rPr lang="en-GB" sz="1600" b="1" dirty="0" smtClean="0">
                <a:solidFill>
                  <a:schemeClr val="bg1"/>
                </a:solidFill>
                <a:latin typeface="Century Gothic" panose="020B0502020202020204" pitchFamily="34" charset="0"/>
                <a:hlinkClick r:id="rId2"/>
              </a:rPr>
              <a:t>library</a:t>
            </a:r>
            <a:r>
              <a:rPr lang="en-GB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  <a:endParaRPr lang="en-GB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sz="1600" b="1" dirty="0">
                <a:solidFill>
                  <a:schemeClr val="bg2"/>
                </a:solidFill>
                <a:latin typeface="Century Gothic" panose="020B0502020202020204" pitchFamily="34" charset="0"/>
              </a:rPr>
              <a:t>The </a:t>
            </a:r>
            <a:r>
              <a:rPr lang="en-GB" sz="1600" b="1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most important ones for people with a learning disability as they growing </a:t>
            </a:r>
            <a:r>
              <a:rPr lang="en-GB" sz="1600" b="1" dirty="0">
                <a:solidFill>
                  <a:schemeClr val="bg2"/>
                </a:solidFill>
                <a:latin typeface="Century Gothic" panose="020B0502020202020204" pitchFamily="34" charset="0"/>
              </a:rPr>
              <a:t>older are</a:t>
            </a:r>
            <a:r>
              <a:rPr lang="en-GB" sz="1600" b="1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:</a:t>
            </a:r>
            <a:endParaRPr lang="en-GB" sz="1600" b="1" dirty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b="1" dirty="0" err="1" smtClean="0">
                <a:solidFill>
                  <a:schemeClr val="bg2"/>
                </a:solidFill>
                <a:latin typeface="Century Gothic" panose="020B0502020202020204" pitchFamily="34" charset="0"/>
              </a:rPr>
              <a:t>Multimorbidity</a:t>
            </a:r>
            <a:r>
              <a:rPr lang="en-GB" sz="1600" b="1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 </a:t>
            </a:r>
            <a:r>
              <a:rPr lang="en-GB" sz="1600" b="1" dirty="0">
                <a:solidFill>
                  <a:schemeClr val="bg2"/>
                </a:solidFill>
                <a:latin typeface="Century Gothic" panose="020B0502020202020204" pitchFamily="34" charset="0"/>
              </a:rPr>
              <a:t>(</a:t>
            </a:r>
            <a:r>
              <a:rPr lang="en-GB" sz="1600" b="1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QS153) 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Learning </a:t>
            </a:r>
            <a:r>
              <a:rPr lang="en-GB" sz="1600" b="1" dirty="0">
                <a:solidFill>
                  <a:schemeClr val="bg2"/>
                </a:solidFill>
                <a:latin typeface="Century Gothic" panose="020B0502020202020204" pitchFamily="34" charset="0"/>
              </a:rPr>
              <a:t>disabilities: challenging behaviour (QS101) </a:t>
            </a:r>
            <a:endParaRPr lang="en-GB" sz="1600" b="1" dirty="0" smtClean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End </a:t>
            </a:r>
            <a:r>
              <a:rPr lang="en-GB" sz="1600" b="1" dirty="0">
                <a:solidFill>
                  <a:schemeClr val="bg2"/>
                </a:solidFill>
                <a:latin typeface="Century Gothic" panose="020B0502020202020204" pitchFamily="34" charset="0"/>
              </a:rPr>
              <a:t>of life care for adults (QS13</a:t>
            </a:r>
            <a:r>
              <a:rPr lang="en-GB" sz="1600" b="1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)</a:t>
            </a:r>
            <a:endParaRPr lang="en-GB" sz="1600" b="1" dirty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GB" sz="1600" b="1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7722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998" y="684364"/>
            <a:ext cx="3036758" cy="158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3" name="TextBox 4"/>
          <p:cNvSpPr txBox="1">
            <a:spLocks noChangeArrowheads="1"/>
          </p:cNvSpPr>
          <p:nvPr/>
        </p:nvSpPr>
        <p:spPr bwMode="auto">
          <a:xfrm>
            <a:off x="4552067" y="525088"/>
            <a:ext cx="5399652" cy="2487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spcAft>
                <a:spcPts val="1323"/>
              </a:spcAft>
              <a:buNone/>
            </a:pPr>
            <a:r>
              <a:rPr lang="en-GB" altLang="en-US" sz="1985">
                <a:latin typeface="Arial" panose="020B0604020202020204" pitchFamily="34" charset="0"/>
              </a:rPr>
              <a:t>Artwork is from the Valuing People Clipart collection and cannot be used anywhere else without written permission from Inspired Services Publishing Ltd.</a:t>
            </a:r>
          </a:p>
          <a:p>
            <a:pPr>
              <a:lnSpc>
                <a:spcPct val="115000"/>
              </a:lnSpc>
              <a:spcBef>
                <a:spcPct val="0"/>
              </a:spcBef>
              <a:spcAft>
                <a:spcPts val="1323"/>
              </a:spcAft>
              <a:buNone/>
            </a:pPr>
            <a:r>
              <a:rPr lang="en-GB" altLang="en-US" sz="1985" b="1">
                <a:latin typeface="Arial" panose="020B0604020202020204" pitchFamily="34" charset="0"/>
              </a:rPr>
              <a:t>www.inspiredservices.org.uk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985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9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76275" y="3419474"/>
            <a:ext cx="8677275" cy="2798109"/>
          </a:xfrm>
          <a:prstGeom prst="roundRect">
            <a:avLst/>
          </a:prstGeom>
          <a:solidFill>
            <a:srgbClr val="CDDBDD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bg2"/>
                </a:solidFill>
                <a:latin typeface="Century Gothic" panose="020B0502020202020204" pitchFamily="34" charset="0"/>
              </a:rPr>
              <a:t>is about care and support for people with </a:t>
            </a:r>
            <a:r>
              <a:rPr lang="en-GB" sz="1600" b="1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a learning disability </a:t>
            </a:r>
            <a:r>
              <a:rPr lang="en-GB" sz="1600" b="1" dirty="0">
                <a:solidFill>
                  <a:schemeClr val="bg2"/>
                </a:solidFill>
                <a:latin typeface="Century Gothic" panose="020B0502020202020204" pitchFamily="34" charset="0"/>
              </a:rPr>
              <a:t>as they grow older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bg2"/>
                </a:solidFill>
                <a:latin typeface="Century Gothic" panose="020B0502020202020204" pitchFamily="34" charset="0"/>
              </a:rPr>
              <a:t>describes 5 specific actions, called quality statements, that can make care and support better for people with </a:t>
            </a:r>
            <a:r>
              <a:rPr lang="en-GB" sz="1600" b="1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a learning disability</a:t>
            </a:r>
            <a:endParaRPr lang="en-GB" sz="1600" b="1" dirty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bg2"/>
                </a:solidFill>
                <a:latin typeface="Century Gothic" panose="020B0502020202020204" pitchFamily="34" charset="0"/>
              </a:rPr>
              <a:t>should be used in all places where people get care and support.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5" y="1430837"/>
            <a:ext cx="2741897" cy="164401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857625" y="1781589"/>
            <a:ext cx="5276950" cy="1015149"/>
          </a:xfrm>
          <a:prstGeom prst="roundRect">
            <a:avLst/>
          </a:prstGeom>
          <a:solidFill>
            <a:schemeClr val="accent3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GB" sz="2400" b="1" dirty="0" smtClean="0">
                <a:latin typeface="Century Gothic" panose="020B0502020202020204" pitchFamily="34" charset="0"/>
              </a:rPr>
              <a:t>This quality standard: </a:t>
            </a:r>
            <a:endParaRPr lang="en-GB" sz="24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367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561975" y="3552825"/>
            <a:ext cx="8782149" cy="2571749"/>
          </a:xfrm>
          <a:prstGeom prst="roundRect">
            <a:avLst/>
          </a:prstGeom>
          <a:solidFill>
            <a:srgbClr val="CDDBDD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1600" b="1" dirty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bg2"/>
                </a:solidFill>
                <a:latin typeface="Century Gothic" panose="020B0502020202020204" pitchFamily="34" charset="0"/>
              </a:rPr>
              <a:t>To give people more choice and control in their life.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bg2"/>
                </a:solidFill>
                <a:latin typeface="Century Gothic" panose="020B0502020202020204" pitchFamily="34" charset="0"/>
              </a:rPr>
              <a:t>To make it better and easier to use services.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bg2"/>
                </a:solidFill>
                <a:latin typeface="Century Gothic" panose="020B0502020202020204" pitchFamily="34" charset="0"/>
              </a:rPr>
              <a:t>To make people’s lives better, and make life better for families and carers.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1600" b="1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5" y="1430837"/>
            <a:ext cx="2741897" cy="1644012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857624" y="1781589"/>
            <a:ext cx="5486499" cy="1015149"/>
          </a:xfrm>
          <a:prstGeom prst="roundRect">
            <a:avLst/>
          </a:prstGeom>
          <a:solidFill>
            <a:schemeClr val="accent3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GB" sz="2400" b="1" dirty="0" smtClean="0">
                <a:latin typeface="Century Gothic" panose="020B0502020202020204" pitchFamily="34" charset="0"/>
              </a:rPr>
              <a:t>What is this quality standard for? </a:t>
            </a:r>
            <a:endParaRPr lang="en-GB" sz="24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085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74391" y="3741599"/>
            <a:ext cx="9141599" cy="2668726"/>
          </a:xfrm>
          <a:prstGeom prst="roundRect">
            <a:avLst/>
          </a:prstGeom>
          <a:solidFill>
            <a:srgbClr val="CDDBDD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bg2"/>
                </a:solidFill>
                <a:latin typeface="Century Gothic" panose="020B0502020202020204" pitchFamily="34" charset="0"/>
              </a:rPr>
              <a:t>This quality standard is in consultation until 11 March 2019 - this means NICE is asking for your views about this document.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bg2"/>
                </a:solidFill>
                <a:latin typeface="Century Gothic" panose="020B0502020202020204" pitchFamily="34" charset="0"/>
              </a:rPr>
              <a:t>After hearing what you and other people think, NICE will make changes and publish the final quality standard in July 2019.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391" y="1947493"/>
            <a:ext cx="2741897" cy="164401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790951" y="1966818"/>
            <a:ext cx="5925040" cy="972100"/>
          </a:xfrm>
          <a:prstGeom prst="roundRect">
            <a:avLst/>
          </a:prstGeom>
          <a:solidFill>
            <a:schemeClr val="accent3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GB" sz="2400" b="1" dirty="0" smtClean="0">
                <a:latin typeface="Century Gothic" panose="020B0502020202020204" pitchFamily="34" charset="0"/>
              </a:rPr>
              <a:t>We are asking for your views</a:t>
            </a:r>
            <a:endParaRPr lang="en-GB" sz="2400" b="1" dirty="0">
              <a:latin typeface="Century Gothic" panose="020B0502020202020204" pitchFamily="34" charset="0"/>
            </a:endParaRPr>
          </a:p>
        </p:txBody>
      </p:sp>
      <p:sp>
        <p:nvSpPr>
          <p:cNvPr id="2" name="Oval Callout 1"/>
          <p:cNvSpPr/>
          <p:nvPr/>
        </p:nvSpPr>
        <p:spPr>
          <a:xfrm>
            <a:off x="2001046" y="1198538"/>
            <a:ext cx="1789905" cy="780955"/>
          </a:xfrm>
          <a:prstGeom prst="wedgeEllipse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bg2"/>
                </a:solidFill>
              </a:rPr>
              <a:t>What do you think?</a:t>
            </a:r>
            <a:endParaRPr lang="en-GB" sz="1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308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508654" y="3657600"/>
            <a:ext cx="9035396" cy="2944300"/>
          </a:xfrm>
          <a:prstGeom prst="roundRect">
            <a:avLst/>
          </a:prstGeom>
          <a:solidFill>
            <a:srgbClr val="CDDBDD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sz="1600" b="1" dirty="0">
                <a:solidFill>
                  <a:schemeClr val="bg2"/>
                </a:solidFill>
                <a:latin typeface="Century Gothic" panose="020B0502020202020204" pitchFamily="34" charset="0"/>
              </a:rPr>
              <a:t>Question 1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sz="1600" b="1" dirty="0">
                <a:solidFill>
                  <a:schemeClr val="bg2"/>
                </a:solidFill>
                <a:latin typeface="Century Gothic" panose="020B0502020202020204" pitchFamily="34" charset="0"/>
              </a:rPr>
              <a:t>Do you think there is something more important that we should have included or anything more important we should say?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sz="1600" b="1" dirty="0">
                <a:solidFill>
                  <a:schemeClr val="bg2"/>
                </a:solidFill>
                <a:latin typeface="Century Gothic" panose="020B0502020202020204" pitchFamily="34" charset="0"/>
              </a:rPr>
              <a:t>Question </a:t>
            </a:r>
            <a:r>
              <a:rPr lang="en-GB" sz="1600" b="1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2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sz="1600" b="1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How </a:t>
            </a:r>
            <a:r>
              <a:rPr lang="en-GB" sz="1600" b="1" dirty="0">
                <a:solidFill>
                  <a:schemeClr val="bg2"/>
                </a:solidFill>
                <a:latin typeface="Century Gothic" panose="020B0502020202020204" pitchFamily="34" charset="0"/>
              </a:rPr>
              <a:t>easy do you think it would be to do these actions?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654" y="1707062"/>
            <a:ext cx="2741897" cy="1644012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019551" y="1814418"/>
            <a:ext cx="5524499" cy="972100"/>
          </a:xfrm>
          <a:prstGeom prst="roundRect">
            <a:avLst/>
          </a:prstGeom>
          <a:solidFill>
            <a:schemeClr val="accent3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GB" sz="2400" b="1" dirty="0" smtClean="0">
                <a:latin typeface="Century Gothic" panose="020B0502020202020204" pitchFamily="34" charset="0"/>
              </a:rPr>
              <a:t>Questions for you:</a:t>
            </a:r>
            <a:endParaRPr lang="en-GB" sz="2400" b="1" dirty="0">
              <a:latin typeface="Century Gothic" panose="020B0502020202020204" pitchFamily="34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2129633" y="1190986"/>
            <a:ext cx="1789905" cy="780955"/>
          </a:xfrm>
          <a:prstGeom prst="wedgeEllipse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bg2"/>
                </a:solidFill>
              </a:rPr>
              <a:t>What do you think?</a:t>
            </a:r>
            <a:endParaRPr lang="en-GB" sz="1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408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56181" y="1272619"/>
            <a:ext cx="8587820" cy="5382705"/>
          </a:xfrm>
          <a:prstGeom prst="roundRect">
            <a:avLst/>
          </a:prstGeom>
          <a:solidFill>
            <a:schemeClr val="accent3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  <a:spcAft>
                <a:spcPts val="1200"/>
              </a:spcAft>
            </a:pPr>
            <a:endParaRPr lang="en-GB" sz="1600" b="1" dirty="0">
              <a:latin typeface="Century Gothic" panose="020B0502020202020204" pitchFamily="34" charset="0"/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GB" sz="2000" b="1" u="sng" dirty="0" smtClean="0">
                <a:latin typeface="Century Gothic" panose="020B0502020202020204" pitchFamily="34" charset="0"/>
              </a:rPr>
              <a:t>List of quality statements</a:t>
            </a:r>
            <a:endParaRPr lang="en-GB" sz="2000" b="1" u="sng" dirty="0">
              <a:latin typeface="Century Gothic" panose="020B050202020202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sz="1600" b="1" u="sng" dirty="0">
                <a:latin typeface="Century Gothic" panose="020B0502020202020204" pitchFamily="34" charset="0"/>
              </a:rPr>
              <a:t>Statement 1</a:t>
            </a:r>
            <a:r>
              <a:rPr lang="en-GB" sz="1600" b="1" dirty="0">
                <a:latin typeface="Century Gothic" panose="020B0502020202020204" pitchFamily="34" charset="0"/>
              </a:rPr>
              <a:t> </a:t>
            </a:r>
            <a:r>
              <a:rPr lang="en-GB" sz="1600" b="1" dirty="0" smtClean="0">
                <a:latin typeface="Century Gothic" panose="020B0502020202020204" pitchFamily="34" charset="0"/>
              </a:rPr>
              <a:t>People with a </a:t>
            </a:r>
            <a:r>
              <a:rPr lang="en-GB" sz="1600" b="1" dirty="0">
                <a:latin typeface="Century Gothic" panose="020B0502020202020204" pitchFamily="34" charset="0"/>
              </a:rPr>
              <a:t>learning </a:t>
            </a:r>
            <a:r>
              <a:rPr lang="en-GB" sz="1600" b="1" dirty="0" smtClean="0">
                <a:latin typeface="Century Gothic" panose="020B0502020202020204" pitchFamily="34" charset="0"/>
              </a:rPr>
              <a:t>disability </a:t>
            </a:r>
            <a:r>
              <a:rPr lang="en-GB" sz="1600" b="1" dirty="0">
                <a:latin typeface="Century Gothic" panose="020B0502020202020204" pitchFamily="34" charset="0"/>
              </a:rPr>
              <a:t>are actively involved when their care and support needs are being </a:t>
            </a:r>
            <a:r>
              <a:rPr lang="en-GB" sz="1600" b="1" dirty="0" smtClean="0">
                <a:latin typeface="Century Gothic" panose="020B0502020202020204" pitchFamily="34" charset="0"/>
              </a:rPr>
              <a:t>assessed.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sz="1600" b="1" u="sng" dirty="0" smtClean="0">
                <a:latin typeface="Century Gothic" panose="020B0502020202020204" pitchFamily="34" charset="0"/>
              </a:rPr>
              <a:t>Statement </a:t>
            </a:r>
            <a:r>
              <a:rPr lang="en-GB" sz="1600" b="1" u="sng" dirty="0">
                <a:latin typeface="Century Gothic" panose="020B0502020202020204" pitchFamily="34" charset="0"/>
              </a:rPr>
              <a:t>2</a:t>
            </a:r>
            <a:r>
              <a:rPr lang="en-GB" sz="1600" b="1" dirty="0">
                <a:latin typeface="Century Gothic" panose="020B0502020202020204" pitchFamily="34" charset="0"/>
              </a:rPr>
              <a:t> </a:t>
            </a:r>
            <a:r>
              <a:rPr lang="en-GB" sz="1600" b="1" dirty="0" smtClean="0">
                <a:latin typeface="Century Gothic" panose="020B0502020202020204" pitchFamily="34" charset="0"/>
              </a:rPr>
              <a:t>People </a:t>
            </a:r>
            <a:r>
              <a:rPr lang="en-GB" sz="1600" b="1" dirty="0">
                <a:latin typeface="Century Gothic" panose="020B0502020202020204" pitchFamily="34" charset="0"/>
              </a:rPr>
              <a:t>with </a:t>
            </a:r>
            <a:r>
              <a:rPr lang="en-GB" sz="1600" b="1" dirty="0" smtClean="0">
                <a:latin typeface="Century Gothic" panose="020B0502020202020204" pitchFamily="34" charset="0"/>
              </a:rPr>
              <a:t>a learning disability </a:t>
            </a:r>
            <a:r>
              <a:rPr lang="en-GB" sz="1600" b="1" dirty="0">
                <a:latin typeface="Century Gothic" panose="020B0502020202020204" pitchFamily="34" charset="0"/>
              </a:rPr>
              <a:t>have a named lead practitioner responsible for coordinating their care and support.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sz="1600" b="1" u="sng" dirty="0">
                <a:latin typeface="Century Gothic" panose="020B0502020202020204" pitchFamily="34" charset="0"/>
              </a:rPr>
              <a:t>Statement 3</a:t>
            </a:r>
            <a:r>
              <a:rPr lang="en-GB" sz="1600" b="1" dirty="0">
                <a:latin typeface="Century Gothic" panose="020B0502020202020204" pitchFamily="34" charset="0"/>
              </a:rPr>
              <a:t> </a:t>
            </a:r>
            <a:r>
              <a:rPr lang="en-GB" sz="1600" b="1" dirty="0" smtClean="0">
                <a:latin typeface="Century Gothic" panose="020B0502020202020204" pitchFamily="34" charset="0"/>
              </a:rPr>
              <a:t>People </a:t>
            </a:r>
            <a:r>
              <a:rPr lang="en-GB" sz="1600" b="1" dirty="0">
                <a:latin typeface="Century Gothic" panose="020B0502020202020204" pitchFamily="34" charset="0"/>
              </a:rPr>
              <a:t>with a learning disability have a plan for the future </a:t>
            </a:r>
            <a:r>
              <a:rPr lang="en-GB" sz="1600" b="1" dirty="0" smtClean="0">
                <a:latin typeface="Century Gothic" panose="020B0502020202020204" pitchFamily="34" charset="0"/>
              </a:rPr>
              <a:t>that </a:t>
            </a:r>
            <a:r>
              <a:rPr lang="en-GB" sz="1600" b="1" dirty="0">
                <a:latin typeface="Century Gothic" panose="020B0502020202020204" pitchFamily="34" charset="0"/>
              </a:rPr>
              <a:t>is reviewed at least annually.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sz="1600" b="1" u="sng" dirty="0">
                <a:latin typeface="Century Gothic" panose="020B0502020202020204" pitchFamily="34" charset="0"/>
              </a:rPr>
              <a:t>Statement 4</a:t>
            </a:r>
            <a:r>
              <a:rPr lang="en-GB" sz="1600" b="1" dirty="0">
                <a:latin typeface="Century Gothic" panose="020B0502020202020204" pitchFamily="34" charset="0"/>
              </a:rPr>
              <a:t> </a:t>
            </a:r>
            <a:r>
              <a:rPr lang="en-GB" sz="1600" b="1" dirty="0" smtClean="0">
                <a:latin typeface="Century Gothic" panose="020B0502020202020204" pitchFamily="34" charset="0"/>
              </a:rPr>
              <a:t>People </a:t>
            </a:r>
            <a:r>
              <a:rPr lang="en-GB" sz="1600" b="1" dirty="0">
                <a:latin typeface="Century Gothic" panose="020B0502020202020204" pitchFamily="34" charset="0"/>
              </a:rPr>
              <a:t>with a learning disability have their health action plan updated </a:t>
            </a:r>
            <a:r>
              <a:rPr lang="en-GB" sz="1600" b="1" dirty="0" smtClean="0">
                <a:latin typeface="Century Gothic" panose="020B0502020202020204" pitchFamily="34" charset="0"/>
              </a:rPr>
              <a:t>after every </a:t>
            </a:r>
            <a:r>
              <a:rPr lang="en-GB" sz="1600" b="1" dirty="0">
                <a:latin typeface="Century Gothic" panose="020B0502020202020204" pitchFamily="34" charset="0"/>
              </a:rPr>
              <a:t>annual health checks.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sz="1600" b="1" u="sng" dirty="0" smtClean="0">
                <a:latin typeface="Century Gothic" panose="020B0502020202020204" pitchFamily="34" charset="0"/>
              </a:rPr>
              <a:t>Statement </a:t>
            </a:r>
            <a:r>
              <a:rPr lang="en-GB" sz="1600" b="1" u="sng" dirty="0">
                <a:latin typeface="Century Gothic" panose="020B0502020202020204" pitchFamily="34" charset="0"/>
              </a:rPr>
              <a:t>5</a:t>
            </a:r>
            <a:r>
              <a:rPr lang="en-GB" sz="1600" b="1" dirty="0">
                <a:latin typeface="Century Gothic" panose="020B0502020202020204" pitchFamily="34" charset="0"/>
              </a:rPr>
              <a:t> </a:t>
            </a:r>
            <a:r>
              <a:rPr lang="en-GB" sz="1600" b="1" dirty="0" smtClean="0">
                <a:latin typeface="Century Gothic" panose="020B0502020202020204" pitchFamily="34" charset="0"/>
              </a:rPr>
              <a:t>People </a:t>
            </a:r>
            <a:r>
              <a:rPr lang="en-GB" sz="1600" b="1" dirty="0">
                <a:latin typeface="Century Gothic" panose="020B0502020202020204" pitchFamily="34" charset="0"/>
              </a:rPr>
              <a:t>with a learning disability have a meeting to discuss reasonable adjustments and complete pre-admission documentation before a planned hospital admission.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GB" sz="16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76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56181" y="3605899"/>
            <a:ext cx="8955464" cy="290920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31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sz="2400" b="1" dirty="0" smtClean="0">
                <a:latin typeface="Century Gothic" panose="020B0502020202020204" pitchFamily="34" charset="0"/>
              </a:rPr>
              <a:t>Quality statement 1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sz="2400" b="1" dirty="0" smtClean="0">
                <a:latin typeface="Century Gothic" panose="020B0502020202020204" pitchFamily="34" charset="0"/>
              </a:rPr>
              <a:t>People </a:t>
            </a:r>
            <a:r>
              <a:rPr lang="en-GB" sz="2400" b="1" dirty="0">
                <a:latin typeface="Century Gothic" panose="020B0502020202020204" pitchFamily="34" charset="0"/>
              </a:rPr>
              <a:t>with </a:t>
            </a:r>
            <a:r>
              <a:rPr lang="en-GB" sz="2400" b="1" dirty="0" smtClean="0">
                <a:latin typeface="Century Gothic" panose="020B0502020202020204" pitchFamily="34" charset="0"/>
              </a:rPr>
              <a:t>a learning disability </a:t>
            </a:r>
            <a:r>
              <a:rPr lang="en-GB" sz="2400" b="1" dirty="0">
                <a:latin typeface="Century Gothic" panose="020B0502020202020204" pitchFamily="34" charset="0"/>
              </a:rPr>
              <a:t>are actively </a:t>
            </a:r>
            <a:r>
              <a:rPr lang="en-GB" sz="2400" b="1" dirty="0" smtClean="0">
                <a:latin typeface="Century Gothic" panose="020B0502020202020204" pitchFamily="34" charset="0"/>
              </a:rPr>
              <a:t>involved* </a:t>
            </a:r>
            <a:r>
              <a:rPr lang="en-GB" sz="2400" b="1" dirty="0">
                <a:latin typeface="Century Gothic" panose="020B0502020202020204" pitchFamily="34" charset="0"/>
              </a:rPr>
              <a:t>when their care and support needs are being assessed</a:t>
            </a:r>
            <a:r>
              <a:rPr lang="en-GB" sz="2400" b="1" dirty="0" smtClean="0">
                <a:latin typeface="Century Gothic" panose="020B0502020202020204" pitchFamily="34" charset="0"/>
              </a:rPr>
              <a:t>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sz="1400" i="1" dirty="0">
                <a:latin typeface="Century Gothic" panose="020B0502020202020204" pitchFamily="34" charset="0"/>
              </a:rPr>
              <a:t>*</a:t>
            </a:r>
            <a:r>
              <a:rPr lang="en-GB" sz="1400" i="1" dirty="0" smtClean="0">
                <a:latin typeface="Century Gothic" panose="020B0502020202020204" pitchFamily="34" charset="0"/>
              </a:rPr>
              <a:t>being actively involved means that you are able </a:t>
            </a:r>
            <a:r>
              <a:rPr lang="en-GB" sz="1400" i="1" dirty="0">
                <a:latin typeface="Century Gothic" panose="020B0502020202020204" pitchFamily="34" charset="0"/>
              </a:rPr>
              <a:t>to say what </a:t>
            </a:r>
            <a:r>
              <a:rPr lang="en-GB" sz="1400" i="1" dirty="0" smtClean="0">
                <a:latin typeface="Century Gothic" panose="020B0502020202020204" pitchFamily="34" charset="0"/>
              </a:rPr>
              <a:t>you </a:t>
            </a:r>
            <a:r>
              <a:rPr lang="en-GB" sz="1400" i="1" dirty="0">
                <a:latin typeface="Century Gothic" panose="020B0502020202020204" pitchFamily="34" charset="0"/>
              </a:rPr>
              <a:t>need and what </a:t>
            </a:r>
            <a:r>
              <a:rPr lang="en-GB" sz="1400" i="1" dirty="0" smtClean="0">
                <a:latin typeface="Century Gothic" panose="020B0502020202020204" pitchFamily="34" charset="0"/>
              </a:rPr>
              <a:t>you </a:t>
            </a:r>
            <a:r>
              <a:rPr lang="en-GB" sz="1400" i="1" dirty="0">
                <a:latin typeface="Century Gothic" panose="020B0502020202020204" pitchFamily="34" charset="0"/>
              </a:rPr>
              <a:t>want from </a:t>
            </a:r>
            <a:r>
              <a:rPr lang="en-GB" sz="1400" i="1" dirty="0" smtClean="0">
                <a:latin typeface="Century Gothic" panose="020B0502020202020204" pitchFamily="34" charset="0"/>
              </a:rPr>
              <a:t>your </a:t>
            </a:r>
            <a:r>
              <a:rPr lang="en-GB" sz="1400" i="1" dirty="0">
                <a:latin typeface="Century Gothic" panose="020B0502020202020204" pitchFamily="34" charset="0"/>
              </a:rPr>
              <a:t>life during </a:t>
            </a:r>
            <a:r>
              <a:rPr lang="en-GB" sz="1400" i="1" dirty="0" smtClean="0">
                <a:latin typeface="Century Gothic" panose="020B0502020202020204" pitchFamily="34" charset="0"/>
              </a:rPr>
              <a:t>the assessment</a:t>
            </a:r>
            <a:endParaRPr lang="en-GB" sz="1400" b="1" dirty="0">
              <a:latin typeface="Century Gothic" panose="020B0502020202020204" pitchFamily="34" charset="0"/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81" y="1431364"/>
            <a:ext cx="1782736" cy="186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41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46753" y="3591611"/>
            <a:ext cx="9304255" cy="28450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People with a learning disability know </a:t>
            </a:r>
            <a:r>
              <a:rPr lang="en-GB" sz="16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best what they need and what they want. What is important </a:t>
            </a:r>
            <a:r>
              <a:rPr lang="en-GB" sz="16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to </a:t>
            </a:r>
            <a:r>
              <a:rPr lang="en-GB" sz="16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one person </a:t>
            </a:r>
            <a:r>
              <a:rPr lang="en-GB" sz="16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may not be as </a:t>
            </a:r>
            <a:r>
              <a:rPr lang="en-GB" sz="16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important </a:t>
            </a:r>
            <a:r>
              <a:rPr lang="en-GB" sz="16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to another person. 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Being actively involved means that people should be able to say what </a:t>
            </a:r>
            <a:r>
              <a:rPr lang="en-GB" sz="16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they need and what they </a:t>
            </a:r>
            <a:r>
              <a:rPr lang="en-GB" sz="16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want from their life during their assessment.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Because </a:t>
            </a:r>
            <a:r>
              <a:rPr lang="en-GB" sz="16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things change, it is important for people </a:t>
            </a:r>
            <a:r>
              <a:rPr lang="en-GB" sz="16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to </a:t>
            </a:r>
            <a:r>
              <a:rPr lang="en-GB" sz="16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have </a:t>
            </a:r>
            <a:r>
              <a:rPr lang="en-GB" sz="16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an assessment </a:t>
            </a:r>
            <a:r>
              <a:rPr lang="en-GB" sz="16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regularly</a:t>
            </a:r>
            <a:r>
              <a:rPr lang="en-GB" sz="16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.</a:t>
            </a:r>
            <a:endParaRPr lang="en-GB" sz="16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99" y="1497351"/>
            <a:ext cx="1782736" cy="186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781300" y="1869712"/>
            <a:ext cx="7069709" cy="9721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31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en-GB" sz="2400" b="1" dirty="0" smtClean="0">
                <a:latin typeface="Century Gothic" panose="020B0502020202020204" pitchFamily="34" charset="0"/>
              </a:rPr>
              <a:t>Why is quality statement 1 important?</a:t>
            </a:r>
            <a:endParaRPr lang="en-GB" sz="24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03642"/>
      </p:ext>
    </p:extLst>
  </p:cSld>
  <p:clrMapOvr>
    <a:masterClrMapping/>
  </p:clrMapOvr>
</p:sld>
</file>

<file path=ppt/theme/theme1.xml><?xml version="1.0" encoding="utf-8"?>
<a:theme xmlns:a="http://schemas.openxmlformats.org/drawingml/2006/main" name="NICE">
  <a:themeElements>
    <a:clrScheme name="NICE Wht Background">
      <a:dk1>
        <a:srgbClr val="393938"/>
      </a:dk1>
      <a:lt1>
        <a:sysClr val="window" lastClr="FFFFFF"/>
      </a:lt1>
      <a:dk2>
        <a:srgbClr val="222222"/>
      </a:dk2>
      <a:lt2>
        <a:srgbClr val="18646E"/>
      </a:lt2>
      <a:accent1>
        <a:srgbClr val="573562"/>
      </a:accent1>
      <a:accent2>
        <a:srgbClr val="A28AA8"/>
      </a:accent2>
      <a:accent3>
        <a:srgbClr val="18646E"/>
      </a:accent3>
      <a:accent4>
        <a:srgbClr val="527D83"/>
      </a:accent4>
      <a:accent5>
        <a:srgbClr val="004650"/>
      </a:accent5>
      <a:accent6>
        <a:srgbClr val="A2BDC1"/>
      </a:accent6>
      <a:hlink>
        <a:srgbClr val="393938"/>
      </a:hlink>
      <a:folHlink>
        <a:srgbClr val="393938"/>
      </a:folHlink>
    </a:clrScheme>
    <a:fontScheme name="NICE">
      <a:majorFont>
        <a:latin typeface="Lato Black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1400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NICE MASTER Wht Background PowerPoint Template</Template>
  <TotalTime>1589</TotalTime>
  <Words>1666</Words>
  <Application>Microsoft Office PowerPoint</Application>
  <PresentationFormat>Custom</PresentationFormat>
  <Paragraphs>117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Archer Bold</vt:lpstr>
      <vt:lpstr>Arial</vt:lpstr>
      <vt:lpstr>Calibri</vt:lpstr>
      <vt:lpstr>Century Gothic</vt:lpstr>
      <vt:lpstr>Lato</vt:lpstr>
      <vt:lpstr>Lato Black</vt:lpstr>
      <vt:lpstr>Lato Light</vt:lpstr>
      <vt:lpstr>Symbol</vt:lpstr>
      <vt:lpstr>NICE</vt:lpstr>
      <vt:lpstr>Care and support of people growing older with a learning disability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Danielle Mason</dc:creator>
  <cp:lastModifiedBy>Anna Wasielewska</cp:lastModifiedBy>
  <cp:revision>148</cp:revision>
  <cp:lastPrinted>2019-01-22T10:57:43Z</cp:lastPrinted>
  <dcterms:created xsi:type="dcterms:W3CDTF">2018-05-31T07:38:54Z</dcterms:created>
  <dcterms:modified xsi:type="dcterms:W3CDTF">2019-02-08T08:35:15Z</dcterms:modified>
</cp:coreProperties>
</file>