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07" r:id="rId2"/>
  </p:sldMasterIdLst>
  <p:notesMasterIdLst>
    <p:notesMasterId r:id="rId54"/>
  </p:notesMasterIdLst>
  <p:sldIdLst>
    <p:sldId id="339" r:id="rId3"/>
    <p:sldId id="1797" r:id="rId4"/>
    <p:sldId id="1815" r:id="rId5"/>
    <p:sldId id="414" r:id="rId6"/>
    <p:sldId id="347" r:id="rId7"/>
    <p:sldId id="1865" r:id="rId8"/>
    <p:sldId id="345" r:id="rId9"/>
    <p:sldId id="1834" r:id="rId10"/>
    <p:sldId id="1798" r:id="rId11"/>
    <p:sldId id="1811" r:id="rId12"/>
    <p:sldId id="1812" r:id="rId13"/>
    <p:sldId id="1855" r:id="rId14"/>
    <p:sldId id="1856" r:id="rId15"/>
    <p:sldId id="1857" r:id="rId16"/>
    <p:sldId id="1813" r:id="rId17"/>
    <p:sldId id="1794" r:id="rId18"/>
    <p:sldId id="1863" r:id="rId19"/>
    <p:sldId id="1839" r:id="rId20"/>
    <p:sldId id="1840" r:id="rId21"/>
    <p:sldId id="1841" r:id="rId22"/>
    <p:sldId id="1842" r:id="rId23"/>
    <p:sldId id="1859" r:id="rId24"/>
    <p:sldId id="1860" r:id="rId25"/>
    <p:sldId id="1817" r:id="rId26"/>
    <p:sldId id="1819" r:id="rId27"/>
    <p:sldId id="1844" r:id="rId28"/>
    <p:sldId id="1824" r:id="rId29"/>
    <p:sldId id="1826" r:id="rId30"/>
    <p:sldId id="1833" r:id="rId31"/>
    <p:sldId id="1795" r:id="rId32"/>
    <p:sldId id="1850" r:id="rId33"/>
    <p:sldId id="1853" r:id="rId34"/>
    <p:sldId id="1796" r:id="rId35"/>
    <p:sldId id="367" r:id="rId36"/>
    <p:sldId id="370" r:id="rId37"/>
    <p:sldId id="1864" r:id="rId38"/>
    <p:sldId id="1800" r:id="rId39"/>
    <p:sldId id="1866" r:id="rId40"/>
    <p:sldId id="1808" r:id="rId41"/>
    <p:sldId id="1831" r:id="rId42"/>
    <p:sldId id="349" r:id="rId43"/>
    <p:sldId id="1858" r:id="rId44"/>
    <p:sldId id="1814" r:id="rId45"/>
    <p:sldId id="1847" r:id="rId46"/>
    <p:sldId id="1823" r:id="rId47"/>
    <p:sldId id="1825" r:id="rId48"/>
    <p:sldId id="1832" r:id="rId49"/>
    <p:sldId id="1852" r:id="rId50"/>
    <p:sldId id="1862" r:id="rId51"/>
    <p:sldId id="1828" r:id="rId52"/>
    <p:sldId id="1829"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ckground and key issues" id="{EFEEB92E-6212-4C93-8832-74BD91BA35F0}">
          <p14:sldIdLst>
            <p14:sldId id="339"/>
            <p14:sldId id="1797"/>
            <p14:sldId id="1815"/>
            <p14:sldId id="414"/>
            <p14:sldId id="347"/>
            <p14:sldId id="1865"/>
            <p14:sldId id="345"/>
            <p14:sldId id="1834"/>
            <p14:sldId id="1798"/>
            <p14:sldId id="1811"/>
            <p14:sldId id="1812"/>
            <p14:sldId id="1855"/>
            <p14:sldId id="1856"/>
            <p14:sldId id="1857"/>
            <p14:sldId id="1813"/>
            <p14:sldId id="1794"/>
            <p14:sldId id="1863"/>
            <p14:sldId id="1839"/>
            <p14:sldId id="1840"/>
            <p14:sldId id="1841"/>
            <p14:sldId id="1842"/>
            <p14:sldId id="1859"/>
            <p14:sldId id="1860"/>
            <p14:sldId id="1817"/>
            <p14:sldId id="1819"/>
            <p14:sldId id="1844"/>
            <p14:sldId id="1824"/>
            <p14:sldId id="1826"/>
            <p14:sldId id="1833"/>
            <p14:sldId id="1795"/>
            <p14:sldId id="1850"/>
            <p14:sldId id="1853"/>
            <p14:sldId id="1796"/>
            <p14:sldId id="367"/>
            <p14:sldId id="370"/>
            <p14:sldId id="1864"/>
          </p14:sldIdLst>
        </p14:section>
        <p14:section name="S1: Background" id="{210CD7F3-6651-4F1E-A38A-34E24E49537A}">
          <p14:sldIdLst>
            <p14:sldId id="1800"/>
            <p14:sldId id="1866"/>
            <p14:sldId id="1808"/>
            <p14:sldId id="1831"/>
          </p14:sldIdLst>
        </p14:section>
        <p14:section name="S2: Clinical" id="{7E4434AF-DB9D-445E-8AEE-914F231B0E06}">
          <p14:sldIdLst>
            <p14:sldId id="349"/>
            <p14:sldId id="1858"/>
            <p14:sldId id="1814"/>
          </p14:sldIdLst>
        </p14:section>
        <p14:section name="S3: Modelling and cost effectiveness" id="{84DBE486-0862-4C52-B99D-3D83229AD747}">
          <p14:sldIdLst>
            <p14:sldId id="1847"/>
            <p14:sldId id="1823"/>
            <p14:sldId id="1825"/>
            <p14:sldId id="1832"/>
          </p14:sldIdLst>
        </p14:section>
        <p14:section name="S4 Other:" id="{09F02364-0893-417E-9AAD-563D63547C70}">
          <p14:sldIdLst>
            <p14:sldId id="1852"/>
            <p14:sldId id="1862"/>
            <p14:sldId id="1828"/>
            <p14:sldId id="182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4101135-E836-A30F-87D6-03869F000B52}" name="Zoe Charles" initials="ZC" userId="S::Zoe.Charles@nice.org.uk::c135eabb-d70c-4ebe-9405-64402c662e6d" providerId="AD"/>
  <p188:author id="{0533F89B-9C17-7E51-5A34-48A60A6952DE}" name="Ross Wilkinson" initials="" userId="S::Ross.Wilkinson@nice.org.uk::08e0edfd-2f46-4d6e-86ae-004dd29d899d"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8EDEF"/>
    <a:srgbClr val="CCD8DD"/>
    <a:srgbClr val="228096"/>
    <a:srgbClr val="E7E9EB"/>
    <a:srgbClr val="CBCFD4"/>
    <a:srgbClr val="00436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98" autoAdjust="0"/>
    <p:restoredTop sz="81034" autoAdjust="0"/>
  </p:normalViewPr>
  <p:slideViewPr>
    <p:cSldViewPr snapToGrid="0">
      <p:cViewPr varScale="1">
        <p:scale>
          <a:sx n="48" d="100"/>
          <a:sy n="48" d="100"/>
        </p:scale>
        <p:origin x="15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8/10/relationships/authors" Target="author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CD9565-CB6A-4747-8563-C94A152E2B49}" type="datetimeFigureOut">
              <a:rPr lang="en-GB" smtClean="0"/>
              <a:t>30/01/2024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C0AADF-5A48-4B76-94AF-238EF69B389E}" type="slidenum">
              <a:rPr lang="en-GB" smtClean="0"/>
              <a:t>‹#›</a:t>
            </a:fld>
            <a:endParaRPr lang="en-GB"/>
          </a:p>
        </p:txBody>
      </p:sp>
    </p:spTree>
    <p:extLst>
      <p:ext uri="{BB962C8B-B14F-4D97-AF65-F5344CB8AC3E}">
        <p14:creationId xmlns:p14="http://schemas.microsoft.com/office/powerpoint/2010/main" val="2443427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3" Type="http://schemas.openxmlformats.org/officeDocument/2006/relationships/hyperlink" Target="https://urlsand.esvalabs.com/?u=https%3A%2F%2Fwww.gov.uk%2Fgovernment%2Fpublications%2Fcombination-therapies-prioritisation-statement&amp;e=9f250c40&amp;h=982fc74b&amp;f=y&amp;p=n" TargetMode="External"/><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sz="1200" dirty="0">
              <a:effectLst/>
              <a:highlight>
                <a:srgbClr val="00FFFF"/>
              </a:highligh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3D92B9AF-1FF3-B64A-A57E-17202D6D58C9}" type="slidenum">
              <a:rPr lang="en-US" smtClean="0"/>
              <a:t>1</a:t>
            </a:fld>
            <a:endParaRPr lang="en-US"/>
          </a:p>
        </p:txBody>
      </p:sp>
    </p:spTree>
    <p:extLst>
      <p:ext uri="{BB962C8B-B14F-4D97-AF65-F5344CB8AC3E}">
        <p14:creationId xmlns:p14="http://schemas.microsoft.com/office/powerpoint/2010/main" val="3297925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10</a:t>
            </a:fld>
            <a:endParaRPr lang="en-GB"/>
          </a:p>
        </p:txBody>
      </p:sp>
    </p:spTree>
    <p:extLst>
      <p:ext uri="{BB962C8B-B14F-4D97-AF65-F5344CB8AC3E}">
        <p14:creationId xmlns:p14="http://schemas.microsoft.com/office/powerpoint/2010/main" val="3371300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11</a:t>
            </a:fld>
            <a:endParaRPr lang="en-GB"/>
          </a:p>
        </p:txBody>
      </p:sp>
    </p:spTree>
    <p:extLst>
      <p:ext uri="{BB962C8B-B14F-4D97-AF65-F5344CB8AC3E}">
        <p14:creationId xmlns:p14="http://schemas.microsoft.com/office/powerpoint/2010/main" val="1869913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12</a:t>
            </a:fld>
            <a:endParaRPr lang="en-GB"/>
          </a:p>
        </p:txBody>
      </p:sp>
    </p:spTree>
    <p:extLst>
      <p:ext uri="{BB962C8B-B14F-4D97-AF65-F5344CB8AC3E}">
        <p14:creationId xmlns:p14="http://schemas.microsoft.com/office/powerpoint/2010/main" val="1052619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13</a:t>
            </a:fld>
            <a:endParaRPr lang="en-GB"/>
          </a:p>
        </p:txBody>
      </p:sp>
    </p:spTree>
    <p:extLst>
      <p:ext uri="{BB962C8B-B14F-4D97-AF65-F5344CB8AC3E}">
        <p14:creationId xmlns:p14="http://schemas.microsoft.com/office/powerpoint/2010/main" val="3333064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14</a:t>
            </a:fld>
            <a:endParaRPr lang="en-GB"/>
          </a:p>
        </p:txBody>
      </p:sp>
    </p:spTree>
    <p:extLst>
      <p:ext uri="{BB962C8B-B14F-4D97-AF65-F5344CB8AC3E}">
        <p14:creationId xmlns:p14="http://schemas.microsoft.com/office/powerpoint/2010/main" val="4035881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15</a:t>
            </a:fld>
            <a:endParaRPr lang="en-GB"/>
          </a:p>
        </p:txBody>
      </p:sp>
    </p:spTree>
    <p:extLst>
      <p:ext uri="{BB962C8B-B14F-4D97-AF65-F5344CB8AC3E}">
        <p14:creationId xmlns:p14="http://schemas.microsoft.com/office/powerpoint/2010/main" val="703263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16</a:t>
            </a:fld>
            <a:endParaRPr lang="en-US" dirty="0"/>
          </a:p>
        </p:txBody>
      </p:sp>
    </p:spTree>
    <p:extLst>
      <p:ext uri="{BB962C8B-B14F-4D97-AF65-F5344CB8AC3E}">
        <p14:creationId xmlns:p14="http://schemas.microsoft.com/office/powerpoint/2010/main" val="19439935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832156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18</a:t>
            </a:fld>
            <a:endParaRPr lang="en-GB"/>
          </a:p>
        </p:txBody>
      </p:sp>
    </p:spTree>
    <p:extLst>
      <p:ext uri="{BB962C8B-B14F-4D97-AF65-F5344CB8AC3E}">
        <p14:creationId xmlns:p14="http://schemas.microsoft.com/office/powerpoint/2010/main" val="70326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52D29A-9883-498A-922D-CB1576B2E179}" type="slidenum">
              <a:rPr lang="en-GB" smtClean="0"/>
              <a:t>19</a:t>
            </a:fld>
            <a:endParaRPr lang="en-GB"/>
          </a:p>
        </p:txBody>
      </p:sp>
    </p:spTree>
    <p:extLst>
      <p:ext uri="{BB962C8B-B14F-4D97-AF65-F5344CB8AC3E}">
        <p14:creationId xmlns:p14="http://schemas.microsoft.com/office/powerpoint/2010/main" val="3802147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2</a:t>
            </a:fld>
            <a:endParaRPr lang="en-US" dirty="0"/>
          </a:p>
        </p:txBody>
      </p:sp>
    </p:spTree>
    <p:extLst>
      <p:ext uri="{BB962C8B-B14F-4D97-AF65-F5344CB8AC3E}">
        <p14:creationId xmlns:p14="http://schemas.microsoft.com/office/powerpoint/2010/main" val="2779914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20</a:t>
            </a:fld>
            <a:endParaRPr lang="en-GB"/>
          </a:p>
        </p:txBody>
      </p:sp>
    </p:spTree>
    <p:extLst>
      <p:ext uri="{BB962C8B-B14F-4D97-AF65-F5344CB8AC3E}">
        <p14:creationId xmlns:p14="http://schemas.microsoft.com/office/powerpoint/2010/main" val="11119792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21</a:t>
            </a:fld>
            <a:endParaRPr lang="en-GB"/>
          </a:p>
        </p:txBody>
      </p:sp>
    </p:spTree>
    <p:extLst>
      <p:ext uri="{BB962C8B-B14F-4D97-AF65-F5344CB8AC3E}">
        <p14:creationId xmlns:p14="http://schemas.microsoft.com/office/powerpoint/2010/main" val="6345602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22</a:t>
            </a:fld>
            <a:endParaRPr lang="en-GB"/>
          </a:p>
        </p:txBody>
      </p:sp>
    </p:spTree>
    <p:extLst>
      <p:ext uri="{BB962C8B-B14F-4D97-AF65-F5344CB8AC3E}">
        <p14:creationId xmlns:p14="http://schemas.microsoft.com/office/powerpoint/2010/main" val="7099807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E52D29A-9883-498A-922D-CB1576B2E179}" type="slidenum">
              <a:rPr lang="en-GB" smtClean="0"/>
              <a:t>23</a:t>
            </a:fld>
            <a:endParaRPr lang="en-GB"/>
          </a:p>
        </p:txBody>
      </p:sp>
    </p:spTree>
    <p:extLst>
      <p:ext uri="{BB962C8B-B14F-4D97-AF65-F5344CB8AC3E}">
        <p14:creationId xmlns:p14="http://schemas.microsoft.com/office/powerpoint/2010/main" val="1945912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24</a:t>
            </a:fld>
            <a:endParaRPr lang="en-GB"/>
          </a:p>
        </p:txBody>
      </p:sp>
    </p:spTree>
    <p:extLst>
      <p:ext uri="{BB962C8B-B14F-4D97-AF65-F5344CB8AC3E}">
        <p14:creationId xmlns:p14="http://schemas.microsoft.com/office/powerpoint/2010/main" val="5203231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25</a:t>
            </a:fld>
            <a:endParaRPr lang="en-GB"/>
          </a:p>
        </p:txBody>
      </p:sp>
    </p:spTree>
    <p:extLst>
      <p:ext uri="{BB962C8B-B14F-4D97-AF65-F5344CB8AC3E}">
        <p14:creationId xmlns:p14="http://schemas.microsoft.com/office/powerpoint/2010/main" val="41459380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26</a:t>
            </a:fld>
            <a:endParaRPr lang="en-GB"/>
          </a:p>
        </p:txBody>
      </p:sp>
    </p:spTree>
    <p:extLst>
      <p:ext uri="{BB962C8B-B14F-4D97-AF65-F5344CB8AC3E}">
        <p14:creationId xmlns:p14="http://schemas.microsoft.com/office/powerpoint/2010/main" val="36837660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27</a:t>
            </a:fld>
            <a:endParaRPr lang="en-GB"/>
          </a:p>
        </p:txBody>
      </p:sp>
    </p:spTree>
    <p:extLst>
      <p:ext uri="{BB962C8B-B14F-4D97-AF65-F5344CB8AC3E}">
        <p14:creationId xmlns:p14="http://schemas.microsoft.com/office/powerpoint/2010/main" val="241595093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28</a:t>
            </a:fld>
            <a:endParaRPr lang="en-GB"/>
          </a:p>
        </p:txBody>
      </p:sp>
    </p:spTree>
    <p:extLst>
      <p:ext uri="{BB962C8B-B14F-4D97-AF65-F5344CB8AC3E}">
        <p14:creationId xmlns:p14="http://schemas.microsoft.com/office/powerpoint/2010/main" val="1127501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45969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3</a:t>
            </a:fld>
            <a:endParaRPr lang="en-GB"/>
          </a:p>
        </p:txBody>
      </p:sp>
    </p:spTree>
    <p:extLst>
      <p:ext uri="{BB962C8B-B14F-4D97-AF65-F5344CB8AC3E}">
        <p14:creationId xmlns:p14="http://schemas.microsoft.com/office/powerpoint/2010/main" val="39665080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30</a:t>
            </a:fld>
            <a:endParaRPr lang="en-US" dirty="0"/>
          </a:p>
        </p:txBody>
      </p:sp>
    </p:spTree>
    <p:extLst>
      <p:ext uri="{BB962C8B-B14F-4D97-AF65-F5344CB8AC3E}">
        <p14:creationId xmlns:p14="http://schemas.microsoft.com/office/powerpoint/2010/main" val="3194159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31</a:t>
            </a:fld>
            <a:endParaRPr lang="en-GB"/>
          </a:p>
        </p:txBody>
      </p:sp>
    </p:spTree>
    <p:extLst>
      <p:ext uri="{BB962C8B-B14F-4D97-AF65-F5344CB8AC3E}">
        <p14:creationId xmlns:p14="http://schemas.microsoft.com/office/powerpoint/2010/main" val="22642544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32</a:t>
            </a:fld>
            <a:endParaRPr lang="en-GB"/>
          </a:p>
        </p:txBody>
      </p:sp>
    </p:spTree>
    <p:extLst>
      <p:ext uri="{BB962C8B-B14F-4D97-AF65-F5344CB8AC3E}">
        <p14:creationId xmlns:p14="http://schemas.microsoft.com/office/powerpoint/2010/main" val="3245191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33</a:t>
            </a:fld>
            <a:endParaRPr lang="en-US" dirty="0"/>
          </a:p>
        </p:txBody>
      </p:sp>
    </p:spTree>
    <p:extLst>
      <p:ext uri="{BB962C8B-B14F-4D97-AF65-F5344CB8AC3E}">
        <p14:creationId xmlns:p14="http://schemas.microsoft.com/office/powerpoint/2010/main" val="2378557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263336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428213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37</a:t>
            </a:fld>
            <a:endParaRPr lang="en-US" dirty="0"/>
          </a:p>
        </p:txBody>
      </p:sp>
    </p:spTree>
    <p:extLst>
      <p:ext uri="{BB962C8B-B14F-4D97-AF65-F5344CB8AC3E}">
        <p14:creationId xmlns:p14="http://schemas.microsoft.com/office/powerpoint/2010/main" val="17871769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38</a:t>
            </a:fld>
            <a:endParaRPr lang="en-GB"/>
          </a:p>
        </p:txBody>
      </p:sp>
    </p:spTree>
    <p:extLst>
      <p:ext uri="{BB962C8B-B14F-4D97-AF65-F5344CB8AC3E}">
        <p14:creationId xmlns:p14="http://schemas.microsoft.com/office/powerpoint/2010/main" val="23894922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39</a:t>
            </a:fld>
            <a:endParaRPr lang="en-GB"/>
          </a:p>
        </p:txBody>
      </p:sp>
    </p:spTree>
    <p:extLst>
      <p:ext uri="{BB962C8B-B14F-4D97-AF65-F5344CB8AC3E}">
        <p14:creationId xmlns:p14="http://schemas.microsoft.com/office/powerpoint/2010/main" val="4824455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40</a:t>
            </a:fld>
            <a:endParaRPr lang="en-GB"/>
          </a:p>
        </p:txBody>
      </p:sp>
    </p:spTree>
    <p:extLst>
      <p:ext uri="{BB962C8B-B14F-4D97-AF65-F5344CB8AC3E}">
        <p14:creationId xmlns:p14="http://schemas.microsoft.com/office/powerpoint/2010/main" val="417970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4</a:t>
            </a:fld>
            <a:endParaRPr lang="en-US" dirty="0"/>
          </a:p>
        </p:txBody>
      </p:sp>
    </p:spTree>
    <p:extLst>
      <p:ext uri="{BB962C8B-B14F-4D97-AF65-F5344CB8AC3E}">
        <p14:creationId xmlns:p14="http://schemas.microsoft.com/office/powerpoint/2010/main" val="1185100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41</a:t>
            </a:fld>
            <a:endParaRPr lang="en-US" dirty="0"/>
          </a:p>
        </p:txBody>
      </p:sp>
    </p:spTree>
    <p:extLst>
      <p:ext uri="{BB962C8B-B14F-4D97-AF65-F5344CB8AC3E}">
        <p14:creationId xmlns:p14="http://schemas.microsoft.com/office/powerpoint/2010/main" val="34609138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42</a:t>
            </a:fld>
            <a:endParaRPr lang="en-GB"/>
          </a:p>
        </p:txBody>
      </p:sp>
    </p:spTree>
    <p:extLst>
      <p:ext uri="{BB962C8B-B14F-4D97-AF65-F5344CB8AC3E}">
        <p14:creationId xmlns:p14="http://schemas.microsoft.com/office/powerpoint/2010/main" val="24247514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43</a:t>
            </a:fld>
            <a:endParaRPr lang="en-US" dirty="0"/>
          </a:p>
        </p:txBody>
      </p:sp>
    </p:spTree>
    <p:extLst>
      <p:ext uri="{BB962C8B-B14F-4D97-AF65-F5344CB8AC3E}">
        <p14:creationId xmlns:p14="http://schemas.microsoft.com/office/powerpoint/2010/main" val="24357169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367637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45</a:t>
            </a:fld>
            <a:endParaRPr lang="en-GB"/>
          </a:p>
        </p:txBody>
      </p:sp>
    </p:spTree>
    <p:extLst>
      <p:ext uri="{BB962C8B-B14F-4D97-AF65-F5344CB8AC3E}">
        <p14:creationId xmlns:p14="http://schemas.microsoft.com/office/powerpoint/2010/main" val="11160694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dirty="0">
              <a:effectLst/>
              <a:latin typeface="Arial" panose="020B06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5C0AADF-5A48-4B76-94AF-238EF69B389E}" type="slidenum">
              <a:rPr lang="en-GB" smtClean="0"/>
              <a:t>46</a:t>
            </a:fld>
            <a:endParaRPr lang="en-GB"/>
          </a:p>
        </p:txBody>
      </p:sp>
    </p:spTree>
    <p:extLst>
      <p:ext uri="{BB962C8B-B14F-4D97-AF65-F5344CB8AC3E}">
        <p14:creationId xmlns:p14="http://schemas.microsoft.com/office/powerpoint/2010/main" val="6736037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93128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48</a:t>
            </a:fld>
            <a:endParaRPr lang="en-US" dirty="0"/>
          </a:p>
        </p:txBody>
      </p:sp>
    </p:spTree>
    <p:extLst>
      <p:ext uri="{BB962C8B-B14F-4D97-AF65-F5344CB8AC3E}">
        <p14:creationId xmlns:p14="http://schemas.microsoft.com/office/powerpoint/2010/main" val="418584634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u="sng" dirty="0">
                <a:solidFill>
                  <a:srgbClr val="0563C1"/>
                </a:solidFill>
                <a:effectLst/>
                <a:latin typeface="Calibri" panose="020F0502020204030204" pitchFamily="34" charset="0"/>
                <a:ea typeface="Calibri" panose="020F0502020204030204" pitchFamily="34" charset="0"/>
                <a:hlinkClick r:id="rId3" tooltip="www.gov.uk"/>
              </a:rPr>
              <a:t>Combination therapies: prioritisation statement - GOV.UK (www.gov.uk)</a:t>
            </a:r>
            <a:endParaRPr lang="en-GB"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3D92B9AF-1FF3-B64A-A57E-17202D6D58C9}" type="slidenum">
              <a:rPr lang="en-US" smtClean="0"/>
              <a:pPr/>
              <a:t>49</a:t>
            </a:fld>
            <a:endParaRPr lang="en-US" dirty="0"/>
          </a:p>
        </p:txBody>
      </p:sp>
    </p:spTree>
    <p:extLst>
      <p:ext uri="{BB962C8B-B14F-4D97-AF65-F5344CB8AC3E}">
        <p14:creationId xmlns:p14="http://schemas.microsoft.com/office/powerpoint/2010/main" val="231285649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50</a:t>
            </a:fld>
            <a:endParaRPr lang="en-US" dirty="0"/>
          </a:p>
        </p:txBody>
      </p:sp>
    </p:spTree>
    <p:extLst>
      <p:ext uri="{BB962C8B-B14F-4D97-AF65-F5344CB8AC3E}">
        <p14:creationId xmlns:p14="http://schemas.microsoft.com/office/powerpoint/2010/main" val="1869637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5</a:t>
            </a:fld>
            <a:endParaRPr lang="en-GB"/>
          </a:p>
        </p:txBody>
      </p:sp>
    </p:spTree>
    <p:extLst>
      <p:ext uri="{BB962C8B-B14F-4D97-AF65-F5344CB8AC3E}">
        <p14:creationId xmlns:p14="http://schemas.microsoft.com/office/powerpoint/2010/main" val="217219665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51</a:t>
            </a:fld>
            <a:endParaRPr lang="en-US" dirty="0"/>
          </a:p>
        </p:txBody>
      </p:sp>
    </p:spTree>
    <p:extLst>
      <p:ext uri="{BB962C8B-B14F-4D97-AF65-F5344CB8AC3E}">
        <p14:creationId xmlns:p14="http://schemas.microsoft.com/office/powerpoint/2010/main" val="3062031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5C0AADF-5A48-4B76-94AF-238EF69B389E}" type="slidenum">
              <a:rPr lang="en-GB" smtClean="0"/>
              <a:t>6</a:t>
            </a:fld>
            <a:endParaRPr lang="en-GB"/>
          </a:p>
        </p:txBody>
      </p:sp>
    </p:spTree>
    <p:extLst>
      <p:ext uri="{BB962C8B-B14F-4D97-AF65-F5344CB8AC3E}">
        <p14:creationId xmlns:p14="http://schemas.microsoft.com/office/powerpoint/2010/main" val="2471590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t>7</a:t>
            </a:fld>
            <a:endParaRPr lang="en-US"/>
          </a:p>
        </p:txBody>
      </p:sp>
    </p:spTree>
    <p:extLst>
      <p:ext uri="{BB962C8B-B14F-4D97-AF65-F5344CB8AC3E}">
        <p14:creationId xmlns:p14="http://schemas.microsoft.com/office/powerpoint/2010/main" val="623575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56234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D92B9AF-1FF3-B64A-A57E-17202D6D58C9}" type="slidenum">
              <a:rPr lang="en-US" smtClean="0"/>
              <a:pPr/>
              <a:t>9</a:t>
            </a:fld>
            <a:endParaRPr lang="en-US" dirty="0"/>
          </a:p>
        </p:txBody>
      </p:sp>
    </p:spTree>
    <p:extLst>
      <p:ext uri="{BB962C8B-B14F-4D97-AF65-F5344CB8AC3E}">
        <p14:creationId xmlns:p14="http://schemas.microsoft.com/office/powerpoint/2010/main" val="1598413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endParaRPr lang="en-US" dirty="0"/>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page layout</a:t>
            </a:r>
            <a:br>
              <a:rPr lang="en-US" dirty="0"/>
            </a:br>
            <a:endParaRPr lang="en-US" dirty="0"/>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(1 column)</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(1 column)</a:t>
            </a:r>
            <a:br>
              <a:rPr lang="en-US" dirty="0"/>
            </a:br>
            <a:endParaRPr lang="en-US" dirty="0"/>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(2 columns)</a:t>
            </a:r>
            <a:br>
              <a:rPr lang="en-US" dirty="0"/>
            </a:br>
            <a:endParaRPr lang="en-US" dirty="0"/>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(2 columns)</a:t>
            </a:r>
            <a:br>
              <a:rPr lang="en-US" dirty="0"/>
            </a:br>
            <a:endParaRPr lang="en-US" dirty="0"/>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dirty="0"/>
              <a:t>This is sample bulleted text (3 columns)</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dirty="0"/>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sample bulleted text (3 columns)</a:t>
            </a:r>
            <a:br>
              <a:rPr lang="en-US" dirty="0"/>
            </a:br>
            <a:endParaRPr lang="en-US" dirty="0"/>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dirty="0"/>
              <a:t>Example 2</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dirty="0"/>
              <a:t>Example 3</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dirty="0">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dirty="0"/>
              <a:t>Example 1</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dirty="0"/>
              <a:t>Example 2</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dirty="0"/>
              <a:t>Example 3</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dirty="0"/>
              <a:t>This is a sample quote layout page</a:t>
            </a:r>
            <a:endParaRPr lang="en-US" dirty="0"/>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dirty="0">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dirty="0"/>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Use this space for more info</a:t>
            </a:r>
            <a:endParaRPr lang="en-US" dirty="0"/>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dirty="0">
                <a:solidFill>
                  <a:schemeClr val="bg1"/>
                </a:solidFill>
              </a:rPr>
              <a:t>A</a:t>
            </a:r>
            <a:endParaRPr lang="en-US" sz="1600" baseline="0" dirty="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dirty="0"/>
              <a:t>Please use this space to insert written content as required</a:t>
            </a:r>
            <a:endParaRPr lang="en-US" dirty="0"/>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dirty="0"/>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endParaRPr lang="en-US" dirty="0"/>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dirty="0">
                <a:solidFill>
                  <a:srgbClr val="222222"/>
                </a:solidFill>
                <a:latin typeface="Lato" panose="020F0502020204030203" pitchFamily="34" charset="77"/>
              </a:rPr>
              <a:t>Please insert charts according to the style below</a:t>
            </a:r>
            <a:endParaRPr lang="en-US" dirty="0"/>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dirty="0"/>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dirty="0"/>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dirty="0"/>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dirty="0"/>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Arial" panose="020B0604020202020204" pitchFamily="34" charset="0"/>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Arial" panose="020B0604020202020204" pitchFamily="34" charset="0"/>
                <a:ea typeface="Arial" panose="02000503000000020004" pitchFamily="2" charset="0"/>
              </a:defRPr>
            </a:lvl1pPr>
            <a:lvl2pPr>
              <a:lnSpc>
                <a:spcPct val="150000"/>
              </a:lnSpc>
              <a:defRPr sz="1800">
                <a:latin typeface="Arial" panose="020B0604020202020204" pitchFamily="34" charset="0"/>
                <a:ea typeface="Arial" panose="02000503000000020004" pitchFamily="2" charset="0"/>
              </a:defRPr>
            </a:lvl2pPr>
            <a:lvl3pPr>
              <a:lnSpc>
                <a:spcPct val="150000"/>
              </a:lnSpc>
              <a:defRPr sz="1800">
                <a:latin typeface="Arial" panose="020B0604020202020204" pitchFamily="34" charset="0"/>
                <a:ea typeface="Arial" panose="02000503000000020004" pitchFamily="2" charset="0"/>
              </a:defRPr>
            </a:lvl3pPr>
            <a:lvl4pPr>
              <a:lnSpc>
                <a:spcPct val="150000"/>
              </a:lnSpc>
              <a:defRPr sz="1800">
                <a:latin typeface="Arial" panose="020B0604020202020204" pitchFamily="34" charset="0"/>
                <a:ea typeface="Arial" panose="02000503000000020004" pitchFamily="2" charset="0"/>
              </a:defRPr>
            </a:lvl4pPr>
            <a:lvl5pPr>
              <a:lnSpc>
                <a:spcPct val="150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Slide Number Placeholder 3">
            <a:extLst>
              <a:ext uri="{FF2B5EF4-FFF2-40B4-BE49-F238E27FC236}">
                <a16:creationId xmlns:a16="http://schemas.microsoft.com/office/drawing/2014/main" id="{8A6747E8-68B1-FA77-357A-655D549D6FDB}"/>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3" name="Slide Number Placeholder 3">
            <a:extLst>
              <a:ext uri="{FF2B5EF4-FFF2-40B4-BE49-F238E27FC236}">
                <a16:creationId xmlns:a16="http://schemas.microsoft.com/office/drawing/2014/main" id="{B23B27A8-588E-90D5-CE93-52FB5E3F695F}"/>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4" name="Slide Number Placeholder 3">
            <a:extLst>
              <a:ext uri="{FF2B5EF4-FFF2-40B4-BE49-F238E27FC236}">
                <a16:creationId xmlns:a16="http://schemas.microsoft.com/office/drawing/2014/main" id="{B04FBC92-CC13-3B0C-B385-715133A008B4}"/>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5" name="Slide Number Placeholder 3">
            <a:extLst>
              <a:ext uri="{FF2B5EF4-FFF2-40B4-BE49-F238E27FC236}">
                <a16:creationId xmlns:a16="http://schemas.microsoft.com/office/drawing/2014/main" id="{F7EAFF5E-9938-DEC3-4280-896E584B1A60}"/>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pic>
        <p:nvPicPr>
          <p:cNvPr id="2" name="Picture 1">
            <a:extLst>
              <a:ext uri="{FF2B5EF4-FFF2-40B4-BE49-F238E27FC236}">
                <a16:creationId xmlns:a16="http://schemas.microsoft.com/office/drawing/2014/main" id="{6B83B70F-018F-C93E-D81F-7E4B85F2FCD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458AB888-9953-BC43-DE70-F0EB521A1AF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E820073A-0C14-5854-E83D-AD3E77CB12B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A57C6E1A-48F4-6571-5003-393051E425B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AF007B79-2E82-606A-6972-F69061BCC8B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0" name="Picture 9">
            <a:extLst>
              <a:ext uri="{FF2B5EF4-FFF2-40B4-BE49-F238E27FC236}">
                <a16:creationId xmlns:a16="http://schemas.microsoft.com/office/drawing/2014/main" id="{4C5A2856-DD81-88ED-A57E-00F8BC576A2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1" name="Slide Number Placeholder 3">
            <a:extLst>
              <a:ext uri="{FF2B5EF4-FFF2-40B4-BE49-F238E27FC236}">
                <a16:creationId xmlns:a16="http://schemas.microsoft.com/office/drawing/2014/main" id="{4221C0E9-D3C6-D87C-94C0-7AA1FD263E3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F16F5F0-0EE6-0F83-998A-29438691FA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C9866267-1C12-D36E-2862-ADA59AD33DE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CAD9E0D-06F8-24BE-8A6C-524E0EF342D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34786325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714737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Inter or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dirty="0"/>
              <a:t>Add key message of slide</a:t>
            </a:r>
          </a:p>
        </p:txBody>
      </p:sp>
      <p:pic>
        <p:nvPicPr>
          <p:cNvPr id="2" name="Picture 1">
            <a:extLst>
              <a:ext uri="{FF2B5EF4-FFF2-40B4-BE49-F238E27FC236}">
                <a16:creationId xmlns:a16="http://schemas.microsoft.com/office/drawing/2014/main" id="{EB45DFB6-4FA6-B527-55AD-E808F9593BC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967DBF62-2C38-96E0-D1B4-7250D1C91F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A430BADB-1804-6F91-ADB5-59B82BDEFA2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DC1A4D0B-4C01-4AD1-6293-533467CF604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0420AE46-6512-C5AD-07BF-92733A5CBF1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B2318348-4958-D811-415A-4F785144D2E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B9F3775-A76B-2E3B-C55D-11BBBDD2725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92F59C7C-29BD-4A76-3DFE-29B55199829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28841489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2_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Inter or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9" name="Picture 8">
            <a:extLst>
              <a:ext uri="{FF2B5EF4-FFF2-40B4-BE49-F238E27FC236}">
                <a16:creationId xmlns:a16="http://schemas.microsoft.com/office/drawing/2014/main" id="{D06895C6-52FC-13EE-C230-CF54790425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0" name="Slide Number Placeholder 3">
            <a:extLst>
              <a:ext uri="{FF2B5EF4-FFF2-40B4-BE49-F238E27FC236}">
                <a16:creationId xmlns:a16="http://schemas.microsoft.com/office/drawing/2014/main" id="{9CA68900-3BB3-0EFC-9736-3DE49090A9F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BD687A46-75A4-9571-E931-EB9CFF75D03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571C6DFE-DAB2-14BB-CBDC-BCA4817B39A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C7214A-0BFC-B51E-0A05-3CA3CB8A958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BF032537-750E-BA46-CFC8-354E15A09B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E4C6FC8E-7299-8656-DA4C-268C30201A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DE345B6-D5DC-956D-FB2F-0FF3341846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FC314C17-EE89-D4FF-7472-71B194C0CC61}"/>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CEC418C6-DC88-3973-FA56-2C8696276C0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14798677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Arial" panose="020B0604020202020204" pitchFamily="34" charset="0"/>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endParaRPr lang="en-US" dirty="0"/>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3345668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Arial" panose="020B0604020202020204" pitchFamily="34" charset="0"/>
              </a:defRPr>
            </a:lvl1pPr>
          </a:lstStyle>
          <a:p>
            <a:r>
              <a:rPr lang="en-US" dirty="0"/>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endParaRPr lang="en-US" dirty="0"/>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333029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endParaRPr lang="en-US" dirty="0"/>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97947507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lvl1pPr>
              <a:defRPr/>
            </a:lvl1pPr>
          </a:lstStyle>
          <a:p>
            <a:r>
              <a:rPr lang="en-US"/>
              <a:t>Click icon to add picture</a:t>
            </a:r>
            <a:endParaRPr lang="en-US" dirty="0"/>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393310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dirty="0"/>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87820444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Arial" panose="020B0604020202020204" pitchFamily="34" charset="0"/>
                <a:ea typeface="Arial"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826242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9" name="Picture 8">
            <a:extLst>
              <a:ext uri="{FF2B5EF4-FFF2-40B4-BE49-F238E27FC236}">
                <a16:creationId xmlns:a16="http://schemas.microsoft.com/office/drawing/2014/main" id="{D06895C6-52FC-13EE-C230-CF54790425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0" name="Slide Number Placeholder 3">
            <a:extLst>
              <a:ext uri="{FF2B5EF4-FFF2-40B4-BE49-F238E27FC236}">
                <a16:creationId xmlns:a16="http://schemas.microsoft.com/office/drawing/2014/main" id="{9CA68900-3BB3-0EFC-9736-3DE49090A9F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BD687A46-75A4-9571-E931-EB9CFF75D03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571C6DFE-DAB2-14BB-CBDC-BCA4817B39A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C7214A-0BFC-B51E-0A05-3CA3CB8A958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BF032537-750E-BA46-CFC8-354E15A09B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E4C6FC8E-7299-8656-DA4C-268C30201A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DE345B6-D5DC-956D-FB2F-0FF3341846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FC314C17-EE89-D4FF-7472-71B194C0CC61}"/>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CEC418C6-DC88-3973-FA56-2C8696276C0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00592138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dirty="0"/>
              <a:t>Add key message of slide</a:t>
            </a:r>
          </a:p>
        </p:txBody>
      </p:sp>
      <p:pic>
        <p:nvPicPr>
          <p:cNvPr id="2" name="Picture 1">
            <a:extLst>
              <a:ext uri="{FF2B5EF4-FFF2-40B4-BE49-F238E27FC236}">
                <a16:creationId xmlns:a16="http://schemas.microsoft.com/office/drawing/2014/main" id="{EB45DFB6-4FA6-B527-55AD-E808F9593BC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967DBF62-2C38-96E0-D1B4-7250D1C91F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A430BADB-1804-6F91-ADB5-59B82BDEFA2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DC1A4D0B-4C01-4AD1-6293-533467CF604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0420AE46-6512-C5AD-07BF-92733A5CBF1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B2318348-4958-D811-415A-4F785144D2E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B9F3775-A76B-2E3B-C55D-11BBBDD2725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92F59C7C-29BD-4A76-3DFE-29B55199829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7113842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_Sample Page (White)">
    <p:spTree>
      <p:nvGrpSpPr>
        <p:cNvPr id="1" name=""/>
        <p:cNvGrpSpPr/>
        <p:nvPr/>
      </p:nvGrpSpPr>
      <p:grpSpPr>
        <a:xfrm>
          <a:off x="0" y="0"/>
          <a:ext cx="0" cy="0"/>
          <a:chOff x="0" y="0"/>
          <a:chExt cx="0" cy="0"/>
        </a:xfrm>
      </p:grpSpPr>
      <p:sp>
        <p:nvSpPr>
          <p:cNvPr id="16" name="Text Placeholder 15">
            <a:extLst>
              <a:ext uri="{FF2B5EF4-FFF2-40B4-BE49-F238E27FC236}">
                <a16:creationId xmlns:a16="http://schemas.microsoft.com/office/drawing/2014/main" id="{1B52599A-1360-D492-947C-27972948DFBD}"/>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7" name="Title 28">
            <a:extLst>
              <a:ext uri="{FF2B5EF4-FFF2-40B4-BE49-F238E27FC236}">
                <a16:creationId xmlns:a16="http://schemas.microsoft.com/office/drawing/2014/main" id="{BA969C22-F5B7-6378-0699-0004CD5E651C}"/>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8" name="Text Placeholder 3">
            <a:extLst>
              <a:ext uri="{FF2B5EF4-FFF2-40B4-BE49-F238E27FC236}">
                <a16:creationId xmlns:a16="http://schemas.microsoft.com/office/drawing/2014/main" id="{69F9F414-C853-E3F8-B5D7-EE6F4EC49EEE}"/>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9" name="Picture 8">
            <a:extLst>
              <a:ext uri="{FF2B5EF4-FFF2-40B4-BE49-F238E27FC236}">
                <a16:creationId xmlns:a16="http://schemas.microsoft.com/office/drawing/2014/main" id="{D06895C6-52FC-13EE-C230-CF54790425C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0" name="Slide Number Placeholder 3">
            <a:extLst>
              <a:ext uri="{FF2B5EF4-FFF2-40B4-BE49-F238E27FC236}">
                <a16:creationId xmlns:a16="http://schemas.microsoft.com/office/drawing/2014/main" id="{9CA68900-3BB3-0EFC-9736-3DE49090A9F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BD687A46-75A4-9571-E931-EB9CFF75D03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571C6DFE-DAB2-14BB-CBDC-BCA4817B39A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C7214A-0BFC-B51E-0A05-3CA3CB8A958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BF032537-750E-BA46-CFC8-354E15A09B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E4C6FC8E-7299-8656-DA4C-268C30201A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FDE345B6-D5DC-956D-FB2F-0FF3341846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FC314C17-EE89-D4FF-7472-71B194C0CC61}"/>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CEC418C6-DC88-3973-FA56-2C8696276C0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2" name="Rectangle 1" descr="Marker showing slides are confidential ">
            <a:extLst>
              <a:ext uri="{FF2B5EF4-FFF2-40B4-BE49-F238E27FC236}">
                <a16:creationId xmlns:a16="http://schemas.microsoft.com/office/drawing/2014/main" id="{711EDC3E-BC01-F67D-4B57-63A2731328B9}"/>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287080780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_Sample Page (White)">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91575A59-C87E-A604-798B-D6CF843A9BE7}"/>
              </a:ext>
            </a:extLst>
          </p:cNvPr>
          <p:cNvSpPr>
            <a:spLocks noGrp="1"/>
          </p:cNvSpPr>
          <p:nvPr>
            <p:ph type="title" hasCustomPrompt="1"/>
          </p:nvPr>
        </p:nvSpPr>
        <p:spPr>
          <a:xfrm>
            <a:off x="466724" y="263524"/>
            <a:ext cx="11250785" cy="592817"/>
          </a:xfrm>
        </p:spPr>
        <p:txBody>
          <a:bodyPr anchor="t">
            <a:normAutofit/>
          </a:bodyPr>
          <a:lstStyle>
            <a:lvl1pPr>
              <a:defRPr sz="32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sample page layout</a:t>
            </a:r>
            <a:endParaRPr lang="en-GB"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466724" y="1654630"/>
            <a:ext cx="11250785" cy="4167728"/>
          </a:xfrm>
        </p:spPr>
        <p:txBody>
          <a:bodyPr>
            <a:noAutofit/>
          </a:bodyPr>
          <a:lstStyle>
            <a:lvl1pPr>
              <a:lnSpc>
                <a:spcPct val="114000"/>
              </a:lnSpc>
              <a:defRPr sz="1800">
                <a:latin typeface="Arial" panose="020B0604020202020204" pitchFamily="34" charset="0"/>
                <a:ea typeface="Arial" panose="02000503000000020004" pitchFamily="2" charset="0"/>
              </a:defRPr>
            </a:lvl1pPr>
            <a:lvl2pPr>
              <a:lnSpc>
                <a:spcPct val="114000"/>
              </a:lnSpc>
              <a:defRPr sz="1800">
                <a:latin typeface="Arial" panose="020B0604020202020204" pitchFamily="34" charset="0"/>
                <a:ea typeface="Arial" panose="02000503000000020004" pitchFamily="2" charset="0"/>
              </a:defRPr>
            </a:lvl2pPr>
            <a:lvl3pPr>
              <a:lnSpc>
                <a:spcPct val="114000"/>
              </a:lnSpc>
              <a:defRPr sz="1800">
                <a:latin typeface="Arial" panose="020B0604020202020204" pitchFamily="34" charset="0"/>
                <a:ea typeface="Arial" panose="02000503000000020004" pitchFamily="2" charset="0"/>
              </a:defRPr>
            </a:lvl3pPr>
            <a:lvl4pPr>
              <a:lnSpc>
                <a:spcPct val="114000"/>
              </a:lnSpc>
              <a:defRPr sz="1800">
                <a:latin typeface="Arial" panose="020B0604020202020204" pitchFamily="34" charset="0"/>
                <a:ea typeface="Arial" panose="02000503000000020004" pitchFamily="2" charset="0"/>
              </a:defRPr>
            </a:lvl4pPr>
            <a:lvl5pPr>
              <a:lnSpc>
                <a:spcPct val="114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Text Placeholder 15">
            <a:extLst>
              <a:ext uri="{FF2B5EF4-FFF2-40B4-BE49-F238E27FC236}">
                <a16:creationId xmlns:a16="http://schemas.microsoft.com/office/drawing/2014/main" id="{4E2BEFB1-DB3D-9794-B1F6-3DF605CE4062}"/>
              </a:ext>
            </a:extLst>
          </p:cNvPr>
          <p:cNvSpPr>
            <a:spLocks noGrp="1"/>
          </p:cNvSpPr>
          <p:nvPr>
            <p:ph type="body" sz="quarter" idx="13" hasCustomPrompt="1"/>
          </p:nvPr>
        </p:nvSpPr>
        <p:spPr>
          <a:xfrm>
            <a:off x="1871663" y="6343650"/>
            <a:ext cx="9086850" cy="365125"/>
          </a:xfrm>
        </p:spPr>
        <p:txBody>
          <a:bodyPr>
            <a:normAutofit/>
          </a:bodyPr>
          <a:lstStyle>
            <a:lvl1pPr>
              <a:defRPr sz="1400"/>
            </a:lvl1pPr>
          </a:lstStyle>
          <a:p>
            <a:pPr lvl="0"/>
            <a:r>
              <a:rPr lang="en-US" dirty="0"/>
              <a:t>Abbreviations: </a:t>
            </a:r>
            <a:r>
              <a:rPr lang="en-GB" sz="1400" dirty="0"/>
              <a:t>[for example, OS, overall survival; ICER, incremental-cost effectiveness ratio]</a:t>
            </a:r>
            <a:endParaRPr lang="en-US" dirty="0"/>
          </a:p>
        </p:txBody>
      </p:sp>
      <p:sp>
        <p:nvSpPr>
          <p:cNvPr id="31" name="Text Placeholder 30">
            <a:extLst>
              <a:ext uri="{FF2B5EF4-FFF2-40B4-BE49-F238E27FC236}">
                <a16:creationId xmlns:a16="http://schemas.microsoft.com/office/drawing/2014/main" id="{7CB3B582-2053-A846-2531-8E4BB8651C13}"/>
              </a:ext>
            </a:extLst>
          </p:cNvPr>
          <p:cNvSpPr>
            <a:spLocks noGrp="1"/>
          </p:cNvSpPr>
          <p:nvPr>
            <p:ph type="body" sz="quarter" idx="14" hasCustomPrompt="1"/>
          </p:nvPr>
        </p:nvSpPr>
        <p:spPr>
          <a:xfrm>
            <a:off x="466724" y="739377"/>
            <a:ext cx="11250786" cy="520838"/>
          </a:xfrm>
        </p:spPr>
        <p:txBody>
          <a:bodyPr>
            <a:noAutofit/>
          </a:bodyPr>
          <a:lstStyle>
            <a:lvl1pPr>
              <a:defRPr sz="2400">
                <a:latin typeface="Arial" panose="020B0604020202020204" pitchFamily="34" charset="0"/>
                <a:ea typeface="Inter SemiBold" panose="02000503000000020004" pitchFamily="2" charset="0"/>
              </a:defRPr>
            </a:lvl1pPr>
            <a:lvl2pPr marL="457200" indent="0">
              <a:buNone/>
              <a:defRPr/>
            </a:lvl2pPr>
          </a:lstStyle>
          <a:p>
            <a:pPr lvl="0"/>
            <a:r>
              <a:rPr lang="en-US" dirty="0"/>
              <a:t>Add key message of slide</a:t>
            </a:r>
          </a:p>
        </p:txBody>
      </p:sp>
      <p:pic>
        <p:nvPicPr>
          <p:cNvPr id="2" name="Picture 1">
            <a:extLst>
              <a:ext uri="{FF2B5EF4-FFF2-40B4-BE49-F238E27FC236}">
                <a16:creationId xmlns:a16="http://schemas.microsoft.com/office/drawing/2014/main" id="{EB45DFB6-4FA6-B527-55AD-E808F9593BC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967DBF62-2C38-96E0-D1B4-7250D1C91F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A430BADB-1804-6F91-ADB5-59B82BDEFA2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DC1A4D0B-4C01-4AD1-6293-533467CF604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0420AE46-6512-C5AD-07BF-92733A5CBF1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5A178427-62B0-CB63-F7BF-ABA1FBB6877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B2318348-4958-D811-415A-4F785144D2ED}"/>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3B9F3775-A76B-2E3B-C55D-11BBBDD2725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92F59C7C-29BD-4A76-3DFE-29B55199829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73334382-03BC-34F6-C0D4-76A7CA67F9A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5" name="Rectangle 4" descr="Marker showing slides are confidential ">
            <a:extLst>
              <a:ext uri="{FF2B5EF4-FFF2-40B4-BE49-F238E27FC236}">
                <a16:creationId xmlns:a16="http://schemas.microsoft.com/office/drawing/2014/main" id="{32A58F66-3E35-CCD6-0FD0-288DC0930A7B}"/>
              </a:ext>
              <a:ext uri="{C183D7F6-B498-43B3-948B-1728B52AA6E4}">
                <adec:decorative xmlns:adec="http://schemas.microsoft.com/office/drawing/2017/decorative" val="0"/>
              </a:ext>
            </a:extLst>
          </p:cNvPr>
          <p:cNvSpPr/>
          <p:nvPr userDrawn="1"/>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latin typeface="Arial" panose="020B0604020202020204" pitchFamily="34" charset="0"/>
              </a:rPr>
              <a:t>CONFIDENTIAL</a:t>
            </a:r>
          </a:p>
        </p:txBody>
      </p:sp>
    </p:spTree>
    <p:extLst>
      <p:ext uri="{BB962C8B-B14F-4D97-AF65-F5344CB8AC3E}">
        <p14:creationId xmlns:p14="http://schemas.microsoft.com/office/powerpoint/2010/main" val="237991377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Arial" panose="020B0604020202020204" pitchFamily="34" charset="0"/>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Arial" panose="020B0604020202020204" pitchFamily="34" charset="0"/>
                <a:ea typeface="Arial" panose="02000503000000020004" pitchFamily="2" charset="0"/>
              </a:defRPr>
            </a:lvl1pPr>
            <a:lvl2pPr>
              <a:lnSpc>
                <a:spcPct val="150000"/>
              </a:lnSpc>
              <a:defRPr sz="1800">
                <a:latin typeface="Arial" panose="020B0604020202020204" pitchFamily="34" charset="0"/>
                <a:ea typeface="Arial" panose="02000503000000020004" pitchFamily="2" charset="0"/>
              </a:defRPr>
            </a:lvl2pPr>
            <a:lvl3pPr>
              <a:lnSpc>
                <a:spcPct val="150000"/>
              </a:lnSpc>
              <a:defRPr sz="1800">
                <a:latin typeface="Arial" panose="020B0604020202020204" pitchFamily="34" charset="0"/>
                <a:ea typeface="Arial" panose="02000503000000020004" pitchFamily="2" charset="0"/>
              </a:defRPr>
            </a:lvl3pPr>
            <a:lvl4pPr>
              <a:lnSpc>
                <a:spcPct val="150000"/>
              </a:lnSpc>
              <a:defRPr sz="1800">
                <a:latin typeface="Arial" panose="020B0604020202020204" pitchFamily="34" charset="0"/>
                <a:ea typeface="Arial" panose="02000503000000020004" pitchFamily="2" charset="0"/>
              </a:defRPr>
            </a:lvl4pPr>
            <a:lvl5pPr>
              <a:lnSpc>
                <a:spcPct val="150000"/>
              </a:lnSpc>
              <a:defRPr sz="1800">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Slide Number Placeholder 3">
            <a:extLst>
              <a:ext uri="{FF2B5EF4-FFF2-40B4-BE49-F238E27FC236}">
                <a16:creationId xmlns:a16="http://schemas.microsoft.com/office/drawing/2014/main" id="{8A6747E8-68B1-FA77-357A-655D549D6FDB}"/>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3" name="Slide Number Placeholder 3">
            <a:extLst>
              <a:ext uri="{FF2B5EF4-FFF2-40B4-BE49-F238E27FC236}">
                <a16:creationId xmlns:a16="http://schemas.microsoft.com/office/drawing/2014/main" id="{B23B27A8-588E-90D5-CE93-52FB5E3F695F}"/>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4" name="Slide Number Placeholder 3">
            <a:extLst>
              <a:ext uri="{FF2B5EF4-FFF2-40B4-BE49-F238E27FC236}">
                <a16:creationId xmlns:a16="http://schemas.microsoft.com/office/drawing/2014/main" id="{B04FBC92-CC13-3B0C-B385-715133A008B4}"/>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5" name="Slide Number Placeholder 3">
            <a:extLst>
              <a:ext uri="{FF2B5EF4-FFF2-40B4-BE49-F238E27FC236}">
                <a16:creationId xmlns:a16="http://schemas.microsoft.com/office/drawing/2014/main" id="{F7EAFF5E-9938-DEC3-4280-896E584B1A60}"/>
              </a:ext>
            </a:extLst>
          </p:cNvPr>
          <p:cNvSpPr txBox="1">
            <a:spLocks/>
          </p:cNvSpPr>
          <p:nvPr userDrawn="1"/>
        </p:nvSpPr>
        <p:spPr>
          <a:xfrm>
            <a:off x="11637742" y="6146056"/>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pic>
        <p:nvPicPr>
          <p:cNvPr id="2" name="Picture 1">
            <a:extLst>
              <a:ext uri="{FF2B5EF4-FFF2-40B4-BE49-F238E27FC236}">
                <a16:creationId xmlns:a16="http://schemas.microsoft.com/office/drawing/2014/main" id="{6B83B70F-018F-C93E-D81F-7E4B85F2FCD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458AB888-9953-BC43-DE70-F0EB521A1AFB}"/>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E820073A-0C14-5854-E83D-AD3E77CB12B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A57C6E1A-48F4-6571-5003-393051E425B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AF007B79-2E82-606A-6972-F69061BCC8B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0" name="Picture 9">
            <a:extLst>
              <a:ext uri="{FF2B5EF4-FFF2-40B4-BE49-F238E27FC236}">
                <a16:creationId xmlns:a16="http://schemas.microsoft.com/office/drawing/2014/main" id="{4C5A2856-DD81-88ED-A57E-00F8BC576A2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1" name="Slide Number Placeholder 3">
            <a:extLst>
              <a:ext uri="{FF2B5EF4-FFF2-40B4-BE49-F238E27FC236}">
                <a16:creationId xmlns:a16="http://schemas.microsoft.com/office/drawing/2014/main" id="{4221C0E9-D3C6-D87C-94C0-7AA1FD263E3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F16F5F0-0EE6-0F83-998A-29438691FA2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C9866267-1C12-D36E-2862-ADA59AD33DE3}"/>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CAD9E0D-06F8-24BE-8A6C-524E0EF342DF}"/>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3455959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bg1"/>
                </a:solidFill>
                <a:latin typeface="Arial" panose="020B0604020202020204" pitchFamily="34" charset="0"/>
                <a:ea typeface="Arial" panose="02000503000000020004" pitchFamily="2" charset="0"/>
              </a:defRPr>
            </a:lvl2pPr>
            <a:lvl3pPr>
              <a:lnSpc>
                <a:spcPct val="150000"/>
              </a:lnSpc>
              <a:defRPr sz="1800">
                <a:solidFill>
                  <a:schemeClr val="bg1"/>
                </a:solidFill>
                <a:latin typeface="Arial" panose="020B0604020202020204" pitchFamily="34" charset="0"/>
                <a:ea typeface="Arial" panose="02000503000000020004" pitchFamily="2" charset="0"/>
              </a:defRPr>
            </a:lvl3pPr>
            <a:lvl4pPr>
              <a:lnSpc>
                <a:spcPct val="150000"/>
              </a:lnSpc>
              <a:defRPr sz="1800">
                <a:solidFill>
                  <a:schemeClr val="bg1"/>
                </a:solidFill>
                <a:latin typeface="Arial" panose="020B0604020202020204" pitchFamily="34" charset="0"/>
                <a:ea typeface="Arial" panose="02000503000000020004" pitchFamily="2" charset="0"/>
              </a:defRPr>
            </a:lvl4pPr>
            <a:lvl5pPr>
              <a:lnSpc>
                <a:spcPct val="150000"/>
              </a:lnSpc>
              <a:defRPr sz="1800">
                <a:solidFill>
                  <a:schemeClr val="bg1"/>
                </a:solidFill>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 o</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95346315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page layout</a:t>
            </a:r>
            <a:br>
              <a:rPr lang="en-US" dirty="0"/>
            </a:br>
            <a:endParaRPr lang="en-US" dirty="0"/>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bg1"/>
                </a:solidFill>
                <a:latin typeface="Arial" panose="020B0604020202020204" pitchFamily="34" charset="0"/>
                <a:ea typeface="Arial" panose="02000503000000020004" pitchFamily="2" charset="0"/>
              </a:defRPr>
            </a:lvl2pPr>
            <a:lvl3pPr>
              <a:lnSpc>
                <a:spcPct val="150000"/>
              </a:lnSpc>
              <a:defRPr sz="1800">
                <a:solidFill>
                  <a:schemeClr val="bg1"/>
                </a:solidFill>
                <a:latin typeface="Arial" panose="020B0604020202020204" pitchFamily="34" charset="0"/>
                <a:ea typeface="Arial" panose="02000503000000020004" pitchFamily="2" charset="0"/>
              </a:defRPr>
            </a:lvl3pPr>
            <a:lvl4pPr>
              <a:lnSpc>
                <a:spcPct val="150000"/>
              </a:lnSpc>
              <a:defRPr sz="1800">
                <a:solidFill>
                  <a:schemeClr val="bg1"/>
                </a:solidFill>
                <a:latin typeface="Arial" panose="020B0604020202020204" pitchFamily="34" charset="0"/>
                <a:ea typeface="Arial" panose="02000503000000020004" pitchFamily="2" charset="0"/>
              </a:defRPr>
            </a:lvl4pPr>
            <a:lvl5pPr>
              <a:lnSpc>
                <a:spcPct val="150000"/>
              </a:lnSpc>
              <a:defRPr sz="1800">
                <a:solidFill>
                  <a:schemeClr val="bg1"/>
                </a:solidFill>
                <a:latin typeface="Arial" panose="020B0604020202020204" pitchFamily="34" charset="0"/>
                <a:ea typeface="Arial" panose="02000503000000020004" pitchFamily="2" charset="0"/>
              </a:defRPr>
            </a:lvl5pPr>
          </a:lstStyle>
          <a:p>
            <a:pPr lvl="0"/>
            <a:r>
              <a:rPr lang="en-US" dirty="0"/>
              <a:t>Please use this space to insert written content as required. Please use Arial with a minimum font size of 18pt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127549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One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dirty="0"/>
              <a:t>This is sample bulleted text (1 column)</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2" name="Picture 1">
            <a:extLst>
              <a:ext uri="{FF2B5EF4-FFF2-40B4-BE49-F238E27FC236}">
                <a16:creationId xmlns:a16="http://schemas.microsoft.com/office/drawing/2014/main" id="{F6EE4856-3FAA-1733-34B4-C11E8CBA788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76441F1A-9F7B-AD88-F64F-DABCB474259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006DDF3D-1996-A40C-F1E8-7022834B7CBC}"/>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8A716449-AAFB-5EEE-FECE-3FBEDFEEF6C2}"/>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9DA0EE61-3751-7151-24DC-3E3218AA75B4}"/>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14" name="Picture 13">
            <a:extLst>
              <a:ext uri="{FF2B5EF4-FFF2-40B4-BE49-F238E27FC236}">
                <a16:creationId xmlns:a16="http://schemas.microsoft.com/office/drawing/2014/main" id="{C211F72A-577D-3DF0-D9EE-00B2FF796E8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15" name="Slide Number Placeholder 3">
            <a:extLst>
              <a:ext uri="{FF2B5EF4-FFF2-40B4-BE49-F238E27FC236}">
                <a16:creationId xmlns:a16="http://schemas.microsoft.com/office/drawing/2014/main" id="{1A6401F2-4FB4-BD34-BC8C-F074FEBB082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6" name="Slide Number Placeholder 3">
            <a:extLst>
              <a:ext uri="{FF2B5EF4-FFF2-40B4-BE49-F238E27FC236}">
                <a16:creationId xmlns:a16="http://schemas.microsoft.com/office/drawing/2014/main" id="{670C9F59-0A21-3850-136E-87400D426CF2}"/>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B99C631F-C34A-3A9E-5BCE-0A4E8AA87925}"/>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586BC471-FA65-D5D9-C0A9-F8A6994280D8}"/>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86340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8" name="Slide Number Placeholder 3">
            <a:extLst>
              <a:ext uri="{FF2B5EF4-FFF2-40B4-BE49-F238E27FC236}">
                <a16:creationId xmlns:a16="http://schemas.microsoft.com/office/drawing/2014/main" id="{736DE81E-4D22-5724-E8E6-41709B8213A8}"/>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19" name="Slide Number Placeholder 3">
            <a:extLst>
              <a:ext uri="{FF2B5EF4-FFF2-40B4-BE49-F238E27FC236}">
                <a16:creationId xmlns:a16="http://schemas.microsoft.com/office/drawing/2014/main" id="{D32C529E-1E67-D62F-3D84-70E6AF8A60C9}"/>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0" name="Slide Number Placeholder 3">
            <a:extLst>
              <a:ext uri="{FF2B5EF4-FFF2-40B4-BE49-F238E27FC236}">
                <a16:creationId xmlns:a16="http://schemas.microsoft.com/office/drawing/2014/main" id="{82F41CD0-3BF9-779E-55F6-55CE07AC5326}"/>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sp>
        <p:nvSpPr>
          <p:cNvPr id="21" name="Slide Number Placeholder 3">
            <a:extLst>
              <a:ext uri="{FF2B5EF4-FFF2-40B4-BE49-F238E27FC236}">
                <a16:creationId xmlns:a16="http://schemas.microsoft.com/office/drawing/2014/main" id="{6A037A60-3B80-9000-D7FD-772E99273C0A}"/>
              </a:ext>
            </a:extLst>
          </p:cNvPr>
          <p:cNvSpPr txBox="1">
            <a:spLocks/>
          </p:cNvSpPr>
          <p:nvPr userDrawn="1"/>
        </p:nvSpPr>
        <p:spPr>
          <a:xfrm>
            <a:off x="11637742" y="644060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bg1"/>
                </a:solidFill>
                <a:latin typeface="Arial" panose="020B0604020202020204" pitchFamily="34" charset="0"/>
                <a:ea typeface="Arial" panose="02000503000000020004" pitchFamily="2" charset="0"/>
              </a:rPr>
              <a:pPr algn="r"/>
              <a:t>‹#›</a:t>
            </a:fld>
            <a:endParaRPr lang="en-US" sz="1400" dirty="0">
              <a:solidFill>
                <a:schemeClr val="bg1"/>
              </a:solidFill>
              <a:latin typeface="Arial" panose="020B0604020202020204" pitchFamily="34" charset="0"/>
              <a:ea typeface="Arial" panose="02000503000000020004" pitchFamily="2" charset="0"/>
            </a:endParaRPr>
          </a:p>
        </p:txBody>
      </p:sp>
      <p:pic>
        <p:nvPicPr>
          <p:cNvPr id="2" name="Picture 1">
            <a:extLst>
              <a:ext uri="{FF2B5EF4-FFF2-40B4-BE49-F238E27FC236}">
                <a16:creationId xmlns:a16="http://schemas.microsoft.com/office/drawing/2014/main" id="{4A17D717-4440-67E4-86AF-BA4E5D09B2A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3" name="Slide Number Placeholder 3">
            <a:extLst>
              <a:ext uri="{FF2B5EF4-FFF2-40B4-BE49-F238E27FC236}">
                <a16:creationId xmlns:a16="http://schemas.microsoft.com/office/drawing/2014/main" id="{DE935865-CC37-F31B-D80C-9F595BE137BE}"/>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4" name="Slide Number Placeholder 3">
            <a:extLst>
              <a:ext uri="{FF2B5EF4-FFF2-40B4-BE49-F238E27FC236}">
                <a16:creationId xmlns:a16="http://schemas.microsoft.com/office/drawing/2014/main" id="{9B6662D1-FBEE-F4B5-4346-F2B4DF214A9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6" name="Slide Number Placeholder 3">
            <a:extLst>
              <a:ext uri="{FF2B5EF4-FFF2-40B4-BE49-F238E27FC236}">
                <a16:creationId xmlns:a16="http://schemas.microsoft.com/office/drawing/2014/main" id="{9A36CCB5-A9A8-587A-9CE0-E9B1AA55CF10}"/>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D32991FF-D68B-77AF-86E7-47E089E48C97}"/>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pic>
        <p:nvPicPr>
          <p:cNvPr id="8" name="Picture 7">
            <a:extLst>
              <a:ext uri="{FF2B5EF4-FFF2-40B4-BE49-F238E27FC236}">
                <a16:creationId xmlns:a16="http://schemas.microsoft.com/office/drawing/2014/main" id="{44DA85F1-57B3-C4FD-5F4A-6472F70618D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0373" y="6403231"/>
            <a:ext cx="585971" cy="197518"/>
          </a:xfrm>
          <a:prstGeom prst="rect">
            <a:avLst/>
          </a:prstGeom>
        </p:spPr>
      </p:pic>
      <p:sp>
        <p:nvSpPr>
          <p:cNvPr id="9" name="Slide Number Placeholder 3">
            <a:extLst>
              <a:ext uri="{FF2B5EF4-FFF2-40B4-BE49-F238E27FC236}">
                <a16:creationId xmlns:a16="http://schemas.microsoft.com/office/drawing/2014/main" id="{20EF613F-03AF-BC9A-FA23-E991676B8CB2}"/>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4788CBBF-0470-AB58-A837-8314478E120A}"/>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093D2F16-7A89-CDF3-CEAF-ED69AD5FB5E7}"/>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F73090DC-DE05-C1C1-E128-987B8A39A129}"/>
              </a:ext>
            </a:extLst>
          </p:cNvPr>
          <p:cNvSpPr txBox="1">
            <a:spLocks/>
          </p:cNvSpPr>
          <p:nvPr userDrawn="1"/>
        </p:nvSpPr>
        <p:spPr>
          <a:xfrm>
            <a:off x="11565172" y="6403231"/>
            <a:ext cx="470045"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C04DF40-495D-ED41-91BB-C1D52B6AEB39}" type="slidenum">
              <a:rPr lang="en-US" sz="1400" smtClean="0">
                <a:solidFill>
                  <a:schemeClr val="tx1"/>
                </a:solidFill>
                <a:latin typeface="Arial" panose="020B0604020202020204" pitchFamily="34" charset="0"/>
                <a:ea typeface="Arial" panose="02000503000000020004" pitchFamily="2" charset="0"/>
              </a:rPr>
              <a:pPr algn="r"/>
              <a:t>‹#›</a:t>
            </a:fld>
            <a:endParaRPr lang="en-US" sz="14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58284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p:cSld name="1_One Column (Gre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latin typeface="Arial" panose="020B0604020202020204" pitchFamily="34" charset="0"/>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sample bulleted text (1 column)</a:t>
            </a:r>
            <a:br>
              <a:rPr lang="en-US" dirty="0"/>
            </a:br>
            <a:endParaRPr lang="en-US" dirty="0"/>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809578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sample bulleted text (1 column)</a:t>
            </a:r>
            <a:br>
              <a:rPr lang="en-US" dirty="0"/>
            </a:br>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0437471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p:cSld name="Two Column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dirty="0"/>
              <a:t>This is sample bulleted text (2 columns)</a:t>
            </a:r>
            <a:br>
              <a:rPr lang="en-US" dirty="0"/>
            </a:br>
            <a:endParaRPr lang="en-US" dirty="0"/>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latin typeface="Arial" panose="020B0604020202020204" pitchFamily="34" charset="0"/>
              <a:cs typeface="Arial" panose="020B0604020202020204" pitchFamily="34"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latin typeface="Arial" panose="020B0604020202020204" pitchFamily="34" charset="0"/>
              <a:cs typeface="Arial" panose="020B0604020202020204" pitchFamily="34" charset="0"/>
            </a:endParaRPr>
          </a:p>
        </p:txBody>
      </p:sp>
      <p:sp>
        <p:nvSpPr>
          <p:cNvPr id="14" name="Title 1">
            <a:extLst>
              <a:ext uri="{FF2B5EF4-FFF2-40B4-BE49-F238E27FC236}">
                <a16:creationId xmlns:a16="http://schemas.microsoft.com/office/drawing/2014/main" id="{4A20C810-11A7-12CE-B50A-96B7E975780F}"/>
              </a:ext>
            </a:extLst>
          </p:cNvPr>
          <p:cNvSpPr txBox="1">
            <a:spLocks/>
          </p:cNvSpPr>
          <p:nvPr userDrawn="1"/>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latin typeface="Arial" panose="020B0604020202020204" pitchFamily="34" charset="0"/>
              <a:cs typeface="Arial" panose="020B0604020202020204" pitchFamily="34" charset="0"/>
            </a:endParaRPr>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53181016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(2 columns)</a:t>
            </a:r>
            <a:br>
              <a:rPr lang="en-US" dirty="0"/>
            </a:br>
            <a:endParaRPr lang="en-US" dirty="0"/>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8211238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31449893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sample bulleted text (2 columns)</a:t>
            </a:r>
            <a:br>
              <a:rPr lang="en-US" dirty="0"/>
            </a:br>
            <a:endParaRPr lang="en-US" dirty="0"/>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63503781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Three Column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dirty="0"/>
              <a:t>This is sample bulleted text (3 columns)</a:t>
            </a:r>
            <a:br>
              <a:rPr lang="en-US" dirty="0"/>
            </a:br>
            <a:endParaRPr lang="en-US" dirty="0"/>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3895698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Arial" panose="020B0604020202020204" pitchFamily="34" charset="0"/>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9878804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Arial" panose="020B0604020202020204" pitchFamily="34" charset="0"/>
              </a:defRPr>
            </a:lvl1pPr>
          </a:lstStyle>
          <a:p>
            <a:r>
              <a:rPr lang="en-US" dirty="0"/>
              <a:t>This is sample bulleted text (3 columns)</a:t>
            </a:r>
            <a:br>
              <a:rPr lang="en-US" dirty="0"/>
            </a:br>
            <a:endParaRPr lang="en-US" dirty="0"/>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508427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dirty="0"/>
              <a:t>This is a sample page layout</a:t>
            </a:r>
            <a:br>
              <a:rPr lang="en-US" dirty="0"/>
            </a:br>
            <a:endParaRPr lang="en-US" dirty="0"/>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sample bulleted text (3 columns)</a:t>
            </a:r>
            <a:br>
              <a:rPr lang="en-US" dirty="0"/>
            </a:br>
            <a:endParaRPr lang="en-US" dirty="0"/>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a:p>
            <a:pPr lvl="0"/>
            <a:endParaRPr lang="en-GB" dirty="0"/>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2285103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Arial" panose="020B0604020202020204" pitchFamily="34" charset="0"/>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endParaRPr lang="en-US" dirty="0"/>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93100498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Arial" panose="020B0604020202020204" pitchFamily="34" charset="0"/>
              </a:defRPr>
            </a:lvl1pPr>
          </a:lstStyle>
          <a:p>
            <a:r>
              <a:rPr lang="en-US" dirty="0"/>
              <a:t>This is a sample page layout</a:t>
            </a:r>
            <a:br>
              <a:rPr lang="en-US" dirty="0"/>
            </a:br>
            <a:endParaRPr lang="en-US" dirty="0"/>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endParaRPr lang="en-US" dirty="0"/>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11182300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Arial" panose="020B0604020202020204" pitchFamily="34" charset="0"/>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endParaRPr lang="en-US" dirty="0"/>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59249426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p:cSld name="Sample Layout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Arial" panose="020B0604020202020204" pitchFamily="34" charset="0"/>
              </a:defRPr>
            </a:lvl1pPr>
          </a:lstStyle>
          <a:p>
            <a:r>
              <a:rPr lang="en-US" dirty="0"/>
              <a:t>This is a sample page layout</a:t>
            </a:r>
            <a:br>
              <a:rPr lang="en-US" dirty="0"/>
            </a:br>
            <a:endParaRPr lang="en-US" dirty="0"/>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lvl1pPr>
              <a:defRPr/>
            </a:lvl1pPr>
          </a:lstStyle>
          <a:p>
            <a:r>
              <a:rPr lang="en-US"/>
              <a:t>Click icon to add picture</a:t>
            </a:r>
            <a:endParaRPr lang="en-US" dirty="0"/>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Arial" panose="020B0604020202020204" pitchFamily="34" charset="0"/>
                <a:ea typeface="Arial" panose="02000503000000020004" pitchFamily="2" charset="0"/>
              </a:defRPr>
            </a:lvl1pPr>
            <a:lvl2pPr>
              <a:lnSpc>
                <a:spcPct val="150000"/>
              </a:lnSpc>
              <a:defRPr sz="1800">
                <a:solidFill>
                  <a:schemeClr val="tx1"/>
                </a:solidFill>
                <a:latin typeface="Arial" panose="02000503000000020004" pitchFamily="2" charset="0"/>
                <a:ea typeface="Arial" panose="02000503000000020004" pitchFamily="2" charset="0"/>
              </a:defRPr>
            </a:lvl2pPr>
            <a:lvl3pPr>
              <a:lnSpc>
                <a:spcPct val="150000"/>
              </a:lnSpc>
              <a:defRPr sz="1800">
                <a:solidFill>
                  <a:schemeClr val="tx1"/>
                </a:solidFill>
                <a:latin typeface="Arial" panose="02000503000000020004" pitchFamily="2" charset="0"/>
                <a:ea typeface="Arial" panose="02000503000000020004" pitchFamily="2" charset="0"/>
              </a:defRPr>
            </a:lvl3pPr>
            <a:lvl4pPr>
              <a:lnSpc>
                <a:spcPct val="150000"/>
              </a:lnSpc>
              <a:defRPr sz="1800">
                <a:solidFill>
                  <a:schemeClr val="tx1"/>
                </a:solidFill>
                <a:latin typeface="Arial" panose="02000503000000020004" pitchFamily="2" charset="0"/>
                <a:ea typeface="Arial" panose="02000503000000020004" pitchFamily="2" charset="0"/>
              </a:defRPr>
            </a:lvl4pPr>
            <a:lvl5pPr>
              <a:lnSpc>
                <a:spcPct val="150000"/>
              </a:lnSpc>
              <a:defRPr sz="1800">
                <a:solidFill>
                  <a:schemeClr val="tx1"/>
                </a:solidFill>
                <a:latin typeface="Arial" panose="02000503000000020004" pitchFamily="2" charset="0"/>
                <a:ea typeface="Arial" panose="02000503000000020004" pitchFamily="2" charset="0"/>
              </a:defRPr>
            </a:lvl5pPr>
          </a:lstStyle>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r>
              <a:rPr lang="en-GB" dirty="0"/>
              <a:t>Please use this space to insert written content as required </a:t>
            </a:r>
          </a:p>
          <a:p>
            <a:pPr lvl="0"/>
            <a:endParaRPr lang="en-GB" dirty="0"/>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3311633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Arial" panose="020B0604020202020204" pitchFamily="34" charset="0"/>
                <a:ea typeface="Lora" charset="0"/>
                <a:cs typeface="Lora"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Arial"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Arial" panose="020B0604020202020204" pitchFamily="34" charset="0"/>
                <a:ea typeface="Lora" charset="0"/>
                <a:cs typeface="Lora" charset="0"/>
              </a:defRPr>
            </a:lvl1pPr>
          </a:lstStyle>
          <a:p>
            <a:pPr lvl="0"/>
            <a:r>
              <a:rPr lang="en-GB" dirty="0"/>
              <a:t>Example 2</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Arial"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Arial" panose="020B0604020202020204" pitchFamily="34" charset="0"/>
                <a:ea typeface="Lora" charset="0"/>
                <a:cs typeface="Lora" charset="0"/>
              </a:defRPr>
            </a:lvl1pPr>
          </a:lstStyle>
          <a:p>
            <a:pPr lvl="0"/>
            <a:r>
              <a:rPr lang="en-GB" dirty="0"/>
              <a:t>Example 3</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Arial" panose="020B0604020202020204" pitchFamily="34" charset="0"/>
              </a:defRPr>
            </a:lvl1pPr>
          </a:lstStyle>
          <a:p>
            <a:r>
              <a:rPr lang="en-GB" dirty="0">
                <a:solidFill>
                  <a:srgbClr val="0E0E0E"/>
                </a:solidFill>
                <a:latin typeface="Arial"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userDrawn="1"/>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0394859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Sample Layout Page (Purpl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Arial" panose="020B0604020202020204" pitchFamily="34" charset="0"/>
                <a:ea typeface="Lora" charset="0"/>
                <a:cs typeface="Lora" charset="0"/>
              </a:defRPr>
            </a:lvl1pPr>
          </a:lstStyle>
          <a:p>
            <a:pPr lvl="0"/>
            <a:r>
              <a:rPr lang="en-GB" dirty="0"/>
              <a:t>Example 1</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Arial" panose="020B0604020202020204" pitchFamily="34" charset="0"/>
                <a:ea typeface="Lora" charset="0"/>
                <a:cs typeface="Lora" charset="0"/>
              </a:defRPr>
            </a:lvl1pPr>
          </a:lstStyle>
          <a:p>
            <a:pPr lvl="0"/>
            <a:r>
              <a:rPr lang="en-GB" dirty="0"/>
              <a:t>Example 2</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Arial" panose="020B0604020202020204" pitchFamily="34" charset="0"/>
                <a:ea typeface="Lora" charset="0"/>
                <a:cs typeface="Lora" charset="0"/>
              </a:defRPr>
            </a:lvl1pPr>
          </a:lstStyle>
          <a:p>
            <a:pPr lvl="0"/>
            <a:r>
              <a:rPr lang="en-GB" dirty="0"/>
              <a:t>Example 3</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userDrawn="1"/>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187462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dirty="0"/>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Arial" panose="020B0604020202020204" pitchFamily="34" charset="0"/>
              </a:defRPr>
            </a:lvl1pPr>
          </a:lstStyle>
          <a:p>
            <a:pPr lvl="0"/>
            <a:r>
              <a:rPr lang="en-GB" dirty="0"/>
              <a:t>This is a sample quote layout page</a:t>
            </a:r>
            <a:endParaRPr lang="en-US" dirty="0"/>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088483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Quote Image (Purp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Arial" panose="020B0604020202020204" pitchFamily="34" charset="0"/>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dirty="0"/>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57304311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p:cSld name="Example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userDrawn="1"/>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dirty="0"/>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571250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1_Example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lvl1pPr>
              <a:defRPr/>
            </a:lvl1pPr>
          </a:lstStyle>
          <a:p>
            <a:r>
              <a:rPr lang="en-US"/>
              <a:t>Click icon to add picture</a:t>
            </a:r>
            <a:endParaRPr lang="en-GB"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Arial" panose="020B0604020202020204" pitchFamily="34" charset="0"/>
              </a:defRPr>
            </a:lvl1pPr>
          </a:lstStyle>
          <a:p>
            <a:r>
              <a:rPr lang="en-US" dirty="0"/>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dirty="0"/>
              <a:t>Example 1</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Arial" panose="020B0604020202020204" pitchFamily="34" charset="0"/>
                <a:ea typeface="Inter SemiBold" panose="02000503000000020004" pitchFamily="2" charset="0"/>
              </a:defRPr>
            </a:lvl1pPr>
          </a:lstStyle>
          <a:p>
            <a:pPr lvl="0"/>
            <a:r>
              <a:rPr lang="en-GB" dirty="0"/>
              <a:t>Example 2</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Arial" panose="020B0604020202020204" pitchFamily="34" charset="0"/>
                <a:ea typeface="Arial" panose="02000503000000020004" pitchFamily="2" charset="0"/>
              </a:defRPr>
            </a:lvl1pPr>
          </a:lstStyle>
          <a:p>
            <a:r>
              <a:rPr lang="en-GB" dirty="0">
                <a:solidFill>
                  <a:srgbClr val="0E0E0E"/>
                </a:solidFill>
                <a:latin typeface="Arial"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73693237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lvl1pPr>
              <a:defRPr/>
            </a:lvl1pPr>
          </a:lstStyle>
          <a:p>
            <a:r>
              <a:rPr lang="en-US"/>
              <a:t>Click icon to add picture</a:t>
            </a:r>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lvl1pPr>
              <a:defRPr/>
            </a:lvl1pPr>
          </a:lstStyle>
          <a:p>
            <a:r>
              <a:rPr lang="en-US"/>
              <a:t>Click icon to add picture</a:t>
            </a:r>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Arial" panose="020B0604020202020204" pitchFamily="34" charset="0"/>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Arial" panose="020B0604020202020204" pitchFamily="34" charset="0"/>
                <a:ea typeface="Arial" panose="02000503000000020004" pitchFamily="2" charset="0"/>
              </a:defRPr>
            </a:lvl1pPr>
          </a:lstStyle>
          <a:p>
            <a:pPr lvl="0"/>
            <a:r>
              <a:rPr lang="en-GB" dirty="0">
                <a:solidFill>
                  <a:srgbClr val="222222"/>
                </a:solidFill>
                <a:latin typeface="Arial" panose="020F0502020204030203" pitchFamily="34" charset="77"/>
              </a:rPr>
              <a:t>Use this space for more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Arial" panose="020B0604020202020204" pitchFamily="34" charset="0"/>
                <a:ea typeface="Arial" panose="02000503000000020004" pitchFamily="2" charset="0"/>
              </a:defRPr>
            </a:lvl1pPr>
          </a:lstStyle>
          <a:p>
            <a:pPr lvl="0"/>
            <a:r>
              <a:rPr lang="en-GB" dirty="0">
                <a:solidFill>
                  <a:srgbClr val="222222"/>
                </a:solidFill>
                <a:latin typeface="Arial" panose="020F0502020204030203" pitchFamily="34" charset="77"/>
              </a:rPr>
              <a:t>Use this space for more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Arial" panose="020B0604020202020204" pitchFamily="34" charset="0"/>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Arial" panose="020B0604020202020204" pitchFamily="34" charset="0"/>
                <a:ea typeface="Arial" panose="02000503000000020004" pitchFamily="2" charset="0"/>
              </a:defRPr>
            </a:lvl1pPr>
          </a:lstStyle>
          <a:p>
            <a:pPr lvl="0"/>
            <a:r>
              <a:rPr lang="en-GB" dirty="0">
                <a:solidFill>
                  <a:srgbClr val="222222"/>
                </a:solidFill>
                <a:latin typeface="Arial" panose="020F0502020204030203" pitchFamily="34" charset="77"/>
              </a:rPr>
              <a:t>Use this space for more info</a:t>
            </a:r>
            <a:endParaRPr lang="en-US" dirty="0"/>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4940386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a typeface="Arial"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Arial" panose="020B0604020202020204" pitchFamily="34" charset="0"/>
                <a:ea typeface="Arial"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userDrawn="1"/>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dirty="0">
                <a:solidFill>
                  <a:schemeClr val="bg1"/>
                </a:solidFill>
                <a:latin typeface="Arial" panose="020B0604020202020204" pitchFamily="34" charset="0"/>
              </a:rPr>
              <a:t>A</a:t>
            </a:r>
            <a:endParaRPr lang="en-US" sz="1600" baseline="0" dirty="0">
              <a:solidFill>
                <a:schemeClr val="bg1"/>
              </a:solidFill>
              <a:latin typeface="Arial" panose="020B0604020202020204" pitchFamily="34" charset="0"/>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31448482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1_Infographics 2">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userDrawn="1"/>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dirty="0"/>
              <a:t>This is a sample page layout</a:t>
            </a:r>
            <a:br>
              <a:rPr lang="en-US" dirty="0"/>
            </a:br>
            <a:endParaRPr lang="en-US" dirty="0"/>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a typeface="Arial"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Arial" panose="020B0604020202020204" pitchFamily="34" charset="0"/>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Arial" panose="020B0604020202020204" pitchFamily="34" charset="0"/>
                <a:ea typeface="Arial" panose="02000503000000020004" pitchFamily="2" charset="0"/>
              </a:defRPr>
            </a:lvl1pPr>
          </a:lstStyle>
          <a:p>
            <a:pPr lvl="0"/>
            <a:r>
              <a:rPr lang="en-GB" dirty="0"/>
              <a:t>Please use this space to insert written content as required</a:t>
            </a:r>
            <a:endParaRPr lang="en-US" dirty="0"/>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Arial" panose="020B0604020202020204" pitchFamily="34" charset="0"/>
                <a:ea typeface="Arial"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Arial" panose="020B0604020202020204" pitchFamily="34" charset="0"/>
                <a:ea typeface="Arial"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89664803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dirty="0"/>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Arial" panose="020B0604020202020204" pitchFamily="34" charset="0"/>
                <a:ea typeface="Arial" panose="02000503000000020004" pitchFamily="2" charset="0"/>
              </a:defRPr>
            </a:lvl1pPr>
          </a:lstStyle>
          <a:p>
            <a:pPr lvl="0"/>
            <a:r>
              <a:rPr lang="en-GB" dirty="0">
                <a:solidFill>
                  <a:srgbClr val="222222"/>
                </a:solidFill>
                <a:latin typeface="Arial"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lvl1pPr>
              <a:defRPr/>
            </a:lvl1pPr>
          </a:lstStyle>
          <a:p>
            <a:r>
              <a:rPr lang="en-US"/>
              <a:t>Click icon to add table</a:t>
            </a:r>
            <a:endParaRPr lang="en-US" dirty="0"/>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lvl1pPr>
              <a:defRPr/>
            </a:lvl1pPr>
          </a:lstStyle>
          <a:p>
            <a:r>
              <a:rPr lang="en-US"/>
              <a:t>Click icon to add table</a:t>
            </a:r>
            <a:endParaRPr lang="en-US" dirty="0"/>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130459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Arial" panose="020B0604020202020204" pitchFamily="34" charset="0"/>
              </a:defRPr>
            </a:lvl1pPr>
          </a:lstStyle>
          <a:p>
            <a:r>
              <a:rPr lang="en-US" dirty="0"/>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lvl1pPr>
              <a:defRPr/>
            </a:lvl1pPr>
          </a:lstStyle>
          <a:p>
            <a:r>
              <a:rPr lang="en-US"/>
              <a:t>Click icon to add chart</a:t>
            </a:r>
            <a:endParaRPr lang="en-US" dirty="0"/>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lvl1pPr>
              <a:defRPr/>
            </a:lvl1pPr>
          </a:lstStyle>
          <a:p>
            <a:r>
              <a:rPr lang="en-US"/>
              <a:t>Click icon to add chart</a:t>
            </a:r>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Arial" panose="020B0604020202020204" pitchFamily="34" charset="0"/>
                <a:ea typeface="Arial" panose="02000503000000020004" pitchFamily="2" charset="0"/>
              </a:defRPr>
            </a:lvl1pPr>
          </a:lstStyle>
          <a:p>
            <a:pPr lvl="0"/>
            <a:r>
              <a:rPr lang="en-GB" dirty="0">
                <a:solidFill>
                  <a:srgbClr val="222222"/>
                </a:solidFill>
                <a:latin typeface="Arial" panose="020F0502020204030203" pitchFamily="34" charset="77"/>
              </a:rPr>
              <a:t>Please insert charts according to the style below</a:t>
            </a:r>
            <a:endParaRPr lang="en-US" dirty="0"/>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19751180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Arial" panose="020B0604020202020204" pitchFamily="34" charset="0"/>
              </a:defRPr>
            </a:lvl1pPr>
          </a:lstStyle>
          <a:p>
            <a:r>
              <a:rPr lang="en-US" dirty="0"/>
              <a:t>Thank you.</a:t>
            </a:r>
          </a:p>
        </p:txBody>
      </p:sp>
    </p:spTree>
    <p:extLst>
      <p:ext uri="{BB962C8B-B14F-4D97-AF65-F5344CB8AC3E}">
        <p14:creationId xmlns:p14="http://schemas.microsoft.com/office/powerpoint/2010/main" val="69168319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Arial" panose="020B0604020202020204" pitchFamily="34" charset="0"/>
              </a:defRPr>
            </a:lvl1pPr>
          </a:lstStyle>
          <a:p>
            <a:r>
              <a:rPr lang="en-US" dirty="0"/>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Arial" panose="020B0604020202020204" pitchFamily="34" charset="0"/>
                <a:ea typeface="Arial" panose="02000503000000020004" pitchFamily="2" charset="0"/>
              </a:rPr>
              <a:pPr algn="ctr"/>
              <a:t>‹#›</a:t>
            </a:fld>
            <a:endParaRPr lang="en-US" sz="1200" dirty="0">
              <a:solidFill>
                <a:schemeClr val="tx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1761710021"/>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Arial" panose="020B0604020202020204" pitchFamily="34" charset="0"/>
              </a:defRPr>
            </a:lvl1pPr>
          </a:lstStyle>
          <a:p>
            <a:r>
              <a:rPr lang="en-US" dirty="0"/>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371359828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Arial" panose="020B0604020202020204" pitchFamily="34" charset="0"/>
            </a:endParaRPr>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Arial" panose="020B0604020202020204" pitchFamily="34" charset="0"/>
              </a:defRPr>
            </a:lvl1pPr>
          </a:lstStyle>
          <a:p>
            <a:r>
              <a:rPr lang="en-US" dirty="0"/>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Arial" panose="020B0604020202020204" pitchFamily="34" charset="0"/>
                <a:ea typeface="Arial" panose="02000503000000020004" pitchFamily="2" charset="0"/>
              </a:rPr>
              <a:pPr algn="ctr"/>
              <a:t>‹#›</a:t>
            </a:fld>
            <a:endParaRPr lang="en-US" sz="1200" dirty="0">
              <a:solidFill>
                <a:schemeClr val="bg1"/>
              </a:solidFill>
              <a:latin typeface="Arial" panose="020B0604020202020204" pitchFamily="34" charset="0"/>
              <a:ea typeface="Arial" panose="02000503000000020004" pitchFamily="2" charset="0"/>
            </a:endParaRPr>
          </a:p>
        </p:txBody>
      </p:sp>
    </p:spTree>
    <p:extLst>
      <p:ext uri="{BB962C8B-B14F-4D97-AF65-F5344CB8AC3E}">
        <p14:creationId xmlns:p14="http://schemas.microsoft.com/office/powerpoint/2010/main" val="945537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dirty="0"/>
              <a:t>This is a sample page layout</a:t>
            </a:r>
            <a:br>
              <a:rPr lang="en-US" dirty="0"/>
            </a:br>
            <a:endParaRPr lang="en-US" dirty="0"/>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dirty="0"/>
              <a:t>Please use this space to insert written content as required. Please use Inter or Arial with a minimum font size of 16pt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theme" Target="../theme/theme1.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8.xml"/><Relationship Id="rId18" Type="http://schemas.openxmlformats.org/officeDocument/2006/relationships/slideLayout" Target="../slideLayouts/slideLayout63.xml"/><Relationship Id="rId26" Type="http://schemas.openxmlformats.org/officeDocument/2006/relationships/slideLayout" Target="../slideLayouts/slideLayout71.xml"/><Relationship Id="rId39" Type="http://schemas.openxmlformats.org/officeDocument/2006/relationships/slideLayout" Target="../slideLayouts/slideLayout84.xml"/><Relationship Id="rId21" Type="http://schemas.openxmlformats.org/officeDocument/2006/relationships/slideLayout" Target="../slideLayouts/slideLayout66.xml"/><Relationship Id="rId34" Type="http://schemas.openxmlformats.org/officeDocument/2006/relationships/slideLayout" Target="../slideLayouts/slideLayout79.xml"/><Relationship Id="rId42" Type="http://schemas.openxmlformats.org/officeDocument/2006/relationships/slideLayout" Target="../slideLayouts/slideLayout87.xml"/><Relationship Id="rId7" Type="http://schemas.openxmlformats.org/officeDocument/2006/relationships/slideLayout" Target="../slideLayouts/slideLayout52.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29" Type="http://schemas.openxmlformats.org/officeDocument/2006/relationships/slideLayout" Target="../slideLayouts/slideLayout74.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24" Type="http://schemas.openxmlformats.org/officeDocument/2006/relationships/slideLayout" Target="../slideLayouts/slideLayout69.xml"/><Relationship Id="rId32" Type="http://schemas.openxmlformats.org/officeDocument/2006/relationships/slideLayout" Target="../slideLayouts/slideLayout77.xml"/><Relationship Id="rId37" Type="http://schemas.openxmlformats.org/officeDocument/2006/relationships/slideLayout" Target="../slideLayouts/slideLayout82.xml"/><Relationship Id="rId40" Type="http://schemas.openxmlformats.org/officeDocument/2006/relationships/slideLayout" Target="../slideLayouts/slideLayout85.xml"/><Relationship Id="rId45" Type="http://schemas.openxmlformats.org/officeDocument/2006/relationships/theme" Target="../theme/theme2.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23" Type="http://schemas.openxmlformats.org/officeDocument/2006/relationships/slideLayout" Target="../slideLayouts/slideLayout68.xml"/><Relationship Id="rId28" Type="http://schemas.openxmlformats.org/officeDocument/2006/relationships/slideLayout" Target="../slideLayouts/slideLayout73.xml"/><Relationship Id="rId36" Type="http://schemas.openxmlformats.org/officeDocument/2006/relationships/slideLayout" Target="../slideLayouts/slideLayout81.xml"/><Relationship Id="rId10" Type="http://schemas.openxmlformats.org/officeDocument/2006/relationships/slideLayout" Target="../slideLayouts/slideLayout55.xml"/><Relationship Id="rId19" Type="http://schemas.openxmlformats.org/officeDocument/2006/relationships/slideLayout" Target="../slideLayouts/slideLayout64.xml"/><Relationship Id="rId31" Type="http://schemas.openxmlformats.org/officeDocument/2006/relationships/slideLayout" Target="../slideLayouts/slideLayout76.xml"/><Relationship Id="rId44" Type="http://schemas.openxmlformats.org/officeDocument/2006/relationships/slideLayout" Target="../slideLayouts/slideLayout89.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 Id="rId22" Type="http://schemas.openxmlformats.org/officeDocument/2006/relationships/slideLayout" Target="../slideLayouts/slideLayout67.xml"/><Relationship Id="rId27" Type="http://schemas.openxmlformats.org/officeDocument/2006/relationships/slideLayout" Target="../slideLayouts/slideLayout72.xml"/><Relationship Id="rId30" Type="http://schemas.openxmlformats.org/officeDocument/2006/relationships/slideLayout" Target="../slideLayouts/slideLayout75.xml"/><Relationship Id="rId35" Type="http://schemas.openxmlformats.org/officeDocument/2006/relationships/slideLayout" Target="../slideLayouts/slideLayout80.xml"/><Relationship Id="rId43" Type="http://schemas.openxmlformats.org/officeDocument/2006/relationships/slideLayout" Target="../slideLayouts/slideLayout88.xml"/><Relationship Id="rId8" Type="http://schemas.openxmlformats.org/officeDocument/2006/relationships/slideLayout" Target="../slideLayouts/slideLayout53.xml"/><Relationship Id="rId3" Type="http://schemas.openxmlformats.org/officeDocument/2006/relationships/slideLayout" Target="../slideLayouts/slideLayout48.xml"/><Relationship Id="rId12" Type="http://schemas.openxmlformats.org/officeDocument/2006/relationships/slideLayout" Target="../slideLayouts/slideLayout57.xml"/><Relationship Id="rId17" Type="http://schemas.openxmlformats.org/officeDocument/2006/relationships/slideLayout" Target="../slideLayouts/slideLayout62.xml"/><Relationship Id="rId25" Type="http://schemas.openxmlformats.org/officeDocument/2006/relationships/slideLayout" Target="../slideLayouts/slideLayout70.xml"/><Relationship Id="rId33" Type="http://schemas.openxmlformats.org/officeDocument/2006/relationships/slideLayout" Target="../slideLayouts/slideLayout78.xml"/><Relationship Id="rId38" Type="http://schemas.openxmlformats.org/officeDocument/2006/relationships/slideLayout" Target="../slideLayouts/slideLayout83.xml"/><Relationship Id="rId20" Type="http://schemas.openxmlformats.org/officeDocument/2006/relationships/slideLayout" Target="../slideLayouts/slideLayout65.xml"/><Relationship Id="rId41"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dirty="0"/>
              <a:t>Please select from the available layout slides</a:t>
            </a:r>
            <a:endParaRPr lang="en-GB" dirty="0"/>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3" r:id="rId42"/>
    <p:sldLayoutId id="2147483704" r:id="rId43"/>
    <p:sldLayoutId id="2147483705" r:id="rId44"/>
    <p:sldLayoutId id="2147483706" r:id="rId45"/>
  </p:sldLayoutIdLst>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dirty="0"/>
              <a:t>Please select from the available layout slides</a:t>
            </a:r>
            <a:endParaRPr lang="en-GB" dirty="0"/>
          </a:p>
        </p:txBody>
      </p:sp>
    </p:spTree>
    <p:extLst>
      <p:ext uri="{BB962C8B-B14F-4D97-AF65-F5344CB8AC3E}">
        <p14:creationId xmlns:p14="http://schemas.microsoft.com/office/powerpoint/2010/main" val="19782163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 id="2147483725" r:id="rId18"/>
    <p:sldLayoutId id="2147483726" r:id="rId19"/>
    <p:sldLayoutId id="2147483727" r:id="rId20"/>
    <p:sldLayoutId id="2147483728" r:id="rId21"/>
    <p:sldLayoutId id="2147483729" r:id="rId22"/>
    <p:sldLayoutId id="2147483730" r:id="rId23"/>
    <p:sldLayoutId id="2147483731" r:id="rId24"/>
    <p:sldLayoutId id="2147483732" r:id="rId25"/>
    <p:sldLayoutId id="2147483733" r:id="rId26"/>
    <p:sldLayoutId id="2147483734" r:id="rId27"/>
    <p:sldLayoutId id="2147483735" r:id="rId28"/>
    <p:sldLayoutId id="2147483736" r:id="rId29"/>
    <p:sldLayoutId id="2147483737" r:id="rId30"/>
    <p:sldLayoutId id="2147483738" r:id="rId31"/>
    <p:sldLayoutId id="2147483739" r:id="rId32"/>
    <p:sldLayoutId id="2147483740" r:id="rId33"/>
    <p:sldLayoutId id="2147483741" r:id="rId34"/>
    <p:sldLayoutId id="2147483742" r:id="rId35"/>
    <p:sldLayoutId id="2147483743" r:id="rId36"/>
    <p:sldLayoutId id="2147483744" r:id="rId37"/>
    <p:sldLayoutId id="2147483745" r:id="rId38"/>
    <p:sldLayoutId id="2147483746" r:id="rId39"/>
    <p:sldLayoutId id="2147483747" r:id="rId40"/>
    <p:sldLayoutId id="2147483748" r:id="rId41"/>
    <p:sldLayoutId id="2147483749" r:id="rId42"/>
    <p:sldLayoutId id="2147483750" r:id="rId43"/>
    <p:sldLayoutId id="2147483751" r:id="rId44"/>
  </p:sldLayoutIdLst>
  <p:hf hdr="0" dt="0"/>
  <p:txStyles>
    <p:titleStyle>
      <a:lvl1pPr algn="l" defTabSz="914400" rtl="0" eaLnBrk="1" latinLnBrk="0" hangingPunct="1">
        <a:lnSpc>
          <a:spcPct val="90000"/>
        </a:lnSpc>
        <a:spcBef>
          <a:spcPct val="0"/>
        </a:spcBef>
        <a:buNone/>
        <a:defRPr sz="4000" b="1" kern="1200">
          <a:solidFill>
            <a:schemeClr val="tx1"/>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ce.org.uk/terms-and-conditions#notice-of-rights" TargetMode="External"/><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0.xml"/><Relationship Id="rId1" Type="http://schemas.openxmlformats.org/officeDocument/2006/relationships/slideLayout" Target="../slideLayouts/slideLayout44.xml"/><Relationship Id="rId4" Type="http://schemas.openxmlformats.org/officeDocument/2006/relationships/slide" Target="slide41.xml"/></Relationships>
</file>

<file path=ppt/slides/_rels/slide11.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11.xml"/><Relationship Id="rId1" Type="http://schemas.openxmlformats.org/officeDocument/2006/relationships/slideLayout" Target="../slideLayouts/slideLayout44.xml"/><Relationship Id="rId4" Type="http://schemas.openxmlformats.org/officeDocument/2006/relationships/slide" Target="slide42.xml"/></Relationships>
</file>

<file path=ppt/slides/_rels/slide12.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notesSlide" Target="../notesSlides/notesSlide12.xml"/><Relationship Id="rId1" Type="http://schemas.openxmlformats.org/officeDocument/2006/relationships/slideLayout" Target="../slideLayouts/slideLayout44.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44.xml"/><Relationship Id="rId4" Type="http://schemas.openxmlformats.org/officeDocument/2006/relationships/slide" Target="slide43.xml"/></Relationships>
</file>

<file path=ppt/slides/_rels/slide14.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14.xml"/><Relationship Id="rId1" Type="http://schemas.openxmlformats.org/officeDocument/2006/relationships/slideLayout" Target="../slideLayouts/slideLayout44.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4.xml"/><Relationship Id="rId5" Type="http://schemas.openxmlformats.org/officeDocument/2006/relationships/slide" Target="slide44.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53.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5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slide" Target="slide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53.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5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slide" Target="slide36.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53.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5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slide" Target="slide36.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53.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6.svg"/><Relationship Id="rId2" Type="http://schemas.openxmlformats.org/officeDocument/2006/relationships/notesSlide" Target="../notesSlides/notesSlide25.xml"/><Relationship Id="rId1" Type="http://schemas.openxmlformats.org/officeDocument/2006/relationships/slideLayout" Target="../slideLayouts/slideLayout53.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slide" Target="slide36.xml"/></Relationships>
</file>

<file path=ppt/slides/_rels/slide26.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45.xml"/><Relationship Id="rId2" Type="http://schemas.openxmlformats.org/officeDocument/2006/relationships/notesSlide" Target="../notesSlides/notesSlide26.xml"/><Relationship Id="rId1" Type="http://schemas.openxmlformats.org/officeDocument/2006/relationships/slideLayout" Target="../slideLayouts/slideLayout53.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slide" Target="slide46.xml"/><Relationship Id="rId3" Type="http://schemas.openxmlformats.org/officeDocument/2006/relationships/slide" Target="slide36.xml"/><Relationship Id="rId7" Type="http://schemas.openxmlformats.org/officeDocument/2006/relationships/slide" Target="slide42.xml"/><Relationship Id="rId2" Type="http://schemas.openxmlformats.org/officeDocument/2006/relationships/notesSlide" Target="../notesSlides/notesSlide27.xml"/><Relationship Id="rId1" Type="http://schemas.openxmlformats.org/officeDocument/2006/relationships/slideLayout" Target="../slideLayouts/slideLayout53.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28.xml"/><Relationship Id="rId1" Type="http://schemas.openxmlformats.org/officeDocument/2006/relationships/slideLayout" Target="../slideLayouts/slideLayout53.xml"/><Relationship Id="rId6" Type="http://schemas.openxmlformats.org/officeDocument/2006/relationships/image" Target="../media/image8.png"/><Relationship Id="rId5" Type="http://schemas.openxmlformats.org/officeDocument/2006/relationships/image" Target="../media/image6.sv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29.xml"/><Relationship Id="rId1" Type="http://schemas.openxmlformats.org/officeDocument/2006/relationships/slideLayout" Target="../slideLayouts/slideLayout52.xml"/><Relationship Id="rId6" Type="http://schemas.openxmlformats.org/officeDocument/2006/relationships/slide" Target="slide47.xml"/><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3.xml"/></Relationships>
</file>

<file path=ppt/slides/_rels/slide31.xml.rels><?xml version="1.0" encoding="UTF-8" standalone="yes"?>
<Relationships xmlns="http://schemas.openxmlformats.org/package/2006/relationships"><Relationship Id="rId8" Type="http://schemas.openxmlformats.org/officeDocument/2006/relationships/slide" Target="slide50.xml"/><Relationship Id="rId3" Type="http://schemas.openxmlformats.org/officeDocument/2006/relationships/slide" Target="slide36.xml"/><Relationship Id="rId7" Type="http://schemas.openxmlformats.org/officeDocument/2006/relationships/slide" Target="slide49.xml"/><Relationship Id="rId2" Type="http://schemas.openxmlformats.org/officeDocument/2006/relationships/notesSlide" Target="../notesSlides/notesSlide31.xml"/><Relationship Id="rId1" Type="http://schemas.openxmlformats.org/officeDocument/2006/relationships/slideLayout" Target="../slideLayouts/slideLayout44.xml"/><Relationship Id="rId6" Type="http://schemas.openxmlformats.org/officeDocument/2006/relationships/slide" Target="slide48.xml"/><Relationship Id="rId5" Type="http://schemas.openxmlformats.org/officeDocument/2006/relationships/image" Target="../media/image6.sv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32.xml"/><Relationship Id="rId1" Type="http://schemas.openxmlformats.org/officeDocument/2006/relationships/slideLayout" Target="../slideLayouts/slideLayout44.xml"/><Relationship Id="rId5" Type="http://schemas.openxmlformats.org/officeDocument/2006/relationships/image" Target="../media/image6.sv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6.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slide" Target="slide31.xml"/><Relationship Id="rId3" Type="http://schemas.openxmlformats.org/officeDocument/2006/relationships/slide" Target="slide6.xml"/><Relationship Id="rId7" Type="http://schemas.openxmlformats.org/officeDocument/2006/relationships/slide" Target="slide23.xml"/><Relationship Id="rId12" Type="http://schemas.openxmlformats.org/officeDocument/2006/relationships/slide" Target="slide29.xml"/><Relationship Id="rId17" Type="http://schemas.openxmlformats.org/officeDocument/2006/relationships/image" Target="../media/image9.png"/><Relationship Id="rId2" Type="http://schemas.openxmlformats.org/officeDocument/2006/relationships/notesSlide" Target="../notesSlides/notesSlide35.xml"/><Relationship Id="rId16" Type="http://schemas.openxmlformats.org/officeDocument/2006/relationships/image" Target="../media/image8.png"/><Relationship Id="rId1" Type="http://schemas.openxmlformats.org/officeDocument/2006/relationships/slideLayout" Target="../slideLayouts/slideLayout44.xml"/><Relationship Id="rId6" Type="http://schemas.openxmlformats.org/officeDocument/2006/relationships/slide" Target="slide21.xml"/><Relationship Id="rId11" Type="http://schemas.openxmlformats.org/officeDocument/2006/relationships/slide" Target="slide28.xml"/><Relationship Id="rId5" Type="http://schemas.openxmlformats.org/officeDocument/2006/relationships/slide" Target="slide19.xml"/><Relationship Id="rId15" Type="http://schemas.openxmlformats.org/officeDocument/2006/relationships/image" Target="../media/image7.png"/><Relationship Id="rId10" Type="http://schemas.openxmlformats.org/officeDocument/2006/relationships/slide" Target="slide27.xml"/><Relationship Id="rId4" Type="http://schemas.openxmlformats.org/officeDocument/2006/relationships/slide" Target="slide14.xml"/><Relationship Id="rId9" Type="http://schemas.openxmlformats.org/officeDocument/2006/relationships/slide" Target="slide26.xml"/><Relationship Id="rId14" Type="http://schemas.openxmlformats.org/officeDocument/2006/relationships/slide" Target="slide3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3.xml"/></Relationships>
</file>

<file path=ppt/slides/_rels/slide3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7.xml"/><Relationship Id="rId1" Type="http://schemas.openxmlformats.org/officeDocument/2006/relationships/slideLayout" Target="../slideLayouts/slideLayout44.xml"/></Relationships>
</file>

<file path=ppt/slides/_rels/slide3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8.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4.xml"/></Relationships>
</file>

<file path=ppt/slides/_rels/slide40.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39.xml"/><Relationship Id="rId1" Type="http://schemas.openxmlformats.org/officeDocument/2006/relationships/slideLayout" Target="../slideLayouts/slideLayout44.xml"/></Relationships>
</file>

<file path=ppt/slides/_rels/slide41.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0.xml"/><Relationship Id="rId1" Type="http://schemas.openxmlformats.org/officeDocument/2006/relationships/slideLayout" Target="../slideLayouts/slideLayout44.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1.xml"/><Relationship Id="rId1" Type="http://schemas.openxmlformats.org/officeDocument/2006/relationships/slideLayout" Target="../slideLayouts/slideLayout44.xml"/><Relationship Id="rId5" Type="http://schemas.openxmlformats.org/officeDocument/2006/relationships/slide" Target="slide27.xml"/><Relationship Id="rId4" Type="http://schemas.openxmlformats.org/officeDocument/2006/relationships/slide" Target="slide11.xml"/></Relationships>
</file>

<file path=ppt/slides/_rels/slide43.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42.xml"/><Relationship Id="rId1" Type="http://schemas.openxmlformats.org/officeDocument/2006/relationships/slideLayout" Target="../slideLayouts/slideLayout44.xml"/></Relationships>
</file>

<file path=ppt/slides/_rels/slide44.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43.xml"/><Relationship Id="rId1" Type="http://schemas.openxmlformats.org/officeDocument/2006/relationships/slideLayout" Target="../slideLayouts/slideLayout53.xml"/></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4.xml"/><Relationship Id="rId1" Type="http://schemas.openxmlformats.org/officeDocument/2006/relationships/slideLayout" Target="../slideLayouts/slideLayout44.xml"/><Relationship Id="rId5" Type="http://schemas.openxmlformats.org/officeDocument/2006/relationships/slide" Target="slide26.xml"/><Relationship Id="rId4" Type="http://schemas.openxmlformats.org/officeDocument/2006/relationships/image" Target="../media/image7.png"/></Relationships>
</file>

<file path=ppt/slides/_rels/slide4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5.xml"/><Relationship Id="rId1" Type="http://schemas.openxmlformats.org/officeDocument/2006/relationships/slideLayout" Target="../slideLayouts/slideLayout44.xml"/><Relationship Id="rId4" Type="http://schemas.openxmlformats.org/officeDocument/2006/relationships/slide" Target="slide27.xml"/></Relationships>
</file>

<file path=ppt/slides/_rels/slide4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6.xml"/><Relationship Id="rId1" Type="http://schemas.openxmlformats.org/officeDocument/2006/relationships/slideLayout" Target="../slideLayouts/slideLayout52.xml"/><Relationship Id="rId5" Type="http://schemas.openxmlformats.org/officeDocument/2006/relationships/slide" Target="slide29.xml"/><Relationship Id="rId4" Type="http://schemas.openxmlformats.org/officeDocument/2006/relationships/image" Target="../media/image19.png"/></Relationships>
</file>

<file path=ppt/slides/_rels/slide48.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47.xml"/><Relationship Id="rId1" Type="http://schemas.openxmlformats.org/officeDocument/2006/relationships/slideLayout" Target="../slideLayouts/slideLayout45.xml"/></Relationships>
</file>

<file path=ppt/slides/_rels/slide49.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48.xml"/><Relationship Id="rId1" Type="http://schemas.openxmlformats.org/officeDocument/2006/relationships/slideLayout" Target="../slideLayouts/slideLayout59.xml"/></Relationships>
</file>

<file path=ppt/slides/_rels/slide5.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notesSlide" Target="../notesSlides/notesSlide5.xml"/><Relationship Id="rId1" Type="http://schemas.openxmlformats.org/officeDocument/2006/relationships/slideLayout" Target="../slideLayouts/slideLayout44.xml"/><Relationship Id="rId4" Type="http://schemas.openxmlformats.org/officeDocument/2006/relationships/slide" Target="slide38.xml"/></Relationships>
</file>

<file path=ppt/slides/_rels/slide50.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49.xml"/><Relationship Id="rId1" Type="http://schemas.openxmlformats.org/officeDocument/2006/relationships/slideLayout" Target="../slideLayouts/slideLayout45.xml"/><Relationship Id="rId5" Type="http://schemas.openxmlformats.org/officeDocument/2006/relationships/image" Target="../media/image190.png"/></Relationships>
</file>

<file path=ppt/slides/_rels/slide51.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50.xml"/><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6.xml"/><Relationship Id="rId1" Type="http://schemas.openxmlformats.org/officeDocument/2006/relationships/slideLayout" Target="../slideLayouts/slideLayout44.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slide" Target="slide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3.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A60A617C-9F99-4917-8E5F-4CCB2DA126B5}"/>
              </a:ext>
            </a:extLst>
          </p:cNvPr>
          <p:cNvSpPr>
            <a:spLocks noGrp="1"/>
          </p:cNvSpPr>
          <p:nvPr>
            <p:ph type="ctrTitle"/>
          </p:nvPr>
        </p:nvSpPr>
        <p:spPr>
          <a:xfrm>
            <a:off x="496383" y="533530"/>
            <a:ext cx="7759850" cy="1315209"/>
          </a:xfrm>
        </p:spPr>
        <p:txBody>
          <a:bodyPr>
            <a:noAutofit/>
          </a:bodyPr>
          <a:lstStyle/>
          <a:p>
            <a:r>
              <a:rPr lang="en-GB" sz="3200" dirty="0" err="1">
                <a:latin typeface="Arial" panose="020B0604020202020204" pitchFamily="34" charset="0"/>
                <a:cs typeface="Arial" panose="020B0604020202020204" pitchFamily="34" charset="0"/>
              </a:rPr>
              <a:t>Isatuximab</a:t>
            </a:r>
            <a:r>
              <a:rPr lang="en-GB" sz="3200" dirty="0">
                <a:latin typeface="Arial" panose="020B0604020202020204" pitchFamily="34" charset="0"/>
                <a:cs typeface="Arial" panose="020B0604020202020204" pitchFamily="34" charset="0"/>
              </a:rPr>
              <a:t> with pomalidomide and dexamethasone for treating relapsed and refractory multiple myeloma [Review of TA658] [ID4067]</a:t>
            </a:r>
          </a:p>
        </p:txBody>
      </p:sp>
      <p:sp>
        <p:nvSpPr>
          <p:cNvPr id="6" name="Text Placeholder 5">
            <a:extLst>
              <a:ext uri="{FF2B5EF4-FFF2-40B4-BE49-F238E27FC236}">
                <a16:creationId xmlns:a16="http://schemas.microsoft.com/office/drawing/2014/main" id="{98A60C21-0744-4ACA-AB51-4CC911E5D748}"/>
              </a:ext>
            </a:extLst>
          </p:cNvPr>
          <p:cNvSpPr>
            <a:spLocks noGrp="1"/>
          </p:cNvSpPr>
          <p:nvPr>
            <p:ph type="body" sz="quarter" idx="12"/>
          </p:nvPr>
        </p:nvSpPr>
        <p:spPr>
          <a:xfrm>
            <a:off x="496384" y="2270783"/>
            <a:ext cx="11328186" cy="4587217"/>
          </a:xfrm>
        </p:spPr>
        <p:txBody>
          <a:bodyPr>
            <a:normAutofit/>
          </a:bodyPr>
          <a:lstStyle/>
          <a:p>
            <a:pPr defTabSz="703434">
              <a:spcBef>
                <a:spcPts val="1200"/>
              </a:spcBef>
              <a:defRPr/>
            </a:pPr>
            <a:r>
              <a:rPr lang="en-US" sz="2000" b="1" dirty="0">
                <a:cs typeface="Arial" panose="020B0604020202020204" pitchFamily="34" charset="0"/>
              </a:rPr>
              <a:t>January 17</a:t>
            </a:r>
            <a:r>
              <a:rPr lang="en-US" sz="2000" b="1" baseline="30000" dirty="0">
                <a:cs typeface="Arial" panose="020B0604020202020204" pitchFamily="34" charset="0"/>
              </a:rPr>
              <a:t>th</a:t>
            </a:r>
            <a:r>
              <a:rPr lang="en-US" sz="2000" b="1" dirty="0">
                <a:cs typeface="Arial" panose="020B0604020202020204" pitchFamily="34" charset="0"/>
              </a:rPr>
              <a:t> 2024</a:t>
            </a:r>
            <a:endParaRPr lang="en-US" sz="2000" b="1" dirty="0">
              <a:latin typeface="Arial" panose="020B0604020202020204" pitchFamily="34" charset="0"/>
              <a:cs typeface="Arial" panose="020B0604020202020204" pitchFamily="34" charset="0"/>
            </a:endParaRPr>
          </a:p>
          <a:p>
            <a:pPr defTabSz="703434">
              <a:spcBef>
                <a:spcPts val="1200"/>
              </a:spcBef>
              <a:defRPr/>
            </a:pPr>
            <a:r>
              <a:rPr lang="en-US" sz="2000" b="1" dirty="0">
                <a:latin typeface="Arial" panose="020B0604020202020204" pitchFamily="34" charset="0"/>
                <a:cs typeface="Arial" panose="020B0604020202020204" pitchFamily="34" charset="0"/>
              </a:rPr>
              <a:t>Technology appraisal committee B Chair: </a:t>
            </a:r>
            <a:r>
              <a:rPr lang="en-US" sz="2000" dirty="0">
                <a:latin typeface="Arial" panose="020B0604020202020204" pitchFamily="34" charset="0"/>
                <a:cs typeface="Arial" panose="020B0604020202020204" pitchFamily="34" charset="0"/>
              </a:rPr>
              <a:t>Charles Crawley</a:t>
            </a:r>
          </a:p>
          <a:p>
            <a:pPr defTabSz="703434">
              <a:spcBef>
                <a:spcPts val="1200"/>
              </a:spcBef>
              <a:defRPr/>
            </a:pPr>
            <a:r>
              <a:rPr lang="en-US" sz="2000" b="1" dirty="0">
                <a:latin typeface="Arial" panose="020B0604020202020204" pitchFamily="34" charset="0"/>
                <a:cs typeface="Arial" panose="020B0604020202020204" pitchFamily="34" charset="0"/>
              </a:rPr>
              <a:t>Lead team: </a:t>
            </a:r>
            <a:r>
              <a:rPr lang="en-US" sz="2000" dirty="0">
                <a:latin typeface="Arial" panose="020B0604020202020204" pitchFamily="34" charset="0"/>
                <a:cs typeface="Arial" panose="020B0604020202020204" pitchFamily="34" charset="0"/>
              </a:rPr>
              <a:t>Bushra Hasnie, Nigel Westwood, Daniel </a:t>
            </a:r>
            <a:r>
              <a:rPr lang="en-US" sz="2000" dirty="0" err="1">
                <a:latin typeface="Arial" panose="020B0604020202020204" pitchFamily="34" charset="0"/>
                <a:cs typeface="Arial" panose="020B0604020202020204" pitchFamily="34" charset="0"/>
              </a:rPr>
              <a:t>Gallacher</a:t>
            </a:r>
            <a:endParaRPr lang="en-US" sz="2000" dirty="0">
              <a:latin typeface="Arial" panose="020B0604020202020204" pitchFamily="34" charset="0"/>
              <a:cs typeface="Arial" panose="020B0604020202020204" pitchFamily="34" charset="0"/>
            </a:endParaRPr>
          </a:p>
          <a:p>
            <a:pPr defTabSz="703434">
              <a:spcBef>
                <a:spcPts val="1200"/>
              </a:spcBef>
              <a:defRPr/>
            </a:pPr>
            <a:r>
              <a:rPr lang="en-US" sz="2000" b="1" dirty="0">
                <a:latin typeface="Arial" panose="020B0604020202020204" pitchFamily="34" charset="0"/>
                <a:cs typeface="Arial" panose="020B0604020202020204" pitchFamily="34" charset="0"/>
              </a:rPr>
              <a:t>External assessment group: </a:t>
            </a:r>
            <a:r>
              <a:rPr lang="en-GB" sz="2000" dirty="0">
                <a:latin typeface="Arial" panose="020B0604020202020204" pitchFamily="34" charset="0"/>
                <a:cs typeface="Arial" panose="020B0604020202020204" pitchFamily="34" charset="0"/>
              </a:rPr>
              <a:t>Sheffield Centre for Health and Related Research (SCHARR) </a:t>
            </a:r>
          </a:p>
          <a:p>
            <a:pPr defTabSz="703434">
              <a:spcBef>
                <a:spcPts val="1200"/>
              </a:spcBef>
              <a:defRPr/>
            </a:pPr>
            <a:r>
              <a:rPr lang="en-US" sz="2000" b="1" dirty="0">
                <a:latin typeface="Arial" panose="020B0604020202020204" pitchFamily="34" charset="0"/>
                <a:cs typeface="Arial" panose="020B0604020202020204" pitchFamily="34" charset="0"/>
              </a:rPr>
              <a:t>Technical team: </a:t>
            </a:r>
            <a:r>
              <a:rPr lang="en-US" sz="2000" dirty="0">
                <a:latin typeface="Arial" panose="020B0604020202020204" pitchFamily="34" charset="0"/>
                <a:cs typeface="Arial" panose="020B0604020202020204" pitchFamily="34" charset="0"/>
              </a:rPr>
              <a:t>Ross Wilkinson, Zoe Charles, Richard Diaz</a:t>
            </a:r>
          </a:p>
          <a:p>
            <a:pPr defTabSz="703434">
              <a:spcBef>
                <a:spcPts val="1200"/>
              </a:spcBef>
              <a:defRPr/>
            </a:pPr>
            <a:r>
              <a:rPr lang="en-US" sz="2000" b="1" dirty="0">
                <a:latin typeface="Arial" panose="020B0604020202020204" pitchFamily="34" charset="0"/>
                <a:cs typeface="Arial" panose="020B0604020202020204" pitchFamily="34" charset="0"/>
              </a:rPr>
              <a:t>Company: </a:t>
            </a:r>
            <a:r>
              <a:rPr lang="en-US" sz="2000" dirty="0">
                <a:latin typeface="Arial" panose="020B0604020202020204" pitchFamily="34" charset="0"/>
                <a:cs typeface="Arial" panose="020B0604020202020204" pitchFamily="34" charset="0"/>
              </a:rPr>
              <a:t>Sanofi</a:t>
            </a:r>
          </a:p>
          <a:p>
            <a:pPr>
              <a:spcBef>
                <a:spcPts val="1200"/>
              </a:spcBef>
            </a:pPr>
            <a:endParaRPr lang="en-GB" sz="20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79A72F6-6F25-4FD7-939A-E0D4CE27677C}"/>
              </a:ext>
            </a:extLst>
          </p:cNvPr>
          <p:cNvSpPr/>
          <p:nvPr/>
        </p:nvSpPr>
        <p:spPr>
          <a:xfrm>
            <a:off x="8373035" y="867968"/>
            <a:ext cx="3594970" cy="6463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a:solidFill>
                  <a:schemeClr val="tx1"/>
                </a:solidFill>
                <a:latin typeface="Arial" panose="020B0604020202020204" pitchFamily="34" charset="0"/>
                <a:cs typeface="Arial" panose="020B0604020202020204" pitchFamily="34" charset="0"/>
              </a:rPr>
              <a:t>For Public </a:t>
            </a:r>
            <a:r>
              <a:rPr lang="en-GB" sz="1400" dirty="0">
                <a:solidFill>
                  <a:schemeClr val="tx1"/>
                </a:solidFill>
                <a:latin typeface="Arial" panose="020B0604020202020204" pitchFamily="34" charset="0"/>
                <a:cs typeface="Arial" panose="020B0604020202020204" pitchFamily="34" charset="0"/>
              </a:rPr>
              <a:t>[</a:t>
            </a:r>
            <a:r>
              <a:rPr lang="en-GB" sz="1400" dirty="0" err="1">
                <a:solidFill>
                  <a:schemeClr val="tx1"/>
                </a:solidFill>
                <a:latin typeface="Arial" panose="020B0604020202020204" pitchFamily="34" charset="0"/>
                <a:cs typeface="Arial" panose="020B0604020202020204" pitchFamily="34" charset="0"/>
              </a:rPr>
              <a:t>noACIC</a:t>
            </a:r>
            <a:r>
              <a:rPr lang="en-GB" sz="1400" dirty="0">
                <a:solidFill>
                  <a:schemeClr val="tx1"/>
                </a:solidFill>
                <a:latin typeface="Arial" panose="020B0604020202020204" pitchFamily="34" charset="0"/>
                <a:cs typeface="Arial" panose="020B0604020202020204" pitchFamily="34" charset="0"/>
              </a:rPr>
              <a:t>]</a:t>
            </a:r>
          </a:p>
          <a:p>
            <a:pPr algn="ctr"/>
            <a:r>
              <a:rPr lang="en-GB" sz="1400" b="1" dirty="0">
                <a:solidFill>
                  <a:schemeClr val="tx1"/>
                </a:solidFill>
                <a:latin typeface="Arial" panose="020B0604020202020204" pitchFamily="34" charset="0"/>
                <a:cs typeface="Arial" panose="020B0604020202020204" pitchFamily="34" charset="0"/>
              </a:rPr>
              <a:t>Version: FINAL 170124</a:t>
            </a:r>
          </a:p>
        </p:txBody>
      </p:sp>
      <p:sp>
        <p:nvSpPr>
          <p:cNvPr id="7" name="Text Placeholder 3">
            <a:extLst>
              <a:ext uri="{FF2B5EF4-FFF2-40B4-BE49-F238E27FC236}">
                <a16:creationId xmlns:a16="http://schemas.microsoft.com/office/drawing/2014/main" id="{2B058ACA-0B66-4077-AB91-60A1F832DEAF}"/>
              </a:ext>
            </a:extLst>
          </p:cNvPr>
          <p:cNvSpPr txBox="1">
            <a:spLocks/>
          </p:cNvSpPr>
          <p:nvPr/>
        </p:nvSpPr>
        <p:spPr>
          <a:xfrm>
            <a:off x="1500554" y="5996978"/>
            <a:ext cx="10324016" cy="477838"/>
          </a:xfrm>
          <a:prstGeom prst="rect">
            <a:avLst/>
          </a:prstGeom>
        </p:spPr>
        <p:txBody>
          <a:bodyPr anchor="ctr"/>
          <a:lstStyle>
            <a:lvl1pPr marL="0" indent="0" algn="l" defTabSz="914400" rtl="0" eaLnBrk="1" latinLnBrk="0" hangingPunct="1">
              <a:lnSpc>
                <a:spcPct val="90000"/>
              </a:lnSpc>
              <a:spcBef>
                <a:spcPts val="1000"/>
              </a:spcBef>
              <a:buFontTx/>
              <a:buNone/>
              <a:defRPr sz="1800" kern="1200">
                <a:solidFill>
                  <a:schemeClr val="bg1">
                    <a:lumMod val="95000"/>
                  </a:schemeClr>
                </a:solidFill>
                <a:latin typeface="Arial" panose="020F0502020204030203" pitchFamily="34" charset="0"/>
                <a:ea typeface="Arial" panose="020F0502020204030203" pitchFamily="34" charset="0"/>
                <a:cs typeface="Arial"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 NICE </a:t>
            </a:r>
            <a:fld id="{029CBA81-C7A1-4297-9E86-82333D5E6273}" type="datetimeyyyy">
              <a:rPr lang="en-GB" smtClean="0">
                <a:solidFill>
                  <a:schemeClr val="tx1"/>
                </a:solidFill>
                <a:latin typeface="Arial" panose="020B0604020202020204" pitchFamily="34" charset="0"/>
                <a:ea typeface="Times New Roman" panose="02020603050405020304" pitchFamily="18" charset="0"/>
                <a:cs typeface="Arial" panose="020B0604020202020204" pitchFamily="34" charset="0"/>
              </a:rPr>
              <a:t>2024</a:t>
            </a:fld>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 All rights reserved. Subject to </a:t>
            </a: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Notice of rights</a:t>
            </a:r>
            <a:r>
              <a:rPr lang="en-GB" dirty="0">
                <a:solidFill>
                  <a:schemeClr val="tx1"/>
                </a:solidFill>
                <a:latin typeface="Arial" panose="020B0604020202020204" pitchFamily="34" charset="0"/>
                <a:ea typeface="Times New Roman" panose="02020603050405020304" pitchFamily="18" charset="0"/>
                <a:cs typeface="Arial" panose="020B0604020202020204" pitchFamily="34" charset="0"/>
              </a:rPr>
              <a:t>.</a:t>
            </a:r>
            <a:r>
              <a:rPr lang="en-GB" dirty="0">
                <a:solidFill>
                  <a:schemeClr val="tx1"/>
                </a:solidFill>
                <a:latin typeface="Arial" panose="020B0604020202020204" pitchFamily="34" charset="0"/>
                <a:ea typeface="Arial" panose="02000503000000020004" pitchFamily="2" charset="0"/>
                <a:cs typeface="Arial" panose="020B0604020202020204" pitchFamily="34" charset="0"/>
              </a:rPr>
              <a:t> </a:t>
            </a:r>
            <a:endParaRPr lang="en-US" dirty="0">
              <a:solidFill>
                <a:schemeClr val="tx1"/>
              </a:solidFill>
              <a:latin typeface="Arial" panose="020B0604020202020204" pitchFamily="34" charset="0"/>
              <a:ea typeface="Arial" panose="02000503000000020004" pitchFamily="2" charset="0"/>
              <a:cs typeface="Arial" panose="020B0604020202020204" pitchFamily="34" charset="0"/>
            </a:endParaRPr>
          </a:p>
        </p:txBody>
      </p:sp>
    </p:spTree>
    <p:extLst>
      <p:ext uri="{BB962C8B-B14F-4D97-AF65-F5344CB8AC3E}">
        <p14:creationId xmlns:p14="http://schemas.microsoft.com/office/powerpoint/2010/main" val="3793402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a:bodyPr>
          <a:lstStyle/>
          <a:p>
            <a:r>
              <a:rPr lang="en-GB" sz="2600" dirty="0">
                <a:latin typeface="Arial" panose="020B0604020202020204" pitchFamily="34" charset="0"/>
                <a:cs typeface="Arial" panose="020B0604020202020204" pitchFamily="34" charset="0"/>
              </a:rPr>
              <a:t>ICARIA-MM trial of ISA+POM+DEX vs POM+DEX: results – PFS*</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p:txBody>
          <a:bodyPr>
            <a:normAutofit fontScale="85000" lnSpcReduction="20000"/>
          </a:bodyPr>
          <a:lstStyle/>
          <a:p>
            <a:r>
              <a:rPr lang="en-GB" dirty="0"/>
              <a:t>Abbreviations: DEX, Dexamethasone; HR, Hazard ratio; ISA, </a:t>
            </a:r>
            <a:r>
              <a:rPr lang="en-GB" dirty="0" err="1"/>
              <a:t>Isatuximab</a:t>
            </a:r>
            <a:r>
              <a:rPr lang="en-GB" dirty="0"/>
              <a:t>; PFS, Progression-free survival; POM, Pomalidomide;</a:t>
            </a:r>
          </a:p>
        </p:txBody>
      </p:sp>
      <p:graphicFrame>
        <p:nvGraphicFramePr>
          <p:cNvPr id="2" name="Table 3" descr="Baseline characteristics for intervention and comparator">
            <a:extLst>
              <a:ext uri="{FF2B5EF4-FFF2-40B4-BE49-F238E27FC236}">
                <a16:creationId xmlns:a16="http://schemas.microsoft.com/office/drawing/2014/main" id="{5E1C6942-B40E-A9E0-7ABE-FEC4D10E5574}"/>
              </a:ext>
            </a:extLst>
          </p:cNvPr>
          <p:cNvGraphicFramePr>
            <a:graphicFrameLocks noGrp="1"/>
          </p:cNvGraphicFramePr>
          <p:nvPr>
            <p:extLst>
              <p:ext uri="{D42A27DB-BD31-4B8C-83A1-F6EECF244321}">
                <p14:modId xmlns:p14="http://schemas.microsoft.com/office/powerpoint/2010/main" val="2899696875"/>
              </p:ext>
            </p:extLst>
          </p:nvPr>
        </p:nvGraphicFramePr>
        <p:xfrm>
          <a:off x="6415089" y="1962364"/>
          <a:ext cx="5302420" cy="3553732"/>
        </p:xfrm>
        <a:graphic>
          <a:graphicData uri="http://schemas.openxmlformats.org/drawingml/2006/table">
            <a:tbl>
              <a:tblPr firstRow="1" bandRow="1">
                <a:tableStyleId>{5C22544A-7EE6-4342-B048-85BDC9FD1C3A}</a:tableStyleId>
              </a:tblPr>
              <a:tblGrid>
                <a:gridCol w="1592838">
                  <a:extLst>
                    <a:ext uri="{9D8B030D-6E8A-4147-A177-3AD203B41FA5}">
                      <a16:colId xmlns:a16="http://schemas.microsoft.com/office/drawing/2014/main" val="2104598003"/>
                    </a:ext>
                  </a:extLst>
                </a:gridCol>
                <a:gridCol w="1854791">
                  <a:extLst>
                    <a:ext uri="{9D8B030D-6E8A-4147-A177-3AD203B41FA5}">
                      <a16:colId xmlns:a16="http://schemas.microsoft.com/office/drawing/2014/main" val="86637677"/>
                    </a:ext>
                  </a:extLst>
                </a:gridCol>
                <a:gridCol w="1854791">
                  <a:extLst>
                    <a:ext uri="{9D8B030D-6E8A-4147-A177-3AD203B41FA5}">
                      <a16:colId xmlns:a16="http://schemas.microsoft.com/office/drawing/2014/main" val="2930258254"/>
                    </a:ext>
                  </a:extLst>
                </a:gridCol>
              </a:tblGrid>
              <a:tr h="645042">
                <a:tc>
                  <a:txBody>
                    <a:bodyPr/>
                    <a:lstStyle/>
                    <a:p>
                      <a:endParaRPr lang="en-GB" dirty="0">
                        <a:latin typeface="Arial" panose="020B0604020202020204" pitchFamily="34" charset="0"/>
                      </a:endParaRPr>
                    </a:p>
                  </a:txBody>
                  <a:tcPr>
                    <a:solidFill>
                      <a:schemeClr val="accent1"/>
                    </a:solidFill>
                  </a:tcPr>
                </a:tc>
                <a:tc>
                  <a:txBody>
                    <a:bodyPr/>
                    <a:lstStyle/>
                    <a:p>
                      <a:pPr algn="ctr"/>
                      <a:r>
                        <a:rPr lang="en-GB" dirty="0">
                          <a:latin typeface="Arial" panose="020B0604020202020204" pitchFamily="34" charset="0"/>
                        </a:rPr>
                        <a:t>ISA+POM+DEX</a:t>
                      </a:r>
                    </a:p>
                    <a:p>
                      <a:pPr algn="ctr"/>
                      <a:r>
                        <a:rPr lang="en-GB" dirty="0">
                          <a:latin typeface="Arial" panose="020B0604020202020204" pitchFamily="34" charset="0"/>
                        </a:rPr>
                        <a:t>(n=52)</a:t>
                      </a:r>
                    </a:p>
                  </a:txBody>
                  <a:tcPr/>
                </a:tc>
                <a:tc>
                  <a:txBody>
                    <a:bodyPr/>
                    <a:lstStyle/>
                    <a:p>
                      <a:pPr algn="ctr"/>
                      <a:r>
                        <a:rPr lang="en-GB" dirty="0">
                          <a:latin typeface="Arial" panose="020B0604020202020204" pitchFamily="34" charset="0"/>
                        </a:rPr>
                        <a:t>POM+DEX</a:t>
                      </a:r>
                    </a:p>
                    <a:p>
                      <a:pPr algn="ctr"/>
                      <a:r>
                        <a:rPr lang="en-GB" dirty="0">
                          <a:latin typeface="Arial" panose="020B0604020202020204" pitchFamily="34" charset="0"/>
                        </a:rPr>
                        <a:t>(n=58)</a:t>
                      </a:r>
                    </a:p>
                  </a:txBody>
                  <a:tcPr/>
                </a:tc>
                <a:extLst>
                  <a:ext uri="{0D108BD9-81ED-4DB2-BD59-A6C34878D82A}">
                    <a16:rowId xmlns:a16="http://schemas.microsoft.com/office/drawing/2014/main" val="1887854385"/>
                  </a:ext>
                </a:extLst>
              </a:tr>
              <a:tr h="921489">
                <a:tc>
                  <a:txBody>
                    <a:bodyPr/>
                    <a:lstStyle/>
                    <a:p>
                      <a:pPr algn="ctr"/>
                      <a:r>
                        <a:rPr lang="en-GB" b="1" dirty="0">
                          <a:solidFill>
                            <a:schemeClr val="bg1"/>
                          </a:solidFill>
                          <a:latin typeface="Arial" panose="020B0604020202020204" pitchFamily="34" charset="0"/>
                        </a:rPr>
                        <a:t>Number of Events </a:t>
                      </a:r>
                    </a:p>
                    <a:p>
                      <a:pPr algn="ctr"/>
                      <a:r>
                        <a:rPr lang="en-GB" b="1" dirty="0">
                          <a:solidFill>
                            <a:schemeClr val="bg1"/>
                          </a:solidFill>
                          <a:latin typeface="Arial" panose="020B0604020202020204" pitchFamily="34" charset="0"/>
                        </a:rPr>
                        <a:t>(%)</a:t>
                      </a:r>
                    </a:p>
                  </a:txBody>
                  <a:tcPr>
                    <a:solidFill>
                      <a:schemeClr val="accent1"/>
                    </a:solidFill>
                  </a:tcPr>
                </a:tc>
                <a:tc>
                  <a:txBody>
                    <a:bodyPr/>
                    <a:lstStyle/>
                    <a:p>
                      <a:pPr algn="ctr"/>
                      <a:r>
                        <a:rPr lang="en-GB" u="none" dirty="0">
                          <a:latin typeface="Arial" panose="020B0604020202020204" pitchFamily="34" charset="0"/>
                        </a:rPr>
                        <a:t>35 (67.3)</a:t>
                      </a:r>
                    </a:p>
                  </a:txBody>
                  <a:tcPr anchor="ctr"/>
                </a:tc>
                <a:tc>
                  <a:txBody>
                    <a:bodyPr/>
                    <a:lstStyle/>
                    <a:p>
                      <a:pPr algn="ctr"/>
                      <a:r>
                        <a:rPr lang="en-GB" u="none" dirty="0">
                          <a:latin typeface="Arial" panose="020B0604020202020204" pitchFamily="34" charset="0"/>
                        </a:rPr>
                        <a:t>50 (86.2)</a:t>
                      </a:r>
                    </a:p>
                  </a:txBody>
                  <a:tcPr anchor="ctr"/>
                </a:tc>
                <a:extLst>
                  <a:ext uri="{0D108BD9-81ED-4DB2-BD59-A6C34878D82A}">
                    <a16:rowId xmlns:a16="http://schemas.microsoft.com/office/drawing/2014/main" val="2736809526"/>
                  </a:ext>
                </a:extLst>
              </a:tr>
              <a:tr h="921489">
                <a:tc>
                  <a:txBody>
                    <a:bodyPr/>
                    <a:lstStyle/>
                    <a:p>
                      <a:pPr algn="ctr"/>
                      <a:r>
                        <a:rPr lang="en-GB" b="1" dirty="0">
                          <a:solidFill>
                            <a:schemeClr val="bg1"/>
                          </a:solidFill>
                          <a:latin typeface="Arial" panose="020B0604020202020204" pitchFamily="34" charset="0"/>
                        </a:rPr>
                        <a:t>Median </a:t>
                      </a:r>
                    </a:p>
                    <a:p>
                      <a:pPr algn="ctr"/>
                      <a:r>
                        <a:rPr lang="en-GB" b="1" dirty="0">
                          <a:solidFill>
                            <a:schemeClr val="bg1"/>
                          </a:solidFill>
                          <a:latin typeface="Arial" panose="020B0604020202020204" pitchFamily="34" charset="0"/>
                        </a:rPr>
                        <a:t>Months</a:t>
                      </a:r>
                    </a:p>
                    <a:p>
                      <a:pPr algn="ctr"/>
                      <a:r>
                        <a:rPr lang="en-GB" b="1" dirty="0">
                          <a:solidFill>
                            <a:schemeClr val="bg1"/>
                          </a:solidFill>
                          <a:latin typeface="Arial" panose="020B0604020202020204" pitchFamily="34" charset="0"/>
                        </a:rPr>
                        <a:t>(95% CI)</a:t>
                      </a:r>
                    </a:p>
                  </a:txBody>
                  <a:tcPr>
                    <a:solidFill>
                      <a:schemeClr val="accent1"/>
                    </a:solidFill>
                  </a:tcPr>
                </a:tc>
                <a:tc>
                  <a:txBody>
                    <a:bodyPr/>
                    <a:lstStyle/>
                    <a:p>
                      <a:pPr algn="ctr"/>
                      <a:r>
                        <a:rPr lang="en-GB" u="none" dirty="0">
                          <a:latin typeface="Arial" panose="020B0604020202020204" pitchFamily="34" charset="0"/>
                        </a:rPr>
                        <a:t>12.39</a:t>
                      </a:r>
                    </a:p>
                    <a:p>
                      <a:pPr algn="ctr"/>
                      <a:r>
                        <a:rPr lang="en-GB" u="none" dirty="0">
                          <a:latin typeface="Arial" panose="020B0604020202020204" pitchFamily="34" charset="0"/>
                        </a:rPr>
                        <a:t>(7.43 - 27.66)</a:t>
                      </a:r>
                    </a:p>
                  </a:txBody>
                  <a:tcPr anchor="ctr"/>
                </a:tc>
                <a:tc>
                  <a:txBody>
                    <a:bodyPr/>
                    <a:lstStyle/>
                    <a:p>
                      <a:pPr algn="ctr"/>
                      <a:r>
                        <a:rPr lang="en-GB" u="none" dirty="0">
                          <a:latin typeface="Arial" panose="020B0604020202020204" pitchFamily="34" charset="0"/>
                        </a:rPr>
                        <a:t>6.54</a:t>
                      </a:r>
                    </a:p>
                    <a:p>
                      <a:pPr algn="ctr"/>
                      <a:r>
                        <a:rPr lang="en-GB" u="none" dirty="0">
                          <a:latin typeface="Arial" panose="020B0604020202020204" pitchFamily="34" charset="0"/>
                        </a:rPr>
                        <a:t>(4.47 – 10.09)</a:t>
                      </a:r>
                    </a:p>
                  </a:txBody>
                  <a:tcPr anchor="ctr"/>
                </a:tc>
                <a:extLst>
                  <a:ext uri="{0D108BD9-81ED-4DB2-BD59-A6C34878D82A}">
                    <a16:rowId xmlns:a16="http://schemas.microsoft.com/office/drawing/2014/main" val="2494959554"/>
                  </a:ext>
                </a:extLst>
              </a:tr>
              <a:tr h="697117">
                <a:tc>
                  <a:txBody>
                    <a:bodyPr/>
                    <a:lstStyle/>
                    <a:p>
                      <a:pPr algn="ctr"/>
                      <a:r>
                        <a:rPr lang="en-GB" b="1" dirty="0">
                          <a:solidFill>
                            <a:schemeClr val="bg1"/>
                          </a:solidFill>
                          <a:latin typeface="Arial" panose="020B0604020202020204" pitchFamily="34" charset="0"/>
                        </a:rPr>
                        <a:t>Stratified HR </a:t>
                      </a:r>
                    </a:p>
                    <a:p>
                      <a:pPr algn="ctr"/>
                      <a:r>
                        <a:rPr lang="en-GB" b="1" dirty="0">
                          <a:solidFill>
                            <a:schemeClr val="bg1"/>
                          </a:solidFill>
                          <a:latin typeface="Arial" panose="020B0604020202020204" pitchFamily="34" charset="0"/>
                        </a:rPr>
                        <a:t>(95% CI)</a:t>
                      </a:r>
                    </a:p>
                  </a:txBody>
                  <a:tcPr>
                    <a:solidFill>
                      <a:schemeClr val="accent1"/>
                    </a:solidFill>
                  </a:tcPr>
                </a:tc>
                <a:tc gridSpan="2">
                  <a:txBody>
                    <a:bodyPr/>
                    <a:lstStyle/>
                    <a:p>
                      <a:pPr algn="ctr"/>
                      <a:r>
                        <a:rPr lang="en-GB" u="none" dirty="0">
                          <a:latin typeface="Arial" panose="020B0604020202020204" pitchFamily="34" charset="0"/>
                        </a:rPr>
                        <a:t>0.536 (0.343 – 0.840)</a:t>
                      </a:r>
                    </a:p>
                  </a:txBody>
                  <a:tcPr anchor="ctr"/>
                </a:tc>
                <a:tc hMerge="1">
                  <a:txBody>
                    <a:bodyPr/>
                    <a:lstStyle/>
                    <a:p>
                      <a:pPr algn="ctr"/>
                      <a:endParaRPr lang="en-GB" dirty="0">
                        <a:latin typeface="Arial" panose="020B0604020202020204" pitchFamily="34" charset="0"/>
                      </a:endParaRPr>
                    </a:p>
                  </a:txBody>
                  <a:tcPr anchor="ctr"/>
                </a:tc>
                <a:extLst>
                  <a:ext uri="{0D108BD9-81ED-4DB2-BD59-A6C34878D82A}">
                    <a16:rowId xmlns:a16="http://schemas.microsoft.com/office/drawing/2014/main" val="564765844"/>
                  </a:ext>
                </a:extLst>
              </a:tr>
              <a:tr h="368595">
                <a:tc>
                  <a:txBody>
                    <a:bodyPr/>
                    <a:lstStyle/>
                    <a:p>
                      <a:pPr algn="ctr"/>
                      <a:r>
                        <a:rPr lang="en-GB" b="1" dirty="0">
                          <a:solidFill>
                            <a:schemeClr val="bg1"/>
                          </a:solidFill>
                          <a:latin typeface="Arial" panose="020B0604020202020204" pitchFamily="34" charset="0"/>
                        </a:rPr>
                        <a:t>p-value</a:t>
                      </a:r>
                    </a:p>
                  </a:txBody>
                  <a:tcPr>
                    <a:solidFill>
                      <a:schemeClr val="accent1"/>
                    </a:solidFill>
                  </a:tcPr>
                </a:tc>
                <a:tc gridSpan="2">
                  <a:txBody>
                    <a:bodyPr/>
                    <a:lstStyle/>
                    <a:p>
                      <a:pPr algn="ctr"/>
                      <a:r>
                        <a:rPr lang="en-GB" u="none" dirty="0">
                          <a:latin typeface="Arial" panose="020B0604020202020204" pitchFamily="34" charset="0"/>
                        </a:rPr>
                        <a:t>0.0057</a:t>
                      </a:r>
                    </a:p>
                  </a:txBody>
                  <a:tcPr anchor="ctr"/>
                </a:tc>
                <a:tc hMerge="1">
                  <a:txBody>
                    <a:bodyPr/>
                    <a:lstStyle/>
                    <a:p>
                      <a:pPr algn="ctr"/>
                      <a:endParaRPr lang="en-GB" u="sng" dirty="0">
                        <a:highlight>
                          <a:srgbClr val="FFFF00"/>
                        </a:highlight>
                        <a:latin typeface="Arial" panose="020B0604020202020204" pitchFamily="34" charset="0"/>
                      </a:endParaRPr>
                    </a:p>
                  </a:txBody>
                  <a:tcPr anchor="ctr"/>
                </a:tc>
                <a:extLst>
                  <a:ext uri="{0D108BD9-81ED-4DB2-BD59-A6C34878D82A}">
                    <a16:rowId xmlns:a16="http://schemas.microsoft.com/office/drawing/2014/main" val="570480462"/>
                  </a:ext>
                </a:extLst>
              </a:tr>
            </a:tbl>
          </a:graphicData>
        </a:graphic>
      </p:graphicFrame>
      <p:sp>
        <p:nvSpPr>
          <p:cNvPr id="3" name="TextBox 2">
            <a:extLst>
              <a:ext uri="{FF2B5EF4-FFF2-40B4-BE49-F238E27FC236}">
                <a16:creationId xmlns:a16="http://schemas.microsoft.com/office/drawing/2014/main" id="{3F48599E-04EA-A26B-1756-A5AFDC2FAF25}"/>
              </a:ext>
            </a:extLst>
          </p:cNvPr>
          <p:cNvSpPr txBox="1"/>
          <p:nvPr/>
        </p:nvSpPr>
        <p:spPr>
          <a:xfrm>
            <a:off x="6415088" y="1257297"/>
            <a:ext cx="5634106"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Summary of PFS in ICARIA-MM trial (Final data cut (March 2022) in 4th line patients</a:t>
            </a:r>
            <a:r>
              <a:rPr lang="en-GB" dirty="0"/>
              <a:t>)</a:t>
            </a:r>
          </a:p>
        </p:txBody>
      </p:sp>
      <p:pic>
        <p:nvPicPr>
          <p:cNvPr id="5" name="Picture 4">
            <a:extLst>
              <a:ext uri="{FF2B5EF4-FFF2-40B4-BE49-F238E27FC236}">
                <a16:creationId xmlns:a16="http://schemas.microsoft.com/office/drawing/2014/main" id="{D0CACD43-2926-4109-625E-BDC28BF0D440}"/>
              </a:ext>
            </a:extLst>
          </p:cNvPr>
          <p:cNvPicPr>
            <a:picLocks noChangeAspect="1"/>
          </p:cNvPicPr>
          <p:nvPr/>
        </p:nvPicPr>
        <p:blipFill rotWithShape="1">
          <a:blip r:embed="rId3">
            <a:extLst>
              <a:ext uri="{28A0092B-C50C-407E-A947-70E740481C1C}">
                <a14:useLocalDpi xmlns:a14="http://schemas.microsoft.com/office/drawing/2010/main" val="0"/>
              </a:ext>
            </a:extLst>
          </a:blip>
          <a:srcRect r="927"/>
          <a:stretch/>
        </p:blipFill>
        <p:spPr bwMode="auto">
          <a:xfrm>
            <a:off x="181292" y="1952199"/>
            <a:ext cx="6106492" cy="3642274"/>
          </a:xfrm>
          <a:prstGeom prst="rect">
            <a:avLst/>
          </a:prstGeom>
          <a:noFill/>
          <a:ln>
            <a:noFill/>
          </a:ln>
          <a:extLst>
            <a:ext uri="{53640926-AAD7-44D8-BBD7-CCE9431645EC}">
              <a14:shadowObscured xmlns:a14="http://schemas.microsoft.com/office/drawing/2010/main"/>
            </a:ext>
          </a:extLst>
        </p:spPr>
      </p:pic>
      <p:sp>
        <p:nvSpPr>
          <p:cNvPr id="7" name="TextBox 6">
            <a:extLst>
              <a:ext uri="{FF2B5EF4-FFF2-40B4-BE49-F238E27FC236}">
                <a16:creationId xmlns:a16="http://schemas.microsoft.com/office/drawing/2014/main" id="{3498681E-CE24-722B-D204-4FA3358B7A36}"/>
              </a:ext>
            </a:extLst>
          </p:cNvPr>
          <p:cNvSpPr txBox="1"/>
          <p:nvPr/>
        </p:nvSpPr>
        <p:spPr>
          <a:xfrm>
            <a:off x="871883" y="1234647"/>
            <a:ext cx="5415901"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dirty="0">
                <a:latin typeface="Arial" panose="020B0604020202020204" pitchFamily="34" charset="0"/>
                <a:cs typeface="Arial" panose="020B0604020202020204" pitchFamily="34" charset="0"/>
              </a:rPr>
              <a:t>Kaplan-Meier plot of PFS</a:t>
            </a:r>
          </a:p>
          <a:p>
            <a:r>
              <a:rPr lang="en-GB" dirty="0">
                <a:latin typeface="Arial" panose="020B0604020202020204" pitchFamily="34" charset="0"/>
                <a:cs typeface="Arial" panose="020B0604020202020204" pitchFamily="34" charset="0"/>
              </a:rPr>
              <a:t>(Final data cut (March 2022) in 4th line patients</a:t>
            </a:r>
            <a:r>
              <a:rPr lang="en-GB" dirty="0"/>
              <a:t>)</a:t>
            </a:r>
          </a:p>
        </p:txBody>
      </p:sp>
      <p:sp>
        <p:nvSpPr>
          <p:cNvPr id="10" name="TextBox 9">
            <a:extLst>
              <a:ext uri="{FF2B5EF4-FFF2-40B4-BE49-F238E27FC236}">
                <a16:creationId xmlns:a16="http://schemas.microsoft.com/office/drawing/2014/main" id="{48B05B7F-A4D9-ACE6-1F27-910999E85E32}"/>
              </a:ext>
            </a:extLst>
          </p:cNvPr>
          <p:cNvSpPr txBox="1"/>
          <p:nvPr/>
        </p:nvSpPr>
        <p:spPr>
          <a:xfrm>
            <a:off x="3708971" y="3527064"/>
            <a:ext cx="1674687"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ISA+POM+DEX</a:t>
            </a:r>
          </a:p>
        </p:txBody>
      </p:sp>
      <p:sp>
        <p:nvSpPr>
          <p:cNvPr id="11" name="TextBox 10">
            <a:extLst>
              <a:ext uri="{FF2B5EF4-FFF2-40B4-BE49-F238E27FC236}">
                <a16:creationId xmlns:a16="http://schemas.microsoft.com/office/drawing/2014/main" id="{F405FF26-6B7B-EC0A-BAAA-56E0B763FF5F}"/>
              </a:ext>
            </a:extLst>
          </p:cNvPr>
          <p:cNvSpPr txBox="1"/>
          <p:nvPr/>
        </p:nvSpPr>
        <p:spPr>
          <a:xfrm>
            <a:off x="1970816" y="4252840"/>
            <a:ext cx="1255269" cy="369332"/>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POM</a:t>
            </a:r>
            <a:r>
              <a:rPr lang="en-GB" dirty="0">
                <a:latin typeface="Arial" panose="020B0604020202020204" pitchFamily="34" charset="0"/>
                <a:cs typeface="Arial" panose="020B0604020202020204" pitchFamily="34" charset="0"/>
              </a:rPr>
              <a:t>+DEX</a:t>
            </a:r>
          </a:p>
        </p:txBody>
      </p:sp>
      <p:sp>
        <p:nvSpPr>
          <p:cNvPr id="8" name="TextBox 7">
            <a:extLst>
              <a:ext uri="{FF2B5EF4-FFF2-40B4-BE49-F238E27FC236}">
                <a16:creationId xmlns:a16="http://schemas.microsoft.com/office/drawing/2014/main" id="{F209797C-7333-2615-3D7E-BF147A14A088}"/>
              </a:ext>
            </a:extLst>
          </p:cNvPr>
          <p:cNvSpPr txBox="1"/>
          <p:nvPr/>
        </p:nvSpPr>
        <p:spPr>
          <a:xfrm>
            <a:off x="5964818" y="5895941"/>
            <a:ext cx="5749834" cy="369332"/>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4" action="ppaction://hlinksldjump"/>
              </a:rPr>
              <a:t>Summary of ICARIA-MM clinical trial</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9945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a:bodyPr>
          <a:lstStyle/>
          <a:p>
            <a:r>
              <a:rPr lang="en-GB" sz="2600" dirty="0">
                <a:latin typeface="Arial" panose="020B0604020202020204" pitchFamily="34" charset="0"/>
                <a:cs typeface="Arial" panose="020B0604020202020204" pitchFamily="34" charset="0"/>
              </a:rPr>
              <a:t>ICARIA-MM trial: results – OS*</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936002" y="6411913"/>
            <a:ext cx="10688307" cy="365125"/>
          </a:xfrm>
        </p:spPr>
        <p:txBody>
          <a:bodyPr>
            <a:normAutofit/>
          </a:bodyPr>
          <a:lstStyle/>
          <a:p>
            <a:r>
              <a:rPr lang="en-GB" sz="1200" dirty="0">
                <a:latin typeface="Arial" panose="020B0604020202020204" pitchFamily="34" charset="0"/>
                <a:cs typeface="Arial" panose="020B0604020202020204" pitchFamily="34" charset="0"/>
              </a:rPr>
              <a:t>Abbreviations: Abbreviations: DEX, Dexamethasone; HR, Hazard ratio; ISA, </a:t>
            </a:r>
            <a:r>
              <a:rPr lang="en-GB" sz="1200" dirty="0" err="1">
                <a:latin typeface="Arial" panose="020B0604020202020204" pitchFamily="34" charset="0"/>
                <a:cs typeface="Arial" panose="020B0604020202020204" pitchFamily="34" charset="0"/>
              </a:rPr>
              <a:t>Isatuximab</a:t>
            </a:r>
            <a:r>
              <a:rPr lang="en-GB" sz="1200" dirty="0">
                <a:latin typeface="Arial" panose="020B0604020202020204" pitchFamily="34" charset="0"/>
                <a:cs typeface="Arial" panose="020B0604020202020204" pitchFamily="34" charset="0"/>
              </a:rPr>
              <a:t>; OS, Overall survival; POM, Pomalidomide;</a:t>
            </a:r>
          </a:p>
        </p:txBody>
      </p:sp>
      <p:graphicFrame>
        <p:nvGraphicFramePr>
          <p:cNvPr id="2" name="Table 3" descr="Baseline characteristics for intervention and comparator">
            <a:extLst>
              <a:ext uri="{FF2B5EF4-FFF2-40B4-BE49-F238E27FC236}">
                <a16:creationId xmlns:a16="http://schemas.microsoft.com/office/drawing/2014/main" id="{5E1C6942-B40E-A9E0-7ABE-FEC4D10E5574}"/>
              </a:ext>
            </a:extLst>
          </p:cNvPr>
          <p:cNvGraphicFramePr>
            <a:graphicFrameLocks noGrp="1"/>
          </p:cNvGraphicFramePr>
          <p:nvPr>
            <p:extLst>
              <p:ext uri="{D42A27DB-BD31-4B8C-83A1-F6EECF244321}">
                <p14:modId xmlns:p14="http://schemas.microsoft.com/office/powerpoint/2010/main" val="3308146396"/>
              </p:ext>
            </p:extLst>
          </p:nvPr>
        </p:nvGraphicFramePr>
        <p:xfrm>
          <a:off x="6415089" y="2128449"/>
          <a:ext cx="5302420" cy="3200400"/>
        </p:xfrm>
        <a:graphic>
          <a:graphicData uri="http://schemas.openxmlformats.org/drawingml/2006/table">
            <a:tbl>
              <a:tblPr firstRow="1" bandRow="1">
                <a:tableStyleId>{5C22544A-7EE6-4342-B048-85BDC9FD1C3A}</a:tableStyleId>
              </a:tblPr>
              <a:tblGrid>
                <a:gridCol w="1702999">
                  <a:extLst>
                    <a:ext uri="{9D8B030D-6E8A-4147-A177-3AD203B41FA5}">
                      <a16:colId xmlns:a16="http://schemas.microsoft.com/office/drawing/2014/main" val="2104598003"/>
                    </a:ext>
                  </a:extLst>
                </a:gridCol>
                <a:gridCol w="1861042">
                  <a:extLst>
                    <a:ext uri="{9D8B030D-6E8A-4147-A177-3AD203B41FA5}">
                      <a16:colId xmlns:a16="http://schemas.microsoft.com/office/drawing/2014/main" val="86637677"/>
                    </a:ext>
                  </a:extLst>
                </a:gridCol>
                <a:gridCol w="1738379">
                  <a:extLst>
                    <a:ext uri="{9D8B030D-6E8A-4147-A177-3AD203B41FA5}">
                      <a16:colId xmlns:a16="http://schemas.microsoft.com/office/drawing/2014/main" val="2930258254"/>
                    </a:ext>
                  </a:extLst>
                </a:gridCol>
              </a:tblGrid>
              <a:tr h="611711">
                <a:tc>
                  <a:txBody>
                    <a:bodyPr/>
                    <a:lstStyle/>
                    <a:p>
                      <a:endParaRPr lang="en-GB" dirty="0">
                        <a:latin typeface="Arial" panose="020B0604020202020204" pitchFamily="34" charset="0"/>
                      </a:endParaRPr>
                    </a:p>
                  </a:txBody>
                  <a:tcPr>
                    <a:solidFill>
                      <a:schemeClr val="accent1"/>
                    </a:solidFill>
                  </a:tcPr>
                </a:tc>
                <a:tc>
                  <a:txBody>
                    <a:bodyPr/>
                    <a:lstStyle/>
                    <a:p>
                      <a:pPr algn="ctr"/>
                      <a:r>
                        <a:rPr lang="en-GB" dirty="0">
                          <a:latin typeface="Arial" panose="020B0604020202020204" pitchFamily="34" charset="0"/>
                        </a:rPr>
                        <a:t>ISA+POM+DEX</a:t>
                      </a:r>
                    </a:p>
                    <a:p>
                      <a:pPr algn="ctr"/>
                      <a:r>
                        <a:rPr lang="en-GB" dirty="0">
                          <a:latin typeface="Arial" panose="020B0604020202020204" pitchFamily="34" charset="0"/>
                        </a:rPr>
                        <a:t>(n=52)</a:t>
                      </a:r>
                    </a:p>
                  </a:txBody>
                  <a:tcPr/>
                </a:tc>
                <a:tc>
                  <a:txBody>
                    <a:bodyPr/>
                    <a:lstStyle/>
                    <a:p>
                      <a:pPr algn="ctr"/>
                      <a:r>
                        <a:rPr lang="en-GB" dirty="0">
                          <a:latin typeface="Arial" panose="020B0604020202020204" pitchFamily="34" charset="0"/>
                        </a:rPr>
                        <a:t>POM+DEX</a:t>
                      </a:r>
                    </a:p>
                    <a:p>
                      <a:pPr algn="ctr"/>
                      <a:r>
                        <a:rPr lang="en-GB" dirty="0">
                          <a:latin typeface="Arial" panose="020B0604020202020204" pitchFamily="34" charset="0"/>
                        </a:rPr>
                        <a:t>(n=58)</a:t>
                      </a:r>
                    </a:p>
                  </a:txBody>
                  <a:tcPr/>
                </a:tc>
                <a:extLst>
                  <a:ext uri="{0D108BD9-81ED-4DB2-BD59-A6C34878D82A}">
                    <a16:rowId xmlns:a16="http://schemas.microsoft.com/office/drawing/2014/main" val="1887854385"/>
                  </a:ext>
                </a:extLst>
              </a:tr>
              <a:tr h="611711">
                <a:tc>
                  <a:txBody>
                    <a:bodyPr/>
                    <a:lstStyle/>
                    <a:p>
                      <a:pPr algn="ctr"/>
                      <a:r>
                        <a:rPr lang="en-GB" b="1" dirty="0">
                          <a:solidFill>
                            <a:schemeClr val="bg1"/>
                          </a:solidFill>
                          <a:latin typeface="Arial" panose="020B0604020202020204" pitchFamily="34" charset="0"/>
                        </a:rPr>
                        <a:t>Number of Events (%)</a:t>
                      </a:r>
                    </a:p>
                  </a:txBody>
                  <a:tcPr>
                    <a:solidFill>
                      <a:schemeClr val="accent1"/>
                    </a:solidFill>
                  </a:tcPr>
                </a:tc>
                <a:tc>
                  <a:txBody>
                    <a:bodyPr/>
                    <a:lstStyle/>
                    <a:p>
                      <a:pPr algn="ctr"/>
                      <a:r>
                        <a:rPr lang="en-GB" u="none" dirty="0">
                          <a:latin typeface="Arial" panose="020B0604020202020204" pitchFamily="34" charset="0"/>
                        </a:rPr>
                        <a:t>32 (61.5)</a:t>
                      </a:r>
                    </a:p>
                  </a:txBody>
                  <a:tcPr anchor="ctr"/>
                </a:tc>
                <a:tc>
                  <a:txBody>
                    <a:bodyPr/>
                    <a:lstStyle/>
                    <a:p>
                      <a:pPr algn="ctr"/>
                      <a:r>
                        <a:rPr lang="en-GB" u="none" dirty="0">
                          <a:latin typeface="Arial" panose="020B0604020202020204" pitchFamily="34" charset="0"/>
                        </a:rPr>
                        <a:t>42 (72.4)</a:t>
                      </a:r>
                    </a:p>
                  </a:txBody>
                  <a:tcPr anchor="ctr"/>
                </a:tc>
                <a:extLst>
                  <a:ext uri="{0D108BD9-81ED-4DB2-BD59-A6C34878D82A}">
                    <a16:rowId xmlns:a16="http://schemas.microsoft.com/office/drawing/2014/main" val="2736809526"/>
                  </a:ext>
                </a:extLst>
              </a:tr>
              <a:tr h="873873">
                <a:tc>
                  <a:txBody>
                    <a:bodyPr/>
                    <a:lstStyle/>
                    <a:p>
                      <a:pPr algn="ctr"/>
                      <a:r>
                        <a:rPr lang="en-GB" b="1" dirty="0">
                          <a:solidFill>
                            <a:schemeClr val="bg1"/>
                          </a:solidFill>
                          <a:latin typeface="Arial" panose="020B0604020202020204" pitchFamily="34" charset="0"/>
                        </a:rPr>
                        <a:t>Median </a:t>
                      </a:r>
                    </a:p>
                    <a:p>
                      <a:pPr algn="ctr"/>
                      <a:r>
                        <a:rPr lang="en-GB" b="1" dirty="0">
                          <a:solidFill>
                            <a:schemeClr val="bg1"/>
                          </a:solidFill>
                          <a:latin typeface="Arial" panose="020B0604020202020204" pitchFamily="34" charset="0"/>
                        </a:rPr>
                        <a:t>Months</a:t>
                      </a:r>
                    </a:p>
                    <a:p>
                      <a:pPr algn="ctr"/>
                      <a:r>
                        <a:rPr lang="en-GB" b="1" dirty="0">
                          <a:solidFill>
                            <a:schemeClr val="bg1"/>
                          </a:solidFill>
                          <a:latin typeface="Arial" panose="020B0604020202020204" pitchFamily="34" charset="0"/>
                        </a:rPr>
                        <a:t>(95% CI)</a:t>
                      </a:r>
                    </a:p>
                  </a:txBody>
                  <a:tcPr>
                    <a:solidFill>
                      <a:schemeClr val="accent1"/>
                    </a:solidFill>
                  </a:tcPr>
                </a:tc>
                <a:tc>
                  <a:txBody>
                    <a:bodyPr/>
                    <a:lstStyle/>
                    <a:p>
                      <a:pPr algn="ctr"/>
                      <a:r>
                        <a:rPr lang="en-GB" u="none" dirty="0">
                          <a:latin typeface="Arial" panose="020B0604020202020204" pitchFamily="34" charset="0"/>
                        </a:rPr>
                        <a:t>33.28</a:t>
                      </a:r>
                    </a:p>
                    <a:p>
                      <a:pPr algn="ctr"/>
                      <a:r>
                        <a:rPr lang="en-GB" u="none" dirty="0">
                          <a:latin typeface="Arial" panose="020B0604020202020204" pitchFamily="34" charset="0"/>
                        </a:rPr>
                        <a:t>(18.43 – 54.28)</a:t>
                      </a:r>
                    </a:p>
                  </a:txBody>
                  <a:tcPr anchor="ctr"/>
                </a:tc>
                <a:tc>
                  <a:txBody>
                    <a:bodyPr/>
                    <a:lstStyle/>
                    <a:p>
                      <a:pPr algn="ctr"/>
                      <a:r>
                        <a:rPr lang="en-GB" u="none" dirty="0">
                          <a:latin typeface="Arial" panose="020B0604020202020204" pitchFamily="34" charset="0"/>
                        </a:rPr>
                        <a:t>17.71</a:t>
                      </a:r>
                    </a:p>
                    <a:p>
                      <a:pPr algn="ctr"/>
                      <a:r>
                        <a:rPr lang="en-GB" u="none" dirty="0">
                          <a:latin typeface="Arial" panose="020B0604020202020204" pitchFamily="34" charset="0"/>
                        </a:rPr>
                        <a:t>(11.56 – 27.53)</a:t>
                      </a:r>
                    </a:p>
                  </a:txBody>
                  <a:tcPr anchor="ctr"/>
                </a:tc>
                <a:extLst>
                  <a:ext uri="{0D108BD9-81ED-4DB2-BD59-A6C34878D82A}">
                    <a16:rowId xmlns:a16="http://schemas.microsoft.com/office/drawing/2014/main" val="2494959554"/>
                  </a:ext>
                </a:extLst>
              </a:tr>
              <a:tr h="496250">
                <a:tc>
                  <a:txBody>
                    <a:bodyPr/>
                    <a:lstStyle/>
                    <a:p>
                      <a:pPr algn="ctr"/>
                      <a:r>
                        <a:rPr lang="en-GB" b="1" dirty="0">
                          <a:solidFill>
                            <a:schemeClr val="bg1"/>
                          </a:solidFill>
                          <a:latin typeface="Arial" panose="020B0604020202020204" pitchFamily="34" charset="0"/>
                        </a:rPr>
                        <a:t>Stratified HR (95% CI)</a:t>
                      </a:r>
                    </a:p>
                  </a:txBody>
                  <a:tcPr>
                    <a:solidFill>
                      <a:schemeClr val="accent1"/>
                    </a:solidFill>
                  </a:tcPr>
                </a:tc>
                <a:tc gridSpan="2">
                  <a:txBody>
                    <a:bodyPr/>
                    <a:lstStyle/>
                    <a:p>
                      <a:pPr algn="ctr"/>
                      <a:r>
                        <a:rPr lang="it-IT" u="none" dirty="0">
                          <a:latin typeface="Arial" panose="020B0604020202020204" pitchFamily="34" charset="0"/>
                        </a:rPr>
                        <a:t>0.657 (0.409 - 1.055)</a:t>
                      </a:r>
                      <a:endParaRPr lang="en-GB" u="none" dirty="0">
                        <a:latin typeface="Arial" panose="020B0604020202020204" pitchFamily="34" charset="0"/>
                      </a:endParaRPr>
                    </a:p>
                  </a:txBody>
                  <a:tcPr anchor="ctr"/>
                </a:tc>
                <a:tc hMerge="1">
                  <a:txBody>
                    <a:bodyPr/>
                    <a:lstStyle/>
                    <a:p>
                      <a:pPr algn="ctr"/>
                      <a:endParaRPr lang="en-GB" dirty="0">
                        <a:latin typeface="Arial" panose="020B0604020202020204" pitchFamily="34" charset="0"/>
                      </a:endParaRPr>
                    </a:p>
                  </a:txBody>
                  <a:tcPr anchor="ctr"/>
                </a:tc>
                <a:extLst>
                  <a:ext uri="{0D108BD9-81ED-4DB2-BD59-A6C34878D82A}">
                    <a16:rowId xmlns:a16="http://schemas.microsoft.com/office/drawing/2014/main" val="564765844"/>
                  </a:ext>
                </a:extLst>
              </a:tr>
              <a:tr h="349549">
                <a:tc>
                  <a:txBody>
                    <a:bodyPr/>
                    <a:lstStyle/>
                    <a:p>
                      <a:pPr algn="ctr"/>
                      <a:r>
                        <a:rPr lang="en-GB" b="1" dirty="0">
                          <a:solidFill>
                            <a:schemeClr val="bg1"/>
                          </a:solidFill>
                          <a:latin typeface="Arial" panose="020B0604020202020204" pitchFamily="34" charset="0"/>
                        </a:rPr>
                        <a:t>p-value</a:t>
                      </a:r>
                    </a:p>
                  </a:txBody>
                  <a:tcPr>
                    <a:solidFill>
                      <a:schemeClr val="accent1"/>
                    </a:solidFill>
                  </a:tcPr>
                </a:tc>
                <a:tc gridSpan="2">
                  <a:txBody>
                    <a:bodyPr/>
                    <a:lstStyle/>
                    <a:p>
                      <a:pPr algn="ctr"/>
                      <a:r>
                        <a:rPr lang="en-GB" u="none" dirty="0">
                          <a:latin typeface="Arial" panose="020B0604020202020204" pitchFamily="34" charset="0"/>
                        </a:rPr>
                        <a:t>0.080</a:t>
                      </a:r>
                    </a:p>
                  </a:txBody>
                  <a:tcPr anchor="ctr"/>
                </a:tc>
                <a:tc hMerge="1">
                  <a:txBody>
                    <a:bodyPr/>
                    <a:lstStyle/>
                    <a:p>
                      <a:pPr algn="ctr"/>
                      <a:endParaRPr lang="en-GB" u="sng" dirty="0">
                        <a:highlight>
                          <a:srgbClr val="FFFF00"/>
                        </a:highlight>
                        <a:latin typeface="Arial" panose="020B0604020202020204" pitchFamily="34" charset="0"/>
                      </a:endParaRPr>
                    </a:p>
                  </a:txBody>
                  <a:tcPr anchor="ctr"/>
                </a:tc>
                <a:extLst>
                  <a:ext uri="{0D108BD9-81ED-4DB2-BD59-A6C34878D82A}">
                    <a16:rowId xmlns:a16="http://schemas.microsoft.com/office/drawing/2014/main" val="570480462"/>
                  </a:ext>
                </a:extLst>
              </a:tr>
            </a:tbl>
          </a:graphicData>
        </a:graphic>
      </p:graphicFrame>
      <p:sp>
        <p:nvSpPr>
          <p:cNvPr id="3" name="TextBox 2">
            <a:extLst>
              <a:ext uri="{FF2B5EF4-FFF2-40B4-BE49-F238E27FC236}">
                <a16:creationId xmlns:a16="http://schemas.microsoft.com/office/drawing/2014/main" id="{3F48599E-04EA-A26B-1756-A5AFDC2FAF25}"/>
              </a:ext>
            </a:extLst>
          </p:cNvPr>
          <p:cNvSpPr txBox="1"/>
          <p:nvPr/>
        </p:nvSpPr>
        <p:spPr>
          <a:xfrm>
            <a:off x="6415089" y="1234646"/>
            <a:ext cx="5302420"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Summary of OS in ICARIA-MM trial. Median follow-up, 52.4 months in 4th line patients</a:t>
            </a:r>
          </a:p>
        </p:txBody>
      </p:sp>
      <p:pic>
        <p:nvPicPr>
          <p:cNvPr id="4" name="Picture 3" descr="Chart, line chart&#10;&#10;Description automatically generated">
            <a:extLst>
              <a:ext uri="{FF2B5EF4-FFF2-40B4-BE49-F238E27FC236}">
                <a16:creationId xmlns:a16="http://schemas.microsoft.com/office/drawing/2014/main" id="{32787B04-7759-A7F9-7782-AADFACFB57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091" y="2089260"/>
            <a:ext cx="5829300" cy="3468370"/>
          </a:xfrm>
          <a:prstGeom prst="rect">
            <a:avLst/>
          </a:prstGeom>
          <a:ln w="38100">
            <a:noFill/>
          </a:ln>
        </p:spPr>
      </p:pic>
      <p:sp>
        <p:nvSpPr>
          <p:cNvPr id="5" name="TextBox 4">
            <a:extLst>
              <a:ext uri="{FF2B5EF4-FFF2-40B4-BE49-F238E27FC236}">
                <a16:creationId xmlns:a16="http://schemas.microsoft.com/office/drawing/2014/main" id="{61143E58-1EF9-32AD-EBDF-912B7F917339}"/>
              </a:ext>
            </a:extLst>
          </p:cNvPr>
          <p:cNvSpPr txBox="1"/>
          <p:nvPr/>
        </p:nvSpPr>
        <p:spPr>
          <a:xfrm>
            <a:off x="871883" y="1234647"/>
            <a:ext cx="5302421"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dirty="0">
                <a:latin typeface="Arial" panose="020B0604020202020204" pitchFamily="34" charset="0"/>
                <a:cs typeface="Arial" panose="020B0604020202020204" pitchFamily="34" charset="0"/>
              </a:rPr>
              <a:t>Kaplan-Meier plot of OS</a:t>
            </a:r>
          </a:p>
          <a:p>
            <a:r>
              <a:rPr lang="en-GB" dirty="0">
                <a:latin typeface="Arial" panose="020B0604020202020204" pitchFamily="34" charset="0"/>
                <a:cs typeface="Arial" panose="020B0604020202020204" pitchFamily="34" charset="0"/>
              </a:rPr>
              <a:t>(Cut-off date 27</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Jan 2022 - in 4th line patients)</a:t>
            </a:r>
          </a:p>
        </p:txBody>
      </p:sp>
      <p:sp>
        <p:nvSpPr>
          <p:cNvPr id="7" name="TextBox 6">
            <a:extLst>
              <a:ext uri="{FF2B5EF4-FFF2-40B4-BE49-F238E27FC236}">
                <a16:creationId xmlns:a16="http://schemas.microsoft.com/office/drawing/2014/main" id="{0B64B22E-A79A-11C6-0F8F-D47497B54D39}"/>
              </a:ext>
            </a:extLst>
          </p:cNvPr>
          <p:cNvSpPr txBox="1"/>
          <p:nvPr/>
        </p:nvSpPr>
        <p:spPr>
          <a:xfrm>
            <a:off x="3903058" y="3259723"/>
            <a:ext cx="1674687"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ISA+POM+DEX</a:t>
            </a:r>
          </a:p>
        </p:txBody>
      </p:sp>
      <p:sp>
        <p:nvSpPr>
          <p:cNvPr id="8" name="TextBox 7">
            <a:extLst>
              <a:ext uri="{FF2B5EF4-FFF2-40B4-BE49-F238E27FC236}">
                <a16:creationId xmlns:a16="http://schemas.microsoft.com/office/drawing/2014/main" id="{D2031922-6ACD-61AF-5457-659EE8D4C351}"/>
              </a:ext>
            </a:extLst>
          </p:cNvPr>
          <p:cNvSpPr txBox="1"/>
          <p:nvPr/>
        </p:nvSpPr>
        <p:spPr>
          <a:xfrm>
            <a:off x="4224159" y="4360219"/>
            <a:ext cx="1255269" cy="369332"/>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POM</a:t>
            </a:r>
            <a:r>
              <a:rPr lang="en-GB" dirty="0">
                <a:latin typeface="Arial" panose="020B0604020202020204" pitchFamily="34" charset="0"/>
                <a:cs typeface="Arial" panose="020B0604020202020204" pitchFamily="34" charset="0"/>
              </a:rPr>
              <a:t>+DEX</a:t>
            </a:r>
          </a:p>
        </p:txBody>
      </p:sp>
      <p:sp>
        <p:nvSpPr>
          <p:cNvPr id="11" name="TextBox 10">
            <a:extLst>
              <a:ext uri="{FF2B5EF4-FFF2-40B4-BE49-F238E27FC236}">
                <a16:creationId xmlns:a16="http://schemas.microsoft.com/office/drawing/2014/main" id="{A1A90FB7-E021-9C80-08D0-5748B13CAA55}"/>
              </a:ext>
            </a:extLst>
          </p:cNvPr>
          <p:cNvSpPr txBox="1"/>
          <p:nvPr/>
        </p:nvSpPr>
        <p:spPr>
          <a:xfrm>
            <a:off x="1017143" y="5726847"/>
            <a:ext cx="11023338" cy="646331"/>
          </a:xfrm>
          <a:prstGeom prst="rect">
            <a:avLst/>
          </a:prstGeom>
          <a:noFill/>
        </p:spPr>
        <p:txBody>
          <a:bodyPr wrap="square" rtlCol="0">
            <a:spAutoFit/>
          </a:bodyPr>
          <a:lstStyle/>
          <a:p>
            <a:r>
              <a:rPr kumimoji="0" lang="en-GB" sz="18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*Company</a:t>
            </a:r>
            <a:r>
              <a:rPr kumimoji="0" lang="en-GB" sz="18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adjusted the OS data to account for subsequent use of DARA in ICARIA-MM (not UK practice) </a:t>
            </a:r>
          </a:p>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4" action="ppaction://hlinksldjump"/>
              </a:rPr>
              <a:t>ICARIA-MM trial results - OS (sensitivity analysis)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727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a:bodyPr>
          <a:lstStyle/>
          <a:p>
            <a:r>
              <a:rPr lang="en-GB" sz="2600" dirty="0">
                <a:latin typeface="Arial" panose="020B0604020202020204" pitchFamily="34" charset="0"/>
                <a:cs typeface="Arial" panose="020B0604020202020204" pitchFamily="34" charset="0"/>
              </a:rPr>
              <a:t>SACT results – Time to discontinuation (TTD)*</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879792" y="6412229"/>
            <a:ext cx="11015627" cy="365125"/>
          </a:xfrm>
        </p:spPr>
        <p:txBody>
          <a:bodyPr>
            <a:noAutofit/>
          </a:bodyPr>
          <a:lstStyle/>
          <a:p>
            <a:r>
              <a:rPr lang="en-GB" sz="1200" dirty="0">
                <a:latin typeface="Arial" panose="020B0604020202020204" pitchFamily="34" charset="0"/>
                <a:cs typeface="Arial" panose="020B0604020202020204" pitchFamily="34" charset="0"/>
              </a:rPr>
              <a:t>Abbreviations: COSD, Cancer Outcomes and Services Dataset; DARA, Daratumumab; DEX, Dexamethasone; ISA, </a:t>
            </a:r>
            <a:r>
              <a:rPr lang="en-GB" sz="1200" dirty="0" err="1">
                <a:latin typeface="Arial" panose="020B0604020202020204" pitchFamily="34" charset="0"/>
                <a:cs typeface="Arial" panose="020B0604020202020204" pitchFamily="34" charset="0"/>
              </a:rPr>
              <a:t>Isatuximab</a:t>
            </a:r>
            <a:r>
              <a:rPr lang="en-GB" sz="1200" dirty="0">
                <a:latin typeface="Arial" panose="020B0604020202020204" pitchFamily="34" charset="0"/>
                <a:cs typeface="Arial" panose="020B0604020202020204" pitchFamily="34" charset="0"/>
              </a:rPr>
              <a:t>; KM, Kaplan-Meier; </a:t>
            </a:r>
            <a:r>
              <a:rPr lang="en-GB" sz="1200" dirty="0" err="1">
                <a:latin typeface="Arial" panose="020B0604020202020204" pitchFamily="34" charset="0"/>
                <a:cs typeface="Arial" panose="020B0604020202020204" pitchFamily="34" charset="0"/>
              </a:rPr>
              <a:t>LoT</a:t>
            </a:r>
            <a:r>
              <a:rPr lang="en-GB" sz="1200" dirty="0">
                <a:latin typeface="Arial" panose="020B0604020202020204" pitchFamily="34" charset="0"/>
                <a:cs typeface="Arial" panose="020B0604020202020204" pitchFamily="34" charset="0"/>
              </a:rPr>
              <a:t>, Line of therapy; PFS, Progression-free survival; POM, Pomalidomide; SACT, Systemic anti-cancer treatment; TD, Treatment duration; TTD, Time to discontinuation;</a:t>
            </a:r>
          </a:p>
        </p:txBody>
      </p:sp>
      <p:graphicFrame>
        <p:nvGraphicFramePr>
          <p:cNvPr id="2" name="Table 3" descr="Baseline characteristics for intervention and comparator">
            <a:extLst>
              <a:ext uri="{FF2B5EF4-FFF2-40B4-BE49-F238E27FC236}">
                <a16:creationId xmlns:a16="http://schemas.microsoft.com/office/drawing/2014/main" id="{5E1C6942-B40E-A9E0-7ABE-FEC4D10E5574}"/>
              </a:ext>
            </a:extLst>
          </p:cNvPr>
          <p:cNvGraphicFramePr>
            <a:graphicFrameLocks noGrp="1"/>
          </p:cNvGraphicFramePr>
          <p:nvPr>
            <p:extLst>
              <p:ext uri="{D42A27DB-BD31-4B8C-83A1-F6EECF244321}">
                <p14:modId xmlns:p14="http://schemas.microsoft.com/office/powerpoint/2010/main" val="2679228930"/>
              </p:ext>
            </p:extLst>
          </p:nvPr>
        </p:nvGraphicFramePr>
        <p:xfrm>
          <a:off x="6456186" y="1480022"/>
          <a:ext cx="5302420" cy="3096996"/>
        </p:xfrm>
        <a:graphic>
          <a:graphicData uri="http://schemas.openxmlformats.org/drawingml/2006/table">
            <a:tbl>
              <a:tblPr firstRow="1" bandRow="1">
                <a:tableStyleId>{5C22544A-7EE6-4342-B048-85BDC9FD1C3A}</a:tableStyleId>
              </a:tblPr>
              <a:tblGrid>
                <a:gridCol w="1924239">
                  <a:extLst>
                    <a:ext uri="{9D8B030D-6E8A-4147-A177-3AD203B41FA5}">
                      <a16:colId xmlns:a16="http://schemas.microsoft.com/office/drawing/2014/main" val="2104598003"/>
                    </a:ext>
                  </a:extLst>
                </a:gridCol>
                <a:gridCol w="1719072">
                  <a:extLst>
                    <a:ext uri="{9D8B030D-6E8A-4147-A177-3AD203B41FA5}">
                      <a16:colId xmlns:a16="http://schemas.microsoft.com/office/drawing/2014/main" val="86637677"/>
                    </a:ext>
                  </a:extLst>
                </a:gridCol>
                <a:gridCol w="1659109">
                  <a:extLst>
                    <a:ext uri="{9D8B030D-6E8A-4147-A177-3AD203B41FA5}">
                      <a16:colId xmlns:a16="http://schemas.microsoft.com/office/drawing/2014/main" val="2930258254"/>
                    </a:ext>
                  </a:extLst>
                </a:gridCol>
              </a:tblGrid>
              <a:tr h="890133">
                <a:tc>
                  <a:txBody>
                    <a:bodyPr/>
                    <a:lstStyle/>
                    <a:p>
                      <a:pPr algn="ctr"/>
                      <a:r>
                        <a:rPr lang="en-GB" dirty="0">
                          <a:latin typeface="Arial" panose="020B0604020202020204" pitchFamily="34" charset="0"/>
                        </a:rPr>
                        <a:t>Cohort</a:t>
                      </a:r>
                    </a:p>
                  </a:txBody>
                  <a:tcPr anchor="ctr">
                    <a:solidFill>
                      <a:schemeClr val="accent1"/>
                    </a:solidFill>
                  </a:tcPr>
                </a:tc>
                <a:tc>
                  <a:txBody>
                    <a:bodyPr/>
                    <a:lstStyle/>
                    <a:p>
                      <a:pPr marL="0" algn="ctr" defTabSz="914400" rtl="0" eaLnBrk="1" latinLnBrk="0" hangingPunct="1">
                        <a:spcBef>
                          <a:spcPts val="425"/>
                        </a:spcBef>
                      </a:pPr>
                      <a:r>
                        <a:rPr lang="en-GB" sz="1800" b="1" kern="1200" dirty="0">
                          <a:solidFill>
                            <a:schemeClr val="lt1"/>
                          </a:solidFill>
                          <a:latin typeface="Arial" panose="020B0604020202020204" pitchFamily="34" charset="0"/>
                          <a:ea typeface="+mn-ea"/>
                          <a:cs typeface="+mn-cs"/>
                        </a:rPr>
                        <a:t>Median TD, months</a:t>
                      </a:r>
                    </a:p>
                    <a:p>
                      <a:pPr marL="0" algn="ctr" defTabSz="914400" rtl="0" eaLnBrk="1" latinLnBrk="0" hangingPunct="1">
                        <a:spcBef>
                          <a:spcPts val="425"/>
                        </a:spcBef>
                      </a:pPr>
                      <a:r>
                        <a:rPr lang="en-GB" sz="1800" b="1" kern="1200" dirty="0">
                          <a:solidFill>
                            <a:schemeClr val="lt1"/>
                          </a:solidFill>
                          <a:latin typeface="Arial" panose="020B0604020202020204" pitchFamily="34" charset="0"/>
                          <a:ea typeface="+mn-ea"/>
                          <a:cs typeface="+mn-cs"/>
                        </a:rPr>
                        <a:t> (95% CI)</a:t>
                      </a:r>
                    </a:p>
                  </a:txBody>
                  <a:tcPr marL="68580" marR="68580" marT="0" marB="0" anchor="ctr"/>
                </a:tc>
                <a:tc>
                  <a:txBody>
                    <a:bodyPr/>
                    <a:lstStyle/>
                    <a:p>
                      <a:pPr marL="92075" marR="255905" indent="90488" algn="ctr" defTabSz="914400" rtl="0" eaLnBrk="1" latinLnBrk="0" hangingPunct="1">
                        <a:spcBef>
                          <a:spcPts val="425"/>
                        </a:spcBef>
                        <a:spcAft>
                          <a:spcPts val="0"/>
                        </a:spcAft>
                      </a:pPr>
                      <a:r>
                        <a:rPr lang="en-GB" sz="1800" b="1" kern="1200" dirty="0">
                          <a:solidFill>
                            <a:schemeClr val="lt1"/>
                          </a:solidFill>
                          <a:latin typeface="Arial" panose="020B0604020202020204" pitchFamily="34" charset="0"/>
                          <a:ea typeface="+mn-ea"/>
                          <a:cs typeface="+mn-cs"/>
                        </a:rPr>
                        <a:t>Number of patients</a:t>
                      </a:r>
                    </a:p>
                  </a:txBody>
                  <a:tcPr marL="68580" marR="68580" marT="0" marB="0" anchor="ctr"/>
                </a:tc>
                <a:extLst>
                  <a:ext uri="{0D108BD9-81ED-4DB2-BD59-A6C34878D82A}">
                    <a16:rowId xmlns:a16="http://schemas.microsoft.com/office/drawing/2014/main" val="1887854385"/>
                  </a:ext>
                </a:extLst>
              </a:tr>
              <a:tr h="800600">
                <a:tc>
                  <a:txBody>
                    <a:bodyPr/>
                    <a:lstStyle/>
                    <a:p>
                      <a:pPr algn="ctr"/>
                      <a:r>
                        <a:rPr lang="en-GB" b="1" dirty="0">
                          <a:solidFill>
                            <a:schemeClr val="bg1"/>
                          </a:solidFill>
                          <a:latin typeface="Arial" panose="020B0604020202020204" pitchFamily="34" charset="0"/>
                        </a:rPr>
                        <a:t>ISA+POM+DEX</a:t>
                      </a:r>
                    </a:p>
                  </a:txBody>
                  <a:tcPr anchor="ctr">
                    <a:solidFill>
                      <a:schemeClr val="accent1"/>
                    </a:solidFill>
                  </a:tcPr>
                </a:tc>
                <a:tc>
                  <a:txBody>
                    <a:bodyPr/>
                    <a:lstStyle/>
                    <a:p>
                      <a:pPr algn="ctr">
                        <a:spcBef>
                          <a:spcPts val="260"/>
                        </a:spcBef>
                      </a:pPr>
                      <a:r>
                        <a:rPr lang="en-GB" sz="1800" dirty="0">
                          <a:effectLst/>
                          <a:latin typeface="Arial" panose="020B0604020202020204" pitchFamily="34" charset="0"/>
                          <a:ea typeface="Times New Roman" panose="02020603050405020304" pitchFamily="18" charset="0"/>
                          <a:cs typeface="Arial" panose="020B0604020202020204" pitchFamily="34" charset="0"/>
                        </a:rPr>
                        <a:t>8.9 </a:t>
                      </a:r>
                    </a:p>
                    <a:p>
                      <a:pPr algn="ctr">
                        <a:spcBef>
                          <a:spcPts val="260"/>
                        </a:spcBef>
                      </a:pPr>
                      <a:r>
                        <a:rPr lang="en-GB" sz="1800" dirty="0">
                          <a:effectLst/>
                          <a:latin typeface="Arial" panose="020B0604020202020204" pitchFamily="34" charset="0"/>
                          <a:ea typeface="Times New Roman" panose="02020603050405020304" pitchFamily="18" charset="0"/>
                          <a:cs typeface="Arial" panose="020B0604020202020204" pitchFamily="34" charset="0"/>
                        </a:rPr>
                        <a:t>(7.3, 10.8)</a:t>
                      </a:r>
                    </a:p>
                  </a:txBody>
                  <a:tcPr marL="68580" marR="68580" marT="0" marB="0" anchor="ctr"/>
                </a:tc>
                <a:tc>
                  <a:txBody>
                    <a:bodyPr/>
                    <a:lstStyle/>
                    <a:p>
                      <a:pPr marL="0" marR="255905" indent="263525" algn="ctr" defTabSz="914400" rtl="0" eaLnBrk="1" latinLnBrk="0" hangingPunct="1">
                        <a:spcBef>
                          <a:spcPts val="260"/>
                        </a:spcBef>
                        <a:spcAft>
                          <a:spcPts val="0"/>
                        </a:spcAft>
                      </a:pPr>
                      <a:r>
                        <a:rPr lang="en-GB" sz="18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rPr>
                        <a:t>736</a:t>
                      </a:r>
                    </a:p>
                  </a:txBody>
                  <a:tcPr marL="68580" marR="68580" marT="0" marB="0" anchor="ctr"/>
                </a:tc>
                <a:extLst>
                  <a:ext uri="{0D108BD9-81ED-4DB2-BD59-A6C34878D82A}">
                    <a16:rowId xmlns:a16="http://schemas.microsoft.com/office/drawing/2014/main" val="2736809526"/>
                  </a:ext>
                </a:extLst>
              </a:tr>
              <a:tr h="800600">
                <a:tc>
                  <a:txBody>
                    <a:bodyPr/>
                    <a:lstStyle/>
                    <a:p>
                      <a:pPr algn="ctr"/>
                      <a:r>
                        <a:rPr lang="en-GB" b="1" dirty="0">
                          <a:solidFill>
                            <a:schemeClr val="bg1"/>
                          </a:solidFill>
                          <a:latin typeface="Arial" panose="020B0604020202020204" pitchFamily="34" charset="0"/>
                        </a:rPr>
                        <a:t>POM+DEX</a:t>
                      </a:r>
                    </a:p>
                  </a:txBody>
                  <a:tcPr anchor="ctr">
                    <a:solidFill>
                      <a:schemeClr val="accent1"/>
                    </a:solidFill>
                  </a:tcPr>
                </a:tc>
                <a:tc>
                  <a:txBody>
                    <a:bodyPr/>
                    <a:lstStyle/>
                    <a:p>
                      <a:pPr algn="ctr">
                        <a:spcBef>
                          <a:spcPts val="260"/>
                        </a:spcBef>
                      </a:pPr>
                      <a:r>
                        <a:rPr lang="en-GB" sz="1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3.2</a:t>
                      </a:r>
                      <a:r>
                        <a:rPr lang="en-GB" sz="1800" b="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algn="ctr">
                        <a:spcBef>
                          <a:spcPts val="260"/>
                        </a:spcBef>
                      </a:pPr>
                      <a:r>
                        <a:rPr lang="en-GB" sz="18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(2.7</a:t>
                      </a:r>
                      <a:r>
                        <a:rPr lang="en-GB" sz="1800" b="0" spc="-5"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GB" sz="1800" b="0" spc="-2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4.1)</a:t>
                      </a:r>
                      <a:endParaRPr lang="en-GB" sz="18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255905" indent="263525" algn="ctr" defTabSz="914400" rtl="0" eaLnBrk="1" latinLnBrk="0" hangingPunct="1">
                        <a:spcBef>
                          <a:spcPts val="260"/>
                        </a:spcBef>
                        <a:spcAft>
                          <a:spcPts val="0"/>
                        </a:spcAft>
                      </a:pPr>
                      <a:r>
                        <a:rPr lang="en-GB" sz="18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rPr>
                        <a:t>175</a:t>
                      </a:r>
                    </a:p>
                  </a:txBody>
                  <a:tcPr marL="68580" marR="68580" marT="0" marB="0" anchor="ctr"/>
                </a:tc>
                <a:extLst>
                  <a:ext uri="{0D108BD9-81ED-4DB2-BD59-A6C34878D82A}">
                    <a16:rowId xmlns:a16="http://schemas.microsoft.com/office/drawing/2014/main" val="2494959554"/>
                  </a:ext>
                </a:extLst>
              </a:tr>
              <a:tr h="605663">
                <a:tc>
                  <a:txBody>
                    <a:bodyPr/>
                    <a:lstStyle/>
                    <a:p>
                      <a:pPr marL="0" algn="ctr" defTabSz="914400" rtl="0" eaLnBrk="1" latinLnBrk="0" hangingPunct="1"/>
                      <a:r>
                        <a:rPr lang="en-GB" sz="1800" b="1" kern="1200" dirty="0">
                          <a:solidFill>
                            <a:schemeClr val="bg1"/>
                          </a:solidFill>
                          <a:latin typeface="Arial" panose="020B0604020202020204" pitchFamily="34" charset="0"/>
                          <a:ea typeface="+mn-ea"/>
                          <a:cs typeface="+mn-cs"/>
                        </a:rPr>
                        <a:t>DARA</a:t>
                      </a:r>
                    </a:p>
                  </a:txBody>
                  <a:tcPr anchor="ctr">
                    <a:solidFill>
                      <a:schemeClr val="accent1"/>
                    </a:solidFill>
                  </a:tcPr>
                </a:tc>
                <a:tc>
                  <a:txBody>
                    <a:bodyPr/>
                    <a:lstStyle/>
                    <a:p>
                      <a:pPr algn="ctr"/>
                      <a:r>
                        <a:rPr lang="en-GB" sz="1800" dirty="0">
                          <a:latin typeface="Arial" panose="020B0604020202020204" pitchFamily="34" charset="0"/>
                          <a:cs typeface="Arial" panose="020B0604020202020204" pitchFamily="34" charset="0"/>
                        </a:rPr>
                        <a:t>4.5</a:t>
                      </a:r>
                    </a:p>
                    <a:p>
                      <a:pPr algn="ctr"/>
                      <a:r>
                        <a:rPr lang="en-GB" sz="1800" dirty="0">
                          <a:latin typeface="Arial" panose="020B0604020202020204" pitchFamily="34" charset="0"/>
                          <a:cs typeface="Arial" panose="020B0604020202020204" pitchFamily="34" charset="0"/>
                        </a:rPr>
                        <a:t>(4.3-4.9)</a:t>
                      </a:r>
                    </a:p>
                  </a:txBody>
                  <a:tcPr marL="68580" marR="68580" marT="0" marB="0" anchor="ctr"/>
                </a:tc>
                <a:tc>
                  <a:txBody>
                    <a:bodyPr/>
                    <a:lstStyle/>
                    <a:p>
                      <a:pPr marL="0" indent="0" algn="ctr" defTabSz="914400" rtl="0" eaLnBrk="1" latinLnBrk="0" hangingPunct="1">
                        <a:spcBef>
                          <a:spcPts val="260"/>
                        </a:spcBef>
                      </a:pPr>
                      <a:r>
                        <a:rPr lang="en-GB" sz="1800" kern="1200" dirty="0">
                          <a:solidFill>
                            <a:schemeClr val="dk1"/>
                          </a:solidFill>
                          <a:effectLst/>
                          <a:latin typeface="Arial" panose="020B0604020202020204" pitchFamily="34" charset="0"/>
                          <a:cs typeface="Arial" panose="020B0604020202020204" pitchFamily="34" charset="0"/>
                        </a:rPr>
                        <a:t>2300</a:t>
                      </a:r>
                    </a:p>
                  </a:txBody>
                  <a:tcPr marL="68580" marR="68580" marT="0" marB="0" anchor="ctr"/>
                </a:tc>
                <a:extLst>
                  <a:ext uri="{0D108BD9-81ED-4DB2-BD59-A6C34878D82A}">
                    <a16:rowId xmlns:a16="http://schemas.microsoft.com/office/drawing/2014/main" val="564765844"/>
                  </a:ext>
                </a:extLst>
              </a:tr>
            </a:tbl>
          </a:graphicData>
        </a:graphic>
      </p:graphicFrame>
      <p:sp>
        <p:nvSpPr>
          <p:cNvPr id="3" name="TextBox 2">
            <a:extLst>
              <a:ext uri="{FF2B5EF4-FFF2-40B4-BE49-F238E27FC236}">
                <a16:creationId xmlns:a16="http://schemas.microsoft.com/office/drawing/2014/main" id="{3F48599E-04EA-A26B-1756-A5AFDC2FAF25}"/>
              </a:ext>
            </a:extLst>
          </p:cNvPr>
          <p:cNvSpPr txBox="1"/>
          <p:nvPr/>
        </p:nvSpPr>
        <p:spPr>
          <a:xfrm>
            <a:off x="6456186" y="856341"/>
            <a:ext cx="5302420"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sz="1800" dirty="0">
                <a:effectLst/>
                <a:latin typeface="Arial" panose="020B0604020202020204" pitchFamily="34" charset="0"/>
                <a:ea typeface="Times New Roman" panose="02020603050405020304" pitchFamily="18" charset="0"/>
                <a:cs typeface="Arial" panose="020B0604020202020204" pitchFamily="34" charset="0"/>
              </a:rPr>
              <a:t>Median treatment duration in the SACT-treated cohort at 4</a:t>
            </a:r>
            <a:r>
              <a:rPr lang="en-GB" sz="1800" baseline="30000" dirty="0">
                <a:effectLst/>
                <a:latin typeface="Arial" panose="020B0604020202020204" pitchFamily="34" charset="0"/>
                <a:ea typeface="Times New Roman" panose="02020603050405020304" pitchFamily="18" charset="0"/>
                <a:cs typeface="Arial" panose="020B0604020202020204" pitchFamily="34" charset="0"/>
              </a:rPr>
              <a:t>th</a:t>
            </a:r>
            <a:r>
              <a:rPr lang="en-GB" sz="1800" dirty="0">
                <a:effectLst/>
                <a:latin typeface="Arial" panose="020B0604020202020204" pitchFamily="34" charset="0"/>
                <a:ea typeface="Times New Roman" panose="02020603050405020304" pitchFamily="18" charset="0"/>
                <a:cs typeface="Arial" panose="020B0604020202020204" pitchFamily="34" charset="0"/>
              </a:rPr>
              <a:t> line (proxy for PFS)</a:t>
            </a:r>
            <a:endParaRPr lang="en-GB"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498681E-CE24-722B-D204-4FA3358B7A36}"/>
              </a:ext>
            </a:extLst>
          </p:cNvPr>
          <p:cNvSpPr txBox="1"/>
          <p:nvPr/>
        </p:nvSpPr>
        <p:spPr>
          <a:xfrm>
            <a:off x="466725" y="833691"/>
            <a:ext cx="5862158"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sz="1800" dirty="0">
                <a:effectLst/>
                <a:latin typeface="Arial" panose="020B0604020202020204" pitchFamily="34" charset="0"/>
                <a:ea typeface="Times New Roman" panose="02020603050405020304" pitchFamily="18" charset="0"/>
                <a:cs typeface="Arial" panose="020B0604020202020204" pitchFamily="34" charset="0"/>
              </a:rPr>
              <a:t>Reconstructed SACT Treatment duration – Kaplan-Meier curves by treatment group</a:t>
            </a:r>
            <a:endParaRPr lang="en-GB"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F209797C-7333-2615-3D7E-BF147A14A088}"/>
              </a:ext>
            </a:extLst>
          </p:cNvPr>
          <p:cNvSpPr txBox="1"/>
          <p:nvPr/>
        </p:nvSpPr>
        <p:spPr>
          <a:xfrm>
            <a:off x="9363726" y="114300"/>
            <a:ext cx="2828274" cy="646331"/>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3" action="ppaction://hlinksldjump"/>
              </a:rPr>
              <a:t>Summary of SACT data</a:t>
            </a:r>
            <a:endParaRPr lang="en-GB" dirty="0">
              <a:latin typeface="Arial" panose="020B0604020202020204" pitchFamily="34" charset="0"/>
              <a:cs typeface="Arial" panose="020B0604020202020204" pitchFamily="34" charset="0"/>
            </a:endParaRPr>
          </a:p>
        </p:txBody>
      </p:sp>
      <p:sp>
        <p:nvSpPr>
          <p:cNvPr id="14" name="Rectangle 13" descr="Marker showing slides are confidential ">
            <a:extLst>
              <a:ext uri="{FF2B5EF4-FFF2-40B4-BE49-F238E27FC236}">
                <a16:creationId xmlns:a16="http://schemas.microsoft.com/office/drawing/2014/main" id="{BC18FEB9-CCA0-5752-B208-5D054C46C640}"/>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CONFIDENTIAL</a:t>
            </a:r>
          </a:p>
        </p:txBody>
      </p:sp>
      <p:sp>
        <p:nvSpPr>
          <p:cNvPr id="4" name="Rectangle 3">
            <a:extLst>
              <a:ext uri="{FF2B5EF4-FFF2-40B4-BE49-F238E27FC236}">
                <a16:creationId xmlns:a16="http://schemas.microsoft.com/office/drawing/2014/main" id="{338F3202-8A8D-015B-5F2D-D2536DA2E109}"/>
              </a:ext>
            </a:extLst>
          </p:cNvPr>
          <p:cNvSpPr/>
          <p:nvPr/>
        </p:nvSpPr>
        <p:spPr>
          <a:xfrm>
            <a:off x="407281" y="4647343"/>
            <a:ext cx="11344517" cy="170773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SACT datasets did not use the same data sources and collected data over different time periods</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ISA+POM+DEX: CDF and EAMS cohorts </a:t>
            </a:r>
            <a:r>
              <a:rPr lang="en-GB" i="1" dirty="0">
                <a:solidFill>
                  <a:schemeClr val="tx1"/>
                </a:solidFill>
                <a:latin typeface="Arial" panose="020B0604020202020204" pitchFamily="34" charset="0"/>
                <a:cs typeface="Arial" panose="020B0604020202020204" pitchFamily="34" charset="0"/>
              </a:rPr>
              <a:t>(2nd December 2019 to 31st March 2022)</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DARA: CDF cohort </a:t>
            </a:r>
            <a:r>
              <a:rPr lang="en-GB" i="1" dirty="0">
                <a:solidFill>
                  <a:schemeClr val="tx1"/>
                </a:solidFill>
                <a:latin typeface="Arial" panose="020B0604020202020204" pitchFamily="34" charset="0"/>
                <a:cs typeface="Arial" panose="020B0604020202020204" pitchFamily="34" charset="0"/>
              </a:rPr>
              <a:t>(17th January 2018 to 16th November 2020)</a:t>
            </a:r>
            <a:endParaRPr lang="en-GB"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POM+DEX: Retrospective study of SACT, COSD and other linked datasets (1 January 2014 to 31 August 2021) – </a:t>
            </a:r>
            <a:r>
              <a:rPr lang="en-GB" dirty="0" err="1">
                <a:solidFill>
                  <a:schemeClr val="tx1"/>
                </a:solidFill>
                <a:latin typeface="Arial" panose="020B0604020202020204" pitchFamily="34" charset="0"/>
                <a:cs typeface="Arial" panose="020B0604020202020204" pitchFamily="34" charset="0"/>
                <a:sym typeface="Wingdings" panose="05000000000000000000" pitchFamily="2" charset="2"/>
              </a:rPr>
              <a:t>LoT</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 identified using a novel algorithm - CDF treated patients excluded</a:t>
            </a:r>
          </a:p>
        </p:txBody>
      </p:sp>
      <p:sp>
        <p:nvSpPr>
          <p:cNvPr id="5" name="Rectangle 4">
            <a:extLst>
              <a:ext uri="{FF2B5EF4-FFF2-40B4-BE49-F238E27FC236}">
                <a16:creationId xmlns:a16="http://schemas.microsoft.com/office/drawing/2014/main" id="{FF73F2E8-2CE0-FD7A-BCDC-D6AE59642111}"/>
              </a:ext>
            </a:extLst>
          </p:cNvPr>
          <p:cNvSpPr/>
          <p:nvPr/>
        </p:nvSpPr>
        <p:spPr>
          <a:xfrm>
            <a:off x="437003" y="1480022"/>
            <a:ext cx="5921601" cy="3087521"/>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39224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a:bodyPr>
          <a:lstStyle/>
          <a:p>
            <a:r>
              <a:rPr lang="en-GB" sz="2600" dirty="0">
                <a:latin typeface="Arial" panose="020B0604020202020204" pitchFamily="34" charset="0"/>
                <a:cs typeface="Arial" panose="020B0604020202020204" pitchFamily="34" charset="0"/>
              </a:rPr>
              <a:t>SACT results – OS*</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670850" y="6273967"/>
            <a:ext cx="9599129" cy="365125"/>
          </a:xfrm>
        </p:spPr>
        <p:txBody>
          <a:bodyPr>
            <a:normAutofit fontScale="85000" lnSpcReduction="20000"/>
          </a:bodyPr>
          <a:lstStyle/>
          <a:p>
            <a:r>
              <a:rPr lang="en-GB" dirty="0">
                <a:latin typeface="Arial" panose="020B0604020202020204" pitchFamily="34" charset="0"/>
                <a:cs typeface="Arial" panose="020B0604020202020204" pitchFamily="34" charset="0"/>
              </a:rPr>
              <a:t>Abbreviations: Abbreviations: DARA, Daratumumab; DEX, Dexamethasone; ISA, </a:t>
            </a:r>
            <a:r>
              <a:rPr lang="en-GB" dirty="0" err="1">
                <a:latin typeface="Arial" panose="020B0604020202020204" pitchFamily="34" charset="0"/>
                <a:cs typeface="Arial" panose="020B0604020202020204" pitchFamily="34" charset="0"/>
              </a:rPr>
              <a:t>Isatuximab</a:t>
            </a:r>
            <a:r>
              <a:rPr lang="en-GB" dirty="0">
                <a:latin typeface="Arial" panose="020B0604020202020204" pitchFamily="34" charset="0"/>
                <a:cs typeface="Arial" panose="020B0604020202020204" pitchFamily="34" charset="0"/>
              </a:rPr>
              <a:t>; KM, Kaplan-Meier; OS, Overall survival; POM, Pomalidomide; SACT, Systemic anti-cancer treatment;</a:t>
            </a:r>
          </a:p>
        </p:txBody>
      </p:sp>
      <p:graphicFrame>
        <p:nvGraphicFramePr>
          <p:cNvPr id="2" name="Table 3" descr="Baseline characteristics for intervention and comparator">
            <a:extLst>
              <a:ext uri="{FF2B5EF4-FFF2-40B4-BE49-F238E27FC236}">
                <a16:creationId xmlns:a16="http://schemas.microsoft.com/office/drawing/2014/main" id="{5E1C6942-B40E-A9E0-7ABE-FEC4D10E5574}"/>
              </a:ext>
            </a:extLst>
          </p:cNvPr>
          <p:cNvGraphicFramePr>
            <a:graphicFrameLocks noGrp="1"/>
          </p:cNvGraphicFramePr>
          <p:nvPr>
            <p:extLst>
              <p:ext uri="{D42A27DB-BD31-4B8C-83A1-F6EECF244321}">
                <p14:modId xmlns:p14="http://schemas.microsoft.com/office/powerpoint/2010/main" val="949922356"/>
              </p:ext>
            </p:extLst>
          </p:nvPr>
        </p:nvGraphicFramePr>
        <p:xfrm>
          <a:off x="6564876" y="1927027"/>
          <a:ext cx="4946841" cy="3413855"/>
        </p:xfrm>
        <a:graphic>
          <a:graphicData uri="http://schemas.openxmlformats.org/drawingml/2006/table">
            <a:tbl>
              <a:tblPr firstRow="1" bandRow="1">
                <a:tableStyleId>{5C22544A-7EE6-4342-B048-85BDC9FD1C3A}</a:tableStyleId>
              </a:tblPr>
              <a:tblGrid>
                <a:gridCol w="1831049">
                  <a:extLst>
                    <a:ext uri="{9D8B030D-6E8A-4147-A177-3AD203B41FA5}">
                      <a16:colId xmlns:a16="http://schemas.microsoft.com/office/drawing/2014/main" val="2104598003"/>
                    </a:ext>
                  </a:extLst>
                </a:gridCol>
                <a:gridCol w="1445305">
                  <a:extLst>
                    <a:ext uri="{9D8B030D-6E8A-4147-A177-3AD203B41FA5}">
                      <a16:colId xmlns:a16="http://schemas.microsoft.com/office/drawing/2014/main" val="86637677"/>
                    </a:ext>
                  </a:extLst>
                </a:gridCol>
                <a:gridCol w="1670487">
                  <a:extLst>
                    <a:ext uri="{9D8B030D-6E8A-4147-A177-3AD203B41FA5}">
                      <a16:colId xmlns:a16="http://schemas.microsoft.com/office/drawing/2014/main" val="3020549860"/>
                    </a:ext>
                  </a:extLst>
                </a:gridCol>
              </a:tblGrid>
              <a:tr h="645042">
                <a:tc>
                  <a:txBody>
                    <a:bodyPr/>
                    <a:lstStyle/>
                    <a:p>
                      <a:pPr algn="ctr"/>
                      <a:r>
                        <a:rPr lang="en-GB" dirty="0">
                          <a:latin typeface="Arial" panose="020B0604020202020204" pitchFamily="34" charset="0"/>
                        </a:rPr>
                        <a:t>Cohort</a:t>
                      </a:r>
                    </a:p>
                  </a:txBody>
                  <a:tcPr anchor="ctr">
                    <a:solidFill>
                      <a:schemeClr val="accent1"/>
                    </a:solidFill>
                  </a:tcPr>
                </a:tc>
                <a:tc>
                  <a:txBody>
                    <a:bodyPr/>
                    <a:lstStyle/>
                    <a:p>
                      <a:pPr marL="0" algn="ctr" defTabSz="914400" rtl="0" eaLnBrk="1" latinLnBrk="0" hangingPunct="1">
                        <a:spcBef>
                          <a:spcPts val="425"/>
                        </a:spcBef>
                      </a:pPr>
                      <a:r>
                        <a:rPr lang="en-GB" sz="1800" b="1" kern="1200" dirty="0">
                          <a:solidFill>
                            <a:schemeClr val="lt1"/>
                          </a:solidFill>
                          <a:latin typeface="Arial" panose="020B0604020202020204" pitchFamily="34" charset="0"/>
                          <a:ea typeface="+mn-ea"/>
                          <a:cs typeface="+mn-cs"/>
                        </a:rPr>
                        <a:t>Median OS, months</a:t>
                      </a:r>
                    </a:p>
                    <a:p>
                      <a:pPr marL="0" algn="ctr" defTabSz="914400" rtl="0" eaLnBrk="1" latinLnBrk="0" hangingPunct="1">
                        <a:spcBef>
                          <a:spcPts val="425"/>
                        </a:spcBef>
                      </a:pPr>
                      <a:r>
                        <a:rPr lang="en-GB" sz="1800" b="1" kern="1200" dirty="0">
                          <a:solidFill>
                            <a:schemeClr val="lt1"/>
                          </a:solidFill>
                          <a:latin typeface="Arial" panose="020B0604020202020204" pitchFamily="34" charset="0"/>
                          <a:ea typeface="+mn-ea"/>
                          <a:cs typeface="+mn-cs"/>
                        </a:rPr>
                        <a:t> (95% CI)</a:t>
                      </a:r>
                    </a:p>
                  </a:txBody>
                  <a:tcPr marL="68580" marR="68580" marT="0" marB="0" anchor="ctr"/>
                </a:tc>
                <a:tc>
                  <a:txBody>
                    <a:bodyPr/>
                    <a:lstStyle/>
                    <a:p>
                      <a:pPr marL="92075" marR="255905" indent="0" algn="ctr" defTabSz="914400" rtl="0" eaLnBrk="1" latinLnBrk="0" hangingPunct="1">
                        <a:spcBef>
                          <a:spcPts val="425"/>
                        </a:spcBef>
                        <a:spcAft>
                          <a:spcPts val="0"/>
                        </a:spcAft>
                      </a:pPr>
                      <a:r>
                        <a:rPr lang="en-GB" sz="1800" b="1" kern="1200" dirty="0">
                          <a:solidFill>
                            <a:schemeClr val="lt1"/>
                          </a:solidFill>
                          <a:latin typeface="Arial" panose="020B0604020202020204" pitchFamily="34" charset="0"/>
                          <a:ea typeface="+mn-ea"/>
                          <a:cs typeface="+mn-cs"/>
                        </a:rPr>
                        <a:t>Number of patients</a:t>
                      </a:r>
                    </a:p>
                  </a:txBody>
                  <a:tcPr marL="68580" marR="68580" marT="0" marB="0" anchor="ctr"/>
                </a:tc>
                <a:extLst>
                  <a:ext uri="{0D108BD9-81ED-4DB2-BD59-A6C34878D82A}">
                    <a16:rowId xmlns:a16="http://schemas.microsoft.com/office/drawing/2014/main" val="1887854385"/>
                  </a:ext>
                </a:extLst>
              </a:tr>
              <a:tr h="921489">
                <a:tc>
                  <a:txBody>
                    <a:bodyPr/>
                    <a:lstStyle/>
                    <a:p>
                      <a:pPr algn="ctr"/>
                      <a:r>
                        <a:rPr lang="en-GB" b="1" dirty="0">
                          <a:solidFill>
                            <a:schemeClr val="bg1"/>
                          </a:solidFill>
                          <a:latin typeface="Arial" panose="020B0604020202020204" pitchFamily="34" charset="0"/>
                        </a:rPr>
                        <a:t>ISA+POM+DEX</a:t>
                      </a:r>
                    </a:p>
                  </a:txBody>
                  <a:tcPr anchor="ctr">
                    <a:solidFill>
                      <a:schemeClr val="accent1"/>
                    </a:solidFill>
                  </a:tcPr>
                </a:tc>
                <a:tc>
                  <a:txBody>
                    <a:bodyPr/>
                    <a:lstStyle/>
                    <a:p>
                      <a:pPr algn="ctr">
                        <a:spcBef>
                          <a:spcPts val="260"/>
                        </a:spcBef>
                      </a:pPr>
                      <a:r>
                        <a:rPr lang="en-GB" sz="1800" dirty="0">
                          <a:effectLst/>
                          <a:latin typeface="Arial" panose="020B0604020202020204" pitchFamily="34" charset="0"/>
                          <a:ea typeface="Times New Roman" panose="02020603050405020304" pitchFamily="18" charset="0"/>
                          <a:cs typeface="Arial" panose="020B0604020202020204" pitchFamily="34" charset="0"/>
                        </a:rPr>
                        <a:t>18.8</a:t>
                      </a:r>
                    </a:p>
                    <a:p>
                      <a:pPr algn="ctr">
                        <a:spcBef>
                          <a:spcPts val="260"/>
                        </a:spcBef>
                      </a:pPr>
                      <a:r>
                        <a:rPr lang="en-GB" sz="1800" dirty="0">
                          <a:effectLst/>
                          <a:latin typeface="Arial" panose="020B0604020202020204" pitchFamily="34" charset="0"/>
                          <a:ea typeface="Times New Roman" panose="02020603050405020304" pitchFamily="18" charset="0"/>
                          <a:cs typeface="Arial" panose="020B0604020202020204" pitchFamily="34" charset="0"/>
                        </a:rPr>
                        <a:t>(15.7, 22.9)</a:t>
                      </a:r>
                    </a:p>
                  </a:txBody>
                  <a:tcPr marL="68400" marR="68400" marT="0" marB="0" anchor="ctr"/>
                </a:tc>
                <a:tc>
                  <a:txBody>
                    <a:bodyPr/>
                    <a:lstStyle/>
                    <a:p>
                      <a:pPr marL="0" marR="255905" indent="182563" algn="ctr" defTabSz="914400" rtl="0" eaLnBrk="1" latinLnBrk="0" hangingPunct="1">
                        <a:spcBef>
                          <a:spcPts val="260"/>
                        </a:spcBef>
                        <a:spcAft>
                          <a:spcPts val="0"/>
                        </a:spcAft>
                      </a:pPr>
                      <a:r>
                        <a:rPr lang="en-GB" sz="18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rPr>
                        <a:t>736</a:t>
                      </a:r>
                    </a:p>
                  </a:txBody>
                  <a:tcPr marL="68400" marR="68400" marT="0" marB="0" anchor="ctr"/>
                </a:tc>
                <a:extLst>
                  <a:ext uri="{0D108BD9-81ED-4DB2-BD59-A6C34878D82A}">
                    <a16:rowId xmlns:a16="http://schemas.microsoft.com/office/drawing/2014/main" val="2736809526"/>
                  </a:ext>
                </a:extLst>
              </a:tr>
              <a:tr h="921489">
                <a:tc>
                  <a:txBody>
                    <a:bodyPr/>
                    <a:lstStyle/>
                    <a:p>
                      <a:pPr algn="ctr"/>
                      <a:r>
                        <a:rPr lang="en-GB" b="1" dirty="0">
                          <a:solidFill>
                            <a:schemeClr val="bg1"/>
                          </a:solidFill>
                          <a:latin typeface="Arial" panose="020B0604020202020204" pitchFamily="34" charset="0"/>
                        </a:rPr>
                        <a:t>POM+DEX</a:t>
                      </a:r>
                    </a:p>
                  </a:txBody>
                  <a:tcPr anchor="ctr">
                    <a:solidFill>
                      <a:schemeClr val="accent1"/>
                    </a:solidFill>
                  </a:tcPr>
                </a:tc>
                <a:tc>
                  <a:txBody>
                    <a:bodyPr/>
                    <a:lstStyle/>
                    <a:p>
                      <a:pPr algn="ctr">
                        <a:spcBef>
                          <a:spcPts val="260"/>
                        </a:spcBef>
                      </a:pPr>
                      <a:r>
                        <a:rPr lang="en-GB" sz="1800" b="0" dirty="0">
                          <a:effectLst/>
                          <a:latin typeface="Arial" panose="020B0604020202020204" pitchFamily="34" charset="0"/>
                          <a:ea typeface="Times New Roman" panose="02020603050405020304" pitchFamily="18" charset="0"/>
                          <a:cs typeface="Arial" panose="020B0604020202020204" pitchFamily="34" charset="0"/>
                        </a:rPr>
                        <a:t>6.3</a:t>
                      </a:r>
                    </a:p>
                    <a:p>
                      <a:pPr algn="ctr">
                        <a:spcBef>
                          <a:spcPts val="260"/>
                        </a:spcBef>
                      </a:pPr>
                      <a:r>
                        <a:rPr lang="en-GB" sz="1800" b="0" dirty="0">
                          <a:effectLst/>
                          <a:latin typeface="Arial" panose="020B0604020202020204" pitchFamily="34" charset="0"/>
                          <a:ea typeface="Times New Roman" panose="02020603050405020304" pitchFamily="18" charset="0"/>
                          <a:cs typeface="Arial" panose="020B0604020202020204" pitchFamily="34" charset="0"/>
                        </a:rPr>
                        <a:t>(4.6, 7.8)</a:t>
                      </a:r>
                    </a:p>
                  </a:txBody>
                  <a:tcPr marL="68400" marR="68400" marT="0" marB="0" anchor="ctr"/>
                </a:tc>
                <a:tc>
                  <a:txBody>
                    <a:bodyPr/>
                    <a:lstStyle/>
                    <a:p>
                      <a:pPr marL="0" marR="255905" indent="182563" algn="ctr" defTabSz="914400" rtl="0" eaLnBrk="1" latinLnBrk="0" hangingPunct="1">
                        <a:spcBef>
                          <a:spcPts val="260"/>
                        </a:spcBef>
                        <a:spcAft>
                          <a:spcPts val="0"/>
                        </a:spcAft>
                      </a:pPr>
                      <a:r>
                        <a:rPr lang="en-GB" sz="1800" kern="1200" dirty="0">
                          <a:solidFill>
                            <a:schemeClr val="dk1"/>
                          </a:solidFill>
                          <a:effectLst/>
                          <a:latin typeface="Arial" panose="020B0604020202020204" pitchFamily="34" charset="0"/>
                          <a:ea typeface="Times New Roman" panose="02020603050405020304" pitchFamily="18" charset="0"/>
                          <a:cs typeface="Arial" panose="020B0604020202020204" pitchFamily="34" charset="0"/>
                        </a:rPr>
                        <a:t>175</a:t>
                      </a:r>
                    </a:p>
                  </a:txBody>
                  <a:tcPr marL="68400" marR="68400" marT="0" marB="0" anchor="ctr"/>
                </a:tc>
                <a:extLst>
                  <a:ext uri="{0D108BD9-81ED-4DB2-BD59-A6C34878D82A}">
                    <a16:rowId xmlns:a16="http://schemas.microsoft.com/office/drawing/2014/main" val="2494959554"/>
                  </a:ext>
                </a:extLst>
              </a:tr>
              <a:tr h="697117">
                <a:tc>
                  <a:txBody>
                    <a:bodyPr/>
                    <a:lstStyle/>
                    <a:p>
                      <a:pPr marL="0" algn="ctr" defTabSz="914400" rtl="0" eaLnBrk="1" latinLnBrk="0" hangingPunct="1"/>
                      <a:r>
                        <a:rPr lang="en-GB" sz="1800" b="1" kern="1200" dirty="0">
                          <a:solidFill>
                            <a:schemeClr val="bg1"/>
                          </a:solidFill>
                          <a:latin typeface="Arial" panose="020B0604020202020204" pitchFamily="34" charset="0"/>
                          <a:ea typeface="+mn-ea"/>
                          <a:cs typeface="+mn-cs"/>
                        </a:rPr>
                        <a:t>DARA</a:t>
                      </a:r>
                    </a:p>
                  </a:txBody>
                  <a:tcPr anchor="ctr">
                    <a:solidFill>
                      <a:schemeClr val="accent1"/>
                    </a:solidFill>
                  </a:tcPr>
                </a:tc>
                <a:tc>
                  <a:txBody>
                    <a:bodyPr/>
                    <a:lstStyle/>
                    <a:p>
                      <a:pPr algn="ctr"/>
                      <a:r>
                        <a:rPr lang="en-GB" sz="1800" dirty="0">
                          <a:latin typeface="Arial" panose="020B0604020202020204" pitchFamily="34" charset="0"/>
                          <a:cs typeface="Arial" panose="020B0604020202020204" pitchFamily="34" charset="0"/>
                        </a:rPr>
                        <a:t>15.5</a:t>
                      </a:r>
                    </a:p>
                    <a:p>
                      <a:pPr algn="ctr"/>
                      <a:r>
                        <a:rPr lang="en-GB" sz="1800" dirty="0">
                          <a:latin typeface="Arial" panose="020B0604020202020204" pitchFamily="34" charset="0"/>
                          <a:cs typeface="Arial" panose="020B0604020202020204" pitchFamily="34" charset="0"/>
                        </a:rPr>
                        <a:t>(14.5, 16.7)</a:t>
                      </a:r>
                    </a:p>
                  </a:txBody>
                  <a:tcPr marL="68400" marR="68400" marT="0" marB="0" anchor="ctr"/>
                </a:tc>
                <a:tc>
                  <a:txBody>
                    <a:bodyPr/>
                    <a:lstStyle/>
                    <a:p>
                      <a:pPr marL="0" indent="0" algn="ctr" defTabSz="914400" rtl="0" eaLnBrk="1" latinLnBrk="0" hangingPunct="1">
                        <a:spcBef>
                          <a:spcPts val="260"/>
                        </a:spcBef>
                      </a:pPr>
                      <a:r>
                        <a:rPr lang="en-GB" sz="1800" kern="1200" dirty="0">
                          <a:solidFill>
                            <a:schemeClr val="dk1"/>
                          </a:solidFill>
                          <a:effectLst/>
                          <a:latin typeface="Arial" panose="020B0604020202020204" pitchFamily="34" charset="0"/>
                          <a:cs typeface="Arial" panose="020B0604020202020204" pitchFamily="34" charset="0"/>
                        </a:rPr>
                        <a:t>2300</a:t>
                      </a:r>
                    </a:p>
                  </a:txBody>
                  <a:tcPr marL="68400" marR="68400" marT="0" marB="0" anchor="ctr"/>
                </a:tc>
                <a:extLst>
                  <a:ext uri="{0D108BD9-81ED-4DB2-BD59-A6C34878D82A}">
                    <a16:rowId xmlns:a16="http://schemas.microsoft.com/office/drawing/2014/main" val="564765844"/>
                  </a:ext>
                </a:extLst>
              </a:tr>
            </a:tbl>
          </a:graphicData>
        </a:graphic>
      </p:graphicFrame>
      <p:sp>
        <p:nvSpPr>
          <p:cNvPr id="3" name="TextBox 2">
            <a:extLst>
              <a:ext uri="{FF2B5EF4-FFF2-40B4-BE49-F238E27FC236}">
                <a16:creationId xmlns:a16="http://schemas.microsoft.com/office/drawing/2014/main" id="{3F48599E-04EA-A26B-1756-A5AFDC2FAF25}"/>
              </a:ext>
            </a:extLst>
          </p:cNvPr>
          <p:cNvSpPr txBox="1"/>
          <p:nvPr/>
        </p:nvSpPr>
        <p:spPr>
          <a:xfrm>
            <a:off x="6415088" y="1257297"/>
            <a:ext cx="5302420"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sz="1800" dirty="0">
                <a:effectLst/>
                <a:latin typeface="Arial" panose="020B0604020202020204" pitchFamily="34" charset="0"/>
                <a:ea typeface="Times New Roman" panose="02020603050405020304" pitchFamily="18" charset="0"/>
                <a:cs typeface="Arial" panose="020B0604020202020204" pitchFamily="34" charset="0"/>
              </a:rPr>
              <a:t>Median OS in the SACT-treated cohort at 4</a:t>
            </a:r>
            <a:r>
              <a:rPr lang="en-GB" sz="1800" baseline="30000" dirty="0">
                <a:effectLst/>
                <a:latin typeface="Arial" panose="020B0604020202020204" pitchFamily="34" charset="0"/>
                <a:ea typeface="Times New Roman" panose="02020603050405020304" pitchFamily="18" charset="0"/>
                <a:cs typeface="Arial" panose="020B0604020202020204" pitchFamily="34" charset="0"/>
              </a:rPr>
              <a:t>th</a:t>
            </a:r>
            <a:r>
              <a:rPr lang="en-GB" sz="1800" dirty="0">
                <a:effectLst/>
                <a:latin typeface="Arial" panose="020B0604020202020204" pitchFamily="34" charset="0"/>
                <a:ea typeface="Times New Roman" panose="02020603050405020304" pitchFamily="18" charset="0"/>
                <a:cs typeface="Arial" panose="020B0604020202020204" pitchFamily="34" charset="0"/>
              </a:rPr>
              <a:t> line </a:t>
            </a:r>
            <a:endParaRPr lang="en-GB"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498681E-CE24-722B-D204-4FA3358B7A36}"/>
              </a:ext>
            </a:extLst>
          </p:cNvPr>
          <p:cNvSpPr txBox="1"/>
          <p:nvPr/>
        </p:nvSpPr>
        <p:spPr>
          <a:xfrm>
            <a:off x="680284" y="1280696"/>
            <a:ext cx="5415901"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sz="1800" dirty="0">
                <a:effectLst/>
                <a:latin typeface="Arial" panose="020B0604020202020204" pitchFamily="34" charset="0"/>
                <a:ea typeface="Times New Roman" panose="02020603050405020304" pitchFamily="18" charset="0"/>
                <a:cs typeface="Arial" panose="020B0604020202020204" pitchFamily="34" charset="0"/>
              </a:rPr>
              <a:t>Reconstructed SACT OS – Kaplan-Meier curves by treatment group</a:t>
            </a:r>
            <a:endParaRPr lang="en-GB"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4465C82-C958-AC9F-78A6-7752E6EA7950}"/>
              </a:ext>
            </a:extLst>
          </p:cNvPr>
          <p:cNvPicPr>
            <a:picLocks noChangeAspect="1"/>
          </p:cNvPicPr>
          <p:nvPr/>
        </p:nvPicPr>
        <p:blipFill>
          <a:blip r:embed="rId3"/>
          <a:stretch>
            <a:fillRect/>
          </a:stretch>
        </p:blipFill>
        <p:spPr>
          <a:xfrm>
            <a:off x="425035" y="1914709"/>
            <a:ext cx="5926401" cy="3599882"/>
          </a:xfrm>
          <a:prstGeom prst="rect">
            <a:avLst/>
          </a:prstGeom>
        </p:spPr>
      </p:pic>
      <p:sp>
        <p:nvSpPr>
          <p:cNvPr id="4" name="TextBox 3">
            <a:extLst>
              <a:ext uri="{FF2B5EF4-FFF2-40B4-BE49-F238E27FC236}">
                <a16:creationId xmlns:a16="http://schemas.microsoft.com/office/drawing/2014/main" id="{34F9CBA6-CEB9-DEA7-B1A8-9D725BC3AF10}"/>
              </a:ext>
            </a:extLst>
          </p:cNvPr>
          <p:cNvSpPr txBox="1"/>
          <p:nvPr/>
        </p:nvSpPr>
        <p:spPr>
          <a:xfrm>
            <a:off x="7115277" y="5904635"/>
            <a:ext cx="4396440" cy="369332"/>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4" action="ppaction://hlinksldjump"/>
              </a:rPr>
              <a:t>Summary of SACT data</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128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4"/>
            <a:ext cx="11250785" cy="1084013"/>
          </a:xfrm>
        </p:spPr>
        <p:txBody>
          <a:bodyPr>
            <a:normAutofit/>
          </a:bodyPr>
          <a:lstStyle/>
          <a:p>
            <a:r>
              <a:rPr lang="en-GB" sz="2900" dirty="0">
                <a:latin typeface="Arial" panose="020B0604020202020204" pitchFamily="34" charset="0"/>
                <a:cs typeface="Arial" panose="020B0604020202020204" pitchFamily="34" charset="0"/>
                <a:hlinkClick r:id="rId3" action="ppaction://hlinksldjump"/>
              </a:rPr>
              <a:t>Key Issue</a:t>
            </a:r>
            <a:r>
              <a:rPr lang="en-GB" sz="2900" dirty="0">
                <a:latin typeface="Arial" panose="020B0604020202020204" pitchFamily="34" charset="0"/>
                <a:cs typeface="Arial" panose="020B0604020202020204" pitchFamily="34" charset="0"/>
              </a:rPr>
              <a:t>: </a:t>
            </a:r>
            <a:r>
              <a:rPr lang="pt-BR" sz="2900" dirty="0">
                <a:latin typeface="Arial" panose="020B0604020202020204" pitchFamily="34" charset="0"/>
                <a:cs typeface="Arial" panose="020B0604020202020204" pitchFamily="34" charset="0"/>
              </a:rPr>
              <a:t>Efficacy data for ISA+POM+DEX vs POM+DEX: ICARIA-MM or naïve comparison</a:t>
            </a:r>
            <a:endParaRPr lang="en-GB" sz="2900"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AAF219A8-8F65-A77F-788E-8DC1984D9D28}"/>
              </a:ext>
            </a:extLst>
          </p:cNvPr>
          <p:cNvSpPr/>
          <p:nvPr/>
        </p:nvSpPr>
        <p:spPr>
          <a:xfrm>
            <a:off x="474492" y="1109106"/>
            <a:ext cx="11250784" cy="5760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a:solidFill>
                  <a:schemeClr val="tx1"/>
                </a:solidFill>
                <a:latin typeface="Arial" panose="020B0604020202020204" pitchFamily="34" charset="0"/>
                <a:cs typeface="Arial" panose="020B0604020202020204" pitchFamily="34" charset="0"/>
              </a:rPr>
              <a:t>TA658 </a:t>
            </a:r>
            <a:r>
              <a:rPr lang="en-GB" dirty="0">
                <a:solidFill>
                  <a:schemeClr val="tx1"/>
                </a:solidFill>
                <a:latin typeface="Arial" panose="020B0604020202020204" pitchFamily="34" charset="0"/>
                <a:cs typeface="Arial" panose="020B0604020202020204" pitchFamily="34" charset="0"/>
              </a:rPr>
              <a:t>used data from ICARIA-MM to compare </a:t>
            </a:r>
            <a:r>
              <a:rPr lang="en-GB" b="0" i="0" dirty="0">
                <a:solidFill>
                  <a:srgbClr val="0E0E0E"/>
                </a:solidFill>
                <a:effectLst/>
                <a:latin typeface="Arial" panose="020B0604020202020204" pitchFamily="34" charset="0"/>
                <a:cs typeface="Arial" panose="020B0604020202020204" pitchFamily="34" charset="0"/>
              </a:rPr>
              <a:t>the clinical-effectiveness of ISA+POM+DEX v POM+DEX</a:t>
            </a:r>
          </a:p>
        </p:txBody>
      </p:sp>
      <p:sp>
        <p:nvSpPr>
          <p:cNvPr id="8" name="Rectangle 7">
            <a:extLst>
              <a:ext uri="{FF2B5EF4-FFF2-40B4-BE49-F238E27FC236}">
                <a16:creationId xmlns:a16="http://schemas.microsoft.com/office/drawing/2014/main" id="{3855B934-11FD-DB86-BF8B-09F0C42F5D29}"/>
              </a:ext>
            </a:extLst>
          </p:cNvPr>
          <p:cNvSpPr/>
          <p:nvPr/>
        </p:nvSpPr>
        <p:spPr>
          <a:xfrm>
            <a:off x="474492" y="1754828"/>
            <a:ext cx="11250784" cy="194400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2"/>
                </a:solidFill>
                <a:latin typeface="Arial" panose="020B0604020202020204" pitchFamily="34" charset="0"/>
              </a:rPr>
              <a:t>Company</a:t>
            </a:r>
          </a:p>
          <a:p>
            <a:r>
              <a:rPr lang="en-GB" b="1" dirty="0">
                <a:solidFill>
                  <a:schemeClr val="tx1"/>
                </a:solidFill>
                <a:latin typeface="Arial" panose="020B0604020202020204" pitchFamily="34" charset="0"/>
              </a:rPr>
              <a:t>Base case: naïve comparison using SACT data</a:t>
            </a:r>
          </a:p>
          <a:p>
            <a:pPr marL="285750" indent="-285750">
              <a:buFont typeface="Arial" panose="020B0604020202020204" pitchFamily="34" charset="0"/>
              <a:buChar char="•"/>
            </a:pPr>
            <a:r>
              <a:rPr lang="en-GB" dirty="0">
                <a:solidFill>
                  <a:schemeClr val="tx1"/>
                </a:solidFill>
                <a:latin typeface="Arial" panose="020B0604020202020204" pitchFamily="34" charset="0"/>
              </a:rPr>
              <a:t>POM+DEX is the most relevant comparator: only a minority of patients have DARA.</a:t>
            </a:r>
          </a:p>
          <a:p>
            <a:pPr marL="285750" indent="-285750">
              <a:buFont typeface="Arial" panose="020B0604020202020204" pitchFamily="34" charset="0"/>
              <a:buChar char="•"/>
            </a:pPr>
            <a:r>
              <a:rPr lang="en-GB" dirty="0">
                <a:solidFill>
                  <a:schemeClr val="tx1"/>
                </a:solidFill>
                <a:latin typeface="Arial" panose="020B0604020202020204" pitchFamily="34" charset="0"/>
              </a:rPr>
              <a:t>SACT data:</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Showed similar baseline characteristics across datasets and collected data from the same database</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Reflects English practice and was accepted in other CDF appraisals (TA783, but no comparative data)</a:t>
            </a:r>
          </a:p>
          <a:p>
            <a:pPr marL="285750" indent="-285750">
              <a:buFont typeface="Arial" panose="020B0604020202020204" pitchFamily="34" charset="0"/>
              <a:buChar char="•"/>
            </a:pPr>
            <a:r>
              <a:rPr lang="en-GB" dirty="0">
                <a:solidFill>
                  <a:schemeClr val="tx1"/>
                </a:solidFill>
                <a:latin typeface="Arial" panose="020B0604020202020204" pitchFamily="34" charset="0"/>
              </a:rPr>
              <a:t>ICARIA-MM is confounded by treatments that are not available in the UK</a:t>
            </a:r>
          </a:p>
        </p:txBody>
      </p:sp>
      <p:sp>
        <p:nvSpPr>
          <p:cNvPr id="10" name="Rectangle 9">
            <a:extLst>
              <a:ext uri="{FF2B5EF4-FFF2-40B4-BE49-F238E27FC236}">
                <a16:creationId xmlns:a16="http://schemas.microsoft.com/office/drawing/2014/main" id="{CEE33738-03EA-C1DA-658C-2726B90D6A3C}"/>
              </a:ext>
            </a:extLst>
          </p:cNvPr>
          <p:cNvSpPr/>
          <p:nvPr/>
        </p:nvSpPr>
        <p:spPr>
          <a:xfrm>
            <a:off x="459926" y="3779923"/>
            <a:ext cx="11250783" cy="253185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tx1"/>
                </a:solidFill>
                <a:latin typeface="Arial" panose="020B0604020202020204" pitchFamily="34" charset="0"/>
              </a:rPr>
              <a:t>EAG comments</a:t>
            </a:r>
          </a:p>
          <a:p>
            <a:r>
              <a:rPr lang="en-GB" b="1" dirty="0">
                <a:solidFill>
                  <a:schemeClr val="tx1"/>
                </a:solidFill>
                <a:latin typeface="Arial" panose="020B0604020202020204" pitchFamily="34" charset="0"/>
              </a:rPr>
              <a:t>Base case: Comparison using data from ICARIA-MM</a:t>
            </a:r>
          </a:p>
          <a:p>
            <a:pPr marL="285750" indent="-285750">
              <a:buFont typeface="Arial" panose="020B0604020202020204" pitchFamily="34" charset="0"/>
              <a:buChar char="•"/>
            </a:pPr>
            <a:r>
              <a:rPr lang="en-GB" dirty="0">
                <a:solidFill>
                  <a:schemeClr val="tx1"/>
                </a:solidFill>
                <a:latin typeface="Arial" panose="020B0604020202020204" pitchFamily="34" charset="0"/>
              </a:rPr>
              <a:t>Naïve comparison may be prone to bias </a:t>
            </a:r>
            <a:r>
              <a:rPr lang="en-GB" dirty="0">
                <a:solidFill>
                  <a:schemeClr val="tx1"/>
                </a:solidFill>
                <a:latin typeface="Arial" panose="020B0604020202020204" pitchFamily="34" charset="0"/>
                <a:sym typeface="Wingdings" panose="05000000000000000000" pitchFamily="2" charset="2"/>
              </a:rPr>
              <a:t> No adjustments were conducted for potential confounders </a:t>
            </a:r>
            <a:endParaRPr lang="en-GB" b="1"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There may be significant differences in the populations that </a:t>
            </a:r>
            <a:r>
              <a:rPr lang="en-GB" dirty="0">
                <a:solidFill>
                  <a:schemeClr val="tx1"/>
                </a:solidFill>
                <a:latin typeface="Arial" panose="020B0604020202020204" pitchFamily="34" charset="0"/>
                <a:sym typeface="Wingdings" panose="05000000000000000000" pitchFamily="2" charset="2"/>
              </a:rPr>
              <a:t>may</a:t>
            </a:r>
            <a:r>
              <a:rPr lang="en-GB" dirty="0">
                <a:solidFill>
                  <a:schemeClr val="tx1"/>
                </a:solidFill>
                <a:latin typeface="Arial" panose="020B0604020202020204" pitchFamily="34" charset="0"/>
              </a:rPr>
              <a:t> introduce bias against POM+DEX</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ISA is administered intravenously whereas POM is an oral treatment - could be selection bias with frailer/less healthy people having POM+DEX </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Only POM+DEX data excluded people who had had CDF drugs (generally younger/lower morbidity) </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POM+DEX data includes 4</a:t>
            </a:r>
            <a:r>
              <a:rPr lang="en-GB" baseline="30000" dirty="0">
                <a:solidFill>
                  <a:schemeClr val="tx1"/>
                </a:solidFill>
                <a:latin typeface="Arial" panose="020B0604020202020204" pitchFamily="34" charset="0"/>
                <a:cs typeface="Arial" panose="020B0604020202020204" pitchFamily="34" charset="0"/>
              </a:rPr>
              <a:t>th</a:t>
            </a:r>
            <a:r>
              <a:rPr lang="en-GB" dirty="0">
                <a:solidFill>
                  <a:schemeClr val="tx1"/>
                </a:solidFill>
                <a:latin typeface="Arial" panose="020B0604020202020204" pitchFamily="34" charset="0"/>
                <a:cs typeface="Arial" panose="020B0604020202020204" pitchFamily="34" charset="0"/>
              </a:rPr>
              <a:t> line+ </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a:t>
            </a:r>
            <a:r>
              <a:rPr lang="en-GB" dirty="0">
                <a:solidFill>
                  <a:schemeClr val="tx1"/>
                </a:solidFill>
                <a:latin typeface="Arial" panose="020B0604020202020204" pitchFamily="34" charset="0"/>
                <a:cs typeface="Arial" panose="020B0604020202020204" pitchFamily="34" charset="0"/>
                <a:sym typeface="Symbol" panose="05050102010706020507" pitchFamily="18" charset="2"/>
              </a:rPr>
              <a:t> unclear what proportion were 4</a:t>
            </a:r>
            <a:r>
              <a:rPr lang="en-GB" baseline="30000" dirty="0">
                <a:solidFill>
                  <a:schemeClr val="tx1"/>
                </a:solidFill>
                <a:latin typeface="Arial" panose="020B0604020202020204" pitchFamily="34" charset="0"/>
                <a:cs typeface="Arial" panose="020B0604020202020204" pitchFamily="34" charset="0"/>
                <a:sym typeface="Symbol" panose="05050102010706020507" pitchFamily="18" charset="2"/>
              </a:rPr>
              <a:t>th</a:t>
            </a:r>
            <a:r>
              <a:rPr lang="en-GB" dirty="0">
                <a:solidFill>
                  <a:schemeClr val="tx1"/>
                </a:solidFill>
                <a:latin typeface="Arial" panose="020B0604020202020204" pitchFamily="34" charset="0"/>
                <a:cs typeface="Arial" panose="020B0604020202020204" pitchFamily="34" charset="0"/>
                <a:sym typeface="Symbol" panose="05050102010706020507" pitchFamily="18" charset="2"/>
              </a:rPr>
              <a:t> line</a:t>
            </a:r>
          </a:p>
          <a:p>
            <a:pPr marL="285750" indent="-285750">
              <a:buFont typeface="Arial" panose="020B0604020202020204" pitchFamily="34" charset="0"/>
              <a:buChar char="•"/>
            </a:pPr>
            <a:r>
              <a:rPr lang="en-GB" dirty="0">
                <a:solidFill>
                  <a:schemeClr val="tx1"/>
                </a:solidFill>
                <a:latin typeface="Arial" panose="020B0604020202020204" pitchFamily="34" charset="0"/>
                <a:sym typeface="Symbol" panose="05050102010706020507" pitchFamily="18" charset="2"/>
              </a:rPr>
              <a:t>Study used for </a:t>
            </a:r>
            <a:r>
              <a:rPr lang="en-GB" dirty="0">
                <a:solidFill>
                  <a:schemeClr val="tx1"/>
                </a:solidFill>
                <a:latin typeface="Arial" panose="020B0604020202020204" pitchFamily="34" charset="0"/>
              </a:rPr>
              <a:t>POM+DEX included many fewer DARA patients than in the DARA CDF cohort</a:t>
            </a:r>
          </a:p>
        </p:txBody>
      </p:sp>
      <p:pic>
        <p:nvPicPr>
          <p:cNvPr id="12" name="Picture 11">
            <a:extLst>
              <a:ext uri="{FF2B5EF4-FFF2-40B4-BE49-F238E27FC236}">
                <a16:creationId xmlns:a16="http://schemas.microsoft.com/office/drawing/2014/main" id="{A5293AE5-9058-4B65-86EE-7F89D99C7562}"/>
              </a:ext>
              <a:ext uri="{C183D7F6-B498-43B3-948B-1728B52AA6E4}">
                <adec:decorative xmlns:adec="http://schemas.microsoft.com/office/drawing/2017/decorative" val="1"/>
              </a:ext>
            </a:extLst>
          </p:cNvPr>
          <p:cNvPicPr>
            <a:picLocks noChangeAspect="1"/>
          </p:cNvPicPr>
          <p:nvPr/>
        </p:nvPicPr>
        <p:blipFill rotWithShape="1">
          <a:blip r:embed="rId4"/>
          <a:srcRect l="16406" t="4575" r="14821" b="4613"/>
          <a:stretch/>
        </p:blipFill>
        <p:spPr>
          <a:xfrm>
            <a:off x="11529743" y="157853"/>
            <a:ext cx="576000" cy="576000"/>
          </a:xfrm>
          <a:prstGeom prst="rect">
            <a:avLst/>
          </a:prstGeom>
        </p:spPr>
      </p:pic>
      <p:grpSp>
        <p:nvGrpSpPr>
          <p:cNvPr id="15" name="Group 14">
            <a:extLst>
              <a:ext uri="{FF2B5EF4-FFF2-40B4-BE49-F238E27FC236}">
                <a16:creationId xmlns:a16="http://schemas.microsoft.com/office/drawing/2014/main" id="{669C5557-F571-5480-C434-B1D348AD1F7F}"/>
              </a:ext>
            </a:extLst>
          </p:cNvPr>
          <p:cNvGrpSpPr/>
          <p:nvPr/>
        </p:nvGrpSpPr>
        <p:grpSpPr>
          <a:xfrm>
            <a:off x="1084896" y="6311781"/>
            <a:ext cx="10189413" cy="524988"/>
            <a:chOff x="180816" y="6046645"/>
            <a:chExt cx="13634497" cy="643387"/>
          </a:xfrm>
        </p:grpSpPr>
        <p:sp>
          <p:nvSpPr>
            <p:cNvPr id="16" name="Rectangle 15" descr="Question to committee">
              <a:extLst>
                <a:ext uri="{FF2B5EF4-FFF2-40B4-BE49-F238E27FC236}">
                  <a16:creationId xmlns:a16="http://schemas.microsoft.com/office/drawing/2014/main" id="{C206A733-D3DC-9DEE-6DD9-E550F6D9B6C0}"/>
                </a:ext>
              </a:extLst>
            </p:cNvPr>
            <p:cNvSpPr/>
            <p:nvPr/>
          </p:nvSpPr>
          <p:spPr>
            <a:xfrm>
              <a:off x="503904" y="6136607"/>
              <a:ext cx="13311409" cy="46346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Segoe UI" panose="020B0502040204020203" pitchFamily="34" charset="0"/>
                </a:rPr>
                <a:t>Should ICARIA-MM or naïve comparison be used for estimating relative efficacy vs POM+DEX?</a:t>
              </a:r>
              <a:endParaRPr lang="en-GB" dirty="0">
                <a:solidFill>
                  <a:schemeClr val="tx1"/>
                </a:solidFill>
                <a:latin typeface="Arial" panose="020B0604020202020204" pitchFamily="34" charset="0"/>
              </a:endParaRPr>
            </a:p>
          </p:txBody>
        </p:sp>
        <p:grpSp>
          <p:nvGrpSpPr>
            <p:cNvPr id="17" name="Group 16">
              <a:extLst>
                <a:ext uri="{FF2B5EF4-FFF2-40B4-BE49-F238E27FC236}">
                  <a16:creationId xmlns:a16="http://schemas.microsoft.com/office/drawing/2014/main" id="{FE6C7A5C-2766-4769-FCA6-6916349A432C}"/>
                </a:ext>
                <a:ext uri="{C183D7F6-B498-43B3-948B-1728B52AA6E4}">
                  <adec:decorative xmlns:adec="http://schemas.microsoft.com/office/drawing/2017/decorative" val="1"/>
                </a:ext>
              </a:extLst>
            </p:cNvPr>
            <p:cNvGrpSpPr/>
            <p:nvPr/>
          </p:nvGrpSpPr>
          <p:grpSpPr>
            <a:xfrm>
              <a:off x="180816" y="6046645"/>
              <a:ext cx="646178" cy="643387"/>
              <a:chOff x="-2715677" y="4468352"/>
              <a:chExt cx="646178" cy="643387"/>
            </a:xfrm>
          </p:grpSpPr>
          <p:sp>
            <p:nvSpPr>
              <p:cNvPr id="18" name="Oval 17">
                <a:extLst>
                  <a:ext uri="{FF2B5EF4-FFF2-40B4-BE49-F238E27FC236}">
                    <a16:creationId xmlns:a16="http://schemas.microsoft.com/office/drawing/2014/main" id="{B7BD696A-0604-F8D2-11CE-D695268CEAE3}"/>
                  </a:ext>
                </a:extLst>
              </p:cNvPr>
              <p:cNvSpPr/>
              <p:nvPr/>
            </p:nvSpPr>
            <p:spPr>
              <a:xfrm>
                <a:off x="-2715677" y="4468352"/>
                <a:ext cx="646178" cy="643387"/>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9" name="Graphic 18">
                <a:extLst>
                  <a:ext uri="{FF2B5EF4-FFF2-40B4-BE49-F238E27FC236}">
                    <a16:creationId xmlns:a16="http://schemas.microsoft.com/office/drawing/2014/main" id="{0B816AEC-0B97-2BBD-8135-9DE63E40C485}"/>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24321" y="4568410"/>
                <a:ext cx="463464" cy="463462"/>
              </a:xfrm>
              <a:prstGeom prst="rect">
                <a:avLst/>
              </a:prstGeom>
            </p:spPr>
          </p:pic>
        </p:grpSp>
      </p:grpSp>
    </p:spTree>
    <p:extLst>
      <p:ext uri="{BB962C8B-B14F-4D97-AF65-F5344CB8AC3E}">
        <p14:creationId xmlns:p14="http://schemas.microsoft.com/office/powerpoint/2010/main" val="260421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4"/>
            <a:ext cx="11250785" cy="1084013"/>
          </a:xfrm>
        </p:spPr>
        <p:txBody>
          <a:bodyPr>
            <a:normAutofit/>
          </a:bodyPr>
          <a:lstStyle/>
          <a:p>
            <a:r>
              <a:rPr lang="en-GB" sz="2900" dirty="0">
                <a:latin typeface="Arial" panose="020B0604020202020204" pitchFamily="34" charset="0"/>
                <a:cs typeface="Arial" panose="020B0604020202020204" pitchFamily="34" charset="0"/>
              </a:rPr>
              <a:t>Key Issue: ISA+POM+DEX vs DARA monotherapy </a:t>
            </a:r>
            <a:br>
              <a:rPr lang="en-GB" sz="2900" dirty="0">
                <a:latin typeface="Arial" panose="020B0604020202020204" pitchFamily="34" charset="0"/>
                <a:cs typeface="Arial" panose="020B0604020202020204" pitchFamily="34" charset="0"/>
              </a:rPr>
            </a:br>
            <a:r>
              <a:rPr lang="en-GB" sz="2900" dirty="0">
                <a:latin typeface="Arial" panose="020B0604020202020204" pitchFamily="34" charset="0"/>
                <a:cs typeface="Arial" panose="020B0604020202020204" pitchFamily="34" charset="0"/>
              </a:rPr>
              <a:t>– Naïve comparison between SACT data sets</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971748" y="6340921"/>
            <a:ext cx="10740368" cy="441267"/>
          </a:xfrm>
        </p:spPr>
        <p:txBody>
          <a:bodyPr>
            <a:normAutofit fontScale="85000" lnSpcReduction="10000"/>
          </a:bodyPr>
          <a:lstStyle/>
          <a:p>
            <a:r>
              <a:rPr lang="en-GB" dirty="0">
                <a:latin typeface="Arial" panose="020B0604020202020204" pitchFamily="34" charset="0"/>
                <a:cs typeface="Arial" panose="020B0604020202020204" pitchFamily="34" charset="0"/>
              </a:rPr>
              <a:t>Abbreviations: DARA, Daratumumab; DEX, Dexamethasone; EAG, External assessment group; HR, Hazard ratio; ISA, </a:t>
            </a:r>
            <a:r>
              <a:rPr lang="en-GB" dirty="0" err="1">
                <a:latin typeface="Arial" panose="020B0604020202020204" pitchFamily="34" charset="0"/>
                <a:cs typeface="Arial" panose="020B0604020202020204" pitchFamily="34" charset="0"/>
              </a:rPr>
              <a:t>Isatuximab</a:t>
            </a:r>
            <a:r>
              <a:rPr lang="en-GB" dirty="0">
                <a:latin typeface="Arial" panose="020B0604020202020204" pitchFamily="34" charset="0"/>
                <a:cs typeface="Arial" panose="020B0604020202020204" pitchFamily="34" charset="0"/>
              </a:rPr>
              <a:t>; MAIC, Matching adjusted indirect comparison; OS, Overall survival; POM, Pomalidomide; SACT, Systemic anti-cancer treatment; TTD, Time to discontinuation;</a:t>
            </a:r>
          </a:p>
        </p:txBody>
      </p:sp>
      <p:graphicFrame>
        <p:nvGraphicFramePr>
          <p:cNvPr id="4" name="Table 3" descr="Baseline characteristics for intervention and comparator">
            <a:extLst>
              <a:ext uri="{FF2B5EF4-FFF2-40B4-BE49-F238E27FC236}">
                <a16:creationId xmlns:a16="http://schemas.microsoft.com/office/drawing/2014/main" id="{7D1B0D01-F78E-3B27-249C-8B613183E238}"/>
              </a:ext>
            </a:extLst>
          </p:cNvPr>
          <p:cNvGraphicFramePr>
            <a:graphicFrameLocks noGrp="1"/>
          </p:cNvGraphicFramePr>
          <p:nvPr>
            <p:extLst>
              <p:ext uri="{D42A27DB-BD31-4B8C-83A1-F6EECF244321}">
                <p14:modId xmlns:p14="http://schemas.microsoft.com/office/powerpoint/2010/main" val="3786233578"/>
              </p:ext>
            </p:extLst>
          </p:nvPr>
        </p:nvGraphicFramePr>
        <p:xfrm>
          <a:off x="456908" y="4896825"/>
          <a:ext cx="11260600" cy="1371600"/>
        </p:xfrm>
        <a:graphic>
          <a:graphicData uri="http://schemas.openxmlformats.org/drawingml/2006/table">
            <a:tbl>
              <a:tblPr firstRow="1" bandRow="1">
                <a:tableStyleId>{5C22544A-7EE6-4342-B048-85BDC9FD1C3A}</a:tableStyleId>
              </a:tblPr>
              <a:tblGrid>
                <a:gridCol w="4256972">
                  <a:extLst>
                    <a:ext uri="{9D8B030D-6E8A-4147-A177-3AD203B41FA5}">
                      <a16:colId xmlns:a16="http://schemas.microsoft.com/office/drawing/2014/main" val="2104598003"/>
                    </a:ext>
                  </a:extLst>
                </a:gridCol>
                <a:gridCol w="3501814">
                  <a:extLst>
                    <a:ext uri="{9D8B030D-6E8A-4147-A177-3AD203B41FA5}">
                      <a16:colId xmlns:a16="http://schemas.microsoft.com/office/drawing/2014/main" val="86637677"/>
                    </a:ext>
                  </a:extLst>
                </a:gridCol>
                <a:gridCol w="3501814">
                  <a:extLst>
                    <a:ext uri="{9D8B030D-6E8A-4147-A177-3AD203B41FA5}">
                      <a16:colId xmlns:a16="http://schemas.microsoft.com/office/drawing/2014/main" val="2930258254"/>
                    </a:ext>
                  </a:extLst>
                </a:gridCol>
              </a:tblGrid>
              <a:tr h="283461">
                <a:tc>
                  <a:txBody>
                    <a:bodyPr/>
                    <a:lstStyle/>
                    <a:p>
                      <a:endParaRPr lang="en-GB" dirty="0">
                        <a:latin typeface="Arial" panose="020B0604020202020204" pitchFamily="34" charset="0"/>
                      </a:endParaRPr>
                    </a:p>
                  </a:txBody>
                  <a:tcPr>
                    <a:solidFill>
                      <a:schemeClr val="accent1"/>
                    </a:solidFill>
                  </a:tcPr>
                </a:tc>
                <a:tc>
                  <a:txBody>
                    <a:bodyPr/>
                    <a:lstStyle/>
                    <a:p>
                      <a:pPr algn="ctr"/>
                      <a:r>
                        <a:rPr lang="en-GB" dirty="0">
                          <a:latin typeface="Arial" panose="020B0604020202020204" pitchFamily="34" charset="0"/>
                        </a:rPr>
                        <a:t>OS</a:t>
                      </a:r>
                    </a:p>
                  </a:txBody>
                  <a:tcPr/>
                </a:tc>
                <a:tc>
                  <a:txBody>
                    <a:bodyPr/>
                    <a:lstStyle/>
                    <a:p>
                      <a:pPr algn="ctr"/>
                      <a:r>
                        <a:rPr lang="en-GB" dirty="0">
                          <a:latin typeface="Arial" panose="020B0604020202020204" pitchFamily="34" charset="0"/>
                        </a:rPr>
                        <a:t>TTD</a:t>
                      </a:r>
                    </a:p>
                  </a:txBody>
                  <a:tcPr/>
                </a:tc>
                <a:extLst>
                  <a:ext uri="{0D108BD9-81ED-4DB2-BD59-A6C34878D82A}">
                    <a16:rowId xmlns:a16="http://schemas.microsoft.com/office/drawing/2014/main" val="1887854385"/>
                  </a:ext>
                </a:extLst>
              </a:tr>
              <a:tr h="496057">
                <a:tc>
                  <a:txBody>
                    <a:bodyPr/>
                    <a:lstStyle/>
                    <a:p>
                      <a:pPr algn="ctr"/>
                      <a:r>
                        <a:rPr lang="en-GB" b="1" dirty="0">
                          <a:solidFill>
                            <a:schemeClr val="bg1"/>
                          </a:solidFill>
                          <a:latin typeface="Arial" panose="020B0604020202020204" pitchFamily="34" charset="0"/>
                        </a:rPr>
                        <a:t>HR estimate</a:t>
                      </a:r>
                    </a:p>
                    <a:p>
                      <a:pPr algn="ctr"/>
                      <a:r>
                        <a:rPr lang="en-GB" b="1" dirty="0">
                          <a:solidFill>
                            <a:schemeClr val="bg1"/>
                          </a:solidFill>
                          <a:latin typeface="Arial" panose="020B0604020202020204" pitchFamily="34" charset="0"/>
                        </a:rPr>
                        <a:t>(ISA+POM+DEX V DARA) (95% CI)</a:t>
                      </a:r>
                    </a:p>
                  </a:txBody>
                  <a:tcPr>
                    <a:solidFill>
                      <a:schemeClr val="accent1"/>
                    </a:solidFill>
                  </a:tcPr>
                </a:tc>
                <a:tc>
                  <a:txBody>
                    <a:bodyPr/>
                    <a:lstStyle/>
                    <a:p>
                      <a:pPr algn="ctr"/>
                      <a:r>
                        <a:rPr lang="en-GB" u="none" dirty="0">
                          <a:latin typeface="Arial" panose="020B0604020202020204" pitchFamily="34" charset="0"/>
                        </a:rPr>
                        <a:t>0.880</a:t>
                      </a:r>
                    </a:p>
                    <a:p>
                      <a:pPr algn="ctr"/>
                      <a:r>
                        <a:rPr lang="en-GB" u="none" dirty="0">
                          <a:latin typeface="Arial" panose="020B0604020202020204" pitchFamily="34" charset="0"/>
                        </a:rPr>
                        <a:t>(0.777-0.997)</a:t>
                      </a:r>
                    </a:p>
                  </a:txBody>
                  <a:tcPr anchor="ctr"/>
                </a:tc>
                <a:tc>
                  <a:txBody>
                    <a:bodyPr/>
                    <a:lstStyle/>
                    <a:p>
                      <a:pPr algn="ctr"/>
                      <a:r>
                        <a:rPr lang="en-GB" u="none" dirty="0">
                          <a:latin typeface="Arial" panose="020B0604020202020204" pitchFamily="34" charset="0"/>
                        </a:rPr>
                        <a:t>0.601</a:t>
                      </a:r>
                    </a:p>
                    <a:p>
                      <a:pPr algn="ctr"/>
                      <a:r>
                        <a:rPr lang="en-GB" u="none" dirty="0">
                          <a:latin typeface="Arial" panose="020B0604020202020204" pitchFamily="34" charset="0"/>
                        </a:rPr>
                        <a:t>(0.539-0.671)</a:t>
                      </a:r>
                    </a:p>
                  </a:txBody>
                  <a:tcPr anchor="ctr"/>
                </a:tc>
                <a:extLst>
                  <a:ext uri="{0D108BD9-81ED-4DB2-BD59-A6C34878D82A}">
                    <a16:rowId xmlns:a16="http://schemas.microsoft.com/office/drawing/2014/main" val="2736809526"/>
                  </a:ext>
                </a:extLst>
              </a:tr>
              <a:tr h="283461">
                <a:tc>
                  <a:txBody>
                    <a:bodyPr/>
                    <a:lstStyle/>
                    <a:p>
                      <a:pPr algn="ctr"/>
                      <a:r>
                        <a:rPr lang="en-GB" b="1" dirty="0">
                          <a:solidFill>
                            <a:schemeClr val="bg1"/>
                          </a:solidFill>
                          <a:latin typeface="Arial" panose="020B0604020202020204" pitchFamily="34" charset="0"/>
                        </a:rPr>
                        <a:t>p-value</a:t>
                      </a:r>
                    </a:p>
                  </a:txBody>
                  <a:tcPr>
                    <a:solidFill>
                      <a:schemeClr val="accent1"/>
                    </a:solidFill>
                  </a:tcPr>
                </a:tc>
                <a:tc>
                  <a:txBody>
                    <a:bodyPr/>
                    <a:lstStyle/>
                    <a:p>
                      <a:pPr algn="ctr"/>
                      <a:r>
                        <a:rPr lang="en-GB" u="none">
                          <a:latin typeface="Arial" panose="020B0604020202020204" pitchFamily="34" charset="0"/>
                        </a:rPr>
                        <a:t>0.0445</a:t>
                      </a:r>
                      <a:endParaRPr lang="en-GB" u="none" dirty="0">
                        <a:latin typeface="Arial" panose="020B0604020202020204" pitchFamily="34" charset="0"/>
                      </a:endParaRPr>
                    </a:p>
                  </a:txBody>
                  <a:tcPr anchor="ctr"/>
                </a:tc>
                <a:tc>
                  <a:txBody>
                    <a:bodyPr/>
                    <a:lstStyle/>
                    <a:p>
                      <a:pPr algn="ctr"/>
                      <a:r>
                        <a:rPr lang="en-GB" u="none" dirty="0">
                          <a:latin typeface="Arial" panose="020B0604020202020204" pitchFamily="34" charset="0"/>
                        </a:rPr>
                        <a:t>&lt;0.0001</a:t>
                      </a:r>
                    </a:p>
                  </a:txBody>
                  <a:tcPr anchor="ctr"/>
                </a:tc>
                <a:extLst>
                  <a:ext uri="{0D108BD9-81ED-4DB2-BD59-A6C34878D82A}">
                    <a16:rowId xmlns:a16="http://schemas.microsoft.com/office/drawing/2014/main" val="1628922298"/>
                  </a:ext>
                </a:extLst>
              </a:tr>
            </a:tbl>
          </a:graphicData>
        </a:graphic>
      </p:graphicFrame>
      <p:sp>
        <p:nvSpPr>
          <p:cNvPr id="5" name="TextBox 4">
            <a:extLst>
              <a:ext uri="{FF2B5EF4-FFF2-40B4-BE49-F238E27FC236}">
                <a16:creationId xmlns:a16="http://schemas.microsoft.com/office/drawing/2014/main" id="{F3D274F0-1D98-EE93-CBBB-D6D63A0338C5}"/>
              </a:ext>
            </a:extLst>
          </p:cNvPr>
          <p:cNvSpPr txBox="1"/>
          <p:nvPr/>
        </p:nvSpPr>
        <p:spPr>
          <a:xfrm>
            <a:off x="370097" y="4527493"/>
            <a:ext cx="5302422"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HRs for comparison SACT data OS &amp; TTD</a:t>
            </a:r>
          </a:p>
        </p:txBody>
      </p:sp>
      <p:sp>
        <p:nvSpPr>
          <p:cNvPr id="7" name="Rectangle 6">
            <a:extLst>
              <a:ext uri="{FF2B5EF4-FFF2-40B4-BE49-F238E27FC236}">
                <a16:creationId xmlns:a16="http://schemas.microsoft.com/office/drawing/2014/main" id="{AAF219A8-8F65-A77F-788E-8DC1984D9D28}"/>
              </a:ext>
            </a:extLst>
          </p:cNvPr>
          <p:cNvSpPr/>
          <p:nvPr/>
        </p:nvSpPr>
        <p:spPr>
          <a:xfrm>
            <a:off x="466724" y="1181814"/>
            <a:ext cx="11250784" cy="60699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No studies reported direct evidence comparing ISA+POM+DEX with DARA</a:t>
            </a:r>
            <a:endParaRPr lang="en-GB" sz="1800" u="sng" kern="1200" dirty="0">
              <a:solidFill>
                <a:schemeClr val="dk1"/>
              </a:solidFill>
              <a:effectLst/>
              <a:highlight>
                <a:srgbClr val="FFFF00"/>
              </a:highlight>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endParaRPr lang="en-GB"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3855B934-11FD-DB86-BF8B-09F0C42F5D29}"/>
              </a:ext>
            </a:extLst>
          </p:cNvPr>
          <p:cNvSpPr/>
          <p:nvPr/>
        </p:nvSpPr>
        <p:spPr>
          <a:xfrm>
            <a:off x="466724" y="1867035"/>
            <a:ext cx="11250784" cy="1780918"/>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2"/>
                </a:solidFill>
                <a:latin typeface="Arial" panose="020B0604020202020204" pitchFamily="34" charset="0"/>
              </a:rPr>
              <a:t>Company</a:t>
            </a:r>
          </a:p>
          <a:p>
            <a:pPr marL="285750" indent="-285750">
              <a:buFont typeface="Arial" panose="020B0604020202020204" pitchFamily="34" charset="0"/>
              <a:buChar char="•"/>
            </a:pPr>
            <a:r>
              <a:rPr lang="en-GB" dirty="0">
                <a:solidFill>
                  <a:schemeClr val="tx1"/>
                </a:solidFill>
                <a:latin typeface="Arial" panose="020B0604020202020204" pitchFamily="34" charset="0"/>
              </a:rPr>
              <a:t>Unanchored MAIC had limitations: not poss. to match on prognostic factors and keep effective sample size </a:t>
            </a:r>
          </a:p>
          <a:p>
            <a:pPr marL="285750" indent="-285750">
              <a:buFont typeface="Arial" panose="020B0604020202020204" pitchFamily="34" charset="0"/>
              <a:buChar char="•"/>
            </a:pPr>
            <a:r>
              <a:rPr lang="en-GB" dirty="0">
                <a:solidFill>
                  <a:schemeClr val="tx1"/>
                </a:solidFill>
                <a:latin typeface="Arial" panose="020B0604020202020204" pitchFamily="34" charset="0"/>
              </a:rPr>
              <a:t>Believe best available evidence comes from a naïve comparison of SACT data but acknowledges the risk of bias as no adjustment was made for differences between the data sources </a:t>
            </a:r>
          </a:p>
          <a:p>
            <a:pPr marL="742950" lvl="1" indent="-285750">
              <a:spcBef>
                <a:spcPts val="500"/>
              </a:spcBef>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Limitations: different baseline characteristics, unmeasured confounders, impact of subsequent therapies and data collection period for ISA+POM+DEX overlaps with the first wave of COVID </a:t>
            </a:r>
          </a:p>
        </p:txBody>
      </p:sp>
      <p:sp>
        <p:nvSpPr>
          <p:cNvPr id="10" name="Rectangle 9">
            <a:extLst>
              <a:ext uri="{FF2B5EF4-FFF2-40B4-BE49-F238E27FC236}">
                <a16:creationId xmlns:a16="http://schemas.microsoft.com/office/drawing/2014/main" id="{CEE33738-03EA-C1DA-658C-2726B90D6A3C}"/>
              </a:ext>
            </a:extLst>
          </p:cNvPr>
          <p:cNvSpPr/>
          <p:nvPr/>
        </p:nvSpPr>
        <p:spPr>
          <a:xfrm>
            <a:off x="469100" y="3723477"/>
            <a:ext cx="11243016" cy="612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tx1"/>
                </a:solidFill>
                <a:latin typeface="Arial" panose="020B0604020202020204" pitchFamily="34" charset="0"/>
              </a:rPr>
              <a:t>EAG comments</a:t>
            </a:r>
          </a:p>
          <a:p>
            <a:pPr marL="342900" indent="-342900">
              <a:buFont typeface="Arial" panose="020B0604020202020204" pitchFamily="34" charset="0"/>
              <a:buChar char="•"/>
            </a:pPr>
            <a:r>
              <a:rPr lang="en-GB" dirty="0">
                <a:solidFill>
                  <a:schemeClr val="tx1"/>
                </a:solidFill>
                <a:latin typeface="Arial" panose="020B0604020202020204" pitchFamily="34" charset="0"/>
              </a:rPr>
              <a:t>Agrees with company's approach but also agrees naïve comparisons are prone to bias</a:t>
            </a:r>
          </a:p>
        </p:txBody>
      </p:sp>
      <p:pic>
        <p:nvPicPr>
          <p:cNvPr id="11" name="Picture 10">
            <a:extLst>
              <a:ext uri="{FF2B5EF4-FFF2-40B4-BE49-F238E27FC236}">
                <a16:creationId xmlns:a16="http://schemas.microsoft.com/office/drawing/2014/main" id="{1A672626-16B3-25AA-5FC7-64B5BB7D23E1}"/>
              </a:ext>
              <a:ext uri="{C183D7F6-B498-43B3-948B-1728B52AA6E4}">
                <adec:decorative xmlns:adec="http://schemas.microsoft.com/office/drawing/2017/decorative" val="1"/>
              </a:ext>
            </a:extLst>
          </p:cNvPr>
          <p:cNvPicPr>
            <a:picLocks/>
          </p:cNvPicPr>
          <p:nvPr/>
        </p:nvPicPr>
        <p:blipFill rotWithShape="1">
          <a:blip r:embed="rId3"/>
          <a:srcRect l="16268" t="3813" r="14723" b="4056"/>
          <a:stretch/>
        </p:blipFill>
        <p:spPr>
          <a:xfrm>
            <a:off x="11469016" y="130572"/>
            <a:ext cx="576000" cy="576000"/>
          </a:xfrm>
          <a:prstGeom prst="rect">
            <a:avLst/>
          </a:prstGeom>
        </p:spPr>
      </p:pic>
    </p:spTree>
    <p:extLst>
      <p:ext uri="{BB962C8B-B14F-4D97-AF65-F5344CB8AC3E}">
        <p14:creationId xmlns:p14="http://schemas.microsoft.com/office/powerpoint/2010/main" val="1806400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sz="4000" dirty="0">
                <a:latin typeface="Arial" panose="020B0604020202020204" pitchFamily="34" charset="0"/>
                <a:cs typeface="Arial" panose="020B0604020202020204" pitchFamily="34" charset="0"/>
              </a:rPr>
              <a:t>Isatuximab with pomalidomide and dexamethasone for treating relapsed and refractory multiple myeloma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284954"/>
            <a:ext cx="11136812" cy="2875457"/>
          </a:xfrm>
        </p:spPr>
        <p:txBody>
          <a:bodyPr>
            <a:noAutofit/>
          </a:bodyPr>
          <a:lstStyle/>
          <a:p>
            <a:pPr marL="457200" indent="-457200">
              <a:buSzPts val="2400"/>
              <a:buFont typeface="Wingdings" pitchFamily="2" charset="2"/>
              <a:buChar char="q"/>
            </a:pPr>
            <a:r>
              <a:rPr lang="en-GB" sz="2800" dirty="0"/>
              <a:t> Background and key issues</a:t>
            </a:r>
          </a:p>
          <a:p>
            <a:pPr marL="457200" indent="-457200">
              <a:buSzPts val="2200"/>
              <a:buFont typeface="Wingdings" pitchFamily="2" charset="2"/>
              <a:buChar char="q"/>
            </a:pPr>
            <a:r>
              <a:rPr lang="en-GB" sz="2800" dirty="0"/>
              <a:t> Clinical effectiveness</a:t>
            </a:r>
          </a:p>
          <a:p>
            <a:pPr marL="457200" indent="-457200">
              <a:buSzPts val="2200"/>
              <a:buFont typeface="Wingdings" pitchFamily="2" charset="2"/>
              <a:buChar char="ü"/>
            </a:pPr>
            <a:r>
              <a:rPr lang="en-GB" sz="2800" b="1" dirty="0"/>
              <a:t> Modelling and cost effectiveness</a:t>
            </a:r>
          </a:p>
          <a:p>
            <a:pPr marL="457200" indent="-457200">
              <a:buSzPts val="2000"/>
              <a:buFont typeface="Wingdings" pitchFamily="2" charset="2"/>
              <a:buChar char="q"/>
            </a:pPr>
            <a:r>
              <a:rPr lang="en-GB" sz="2800" dirty="0"/>
              <a:t> Other considerations </a:t>
            </a:r>
          </a:p>
          <a:p>
            <a:pPr marL="457200" indent="-457200">
              <a:buSzPts val="2000"/>
              <a:buFont typeface="Wingdings" pitchFamily="2" charset="2"/>
              <a:buChar char="q"/>
            </a:pPr>
            <a:r>
              <a:rPr lang="en-GB" sz="2800" dirty="0"/>
              <a:t> Summary</a:t>
            </a:r>
          </a:p>
          <a:p>
            <a:endParaRPr lang="en-GB" sz="2800" dirty="0"/>
          </a:p>
        </p:txBody>
      </p:sp>
    </p:spTree>
    <p:extLst>
      <p:ext uri="{BB962C8B-B14F-4D97-AF65-F5344CB8AC3E}">
        <p14:creationId xmlns:p14="http://schemas.microsoft.com/office/powerpoint/2010/main" val="615957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C34036-A7A6-E00B-516C-A07E5F9B7441}"/>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Key issues</a:t>
            </a: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4291469631"/>
              </p:ext>
            </p:extLst>
          </p:nvPr>
        </p:nvGraphicFramePr>
        <p:xfrm>
          <a:off x="474491" y="856341"/>
          <a:ext cx="11250786" cy="4073558"/>
        </p:xfrm>
        <a:graphic>
          <a:graphicData uri="http://schemas.openxmlformats.org/drawingml/2006/table">
            <a:tbl>
              <a:tblPr firstRow="1" bandRow="1">
                <a:tableStyleId>{5C22544A-7EE6-4342-B048-85BDC9FD1C3A}</a:tableStyleId>
              </a:tblPr>
              <a:tblGrid>
                <a:gridCol w="9272396">
                  <a:extLst>
                    <a:ext uri="{9D8B030D-6E8A-4147-A177-3AD203B41FA5}">
                      <a16:colId xmlns:a16="http://schemas.microsoft.com/office/drawing/2014/main" val="3322847139"/>
                    </a:ext>
                  </a:extLst>
                </a:gridCol>
                <a:gridCol w="1978390">
                  <a:extLst>
                    <a:ext uri="{9D8B030D-6E8A-4147-A177-3AD203B41FA5}">
                      <a16:colId xmlns:a16="http://schemas.microsoft.com/office/drawing/2014/main" val="354127724"/>
                    </a:ext>
                  </a:extLst>
                </a:gridCol>
              </a:tblGrid>
              <a:tr h="307382">
                <a:tc>
                  <a:txBody>
                    <a:bodyPr/>
                    <a:lstStyle/>
                    <a:p>
                      <a:r>
                        <a:rPr lang="en-GB" dirty="0">
                          <a:latin typeface="Arial" panose="020B0604020202020204" pitchFamily="34" charset="0"/>
                        </a:rPr>
                        <a:t>Key issues</a:t>
                      </a:r>
                    </a:p>
                  </a:txBody>
                  <a:tcPr/>
                </a:tc>
                <a:tc>
                  <a:txBody>
                    <a:bodyPr/>
                    <a:lstStyle/>
                    <a:p>
                      <a:r>
                        <a:rPr lang="en-GB" dirty="0">
                          <a:latin typeface="Arial" panose="020B0604020202020204" pitchFamily="34" charset="0"/>
                        </a:rPr>
                        <a:t>ICER impact</a:t>
                      </a:r>
                    </a:p>
                  </a:txBody>
                  <a:tcPr/>
                </a:tc>
                <a:extLst>
                  <a:ext uri="{0D108BD9-81ED-4DB2-BD59-A6C34878D82A}">
                    <a16:rowId xmlns:a16="http://schemas.microsoft.com/office/drawing/2014/main" val="2647452487"/>
                  </a:ext>
                </a:extLst>
              </a:tr>
              <a:tr h="303171">
                <a:tc gridSpan="2">
                  <a:txBody>
                    <a:bodyPr/>
                    <a:lstStyle/>
                    <a:p>
                      <a:r>
                        <a:rPr lang="en-GB" b="1" dirty="0">
                          <a:solidFill>
                            <a:schemeClr val="bg1"/>
                          </a:solidFill>
                          <a:latin typeface="Arial" panose="020B0604020202020204" pitchFamily="34" charset="0"/>
                        </a:rPr>
                        <a:t>Cost-effectiveness key issues*</a:t>
                      </a:r>
                    </a:p>
                  </a:txBody>
                  <a:tcPr anchor="ctr">
                    <a:lnB w="28575" cap="flat" cmpd="sng" algn="ctr">
                      <a:solidFill>
                        <a:schemeClr val="bg1"/>
                      </a:solidFill>
                      <a:prstDash val="solid"/>
                      <a:round/>
                      <a:headEnd type="none" w="med" len="med"/>
                      <a:tailEnd type="none" w="med" len="med"/>
                    </a:lnB>
                    <a:solidFill>
                      <a:srgbClr val="228096"/>
                    </a:solidFill>
                  </a:tcPr>
                </a:tc>
                <a:tc hMerge="1">
                  <a:txBody>
                    <a:bodyPr/>
                    <a:lstStyle/>
                    <a:p>
                      <a:endParaRPr lang="en-GB" dirty="0">
                        <a:latin typeface="Arial" panose="020B0604020202020204" pitchFamily="34" charset="0"/>
                      </a:endParaRPr>
                    </a:p>
                  </a:txBody>
                  <a:tcPr anchor="ctr"/>
                </a:tc>
                <a:extLst>
                  <a:ext uri="{0D108BD9-81ED-4DB2-BD59-A6C34878D82A}">
                    <a16:rowId xmlns:a16="http://schemas.microsoft.com/office/drawing/2014/main" val="1689507387"/>
                  </a:ext>
                </a:extLst>
              </a:tr>
              <a:tr h="477434">
                <a:tc>
                  <a:txBody>
                    <a:bodyPr/>
                    <a:lstStyle/>
                    <a:p>
                      <a:r>
                        <a:rPr lang="en-GB" dirty="0">
                          <a:solidFill>
                            <a:schemeClr val="tx1"/>
                          </a:solidFill>
                          <a:latin typeface="Arial" panose="020B0604020202020204" pitchFamily="34" charset="0"/>
                        </a:rPr>
                        <a:t>Modelling </a:t>
                      </a:r>
                      <a:r>
                        <a:rPr lang="en-GB" sz="1800" dirty="0">
                          <a:solidFill>
                            <a:schemeClr val="tx1"/>
                          </a:solidFill>
                          <a:latin typeface="Arial" panose="020B0604020202020204" pitchFamily="34" charset="0"/>
                          <a:cs typeface="Arial" panose="020B0604020202020204" pitchFamily="34" charset="0"/>
                        </a:rPr>
                        <a:t>OS using ICARIA-MM: ISA+POM+DEX and POM+DEX</a:t>
                      </a:r>
                      <a:endParaRPr lang="en-GB" strike="sngStrike" baseline="0" dirty="0">
                        <a:solidFill>
                          <a:schemeClr val="tx1"/>
                        </a:solidFill>
                        <a:latin typeface="Arial" panose="020B0604020202020204" pitchFamily="34" charset="0"/>
                      </a:endParaRPr>
                    </a:p>
                  </a:txBody>
                  <a:tcPr anchor="ctr">
                    <a:lnT w="28575" cap="flat" cmpd="sng" algn="ctr">
                      <a:solidFill>
                        <a:schemeClr val="bg1"/>
                      </a:solidFill>
                      <a:prstDash val="solid"/>
                      <a:round/>
                      <a:headEnd type="none" w="med" len="med"/>
                      <a:tailEnd type="none" w="med" len="med"/>
                    </a:lnT>
                  </a:tcPr>
                </a:tc>
                <a:tc>
                  <a:txBody>
                    <a:bodyPr/>
                    <a:lstStyle/>
                    <a:p>
                      <a:r>
                        <a:rPr lang="en-GB" dirty="0">
                          <a:latin typeface="Arial" panose="020B0604020202020204" pitchFamily="34" charset="0"/>
                        </a:rPr>
                        <a:t>Large</a:t>
                      </a:r>
                    </a:p>
                  </a:txBody>
                  <a:tcPr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079267917"/>
                  </a:ext>
                </a:extLst>
              </a:tr>
              <a:tr h="477434">
                <a:tc>
                  <a:txBody>
                    <a:bodyPr/>
                    <a:lstStyle/>
                    <a:p>
                      <a:r>
                        <a:rPr lang="en-GB" dirty="0">
                          <a:solidFill>
                            <a:schemeClr val="tx1"/>
                          </a:solidFill>
                          <a:latin typeface="Arial" panose="020B0604020202020204" pitchFamily="34" charset="0"/>
                        </a:rPr>
                        <a:t>Modelling PFS </a:t>
                      </a:r>
                      <a:r>
                        <a:rPr lang="en-GB" sz="1800" dirty="0">
                          <a:solidFill>
                            <a:schemeClr val="tx1"/>
                          </a:solidFill>
                          <a:latin typeface="Arial" panose="020B0604020202020204" pitchFamily="34" charset="0"/>
                          <a:cs typeface="Arial" panose="020B0604020202020204" pitchFamily="34" charset="0"/>
                        </a:rPr>
                        <a:t>using ICARIA-MM: </a:t>
                      </a:r>
                      <a:r>
                        <a:rPr lang="en-GB" dirty="0">
                          <a:solidFill>
                            <a:schemeClr val="tx1"/>
                          </a:solidFill>
                          <a:latin typeface="Arial" panose="020B0604020202020204" pitchFamily="34" charset="0"/>
                        </a:rPr>
                        <a:t>ISA+POM+DEX and POM+DEX</a:t>
                      </a:r>
                      <a:endParaRPr lang="en-GB" sz="1800" strike="sngStrike" kern="1200" baseline="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r>
                        <a:rPr lang="en-GB" dirty="0">
                          <a:latin typeface="Arial" panose="020B0604020202020204" pitchFamily="34" charset="0"/>
                        </a:rPr>
                        <a:t>Small</a:t>
                      </a:r>
                    </a:p>
                  </a:txBody>
                  <a:tcPr anchor="ctr"/>
                </a:tc>
                <a:extLst>
                  <a:ext uri="{0D108BD9-81ED-4DB2-BD59-A6C34878D82A}">
                    <a16:rowId xmlns:a16="http://schemas.microsoft.com/office/drawing/2014/main" val="710463053"/>
                  </a:ext>
                </a:extLst>
              </a:tr>
              <a:tr h="477434">
                <a:tc>
                  <a:txBody>
                    <a:bodyPr/>
                    <a:lstStyle/>
                    <a:p>
                      <a:r>
                        <a:rPr lang="pt-BR" dirty="0">
                          <a:solidFill>
                            <a:schemeClr val="tx1"/>
                          </a:solidFill>
                          <a:latin typeface="Arial" panose="020B0604020202020204" pitchFamily="34" charset="0"/>
                        </a:rPr>
                        <a:t>Modelling OS </a:t>
                      </a:r>
                      <a:r>
                        <a:rPr lang="en-GB" sz="1800" dirty="0">
                          <a:solidFill>
                            <a:schemeClr val="tx1"/>
                          </a:solidFill>
                          <a:latin typeface="Arial" panose="020B0604020202020204" pitchFamily="34" charset="0"/>
                          <a:cs typeface="Arial" panose="020B0604020202020204" pitchFamily="34" charset="0"/>
                        </a:rPr>
                        <a:t>using SACT data sets:</a:t>
                      </a:r>
                      <a:r>
                        <a:rPr lang="pt-BR" dirty="0">
                          <a:solidFill>
                            <a:schemeClr val="tx1"/>
                          </a:solidFill>
                          <a:latin typeface="Arial" panose="020B0604020202020204" pitchFamily="34" charset="0"/>
                        </a:rPr>
                        <a:t> POM+DEX</a:t>
                      </a:r>
                      <a:endParaRPr lang="pt-BR" sz="1800" strike="sngStrike" kern="1200" baseline="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r>
                        <a:rPr lang="en-GB" dirty="0">
                          <a:latin typeface="Arial" panose="020B0604020202020204" pitchFamily="34" charset="0"/>
                        </a:rPr>
                        <a:t>Small</a:t>
                      </a:r>
                    </a:p>
                  </a:txBody>
                  <a:tcPr anchor="ctr"/>
                </a:tc>
                <a:extLst>
                  <a:ext uri="{0D108BD9-81ED-4DB2-BD59-A6C34878D82A}">
                    <a16:rowId xmlns:a16="http://schemas.microsoft.com/office/drawing/2014/main" val="1454359923"/>
                  </a:ext>
                </a:extLst>
              </a:tr>
              <a:tr h="477434">
                <a:tc>
                  <a:txBody>
                    <a:bodyPr/>
                    <a:lstStyle/>
                    <a:p>
                      <a:r>
                        <a:rPr lang="sv-SE" dirty="0">
                          <a:solidFill>
                            <a:schemeClr val="tx1"/>
                          </a:solidFill>
                          <a:latin typeface="Arial" panose="020B0604020202020204" pitchFamily="34" charset="0"/>
                        </a:rPr>
                        <a:t>Modelling OS </a:t>
                      </a:r>
                      <a:r>
                        <a:rPr lang="en-GB" sz="1800" dirty="0">
                          <a:solidFill>
                            <a:schemeClr val="tx1"/>
                          </a:solidFill>
                          <a:latin typeface="Arial" panose="020B0604020202020204" pitchFamily="34" charset="0"/>
                          <a:cs typeface="Arial" panose="020B0604020202020204" pitchFamily="34" charset="0"/>
                        </a:rPr>
                        <a:t>using SACT data sets: </a:t>
                      </a:r>
                      <a:r>
                        <a:rPr lang="sv-SE" dirty="0">
                          <a:solidFill>
                            <a:schemeClr val="tx1"/>
                          </a:solidFill>
                          <a:latin typeface="Arial" panose="020B0604020202020204" pitchFamily="34" charset="0"/>
                        </a:rPr>
                        <a:t>ISA+POM+DEX and DARA</a:t>
                      </a:r>
                      <a:endParaRPr lang="en-GB" sz="1800" strike="sngStrike" kern="1200" baseline="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r>
                        <a:rPr lang="en-GB" dirty="0">
                          <a:latin typeface="Arial" panose="020B0604020202020204" pitchFamily="34" charset="0"/>
                        </a:rPr>
                        <a:t>Large</a:t>
                      </a:r>
                    </a:p>
                  </a:txBody>
                  <a:tcPr anchor="ctr"/>
                </a:tc>
                <a:extLst>
                  <a:ext uri="{0D108BD9-81ED-4DB2-BD59-A6C34878D82A}">
                    <a16:rowId xmlns:a16="http://schemas.microsoft.com/office/drawing/2014/main" val="1907513868"/>
                  </a:ext>
                </a:extLst>
              </a:tr>
              <a:tr h="4774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rPr>
                        <a:t>Utility values - </a:t>
                      </a:r>
                      <a:r>
                        <a:rPr lang="en-GB" dirty="0">
                          <a:solidFill>
                            <a:schemeClr val="tx1"/>
                          </a:solidFill>
                          <a:latin typeface="Arial" panose="020B0604020202020204" pitchFamily="34" charset="0"/>
                        </a:rPr>
                        <a:t>differential utility values for ISA+POM+DEX and POM+DEX</a:t>
                      </a:r>
                    </a:p>
                  </a:txBody>
                  <a:tcPr anchor="ctr"/>
                </a:tc>
                <a:tc>
                  <a:txBody>
                    <a:bodyPr/>
                    <a:lstStyle/>
                    <a:p>
                      <a:r>
                        <a:rPr lang="en-GB" dirty="0">
                          <a:latin typeface="Arial" panose="020B0604020202020204" pitchFamily="34" charset="0"/>
                        </a:rPr>
                        <a:t>Large</a:t>
                      </a:r>
                    </a:p>
                  </a:txBody>
                  <a:tcPr anchor="ctr"/>
                </a:tc>
                <a:extLst>
                  <a:ext uri="{0D108BD9-81ED-4DB2-BD59-A6C34878D82A}">
                    <a16:rowId xmlns:a16="http://schemas.microsoft.com/office/drawing/2014/main" val="3252160011"/>
                  </a:ext>
                </a:extLst>
              </a:tr>
              <a:tr h="477434">
                <a:tc>
                  <a:txBody>
                    <a:bodyPr/>
                    <a:lstStyle/>
                    <a:p>
                      <a:r>
                        <a:rPr lang="en-GB" dirty="0">
                          <a:latin typeface="Arial" panose="020B0604020202020204" pitchFamily="34" charset="0"/>
                        </a:rPr>
                        <a:t>Costing of subsequent therapies </a:t>
                      </a:r>
                    </a:p>
                  </a:txBody>
                  <a:tcPr anchor="ctr"/>
                </a:tc>
                <a:tc>
                  <a:txBody>
                    <a:bodyPr/>
                    <a:lstStyle/>
                    <a:p>
                      <a:r>
                        <a:rPr lang="en-GB" dirty="0">
                          <a:latin typeface="Arial" panose="020B0604020202020204" pitchFamily="34" charset="0"/>
                        </a:rPr>
                        <a:t>Large</a:t>
                      </a:r>
                    </a:p>
                  </a:txBody>
                  <a:tcPr anchor="ctr"/>
                </a:tc>
                <a:extLst>
                  <a:ext uri="{0D108BD9-81ED-4DB2-BD59-A6C34878D82A}">
                    <a16:rowId xmlns:a16="http://schemas.microsoft.com/office/drawing/2014/main" val="3993071413"/>
                  </a:ext>
                </a:extLst>
              </a:tr>
              <a:tr h="477434">
                <a:tc>
                  <a:txBody>
                    <a:bodyPr/>
                    <a:lstStyle/>
                    <a:p>
                      <a:r>
                        <a:rPr lang="en-GB" dirty="0">
                          <a:latin typeface="Arial" panose="020B0604020202020204" pitchFamily="34" charset="0"/>
                        </a:rPr>
                        <a:t>Subcutaneous injection administration costs</a:t>
                      </a:r>
                    </a:p>
                  </a:txBody>
                  <a:tcPr anchor="ctr"/>
                </a:tc>
                <a:tc>
                  <a:txBody>
                    <a:bodyPr/>
                    <a:lstStyle/>
                    <a:p>
                      <a:r>
                        <a:rPr lang="en-GB" dirty="0">
                          <a:latin typeface="Arial" panose="020B0604020202020204" pitchFamily="34" charset="0"/>
                        </a:rPr>
                        <a:t>Small</a:t>
                      </a:r>
                    </a:p>
                  </a:txBody>
                  <a:tcPr anchor="ctr"/>
                </a:tc>
                <a:extLst>
                  <a:ext uri="{0D108BD9-81ED-4DB2-BD59-A6C34878D82A}">
                    <a16:rowId xmlns:a16="http://schemas.microsoft.com/office/drawing/2014/main" val="3555179702"/>
                  </a:ext>
                </a:extLst>
              </a:tr>
            </a:tbl>
          </a:graphicData>
        </a:graphic>
      </p:graphicFrame>
      <p:sp>
        <p:nvSpPr>
          <p:cNvPr id="14" name="Text Placeholder 13">
            <a:extLst>
              <a:ext uri="{FF2B5EF4-FFF2-40B4-BE49-F238E27FC236}">
                <a16:creationId xmlns:a16="http://schemas.microsoft.com/office/drawing/2014/main" id="{398E88BB-B490-F623-BA3E-3737E67A5B4A}"/>
              </a:ext>
            </a:extLst>
          </p:cNvPr>
          <p:cNvSpPr>
            <a:spLocks noGrp="1"/>
          </p:cNvSpPr>
          <p:nvPr>
            <p:ph type="body" sz="quarter" idx="13"/>
          </p:nvPr>
        </p:nvSpPr>
        <p:spPr>
          <a:xfrm>
            <a:off x="1085850" y="6343650"/>
            <a:ext cx="9872663" cy="365125"/>
          </a:xfrm>
        </p:spPr>
        <p:txBody>
          <a:bodyPr>
            <a:normAutofit fontScale="85000" lnSpcReduction="20000"/>
          </a:bodyPr>
          <a:lstStyle/>
          <a:p>
            <a:r>
              <a:rPr lang="en-GB" dirty="0">
                <a:latin typeface="Arial" panose="020B0604020202020204" pitchFamily="34" charset="0"/>
                <a:cs typeface="Arial" panose="020B0604020202020204" pitchFamily="34" charset="0"/>
              </a:rPr>
              <a:t>Abbreviations: DARA, Daratumumab; DEX, Dexamethasone; ICER, Incremental cost effectiveness ratio; ISA, </a:t>
            </a:r>
            <a:r>
              <a:rPr lang="en-GB" dirty="0" err="1">
                <a:latin typeface="Arial" panose="020B0604020202020204" pitchFamily="34" charset="0"/>
                <a:cs typeface="Arial" panose="020B0604020202020204" pitchFamily="34" charset="0"/>
              </a:rPr>
              <a:t>Isatuximab</a:t>
            </a:r>
            <a:r>
              <a:rPr lang="en-GB" dirty="0">
                <a:latin typeface="Arial" panose="020B0604020202020204" pitchFamily="34" charset="0"/>
                <a:cs typeface="Arial" panose="020B0604020202020204" pitchFamily="34" charset="0"/>
              </a:rPr>
              <a:t>; OS, Overall survival; PFS, Progression-free survival; POM, Pomalidomide; SACT, Systemic anti-cancer treatment;</a:t>
            </a:r>
          </a:p>
        </p:txBody>
      </p:sp>
      <p:pic>
        <p:nvPicPr>
          <p:cNvPr id="5" name="Picture 4">
            <a:extLst>
              <a:ext uri="{FF2B5EF4-FFF2-40B4-BE49-F238E27FC236}">
                <a16:creationId xmlns:a16="http://schemas.microsoft.com/office/drawing/2014/main" id="{04CF3296-30D2-D6B0-06DA-9BDC44697113}"/>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1918" y="3032999"/>
            <a:ext cx="468000" cy="468000"/>
          </a:xfrm>
          <a:prstGeom prst="rect">
            <a:avLst/>
          </a:prstGeom>
        </p:spPr>
      </p:pic>
      <p:pic>
        <p:nvPicPr>
          <p:cNvPr id="7" name="Picture 6">
            <a:extLst>
              <a:ext uri="{FF2B5EF4-FFF2-40B4-BE49-F238E27FC236}">
                <a16:creationId xmlns:a16="http://schemas.microsoft.com/office/drawing/2014/main" id="{EDD30157-E072-F268-7253-A22F7D2F01B6}"/>
              </a:ext>
              <a:ext uri="{C183D7F6-B498-43B3-948B-1728B52AA6E4}">
                <adec:decorative xmlns:adec="http://schemas.microsoft.com/office/drawing/2017/decorative" val="1"/>
              </a:ext>
            </a:extLst>
          </p:cNvPr>
          <p:cNvPicPr>
            <a:picLocks/>
          </p:cNvPicPr>
          <p:nvPr/>
        </p:nvPicPr>
        <p:blipFill rotWithShape="1">
          <a:blip r:embed="rId4"/>
          <a:srcRect l="15651" t="4371" r="14330" b="4307"/>
          <a:stretch/>
        </p:blipFill>
        <p:spPr>
          <a:xfrm>
            <a:off x="11051918" y="2071695"/>
            <a:ext cx="468000" cy="468000"/>
          </a:xfrm>
          <a:prstGeom prst="rect">
            <a:avLst/>
          </a:prstGeom>
        </p:spPr>
      </p:pic>
      <p:pic>
        <p:nvPicPr>
          <p:cNvPr id="10" name="Picture 9">
            <a:extLst>
              <a:ext uri="{FF2B5EF4-FFF2-40B4-BE49-F238E27FC236}">
                <a16:creationId xmlns:a16="http://schemas.microsoft.com/office/drawing/2014/main" id="{9D145E1F-E4EF-7281-C61A-ED8BCC8FA2C8}"/>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5016" y="1585684"/>
            <a:ext cx="468000" cy="468000"/>
          </a:xfrm>
          <a:prstGeom prst="rect">
            <a:avLst/>
          </a:prstGeom>
        </p:spPr>
      </p:pic>
      <p:pic>
        <p:nvPicPr>
          <p:cNvPr id="11" name="Picture 10">
            <a:extLst>
              <a:ext uri="{FF2B5EF4-FFF2-40B4-BE49-F238E27FC236}">
                <a16:creationId xmlns:a16="http://schemas.microsoft.com/office/drawing/2014/main" id="{E85611A9-11FE-639A-9FD5-B723E91EA621}"/>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1918" y="3513260"/>
            <a:ext cx="468000" cy="468000"/>
          </a:xfrm>
          <a:prstGeom prst="rect">
            <a:avLst/>
          </a:prstGeom>
        </p:spPr>
      </p:pic>
      <p:pic>
        <p:nvPicPr>
          <p:cNvPr id="12" name="Picture 11">
            <a:extLst>
              <a:ext uri="{FF2B5EF4-FFF2-40B4-BE49-F238E27FC236}">
                <a16:creationId xmlns:a16="http://schemas.microsoft.com/office/drawing/2014/main" id="{066BBD32-707F-D0C1-0A4C-557F4479A4CA}"/>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1918" y="3979013"/>
            <a:ext cx="468000" cy="468000"/>
          </a:xfrm>
          <a:prstGeom prst="rect">
            <a:avLst/>
          </a:prstGeom>
        </p:spPr>
      </p:pic>
      <p:pic>
        <p:nvPicPr>
          <p:cNvPr id="13" name="Picture 12">
            <a:extLst>
              <a:ext uri="{FF2B5EF4-FFF2-40B4-BE49-F238E27FC236}">
                <a16:creationId xmlns:a16="http://schemas.microsoft.com/office/drawing/2014/main" id="{C3D07D40-C9D1-5930-9BC8-96F9A3F7935A}"/>
              </a:ext>
              <a:ext uri="{C183D7F6-B498-43B3-948B-1728B52AA6E4}">
                <adec:decorative xmlns:adec="http://schemas.microsoft.com/office/drawing/2017/decorative" val="1"/>
              </a:ext>
            </a:extLst>
          </p:cNvPr>
          <p:cNvPicPr>
            <a:picLocks/>
          </p:cNvPicPr>
          <p:nvPr/>
        </p:nvPicPr>
        <p:blipFill rotWithShape="1">
          <a:blip r:embed="rId4"/>
          <a:srcRect l="15651" t="4371" r="14330" b="4307"/>
          <a:stretch/>
        </p:blipFill>
        <p:spPr>
          <a:xfrm>
            <a:off x="11051918" y="4448253"/>
            <a:ext cx="468000" cy="468000"/>
          </a:xfrm>
          <a:prstGeom prst="rect">
            <a:avLst/>
          </a:prstGeom>
        </p:spPr>
      </p:pic>
      <p:pic>
        <p:nvPicPr>
          <p:cNvPr id="2" name="Picture 1">
            <a:extLst>
              <a:ext uri="{FF2B5EF4-FFF2-40B4-BE49-F238E27FC236}">
                <a16:creationId xmlns:a16="http://schemas.microsoft.com/office/drawing/2014/main" id="{8C0C8FC4-CEE3-0F93-B334-F3912B69D50A}"/>
              </a:ext>
              <a:ext uri="{C183D7F6-B498-43B3-948B-1728B52AA6E4}">
                <adec:decorative xmlns:adec="http://schemas.microsoft.com/office/drawing/2017/decorative" val="1"/>
              </a:ext>
            </a:extLst>
          </p:cNvPr>
          <p:cNvPicPr>
            <a:picLocks/>
          </p:cNvPicPr>
          <p:nvPr/>
        </p:nvPicPr>
        <p:blipFill rotWithShape="1">
          <a:blip r:embed="rId4"/>
          <a:srcRect l="15651" t="4371" r="14330" b="4307"/>
          <a:stretch/>
        </p:blipFill>
        <p:spPr>
          <a:xfrm>
            <a:off x="11051918" y="2554980"/>
            <a:ext cx="468000" cy="468000"/>
          </a:xfrm>
          <a:prstGeom prst="rect">
            <a:avLst/>
          </a:prstGeom>
        </p:spPr>
      </p:pic>
      <p:sp>
        <p:nvSpPr>
          <p:cNvPr id="4" name="TextBox 3">
            <a:extLst>
              <a:ext uri="{FF2B5EF4-FFF2-40B4-BE49-F238E27FC236}">
                <a16:creationId xmlns:a16="http://schemas.microsoft.com/office/drawing/2014/main" id="{E385B9D9-EE8C-69DE-903A-298ABBD11AFA}"/>
              </a:ext>
            </a:extLst>
          </p:cNvPr>
          <p:cNvSpPr txBox="1"/>
          <p:nvPr/>
        </p:nvSpPr>
        <p:spPr>
          <a:xfrm>
            <a:off x="6798252" y="5707897"/>
            <a:ext cx="4927025" cy="369332"/>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5" action="ppaction://hlinksldjump"/>
              </a:rPr>
              <a:t>Company's model overview</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0025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400" dirty="0">
                <a:latin typeface="Arial" panose="020B0604020202020204" pitchFamily="34" charset="0"/>
                <a:cs typeface="Arial" panose="020B0604020202020204" pitchFamily="34" charset="0"/>
              </a:rPr>
              <a:t>Key Issue: </a:t>
            </a:r>
            <a:r>
              <a:rPr lang="en-GB" sz="2400" dirty="0">
                <a:cs typeface="Arial" panose="020B0604020202020204" pitchFamily="34" charset="0"/>
              </a:rPr>
              <a:t>m</a:t>
            </a:r>
            <a:r>
              <a:rPr lang="en-GB" sz="2400" dirty="0">
                <a:latin typeface="Arial" panose="020B0604020202020204" pitchFamily="34" charset="0"/>
              </a:rPr>
              <a:t>odelling </a:t>
            </a:r>
            <a:r>
              <a:rPr lang="en-GB" sz="2400" dirty="0">
                <a:latin typeface="Arial" panose="020B0604020202020204" pitchFamily="34" charset="0"/>
                <a:cs typeface="Arial" panose="020B0604020202020204" pitchFamily="34" charset="0"/>
              </a:rPr>
              <a:t>OS using ICARIA-MM: ISA+POM+DEX &amp; POM+DEX (1)</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007224" y="6438979"/>
            <a:ext cx="10169781" cy="356507"/>
          </a:xfrm>
        </p:spPr>
        <p:txBody>
          <a:bodyPr>
            <a:normAutofit fontScale="85000" lnSpcReduction="20000"/>
          </a:bodyPr>
          <a:lstStyle/>
          <a:p>
            <a:r>
              <a:rPr lang="en-GB" dirty="0"/>
              <a:t>Abbreviations: BIC, Bayesian Information Criterion; DEX, Dexamethasone; HR, Hazard ratio; ISA, </a:t>
            </a:r>
            <a:r>
              <a:rPr lang="en-GB" dirty="0" err="1"/>
              <a:t>Isatuximab</a:t>
            </a:r>
            <a:r>
              <a:rPr lang="en-GB" dirty="0"/>
              <a:t>; OS, Overall survival; POM, Pomalidomide;</a:t>
            </a:r>
          </a:p>
        </p:txBody>
      </p:sp>
      <p:sp>
        <p:nvSpPr>
          <p:cNvPr id="7" name="Rectangle 6">
            <a:extLst>
              <a:ext uri="{FF2B5EF4-FFF2-40B4-BE49-F238E27FC236}">
                <a16:creationId xmlns:a16="http://schemas.microsoft.com/office/drawing/2014/main" id="{AAF219A8-8F65-A77F-788E-8DC1984D9D28}"/>
              </a:ext>
            </a:extLst>
          </p:cNvPr>
          <p:cNvSpPr/>
          <p:nvPr/>
        </p:nvSpPr>
        <p:spPr>
          <a:xfrm>
            <a:off x="466723" y="797595"/>
            <a:ext cx="11250784" cy="6120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rPr>
              <a:t>Estimates of OS obtained from fitting distributions to data from ICARIA-MM (4th line population) </a:t>
            </a:r>
          </a:p>
          <a:p>
            <a:endParaRPr lang="en-GB"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3855B934-11FD-DB86-BF8B-09F0C42F5D29}"/>
              </a:ext>
            </a:extLst>
          </p:cNvPr>
          <p:cNvSpPr/>
          <p:nvPr/>
        </p:nvSpPr>
        <p:spPr>
          <a:xfrm>
            <a:off x="482401" y="1457731"/>
            <a:ext cx="11250784" cy="226518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0000" tIns="0" rIns="90000" bIns="0" rtlCol="0" anchor="t"/>
          <a:lstStyle/>
          <a:p>
            <a:r>
              <a:rPr lang="en-GB" sz="2000" b="1" dirty="0">
                <a:solidFill>
                  <a:schemeClr val="accent2"/>
                </a:solidFill>
                <a:latin typeface="Arial" panose="020B0604020202020204" pitchFamily="34" charset="0"/>
              </a:rPr>
              <a:t>Company</a:t>
            </a:r>
          </a:p>
          <a:p>
            <a:r>
              <a:rPr lang="en-GB" b="1" dirty="0">
                <a:solidFill>
                  <a:schemeClr val="tx1"/>
                </a:solidFill>
                <a:latin typeface="Arial" panose="020B0604020202020204" pitchFamily="34" charset="0"/>
              </a:rPr>
              <a:t>Base case: Restricted log-normal</a:t>
            </a:r>
          </a:p>
          <a:p>
            <a:pPr marL="285750" indent="-285750">
              <a:buFont typeface="Arial" panose="020B0604020202020204" pitchFamily="34" charset="0"/>
              <a:buChar char="•"/>
            </a:pPr>
            <a:r>
              <a:rPr lang="en-GB" dirty="0">
                <a:solidFill>
                  <a:schemeClr val="tx1"/>
                </a:solidFill>
                <a:latin typeface="Arial" panose="020B0604020202020204" pitchFamily="34" charset="0"/>
              </a:rPr>
              <a:t>Analyses support using a model that assumes a constant treatment effect</a:t>
            </a:r>
          </a:p>
          <a:p>
            <a:pPr marL="285750" indent="-285750">
              <a:buFont typeface="Arial" panose="020B0604020202020204" pitchFamily="34" charset="0"/>
              <a:buChar char="•"/>
            </a:pPr>
            <a:r>
              <a:rPr lang="en-GB" dirty="0">
                <a:solidFill>
                  <a:schemeClr val="tx1"/>
                </a:solidFill>
                <a:latin typeface="Arial" panose="020B0604020202020204" pitchFamily="34" charset="0"/>
              </a:rPr>
              <a:t>Restricted log-normal curve had the best statistical fit (BIC) and a good visual fit to the trial data</a:t>
            </a:r>
          </a:p>
          <a:p>
            <a:pPr marL="285750" indent="-285750">
              <a:buFont typeface="Arial" panose="020B0604020202020204" pitchFamily="34" charset="0"/>
              <a:buChar char="•"/>
            </a:pPr>
            <a:r>
              <a:rPr lang="en-GB" dirty="0">
                <a:solidFill>
                  <a:schemeClr val="tx1"/>
                </a:solidFill>
                <a:latin typeface="Arial" panose="020B0604020202020204" pitchFamily="34" charset="0"/>
              </a:rPr>
              <a:t>Long term OS projections are reasonable </a:t>
            </a:r>
          </a:p>
          <a:p>
            <a:r>
              <a:rPr lang="en-GB" b="1" dirty="0">
                <a:solidFill>
                  <a:schemeClr val="tx1"/>
                </a:solidFill>
                <a:latin typeface="Arial" panose="020B0604020202020204" pitchFamily="34" charset="0"/>
              </a:rPr>
              <a:t>Scenario: ISA+POM+DEX independent log normal, POM+DEX independent exponential </a:t>
            </a:r>
          </a:p>
          <a:p>
            <a:pPr marL="285750" indent="-285750">
              <a:buFont typeface="Arial" panose="020B0604020202020204" pitchFamily="34" charset="0"/>
              <a:buChar char="•"/>
            </a:pPr>
            <a:r>
              <a:rPr lang="en-GB" dirty="0">
                <a:solidFill>
                  <a:schemeClr val="tx1"/>
                </a:solidFill>
                <a:latin typeface="Arial" panose="020B0604020202020204" pitchFamily="34" charset="0"/>
              </a:rPr>
              <a:t>Clinical opinion supported using the jointly fitted exponential distribution </a:t>
            </a:r>
            <a:r>
              <a:rPr lang="en-GB" dirty="0">
                <a:solidFill>
                  <a:schemeClr val="tx1"/>
                </a:solidFill>
                <a:latin typeface="Arial" panose="020B0604020202020204" pitchFamily="34" charset="0"/>
                <a:sym typeface="Wingdings" panose="05000000000000000000" pitchFamily="2" charset="2"/>
              </a:rPr>
              <a:t> but implies a constant hazard which was not supported by ICARIA-MM data. Exponential may better reflect OS for POM+DEX</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endParaRPr lang="en-GB" b="1" dirty="0">
              <a:solidFill>
                <a:schemeClr val="tx1"/>
              </a:solidFill>
              <a:latin typeface="Arial" panose="020B0604020202020204" pitchFamily="34" charset="0"/>
            </a:endParaRPr>
          </a:p>
          <a:p>
            <a:endParaRPr lang="en-GB" sz="2000" b="1" dirty="0">
              <a:solidFill>
                <a:schemeClr val="accent2"/>
              </a:solidFill>
              <a:latin typeface="Arial" panose="020B0604020202020204" pitchFamily="34" charset="0"/>
            </a:endParaRPr>
          </a:p>
          <a:p>
            <a:pPr marL="342900" indent="-342900">
              <a:buFont typeface="Arial" panose="020B0604020202020204" pitchFamily="34" charset="0"/>
              <a:buChar char="•"/>
            </a:pPr>
            <a:endParaRPr lang="en-GB" sz="2000" b="1" dirty="0">
              <a:solidFill>
                <a:schemeClr val="accent2"/>
              </a:solidFill>
              <a:latin typeface="Arial" panose="020B0604020202020204" pitchFamily="34" charset="0"/>
            </a:endParaRPr>
          </a:p>
          <a:p>
            <a:endParaRPr lang="en-GB" sz="2000" b="1" dirty="0">
              <a:solidFill>
                <a:schemeClr val="accent2"/>
              </a:solidFill>
              <a:latin typeface="Arial" panose="020B0604020202020204" pitchFamily="34" charset="0"/>
            </a:endParaRPr>
          </a:p>
        </p:txBody>
      </p:sp>
      <p:sp>
        <p:nvSpPr>
          <p:cNvPr id="10" name="Rectangle 9">
            <a:extLst>
              <a:ext uri="{FF2B5EF4-FFF2-40B4-BE49-F238E27FC236}">
                <a16:creationId xmlns:a16="http://schemas.microsoft.com/office/drawing/2014/main" id="{CEE33738-03EA-C1DA-658C-2726B90D6A3C}"/>
              </a:ext>
            </a:extLst>
          </p:cNvPr>
          <p:cNvSpPr/>
          <p:nvPr/>
        </p:nvSpPr>
        <p:spPr>
          <a:xfrm>
            <a:off x="478739" y="3804679"/>
            <a:ext cx="11243016" cy="252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tx1"/>
                </a:solidFill>
                <a:latin typeface="Arial" panose="020B0604020202020204" pitchFamily="34" charset="0"/>
              </a:rPr>
              <a:t>EAG comments</a:t>
            </a:r>
          </a:p>
          <a:p>
            <a:r>
              <a:rPr lang="en-GB" b="1" dirty="0">
                <a:solidFill>
                  <a:schemeClr val="tx1"/>
                </a:solidFill>
                <a:latin typeface="Arial" panose="020B0604020202020204" pitchFamily="34" charset="0"/>
              </a:rPr>
              <a:t>Base case: Independently fitted lognormal distributions (adjusted so the risk of death for people who had ISA+POM+DEX is never higher than for POM+DEX).</a:t>
            </a:r>
          </a:p>
          <a:p>
            <a:pPr marL="342900" indent="-342900">
              <a:buFont typeface="Arial" panose="020B0604020202020204" pitchFamily="34" charset="0"/>
              <a:buChar char="•"/>
            </a:pPr>
            <a:r>
              <a:rPr lang="en-GB" dirty="0">
                <a:solidFill>
                  <a:schemeClr val="tx1"/>
                </a:solidFill>
                <a:latin typeface="Arial" panose="020B0604020202020204" pitchFamily="34" charset="0"/>
              </a:rPr>
              <a:t>Company’s modelling assumes a constant treatment effect </a:t>
            </a:r>
            <a:r>
              <a:rPr lang="en-GB" dirty="0">
                <a:solidFill>
                  <a:schemeClr val="tx1"/>
                </a:solidFill>
                <a:latin typeface="Arial" panose="020B0604020202020204" pitchFamily="34" charset="0"/>
                <a:sym typeface="Wingdings" panose="05000000000000000000" pitchFamily="2" charset="2"/>
              </a:rPr>
              <a:t> could be implausible following progression</a:t>
            </a:r>
          </a:p>
          <a:p>
            <a:pPr marL="342900" indent="-342900">
              <a:buFont typeface="Arial" panose="020B0604020202020204" pitchFamily="34" charset="0"/>
              <a:buChar char="•"/>
            </a:pPr>
            <a:r>
              <a:rPr lang="en-GB" dirty="0">
                <a:solidFill>
                  <a:schemeClr val="tx1"/>
                </a:solidFill>
                <a:latin typeface="Arial" panose="020B0604020202020204" pitchFamily="34" charset="0"/>
                <a:sym typeface="Wingdings" panose="05000000000000000000" pitchFamily="2" charset="2"/>
              </a:rPr>
              <a:t>Implausible that the risk of death for people having ISA+POM+DEX is higher than for POM+DEX  Used independently fitted distribution until HR exceeds 1 at which point the HR is set to 1 (at 216 weeks)</a:t>
            </a:r>
          </a:p>
          <a:p>
            <a:r>
              <a:rPr lang="pt-BR" b="1" dirty="0">
                <a:solidFill>
                  <a:schemeClr val="tx1"/>
                </a:solidFill>
                <a:latin typeface="Arial" panose="020B0604020202020204" pitchFamily="34" charset="0"/>
              </a:rPr>
              <a:t>Scenario: Exponential (both arms)</a:t>
            </a:r>
          </a:p>
          <a:p>
            <a:pPr marL="285750" indent="-285750">
              <a:buFont typeface="Arial" panose="020B0604020202020204" pitchFamily="34" charset="0"/>
              <a:buChar char="•"/>
            </a:pPr>
            <a:r>
              <a:rPr lang="en-GB" dirty="0">
                <a:solidFill>
                  <a:schemeClr val="tx1"/>
                </a:solidFill>
                <a:latin typeface="Arial" panose="020B0604020202020204" pitchFamily="34" charset="0"/>
              </a:rPr>
              <a:t>Clinical opinion supported using the exponential distribution </a:t>
            </a:r>
            <a:r>
              <a:rPr lang="en-GB" dirty="0">
                <a:solidFill>
                  <a:schemeClr val="tx1"/>
                </a:solidFill>
                <a:latin typeface="Arial" panose="020B0604020202020204" pitchFamily="34" charset="0"/>
                <a:sym typeface="Wingdings" panose="05000000000000000000" pitchFamily="2" charset="2"/>
              </a:rPr>
              <a:t> produced the most plausible extrapolation and the extrapolations from other models appear optimistic  but has poor statistical goodness of fit </a:t>
            </a:r>
            <a:endParaRPr lang="en-GB" dirty="0">
              <a:solidFill>
                <a:schemeClr val="tx1"/>
              </a:solidFill>
              <a:latin typeface="Arial" panose="020B0604020202020204" pitchFamily="34" charset="0"/>
            </a:endParaRPr>
          </a:p>
        </p:txBody>
      </p:sp>
      <p:pic>
        <p:nvPicPr>
          <p:cNvPr id="2" name="Picture 1">
            <a:extLst>
              <a:ext uri="{FF2B5EF4-FFF2-40B4-BE49-F238E27FC236}">
                <a16:creationId xmlns:a16="http://schemas.microsoft.com/office/drawing/2014/main" id="{76352686-2BAD-04ED-5422-8C0F9869C3E3}"/>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529743" y="157853"/>
            <a:ext cx="576000" cy="576000"/>
          </a:xfrm>
          <a:prstGeom prst="rect">
            <a:avLst/>
          </a:prstGeom>
        </p:spPr>
      </p:pic>
    </p:spTree>
    <p:extLst>
      <p:ext uri="{BB962C8B-B14F-4D97-AF65-F5344CB8AC3E}">
        <p14:creationId xmlns:p14="http://schemas.microsoft.com/office/powerpoint/2010/main" val="3338646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6B2D4D6-E2F1-0134-B52C-A37BDE490345}"/>
              </a:ext>
            </a:extLst>
          </p:cNvPr>
          <p:cNvPicPr>
            <a:picLocks noChangeAspect="1"/>
          </p:cNvPicPr>
          <p:nvPr/>
        </p:nvPicPr>
        <p:blipFill>
          <a:blip r:embed="rId3"/>
          <a:stretch>
            <a:fillRect/>
          </a:stretch>
        </p:blipFill>
        <p:spPr>
          <a:xfrm>
            <a:off x="0" y="1191219"/>
            <a:ext cx="12192000" cy="5029918"/>
          </a:xfrm>
          <a:prstGeom prst="rect">
            <a:avLst/>
          </a:prstGeom>
        </p:spPr>
      </p:pic>
      <p:sp>
        <p:nvSpPr>
          <p:cNvPr id="4" name="Text Placeholder 3">
            <a:extLst>
              <a:ext uri="{FF2B5EF4-FFF2-40B4-BE49-F238E27FC236}">
                <a16:creationId xmlns:a16="http://schemas.microsoft.com/office/drawing/2014/main" id="{4FBCE5CA-0654-AA82-CB09-37D4014A9827}"/>
              </a:ext>
            </a:extLst>
          </p:cNvPr>
          <p:cNvSpPr>
            <a:spLocks noGrp="1"/>
          </p:cNvSpPr>
          <p:nvPr>
            <p:ph type="body" sz="quarter" idx="13"/>
          </p:nvPr>
        </p:nvSpPr>
        <p:spPr>
          <a:xfrm>
            <a:off x="1017269" y="6543132"/>
            <a:ext cx="10700239" cy="389424"/>
          </a:xfrm>
        </p:spPr>
        <p:txBody>
          <a:bodyPr>
            <a:normAutofit lnSpcReduction="10000"/>
          </a:bodyPr>
          <a:lstStyle/>
          <a:p>
            <a:r>
              <a:rPr lang="en-GB" sz="1200" dirty="0"/>
              <a:t>Abbreviations: BC, Base case; CE, Clinical expert; DEX, Dexamethasone; EAG, External assessment group; ISA, </a:t>
            </a:r>
            <a:r>
              <a:rPr lang="en-GB" sz="1200" dirty="0" err="1"/>
              <a:t>Isatuximab</a:t>
            </a:r>
            <a:r>
              <a:rPr lang="en-GB" sz="1200" dirty="0"/>
              <a:t>; OS, Overall survival; POM, Pomalidomide; Y, Year</a:t>
            </a:r>
          </a:p>
        </p:txBody>
      </p:sp>
      <p:graphicFrame>
        <p:nvGraphicFramePr>
          <p:cNvPr id="6" name="Table 3" descr="Baseline characteristics for intervention and comparator">
            <a:extLst>
              <a:ext uri="{FF2B5EF4-FFF2-40B4-BE49-F238E27FC236}">
                <a16:creationId xmlns:a16="http://schemas.microsoft.com/office/drawing/2014/main" id="{6880379C-BC59-A522-657A-85DFAE3ED53C}"/>
              </a:ext>
            </a:extLst>
          </p:cNvPr>
          <p:cNvGraphicFramePr>
            <a:graphicFrameLocks noGrp="1"/>
          </p:cNvGraphicFramePr>
          <p:nvPr>
            <p:extLst>
              <p:ext uri="{D42A27DB-BD31-4B8C-83A1-F6EECF244321}">
                <p14:modId xmlns:p14="http://schemas.microsoft.com/office/powerpoint/2010/main" val="1262714385"/>
              </p:ext>
            </p:extLst>
          </p:nvPr>
        </p:nvGraphicFramePr>
        <p:xfrm>
          <a:off x="5262309" y="1306375"/>
          <a:ext cx="6646925" cy="2331720"/>
        </p:xfrm>
        <a:graphic>
          <a:graphicData uri="http://schemas.openxmlformats.org/drawingml/2006/table">
            <a:tbl>
              <a:tblPr firstRow="1" bandRow="1">
                <a:tableStyleId>{5C22544A-7EE6-4342-B048-85BDC9FD1C3A}</a:tableStyleId>
              </a:tblPr>
              <a:tblGrid>
                <a:gridCol w="2512297">
                  <a:extLst>
                    <a:ext uri="{9D8B030D-6E8A-4147-A177-3AD203B41FA5}">
                      <a16:colId xmlns:a16="http://schemas.microsoft.com/office/drawing/2014/main" val="2104598003"/>
                    </a:ext>
                  </a:extLst>
                </a:gridCol>
                <a:gridCol w="1831787">
                  <a:extLst>
                    <a:ext uri="{9D8B030D-6E8A-4147-A177-3AD203B41FA5}">
                      <a16:colId xmlns:a16="http://schemas.microsoft.com/office/drawing/2014/main" val="843681654"/>
                    </a:ext>
                  </a:extLst>
                </a:gridCol>
                <a:gridCol w="674265">
                  <a:extLst>
                    <a:ext uri="{9D8B030D-6E8A-4147-A177-3AD203B41FA5}">
                      <a16:colId xmlns:a16="http://schemas.microsoft.com/office/drawing/2014/main" val="2930258254"/>
                    </a:ext>
                  </a:extLst>
                </a:gridCol>
                <a:gridCol w="954311">
                  <a:extLst>
                    <a:ext uri="{9D8B030D-6E8A-4147-A177-3AD203B41FA5}">
                      <a16:colId xmlns:a16="http://schemas.microsoft.com/office/drawing/2014/main" val="3796351426"/>
                    </a:ext>
                  </a:extLst>
                </a:gridCol>
                <a:gridCol w="674265">
                  <a:extLst>
                    <a:ext uri="{9D8B030D-6E8A-4147-A177-3AD203B41FA5}">
                      <a16:colId xmlns:a16="http://schemas.microsoft.com/office/drawing/2014/main" val="309964089"/>
                    </a:ext>
                  </a:extLst>
                </a:gridCol>
              </a:tblGrid>
              <a:tr h="231666">
                <a:tc>
                  <a:txBody>
                    <a:bodyPr/>
                    <a:lstStyle/>
                    <a:p>
                      <a:endParaRPr lang="en-GB" b="0" dirty="0">
                        <a:latin typeface="Arial" panose="020B0604020202020204" pitchFamily="34" charset="0"/>
                      </a:endParaRPr>
                    </a:p>
                  </a:txBody>
                  <a:tcPr marL="90000" marR="90000" marT="0" marB="0" anchor="ctr">
                    <a:solidFill>
                      <a:schemeClr val="accent1"/>
                    </a:solidFill>
                  </a:tcPr>
                </a:tc>
                <a:tc>
                  <a:txBody>
                    <a:bodyPr/>
                    <a:lstStyle/>
                    <a:p>
                      <a:r>
                        <a:rPr lang="en-GB" b="0" dirty="0">
                          <a:solidFill>
                            <a:schemeClr val="bg2"/>
                          </a:solidFill>
                          <a:latin typeface="Arial" panose="020B0604020202020204" pitchFamily="34" charset="0"/>
                        </a:rPr>
                        <a:t>Intervention </a:t>
                      </a:r>
                    </a:p>
                  </a:txBody>
                  <a:tcPr marL="90000" marR="90000" marT="0" marB="0" anchor="ctr">
                    <a:solidFill>
                      <a:schemeClr val="accent1"/>
                    </a:solidFill>
                  </a:tcPr>
                </a:tc>
                <a:tc>
                  <a:txBody>
                    <a:bodyPr/>
                    <a:lstStyle/>
                    <a:p>
                      <a:pPr algn="ctr"/>
                      <a:r>
                        <a:rPr lang="en-GB" b="0" dirty="0">
                          <a:solidFill>
                            <a:schemeClr val="bg2"/>
                          </a:solidFill>
                          <a:latin typeface="Arial" panose="020B0604020202020204" pitchFamily="34" charset="0"/>
                        </a:rPr>
                        <a:t>5Y</a:t>
                      </a:r>
                    </a:p>
                  </a:txBody>
                  <a:tcPr marL="90000" marR="90000" marT="0" marB="0" anchor="ctr">
                    <a:lnB w="28575" cap="flat" cmpd="sng" algn="ctr">
                      <a:solidFill>
                        <a:schemeClr val="bg1"/>
                      </a:solidFill>
                      <a:prstDash val="solid"/>
                      <a:round/>
                      <a:headEnd type="none" w="med" len="med"/>
                      <a:tailEnd type="none" w="med" len="med"/>
                    </a:lnB>
                  </a:tcPr>
                </a:tc>
                <a:tc>
                  <a:txBody>
                    <a:bodyPr/>
                    <a:lstStyle/>
                    <a:p>
                      <a:pPr algn="ctr"/>
                      <a:r>
                        <a:rPr lang="en-GB" b="0" dirty="0">
                          <a:solidFill>
                            <a:schemeClr val="bg2"/>
                          </a:solidFill>
                          <a:latin typeface="Arial" panose="020B0604020202020204" pitchFamily="34" charset="0"/>
                        </a:rPr>
                        <a:t>10Y</a:t>
                      </a:r>
                    </a:p>
                  </a:txBody>
                  <a:tcPr marL="90000" marR="90000" marT="0" marB="0" anchor="ctr">
                    <a:lnB w="28575" cap="flat" cmpd="sng" algn="ctr">
                      <a:solidFill>
                        <a:schemeClr val="bg1"/>
                      </a:solidFill>
                      <a:prstDash val="solid"/>
                      <a:round/>
                      <a:headEnd type="none" w="med" len="med"/>
                      <a:tailEnd type="none" w="med" len="med"/>
                    </a:lnB>
                  </a:tcPr>
                </a:tc>
                <a:tc>
                  <a:txBody>
                    <a:bodyPr/>
                    <a:lstStyle/>
                    <a:p>
                      <a:pPr algn="ctr"/>
                      <a:r>
                        <a:rPr lang="en-GB" b="0" dirty="0">
                          <a:solidFill>
                            <a:schemeClr val="bg2"/>
                          </a:solidFill>
                          <a:latin typeface="Arial" panose="020B0604020202020204" pitchFamily="34" charset="0"/>
                        </a:rPr>
                        <a:t>15Y</a:t>
                      </a:r>
                    </a:p>
                  </a:txBody>
                  <a:tcPr marL="90000" marR="90000" marT="0" marB="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36739634"/>
                  </a:ext>
                </a:extLst>
              </a:tr>
              <a:tr h="231666">
                <a:tc rowSpan="2">
                  <a:txBody>
                    <a:bodyPr/>
                    <a:lstStyle/>
                    <a:p>
                      <a:pPr algn="l"/>
                      <a:r>
                        <a:rPr lang="en-GB" b="0" dirty="0">
                          <a:solidFill>
                            <a:schemeClr val="bg1"/>
                          </a:solidFill>
                          <a:latin typeface="Arial" panose="020B0604020202020204" pitchFamily="34" charset="0"/>
                        </a:rPr>
                        <a:t>Company base case</a:t>
                      </a:r>
                    </a:p>
                  </a:txBody>
                  <a:tcPr marL="90000" marR="90000" marT="0" marB="0" anchor="ctr">
                    <a:solidFill>
                      <a:schemeClr val="accent1"/>
                    </a:solidFill>
                  </a:tcPr>
                </a:tc>
                <a:tc>
                  <a:txBody>
                    <a:bodyPr/>
                    <a:lstStyle/>
                    <a:p>
                      <a:pPr algn="l"/>
                      <a:r>
                        <a:rPr lang="en-GB" b="0" dirty="0">
                          <a:solidFill>
                            <a:schemeClr val="bg1"/>
                          </a:solidFill>
                          <a:latin typeface="Arial" panose="020B0604020202020204" pitchFamily="34" charset="0"/>
                        </a:rPr>
                        <a:t>ISA+POM+DEX</a:t>
                      </a:r>
                    </a:p>
                  </a:txBody>
                  <a:tcPr marL="90000" marR="90000" marT="0" marB="0" anchor="ctr">
                    <a:solidFill>
                      <a:schemeClr val="accent1"/>
                    </a:solidFill>
                  </a:tcPr>
                </a:tc>
                <a:tc>
                  <a:txBody>
                    <a:bodyPr/>
                    <a:lstStyle/>
                    <a:p>
                      <a:pPr algn="ctr"/>
                      <a:r>
                        <a:rPr lang="en-GB" u="none" dirty="0">
                          <a:latin typeface="Arial" panose="020B0604020202020204" pitchFamily="34" charset="0"/>
                        </a:rPr>
                        <a:t>32.6</a:t>
                      </a:r>
                    </a:p>
                  </a:txBody>
                  <a:tcPr marL="90000" marR="90000" marT="0" marB="0" anchor="ctr">
                    <a:lnT w="28575" cap="flat" cmpd="sng" algn="ctr">
                      <a:solidFill>
                        <a:schemeClr val="bg1"/>
                      </a:solidFill>
                      <a:prstDash val="solid"/>
                      <a:round/>
                      <a:headEnd type="none" w="med" len="med"/>
                      <a:tailEnd type="none" w="med" len="med"/>
                    </a:lnT>
                    <a:solidFill>
                      <a:srgbClr val="CCD8DD"/>
                    </a:solidFill>
                  </a:tcPr>
                </a:tc>
                <a:tc>
                  <a:txBody>
                    <a:bodyPr/>
                    <a:lstStyle/>
                    <a:p>
                      <a:pPr algn="ctr"/>
                      <a:r>
                        <a:rPr lang="en-GB" u="none" dirty="0">
                          <a:latin typeface="Arial" panose="020B0604020202020204" pitchFamily="34" charset="0"/>
                        </a:rPr>
                        <a:t>16.9</a:t>
                      </a:r>
                    </a:p>
                  </a:txBody>
                  <a:tcPr marL="90000" marR="90000" marT="0" marB="0" anchor="ctr">
                    <a:lnT w="28575" cap="flat" cmpd="sng" algn="ctr">
                      <a:solidFill>
                        <a:schemeClr val="bg1"/>
                      </a:solidFill>
                      <a:prstDash val="solid"/>
                      <a:round/>
                      <a:headEnd type="none" w="med" len="med"/>
                      <a:tailEnd type="none" w="med" len="med"/>
                    </a:lnT>
                    <a:solidFill>
                      <a:srgbClr val="CCD8DD"/>
                    </a:solidFill>
                  </a:tcPr>
                </a:tc>
                <a:tc>
                  <a:txBody>
                    <a:bodyPr/>
                    <a:lstStyle/>
                    <a:p>
                      <a:pPr algn="ctr"/>
                      <a:r>
                        <a:rPr lang="en-GB" u="none" dirty="0">
                          <a:latin typeface="Arial" panose="020B0604020202020204" pitchFamily="34" charset="0"/>
                        </a:rPr>
                        <a:t>10.5</a:t>
                      </a:r>
                    </a:p>
                  </a:txBody>
                  <a:tcPr marL="90000" marR="90000" marT="0" marB="0" anchor="ctr">
                    <a:lnT w="28575" cap="flat" cmpd="sng" algn="ctr">
                      <a:solidFill>
                        <a:schemeClr val="bg1"/>
                      </a:solidFill>
                      <a:prstDash val="solid"/>
                      <a:round/>
                      <a:headEnd type="none" w="med" len="med"/>
                      <a:tailEnd type="none" w="med" len="med"/>
                    </a:lnT>
                    <a:solidFill>
                      <a:srgbClr val="CCD8DD"/>
                    </a:solidFill>
                  </a:tcPr>
                </a:tc>
                <a:extLst>
                  <a:ext uri="{0D108BD9-81ED-4DB2-BD59-A6C34878D82A}">
                    <a16:rowId xmlns:a16="http://schemas.microsoft.com/office/drawing/2014/main" val="2736809526"/>
                  </a:ext>
                </a:extLst>
              </a:tr>
              <a:tr h="231666">
                <a:tc vMerge="1">
                  <a:txBody>
                    <a:bodyPr/>
                    <a:lstStyle/>
                    <a:p>
                      <a:pPr algn="l"/>
                      <a:endParaRPr lang="en-GB" b="0" dirty="0">
                        <a:solidFill>
                          <a:schemeClr val="bg1"/>
                        </a:solidFill>
                        <a:latin typeface="Arial" panose="020B0604020202020204" pitchFamily="34" charset="0"/>
                      </a:endParaRPr>
                    </a:p>
                  </a:txBody>
                  <a:tcPr>
                    <a:solidFill>
                      <a:schemeClr val="accent1"/>
                    </a:solidFill>
                  </a:tcPr>
                </a:tc>
                <a:tc>
                  <a:txBody>
                    <a:bodyPr/>
                    <a:lstStyle/>
                    <a:p>
                      <a:pPr algn="l"/>
                      <a:r>
                        <a:rPr lang="en-GB" b="0" dirty="0">
                          <a:solidFill>
                            <a:schemeClr val="bg1"/>
                          </a:solidFill>
                          <a:latin typeface="Arial" panose="020B0604020202020204" pitchFamily="34" charset="0"/>
                        </a:rPr>
                        <a:t>POM+DEX</a:t>
                      </a:r>
                    </a:p>
                  </a:txBody>
                  <a:tcPr marL="90000" marR="90000" marT="0" marB="0" anchor="ctr">
                    <a:solidFill>
                      <a:schemeClr val="accent1"/>
                    </a:solidFill>
                  </a:tcPr>
                </a:tc>
                <a:tc>
                  <a:txBody>
                    <a:bodyPr/>
                    <a:lstStyle/>
                    <a:p>
                      <a:pPr algn="ctr"/>
                      <a:r>
                        <a:rPr lang="en-GB" u="none" dirty="0">
                          <a:latin typeface="Arial" panose="020B0604020202020204" pitchFamily="34" charset="0"/>
                        </a:rPr>
                        <a:t>19.7</a:t>
                      </a:r>
                    </a:p>
                  </a:txBody>
                  <a:tcPr marL="90000" marR="90000" marT="0" marB="0" anchor="ctr">
                    <a:solidFill>
                      <a:srgbClr val="CCD8DD"/>
                    </a:solidFill>
                  </a:tcPr>
                </a:tc>
                <a:tc>
                  <a:txBody>
                    <a:bodyPr/>
                    <a:lstStyle/>
                    <a:p>
                      <a:pPr algn="ctr"/>
                      <a:r>
                        <a:rPr lang="en-GB" u="none" dirty="0">
                          <a:latin typeface="Arial" panose="020B0604020202020204" pitchFamily="34" charset="0"/>
                        </a:rPr>
                        <a:t>8.7</a:t>
                      </a:r>
                    </a:p>
                  </a:txBody>
                  <a:tcPr marL="90000" marR="90000" marT="0" marB="0" anchor="ctr">
                    <a:solidFill>
                      <a:srgbClr val="CCD8DD"/>
                    </a:solidFill>
                  </a:tcPr>
                </a:tc>
                <a:tc>
                  <a:txBody>
                    <a:bodyPr/>
                    <a:lstStyle/>
                    <a:p>
                      <a:pPr algn="ctr"/>
                      <a:r>
                        <a:rPr lang="en-GB" u="none" dirty="0">
                          <a:latin typeface="Arial" panose="020B0604020202020204" pitchFamily="34" charset="0"/>
                        </a:rPr>
                        <a:t>4.8</a:t>
                      </a:r>
                    </a:p>
                  </a:txBody>
                  <a:tcPr marL="90000" marR="90000" marT="0" marB="0" anchor="ctr">
                    <a:solidFill>
                      <a:srgbClr val="CCD8DD"/>
                    </a:solidFill>
                  </a:tcPr>
                </a:tc>
                <a:extLst>
                  <a:ext uri="{0D108BD9-81ED-4DB2-BD59-A6C34878D82A}">
                    <a16:rowId xmlns:a16="http://schemas.microsoft.com/office/drawing/2014/main" val="89017482"/>
                  </a:ext>
                </a:extLst>
              </a:tr>
              <a:tr h="231666">
                <a:tc rowSpan="2">
                  <a:txBody>
                    <a:bodyPr/>
                    <a:lstStyle/>
                    <a:p>
                      <a:pPr algn="l"/>
                      <a:r>
                        <a:rPr lang="en-GB" b="0" dirty="0">
                          <a:solidFill>
                            <a:schemeClr val="bg1"/>
                          </a:solidFill>
                          <a:latin typeface="Arial" panose="020B0604020202020204" pitchFamily="34" charset="0"/>
                        </a:rPr>
                        <a:t>EAG base case</a:t>
                      </a:r>
                    </a:p>
                  </a:txBody>
                  <a:tcPr marL="90000" marR="90000" marT="0" marB="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ISA+POM+DEX</a:t>
                      </a:r>
                    </a:p>
                  </a:txBody>
                  <a:tcPr marL="90000" marR="90000" marT="0" marB="0" anchor="ctr">
                    <a:solidFill>
                      <a:schemeClr val="accent1"/>
                    </a:solidFill>
                  </a:tcPr>
                </a:tc>
                <a:tc>
                  <a:txBody>
                    <a:bodyPr/>
                    <a:lstStyle/>
                    <a:p>
                      <a:pPr algn="ctr"/>
                      <a:r>
                        <a:rPr lang="en-GB" dirty="0"/>
                        <a:t>29.6</a:t>
                      </a:r>
                    </a:p>
                  </a:txBody>
                  <a:tcPr marL="90000" marR="90000" marT="0" marB="0" anchor="ctr">
                    <a:solidFill>
                      <a:srgbClr val="E8EDEF"/>
                    </a:solidFill>
                  </a:tcPr>
                </a:tc>
                <a:tc>
                  <a:txBody>
                    <a:bodyPr/>
                    <a:lstStyle/>
                    <a:p>
                      <a:pPr algn="ctr"/>
                      <a:r>
                        <a:rPr lang="en-GB" u="none" dirty="0">
                          <a:latin typeface="Arial" panose="020B0604020202020204" pitchFamily="34" charset="0"/>
                        </a:rPr>
                        <a:t>14.2</a:t>
                      </a:r>
                    </a:p>
                  </a:txBody>
                  <a:tcPr marL="90000" marR="90000" marT="0" marB="0" anchor="ctr">
                    <a:solidFill>
                      <a:srgbClr val="E8EDEF"/>
                    </a:solidFill>
                  </a:tcPr>
                </a:tc>
                <a:tc>
                  <a:txBody>
                    <a:bodyPr/>
                    <a:lstStyle/>
                    <a:p>
                      <a:pPr algn="ctr"/>
                      <a:r>
                        <a:rPr lang="en-GB" u="none" dirty="0">
                          <a:latin typeface="Arial" panose="020B0604020202020204" pitchFamily="34" charset="0"/>
                        </a:rPr>
                        <a:t>8.5</a:t>
                      </a:r>
                    </a:p>
                  </a:txBody>
                  <a:tcPr marL="90000" marR="90000" marT="0" marB="0" anchor="ctr">
                    <a:solidFill>
                      <a:srgbClr val="E8EDEF"/>
                    </a:solidFill>
                  </a:tcPr>
                </a:tc>
                <a:extLst>
                  <a:ext uri="{0D108BD9-81ED-4DB2-BD59-A6C34878D82A}">
                    <a16:rowId xmlns:a16="http://schemas.microsoft.com/office/drawing/2014/main" val="912483413"/>
                  </a:ext>
                </a:extLst>
              </a:tr>
              <a:tr h="231666">
                <a:tc vMerge="1">
                  <a:txBody>
                    <a:bodyPr/>
                    <a:lstStyle/>
                    <a:p>
                      <a:pPr algn="l"/>
                      <a:endParaRPr lang="en-GB" b="0" dirty="0">
                        <a:solidFill>
                          <a:schemeClr val="bg1"/>
                        </a:solidFill>
                        <a:latin typeface="Arial" panose="020B0604020202020204" pitchFamily="34" charset="0"/>
                      </a:endParaRPr>
                    </a:p>
                  </a:txBody>
                  <a:tcP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POM+DEX</a:t>
                      </a:r>
                    </a:p>
                  </a:txBody>
                  <a:tcPr marL="90000" marR="90000" marT="0" marB="0" anchor="ctr">
                    <a:solidFill>
                      <a:schemeClr val="accent1"/>
                    </a:solidFill>
                  </a:tcPr>
                </a:tc>
                <a:tc>
                  <a:txBody>
                    <a:bodyPr/>
                    <a:lstStyle/>
                    <a:p>
                      <a:pPr algn="ctr"/>
                      <a:r>
                        <a:rPr lang="en-GB" dirty="0"/>
                        <a:t>21.6</a:t>
                      </a:r>
                    </a:p>
                  </a:txBody>
                  <a:tcPr marL="90000" marR="90000" marT="0" marB="0" anchor="ctr">
                    <a:solidFill>
                      <a:srgbClr val="E8EDEF"/>
                    </a:solidFill>
                  </a:tcPr>
                </a:tc>
                <a:tc>
                  <a:txBody>
                    <a:bodyPr/>
                    <a:lstStyle/>
                    <a:p>
                      <a:pPr algn="ctr"/>
                      <a:r>
                        <a:rPr lang="en-GB" u="none" dirty="0">
                          <a:latin typeface="Arial" panose="020B0604020202020204" pitchFamily="34" charset="0"/>
                        </a:rPr>
                        <a:t>10.4</a:t>
                      </a:r>
                    </a:p>
                  </a:txBody>
                  <a:tcPr marL="90000" marR="90000" marT="0" marB="0" anchor="ctr">
                    <a:solidFill>
                      <a:srgbClr val="E8EDEF"/>
                    </a:solidFill>
                  </a:tcPr>
                </a:tc>
                <a:tc>
                  <a:txBody>
                    <a:bodyPr/>
                    <a:lstStyle/>
                    <a:p>
                      <a:pPr algn="ctr"/>
                      <a:r>
                        <a:rPr lang="en-GB" u="none" dirty="0">
                          <a:latin typeface="Arial" panose="020B0604020202020204" pitchFamily="34" charset="0"/>
                        </a:rPr>
                        <a:t>6.2</a:t>
                      </a:r>
                    </a:p>
                  </a:txBody>
                  <a:tcPr marL="90000" marR="90000" marT="0" marB="0" anchor="ctr">
                    <a:solidFill>
                      <a:srgbClr val="E8EDEF"/>
                    </a:solidFill>
                  </a:tcPr>
                </a:tc>
                <a:extLst>
                  <a:ext uri="{0D108BD9-81ED-4DB2-BD59-A6C34878D82A}">
                    <a16:rowId xmlns:a16="http://schemas.microsoft.com/office/drawing/2014/main" val="2698917377"/>
                  </a:ext>
                </a:extLst>
              </a:tr>
              <a:tr h="270277">
                <a:tc rowSpan="2">
                  <a:txBody>
                    <a:bodyPr/>
                    <a:lstStyle/>
                    <a:p>
                      <a:pPr algn="l"/>
                      <a:r>
                        <a:rPr lang="en-GB" b="0" dirty="0">
                          <a:solidFill>
                            <a:schemeClr val="bg1"/>
                          </a:solidFill>
                          <a:latin typeface="Arial" panose="020B0604020202020204" pitchFamily="34" charset="0"/>
                        </a:rPr>
                        <a:t>Exponential</a:t>
                      </a:r>
                    </a:p>
                  </a:txBody>
                  <a:tcPr marL="90000" marR="90000" marT="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ISA+POM+DEX</a:t>
                      </a:r>
                    </a:p>
                  </a:txBody>
                  <a:tcPr marL="90000" marR="90000" marT="0">
                    <a:solidFill>
                      <a:schemeClr val="accent1"/>
                    </a:solidFill>
                  </a:tcPr>
                </a:tc>
                <a:tc>
                  <a:txBody>
                    <a:bodyPr/>
                    <a:lstStyle/>
                    <a:p>
                      <a:pPr algn="ctr"/>
                      <a:r>
                        <a:rPr lang="en-GB" dirty="0"/>
                        <a:t>28.4</a:t>
                      </a:r>
                    </a:p>
                  </a:txBody>
                  <a:tcPr marL="90000" marR="90000" marT="0" anchor="ctr">
                    <a:solidFill>
                      <a:srgbClr val="CCD8DD"/>
                    </a:solidFill>
                  </a:tcPr>
                </a:tc>
                <a:tc>
                  <a:txBody>
                    <a:bodyPr/>
                    <a:lstStyle/>
                    <a:p>
                      <a:pPr algn="ctr"/>
                      <a:r>
                        <a:rPr lang="en-GB" u="none" dirty="0">
                          <a:latin typeface="Arial" panose="020B0604020202020204" pitchFamily="34" charset="0"/>
                        </a:rPr>
                        <a:t>8.1</a:t>
                      </a:r>
                    </a:p>
                  </a:txBody>
                  <a:tcPr marL="90000" marR="90000" marT="0" anchor="ctr">
                    <a:solidFill>
                      <a:srgbClr val="CCD8DD"/>
                    </a:solidFill>
                  </a:tcPr>
                </a:tc>
                <a:tc>
                  <a:txBody>
                    <a:bodyPr/>
                    <a:lstStyle/>
                    <a:p>
                      <a:pPr algn="ctr"/>
                      <a:r>
                        <a:rPr lang="en-GB" u="none" dirty="0">
                          <a:latin typeface="Arial" panose="020B0604020202020204" pitchFamily="34" charset="0"/>
                        </a:rPr>
                        <a:t>2.3</a:t>
                      </a:r>
                    </a:p>
                  </a:txBody>
                  <a:tcPr marL="90000" marR="90000" marT="0" anchor="ctr">
                    <a:solidFill>
                      <a:srgbClr val="CCD8DD"/>
                    </a:solidFill>
                  </a:tcPr>
                </a:tc>
                <a:extLst>
                  <a:ext uri="{0D108BD9-81ED-4DB2-BD59-A6C34878D82A}">
                    <a16:rowId xmlns:a16="http://schemas.microsoft.com/office/drawing/2014/main" val="2829041319"/>
                  </a:ext>
                </a:extLst>
              </a:tr>
              <a:tr h="270277">
                <a:tc vMerge="1">
                  <a:txBody>
                    <a:bodyPr/>
                    <a:lstStyle/>
                    <a:p>
                      <a:pPr algn="l"/>
                      <a:endParaRPr lang="en-GB" b="0" dirty="0">
                        <a:solidFill>
                          <a:schemeClr val="bg1"/>
                        </a:solidFill>
                        <a:latin typeface="Arial" panose="020B0604020202020204" pitchFamily="34" charset="0"/>
                      </a:endParaRPr>
                    </a:p>
                  </a:txBody>
                  <a:tcPr marL="0" marR="0" marT="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POM+DEX</a:t>
                      </a:r>
                    </a:p>
                  </a:txBody>
                  <a:tcPr marL="90000" marR="90000" marT="0">
                    <a:solidFill>
                      <a:schemeClr val="accent1"/>
                    </a:solidFill>
                  </a:tcPr>
                </a:tc>
                <a:tc>
                  <a:txBody>
                    <a:bodyPr/>
                    <a:lstStyle/>
                    <a:p>
                      <a:pPr algn="ctr"/>
                      <a:r>
                        <a:rPr lang="en-GB" dirty="0"/>
                        <a:t>16.1</a:t>
                      </a:r>
                    </a:p>
                  </a:txBody>
                  <a:tcPr marL="90000" marR="90000" marT="0" anchor="ctr">
                    <a:solidFill>
                      <a:srgbClr val="CCD8DD"/>
                    </a:solidFill>
                  </a:tcPr>
                </a:tc>
                <a:tc>
                  <a:txBody>
                    <a:bodyPr/>
                    <a:lstStyle/>
                    <a:p>
                      <a:pPr algn="ctr"/>
                      <a:r>
                        <a:rPr lang="en-GB" u="none" dirty="0">
                          <a:latin typeface="Arial" panose="020B0604020202020204" pitchFamily="34" charset="0"/>
                        </a:rPr>
                        <a:t>2.6</a:t>
                      </a:r>
                    </a:p>
                  </a:txBody>
                  <a:tcPr marL="90000" marR="90000" marT="0" anchor="ctr">
                    <a:solidFill>
                      <a:srgbClr val="CCD8DD"/>
                    </a:solidFill>
                  </a:tcPr>
                </a:tc>
                <a:tc>
                  <a:txBody>
                    <a:bodyPr/>
                    <a:lstStyle/>
                    <a:p>
                      <a:pPr algn="ctr"/>
                      <a:r>
                        <a:rPr lang="en-GB" u="none" dirty="0">
                          <a:latin typeface="Arial" panose="020B0604020202020204" pitchFamily="34" charset="0"/>
                        </a:rPr>
                        <a:t>0.4</a:t>
                      </a:r>
                    </a:p>
                  </a:txBody>
                  <a:tcPr marL="90000" marR="90000" marT="0" anchor="ctr">
                    <a:solidFill>
                      <a:srgbClr val="CCD8DD"/>
                    </a:solidFill>
                  </a:tcPr>
                </a:tc>
                <a:extLst>
                  <a:ext uri="{0D108BD9-81ED-4DB2-BD59-A6C34878D82A}">
                    <a16:rowId xmlns:a16="http://schemas.microsoft.com/office/drawing/2014/main" val="2146320501"/>
                  </a:ext>
                </a:extLst>
              </a:tr>
              <a:tr h="270277">
                <a:tc>
                  <a:txBody>
                    <a:bodyPr/>
                    <a:lstStyle/>
                    <a:p>
                      <a:pPr algn="l"/>
                      <a:r>
                        <a:rPr lang="en-GB" b="0" dirty="0">
                          <a:solidFill>
                            <a:schemeClr val="bg1"/>
                          </a:solidFill>
                          <a:latin typeface="Arial" panose="020B0604020202020204" pitchFamily="34" charset="0"/>
                        </a:rPr>
                        <a:t>Company’s CE opinion</a:t>
                      </a:r>
                    </a:p>
                  </a:txBody>
                  <a:tcPr marL="90000" marR="90000" marT="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ISA+POM+DEX</a:t>
                      </a:r>
                    </a:p>
                  </a:txBody>
                  <a:tcPr marL="90000" marR="90000" marT="0">
                    <a:solidFill>
                      <a:schemeClr val="accent1"/>
                    </a:solidFill>
                  </a:tcPr>
                </a:tc>
                <a:tc>
                  <a:txBody>
                    <a:bodyPr/>
                    <a:lstStyle/>
                    <a:p>
                      <a:pPr algn="ctr"/>
                      <a:r>
                        <a:rPr lang="en-GB" dirty="0"/>
                        <a:t>≤25</a:t>
                      </a:r>
                    </a:p>
                  </a:txBody>
                  <a:tcPr marL="90000" marR="90000" marT="0" anchor="ctr">
                    <a:solidFill>
                      <a:srgbClr val="E8EDEF"/>
                    </a:solidFill>
                  </a:tcPr>
                </a:tc>
                <a:tc>
                  <a:txBody>
                    <a:bodyPr/>
                    <a:lstStyle/>
                    <a:p>
                      <a:pPr algn="ctr"/>
                      <a:r>
                        <a:rPr lang="en-GB" u="none" dirty="0">
                          <a:latin typeface="Arial" panose="020B0604020202020204" pitchFamily="34" charset="0"/>
                        </a:rPr>
                        <a:t>1, &lt;10*</a:t>
                      </a:r>
                    </a:p>
                  </a:txBody>
                  <a:tcPr marL="90000" marR="90000" marT="0" anchor="ctr">
                    <a:solidFill>
                      <a:srgbClr val="E8EDEF"/>
                    </a:solidFill>
                  </a:tcPr>
                </a:tc>
                <a:tc>
                  <a:txBody>
                    <a:bodyPr/>
                    <a:lstStyle/>
                    <a:p>
                      <a:pPr algn="ctr"/>
                      <a:r>
                        <a:rPr lang="en-GB" u="none" dirty="0">
                          <a:latin typeface="Arial" panose="020B0604020202020204" pitchFamily="34" charset="0"/>
                        </a:rPr>
                        <a:t>-</a:t>
                      </a:r>
                    </a:p>
                  </a:txBody>
                  <a:tcPr marL="90000" marR="90000" marT="0" anchor="ctr">
                    <a:solidFill>
                      <a:srgbClr val="E8EDEF"/>
                    </a:solidFill>
                  </a:tcPr>
                </a:tc>
                <a:extLst>
                  <a:ext uri="{0D108BD9-81ED-4DB2-BD59-A6C34878D82A}">
                    <a16:rowId xmlns:a16="http://schemas.microsoft.com/office/drawing/2014/main" val="2800379683"/>
                  </a:ext>
                </a:extLst>
              </a:tr>
            </a:tbl>
          </a:graphicData>
        </a:graphic>
      </p:graphicFrame>
      <p:sp>
        <p:nvSpPr>
          <p:cNvPr id="17" name="TextBox 16">
            <a:extLst>
              <a:ext uri="{FF2B5EF4-FFF2-40B4-BE49-F238E27FC236}">
                <a16:creationId xmlns:a16="http://schemas.microsoft.com/office/drawing/2014/main" id="{777B7323-B266-A823-38E0-A6B7C29DAEE6}"/>
              </a:ext>
            </a:extLst>
          </p:cNvPr>
          <p:cNvSpPr txBox="1"/>
          <p:nvPr/>
        </p:nvSpPr>
        <p:spPr>
          <a:xfrm>
            <a:off x="458954" y="677424"/>
            <a:ext cx="10978321"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dirty="0">
                <a:latin typeface="Arial" panose="020B0604020202020204" pitchFamily="34" charset="0"/>
                <a:cs typeface="Arial" panose="020B0604020202020204" pitchFamily="34" charset="0"/>
              </a:rPr>
              <a:t>ISA+POM+DEX and POM+DEX long-term OS projections based on distributions</a:t>
            </a:r>
          </a:p>
        </p:txBody>
      </p:sp>
      <p:sp>
        <p:nvSpPr>
          <p:cNvPr id="8" name="TextBox 7">
            <a:extLst>
              <a:ext uri="{FF2B5EF4-FFF2-40B4-BE49-F238E27FC236}">
                <a16:creationId xmlns:a16="http://schemas.microsoft.com/office/drawing/2014/main" id="{14865120-A58A-67F6-81EF-06991860F275}"/>
              </a:ext>
            </a:extLst>
          </p:cNvPr>
          <p:cNvSpPr txBox="1"/>
          <p:nvPr/>
        </p:nvSpPr>
        <p:spPr>
          <a:xfrm>
            <a:off x="5158372" y="1006553"/>
            <a:ext cx="7173745"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OS predictions by distribution and intervention, % Alive</a:t>
            </a:r>
          </a:p>
        </p:txBody>
      </p:sp>
      <p:sp>
        <p:nvSpPr>
          <p:cNvPr id="18" name="Title 5">
            <a:extLst>
              <a:ext uri="{FF2B5EF4-FFF2-40B4-BE49-F238E27FC236}">
                <a16:creationId xmlns:a16="http://schemas.microsoft.com/office/drawing/2014/main" id="{01B76EEF-B70C-DFCE-8491-B1F0621879AF}"/>
              </a:ext>
            </a:extLst>
          </p:cNvPr>
          <p:cNvSpPr>
            <a:spLocks noGrp="1"/>
          </p:cNvSpPr>
          <p:nvPr>
            <p:ph type="title"/>
          </p:nvPr>
        </p:nvSpPr>
        <p:spPr>
          <a:xfrm>
            <a:off x="466724" y="263525"/>
            <a:ext cx="11250785" cy="517526"/>
          </a:xfrm>
        </p:spPr>
        <p:txBody>
          <a:bodyPr>
            <a:normAutofit/>
          </a:bodyPr>
          <a:lstStyle/>
          <a:p>
            <a:r>
              <a:rPr lang="en-GB" sz="2400" dirty="0">
                <a:latin typeface="Arial" panose="020B0604020202020204" pitchFamily="34" charset="0"/>
                <a:cs typeface="Arial" panose="020B0604020202020204" pitchFamily="34" charset="0"/>
                <a:hlinkClick r:id="rId4" action="ppaction://hlinksldjump"/>
              </a:rPr>
              <a:t>Key Issue</a:t>
            </a:r>
            <a:r>
              <a:rPr lang="en-GB" sz="2400" dirty="0">
                <a:latin typeface="Arial" panose="020B0604020202020204" pitchFamily="34" charset="0"/>
                <a:cs typeface="Arial" panose="020B0604020202020204" pitchFamily="34" charset="0"/>
              </a:rPr>
              <a:t>: </a:t>
            </a:r>
            <a:r>
              <a:rPr lang="en-GB" sz="2400" dirty="0">
                <a:cs typeface="Arial" panose="020B0604020202020204" pitchFamily="34" charset="0"/>
              </a:rPr>
              <a:t>m</a:t>
            </a:r>
            <a:r>
              <a:rPr lang="en-GB" sz="2400" dirty="0">
                <a:latin typeface="Arial" panose="020B0604020202020204" pitchFamily="34" charset="0"/>
              </a:rPr>
              <a:t>odelling </a:t>
            </a:r>
            <a:r>
              <a:rPr lang="en-GB" sz="2400" dirty="0">
                <a:latin typeface="Arial" panose="020B0604020202020204" pitchFamily="34" charset="0"/>
                <a:cs typeface="Arial" panose="020B0604020202020204" pitchFamily="34" charset="0"/>
              </a:rPr>
              <a:t>OS using ICARIA-MM: ISA+POM+DEX &amp; POM+DEX (2)</a:t>
            </a:r>
          </a:p>
        </p:txBody>
      </p:sp>
      <p:grpSp>
        <p:nvGrpSpPr>
          <p:cNvPr id="2" name="Group 1">
            <a:extLst>
              <a:ext uri="{FF2B5EF4-FFF2-40B4-BE49-F238E27FC236}">
                <a16:creationId xmlns:a16="http://schemas.microsoft.com/office/drawing/2014/main" id="{7EEF6B6E-078F-40F7-ACAF-9BCC54F776F6}"/>
              </a:ext>
            </a:extLst>
          </p:cNvPr>
          <p:cNvGrpSpPr/>
          <p:nvPr/>
        </p:nvGrpSpPr>
        <p:grpSpPr>
          <a:xfrm>
            <a:off x="1015473" y="6100740"/>
            <a:ext cx="9614390" cy="509821"/>
            <a:chOff x="1416071" y="5884121"/>
            <a:chExt cx="9415306" cy="576000"/>
          </a:xfrm>
        </p:grpSpPr>
        <p:sp>
          <p:nvSpPr>
            <p:cNvPr id="3" name="Rectangle 2" descr="Question to committee">
              <a:extLst>
                <a:ext uri="{FF2B5EF4-FFF2-40B4-BE49-F238E27FC236}">
                  <a16:creationId xmlns:a16="http://schemas.microsoft.com/office/drawing/2014/main" id="{FCA1B72D-DDAA-122A-C532-D6D7496CDEC1}"/>
                </a:ext>
              </a:extLst>
            </p:cNvPr>
            <p:cNvSpPr/>
            <p:nvPr/>
          </p:nvSpPr>
          <p:spPr>
            <a:xfrm>
              <a:off x="1819665" y="5980870"/>
              <a:ext cx="9011712" cy="38250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sz="1800" dirty="0">
                  <a:solidFill>
                    <a:schemeClr val="tx1"/>
                  </a:solidFill>
                  <a:effectLst/>
                  <a:latin typeface="+mj-lt"/>
                </a:rPr>
                <a:t>What is the committee’s preference for extrapolating OS using data from ICARIA-MM?</a:t>
              </a:r>
              <a:endParaRPr lang="en-GB" dirty="0">
                <a:solidFill>
                  <a:schemeClr val="tx1"/>
                </a:solidFill>
                <a:latin typeface="+mj-lt"/>
              </a:endParaRPr>
            </a:p>
          </p:txBody>
        </p:sp>
        <p:grpSp>
          <p:nvGrpSpPr>
            <p:cNvPr id="5" name="Group 4">
              <a:extLst>
                <a:ext uri="{FF2B5EF4-FFF2-40B4-BE49-F238E27FC236}">
                  <a16:creationId xmlns:a16="http://schemas.microsoft.com/office/drawing/2014/main" id="{41516627-5538-268E-EFC5-02E23C717D85}"/>
                </a:ext>
                <a:ext uri="{C183D7F6-B498-43B3-948B-1728B52AA6E4}">
                  <adec:decorative xmlns:adec="http://schemas.microsoft.com/office/drawing/2017/decorative" val="1"/>
                </a:ext>
              </a:extLst>
            </p:cNvPr>
            <p:cNvGrpSpPr/>
            <p:nvPr/>
          </p:nvGrpSpPr>
          <p:grpSpPr>
            <a:xfrm>
              <a:off x="1416071" y="5884121"/>
              <a:ext cx="576000" cy="576000"/>
              <a:chOff x="-1480422" y="4305828"/>
              <a:chExt cx="576000" cy="576000"/>
            </a:xfrm>
          </p:grpSpPr>
          <p:sp>
            <p:nvSpPr>
              <p:cNvPr id="7" name="Oval 6">
                <a:extLst>
                  <a:ext uri="{FF2B5EF4-FFF2-40B4-BE49-F238E27FC236}">
                    <a16:creationId xmlns:a16="http://schemas.microsoft.com/office/drawing/2014/main" id="{524953E3-0931-657E-4AED-B4976ACFE3B1}"/>
                  </a:ext>
                </a:extLst>
              </p:cNvPr>
              <p:cNvSpPr/>
              <p:nvPr/>
            </p:nvSpPr>
            <p:spPr>
              <a:xfrm>
                <a:off x="-1480422" y="4305828"/>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9" name="Graphic 8">
                <a:extLst>
                  <a:ext uri="{FF2B5EF4-FFF2-40B4-BE49-F238E27FC236}">
                    <a16:creationId xmlns:a16="http://schemas.microsoft.com/office/drawing/2014/main" id="{280F0596-2DD9-DF50-46DB-BDD5BBEAC8C5}"/>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37498" y="4368530"/>
                <a:ext cx="463463" cy="463463"/>
              </a:xfrm>
              <a:prstGeom prst="rect">
                <a:avLst/>
              </a:prstGeom>
            </p:spPr>
          </p:pic>
        </p:grpSp>
      </p:grpSp>
      <p:pic>
        <p:nvPicPr>
          <p:cNvPr id="10" name="Picture 9">
            <a:extLst>
              <a:ext uri="{FF2B5EF4-FFF2-40B4-BE49-F238E27FC236}">
                <a16:creationId xmlns:a16="http://schemas.microsoft.com/office/drawing/2014/main" id="{13C6097E-3B41-5311-8BA5-6A8A302A170D}"/>
              </a:ext>
              <a:ext uri="{C183D7F6-B498-43B3-948B-1728B52AA6E4}">
                <adec:decorative xmlns:adec="http://schemas.microsoft.com/office/drawing/2017/decorative" val="1"/>
              </a:ext>
            </a:extLst>
          </p:cNvPr>
          <p:cNvPicPr>
            <a:picLocks noChangeAspect="1"/>
          </p:cNvPicPr>
          <p:nvPr/>
        </p:nvPicPr>
        <p:blipFill rotWithShape="1">
          <a:blip r:embed="rId7"/>
          <a:srcRect l="16406" t="4575" r="14821" b="4613"/>
          <a:stretch/>
        </p:blipFill>
        <p:spPr>
          <a:xfrm>
            <a:off x="11484852" y="148603"/>
            <a:ext cx="576000" cy="576000"/>
          </a:xfrm>
          <a:prstGeom prst="rect">
            <a:avLst/>
          </a:prstGeom>
        </p:spPr>
      </p:pic>
      <p:sp>
        <p:nvSpPr>
          <p:cNvPr id="11" name="TextBox 10">
            <a:extLst>
              <a:ext uri="{FF2B5EF4-FFF2-40B4-BE49-F238E27FC236}">
                <a16:creationId xmlns:a16="http://schemas.microsoft.com/office/drawing/2014/main" id="{D7FC17F9-1FCA-44A5-19AE-DE809765F3F8}"/>
              </a:ext>
            </a:extLst>
          </p:cNvPr>
          <p:cNvSpPr txBox="1"/>
          <p:nvPr/>
        </p:nvSpPr>
        <p:spPr>
          <a:xfrm>
            <a:off x="6096000" y="3594280"/>
            <a:ext cx="5964852"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*depends on there being improved therapies that people can bridge onto at 5th line+</a:t>
            </a:r>
          </a:p>
        </p:txBody>
      </p:sp>
    </p:spTree>
    <p:extLst>
      <p:ext uri="{BB962C8B-B14F-4D97-AF65-F5344CB8AC3E}">
        <p14:creationId xmlns:p14="http://schemas.microsoft.com/office/powerpoint/2010/main" val="249473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sz="4000" dirty="0" err="1">
                <a:latin typeface="Arial" panose="020B0604020202020204" pitchFamily="34" charset="0"/>
                <a:cs typeface="Arial" panose="020B0604020202020204" pitchFamily="34" charset="0"/>
              </a:rPr>
              <a:t>Isatuximab</a:t>
            </a:r>
            <a:r>
              <a:rPr lang="en-GB" sz="4000" dirty="0">
                <a:latin typeface="Arial" panose="020B0604020202020204" pitchFamily="34" charset="0"/>
                <a:cs typeface="Arial" panose="020B0604020202020204" pitchFamily="34" charset="0"/>
              </a:rPr>
              <a:t> with pomalidomide and dexamethasone for treating relapsed and refractory multiple myeloma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284954"/>
            <a:ext cx="10026139" cy="2875457"/>
          </a:xfrm>
        </p:spPr>
        <p:txBody>
          <a:bodyPr>
            <a:noAutofit/>
          </a:bodyPr>
          <a:lstStyle/>
          <a:p>
            <a:pPr marL="457200" indent="-457200">
              <a:buSzPts val="2400"/>
              <a:buFont typeface="Wingdings" pitchFamily="2" charset="2"/>
              <a:buChar char="ü"/>
            </a:pPr>
            <a:r>
              <a:rPr lang="en-GB" sz="2800" dirty="0"/>
              <a:t> </a:t>
            </a:r>
            <a:r>
              <a:rPr lang="en-GB" sz="2800" b="1" dirty="0"/>
              <a:t>Background and key issues</a:t>
            </a:r>
          </a:p>
          <a:p>
            <a:pPr marL="457200" indent="-457200">
              <a:buSzPts val="2200"/>
              <a:buFont typeface="Wingdings" pitchFamily="2" charset="2"/>
              <a:buChar char="q"/>
            </a:pPr>
            <a:r>
              <a:rPr lang="en-GB" sz="2800" dirty="0"/>
              <a:t> Clinical effectiveness</a:t>
            </a:r>
          </a:p>
          <a:p>
            <a:pPr marL="457200" indent="-457200">
              <a:buSzPts val="2200"/>
              <a:buFont typeface="Wingdings" pitchFamily="2" charset="2"/>
              <a:buChar char="q"/>
            </a:pPr>
            <a:r>
              <a:rPr lang="en-GB" sz="2800" dirty="0"/>
              <a:t> Modelling and cost effectiveness</a:t>
            </a:r>
          </a:p>
          <a:p>
            <a:pPr marL="457200" indent="-457200">
              <a:buSzPts val="2000"/>
              <a:buFont typeface="Wingdings" pitchFamily="2" charset="2"/>
              <a:buChar char="q"/>
            </a:pPr>
            <a:r>
              <a:rPr lang="en-GB" sz="2800" dirty="0"/>
              <a:t> Other considerations </a:t>
            </a:r>
          </a:p>
          <a:p>
            <a:pPr marL="457200" indent="-457200">
              <a:buSzPts val="2000"/>
              <a:buFont typeface="Wingdings" pitchFamily="2" charset="2"/>
              <a:buChar char="q"/>
            </a:pPr>
            <a:r>
              <a:rPr lang="en-GB" sz="2800" dirty="0"/>
              <a:t> Summary</a:t>
            </a:r>
          </a:p>
          <a:p>
            <a:endParaRPr lang="en-GB" sz="2800" dirty="0"/>
          </a:p>
        </p:txBody>
      </p:sp>
    </p:spTree>
    <p:extLst>
      <p:ext uri="{BB962C8B-B14F-4D97-AF65-F5344CB8AC3E}">
        <p14:creationId xmlns:p14="http://schemas.microsoft.com/office/powerpoint/2010/main" val="3436929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300" dirty="0">
                <a:latin typeface="Arial" panose="020B0604020202020204" pitchFamily="34" charset="0"/>
                <a:cs typeface="Arial" panose="020B0604020202020204" pitchFamily="34" charset="0"/>
              </a:rPr>
              <a:t>Key Issue: </a:t>
            </a:r>
            <a:r>
              <a:rPr lang="en-GB" sz="2300" dirty="0">
                <a:cs typeface="Arial" panose="020B0604020202020204" pitchFamily="34" charset="0"/>
              </a:rPr>
              <a:t>m</a:t>
            </a:r>
            <a:r>
              <a:rPr lang="en-GB" sz="2300" dirty="0">
                <a:latin typeface="Arial" panose="020B0604020202020204" pitchFamily="34" charset="0"/>
              </a:rPr>
              <a:t>odelling </a:t>
            </a:r>
            <a:r>
              <a:rPr lang="en-GB" sz="2300" dirty="0">
                <a:latin typeface="Arial" panose="020B0604020202020204" pitchFamily="34" charset="0"/>
                <a:cs typeface="Arial" panose="020B0604020202020204" pitchFamily="34" charset="0"/>
              </a:rPr>
              <a:t>PFS using ICARIA-MM: ISA+POM+DEX &amp; POM+DEX (1)</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548691" y="6411913"/>
            <a:ext cx="9086850" cy="365125"/>
          </a:xfrm>
        </p:spPr>
        <p:txBody>
          <a:bodyPr>
            <a:normAutofit fontScale="85000" lnSpcReduction="20000"/>
          </a:bodyPr>
          <a:lstStyle/>
          <a:p>
            <a:r>
              <a:rPr lang="en-GB" dirty="0"/>
              <a:t>Abbreviations: Abbreviations: BIC, Bayesian Information Criterion; DEX, Dexamethasone; ISA, </a:t>
            </a:r>
            <a:r>
              <a:rPr lang="en-GB" dirty="0" err="1"/>
              <a:t>Isatuximab</a:t>
            </a:r>
            <a:r>
              <a:rPr lang="en-GB" dirty="0"/>
              <a:t>; OS, Overall survival; PFS, Progression-free survival; POM, Pomalidomide; RCS, Restricted cubic spline;</a:t>
            </a:r>
          </a:p>
        </p:txBody>
      </p:sp>
      <p:sp>
        <p:nvSpPr>
          <p:cNvPr id="7" name="Rectangle 6">
            <a:extLst>
              <a:ext uri="{FF2B5EF4-FFF2-40B4-BE49-F238E27FC236}">
                <a16:creationId xmlns:a16="http://schemas.microsoft.com/office/drawing/2014/main" id="{AAF219A8-8F65-A77F-788E-8DC1984D9D28}"/>
              </a:ext>
            </a:extLst>
          </p:cNvPr>
          <p:cNvSpPr/>
          <p:nvPr/>
        </p:nvSpPr>
        <p:spPr>
          <a:xfrm>
            <a:off x="466723" y="797595"/>
            <a:ext cx="11250784" cy="64633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rPr>
              <a:t>Estimates of PFS obtained from fitting distributions to data from ICARIA-MM (4th line population) </a:t>
            </a:r>
          </a:p>
          <a:p>
            <a:endParaRPr lang="en-GB"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3855B934-11FD-DB86-BF8B-09F0C42F5D29}"/>
              </a:ext>
            </a:extLst>
          </p:cNvPr>
          <p:cNvSpPr/>
          <p:nvPr/>
        </p:nvSpPr>
        <p:spPr>
          <a:xfrm>
            <a:off x="475284" y="1497063"/>
            <a:ext cx="11250784" cy="1177017"/>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a:t>
            </a:r>
          </a:p>
          <a:p>
            <a:r>
              <a:rPr lang="en-GB" b="1" dirty="0">
                <a:solidFill>
                  <a:schemeClr val="tx1"/>
                </a:solidFill>
                <a:latin typeface="Arial" panose="020B0604020202020204" pitchFamily="34" charset="0"/>
              </a:rPr>
              <a:t>Base case: Jointly fitted restricted cubic spline (RCS) Weibull distribution</a:t>
            </a:r>
          </a:p>
          <a:p>
            <a:pPr marL="285750" indent="-285750">
              <a:buFont typeface="Arial" panose="020B0604020202020204" pitchFamily="34" charset="0"/>
              <a:buChar char="•"/>
            </a:pPr>
            <a:r>
              <a:rPr lang="en-GB" dirty="0">
                <a:solidFill>
                  <a:schemeClr val="tx1"/>
                </a:solidFill>
                <a:latin typeface="Arial" panose="020B0604020202020204" pitchFamily="34" charset="0"/>
              </a:rPr>
              <a:t>Considers that proportional hazards models may be most appropriate </a:t>
            </a:r>
          </a:p>
          <a:p>
            <a:pPr marL="285750" indent="-285750">
              <a:buFont typeface="Arial" panose="020B0604020202020204" pitchFamily="34" charset="0"/>
              <a:buChar char="•"/>
            </a:pPr>
            <a:r>
              <a:rPr lang="en-GB" dirty="0">
                <a:solidFill>
                  <a:schemeClr val="tx1"/>
                </a:solidFill>
                <a:latin typeface="Arial" panose="020B0604020202020204" pitchFamily="34" charset="0"/>
              </a:rPr>
              <a:t>RCS Weibull curve had the best visual fit for both ISA+POM+DEX and POM+DEX</a:t>
            </a:r>
          </a:p>
          <a:p>
            <a:endParaRPr lang="en-GB" sz="2000" b="1" dirty="0">
              <a:solidFill>
                <a:schemeClr val="accent2"/>
              </a:solidFill>
              <a:latin typeface="Arial" panose="020B0604020202020204" pitchFamily="34" charset="0"/>
            </a:endParaRPr>
          </a:p>
        </p:txBody>
      </p:sp>
      <p:sp>
        <p:nvSpPr>
          <p:cNvPr id="10" name="Rectangle 9">
            <a:extLst>
              <a:ext uri="{FF2B5EF4-FFF2-40B4-BE49-F238E27FC236}">
                <a16:creationId xmlns:a16="http://schemas.microsoft.com/office/drawing/2014/main" id="{CEE33738-03EA-C1DA-658C-2726B90D6A3C}"/>
              </a:ext>
            </a:extLst>
          </p:cNvPr>
          <p:cNvSpPr/>
          <p:nvPr/>
        </p:nvSpPr>
        <p:spPr>
          <a:xfrm>
            <a:off x="475284" y="2750011"/>
            <a:ext cx="11243016" cy="204568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latin typeface="Arial" panose="020B0604020202020204" pitchFamily="34" charset="0"/>
              </a:rPr>
              <a:t>EAG comments</a:t>
            </a:r>
          </a:p>
          <a:p>
            <a:r>
              <a:rPr lang="en-GB" b="1" dirty="0">
                <a:solidFill>
                  <a:schemeClr val="tx1"/>
                </a:solidFill>
                <a:latin typeface="Arial" panose="020B0604020202020204" pitchFamily="34" charset="0"/>
              </a:rPr>
              <a:t>Base case: Independently-fitted log-normal distributions</a:t>
            </a:r>
          </a:p>
          <a:p>
            <a:pPr marL="285750" indent="-285750">
              <a:buFont typeface="Arial" panose="020B0604020202020204" pitchFamily="34" charset="0"/>
              <a:buChar char="•"/>
            </a:pPr>
            <a:r>
              <a:rPr lang="en-GB" dirty="0">
                <a:solidFill>
                  <a:schemeClr val="tx1"/>
                </a:solidFill>
                <a:latin typeface="Arial" panose="020B0604020202020204" pitchFamily="34" charset="0"/>
              </a:rPr>
              <a:t>Company’s approach assumes a constant treatment effect over time </a:t>
            </a:r>
            <a:r>
              <a:rPr lang="en-GB" dirty="0">
                <a:solidFill>
                  <a:schemeClr val="tx1"/>
                </a:solidFill>
                <a:latin typeface="Arial" panose="020B0604020202020204" pitchFamily="34" charset="0"/>
                <a:sym typeface="Wingdings" panose="05000000000000000000" pitchFamily="2" charset="2"/>
              </a:rPr>
              <a:t></a:t>
            </a:r>
            <a:r>
              <a:rPr lang="en-GB" dirty="0">
                <a:solidFill>
                  <a:schemeClr val="tx1"/>
                </a:solidFill>
                <a:latin typeface="Arial" panose="020B0604020202020204" pitchFamily="34" charset="0"/>
              </a:rPr>
              <a:t> This might not be appropriate</a:t>
            </a:r>
          </a:p>
          <a:p>
            <a:pPr marL="285750" indent="-285750">
              <a:buFont typeface="Arial" panose="020B0604020202020204" pitchFamily="34" charset="0"/>
              <a:buChar char="•"/>
            </a:pPr>
            <a:r>
              <a:rPr lang="en-GB" dirty="0">
                <a:solidFill>
                  <a:schemeClr val="tx1"/>
                </a:solidFill>
                <a:latin typeface="Arial" panose="020B0604020202020204" pitchFamily="34" charset="0"/>
              </a:rPr>
              <a:t>Independently-fitted log-normal models </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Do not require a constant treatment effect to be assumed</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Have better statistical fit (a lower BIC), equally good visual fit and plausible PFS predictions</a:t>
            </a:r>
          </a:p>
          <a:p>
            <a:pPr marL="285750" indent="-285750">
              <a:buFont typeface="Arial" panose="020B0604020202020204" pitchFamily="34" charset="0"/>
              <a:buChar char="•"/>
            </a:pPr>
            <a:r>
              <a:rPr lang="en-GB" dirty="0">
                <a:solidFill>
                  <a:schemeClr val="tx1"/>
                </a:solidFill>
                <a:latin typeface="Arial" panose="020B0604020202020204" pitchFamily="34" charset="0"/>
              </a:rPr>
              <a:t>Unlike for OS, for PFS it is plausible that there could be an ongoing advantage for ISA+POM+DEX</a:t>
            </a:r>
          </a:p>
          <a:p>
            <a:endParaRPr lang="en-GB" dirty="0">
              <a:solidFill>
                <a:schemeClr val="tx1"/>
              </a:solidFill>
              <a:latin typeface="Arial" panose="020B0604020202020204" pitchFamily="34" charset="0"/>
            </a:endParaRPr>
          </a:p>
        </p:txBody>
      </p:sp>
      <p:pic>
        <p:nvPicPr>
          <p:cNvPr id="2" name="Picture 1">
            <a:extLst>
              <a:ext uri="{FF2B5EF4-FFF2-40B4-BE49-F238E27FC236}">
                <a16:creationId xmlns:a16="http://schemas.microsoft.com/office/drawing/2014/main" id="{8974EAEA-1965-9A57-629D-2C7F405FD6C3}"/>
              </a:ext>
              <a:ext uri="{C183D7F6-B498-43B3-948B-1728B52AA6E4}">
                <adec:decorative xmlns:adec="http://schemas.microsoft.com/office/drawing/2017/decorative" val="1"/>
              </a:ext>
            </a:extLst>
          </p:cNvPr>
          <p:cNvPicPr>
            <a:picLocks/>
          </p:cNvPicPr>
          <p:nvPr/>
        </p:nvPicPr>
        <p:blipFill rotWithShape="1">
          <a:blip r:embed="rId3"/>
          <a:srcRect l="15651" t="4371" r="14330" b="4307"/>
          <a:stretch/>
        </p:blipFill>
        <p:spPr>
          <a:xfrm>
            <a:off x="11437276" y="129335"/>
            <a:ext cx="576000" cy="576000"/>
          </a:xfrm>
          <a:prstGeom prst="rect">
            <a:avLst/>
          </a:prstGeom>
        </p:spPr>
      </p:pic>
    </p:spTree>
    <p:extLst>
      <p:ext uri="{BB962C8B-B14F-4D97-AF65-F5344CB8AC3E}">
        <p14:creationId xmlns:p14="http://schemas.microsoft.com/office/powerpoint/2010/main" val="3466585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53874418-D702-0B29-BF27-5AC9F63E0527}"/>
              </a:ext>
            </a:extLst>
          </p:cNvPr>
          <p:cNvPicPr>
            <a:picLocks noChangeAspect="1"/>
          </p:cNvPicPr>
          <p:nvPr/>
        </p:nvPicPr>
        <p:blipFill>
          <a:blip r:embed="rId3"/>
          <a:stretch>
            <a:fillRect/>
          </a:stretch>
        </p:blipFill>
        <p:spPr>
          <a:xfrm>
            <a:off x="101802" y="990957"/>
            <a:ext cx="12090198" cy="5053581"/>
          </a:xfrm>
          <a:prstGeom prst="rect">
            <a:avLst/>
          </a:prstGeom>
        </p:spPr>
      </p:pic>
      <p:sp>
        <p:nvSpPr>
          <p:cNvPr id="4" name="Text Placeholder 3">
            <a:extLst>
              <a:ext uri="{FF2B5EF4-FFF2-40B4-BE49-F238E27FC236}">
                <a16:creationId xmlns:a16="http://schemas.microsoft.com/office/drawing/2014/main" id="{4FBCE5CA-0654-AA82-CB09-37D4014A9827}"/>
              </a:ext>
            </a:extLst>
          </p:cNvPr>
          <p:cNvSpPr>
            <a:spLocks noGrp="1"/>
          </p:cNvSpPr>
          <p:nvPr>
            <p:ph type="body" sz="quarter" idx="13"/>
          </p:nvPr>
        </p:nvSpPr>
        <p:spPr>
          <a:xfrm>
            <a:off x="948690" y="6492875"/>
            <a:ext cx="10629900" cy="365125"/>
          </a:xfrm>
        </p:spPr>
        <p:txBody>
          <a:bodyPr>
            <a:normAutofit fontScale="85000" lnSpcReduction="20000"/>
          </a:bodyPr>
          <a:lstStyle/>
          <a:p>
            <a:r>
              <a:rPr lang="en-GB" dirty="0"/>
              <a:t>Abbreviations: BC, Base case; DEX, Dexamethasone; EAG, External assessment group; ISA, </a:t>
            </a:r>
            <a:r>
              <a:rPr lang="en-GB" dirty="0" err="1"/>
              <a:t>Isatuximab</a:t>
            </a:r>
            <a:r>
              <a:rPr lang="en-GB" dirty="0"/>
              <a:t>; KM, Kaplan-Meier; PFS, Progression-free survival; POM, Pomalidomide; RCS, Restricted cubic spline</a:t>
            </a:r>
          </a:p>
        </p:txBody>
      </p:sp>
      <p:graphicFrame>
        <p:nvGraphicFramePr>
          <p:cNvPr id="6" name="Table 3" descr="Baseline characteristics for intervention and comparator">
            <a:extLst>
              <a:ext uri="{FF2B5EF4-FFF2-40B4-BE49-F238E27FC236}">
                <a16:creationId xmlns:a16="http://schemas.microsoft.com/office/drawing/2014/main" id="{6880379C-BC59-A522-657A-85DFAE3ED53C}"/>
              </a:ext>
            </a:extLst>
          </p:cNvPr>
          <p:cNvGraphicFramePr>
            <a:graphicFrameLocks noGrp="1"/>
          </p:cNvGraphicFramePr>
          <p:nvPr>
            <p:extLst>
              <p:ext uri="{D42A27DB-BD31-4B8C-83A1-F6EECF244321}">
                <p14:modId xmlns:p14="http://schemas.microsoft.com/office/powerpoint/2010/main" val="2884133085"/>
              </p:ext>
            </p:extLst>
          </p:nvPr>
        </p:nvGraphicFramePr>
        <p:xfrm>
          <a:off x="4219461" y="1315565"/>
          <a:ext cx="7498049" cy="1645920"/>
        </p:xfrm>
        <a:graphic>
          <a:graphicData uri="http://schemas.openxmlformats.org/drawingml/2006/table">
            <a:tbl>
              <a:tblPr firstRow="1" bandRow="1">
                <a:tableStyleId>{5C22544A-7EE6-4342-B048-85BDC9FD1C3A}</a:tableStyleId>
              </a:tblPr>
              <a:tblGrid>
                <a:gridCol w="2280491">
                  <a:extLst>
                    <a:ext uri="{9D8B030D-6E8A-4147-A177-3AD203B41FA5}">
                      <a16:colId xmlns:a16="http://schemas.microsoft.com/office/drawing/2014/main" val="2104598003"/>
                    </a:ext>
                  </a:extLst>
                </a:gridCol>
                <a:gridCol w="1861850">
                  <a:extLst>
                    <a:ext uri="{9D8B030D-6E8A-4147-A177-3AD203B41FA5}">
                      <a16:colId xmlns:a16="http://schemas.microsoft.com/office/drawing/2014/main" val="843681654"/>
                    </a:ext>
                  </a:extLst>
                </a:gridCol>
                <a:gridCol w="838927">
                  <a:extLst>
                    <a:ext uri="{9D8B030D-6E8A-4147-A177-3AD203B41FA5}">
                      <a16:colId xmlns:a16="http://schemas.microsoft.com/office/drawing/2014/main" val="86637677"/>
                    </a:ext>
                  </a:extLst>
                </a:gridCol>
                <a:gridCol w="838927">
                  <a:extLst>
                    <a:ext uri="{9D8B030D-6E8A-4147-A177-3AD203B41FA5}">
                      <a16:colId xmlns:a16="http://schemas.microsoft.com/office/drawing/2014/main" val="2930258254"/>
                    </a:ext>
                  </a:extLst>
                </a:gridCol>
                <a:gridCol w="838927">
                  <a:extLst>
                    <a:ext uri="{9D8B030D-6E8A-4147-A177-3AD203B41FA5}">
                      <a16:colId xmlns:a16="http://schemas.microsoft.com/office/drawing/2014/main" val="3796351426"/>
                    </a:ext>
                  </a:extLst>
                </a:gridCol>
                <a:gridCol w="838927">
                  <a:extLst>
                    <a:ext uri="{9D8B030D-6E8A-4147-A177-3AD203B41FA5}">
                      <a16:colId xmlns:a16="http://schemas.microsoft.com/office/drawing/2014/main" val="309964089"/>
                    </a:ext>
                  </a:extLst>
                </a:gridCol>
              </a:tblGrid>
              <a:tr h="250634">
                <a:tc rowSpan="2">
                  <a:txBody>
                    <a:bodyPr/>
                    <a:lstStyle/>
                    <a:p>
                      <a:endParaRPr lang="en-GB" dirty="0">
                        <a:latin typeface="Arial" panose="020B0604020202020204" pitchFamily="34" charset="0"/>
                      </a:endParaRPr>
                    </a:p>
                  </a:txBody>
                  <a:tcPr marT="0" marB="0" anchor="ctr">
                    <a:solidFill>
                      <a:schemeClr val="accent1"/>
                    </a:solidFill>
                  </a:tcPr>
                </a:tc>
                <a:tc rowSpan="2">
                  <a:txBody>
                    <a:bodyPr/>
                    <a:lstStyle/>
                    <a:p>
                      <a:r>
                        <a:rPr lang="en-GB" dirty="0">
                          <a:latin typeface="Arial" panose="020B0604020202020204" pitchFamily="34" charset="0"/>
                        </a:rPr>
                        <a:t>Intervention </a:t>
                      </a:r>
                    </a:p>
                  </a:txBody>
                  <a:tcPr marT="0" marB="0" anchor="ctr">
                    <a:solidFill>
                      <a:schemeClr val="accent1"/>
                    </a:solidFill>
                  </a:tcPr>
                </a:tc>
                <a:tc gridSpan="4">
                  <a:txBody>
                    <a:bodyPr/>
                    <a:lstStyle/>
                    <a:p>
                      <a:pPr algn="ctr"/>
                      <a:r>
                        <a:rPr lang="en-GB" dirty="0">
                          <a:latin typeface="Arial" panose="020B0604020202020204" pitchFamily="34" charset="0"/>
                        </a:rPr>
                        <a:t>% Progression free</a:t>
                      </a:r>
                    </a:p>
                  </a:txBody>
                  <a:tcPr marT="0" marB="0">
                    <a:lnB w="12700" cap="flat" cmpd="sng" algn="ctr">
                      <a:solidFill>
                        <a:schemeClr val="bg1"/>
                      </a:solidFill>
                      <a:prstDash val="solid"/>
                      <a:round/>
                      <a:headEnd type="none" w="med" len="med"/>
                      <a:tailEnd type="none" w="med" len="med"/>
                    </a:lnB>
                  </a:tcPr>
                </a:tc>
                <a:tc hMerge="1">
                  <a:txBody>
                    <a:bodyPr/>
                    <a:lstStyle/>
                    <a:p>
                      <a:pPr algn="ctr"/>
                      <a:endParaRPr lang="en-GB" dirty="0">
                        <a:latin typeface="Arial" panose="020B0604020202020204" pitchFamily="34" charset="0"/>
                      </a:endParaRPr>
                    </a:p>
                  </a:txBody>
                  <a:tcPr marT="0" marB="0"/>
                </a:tc>
                <a:tc hMerge="1">
                  <a:txBody>
                    <a:bodyPr/>
                    <a:lstStyle/>
                    <a:p>
                      <a:pPr algn="ctr"/>
                      <a:endParaRPr lang="en-GB" dirty="0">
                        <a:latin typeface="Arial" panose="020B0604020202020204" pitchFamily="34" charset="0"/>
                      </a:endParaRPr>
                    </a:p>
                  </a:txBody>
                  <a:tcPr marT="0" marB="0"/>
                </a:tc>
                <a:tc hMerge="1">
                  <a:txBody>
                    <a:bodyPr/>
                    <a:lstStyle/>
                    <a:p>
                      <a:pPr algn="ctr"/>
                      <a:endParaRPr lang="en-GB" dirty="0">
                        <a:latin typeface="Arial" panose="020B0604020202020204" pitchFamily="34" charset="0"/>
                      </a:endParaRPr>
                    </a:p>
                  </a:txBody>
                  <a:tcPr marT="0" marB="0"/>
                </a:tc>
                <a:extLst>
                  <a:ext uri="{0D108BD9-81ED-4DB2-BD59-A6C34878D82A}">
                    <a16:rowId xmlns:a16="http://schemas.microsoft.com/office/drawing/2014/main" val="1851671130"/>
                  </a:ext>
                </a:extLst>
              </a:tr>
              <a:tr h="250634">
                <a:tc vMerge="1">
                  <a:txBody>
                    <a:bodyPr/>
                    <a:lstStyle/>
                    <a:p>
                      <a:r>
                        <a:rPr lang="en-GB" dirty="0">
                          <a:latin typeface="Arial" panose="020B0604020202020204" pitchFamily="34" charset="0"/>
                        </a:rPr>
                        <a:t>Distribution</a:t>
                      </a:r>
                    </a:p>
                  </a:txBody>
                  <a:tcPr marT="0" marB="0">
                    <a:solidFill>
                      <a:schemeClr val="accent1"/>
                    </a:solidFill>
                  </a:tcPr>
                </a:tc>
                <a:tc vMerge="1">
                  <a:txBody>
                    <a:bodyPr/>
                    <a:lstStyle/>
                    <a:p>
                      <a:r>
                        <a:rPr lang="en-GB" dirty="0">
                          <a:latin typeface="Arial" panose="020B0604020202020204" pitchFamily="34" charset="0"/>
                        </a:rPr>
                        <a:t>Intervention </a:t>
                      </a:r>
                    </a:p>
                  </a:txBody>
                  <a:tcPr marT="0" marB="0">
                    <a:solidFill>
                      <a:schemeClr val="accent1"/>
                    </a:solidFill>
                  </a:tcPr>
                </a:tc>
                <a:tc>
                  <a:txBody>
                    <a:bodyPr/>
                    <a:lstStyle/>
                    <a:p>
                      <a:pPr algn="ctr"/>
                      <a:r>
                        <a:rPr lang="en-GB" dirty="0">
                          <a:solidFill>
                            <a:schemeClr val="bg1"/>
                          </a:solidFill>
                          <a:latin typeface="Arial" panose="020B0604020202020204" pitchFamily="34" charset="0"/>
                        </a:rPr>
                        <a:t>1Y</a:t>
                      </a:r>
                    </a:p>
                  </a:txBody>
                  <a:tcPr marT="0" marB="0">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228096"/>
                    </a:solidFill>
                  </a:tcPr>
                </a:tc>
                <a:tc>
                  <a:txBody>
                    <a:bodyPr/>
                    <a:lstStyle/>
                    <a:p>
                      <a:pPr algn="ctr"/>
                      <a:r>
                        <a:rPr lang="en-GB" dirty="0">
                          <a:solidFill>
                            <a:schemeClr val="bg1"/>
                          </a:solidFill>
                          <a:latin typeface="Arial" panose="020B0604020202020204" pitchFamily="34" charset="0"/>
                        </a:rPr>
                        <a:t>3Y</a:t>
                      </a:r>
                    </a:p>
                  </a:txBody>
                  <a:tcPr marT="0" marB="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228096"/>
                    </a:solidFill>
                  </a:tcPr>
                </a:tc>
                <a:tc>
                  <a:txBody>
                    <a:bodyPr/>
                    <a:lstStyle/>
                    <a:p>
                      <a:pPr algn="ctr"/>
                      <a:r>
                        <a:rPr lang="en-GB" dirty="0">
                          <a:solidFill>
                            <a:schemeClr val="bg1"/>
                          </a:solidFill>
                          <a:latin typeface="Arial" panose="020B0604020202020204" pitchFamily="34" charset="0"/>
                        </a:rPr>
                        <a:t>5Y</a:t>
                      </a:r>
                    </a:p>
                  </a:txBody>
                  <a:tcPr marT="0" marB="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228096"/>
                    </a:solidFill>
                  </a:tcPr>
                </a:tc>
                <a:tc>
                  <a:txBody>
                    <a:bodyPr/>
                    <a:lstStyle/>
                    <a:p>
                      <a:pPr algn="ctr"/>
                      <a:r>
                        <a:rPr lang="en-GB" dirty="0">
                          <a:solidFill>
                            <a:schemeClr val="bg1"/>
                          </a:solidFill>
                          <a:latin typeface="Arial" panose="020B0604020202020204" pitchFamily="34" charset="0"/>
                        </a:rPr>
                        <a:t>10Y</a:t>
                      </a:r>
                    </a:p>
                  </a:txBody>
                  <a:tcPr marT="0" marB="0">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228096"/>
                    </a:solidFill>
                  </a:tcPr>
                </a:tc>
                <a:extLst>
                  <a:ext uri="{0D108BD9-81ED-4DB2-BD59-A6C34878D82A}">
                    <a16:rowId xmlns:a16="http://schemas.microsoft.com/office/drawing/2014/main" val="1887854385"/>
                  </a:ext>
                </a:extLst>
              </a:tr>
              <a:tr h="250634">
                <a:tc rowSpan="2">
                  <a:txBody>
                    <a:bodyPr/>
                    <a:lstStyle/>
                    <a:p>
                      <a:pPr algn="l"/>
                      <a:r>
                        <a:rPr lang="en-GB" b="0" dirty="0">
                          <a:solidFill>
                            <a:schemeClr val="bg1"/>
                          </a:solidFill>
                          <a:latin typeface="Arial" panose="020B0604020202020204" pitchFamily="34" charset="0"/>
                        </a:rPr>
                        <a:t>Company base case</a:t>
                      </a:r>
                    </a:p>
                  </a:txBody>
                  <a:tcPr marT="0" marB="0" anchor="ctr">
                    <a:solidFill>
                      <a:schemeClr val="accent1"/>
                    </a:solidFill>
                  </a:tcPr>
                </a:tc>
                <a:tc>
                  <a:txBody>
                    <a:bodyPr/>
                    <a:lstStyle/>
                    <a:p>
                      <a:pPr algn="l"/>
                      <a:r>
                        <a:rPr lang="en-GB" b="0" dirty="0">
                          <a:solidFill>
                            <a:schemeClr val="bg1"/>
                          </a:solidFill>
                          <a:latin typeface="Arial" panose="020B0604020202020204" pitchFamily="34" charset="0"/>
                        </a:rPr>
                        <a:t>ISA+POM+DEX</a:t>
                      </a:r>
                    </a:p>
                  </a:txBody>
                  <a:tcPr marT="0" marB="0">
                    <a:solidFill>
                      <a:schemeClr val="accent1"/>
                    </a:solidFill>
                  </a:tcPr>
                </a:tc>
                <a:tc>
                  <a:txBody>
                    <a:bodyPr/>
                    <a:lstStyle/>
                    <a:p>
                      <a:pPr algn="ctr"/>
                      <a:r>
                        <a:rPr lang="en-GB" u="none" dirty="0">
                          <a:latin typeface="Arial" panose="020B0604020202020204" pitchFamily="34" charset="0"/>
                        </a:rPr>
                        <a:t>52.3</a:t>
                      </a:r>
                    </a:p>
                  </a:txBody>
                  <a:tcPr marT="0" marB="0" anchor="ctr">
                    <a:lnT w="38100" cap="flat" cmpd="sng" algn="ctr">
                      <a:solidFill>
                        <a:schemeClr val="bg1"/>
                      </a:solidFill>
                      <a:prstDash val="solid"/>
                      <a:round/>
                      <a:headEnd type="none" w="med" len="med"/>
                      <a:tailEnd type="none" w="med" len="med"/>
                    </a:lnT>
                  </a:tcPr>
                </a:tc>
                <a:tc>
                  <a:txBody>
                    <a:bodyPr/>
                    <a:lstStyle/>
                    <a:p>
                      <a:pPr algn="ctr"/>
                      <a:r>
                        <a:rPr lang="en-GB" u="none" dirty="0">
                          <a:latin typeface="Arial" panose="020B0604020202020204" pitchFamily="34" charset="0"/>
                        </a:rPr>
                        <a:t>26.7</a:t>
                      </a:r>
                    </a:p>
                  </a:txBody>
                  <a:tcPr marT="0" marB="0" anchor="ctr">
                    <a:lnT w="38100" cap="flat" cmpd="sng" algn="ctr">
                      <a:solidFill>
                        <a:schemeClr val="bg1"/>
                      </a:solidFill>
                      <a:prstDash val="solid"/>
                      <a:round/>
                      <a:headEnd type="none" w="med" len="med"/>
                      <a:tailEnd type="none" w="med" len="med"/>
                    </a:lnT>
                  </a:tcPr>
                </a:tc>
                <a:tc>
                  <a:txBody>
                    <a:bodyPr/>
                    <a:lstStyle/>
                    <a:p>
                      <a:pPr algn="ctr"/>
                      <a:r>
                        <a:rPr lang="en-GB" u="none" dirty="0">
                          <a:latin typeface="Arial" panose="020B0604020202020204" pitchFamily="34" charset="0"/>
                        </a:rPr>
                        <a:t>17.9</a:t>
                      </a:r>
                    </a:p>
                  </a:txBody>
                  <a:tcPr marT="0" marB="0" anchor="ctr">
                    <a:lnT w="38100" cap="flat" cmpd="sng" algn="ctr">
                      <a:solidFill>
                        <a:schemeClr val="bg1"/>
                      </a:solidFill>
                      <a:prstDash val="solid"/>
                      <a:round/>
                      <a:headEnd type="none" w="med" len="med"/>
                      <a:tailEnd type="none" w="med" len="med"/>
                    </a:lnT>
                  </a:tcPr>
                </a:tc>
                <a:tc>
                  <a:txBody>
                    <a:bodyPr/>
                    <a:lstStyle/>
                    <a:p>
                      <a:pPr algn="ctr"/>
                      <a:r>
                        <a:rPr lang="en-GB" u="none" dirty="0">
                          <a:latin typeface="Arial" panose="020B0604020202020204" pitchFamily="34" charset="0"/>
                        </a:rPr>
                        <a:t>8.5</a:t>
                      </a:r>
                    </a:p>
                  </a:txBody>
                  <a:tcPr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736809526"/>
                  </a:ext>
                </a:extLst>
              </a:tr>
              <a:tr h="250634">
                <a:tc vMerge="1">
                  <a:txBody>
                    <a:bodyPr/>
                    <a:lstStyle/>
                    <a:p>
                      <a:pPr algn="l"/>
                      <a:endParaRPr lang="en-GB" b="0" dirty="0">
                        <a:solidFill>
                          <a:schemeClr val="bg1"/>
                        </a:solidFill>
                        <a:latin typeface="Arial" panose="020B0604020202020204" pitchFamily="34" charset="0"/>
                      </a:endParaRPr>
                    </a:p>
                  </a:txBody>
                  <a:tcPr>
                    <a:solidFill>
                      <a:schemeClr val="accent1"/>
                    </a:solidFill>
                  </a:tcPr>
                </a:tc>
                <a:tc>
                  <a:txBody>
                    <a:bodyPr/>
                    <a:lstStyle/>
                    <a:p>
                      <a:pPr algn="l"/>
                      <a:r>
                        <a:rPr lang="en-GB" b="0" dirty="0">
                          <a:solidFill>
                            <a:schemeClr val="bg1"/>
                          </a:solidFill>
                          <a:latin typeface="Arial" panose="020B0604020202020204" pitchFamily="34" charset="0"/>
                        </a:rPr>
                        <a:t>POM+DEX</a:t>
                      </a:r>
                    </a:p>
                  </a:txBody>
                  <a:tcPr marT="0" marB="0">
                    <a:solidFill>
                      <a:schemeClr val="accent1"/>
                    </a:solidFill>
                  </a:tcPr>
                </a:tc>
                <a:tc>
                  <a:txBody>
                    <a:bodyPr/>
                    <a:lstStyle/>
                    <a:p>
                      <a:pPr algn="ctr"/>
                      <a:r>
                        <a:rPr lang="en-GB" u="none" dirty="0">
                          <a:latin typeface="Arial" panose="020B0604020202020204" pitchFamily="34" charset="0"/>
                        </a:rPr>
                        <a:t>31.3</a:t>
                      </a:r>
                    </a:p>
                  </a:txBody>
                  <a:tcPr marT="0" marB="0" anchor="ctr"/>
                </a:tc>
                <a:tc>
                  <a:txBody>
                    <a:bodyPr/>
                    <a:lstStyle/>
                    <a:p>
                      <a:pPr algn="ctr"/>
                      <a:r>
                        <a:rPr lang="en-GB" u="none" dirty="0">
                          <a:latin typeface="Arial" panose="020B0604020202020204" pitchFamily="34" charset="0"/>
                        </a:rPr>
                        <a:t>9.3</a:t>
                      </a:r>
                    </a:p>
                  </a:txBody>
                  <a:tcPr marT="0" marB="0" anchor="ctr"/>
                </a:tc>
                <a:tc>
                  <a:txBody>
                    <a:bodyPr/>
                    <a:lstStyle/>
                    <a:p>
                      <a:pPr algn="ctr"/>
                      <a:r>
                        <a:rPr lang="en-GB" u="none" dirty="0">
                          <a:latin typeface="Arial" panose="020B0604020202020204" pitchFamily="34" charset="0"/>
                        </a:rPr>
                        <a:t>4.5</a:t>
                      </a:r>
                    </a:p>
                  </a:txBody>
                  <a:tcPr marT="0" marB="0" anchor="ctr"/>
                </a:tc>
                <a:tc>
                  <a:txBody>
                    <a:bodyPr/>
                    <a:lstStyle/>
                    <a:p>
                      <a:pPr algn="ctr"/>
                      <a:r>
                        <a:rPr lang="en-GB" u="none" dirty="0">
                          <a:latin typeface="Arial" panose="020B0604020202020204" pitchFamily="34" charset="0"/>
                        </a:rPr>
                        <a:t>1.2</a:t>
                      </a:r>
                    </a:p>
                  </a:txBody>
                  <a:tcPr marT="0" marB="0" anchor="ctr"/>
                </a:tc>
                <a:extLst>
                  <a:ext uri="{0D108BD9-81ED-4DB2-BD59-A6C34878D82A}">
                    <a16:rowId xmlns:a16="http://schemas.microsoft.com/office/drawing/2014/main" val="89017482"/>
                  </a:ext>
                </a:extLst>
              </a:tr>
              <a:tr h="250634">
                <a:tc rowSpan="2">
                  <a:txBody>
                    <a:bodyPr/>
                    <a:lstStyle/>
                    <a:p>
                      <a:pPr algn="l"/>
                      <a:r>
                        <a:rPr lang="en-GB" b="0" dirty="0">
                          <a:solidFill>
                            <a:schemeClr val="bg1"/>
                          </a:solidFill>
                          <a:latin typeface="Arial" panose="020B0604020202020204" pitchFamily="34" charset="0"/>
                        </a:rPr>
                        <a:t>EAG base case</a:t>
                      </a:r>
                    </a:p>
                  </a:txBody>
                  <a:tcPr marT="0" marB="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ISA+POM+DEX</a:t>
                      </a:r>
                    </a:p>
                  </a:txBody>
                  <a:tcPr marT="0" marB="0">
                    <a:solidFill>
                      <a:schemeClr val="accent1"/>
                    </a:solidFill>
                  </a:tcPr>
                </a:tc>
                <a:tc>
                  <a:txBody>
                    <a:bodyPr/>
                    <a:lstStyle/>
                    <a:p>
                      <a:pPr algn="ctr"/>
                      <a:r>
                        <a:rPr lang="en-GB" u="none" dirty="0">
                          <a:latin typeface="Arial" panose="020B0604020202020204" pitchFamily="34" charset="0"/>
                        </a:rPr>
                        <a:t>54.9</a:t>
                      </a:r>
                    </a:p>
                  </a:txBody>
                  <a:tcPr marT="0" marB="0" anchor="ctr"/>
                </a:tc>
                <a:tc>
                  <a:txBody>
                    <a:bodyPr/>
                    <a:lstStyle/>
                    <a:p>
                      <a:pPr algn="ctr"/>
                      <a:r>
                        <a:rPr lang="en-GB" u="none" dirty="0">
                          <a:latin typeface="Arial" panose="020B0604020202020204" pitchFamily="34" charset="0"/>
                        </a:rPr>
                        <a:t>25.6</a:t>
                      </a:r>
                    </a:p>
                  </a:txBody>
                  <a:tcPr marT="0" marB="0" anchor="ctr"/>
                </a:tc>
                <a:tc>
                  <a:txBody>
                    <a:bodyPr/>
                    <a:lstStyle/>
                    <a:p>
                      <a:pPr algn="ctr"/>
                      <a:r>
                        <a:rPr lang="en-GB" u="none" dirty="0">
                          <a:latin typeface="Arial" panose="020B0604020202020204" pitchFamily="34" charset="0"/>
                        </a:rPr>
                        <a:t>15.5</a:t>
                      </a:r>
                    </a:p>
                  </a:txBody>
                  <a:tcPr marT="0" marB="0" anchor="ctr"/>
                </a:tc>
                <a:tc>
                  <a:txBody>
                    <a:bodyPr/>
                    <a:lstStyle/>
                    <a:p>
                      <a:pPr algn="ctr"/>
                      <a:r>
                        <a:rPr lang="en-GB" u="none" dirty="0">
                          <a:latin typeface="Arial" panose="020B0604020202020204" pitchFamily="34" charset="0"/>
                        </a:rPr>
                        <a:t>6.7</a:t>
                      </a:r>
                    </a:p>
                  </a:txBody>
                  <a:tcPr marT="0" marB="0" anchor="ctr"/>
                </a:tc>
                <a:extLst>
                  <a:ext uri="{0D108BD9-81ED-4DB2-BD59-A6C34878D82A}">
                    <a16:rowId xmlns:a16="http://schemas.microsoft.com/office/drawing/2014/main" val="912483413"/>
                  </a:ext>
                </a:extLst>
              </a:tr>
              <a:tr h="250634">
                <a:tc vMerge="1">
                  <a:txBody>
                    <a:bodyPr/>
                    <a:lstStyle/>
                    <a:p>
                      <a:pPr algn="l"/>
                      <a:endParaRPr lang="en-GB" b="0" dirty="0">
                        <a:solidFill>
                          <a:schemeClr val="bg1"/>
                        </a:solidFill>
                        <a:latin typeface="Arial" panose="020B0604020202020204" pitchFamily="34" charset="0"/>
                      </a:endParaRPr>
                    </a:p>
                  </a:txBody>
                  <a:tcP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POM+DEX</a:t>
                      </a:r>
                    </a:p>
                  </a:txBody>
                  <a:tcPr marT="0" marB="0">
                    <a:solidFill>
                      <a:schemeClr val="accent1"/>
                    </a:solidFill>
                  </a:tcPr>
                </a:tc>
                <a:tc>
                  <a:txBody>
                    <a:bodyPr/>
                    <a:lstStyle/>
                    <a:p>
                      <a:pPr algn="ctr"/>
                      <a:r>
                        <a:rPr lang="en-GB" u="none" dirty="0">
                          <a:latin typeface="Arial" panose="020B0604020202020204" pitchFamily="34" charset="0"/>
                        </a:rPr>
                        <a:t>33.0</a:t>
                      </a:r>
                    </a:p>
                  </a:txBody>
                  <a:tcPr marT="0" marB="0" anchor="ctr"/>
                </a:tc>
                <a:tc>
                  <a:txBody>
                    <a:bodyPr/>
                    <a:lstStyle/>
                    <a:p>
                      <a:pPr algn="ctr"/>
                      <a:r>
                        <a:rPr lang="en-GB" u="none" dirty="0">
                          <a:latin typeface="Arial" panose="020B0604020202020204" pitchFamily="34" charset="0"/>
                        </a:rPr>
                        <a:t>8.3</a:t>
                      </a:r>
                    </a:p>
                  </a:txBody>
                  <a:tcPr marT="0" marB="0" anchor="ctr"/>
                </a:tc>
                <a:tc>
                  <a:txBody>
                    <a:bodyPr/>
                    <a:lstStyle/>
                    <a:p>
                      <a:pPr algn="ctr"/>
                      <a:r>
                        <a:rPr lang="en-GB" u="none" dirty="0">
                          <a:latin typeface="Arial" panose="020B0604020202020204" pitchFamily="34" charset="0"/>
                        </a:rPr>
                        <a:t>3.5</a:t>
                      </a:r>
                    </a:p>
                  </a:txBody>
                  <a:tcPr marT="0" marB="0" anchor="ctr"/>
                </a:tc>
                <a:tc>
                  <a:txBody>
                    <a:bodyPr/>
                    <a:lstStyle/>
                    <a:p>
                      <a:pPr algn="ctr"/>
                      <a:r>
                        <a:rPr lang="en-GB" u="none" dirty="0">
                          <a:latin typeface="Arial" panose="020B0604020202020204" pitchFamily="34" charset="0"/>
                        </a:rPr>
                        <a:t>0.8</a:t>
                      </a:r>
                    </a:p>
                  </a:txBody>
                  <a:tcPr marT="0" marB="0" anchor="ctr"/>
                </a:tc>
                <a:extLst>
                  <a:ext uri="{0D108BD9-81ED-4DB2-BD59-A6C34878D82A}">
                    <a16:rowId xmlns:a16="http://schemas.microsoft.com/office/drawing/2014/main" val="2698917377"/>
                  </a:ext>
                </a:extLst>
              </a:tr>
            </a:tbl>
          </a:graphicData>
        </a:graphic>
      </p:graphicFrame>
      <p:sp>
        <p:nvSpPr>
          <p:cNvPr id="8" name="TextBox 7">
            <a:extLst>
              <a:ext uri="{FF2B5EF4-FFF2-40B4-BE49-F238E27FC236}">
                <a16:creationId xmlns:a16="http://schemas.microsoft.com/office/drawing/2014/main" id="{14865120-A58A-67F6-81EF-06991860F275}"/>
              </a:ext>
            </a:extLst>
          </p:cNvPr>
          <p:cNvSpPr txBox="1"/>
          <p:nvPr/>
        </p:nvSpPr>
        <p:spPr>
          <a:xfrm>
            <a:off x="4087888" y="990068"/>
            <a:ext cx="8259112"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PFS predictions by distribution and intervention</a:t>
            </a:r>
            <a:r>
              <a:rPr lang="en-GB" b="1"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0BB1EEB-135B-62D6-0BCC-3C24BBA329EF}"/>
              </a:ext>
            </a:extLst>
          </p:cNvPr>
          <p:cNvSpPr txBox="1"/>
          <p:nvPr/>
        </p:nvSpPr>
        <p:spPr>
          <a:xfrm>
            <a:off x="474490" y="660611"/>
            <a:ext cx="9912155"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dirty="0">
                <a:latin typeface="Arial" panose="020B0604020202020204" pitchFamily="34" charset="0"/>
                <a:cs typeface="Arial" panose="020B0604020202020204" pitchFamily="34" charset="0"/>
              </a:rPr>
              <a:t>ISA+POM+DEX and POM+DEX long-term PFS projections based on distributions</a:t>
            </a:r>
          </a:p>
        </p:txBody>
      </p:sp>
      <p:sp>
        <p:nvSpPr>
          <p:cNvPr id="5" name="Title 5">
            <a:extLst>
              <a:ext uri="{FF2B5EF4-FFF2-40B4-BE49-F238E27FC236}">
                <a16:creationId xmlns:a16="http://schemas.microsoft.com/office/drawing/2014/main" id="{9073A5AC-A39B-2BDD-E23A-2B0835D73C30}"/>
              </a:ext>
            </a:extLst>
          </p:cNvPr>
          <p:cNvSpPr>
            <a:spLocks noGrp="1"/>
          </p:cNvSpPr>
          <p:nvPr>
            <p:ph type="title"/>
          </p:nvPr>
        </p:nvSpPr>
        <p:spPr>
          <a:xfrm>
            <a:off x="466724" y="263525"/>
            <a:ext cx="11250785" cy="517526"/>
          </a:xfrm>
        </p:spPr>
        <p:txBody>
          <a:bodyPr>
            <a:normAutofit/>
          </a:bodyPr>
          <a:lstStyle/>
          <a:p>
            <a:r>
              <a:rPr lang="en-GB" sz="2300" dirty="0">
                <a:latin typeface="Arial" panose="020B0604020202020204" pitchFamily="34" charset="0"/>
                <a:cs typeface="Arial" panose="020B0604020202020204" pitchFamily="34" charset="0"/>
                <a:hlinkClick r:id="rId4" action="ppaction://hlinksldjump"/>
              </a:rPr>
              <a:t>Key Issue</a:t>
            </a:r>
            <a:r>
              <a:rPr lang="en-GB" sz="2300" dirty="0">
                <a:latin typeface="Arial" panose="020B0604020202020204" pitchFamily="34" charset="0"/>
                <a:cs typeface="Arial" panose="020B0604020202020204" pitchFamily="34" charset="0"/>
              </a:rPr>
              <a:t>: </a:t>
            </a:r>
            <a:r>
              <a:rPr lang="en-GB" sz="2300" dirty="0">
                <a:cs typeface="Arial" panose="020B0604020202020204" pitchFamily="34" charset="0"/>
              </a:rPr>
              <a:t>m</a:t>
            </a:r>
            <a:r>
              <a:rPr lang="en-GB" sz="2300" dirty="0">
                <a:latin typeface="Arial" panose="020B0604020202020204" pitchFamily="34" charset="0"/>
              </a:rPr>
              <a:t>odelling </a:t>
            </a:r>
            <a:r>
              <a:rPr lang="en-GB" sz="2300" dirty="0">
                <a:latin typeface="Arial" panose="020B0604020202020204" pitchFamily="34" charset="0"/>
                <a:cs typeface="Arial" panose="020B0604020202020204" pitchFamily="34" charset="0"/>
              </a:rPr>
              <a:t>PFS using ICARIA-MM: ISA+POM+DEX &amp; POM+DEX (2)</a:t>
            </a:r>
          </a:p>
        </p:txBody>
      </p:sp>
      <p:grpSp>
        <p:nvGrpSpPr>
          <p:cNvPr id="7" name="Group 6">
            <a:extLst>
              <a:ext uri="{FF2B5EF4-FFF2-40B4-BE49-F238E27FC236}">
                <a16:creationId xmlns:a16="http://schemas.microsoft.com/office/drawing/2014/main" id="{EC6257D9-3E3B-4C1D-CE6C-B3919E508E7B}"/>
              </a:ext>
            </a:extLst>
          </p:cNvPr>
          <p:cNvGrpSpPr/>
          <p:nvPr/>
        </p:nvGrpSpPr>
        <p:grpSpPr>
          <a:xfrm>
            <a:off x="1356343" y="5939282"/>
            <a:ext cx="9624252" cy="576000"/>
            <a:chOff x="1417830" y="5884213"/>
            <a:chExt cx="9624252" cy="576000"/>
          </a:xfrm>
        </p:grpSpPr>
        <p:sp>
          <p:nvSpPr>
            <p:cNvPr id="9" name="Rectangle 8" descr="Question to committee">
              <a:extLst>
                <a:ext uri="{FF2B5EF4-FFF2-40B4-BE49-F238E27FC236}">
                  <a16:creationId xmlns:a16="http://schemas.microsoft.com/office/drawing/2014/main" id="{6259F970-BF07-854D-F57B-3B46F23BFEF2}"/>
                </a:ext>
              </a:extLst>
            </p:cNvPr>
            <p:cNvSpPr/>
            <p:nvPr/>
          </p:nvSpPr>
          <p:spPr>
            <a:xfrm>
              <a:off x="1818061" y="5989468"/>
              <a:ext cx="9224021" cy="36512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sz="1800" dirty="0">
                  <a:solidFill>
                    <a:schemeClr val="tx1"/>
                  </a:solidFill>
                  <a:effectLst/>
                  <a:latin typeface="Segoe UI" panose="020B0502040204020203" pitchFamily="34" charset="0"/>
                </a:rPr>
                <a:t>What is the committee’s preference for extrapolating PFS using data from ICARIA-MM?</a:t>
              </a:r>
              <a:endParaRPr lang="en-GB" dirty="0">
                <a:solidFill>
                  <a:schemeClr val="tx1"/>
                </a:solidFill>
                <a:latin typeface="Arial" panose="020B0604020202020204" pitchFamily="34" charset="0"/>
              </a:endParaRPr>
            </a:p>
          </p:txBody>
        </p:sp>
        <p:grpSp>
          <p:nvGrpSpPr>
            <p:cNvPr id="10" name="Group 9">
              <a:extLst>
                <a:ext uri="{FF2B5EF4-FFF2-40B4-BE49-F238E27FC236}">
                  <a16:creationId xmlns:a16="http://schemas.microsoft.com/office/drawing/2014/main" id="{21E722EF-F95F-B863-360D-3CE2A7828FF6}"/>
                </a:ext>
                <a:ext uri="{C183D7F6-B498-43B3-948B-1728B52AA6E4}">
                  <adec:decorative xmlns:adec="http://schemas.microsoft.com/office/drawing/2017/decorative" val="1"/>
                </a:ext>
              </a:extLst>
            </p:cNvPr>
            <p:cNvGrpSpPr/>
            <p:nvPr/>
          </p:nvGrpSpPr>
          <p:grpSpPr>
            <a:xfrm>
              <a:off x="1417830" y="5884213"/>
              <a:ext cx="576000" cy="576000"/>
              <a:chOff x="-1478663" y="4305920"/>
              <a:chExt cx="576000" cy="576000"/>
            </a:xfrm>
          </p:grpSpPr>
          <p:sp>
            <p:nvSpPr>
              <p:cNvPr id="11" name="Oval 10">
                <a:extLst>
                  <a:ext uri="{FF2B5EF4-FFF2-40B4-BE49-F238E27FC236}">
                    <a16:creationId xmlns:a16="http://schemas.microsoft.com/office/drawing/2014/main" id="{05A6462A-67E1-EE74-B247-AC8E13D08AEC}"/>
                  </a:ext>
                </a:extLst>
              </p:cNvPr>
              <p:cNvSpPr/>
              <p:nvPr/>
            </p:nvSpPr>
            <p:spPr>
              <a:xfrm>
                <a:off x="-1478663" y="4305920"/>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2" name="Graphic 11">
                <a:extLst>
                  <a:ext uri="{FF2B5EF4-FFF2-40B4-BE49-F238E27FC236}">
                    <a16:creationId xmlns:a16="http://schemas.microsoft.com/office/drawing/2014/main" id="{C86C8439-98A0-9CC4-DB5C-F2F9C3499F5C}"/>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08540" y="4382010"/>
                <a:ext cx="463463" cy="463463"/>
              </a:xfrm>
              <a:prstGeom prst="rect">
                <a:avLst/>
              </a:prstGeom>
            </p:spPr>
          </p:pic>
        </p:grpSp>
      </p:grpSp>
      <p:pic>
        <p:nvPicPr>
          <p:cNvPr id="13" name="Picture 12">
            <a:extLst>
              <a:ext uri="{FF2B5EF4-FFF2-40B4-BE49-F238E27FC236}">
                <a16:creationId xmlns:a16="http://schemas.microsoft.com/office/drawing/2014/main" id="{56809772-E649-5B84-BAEC-A149FE5546F0}"/>
              </a:ext>
              <a:ext uri="{C183D7F6-B498-43B3-948B-1728B52AA6E4}">
                <adec:decorative xmlns:adec="http://schemas.microsoft.com/office/drawing/2017/decorative" val="1"/>
              </a:ext>
            </a:extLst>
          </p:cNvPr>
          <p:cNvPicPr>
            <a:picLocks/>
          </p:cNvPicPr>
          <p:nvPr/>
        </p:nvPicPr>
        <p:blipFill rotWithShape="1">
          <a:blip r:embed="rId7"/>
          <a:srcRect l="15651" t="4371" r="14330" b="4307"/>
          <a:stretch/>
        </p:blipFill>
        <p:spPr>
          <a:xfrm>
            <a:off x="11437276" y="129335"/>
            <a:ext cx="576000" cy="576000"/>
          </a:xfrm>
          <a:prstGeom prst="rect">
            <a:avLst/>
          </a:prstGeom>
        </p:spPr>
      </p:pic>
    </p:spTree>
    <p:extLst>
      <p:ext uri="{BB962C8B-B14F-4D97-AF65-F5344CB8AC3E}">
        <p14:creationId xmlns:p14="http://schemas.microsoft.com/office/powerpoint/2010/main" val="1428855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fontScale="90000"/>
          </a:bodyPr>
          <a:lstStyle/>
          <a:p>
            <a:r>
              <a:rPr lang="en-GB" dirty="0">
                <a:latin typeface="Arial" panose="020B0604020202020204" pitchFamily="34" charset="0"/>
                <a:cs typeface="Arial" panose="020B0604020202020204" pitchFamily="34" charset="0"/>
              </a:rPr>
              <a:t>Key Issue: </a:t>
            </a:r>
            <a:r>
              <a:rPr lang="pt-BR" dirty="0">
                <a:cs typeface="Arial" panose="020B0604020202020204" pitchFamily="34" charset="0"/>
              </a:rPr>
              <a:t>m</a:t>
            </a:r>
            <a:r>
              <a:rPr lang="pt-BR" dirty="0">
                <a:latin typeface="Arial" panose="020B0604020202020204" pitchFamily="34" charset="0"/>
              </a:rPr>
              <a:t>odelling </a:t>
            </a:r>
            <a:r>
              <a:rPr lang="pt-BR" sz="3200" dirty="0">
                <a:latin typeface="Arial" panose="020B0604020202020204" pitchFamily="34" charset="0"/>
              </a:rPr>
              <a:t>OS </a:t>
            </a:r>
            <a:r>
              <a:rPr lang="pt-BR" sz="3200" kern="1200" dirty="0">
                <a:latin typeface="Arial" panose="020B0604020202020204" pitchFamily="34" charset="0"/>
                <a:ea typeface="+mn-ea"/>
                <a:cs typeface="Arial" panose="020B0604020202020204" pitchFamily="34" charset="0"/>
              </a:rPr>
              <a:t>using SACT </a:t>
            </a:r>
            <a:r>
              <a:rPr lang="pt-BR" kern="1200" dirty="0">
                <a:latin typeface="Arial" panose="020B0604020202020204" pitchFamily="34" charset="0"/>
                <a:ea typeface="+mn-ea"/>
                <a:cs typeface="Arial" panose="020B0604020202020204" pitchFamily="34" charset="0"/>
              </a:rPr>
              <a:t>data sets: </a:t>
            </a:r>
            <a:r>
              <a:rPr lang="pt-BR" dirty="0">
                <a:latin typeface="Arial" panose="020B0604020202020204" pitchFamily="34" charset="0"/>
              </a:rPr>
              <a:t>POM+DEX </a:t>
            </a:r>
            <a:r>
              <a:rPr lang="pt-BR" dirty="0">
                <a:latin typeface="Arial" panose="020B0604020202020204" pitchFamily="34" charset="0"/>
                <a:cs typeface="Arial" panose="020B0604020202020204" pitchFamily="34" charset="0"/>
              </a:rPr>
              <a:t>(1)</a:t>
            </a:r>
            <a:endParaRPr lang="en-GB" dirty="0">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145918" y="6332221"/>
            <a:ext cx="10398381" cy="449580"/>
          </a:xfrm>
        </p:spPr>
        <p:txBody>
          <a:bodyPr>
            <a:normAutofit/>
          </a:bodyPr>
          <a:lstStyle/>
          <a:p>
            <a:r>
              <a:rPr lang="en-GB" sz="1200" dirty="0"/>
              <a:t>Abbreviations: AIC: Akaike Information Criterion; BIC, Bayesian Information Criterion; DEX, Dexamethasone; KM, Kaplan-Meier; OS, Overall survival; POM, Pomalidomide; RCS, Restricted cubic spline; SACT, Systemic anti-cancer treatment;</a:t>
            </a:r>
          </a:p>
        </p:txBody>
      </p:sp>
      <p:sp>
        <p:nvSpPr>
          <p:cNvPr id="7" name="Rectangle 6">
            <a:extLst>
              <a:ext uri="{FF2B5EF4-FFF2-40B4-BE49-F238E27FC236}">
                <a16:creationId xmlns:a16="http://schemas.microsoft.com/office/drawing/2014/main" id="{AAF219A8-8F65-A77F-788E-8DC1984D9D28}"/>
              </a:ext>
            </a:extLst>
          </p:cNvPr>
          <p:cNvSpPr/>
          <p:nvPr/>
        </p:nvSpPr>
        <p:spPr>
          <a:xfrm>
            <a:off x="495751" y="797595"/>
            <a:ext cx="11236270" cy="61200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Background</a:t>
            </a:r>
          </a:p>
          <a:p>
            <a:r>
              <a:rPr lang="en-GB" dirty="0">
                <a:solidFill>
                  <a:schemeClr val="tx1"/>
                </a:solidFill>
                <a:latin typeface="Arial" panose="020B0604020202020204" pitchFamily="34" charset="0"/>
              </a:rPr>
              <a:t>Estimates of OS obtained from fitting distributions to data from the SACT population </a:t>
            </a:r>
          </a:p>
        </p:txBody>
      </p:sp>
      <p:sp>
        <p:nvSpPr>
          <p:cNvPr id="8" name="Rectangle 7">
            <a:extLst>
              <a:ext uri="{FF2B5EF4-FFF2-40B4-BE49-F238E27FC236}">
                <a16:creationId xmlns:a16="http://schemas.microsoft.com/office/drawing/2014/main" id="{3855B934-11FD-DB86-BF8B-09F0C42F5D29}"/>
              </a:ext>
            </a:extLst>
          </p:cNvPr>
          <p:cNvSpPr/>
          <p:nvPr/>
        </p:nvSpPr>
        <p:spPr>
          <a:xfrm>
            <a:off x="496915" y="1497405"/>
            <a:ext cx="11236270" cy="147802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90000" tIns="0" rIns="90000" bIns="0" rtlCol="0" anchor="t"/>
          <a:lstStyle/>
          <a:p>
            <a:r>
              <a:rPr lang="en-GB" sz="2000" b="1" dirty="0">
                <a:solidFill>
                  <a:schemeClr val="accent2"/>
                </a:solidFill>
                <a:latin typeface="Arial" panose="020B0604020202020204" pitchFamily="34" charset="0"/>
              </a:rPr>
              <a:t>Company</a:t>
            </a:r>
          </a:p>
          <a:p>
            <a:r>
              <a:rPr lang="en-GB" b="1" dirty="0">
                <a:solidFill>
                  <a:schemeClr val="tx1"/>
                </a:solidFill>
                <a:latin typeface="Arial" panose="020B0604020202020204" pitchFamily="34" charset="0"/>
              </a:rPr>
              <a:t>Base case POM+DEX: Log-normal </a:t>
            </a:r>
          </a:p>
          <a:p>
            <a:pPr marL="285750" indent="-285750">
              <a:buFont typeface="Arial" panose="020B0604020202020204" pitchFamily="34" charset="0"/>
              <a:buChar char="•"/>
            </a:pPr>
            <a:r>
              <a:rPr lang="en-GB" dirty="0">
                <a:solidFill>
                  <a:schemeClr val="tx1"/>
                </a:solidFill>
                <a:latin typeface="Arial" panose="020B0604020202020204" pitchFamily="34" charset="0"/>
              </a:rPr>
              <a:t>The log-normal distribution</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Had the best statistical fit (AIC and BIC) and a clinically reasonable tail survival</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Represent a conservative assumption </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 Clinical experts provided </a:t>
            </a:r>
            <a:r>
              <a:rPr lang="en-GB" dirty="0">
                <a:solidFill>
                  <a:schemeClr val="tx1"/>
                </a:solidFill>
                <a:latin typeface="Arial" panose="020B0604020202020204" pitchFamily="34" charset="0"/>
              </a:rPr>
              <a:t>more pessimistic distributions </a:t>
            </a:r>
            <a:endParaRPr lang="en-GB" dirty="0">
              <a:solidFill>
                <a:schemeClr val="accent2"/>
              </a:solidFill>
              <a:latin typeface="Arial" panose="020B0604020202020204" pitchFamily="34" charset="0"/>
            </a:endParaRPr>
          </a:p>
          <a:p>
            <a:pPr marL="742950" lvl="1" indent="-285750">
              <a:buFont typeface="Inter" panose="02000503000000020004" pitchFamily="2" charset="0"/>
              <a:buChar char="↳"/>
            </a:pPr>
            <a:endParaRPr lang="en-GB" dirty="0">
              <a:solidFill>
                <a:schemeClr val="tx1"/>
              </a:solidFill>
              <a:latin typeface="Arial" panose="020B0604020202020204" pitchFamily="34" charset="0"/>
              <a:cs typeface="Arial" panose="020B0604020202020204" pitchFamily="34" charset="0"/>
            </a:endParaRPr>
          </a:p>
          <a:p>
            <a:endParaRPr lang="en-GB" sz="2000" b="1" dirty="0">
              <a:solidFill>
                <a:schemeClr val="accent2"/>
              </a:solidFill>
              <a:latin typeface="Arial" panose="020B0604020202020204" pitchFamily="34" charset="0"/>
            </a:endParaRPr>
          </a:p>
        </p:txBody>
      </p:sp>
      <p:sp>
        <p:nvSpPr>
          <p:cNvPr id="10" name="Rectangle 9">
            <a:extLst>
              <a:ext uri="{FF2B5EF4-FFF2-40B4-BE49-F238E27FC236}">
                <a16:creationId xmlns:a16="http://schemas.microsoft.com/office/drawing/2014/main" id="{CEE33738-03EA-C1DA-658C-2726B90D6A3C}"/>
              </a:ext>
            </a:extLst>
          </p:cNvPr>
          <p:cNvSpPr/>
          <p:nvPr/>
        </p:nvSpPr>
        <p:spPr>
          <a:xfrm>
            <a:off x="495751" y="3063239"/>
            <a:ext cx="11243016" cy="17210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tx1"/>
                </a:solidFill>
                <a:latin typeface="Arial" panose="020B0604020202020204" pitchFamily="34" charset="0"/>
              </a:rPr>
              <a:t>EAG comments</a:t>
            </a:r>
          </a:p>
          <a:p>
            <a:r>
              <a:rPr lang="en-GB" b="1" dirty="0">
                <a:solidFill>
                  <a:schemeClr val="tx1"/>
                </a:solidFill>
                <a:latin typeface="Arial" panose="020B0604020202020204" pitchFamily="34" charset="0"/>
              </a:rPr>
              <a:t>Base case POM+DEX: RCS Weibull 1 knot</a:t>
            </a:r>
          </a:p>
          <a:p>
            <a:pPr marL="285750" indent="-285750">
              <a:buFont typeface="Arial" panose="020B0604020202020204" pitchFamily="34" charset="0"/>
              <a:buChar char="•"/>
            </a:pPr>
            <a:r>
              <a:rPr lang="en-GB" dirty="0">
                <a:solidFill>
                  <a:schemeClr val="tx1"/>
                </a:solidFill>
                <a:latin typeface="Arial" panose="020B0604020202020204" pitchFamily="34" charset="0"/>
              </a:rPr>
              <a:t>The log-normal distribution</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Does not provide the best fit to the KM data </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 It overestimates the data in the tail area</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RCS Weibull with 1 knot </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Preferred by the company’s clinical experts </a:t>
            </a:r>
          </a:p>
          <a:p>
            <a:pPr marL="742950" lvl="1" indent="-285750">
              <a:buFont typeface="Inter" panose="02000503000000020004" pitchFamily="2" charset="0"/>
              <a:buChar char="↳"/>
            </a:pPr>
            <a:endParaRPr lang="en-GB" dirty="0">
              <a:solidFill>
                <a:schemeClr val="tx1"/>
              </a:solidFill>
              <a:latin typeface="Arial" panose="020B0604020202020204" pitchFamily="34" charset="0"/>
              <a:cs typeface="Arial" panose="020B0604020202020204" pitchFamily="34" charset="0"/>
            </a:endParaRPr>
          </a:p>
          <a:p>
            <a:endParaRPr lang="en-GB" dirty="0">
              <a:solidFill>
                <a:schemeClr val="tx1"/>
              </a:solidFill>
              <a:latin typeface="Arial" panose="020B0604020202020204" pitchFamily="34" charset="0"/>
            </a:endParaRPr>
          </a:p>
        </p:txBody>
      </p:sp>
      <p:pic>
        <p:nvPicPr>
          <p:cNvPr id="3" name="Picture 2">
            <a:extLst>
              <a:ext uri="{FF2B5EF4-FFF2-40B4-BE49-F238E27FC236}">
                <a16:creationId xmlns:a16="http://schemas.microsoft.com/office/drawing/2014/main" id="{280BA92E-5629-F377-62FC-762E50DF1B9B}"/>
              </a:ext>
              <a:ext uri="{C183D7F6-B498-43B3-948B-1728B52AA6E4}">
                <adec:decorative xmlns:adec="http://schemas.microsoft.com/office/drawing/2017/decorative" val="1"/>
              </a:ext>
            </a:extLst>
          </p:cNvPr>
          <p:cNvPicPr>
            <a:picLocks/>
          </p:cNvPicPr>
          <p:nvPr/>
        </p:nvPicPr>
        <p:blipFill rotWithShape="1">
          <a:blip r:embed="rId3"/>
          <a:srcRect l="15651" t="4371" r="14330" b="4307"/>
          <a:stretch/>
        </p:blipFill>
        <p:spPr>
          <a:xfrm>
            <a:off x="11437276" y="129335"/>
            <a:ext cx="576000" cy="576000"/>
          </a:xfrm>
          <a:prstGeom prst="rect">
            <a:avLst/>
          </a:prstGeom>
        </p:spPr>
      </p:pic>
    </p:spTree>
    <p:extLst>
      <p:ext uri="{BB962C8B-B14F-4D97-AF65-F5344CB8AC3E}">
        <p14:creationId xmlns:p14="http://schemas.microsoft.com/office/powerpoint/2010/main" val="331500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99DDCD8F-91D9-BE11-D52B-334A77265042}"/>
              </a:ext>
            </a:extLst>
          </p:cNvPr>
          <p:cNvPicPr>
            <a:picLocks noChangeAspect="1"/>
          </p:cNvPicPr>
          <p:nvPr/>
        </p:nvPicPr>
        <p:blipFill>
          <a:blip r:embed="rId3"/>
          <a:stretch>
            <a:fillRect/>
          </a:stretch>
        </p:blipFill>
        <p:spPr>
          <a:xfrm>
            <a:off x="-1" y="957213"/>
            <a:ext cx="12192001" cy="5123793"/>
          </a:xfrm>
          <a:prstGeom prst="rect">
            <a:avLst/>
          </a:prstGeom>
        </p:spPr>
      </p:pic>
      <p:sp>
        <p:nvSpPr>
          <p:cNvPr id="4" name="Text Placeholder 3">
            <a:extLst>
              <a:ext uri="{FF2B5EF4-FFF2-40B4-BE49-F238E27FC236}">
                <a16:creationId xmlns:a16="http://schemas.microsoft.com/office/drawing/2014/main" id="{4FBCE5CA-0654-AA82-CB09-37D4014A9827}"/>
              </a:ext>
            </a:extLst>
          </p:cNvPr>
          <p:cNvSpPr>
            <a:spLocks noGrp="1"/>
          </p:cNvSpPr>
          <p:nvPr>
            <p:ph type="body" sz="quarter" idx="13"/>
          </p:nvPr>
        </p:nvSpPr>
        <p:spPr>
          <a:xfrm>
            <a:off x="1030796" y="6491220"/>
            <a:ext cx="10496475" cy="389424"/>
          </a:xfrm>
        </p:spPr>
        <p:txBody>
          <a:bodyPr>
            <a:noAutofit/>
          </a:bodyPr>
          <a:lstStyle/>
          <a:p>
            <a:r>
              <a:rPr lang="en-GB" sz="1200" dirty="0"/>
              <a:t>Abbreviations: DEX, Dexamethasone; KM, Kaplan-Meier; OS, Overall survival; POM, Pomalidomide; RCS, Restricted cubic spline; SACT, Systemic anti-cancer treatment;</a:t>
            </a:r>
          </a:p>
        </p:txBody>
      </p:sp>
      <p:graphicFrame>
        <p:nvGraphicFramePr>
          <p:cNvPr id="6" name="Table 3" descr="Baseline characteristics for intervention and comparator">
            <a:extLst>
              <a:ext uri="{FF2B5EF4-FFF2-40B4-BE49-F238E27FC236}">
                <a16:creationId xmlns:a16="http://schemas.microsoft.com/office/drawing/2014/main" id="{6880379C-BC59-A522-657A-85DFAE3ED53C}"/>
              </a:ext>
            </a:extLst>
          </p:cNvPr>
          <p:cNvGraphicFramePr>
            <a:graphicFrameLocks noGrp="1"/>
          </p:cNvGraphicFramePr>
          <p:nvPr>
            <p:extLst>
              <p:ext uri="{D42A27DB-BD31-4B8C-83A1-F6EECF244321}">
                <p14:modId xmlns:p14="http://schemas.microsoft.com/office/powerpoint/2010/main" val="3341577731"/>
              </p:ext>
            </p:extLst>
          </p:nvPr>
        </p:nvGraphicFramePr>
        <p:xfrm>
          <a:off x="5407390" y="1384183"/>
          <a:ext cx="6378780" cy="1280160"/>
        </p:xfrm>
        <a:graphic>
          <a:graphicData uri="http://schemas.openxmlformats.org/drawingml/2006/table">
            <a:tbl>
              <a:tblPr firstRow="1" bandRow="1">
                <a:tableStyleId>{5C22544A-7EE6-4342-B048-85BDC9FD1C3A}</a:tableStyleId>
              </a:tblPr>
              <a:tblGrid>
                <a:gridCol w="2329180">
                  <a:extLst>
                    <a:ext uri="{9D8B030D-6E8A-4147-A177-3AD203B41FA5}">
                      <a16:colId xmlns:a16="http://schemas.microsoft.com/office/drawing/2014/main" val="2104598003"/>
                    </a:ext>
                  </a:extLst>
                </a:gridCol>
                <a:gridCol w="1500800">
                  <a:extLst>
                    <a:ext uri="{9D8B030D-6E8A-4147-A177-3AD203B41FA5}">
                      <a16:colId xmlns:a16="http://schemas.microsoft.com/office/drawing/2014/main" val="843681654"/>
                    </a:ext>
                  </a:extLst>
                </a:gridCol>
                <a:gridCol w="688000">
                  <a:extLst>
                    <a:ext uri="{9D8B030D-6E8A-4147-A177-3AD203B41FA5}">
                      <a16:colId xmlns:a16="http://schemas.microsoft.com/office/drawing/2014/main" val="86637677"/>
                    </a:ext>
                  </a:extLst>
                </a:gridCol>
                <a:gridCol w="561000">
                  <a:extLst>
                    <a:ext uri="{9D8B030D-6E8A-4147-A177-3AD203B41FA5}">
                      <a16:colId xmlns:a16="http://schemas.microsoft.com/office/drawing/2014/main" val="2930258254"/>
                    </a:ext>
                  </a:extLst>
                </a:gridCol>
                <a:gridCol w="649900">
                  <a:extLst>
                    <a:ext uri="{9D8B030D-6E8A-4147-A177-3AD203B41FA5}">
                      <a16:colId xmlns:a16="http://schemas.microsoft.com/office/drawing/2014/main" val="3796351426"/>
                    </a:ext>
                  </a:extLst>
                </a:gridCol>
                <a:gridCol w="649900">
                  <a:extLst>
                    <a:ext uri="{9D8B030D-6E8A-4147-A177-3AD203B41FA5}">
                      <a16:colId xmlns:a16="http://schemas.microsoft.com/office/drawing/2014/main" val="309964089"/>
                    </a:ext>
                  </a:extLst>
                </a:gridCol>
              </a:tblGrid>
              <a:tr h="144060">
                <a:tc rowSpan="2">
                  <a:txBody>
                    <a:bodyPr/>
                    <a:lstStyle/>
                    <a:p>
                      <a:r>
                        <a:rPr lang="en-GB" b="0" dirty="0">
                          <a:solidFill>
                            <a:schemeClr val="bg1"/>
                          </a:solidFill>
                          <a:latin typeface="Arial" panose="020B0604020202020204" pitchFamily="34" charset="0"/>
                        </a:rPr>
                        <a:t>Distribution</a:t>
                      </a:r>
                      <a:endParaRPr lang="en-GB" b="0" dirty="0">
                        <a:latin typeface="Arial" panose="020B0604020202020204" pitchFamily="34" charset="0"/>
                      </a:endParaRPr>
                    </a:p>
                  </a:txBody>
                  <a:tcPr marL="90000" marR="90000" marT="0" marB="0" anchor="ctr">
                    <a:solidFill>
                      <a:schemeClr val="accent1"/>
                    </a:solidFill>
                  </a:tcPr>
                </a:tc>
                <a:tc rowSpan="2">
                  <a:txBody>
                    <a:bodyPr/>
                    <a:lstStyle/>
                    <a:p>
                      <a:r>
                        <a:rPr lang="en-GB" b="0" dirty="0">
                          <a:solidFill>
                            <a:schemeClr val="bg2"/>
                          </a:solidFill>
                          <a:latin typeface="Arial" panose="020B0604020202020204" pitchFamily="34" charset="0"/>
                        </a:rPr>
                        <a:t>Intervention </a:t>
                      </a:r>
                    </a:p>
                  </a:txBody>
                  <a:tcPr marL="90000" marR="90000" marT="0" marB="0" anchor="ctr">
                    <a:solidFill>
                      <a:schemeClr val="accent1"/>
                    </a:solidFill>
                  </a:tcPr>
                </a:tc>
                <a:tc gridSpan="4">
                  <a:txBody>
                    <a:bodyPr/>
                    <a:lstStyle/>
                    <a:p>
                      <a:pPr algn="ctr"/>
                      <a:r>
                        <a:rPr lang="en-GB" b="0" dirty="0">
                          <a:latin typeface="Arial" panose="020B0604020202020204" pitchFamily="34" charset="0"/>
                        </a:rPr>
                        <a:t>% Alive</a:t>
                      </a:r>
                    </a:p>
                  </a:txBody>
                  <a:tcPr marL="90000" marR="90000" marT="0" marB="0" anchor="ctr">
                    <a:lnB w="9525" cap="flat" cmpd="sng" algn="ctr">
                      <a:solidFill>
                        <a:schemeClr val="bg1"/>
                      </a:solidFill>
                      <a:prstDash val="solid"/>
                      <a:round/>
                      <a:headEnd type="none" w="med" len="med"/>
                      <a:tailEnd type="none" w="med" len="med"/>
                    </a:lnB>
                  </a:tcPr>
                </a:tc>
                <a:tc hMerge="1">
                  <a:txBody>
                    <a:bodyPr/>
                    <a:lstStyle/>
                    <a:p>
                      <a:pPr algn="ctr"/>
                      <a:endParaRPr lang="en-GB" dirty="0">
                        <a:latin typeface="Arial" panose="020B0604020202020204" pitchFamily="34" charset="0"/>
                      </a:endParaRPr>
                    </a:p>
                  </a:txBody>
                  <a:tcPr marL="90000" marR="90000" marT="0" marB="0"/>
                </a:tc>
                <a:tc hMerge="1">
                  <a:txBody>
                    <a:bodyPr/>
                    <a:lstStyle/>
                    <a:p>
                      <a:pPr algn="ctr"/>
                      <a:endParaRPr lang="en-GB" dirty="0">
                        <a:latin typeface="Arial" panose="020B0604020202020204" pitchFamily="34" charset="0"/>
                      </a:endParaRPr>
                    </a:p>
                  </a:txBody>
                  <a:tcPr marL="90000" marR="90000" marT="0" marB="0"/>
                </a:tc>
                <a:tc hMerge="1">
                  <a:txBody>
                    <a:bodyPr/>
                    <a:lstStyle/>
                    <a:p>
                      <a:pPr algn="ctr"/>
                      <a:endParaRPr lang="en-GB" dirty="0">
                        <a:latin typeface="Arial" panose="020B0604020202020204" pitchFamily="34" charset="0"/>
                      </a:endParaRPr>
                    </a:p>
                  </a:txBody>
                  <a:tcPr marL="90000" marR="90000" marT="0" marB="0"/>
                </a:tc>
                <a:extLst>
                  <a:ext uri="{0D108BD9-81ED-4DB2-BD59-A6C34878D82A}">
                    <a16:rowId xmlns:a16="http://schemas.microsoft.com/office/drawing/2014/main" val="4036739634"/>
                  </a:ext>
                </a:extLst>
              </a:tr>
              <a:tr h="144060">
                <a:tc vMerge="1">
                  <a:txBody>
                    <a:bodyPr/>
                    <a:lstStyle/>
                    <a:p>
                      <a:r>
                        <a:rPr lang="en-GB" b="0" dirty="0">
                          <a:solidFill>
                            <a:schemeClr val="bg1"/>
                          </a:solidFill>
                          <a:latin typeface="Arial" panose="020B0604020202020204" pitchFamily="34" charset="0"/>
                        </a:rPr>
                        <a:t>Distribution</a:t>
                      </a:r>
                      <a:endParaRPr lang="en-GB" dirty="0">
                        <a:latin typeface="Arial" panose="020B0604020202020204" pitchFamily="34" charset="0"/>
                      </a:endParaRPr>
                    </a:p>
                  </a:txBody>
                  <a:tcPr marL="90000" marR="90000" marT="0" marB="0">
                    <a:solidFill>
                      <a:schemeClr val="accent1"/>
                    </a:solidFill>
                  </a:tcPr>
                </a:tc>
                <a:tc vMerge="1">
                  <a:txBody>
                    <a:bodyPr/>
                    <a:lstStyle/>
                    <a:p>
                      <a:r>
                        <a:rPr lang="en-GB" dirty="0">
                          <a:solidFill>
                            <a:schemeClr val="bg2"/>
                          </a:solidFill>
                          <a:latin typeface="Arial" panose="020B0604020202020204" pitchFamily="34" charset="0"/>
                        </a:rPr>
                        <a:t>Intervention </a:t>
                      </a:r>
                    </a:p>
                  </a:txBody>
                  <a:tcPr marL="90000" marR="90000" marT="0" marB="0">
                    <a:solidFill>
                      <a:srgbClr val="228096"/>
                    </a:solidFill>
                  </a:tcPr>
                </a:tc>
                <a:tc>
                  <a:txBody>
                    <a:bodyPr/>
                    <a:lstStyle/>
                    <a:p>
                      <a:pPr algn="ctr"/>
                      <a:r>
                        <a:rPr lang="en-GB" b="1" dirty="0">
                          <a:solidFill>
                            <a:schemeClr val="bg2"/>
                          </a:solidFill>
                          <a:latin typeface="Arial" panose="020B0604020202020204" pitchFamily="34" charset="0"/>
                        </a:rPr>
                        <a:t>1Y</a:t>
                      </a:r>
                    </a:p>
                  </a:txBody>
                  <a:tcPr marL="90000" marR="9000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228096"/>
                    </a:solidFill>
                  </a:tcPr>
                </a:tc>
                <a:tc>
                  <a:txBody>
                    <a:bodyPr/>
                    <a:lstStyle/>
                    <a:p>
                      <a:pPr algn="ctr"/>
                      <a:r>
                        <a:rPr lang="en-GB" b="1" dirty="0">
                          <a:solidFill>
                            <a:schemeClr val="bg2"/>
                          </a:solidFill>
                          <a:latin typeface="Arial" panose="020B0604020202020204" pitchFamily="34" charset="0"/>
                        </a:rPr>
                        <a:t>5Y</a:t>
                      </a:r>
                    </a:p>
                  </a:txBody>
                  <a:tcPr marL="90000" marR="90000" marT="0" marB="0"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228096"/>
                    </a:solidFill>
                  </a:tcPr>
                </a:tc>
                <a:tc>
                  <a:txBody>
                    <a:bodyPr/>
                    <a:lstStyle/>
                    <a:p>
                      <a:pPr algn="ctr"/>
                      <a:r>
                        <a:rPr lang="en-GB" b="0" dirty="0">
                          <a:solidFill>
                            <a:schemeClr val="bg2"/>
                          </a:solidFill>
                          <a:latin typeface="Arial" panose="020B0604020202020204" pitchFamily="34" charset="0"/>
                        </a:rPr>
                        <a:t>10Y</a:t>
                      </a:r>
                    </a:p>
                  </a:txBody>
                  <a:tcPr marL="90000" marR="90000" marT="0" marB="0"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228096"/>
                    </a:solidFill>
                  </a:tcPr>
                </a:tc>
                <a:tc>
                  <a:txBody>
                    <a:bodyPr/>
                    <a:lstStyle/>
                    <a:p>
                      <a:pPr algn="ctr"/>
                      <a:r>
                        <a:rPr lang="en-GB" b="0" dirty="0">
                          <a:solidFill>
                            <a:schemeClr val="bg2"/>
                          </a:solidFill>
                          <a:latin typeface="Arial" panose="020B0604020202020204" pitchFamily="34" charset="0"/>
                        </a:rPr>
                        <a:t>15Y</a:t>
                      </a:r>
                    </a:p>
                  </a:txBody>
                  <a:tcPr marL="90000" marR="90000" marT="0" marB="0"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228096"/>
                    </a:solidFill>
                  </a:tcPr>
                </a:tc>
                <a:extLst>
                  <a:ext uri="{0D108BD9-81ED-4DB2-BD59-A6C34878D82A}">
                    <a16:rowId xmlns:a16="http://schemas.microsoft.com/office/drawing/2014/main" val="1887854385"/>
                  </a:ext>
                </a:extLst>
              </a:tr>
              <a:tr h="192080">
                <a:tc>
                  <a:txBody>
                    <a:bodyPr/>
                    <a:lstStyle/>
                    <a:p>
                      <a:pPr algn="l"/>
                      <a:r>
                        <a:rPr lang="en-GB" b="0" dirty="0">
                          <a:solidFill>
                            <a:schemeClr val="bg1"/>
                          </a:solidFill>
                          <a:latin typeface="Arial" panose="020B0604020202020204" pitchFamily="34" charset="0"/>
                        </a:rPr>
                        <a:t>Company base case</a:t>
                      </a:r>
                    </a:p>
                  </a:txBody>
                  <a:tcPr>
                    <a:solidFill>
                      <a:schemeClr val="accent1"/>
                    </a:solidFill>
                  </a:tcPr>
                </a:tc>
                <a:tc>
                  <a:txBody>
                    <a:bodyPr/>
                    <a:lstStyle/>
                    <a:p>
                      <a:pPr algn="l"/>
                      <a:r>
                        <a:rPr lang="en-GB" b="0" dirty="0">
                          <a:solidFill>
                            <a:schemeClr val="bg1"/>
                          </a:solidFill>
                          <a:latin typeface="Arial" panose="020B0604020202020204" pitchFamily="34" charset="0"/>
                        </a:rPr>
                        <a:t>POM+DEX</a:t>
                      </a:r>
                    </a:p>
                  </a:txBody>
                  <a:tcPr marL="90000" marR="90000" marT="0" marB="0" anchor="ctr">
                    <a:solidFill>
                      <a:schemeClr val="accent1"/>
                    </a:solidFill>
                  </a:tcPr>
                </a:tc>
                <a:tc>
                  <a:txBody>
                    <a:bodyPr/>
                    <a:lstStyle/>
                    <a:p>
                      <a:pPr algn="ctr"/>
                      <a:r>
                        <a:rPr lang="en-GB" u="none" dirty="0">
                          <a:latin typeface="Arial" panose="020B0604020202020204" pitchFamily="34" charset="0"/>
                        </a:rPr>
                        <a:t>31.0</a:t>
                      </a:r>
                    </a:p>
                  </a:txBody>
                  <a:tcPr marL="90000" marR="90000" marT="0" marB="0" anchor="ctr">
                    <a:lnT w="28575" cap="flat" cmpd="sng" algn="ctr">
                      <a:solidFill>
                        <a:schemeClr val="bg1"/>
                      </a:solidFill>
                      <a:prstDash val="solid"/>
                      <a:round/>
                      <a:headEnd type="none" w="med" len="med"/>
                      <a:tailEnd type="none" w="med" len="med"/>
                    </a:lnT>
                  </a:tcPr>
                </a:tc>
                <a:tc>
                  <a:txBody>
                    <a:bodyPr/>
                    <a:lstStyle/>
                    <a:p>
                      <a:pPr algn="ctr"/>
                      <a:r>
                        <a:rPr lang="en-GB" u="none" dirty="0">
                          <a:latin typeface="Arial" panose="020B0604020202020204" pitchFamily="34" charset="0"/>
                        </a:rPr>
                        <a:t>4.8</a:t>
                      </a:r>
                    </a:p>
                  </a:txBody>
                  <a:tcPr marL="90000" marR="90000" marT="0" marB="0" anchor="ctr">
                    <a:lnT w="28575" cap="flat" cmpd="sng" algn="ctr">
                      <a:solidFill>
                        <a:schemeClr val="bg1"/>
                      </a:solidFill>
                      <a:prstDash val="solid"/>
                      <a:round/>
                      <a:headEnd type="none" w="med" len="med"/>
                      <a:tailEnd type="none" w="med" len="med"/>
                    </a:lnT>
                  </a:tcPr>
                </a:tc>
                <a:tc>
                  <a:txBody>
                    <a:bodyPr/>
                    <a:lstStyle/>
                    <a:p>
                      <a:pPr algn="ctr"/>
                      <a:r>
                        <a:rPr lang="en-GB" u="none" dirty="0">
                          <a:latin typeface="Arial" panose="020B0604020202020204" pitchFamily="34" charset="0"/>
                        </a:rPr>
                        <a:t>1.5</a:t>
                      </a:r>
                    </a:p>
                  </a:txBody>
                  <a:tcPr marL="90000" marR="90000" marT="0" marB="0" anchor="ctr">
                    <a:lnT w="28575" cap="flat" cmpd="sng" algn="ctr">
                      <a:solidFill>
                        <a:schemeClr val="bg1"/>
                      </a:solidFill>
                      <a:prstDash val="solid"/>
                      <a:round/>
                      <a:headEnd type="none" w="med" len="med"/>
                      <a:tailEnd type="none" w="med" len="med"/>
                    </a:lnT>
                  </a:tcPr>
                </a:tc>
                <a:tc>
                  <a:txBody>
                    <a:bodyPr/>
                    <a:lstStyle/>
                    <a:p>
                      <a:pPr algn="ctr"/>
                      <a:r>
                        <a:rPr lang="en-GB" u="none" dirty="0">
                          <a:latin typeface="Arial" panose="020B0604020202020204" pitchFamily="34" charset="0"/>
                        </a:rPr>
                        <a:t>0.7</a:t>
                      </a:r>
                    </a:p>
                  </a:txBody>
                  <a:tcPr marL="90000" marR="90000" marT="0" marB="0"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89017482"/>
                  </a:ext>
                </a:extLst>
              </a:tr>
              <a:tr h="192080">
                <a:tc>
                  <a:txBody>
                    <a:bodyPr/>
                    <a:lstStyle/>
                    <a:p>
                      <a:pPr algn="l"/>
                      <a:r>
                        <a:rPr lang="en-GB" b="0" dirty="0">
                          <a:solidFill>
                            <a:schemeClr val="bg1"/>
                          </a:solidFill>
                          <a:latin typeface="Arial" panose="020B0604020202020204" pitchFamily="34" charset="0"/>
                        </a:rPr>
                        <a:t>EAG base case</a:t>
                      </a:r>
                    </a:p>
                  </a:txBody>
                  <a:tcP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POM+DEX</a:t>
                      </a:r>
                    </a:p>
                  </a:txBody>
                  <a:tcPr marL="90000" marR="90000" marT="0" marB="0" anchor="ctr">
                    <a:solidFill>
                      <a:schemeClr val="accent1"/>
                    </a:solidFill>
                  </a:tcPr>
                </a:tc>
                <a:tc>
                  <a:txBody>
                    <a:bodyPr/>
                    <a:lstStyle/>
                    <a:p>
                      <a:pPr algn="ctr"/>
                      <a:r>
                        <a:rPr lang="en-GB" u="none" dirty="0">
                          <a:latin typeface="Arial" panose="020B0604020202020204" pitchFamily="34" charset="0"/>
                        </a:rPr>
                        <a:t>31.2</a:t>
                      </a:r>
                    </a:p>
                  </a:txBody>
                  <a:tcPr marL="90000" marR="90000" marT="0" marB="0" anchor="ctr"/>
                </a:tc>
                <a:tc>
                  <a:txBody>
                    <a:bodyPr/>
                    <a:lstStyle/>
                    <a:p>
                      <a:pPr algn="ctr"/>
                      <a:r>
                        <a:rPr lang="en-GB" dirty="0"/>
                        <a:t>3.3</a:t>
                      </a:r>
                    </a:p>
                  </a:txBody>
                  <a:tcPr marL="90000" marR="90000" marT="0" marB="0" anchor="ctr"/>
                </a:tc>
                <a:tc>
                  <a:txBody>
                    <a:bodyPr/>
                    <a:lstStyle/>
                    <a:p>
                      <a:pPr algn="ctr"/>
                      <a:r>
                        <a:rPr lang="en-GB" u="none" dirty="0">
                          <a:latin typeface="Arial" panose="020B0604020202020204" pitchFamily="34" charset="0"/>
                        </a:rPr>
                        <a:t>0.5</a:t>
                      </a:r>
                    </a:p>
                  </a:txBody>
                  <a:tcPr marL="90000" marR="90000" marT="0" marB="0" anchor="ctr"/>
                </a:tc>
                <a:tc>
                  <a:txBody>
                    <a:bodyPr/>
                    <a:lstStyle/>
                    <a:p>
                      <a:pPr algn="ctr"/>
                      <a:r>
                        <a:rPr lang="en-GB" u="none" dirty="0">
                          <a:latin typeface="Arial" panose="020B0604020202020204" pitchFamily="34" charset="0"/>
                        </a:rPr>
                        <a:t>0.1</a:t>
                      </a:r>
                    </a:p>
                  </a:txBody>
                  <a:tcPr marL="90000" marR="90000" marT="0" marB="0" anchor="ctr"/>
                </a:tc>
                <a:extLst>
                  <a:ext uri="{0D108BD9-81ED-4DB2-BD59-A6C34878D82A}">
                    <a16:rowId xmlns:a16="http://schemas.microsoft.com/office/drawing/2014/main" val="2698917377"/>
                  </a:ext>
                </a:extLst>
              </a:tr>
            </a:tbl>
          </a:graphicData>
        </a:graphic>
      </p:graphicFrame>
      <p:sp>
        <p:nvSpPr>
          <p:cNvPr id="8" name="TextBox 7">
            <a:extLst>
              <a:ext uri="{FF2B5EF4-FFF2-40B4-BE49-F238E27FC236}">
                <a16:creationId xmlns:a16="http://schemas.microsoft.com/office/drawing/2014/main" id="{14865120-A58A-67F6-81EF-06991860F275}"/>
              </a:ext>
            </a:extLst>
          </p:cNvPr>
          <p:cNvSpPr txBox="1"/>
          <p:nvPr/>
        </p:nvSpPr>
        <p:spPr>
          <a:xfrm>
            <a:off x="5317393" y="1051698"/>
            <a:ext cx="7173745"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OS predictions by distribution and intervention</a:t>
            </a:r>
          </a:p>
        </p:txBody>
      </p:sp>
      <p:sp>
        <p:nvSpPr>
          <p:cNvPr id="17" name="TextBox 16">
            <a:extLst>
              <a:ext uri="{FF2B5EF4-FFF2-40B4-BE49-F238E27FC236}">
                <a16:creationId xmlns:a16="http://schemas.microsoft.com/office/drawing/2014/main" id="{777B7323-B266-A823-38E0-A6B7C29DAEE6}"/>
              </a:ext>
            </a:extLst>
          </p:cNvPr>
          <p:cNvSpPr txBox="1"/>
          <p:nvPr/>
        </p:nvSpPr>
        <p:spPr>
          <a:xfrm>
            <a:off x="458954" y="677424"/>
            <a:ext cx="10978321"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dirty="0">
                <a:latin typeface="Arial" panose="020B0604020202020204" pitchFamily="34" charset="0"/>
                <a:cs typeface="Arial" panose="020B0604020202020204" pitchFamily="34" charset="0"/>
              </a:rPr>
              <a:t>POM+DEX long-term OS projections based on distributions</a:t>
            </a:r>
          </a:p>
        </p:txBody>
      </p:sp>
      <p:sp>
        <p:nvSpPr>
          <p:cNvPr id="18" name="Title 5">
            <a:extLst>
              <a:ext uri="{FF2B5EF4-FFF2-40B4-BE49-F238E27FC236}">
                <a16:creationId xmlns:a16="http://schemas.microsoft.com/office/drawing/2014/main" id="{01B76EEF-B70C-DFCE-8491-B1F0621879AF}"/>
              </a:ext>
            </a:extLst>
          </p:cNvPr>
          <p:cNvSpPr>
            <a:spLocks noGrp="1"/>
          </p:cNvSpPr>
          <p:nvPr>
            <p:ph type="title"/>
          </p:nvPr>
        </p:nvSpPr>
        <p:spPr>
          <a:xfrm>
            <a:off x="466724" y="263525"/>
            <a:ext cx="11250785" cy="517526"/>
          </a:xfrm>
        </p:spPr>
        <p:txBody>
          <a:bodyPr>
            <a:normAutofit/>
          </a:bodyPr>
          <a:lstStyle/>
          <a:p>
            <a:r>
              <a:rPr lang="en-GB" sz="2900" dirty="0">
                <a:latin typeface="Arial" panose="020B0604020202020204" pitchFamily="34" charset="0"/>
                <a:cs typeface="Arial" panose="020B0604020202020204" pitchFamily="34" charset="0"/>
                <a:hlinkClick r:id="rId4" action="ppaction://hlinksldjump"/>
              </a:rPr>
              <a:t>Key Issue</a:t>
            </a:r>
            <a:r>
              <a:rPr lang="pt-BR" sz="2900" dirty="0">
                <a:latin typeface="Arial" panose="020B0604020202020204" pitchFamily="34" charset="0"/>
                <a:cs typeface="Arial" panose="020B0604020202020204" pitchFamily="34" charset="0"/>
              </a:rPr>
              <a:t>: </a:t>
            </a:r>
            <a:r>
              <a:rPr lang="pt-BR" sz="2800" dirty="0">
                <a:cs typeface="Arial" panose="020B0604020202020204" pitchFamily="34" charset="0"/>
              </a:rPr>
              <a:t>m</a:t>
            </a:r>
            <a:r>
              <a:rPr lang="pt-BR" sz="2800" dirty="0">
                <a:latin typeface="Arial" panose="020B0604020202020204" pitchFamily="34" charset="0"/>
              </a:rPr>
              <a:t>odelling OS </a:t>
            </a:r>
            <a:r>
              <a:rPr lang="pt-BR" sz="2800" kern="1200" dirty="0">
                <a:latin typeface="Arial" panose="020B0604020202020204" pitchFamily="34" charset="0"/>
                <a:ea typeface="+mn-ea"/>
                <a:cs typeface="Arial" panose="020B0604020202020204" pitchFamily="34" charset="0"/>
              </a:rPr>
              <a:t>using SACT data sets: </a:t>
            </a:r>
            <a:r>
              <a:rPr lang="pt-BR" sz="2800" dirty="0">
                <a:latin typeface="Arial" panose="020B0604020202020204" pitchFamily="34" charset="0"/>
              </a:rPr>
              <a:t>POM+DEX </a:t>
            </a:r>
            <a:r>
              <a:rPr lang="pt-BR" sz="2900" dirty="0">
                <a:latin typeface="Arial" panose="020B0604020202020204" pitchFamily="34" charset="0"/>
                <a:cs typeface="Arial" panose="020B0604020202020204" pitchFamily="34" charset="0"/>
              </a:rPr>
              <a:t>(2)</a:t>
            </a:r>
            <a:endParaRPr lang="en-GB" sz="2900" dirty="0">
              <a:latin typeface="Arial" panose="020B0604020202020204" pitchFamily="34" charset="0"/>
              <a:cs typeface="Arial" panose="020B0604020202020204" pitchFamily="34" charset="0"/>
            </a:endParaRPr>
          </a:p>
        </p:txBody>
      </p:sp>
      <p:grpSp>
        <p:nvGrpSpPr>
          <p:cNvPr id="2" name="Group 1">
            <a:extLst>
              <a:ext uri="{FF2B5EF4-FFF2-40B4-BE49-F238E27FC236}">
                <a16:creationId xmlns:a16="http://schemas.microsoft.com/office/drawing/2014/main" id="{7EEF6B6E-078F-40F7-ACAF-9BCC54F776F6}"/>
              </a:ext>
            </a:extLst>
          </p:cNvPr>
          <p:cNvGrpSpPr/>
          <p:nvPr/>
        </p:nvGrpSpPr>
        <p:grpSpPr>
          <a:xfrm>
            <a:off x="1030797" y="6013658"/>
            <a:ext cx="10496475" cy="509821"/>
            <a:chOff x="1417830" y="5884213"/>
            <a:chExt cx="10279125" cy="576000"/>
          </a:xfrm>
        </p:grpSpPr>
        <p:sp>
          <p:nvSpPr>
            <p:cNvPr id="3" name="Rectangle 2" descr="Question to committee">
              <a:extLst>
                <a:ext uri="{FF2B5EF4-FFF2-40B4-BE49-F238E27FC236}">
                  <a16:creationId xmlns:a16="http://schemas.microsoft.com/office/drawing/2014/main" id="{FCA1B72D-DDAA-122A-C532-D6D7496CDEC1}"/>
                </a:ext>
              </a:extLst>
            </p:cNvPr>
            <p:cNvSpPr/>
            <p:nvPr/>
          </p:nvSpPr>
          <p:spPr>
            <a:xfrm>
              <a:off x="1805363" y="5940481"/>
              <a:ext cx="9891592" cy="463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sz="1800" dirty="0">
                  <a:solidFill>
                    <a:schemeClr val="tx1"/>
                  </a:solidFill>
                  <a:effectLst/>
                  <a:latin typeface="+mj-lt"/>
                </a:rPr>
                <a:t>What is committee’s preference for extrapolating OS </a:t>
              </a:r>
              <a:r>
                <a:rPr lang="en-GB" dirty="0">
                  <a:solidFill>
                    <a:schemeClr val="tx1"/>
                  </a:solidFill>
                  <a:latin typeface="+mj-lt"/>
                </a:rPr>
                <a:t>for POM+DEX when using SACT </a:t>
              </a:r>
              <a:r>
                <a:rPr lang="en-GB" sz="1800" dirty="0">
                  <a:solidFill>
                    <a:schemeClr val="tx1"/>
                  </a:solidFill>
                  <a:effectLst/>
                  <a:latin typeface="+mj-lt"/>
                </a:rPr>
                <a:t>data?</a:t>
              </a:r>
              <a:endParaRPr lang="en-GB" dirty="0">
                <a:solidFill>
                  <a:schemeClr val="tx1"/>
                </a:solidFill>
                <a:latin typeface="+mj-lt"/>
              </a:endParaRPr>
            </a:p>
          </p:txBody>
        </p:sp>
        <p:grpSp>
          <p:nvGrpSpPr>
            <p:cNvPr id="5" name="Group 4">
              <a:extLst>
                <a:ext uri="{FF2B5EF4-FFF2-40B4-BE49-F238E27FC236}">
                  <a16:creationId xmlns:a16="http://schemas.microsoft.com/office/drawing/2014/main" id="{41516627-5538-268E-EFC5-02E23C717D85}"/>
                </a:ext>
                <a:ext uri="{C183D7F6-B498-43B3-948B-1728B52AA6E4}">
                  <adec:decorative xmlns:adec="http://schemas.microsoft.com/office/drawing/2017/decorative" val="1"/>
                </a:ext>
              </a:extLst>
            </p:cNvPr>
            <p:cNvGrpSpPr/>
            <p:nvPr/>
          </p:nvGrpSpPr>
          <p:grpSpPr>
            <a:xfrm>
              <a:off x="1417830" y="5884213"/>
              <a:ext cx="576000" cy="576000"/>
              <a:chOff x="-1478663" y="4305920"/>
              <a:chExt cx="576000" cy="576000"/>
            </a:xfrm>
          </p:grpSpPr>
          <p:sp>
            <p:nvSpPr>
              <p:cNvPr id="7" name="Oval 6">
                <a:extLst>
                  <a:ext uri="{FF2B5EF4-FFF2-40B4-BE49-F238E27FC236}">
                    <a16:creationId xmlns:a16="http://schemas.microsoft.com/office/drawing/2014/main" id="{524953E3-0931-657E-4AED-B4976ACFE3B1}"/>
                  </a:ext>
                </a:extLst>
              </p:cNvPr>
              <p:cNvSpPr/>
              <p:nvPr/>
            </p:nvSpPr>
            <p:spPr>
              <a:xfrm>
                <a:off x="-1478663" y="4305920"/>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9" name="Graphic 8">
                <a:extLst>
                  <a:ext uri="{FF2B5EF4-FFF2-40B4-BE49-F238E27FC236}">
                    <a16:creationId xmlns:a16="http://schemas.microsoft.com/office/drawing/2014/main" id="{280F0596-2DD9-DF50-46DB-BDD5BBEAC8C5}"/>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08540" y="4382010"/>
                <a:ext cx="463463" cy="463463"/>
              </a:xfrm>
              <a:prstGeom prst="rect">
                <a:avLst/>
              </a:prstGeom>
            </p:spPr>
          </p:pic>
        </p:grpSp>
      </p:grpSp>
      <p:pic>
        <p:nvPicPr>
          <p:cNvPr id="11" name="Picture 10">
            <a:extLst>
              <a:ext uri="{FF2B5EF4-FFF2-40B4-BE49-F238E27FC236}">
                <a16:creationId xmlns:a16="http://schemas.microsoft.com/office/drawing/2014/main" id="{F286871E-B991-5A67-9CD5-575598E61FBA}"/>
              </a:ext>
              <a:ext uri="{C183D7F6-B498-43B3-948B-1728B52AA6E4}">
                <adec:decorative xmlns:adec="http://schemas.microsoft.com/office/drawing/2017/decorative" val="1"/>
              </a:ext>
            </a:extLst>
          </p:cNvPr>
          <p:cNvPicPr>
            <a:picLocks/>
          </p:cNvPicPr>
          <p:nvPr/>
        </p:nvPicPr>
        <p:blipFill rotWithShape="1">
          <a:blip r:embed="rId7"/>
          <a:srcRect l="15651" t="4371" r="14330" b="4307"/>
          <a:stretch/>
        </p:blipFill>
        <p:spPr>
          <a:xfrm>
            <a:off x="11437276" y="129335"/>
            <a:ext cx="576000" cy="576000"/>
          </a:xfrm>
          <a:prstGeom prst="rect">
            <a:avLst/>
          </a:prstGeom>
        </p:spPr>
      </p:pic>
    </p:spTree>
    <p:extLst>
      <p:ext uri="{BB962C8B-B14F-4D97-AF65-F5344CB8AC3E}">
        <p14:creationId xmlns:p14="http://schemas.microsoft.com/office/powerpoint/2010/main" val="4153264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300" dirty="0">
                <a:latin typeface="Arial" panose="020B0604020202020204" pitchFamily="34" charset="0"/>
                <a:cs typeface="Arial" panose="020B0604020202020204" pitchFamily="34" charset="0"/>
              </a:rPr>
              <a:t>Key Issue: </a:t>
            </a:r>
            <a:r>
              <a:rPr lang="pt-BR" sz="2300" dirty="0">
                <a:cs typeface="Arial" panose="020B0604020202020204" pitchFamily="34" charset="0"/>
              </a:rPr>
              <a:t>m</a:t>
            </a:r>
            <a:r>
              <a:rPr lang="pt-BR" sz="2300" dirty="0">
                <a:latin typeface="Arial" panose="020B0604020202020204" pitchFamily="34" charset="0"/>
              </a:rPr>
              <a:t>odelling OS </a:t>
            </a:r>
            <a:r>
              <a:rPr lang="pt-BR" sz="2300" kern="1200" dirty="0">
                <a:latin typeface="Arial" panose="020B0604020202020204" pitchFamily="34" charset="0"/>
                <a:ea typeface="+mn-ea"/>
                <a:cs typeface="Arial" panose="020B0604020202020204" pitchFamily="34" charset="0"/>
              </a:rPr>
              <a:t>using SACT data sets: </a:t>
            </a:r>
            <a:r>
              <a:rPr lang="en-GB" sz="2300" dirty="0">
                <a:latin typeface="Arial" panose="020B0604020202020204" pitchFamily="34" charset="0"/>
                <a:cs typeface="Arial" panose="020B0604020202020204" pitchFamily="34" charset="0"/>
              </a:rPr>
              <a:t>ISA+POM+DEX and DARA (1)</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960120" y="6492875"/>
            <a:ext cx="10757389" cy="365125"/>
          </a:xfrm>
        </p:spPr>
        <p:txBody>
          <a:bodyPr>
            <a:normAutofit fontScale="85000" lnSpcReduction="20000"/>
          </a:bodyPr>
          <a:lstStyle/>
          <a:p>
            <a:r>
              <a:rPr lang="en-GB" dirty="0"/>
              <a:t>Abbreviations: AIC: Akaike Information Criterion; BIC, Bayesian Information Criterion; DARA, Daratumumab; DEX, Dexamethasone; ISA, </a:t>
            </a:r>
            <a:r>
              <a:rPr lang="en-GB" dirty="0" err="1"/>
              <a:t>Isatuximab</a:t>
            </a:r>
            <a:r>
              <a:rPr lang="en-GB" dirty="0"/>
              <a:t>; KM, Kaplan-Meier; OS, Overall survival; POM, Pomalidomide; RCS, Restricted cubic spline; SACT, Systemic anti-cancer treatment;</a:t>
            </a:r>
          </a:p>
        </p:txBody>
      </p:sp>
      <p:sp>
        <p:nvSpPr>
          <p:cNvPr id="7" name="Rectangle 6">
            <a:extLst>
              <a:ext uri="{FF2B5EF4-FFF2-40B4-BE49-F238E27FC236}">
                <a16:creationId xmlns:a16="http://schemas.microsoft.com/office/drawing/2014/main" id="{AAF219A8-8F65-A77F-788E-8DC1984D9D28}"/>
              </a:ext>
            </a:extLst>
          </p:cNvPr>
          <p:cNvSpPr/>
          <p:nvPr/>
        </p:nvSpPr>
        <p:spPr>
          <a:xfrm>
            <a:off x="466723" y="797595"/>
            <a:ext cx="11387820" cy="64633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Estimates of OS obtained from fitting distributions to data from the SACT population  </a:t>
            </a:r>
            <a:endParaRPr lang="en-GB"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3855B934-11FD-DB86-BF8B-09F0C42F5D29}"/>
              </a:ext>
            </a:extLst>
          </p:cNvPr>
          <p:cNvSpPr/>
          <p:nvPr/>
        </p:nvSpPr>
        <p:spPr>
          <a:xfrm>
            <a:off x="458955" y="1513391"/>
            <a:ext cx="11395588" cy="175359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a:t>
            </a:r>
          </a:p>
          <a:p>
            <a:r>
              <a:rPr lang="en-GB" b="1" dirty="0">
                <a:solidFill>
                  <a:schemeClr val="tx1"/>
                </a:solidFill>
                <a:latin typeface="Arial" panose="020B0604020202020204" pitchFamily="34" charset="0"/>
              </a:rPr>
              <a:t>Base case: ISA+POM+DEX: Log-normal, DARA: Weibull</a:t>
            </a:r>
            <a:endParaRPr lang="en-GB"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For ISA+POM+DEX, the log-normal distribution:</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Had the best statistical fit (BIC) and a good visual fit to the data</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Produced plausible OS estimates near the middle of the range of estimates from other distributions</a:t>
            </a:r>
          </a:p>
          <a:p>
            <a:pPr marL="285750" indent="-285750">
              <a:buFont typeface="Arial" panose="020B0604020202020204" pitchFamily="34" charset="0"/>
              <a:buChar char="•"/>
            </a:pPr>
            <a:r>
              <a:rPr lang="en-GB" dirty="0">
                <a:solidFill>
                  <a:schemeClr val="tx1"/>
                </a:solidFill>
                <a:latin typeface="Arial" panose="020B0604020202020204" pitchFamily="34" charset="0"/>
              </a:rPr>
              <a:t>For DARA, the Weibull distribution was selected to align with TA783</a:t>
            </a:r>
          </a:p>
          <a:p>
            <a:pPr marL="342900" indent="-342900">
              <a:buFont typeface="Arial" panose="020B0604020202020204" pitchFamily="34" charset="0"/>
              <a:buChar char="•"/>
            </a:pPr>
            <a:endParaRPr lang="en-GB" sz="2000" b="1" dirty="0">
              <a:solidFill>
                <a:schemeClr val="accent2"/>
              </a:solidFill>
              <a:latin typeface="Arial" panose="020B0604020202020204" pitchFamily="34" charset="0"/>
            </a:endParaRPr>
          </a:p>
          <a:p>
            <a:endParaRPr lang="en-GB" sz="2000" b="1" dirty="0">
              <a:solidFill>
                <a:schemeClr val="accent2"/>
              </a:solidFill>
              <a:latin typeface="Arial" panose="020B0604020202020204" pitchFamily="34" charset="0"/>
            </a:endParaRPr>
          </a:p>
        </p:txBody>
      </p:sp>
      <p:sp>
        <p:nvSpPr>
          <p:cNvPr id="10" name="Rectangle 9">
            <a:extLst>
              <a:ext uri="{FF2B5EF4-FFF2-40B4-BE49-F238E27FC236}">
                <a16:creationId xmlns:a16="http://schemas.microsoft.com/office/drawing/2014/main" id="{CEE33738-03EA-C1DA-658C-2726B90D6A3C}"/>
              </a:ext>
            </a:extLst>
          </p:cNvPr>
          <p:cNvSpPr/>
          <p:nvPr/>
        </p:nvSpPr>
        <p:spPr>
          <a:xfrm>
            <a:off x="458955" y="3336449"/>
            <a:ext cx="11395588" cy="307523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latin typeface="Arial" panose="020B0604020202020204" pitchFamily="34" charset="0"/>
              </a:rPr>
              <a:t>EAG comments</a:t>
            </a:r>
          </a:p>
          <a:p>
            <a:r>
              <a:rPr lang="en-GB" b="1" dirty="0">
                <a:solidFill>
                  <a:schemeClr val="tx1"/>
                </a:solidFill>
                <a:latin typeface="Arial" panose="020B0604020202020204" pitchFamily="34" charset="0"/>
              </a:rPr>
              <a:t>Base case: ISA+POM+DEX: RCS Weibull 3 knots, DARA: RCS log-normal 2 knots</a:t>
            </a:r>
            <a:endParaRPr lang="en-GB" dirty="0">
              <a:solidFill>
                <a:schemeClr val="tx1"/>
              </a:solidFill>
              <a:latin typeface="Arial" panose="020B0604020202020204" pitchFamily="34" charset="0"/>
            </a:endParaRPr>
          </a:p>
          <a:p>
            <a:pPr marL="342900" indent="-342900">
              <a:buFont typeface="Arial" panose="020B0604020202020204" pitchFamily="34" charset="0"/>
              <a:buChar char="•"/>
            </a:pPr>
            <a:r>
              <a:rPr lang="en-GB" dirty="0">
                <a:solidFill>
                  <a:schemeClr val="tx1"/>
                </a:solidFill>
                <a:latin typeface="Arial" panose="020B0604020202020204" pitchFamily="34" charset="0"/>
              </a:rPr>
              <a:t>For ISA+POM+DEX</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The RCS Weibull 3 knots distribution had a similar statistical fit (AIC) as the log-normal</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The log-normal distribution appears to overestimate the tail area of the KM curve </a:t>
            </a:r>
          </a:p>
          <a:p>
            <a:pPr marL="342900" indent="-342900">
              <a:buFont typeface="Arial" panose="020B0604020202020204" pitchFamily="34" charset="0"/>
              <a:buChar char="•"/>
            </a:pPr>
            <a:r>
              <a:rPr lang="en-GB" dirty="0">
                <a:solidFill>
                  <a:schemeClr val="tx1"/>
                </a:solidFill>
                <a:latin typeface="Arial" panose="020B0604020202020204" pitchFamily="34" charset="0"/>
              </a:rPr>
              <a:t>For DARA:</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Weibull has much higher AIC &amp; BIC scores and appears </a:t>
            </a:r>
            <a:r>
              <a:rPr lang="en-GB">
                <a:solidFill>
                  <a:schemeClr val="tx1"/>
                </a:solidFill>
                <a:latin typeface="Arial" panose="020B0604020202020204" pitchFamily="34" charset="0"/>
                <a:cs typeface="Arial" panose="020B0604020202020204" pitchFamily="34" charset="0"/>
              </a:rPr>
              <a:t>to underestimate </a:t>
            </a:r>
            <a:r>
              <a:rPr lang="en-GB" dirty="0">
                <a:solidFill>
                  <a:schemeClr val="tx1"/>
                </a:solidFill>
                <a:latin typeface="Arial" panose="020B0604020202020204" pitchFamily="34" charset="0"/>
                <a:cs typeface="Arial" panose="020B0604020202020204" pitchFamily="34" charset="0"/>
              </a:rPr>
              <a:t>the tail area of the KM curve</a:t>
            </a:r>
            <a:endParaRPr lang="en-GB" dirty="0">
              <a:solidFill>
                <a:srgbClr val="FF0000"/>
              </a:solidFill>
              <a:latin typeface="Arial" panose="020B0604020202020204" pitchFamily="34" charset="0"/>
              <a:cs typeface="Arial" panose="020B0604020202020204" pitchFamily="34" charset="0"/>
            </a:endParaRP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In TA783 the Weibull distribution was described as conservative </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 Because DARA was being appraised it may have been appropriate to be conservative as there was the risk of recommending a non-cost-effective treatment  In this appraisal DARA is a comparator so that risk does not exist and the</a:t>
            </a:r>
            <a:r>
              <a:rPr lang="en-GB" dirty="0">
                <a:solidFill>
                  <a:schemeClr val="tx1"/>
                </a:solidFill>
                <a:latin typeface="Arial" panose="020B0604020202020204" pitchFamily="34" charset="0"/>
                <a:cs typeface="Arial" panose="020B0604020202020204" pitchFamily="34" charset="0"/>
              </a:rPr>
              <a:t> best fitting distribution should be chosen (RCS lognormal 2 knots (BIC))</a:t>
            </a:r>
          </a:p>
        </p:txBody>
      </p:sp>
      <p:pic>
        <p:nvPicPr>
          <p:cNvPr id="2" name="Picture 1">
            <a:extLst>
              <a:ext uri="{FF2B5EF4-FFF2-40B4-BE49-F238E27FC236}">
                <a16:creationId xmlns:a16="http://schemas.microsoft.com/office/drawing/2014/main" id="{98C6AB6B-8D80-F65E-C683-6DA3BE36D6C5}"/>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437276" y="143425"/>
            <a:ext cx="576000" cy="576000"/>
          </a:xfrm>
          <a:prstGeom prst="rect">
            <a:avLst/>
          </a:prstGeom>
        </p:spPr>
      </p:pic>
    </p:spTree>
    <p:extLst>
      <p:ext uri="{BB962C8B-B14F-4D97-AF65-F5344CB8AC3E}">
        <p14:creationId xmlns:p14="http://schemas.microsoft.com/office/powerpoint/2010/main" val="4095894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F36E770A-639C-C2A5-8177-43C85151B12D}"/>
              </a:ext>
            </a:extLst>
          </p:cNvPr>
          <p:cNvPicPr>
            <a:picLocks noChangeAspect="1"/>
          </p:cNvPicPr>
          <p:nvPr/>
        </p:nvPicPr>
        <p:blipFill>
          <a:blip r:embed="rId3"/>
          <a:stretch>
            <a:fillRect/>
          </a:stretch>
        </p:blipFill>
        <p:spPr>
          <a:xfrm>
            <a:off x="-14072" y="1000930"/>
            <a:ext cx="12192000" cy="5115459"/>
          </a:xfrm>
          <a:prstGeom prst="rect">
            <a:avLst/>
          </a:prstGeom>
        </p:spPr>
      </p:pic>
      <p:sp>
        <p:nvSpPr>
          <p:cNvPr id="4" name="Text Placeholder 3">
            <a:extLst>
              <a:ext uri="{FF2B5EF4-FFF2-40B4-BE49-F238E27FC236}">
                <a16:creationId xmlns:a16="http://schemas.microsoft.com/office/drawing/2014/main" id="{4FBCE5CA-0654-AA82-CB09-37D4014A9827}"/>
              </a:ext>
            </a:extLst>
          </p:cNvPr>
          <p:cNvSpPr>
            <a:spLocks noGrp="1"/>
          </p:cNvSpPr>
          <p:nvPr>
            <p:ph type="body" sz="quarter" idx="13"/>
          </p:nvPr>
        </p:nvSpPr>
        <p:spPr>
          <a:xfrm>
            <a:off x="995363" y="6457632"/>
            <a:ext cx="9086850" cy="365125"/>
          </a:xfrm>
        </p:spPr>
        <p:txBody>
          <a:bodyPr>
            <a:normAutofit fontScale="85000" lnSpcReduction="20000"/>
          </a:bodyPr>
          <a:lstStyle/>
          <a:p>
            <a:r>
              <a:rPr lang="en-GB" dirty="0"/>
              <a:t>Abbreviations: CE, Clinical expert; DARA, Daratumumab; DEX, Dexamethasone;  ISA, </a:t>
            </a:r>
            <a:r>
              <a:rPr lang="en-GB" dirty="0" err="1"/>
              <a:t>Isatuximab</a:t>
            </a:r>
            <a:r>
              <a:rPr lang="en-GB" dirty="0"/>
              <a:t>; KM, Kaplan-Meier; OS, Overall survival; POM, Pomalidomide; RCS, Restricted cubic spline; SACT, Systemic anti-cancer treatment;</a:t>
            </a:r>
          </a:p>
        </p:txBody>
      </p:sp>
      <p:sp>
        <p:nvSpPr>
          <p:cNvPr id="17" name="TextBox 16">
            <a:extLst>
              <a:ext uri="{FF2B5EF4-FFF2-40B4-BE49-F238E27FC236}">
                <a16:creationId xmlns:a16="http://schemas.microsoft.com/office/drawing/2014/main" id="{777B7323-B266-A823-38E0-A6B7C29DAEE6}"/>
              </a:ext>
            </a:extLst>
          </p:cNvPr>
          <p:cNvSpPr txBox="1"/>
          <p:nvPr/>
        </p:nvSpPr>
        <p:spPr>
          <a:xfrm>
            <a:off x="458955" y="677424"/>
            <a:ext cx="10499558"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a:t>
            </a:r>
            <a:r>
              <a:rPr lang="en-GB" dirty="0">
                <a:latin typeface="Arial" panose="020B0604020202020204" pitchFamily="34" charset="0"/>
                <a:cs typeface="Arial" panose="020B0604020202020204" pitchFamily="34" charset="0"/>
              </a:rPr>
              <a:t> ISA+POM+DEX and DARA long-term OS projections based on distributions</a:t>
            </a:r>
          </a:p>
        </p:txBody>
      </p:sp>
      <p:sp>
        <p:nvSpPr>
          <p:cNvPr id="8" name="TextBox 7">
            <a:extLst>
              <a:ext uri="{FF2B5EF4-FFF2-40B4-BE49-F238E27FC236}">
                <a16:creationId xmlns:a16="http://schemas.microsoft.com/office/drawing/2014/main" id="{14865120-A58A-67F6-81EF-06991860F275}"/>
              </a:ext>
            </a:extLst>
          </p:cNvPr>
          <p:cNvSpPr txBox="1"/>
          <p:nvPr/>
        </p:nvSpPr>
        <p:spPr>
          <a:xfrm>
            <a:off x="3715128" y="1035585"/>
            <a:ext cx="7313445"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OS predictions by distribution and intervention, % Alive</a:t>
            </a:r>
          </a:p>
        </p:txBody>
      </p:sp>
      <p:sp>
        <p:nvSpPr>
          <p:cNvPr id="18" name="Title 5">
            <a:extLst>
              <a:ext uri="{FF2B5EF4-FFF2-40B4-BE49-F238E27FC236}">
                <a16:creationId xmlns:a16="http://schemas.microsoft.com/office/drawing/2014/main" id="{01B76EEF-B70C-DFCE-8491-B1F0621879AF}"/>
              </a:ext>
            </a:extLst>
          </p:cNvPr>
          <p:cNvSpPr>
            <a:spLocks noGrp="1"/>
          </p:cNvSpPr>
          <p:nvPr>
            <p:ph type="title"/>
          </p:nvPr>
        </p:nvSpPr>
        <p:spPr>
          <a:xfrm>
            <a:off x="466724" y="263525"/>
            <a:ext cx="11250785" cy="517526"/>
          </a:xfrm>
        </p:spPr>
        <p:txBody>
          <a:bodyPr>
            <a:noAutofit/>
          </a:bodyPr>
          <a:lstStyle/>
          <a:p>
            <a:r>
              <a:rPr lang="en-GB" sz="2300" dirty="0">
                <a:latin typeface="Arial" panose="020B0604020202020204" pitchFamily="34" charset="0"/>
                <a:cs typeface="Arial" panose="020B0604020202020204" pitchFamily="34" charset="0"/>
                <a:hlinkClick r:id="rId4" action="ppaction://hlinksldjump"/>
              </a:rPr>
              <a:t>Key Issue</a:t>
            </a:r>
            <a:r>
              <a:rPr lang="en-GB" sz="2300" dirty="0">
                <a:latin typeface="Arial" panose="020B0604020202020204" pitchFamily="34" charset="0"/>
                <a:cs typeface="Arial" panose="020B0604020202020204" pitchFamily="34" charset="0"/>
              </a:rPr>
              <a:t>: </a:t>
            </a:r>
            <a:r>
              <a:rPr lang="pt-BR" sz="2300" dirty="0">
                <a:cs typeface="Arial" panose="020B0604020202020204" pitchFamily="34" charset="0"/>
              </a:rPr>
              <a:t>m</a:t>
            </a:r>
            <a:r>
              <a:rPr lang="pt-BR" sz="2300" dirty="0">
                <a:latin typeface="Arial" panose="020B0604020202020204" pitchFamily="34" charset="0"/>
              </a:rPr>
              <a:t>odelling OS </a:t>
            </a:r>
            <a:r>
              <a:rPr lang="pt-BR" sz="2300" kern="1200" dirty="0">
                <a:latin typeface="Arial" panose="020B0604020202020204" pitchFamily="34" charset="0"/>
                <a:ea typeface="+mn-ea"/>
                <a:cs typeface="Arial" panose="020B0604020202020204" pitchFamily="34" charset="0"/>
              </a:rPr>
              <a:t>using SACT data sets:</a:t>
            </a:r>
            <a:r>
              <a:rPr lang="sv-SE" sz="2300" dirty="0">
                <a:latin typeface="Arial" panose="020B0604020202020204" pitchFamily="34" charset="0"/>
                <a:cs typeface="Arial" panose="020B0604020202020204" pitchFamily="34" charset="0"/>
              </a:rPr>
              <a:t> ISA+POM+DEX and DARA (2)</a:t>
            </a:r>
            <a:endParaRPr lang="en-GB" sz="2300"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1ADC7872-063C-56D7-E0BD-1F41154C780C}"/>
              </a:ext>
              <a:ext uri="{C183D7F6-B498-43B3-948B-1728B52AA6E4}">
                <adec:decorative xmlns:adec="http://schemas.microsoft.com/office/drawing/2017/decorative" val="1"/>
              </a:ext>
            </a:extLst>
          </p:cNvPr>
          <p:cNvPicPr>
            <a:picLocks noChangeAspect="1"/>
          </p:cNvPicPr>
          <p:nvPr/>
        </p:nvPicPr>
        <p:blipFill rotWithShape="1">
          <a:blip r:embed="rId5"/>
          <a:srcRect l="16406" t="4575" r="14821" b="4613"/>
          <a:stretch/>
        </p:blipFill>
        <p:spPr>
          <a:xfrm>
            <a:off x="11437276" y="143425"/>
            <a:ext cx="576000" cy="576000"/>
          </a:xfrm>
          <a:prstGeom prst="rect">
            <a:avLst/>
          </a:prstGeom>
        </p:spPr>
      </p:pic>
      <p:graphicFrame>
        <p:nvGraphicFramePr>
          <p:cNvPr id="3" name="Table 2" descr="Baseline characteristics for intervention and comparator">
            <a:extLst>
              <a:ext uri="{FF2B5EF4-FFF2-40B4-BE49-F238E27FC236}">
                <a16:creationId xmlns:a16="http://schemas.microsoft.com/office/drawing/2014/main" id="{0EA7E8A6-C5E0-9A3D-DB8F-5335F11BA918}"/>
              </a:ext>
            </a:extLst>
          </p:cNvPr>
          <p:cNvGraphicFramePr>
            <a:graphicFrameLocks noGrp="1"/>
          </p:cNvGraphicFramePr>
          <p:nvPr>
            <p:extLst>
              <p:ext uri="{D42A27DB-BD31-4B8C-83A1-F6EECF244321}">
                <p14:modId xmlns:p14="http://schemas.microsoft.com/office/powerpoint/2010/main" val="898961743"/>
              </p:ext>
            </p:extLst>
          </p:nvPr>
        </p:nvGraphicFramePr>
        <p:xfrm>
          <a:off x="3748735" y="1361003"/>
          <a:ext cx="8149482" cy="1703092"/>
        </p:xfrm>
        <a:graphic>
          <a:graphicData uri="http://schemas.openxmlformats.org/drawingml/2006/table">
            <a:tbl>
              <a:tblPr firstRow="1" bandRow="1">
                <a:tableStyleId>{5C22544A-7EE6-4342-B048-85BDC9FD1C3A}</a:tableStyleId>
              </a:tblPr>
              <a:tblGrid>
                <a:gridCol w="2806515">
                  <a:extLst>
                    <a:ext uri="{9D8B030D-6E8A-4147-A177-3AD203B41FA5}">
                      <a16:colId xmlns:a16="http://schemas.microsoft.com/office/drawing/2014/main" val="2104598003"/>
                    </a:ext>
                  </a:extLst>
                </a:gridCol>
                <a:gridCol w="2049462">
                  <a:extLst>
                    <a:ext uri="{9D8B030D-6E8A-4147-A177-3AD203B41FA5}">
                      <a16:colId xmlns:a16="http://schemas.microsoft.com/office/drawing/2014/main" val="843681654"/>
                    </a:ext>
                  </a:extLst>
                </a:gridCol>
                <a:gridCol w="756382">
                  <a:extLst>
                    <a:ext uri="{9D8B030D-6E8A-4147-A177-3AD203B41FA5}">
                      <a16:colId xmlns:a16="http://schemas.microsoft.com/office/drawing/2014/main" val="86637677"/>
                    </a:ext>
                  </a:extLst>
                </a:gridCol>
                <a:gridCol w="756382">
                  <a:extLst>
                    <a:ext uri="{9D8B030D-6E8A-4147-A177-3AD203B41FA5}">
                      <a16:colId xmlns:a16="http://schemas.microsoft.com/office/drawing/2014/main" val="2930258254"/>
                    </a:ext>
                  </a:extLst>
                </a:gridCol>
                <a:gridCol w="1066071">
                  <a:extLst>
                    <a:ext uri="{9D8B030D-6E8A-4147-A177-3AD203B41FA5}">
                      <a16:colId xmlns:a16="http://schemas.microsoft.com/office/drawing/2014/main" val="3796351426"/>
                    </a:ext>
                  </a:extLst>
                </a:gridCol>
                <a:gridCol w="714670">
                  <a:extLst>
                    <a:ext uri="{9D8B030D-6E8A-4147-A177-3AD203B41FA5}">
                      <a16:colId xmlns:a16="http://schemas.microsoft.com/office/drawing/2014/main" val="309964089"/>
                    </a:ext>
                  </a:extLst>
                </a:gridCol>
              </a:tblGrid>
              <a:tr h="276177">
                <a:tc>
                  <a:txBody>
                    <a:bodyPr/>
                    <a:lstStyle/>
                    <a:p>
                      <a:endParaRPr lang="en-GB" b="1" dirty="0">
                        <a:latin typeface="Arial" panose="020B0604020202020204" pitchFamily="34" charset="0"/>
                      </a:endParaRPr>
                    </a:p>
                  </a:txBody>
                  <a:tcPr marT="0" marB="0" anchor="ctr">
                    <a:solidFill>
                      <a:srgbClr val="228096"/>
                    </a:solidFill>
                  </a:tcPr>
                </a:tc>
                <a:tc>
                  <a:txBody>
                    <a:bodyPr/>
                    <a:lstStyle/>
                    <a:p>
                      <a:r>
                        <a:rPr lang="en-GB" dirty="0">
                          <a:latin typeface="Arial" panose="020B0604020202020204" pitchFamily="34" charset="0"/>
                        </a:rPr>
                        <a:t>Intervention </a:t>
                      </a:r>
                    </a:p>
                  </a:txBody>
                  <a:tcPr marT="0" marB="0" anchor="ctr">
                    <a:lnR w="12700" cap="flat" cmpd="sng" algn="ctr">
                      <a:solidFill>
                        <a:schemeClr val="bg1"/>
                      </a:solidFill>
                      <a:prstDash val="solid"/>
                      <a:round/>
                      <a:headEnd type="none" w="med" len="med"/>
                      <a:tailEnd type="none" w="med" len="med"/>
                    </a:lnR>
                    <a:solidFill>
                      <a:schemeClr val="accent1"/>
                    </a:solidFill>
                  </a:tcPr>
                </a:tc>
                <a:tc>
                  <a:txBody>
                    <a:bodyPr/>
                    <a:lstStyle/>
                    <a:p>
                      <a:pPr algn="ctr"/>
                      <a:r>
                        <a:rPr lang="en-GB" sz="1800" b="1" kern="1200" dirty="0">
                          <a:solidFill>
                            <a:schemeClr val="lt1"/>
                          </a:solidFill>
                          <a:latin typeface="Arial" panose="020B0604020202020204" pitchFamily="34" charset="0"/>
                          <a:ea typeface="+mn-ea"/>
                          <a:cs typeface="+mn-cs"/>
                        </a:rPr>
                        <a:t>1Y</a:t>
                      </a:r>
                    </a:p>
                  </a:txBody>
                  <a:tcPr marT="0" marB="0"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tc>
                  <a:txBody>
                    <a:bodyPr/>
                    <a:lstStyle/>
                    <a:p>
                      <a:pPr algn="ctr"/>
                      <a:r>
                        <a:rPr lang="en-GB" sz="1800" b="1" kern="1200" dirty="0">
                          <a:solidFill>
                            <a:schemeClr val="lt1"/>
                          </a:solidFill>
                          <a:latin typeface="Arial" panose="020B0604020202020204" pitchFamily="34" charset="0"/>
                          <a:ea typeface="+mn-ea"/>
                          <a:cs typeface="+mn-cs"/>
                        </a:rPr>
                        <a:t>5Y</a:t>
                      </a:r>
                    </a:p>
                  </a:txBody>
                  <a:tcPr marT="0" marB="0" anchor="ctr">
                    <a:lnB w="38100" cap="flat" cmpd="sng" algn="ctr">
                      <a:solidFill>
                        <a:schemeClr val="bg1"/>
                      </a:solidFill>
                      <a:prstDash val="solid"/>
                      <a:round/>
                      <a:headEnd type="none" w="med" len="med"/>
                      <a:tailEnd type="none" w="med" len="med"/>
                    </a:lnB>
                  </a:tcPr>
                </a:tc>
                <a:tc>
                  <a:txBody>
                    <a:bodyPr/>
                    <a:lstStyle/>
                    <a:p>
                      <a:pPr algn="ctr"/>
                      <a:r>
                        <a:rPr lang="en-GB" sz="1800" b="1" kern="1200" dirty="0">
                          <a:solidFill>
                            <a:schemeClr val="lt1"/>
                          </a:solidFill>
                          <a:latin typeface="Arial" panose="020B0604020202020204" pitchFamily="34" charset="0"/>
                          <a:ea typeface="+mn-ea"/>
                          <a:cs typeface="+mn-cs"/>
                        </a:rPr>
                        <a:t>10Y</a:t>
                      </a:r>
                    </a:p>
                  </a:txBody>
                  <a:tcPr marT="0" marB="0" anchor="ctr">
                    <a:lnB w="38100" cap="flat" cmpd="sng" algn="ctr">
                      <a:solidFill>
                        <a:schemeClr val="bg1"/>
                      </a:solidFill>
                      <a:prstDash val="solid"/>
                      <a:round/>
                      <a:headEnd type="none" w="med" len="med"/>
                      <a:tailEnd type="none" w="med" len="med"/>
                    </a:lnB>
                  </a:tcPr>
                </a:tc>
                <a:tc>
                  <a:txBody>
                    <a:bodyPr/>
                    <a:lstStyle/>
                    <a:p>
                      <a:pPr algn="ctr"/>
                      <a:r>
                        <a:rPr lang="en-GB" sz="1800" b="1" kern="1200" dirty="0">
                          <a:solidFill>
                            <a:schemeClr val="lt1"/>
                          </a:solidFill>
                          <a:latin typeface="Arial" panose="020B0604020202020204" pitchFamily="34" charset="0"/>
                          <a:ea typeface="+mn-ea"/>
                          <a:cs typeface="+mn-cs"/>
                        </a:rPr>
                        <a:t>15Y</a:t>
                      </a:r>
                    </a:p>
                  </a:txBody>
                  <a:tcPr marT="0" marB="0"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70627682"/>
                  </a:ext>
                </a:extLst>
              </a:tr>
              <a:tr h="276177">
                <a:tc rowSpan="2">
                  <a:txBody>
                    <a:bodyPr/>
                    <a:lstStyle/>
                    <a:p>
                      <a:pPr algn="l"/>
                      <a:r>
                        <a:rPr lang="en-GB" b="0" dirty="0">
                          <a:solidFill>
                            <a:schemeClr val="bg1"/>
                          </a:solidFill>
                          <a:latin typeface="Arial" panose="020B0604020202020204" pitchFamily="34" charset="0"/>
                        </a:rPr>
                        <a:t>Company base case</a:t>
                      </a:r>
                    </a:p>
                  </a:txBody>
                  <a:tcPr marT="0" marB="0" anchor="ctr">
                    <a:solidFill>
                      <a:schemeClr val="accent1"/>
                    </a:solidFill>
                  </a:tcPr>
                </a:tc>
                <a:tc>
                  <a:txBody>
                    <a:bodyPr/>
                    <a:lstStyle/>
                    <a:p>
                      <a:pPr algn="l"/>
                      <a:r>
                        <a:rPr lang="en-GB" b="0" dirty="0">
                          <a:solidFill>
                            <a:schemeClr val="bg1"/>
                          </a:solidFill>
                          <a:latin typeface="Arial" panose="020B0604020202020204" pitchFamily="34" charset="0"/>
                        </a:rPr>
                        <a:t>ISA+POM+DEX</a:t>
                      </a:r>
                    </a:p>
                  </a:txBody>
                  <a:tcPr marT="0" marB="0">
                    <a:solidFill>
                      <a:schemeClr val="accent1"/>
                    </a:solidFill>
                  </a:tcPr>
                </a:tc>
                <a:tc>
                  <a:txBody>
                    <a:bodyPr/>
                    <a:lstStyle/>
                    <a:p>
                      <a:pPr algn="ctr"/>
                      <a:r>
                        <a:rPr lang="en-GB" u="none" dirty="0">
                          <a:latin typeface="Arial" panose="020B0604020202020204" pitchFamily="34" charset="0"/>
                        </a:rPr>
                        <a:t>60.6</a:t>
                      </a:r>
                    </a:p>
                  </a:txBody>
                  <a:tcPr marT="0" marB="0" anchor="ctr">
                    <a:lnT w="38100" cap="flat" cmpd="sng" algn="ctr">
                      <a:solidFill>
                        <a:schemeClr val="bg1"/>
                      </a:solidFill>
                      <a:prstDash val="solid"/>
                      <a:round/>
                      <a:headEnd type="none" w="med" len="med"/>
                      <a:tailEnd type="none" w="med" len="med"/>
                    </a:lnT>
                    <a:solidFill>
                      <a:srgbClr val="CCD8DD"/>
                    </a:solidFill>
                  </a:tcPr>
                </a:tc>
                <a:tc>
                  <a:txBody>
                    <a:bodyPr/>
                    <a:lstStyle/>
                    <a:p>
                      <a:pPr algn="ctr"/>
                      <a:r>
                        <a:rPr lang="en-GB" u="none" dirty="0">
                          <a:latin typeface="Arial" panose="020B0604020202020204" pitchFamily="34" charset="0"/>
                        </a:rPr>
                        <a:t>24.6</a:t>
                      </a:r>
                    </a:p>
                  </a:txBody>
                  <a:tcPr marT="0" marB="0" anchor="ctr">
                    <a:lnT w="38100" cap="flat" cmpd="sng" algn="ctr">
                      <a:solidFill>
                        <a:schemeClr val="bg1"/>
                      </a:solidFill>
                      <a:prstDash val="solid"/>
                      <a:round/>
                      <a:headEnd type="none" w="med" len="med"/>
                      <a:tailEnd type="none" w="med" len="med"/>
                    </a:lnT>
                    <a:solidFill>
                      <a:srgbClr val="CCD8DD"/>
                    </a:solidFill>
                  </a:tcPr>
                </a:tc>
                <a:tc>
                  <a:txBody>
                    <a:bodyPr/>
                    <a:lstStyle/>
                    <a:p>
                      <a:pPr algn="ctr"/>
                      <a:r>
                        <a:rPr lang="en-GB" u="none" dirty="0">
                          <a:latin typeface="Arial" panose="020B0604020202020204" pitchFamily="34" charset="0"/>
                        </a:rPr>
                        <a:t>13.6</a:t>
                      </a:r>
                    </a:p>
                  </a:txBody>
                  <a:tcPr marT="0" marB="0" anchor="ctr">
                    <a:lnT w="38100" cap="flat" cmpd="sng" algn="ctr">
                      <a:solidFill>
                        <a:schemeClr val="bg1"/>
                      </a:solidFill>
                      <a:prstDash val="solid"/>
                      <a:round/>
                      <a:headEnd type="none" w="med" len="med"/>
                      <a:tailEnd type="none" w="med" len="med"/>
                    </a:lnT>
                    <a:solidFill>
                      <a:srgbClr val="CCD8DD"/>
                    </a:solidFill>
                  </a:tcPr>
                </a:tc>
                <a:tc>
                  <a:txBody>
                    <a:bodyPr/>
                    <a:lstStyle/>
                    <a:p>
                      <a:pPr algn="ctr"/>
                      <a:r>
                        <a:rPr lang="en-GB" u="none" dirty="0">
                          <a:latin typeface="Arial" panose="020B0604020202020204" pitchFamily="34" charset="0"/>
                        </a:rPr>
                        <a:t>9.0</a:t>
                      </a:r>
                    </a:p>
                  </a:txBody>
                  <a:tcPr marT="0" marB="0" anchor="ctr">
                    <a:lnT w="38100" cap="flat" cmpd="sng" algn="ctr">
                      <a:solidFill>
                        <a:schemeClr val="bg1"/>
                      </a:solidFill>
                      <a:prstDash val="solid"/>
                      <a:round/>
                      <a:headEnd type="none" w="med" len="med"/>
                      <a:tailEnd type="none" w="med" len="med"/>
                    </a:lnT>
                    <a:solidFill>
                      <a:srgbClr val="CCD8DD"/>
                    </a:solidFill>
                  </a:tcPr>
                </a:tc>
                <a:extLst>
                  <a:ext uri="{0D108BD9-81ED-4DB2-BD59-A6C34878D82A}">
                    <a16:rowId xmlns:a16="http://schemas.microsoft.com/office/drawing/2014/main" val="2736809526"/>
                  </a:ext>
                </a:extLst>
              </a:tr>
              <a:tr h="276177">
                <a:tc vMerge="1">
                  <a:txBody>
                    <a:bodyPr/>
                    <a:lstStyle/>
                    <a:p>
                      <a:pPr algn="l"/>
                      <a:endParaRPr lang="en-GB" b="0" dirty="0">
                        <a:solidFill>
                          <a:schemeClr val="bg1"/>
                        </a:solidFill>
                        <a:latin typeface="Arial" panose="020B0604020202020204" pitchFamily="34" charset="0"/>
                      </a:endParaRPr>
                    </a:p>
                  </a:txBody>
                  <a:tcPr marT="0" marB="0" anchor="ctr">
                    <a:solidFill>
                      <a:schemeClr val="accent1"/>
                    </a:solidFill>
                  </a:tcPr>
                </a:tc>
                <a:tc>
                  <a:txBody>
                    <a:bodyPr/>
                    <a:lstStyle/>
                    <a:p>
                      <a:pPr algn="l"/>
                      <a:r>
                        <a:rPr lang="en-GB" b="0" dirty="0">
                          <a:solidFill>
                            <a:schemeClr val="bg1"/>
                          </a:solidFill>
                          <a:latin typeface="Arial" panose="020B0604020202020204" pitchFamily="34" charset="0"/>
                        </a:rPr>
                        <a:t>DARA</a:t>
                      </a:r>
                    </a:p>
                  </a:txBody>
                  <a:tcPr marT="0" marB="0">
                    <a:solidFill>
                      <a:schemeClr val="accent1"/>
                    </a:solidFill>
                  </a:tcPr>
                </a:tc>
                <a:tc>
                  <a:txBody>
                    <a:bodyPr/>
                    <a:lstStyle/>
                    <a:p>
                      <a:pPr algn="ctr"/>
                      <a:r>
                        <a:rPr lang="en-GB" u="none" dirty="0">
                          <a:latin typeface="Arial" panose="020B0604020202020204" pitchFamily="34" charset="0"/>
                        </a:rPr>
                        <a:t>58.5</a:t>
                      </a:r>
                    </a:p>
                  </a:txBody>
                  <a:tcPr marT="0" marB="0" anchor="ctr">
                    <a:solidFill>
                      <a:srgbClr val="CCD8DD"/>
                    </a:solidFill>
                  </a:tcPr>
                </a:tc>
                <a:tc>
                  <a:txBody>
                    <a:bodyPr/>
                    <a:lstStyle/>
                    <a:p>
                      <a:pPr algn="ctr"/>
                      <a:r>
                        <a:rPr lang="en-GB" u="none" dirty="0">
                          <a:latin typeface="Arial" panose="020B0604020202020204" pitchFamily="34" charset="0"/>
                        </a:rPr>
                        <a:t>11.6</a:t>
                      </a:r>
                    </a:p>
                  </a:txBody>
                  <a:tcPr marT="0" marB="0" anchor="ctr">
                    <a:solidFill>
                      <a:srgbClr val="CCD8DD"/>
                    </a:solidFill>
                  </a:tcPr>
                </a:tc>
                <a:tc>
                  <a:txBody>
                    <a:bodyPr/>
                    <a:lstStyle/>
                    <a:p>
                      <a:pPr algn="ctr"/>
                      <a:r>
                        <a:rPr lang="en-GB" u="none" dirty="0">
                          <a:latin typeface="Arial" panose="020B0604020202020204" pitchFamily="34" charset="0"/>
                        </a:rPr>
                        <a:t>2.0</a:t>
                      </a:r>
                    </a:p>
                  </a:txBody>
                  <a:tcPr marT="0" marB="0" anchor="ctr">
                    <a:solidFill>
                      <a:srgbClr val="CCD8DD"/>
                    </a:solidFill>
                  </a:tcPr>
                </a:tc>
                <a:tc>
                  <a:txBody>
                    <a:bodyPr/>
                    <a:lstStyle/>
                    <a:p>
                      <a:pPr algn="ctr"/>
                      <a:r>
                        <a:rPr lang="en-GB" u="none" dirty="0">
                          <a:latin typeface="Arial" panose="020B0604020202020204" pitchFamily="34" charset="0"/>
                        </a:rPr>
                        <a:t>0.4</a:t>
                      </a:r>
                    </a:p>
                  </a:txBody>
                  <a:tcPr marT="0" marB="0" anchor="ctr">
                    <a:solidFill>
                      <a:srgbClr val="CCD8DD"/>
                    </a:solidFill>
                  </a:tcPr>
                </a:tc>
                <a:extLst>
                  <a:ext uri="{0D108BD9-81ED-4DB2-BD59-A6C34878D82A}">
                    <a16:rowId xmlns:a16="http://schemas.microsoft.com/office/drawing/2014/main" val="89017482"/>
                  </a:ext>
                </a:extLst>
              </a:tr>
              <a:tr h="27617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dirty="0">
                          <a:solidFill>
                            <a:schemeClr val="bg1"/>
                          </a:solidFill>
                          <a:latin typeface="Arial" panose="020B0604020202020204" pitchFamily="34" charset="0"/>
                        </a:rPr>
                        <a:t>EAG base case</a:t>
                      </a:r>
                    </a:p>
                  </a:txBody>
                  <a:tcPr marT="0" marB="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ISA+POM+DEX</a:t>
                      </a:r>
                    </a:p>
                  </a:txBody>
                  <a:tcPr marT="0" marB="0">
                    <a:solidFill>
                      <a:schemeClr val="accent1"/>
                    </a:solidFill>
                  </a:tcPr>
                </a:tc>
                <a:tc>
                  <a:txBody>
                    <a:bodyPr/>
                    <a:lstStyle/>
                    <a:p>
                      <a:pPr algn="ctr"/>
                      <a:r>
                        <a:rPr lang="en-GB" u="none" dirty="0">
                          <a:latin typeface="Arial" panose="020B0604020202020204" pitchFamily="34" charset="0"/>
                        </a:rPr>
                        <a:t>60.6</a:t>
                      </a:r>
                    </a:p>
                  </a:txBody>
                  <a:tcPr marT="0" marB="0" anchor="ctr">
                    <a:solidFill>
                      <a:srgbClr val="E8EDEF"/>
                    </a:solidFill>
                  </a:tcPr>
                </a:tc>
                <a:tc>
                  <a:txBody>
                    <a:bodyPr/>
                    <a:lstStyle/>
                    <a:p>
                      <a:pPr algn="ctr"/>
                      <a:r>
                        <a:rPr lang="en-GB" dirty="0"/>
                        <a:t>20.9</a:t>
                      </a:r>
                    </a:p>
                  </a:txBody>
                  <a:tcPr marT="0" marB="0" anchor="ctr">
                    <a:solidFill>
                      <a:srgbClr val="E8EDEF"/>
                    </a:solidFill>
                  </a:tcPr>
                </a:tc>
                <a:tc>
                  <a:txBody>
                    <a:bodyPr/>
                    <a:lstStyle/>
                    <a:p>
                      <a:pPr algn="ctr"/>
                      <a:r>
                        <a:rPr lang="en-GB" u="none" dirty="0">
                          <a:latin typeface="Arial" panose="020B0604020202020204" pitchFamily="34" charset="0"/>
                        </a:rPr>
                        <a:t>8.1</a:t>
                      </a:r>
                    </a:p>
                  </a:txBody>
                  <a:tcPr marT="0" marB="0" anchor="ctr">
                    <a:solidFill>
                      <a:srgbClr val="E8EDEF"/>
                    </a:solidFill>
                  </a:tcPr>
                </a:tc>
                <a:tc>
                  <a:txBody>
                    <a:bodyPr/>
                    <a:lstStyle/>
                    <a:p>
                      <a:pPr algn="ctr"/>
                      <a:r>
                        <a:rPr lang="en-GB" u="none" dirty="0">
                          <a:latin typeface="Arial" panose="020B0604020202020204" pitchFamily="34" charset="0"/>
                        </a:rPr>
                        <a:t>3.6</a:t>
                      </a:r>
                    </a:p>
                  </a:txBody>
                  <a:tcPr marT="0" marB="0" anchor="ctr">
                    <a:solidFill>
                      <a:srgbClr val="E8EDEF"/>
                    </a:solidFill>
                  </a:tcPr>
                </a:tc>
                <a:extLst>
                  <a:ext uri="{0D108BD9-81ED-4DB2-BD59-A6C34878D82A}">
                    <a16:rowId xmlns:a16="http://schemas.microsoft.com/office/drawing/2014/main" val="912483413"/>
                  </a:ext>
                </a:extLst>
              </a:tr>
              <a:tr h="276177">
                <a:tc vMerge="1">
                  <a:txBody>
                    <a:bodyPr/>
                    <a:lstStyle/>
                    <a:p>
                      <a:pPr algn="l"/>
                      <a:endParaRPr lang="en-GB" b="0" dirty="0">
                        <a:solidFill>
                          <a:schemeClr val="bg1"/>
                        </a:solidFill>
                        <a:latin typeface="Arial" panose="020B0604020202020204" pitchFamily="34" charset="0"/>
                      </a:endParaRPr>
                    </a:p>
                  </a:txBody>
                  <a:tcPr marT="0" marB="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DARA</a:t>
                      </a:r>
                    </a:p>
                  </a:txBody>
                  <a:tcPr marT="0" marB="0">
                    <a:solidFill>
                      <a:schemeClr val="accent1"/>
                    </a:solidFill>
                  </a:tcPr>
                </a:tc>
                <a:tc>
                  <a:txBody>
                    <a:bodyPr/>
                    <a:lstStyle/>
                    <a:p>
                      <a:pPr algn="ctr"/>
                      <a:r>
                        <a:rPr lang="en-GB" u="none" dirty="0">
                          <a:latin typeface="Arial" panose="020B0604020202020204" pitchFamily="34" charset="0"/>
                        </a:rPr>
                        <a:t>57.3</a:t>
                      </a:r>
                    </a:p>
                  </a:txBody>
                  <a:tcPr marT="0" marB="0" anchor="ctr"/>
                </a:tc>
                <a:tc>
                  <a:txBody>
                    <a:bodyPr/>
                    <a:lstStyle/>
                    <a:p>
                      <a:pPr algn="ctr"/>
                      <a:r>
                        <a:rPr lang="en-GB" dirty="0"/>
                        <a:t>15.8</a:t>
                      </a:r>
                    </a:p>
                  </a:txBody>
                  <a:tcPr marT="0" marB="0" anchor="ctr"/>
                </a:tc>
                <a:tc>
                  <a:txBody>
                    <a:bodyPr/>
                    <a:lstStyle/>
                    <a:p>
                      <a:pPr algn="ctr"/>
                      <a:r>
                        <a:rPr lang="en-GB" u="none" dirty="0">
                          <a:latin typeface="Arial" panose="020B0604020202020204" pitchFamily="34" charset="0"/>
                        </a:rPr>
                        <a:t>6.2</a:t>
                      </a:r>
                    </a:p>
                  </a:txBody>
                  <a:tcPr marT="0" marB="0" anchor="ctr"/>
                </a:tc>
                <a:tc>
                  <a:txBody>
                    <a:bodyPr/>
                    <a:lstStyle/>
                    <a:p>
                      <a:pPr algn="ctr"/>
                      <a:r>
                        <a:rPr lang="en-GB" u="none" dirty="0">
                          <a:latin typeface="Arial" panose="020B0604020202020204" pitchFamily="34" charset="0"/>
                        </a:rPr>
                        <a:t>3.2</a:t>
                      </a:r>
                    </a:p>
                  </a:txBody>
                  <a:tcPr marT="0" marB="0" anchor="ctr"/>
                </a:tc>
                <a:extLst>
                  <a:ext uri="{0D108BD9-81ED-4DB2-BD59-A6C34878D82A}">
                    <a16:rowId xmlns:a16="http://schemas.microsoft.com/office/drawing/2014/main" val="2698917377"/>
                  </a:ext>
                </a:extLst>
              </a:tr>
              <a:tr h="322207">
                <a:tc>
                  <a:txBody>
                    <a:bodyPr/>
                    <a:lstStyle/>
                    <a:p>
                      <a:pPr algn="l"/>
                      <a:r>
                        <a:rPr lang="en-GB" b="0" dirty="0">
                          <a:solidFill>
                            <a:schemeClr val="bg1"/>
                          </a:solidFill>
                          <a:latin typeface="Arial" panose="020B0604020202020204" pitchFamily="34" charset="0"/>
                        </a:rPr>
                        <a:t>Company’s CE opinion</a:t>
                      </a:r>
                    </a:p>
                  </a:txBody>
                  <a:tcPr marL="90000" marR="90000" marT="0" anchor="ctr">
                    <a:solidFill>
                      <a:schemeClr val="accent1"/>
                    </a:solidFill>
                  </a:tcPr>
                </a:tc>
                <a:tc>
                  <a:txBody>
                    <a:bodyPr/>
                    <a:lstStyle/>
                    <a:p>
                      <a:pPr algn="l"/>
                      <a:r>
                        <a:rPr lang="en-GB" sz="1800" b="0" kern="1200" dirty="0">
                          <a:solidFill>
                            <a:schemeClr val="bg1"/>
                          </a:solidFill>
                          <a:latin typeface="Arial" panose="020B0604020202020204" pitchFamily="34" charset="0"/>
                          <a:ea typeface="+mn-ea"/>
                          <a:cs typeface="+mn-cs"/>
                        </a:rPr>
                        <a:t>ISA+POM+DEX</a:t>
                      </a:r>
                    </a:p>
                  </a:txBody>
                  <a:tcPr marL="90000" marR="90000" marT="0">
                    <a:solidFill>
                      <a:schemeClr val="accent1"/>
                    </a:solidFill>
                  </a:tcPr>
                </a:tc>
                <a:tc>
                  <a:txBody>
                    <a:bodyPr/>
                    <a:lstStyle/>
                    <a:p>
                      <a:pPr algn="ctr"/>
                      <a:r>
                        <a:rPr lang="en-GB" u="none" dirty="0">
                          <a:latin typeface="Arial" panose="020B0604020202020204" pitchFamily="34" charset="0"/>
                        </a:rPr>
                        <a:t>-</a:t>
                      </a:r>
                    </a:p>
                  </a:txBody>
                  <a:tcPr marL="90000" marR="90000" marT="0" anchor="ctr"/>
                </a:tc>
                <a:tc>
                  <a:txBody>
                    <a:bodyPr/>
                    <a:lstStyle/>
                    <a:p>
                      <a:pPr algn="ctr"/>
                      <a:r>
                        <a:rPr lang="en-GB" dirty="0"/>
                        <a:t>≤25</a:t>
                      </a:r>
                    </a:p>
                  </a:txBody>
                  <a:tcPr marL="90000" marR="90000" marT="0" anchor="ctr"/>
                </a:tc>
                <a:tc>
                  <a:txBody>
                    <a:bodyPr/>
                    <a:lstStyle/>
                    <a:p>
                      <a:pPr algn="ctr"/>
                      <a:r>
                        <a:rPr lang="en-GB" u="none" dirty="0">
                          <a:latin typeface="Arial" panose="020B0604020202020204" pitchFamily="34" charset="0"/>
                        </a:rPr>
                        <a:t>1, &lt;10*</a:t>
                      </a:r>
                    </a:p>
                  </a:txBody>
                  <a:tcPr marL="90000" marR="90000" marT="0" anchor="ctr"/>
                </a:tc>
                <a:tc>
                  <a:txBody>
                    <a:bodyPr/>
                    <a:lstStyle/>
                    <a:p>
                      <a:pPr algn="ctr"/>
                      <a:r>
                        <a:rPr lang="en-GB" u="none" dirty="0">
                          <a:latin typeface="Arial" panose="020B0604020202020204" pitchFamily="34" charset="0"/>
                        </a:rPr>
                        <a:t>-</a:t>
                      </a:r>
                    </a:p>
                  </a:txBody>
                  <a:tcPr marL="90000" marR="90000" marT="0" anchor="ctr"/>
                </a:tc>
                <a:extLst>
                  <a:ext uri="{0D108BD9-81ED-4DB2-BD59-A6C34878D82A}">
                    <a16:rowId xmlns:a16="http://schemas.microsoft.com/office/drawing/2014/main" val="1026834414"/>
                  </a:ext>
                </a:extLst>
              </a:tr>
            </a:tbl>
          </a:graphicData>
        </a:graphic>
      </p:graphicFrame>
      <p:grpSp>
        <p:nvGrpSpPr>
          <p:cNvPr id="6" name="Group 5">
            <a:extLst>
              <a:ext uri="{FF2B5EF4-FFF2-40B4-BE49-F238E27FC236}">
                <a16:creationId xmlns:a16="http://schemas.microsoft.com/office/drawing/2014/main" id="{67FF378B-0387-967A-4785-FFD33C3C2327}"/>
              </a:ext>
            </a:extLst>
          </p:cNvPr>
          <p:cNvGrpSpPr/>
          <p:nvPr/>
        </p:nvGrpSpPr>
        <p:grpSpPr>
          <a:xfrm>
            <a:off x="466724" y="5941514"/>
            <a:ext cx="11546552" cy="540000"/>
            <a:chOff x="1265865" y="5970205"/>
            <a:chExt cx="7429074" cy="627099"/>
          </a:xfrm>
        </p:grpSpPr>
        <p:sp>
          <p:nvSpPr>
            <p:cNvPr id="7" name="Rectangle 6" descr="Question to committee">
              <a:extLst>
                <a:ext uri="{FF2B5EF4-FFF2-40B4-BE49-F238E27FC236}">
                  <a16:creationId xmlns:a16="http://schemas.microsoft.com/office/drawing/2014/main" id="{3F3C5B03-65BF-9395-A7FF-8FB3C041A1C8}"/>
                </a:ext>
              </a:extLst>
            </p:cNvPr>
            <p:cNvSpPr/>
            <p:nvPr/>
          </p:nvSpPr>
          <p:spPr>
            <a:xfrm>
              <a:off x="1511371" y="6085363"/>
              <a:ext cx="7183568" cy="42401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sz="1800" dirty="0">
                  <a:solidFill>
                    <a:schemeClr val="tx1"/>
                  </a:solidFill>
                  <a:effectLst/>
                  <a:latin typeface="+mj-lt"/>
                </a:rPr>
                <a:t>What is committee’s preference </a:t>
              </a:r>
              <a:r>
                <a:rPr lang="en-GB" dirty="0">
                  <a:solidFill>
                    <a:schemeClr val="tx1"/>
                  </a:solidFill>
                  <a:latin typeface="+mj-lt"/>
                </a:rPr>
                <a:t>for extrapolating OS for ISA+POM+DEX and DARA using SACT data?</a:t>
              </a:r>
            </a:p>
          </p:txBody>
        </p:sp>
        <p:grpSp>
          <p:nvGrpSpPr>
            <p:cNvPr id="9" name="Group 8">
              <a:extLst>
                <a:ext uri="{FF2B5EF4-FFF2-40B4-BE49-F238E27FC236}">
                  <a16:creationId xmlns:a16="http://schemas.microsoft.com/office/drawing/2014/main" id="{88851B94-4E03-2410-440E-32593157FF57}"/>
                </a:ext>
                <a:ext uri="{C183D7F6-B498-43B3-948B-1728B52AA6E4}">
                  <adec:decorative xmlns:adec="http://schemas.microsoft.com/office/drawing/2017/decorative" val="1"/>
                </a:ext>
              </a:extLst>
            </p:cNvPr>
            <p:cNvGrpSpPr/>
            <p:nvPr/>
          </p:nvGrpSpPr>
          <p:grpSpPr>
            <a:xfrm>
              <a:off x="1265865" y="5970205"/>
              <a:ext cx="347437" cy="627099"/>
              <a:chOff x="-1630628" y="4391912"/>
              <a:chExt cx="347437" cy="627099"/>
            </a:xfrm>
          </p:grpSpPr>
          <p:sp>
            <p:nvSpPr>
              <p:cNvPr id="10" name="Oval 9">
                <a:extLst>
                  <a:ext uri="{FF2B5EF4-FFF2-40B4-BE49-F238E27FC236}">
                    <a16:creationId xmlns:a16="http://schemas.microsoft.com/office/drawing/2014/main" id="{1F03E6F7-8621-E199-E2BF-C166BE94347C}"/>
                  </a:ext>
                </a:extLst>
              </p:cNvPr>
              <p:cNvSpPr/>
              <p:nvPr/>
            </p:nvSpPr>
            <p:spPr>
              <a:xfrm>
                <a:off x="-1630628" y="4391912"/>
                <a:ext cx="347437" cy="627099"/>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1" name="Graphic 10">
                <a:extLst>
                  <a:ext uri="{FF2B5EF4-FFF2-40B4-BE49-F238E27FC236}">
                    <a16:creationId xmlns:a16="http://schemas.microsoft.com/office/drawing/2014/main" id="{C5E56D3B-A619-9C68-1C98-F95907A1E33C}"/>
                  </a:ext>
                  <a:ext uri="{C183D7F6-B498-43B3-948B-1728B52AA6E4}">
                    <adec:decorative xmlns:adec="http://schemas.microsoft.com/office/drawing/2017/decorative" val="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589372" y="4507071"/>
                <a:ext cx="277950" cy="496759"/>
              </a:xfrm>
              <a:prstGeom prst="rect">
                <a:avLst/>
              </a:prstGeom>
            </p:spPr>
          </p:pic>
        </p:grpSp>
      </p:grpSp>
      <p:sp>
        <p:nvSpPr>
          <p:cNvPr id="12" name="TextBox 11">
            <a:extLst>
              <a:ext uri="{FF2B5EF4-FFF2-40B4-BE49-F238E27FC236}">
                <a16:creationId xmlns:a16="http://schemas.microsoft.com/office/drawing/2014/main" id="{0DD54A72-E293-439E-8141-F64B0B3DCD6E}"/>
              </a:ext>
            </a:extLst>
          </p:cNvPr>
          <p:cNvSpPr txBox="1"/>
          <p:nvPr/>
        </p:nvSpPr>
        <p:spPr>
          <a:xfrm>
            <a:off x="6105741" y="3082051"/>
            <a:ext cx="6110072"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*depends on there being improved therapies that people can bridge onto at 5th line+</a:t>
            </a:r>
          </a:p>
        </p:txBody>
      </p:sp>
    </p:spTree>
    <p:extLst>
      <p:ext uri="{BB962C8B-B14F-4D97-AF65-F5344CB8AC3E}">
        <p14:creationId xmlns:p14="http://schemas.microsoft.com/office/powerpoint/2010/main" val="3583717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900" dirty="0">
                <a:latin typeface="Arial" panose="020B0604020202020204" pitchFamily="34" charset="0"/>
                <a:cs typeface="Arial" panose="020B0604020202020204" pitchFamily="34" charset="0"/>
                <a:hlinkClick r:id="rId3" action="ppaction://hlinksldjump"/>
              </a:rPr>
              <a:t>Key Issue</a:t>
            </a:r>
            <a:r>
              <a:rPr lang="en-GB" sz="2900" dirty="0">
                <a:latin typeface="Arial" panose="020B0604020202020204" pitchFamily="34" charset="0"/>
                <a:cs typeface="Arial" panose="020B0604020202020204" pitchFamily="34" charset="0"/>
              </a:rPr>
              <a:t>: Utility values*</a:t>
            </a:r>
          </a:p>
        </p:txBody>
      </p:sp>
      <p:sp>
        <p:nvSpPr>
          <p:cNvPr id="7" name="Rectangle 6">
            <a:extLst>
              <a:ext uri="{FF2B5EF4-FFF2-40B4-BE49-F238E27FC236}">
                <a16:creationId xmlns:a16="http://schemas.microsoft.com/office/drawing/2014/main" id="{AAF219A8-8F65-A77F-788E-8DC1984D9D28}"/>
              </a:ext>
            </a:extLst>
          </p:cNvPr>
          <p:cNvSpPr/>
          <p:nvPr/>
        </p:nvSpPr>
        <p:spPr>
          <a:xfrm>
            <a:off x="482260" y="797596"/>
            <a:ext cx="11250784" cy="93382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In TA658 the committee accepted utility values in the progression-free health state that were dependent on the treatment arm </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(value used in the ISA+POM+DEX arm was slightly higher than for POM+DEX)</a:t>
            </a:r>
            <a:endParaRPr lang="en-GB"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3855B934-11FD-DB86-BF8B-09F0C42F5D29}"/>
              </a:ext>
            </a:extLst>
          </p:cNvPr>
          <p:cNvSpPr/>
          <p:nvPr/>
        </p:nvSpPr>
        <p:spPr>
          <a:xfrm>
            <a:off x="478376" y="1824447"/>
            <a:ext cx="11250784" cy="933819"/>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a:t>
            </a:r>
          </a:p>
          <a:p>
            <a:pPr marL="342900" indent="-342900">
              <a:buFont typeface="Arial" panose="020B0604020202020204" pitchFamily="34" charset="0"/>
              <a:buChar char="•"/>
            </a:pPr>
            <a:r>
              <a:rPr lang="en-GB" dirty="0">
                <a:solidFill>
                  <a:schemeClr val="tx1"/>
                </a:solidFill>
                <a:latin typeface="Arial" panose="020B0604020202020204" pitchFamily="34" charset="0"/>
              </a:rPr>
              <a:t>Maintained differential utility values for ISA+POM+DEX and POM+DEX</a:t>
            </a:r>
          </a:p>
          <a:p>
            <a:pPr marL="342900" indent="-342900">
              <a:buFont typeface="Arial" panose="020B0604020202020204" pitchFamily="34" charset="0"/>
              <a:buChar char="•"/>
            </a:pPr>
            <a:r>
              <a:rPr lang="en-GB" dirty="0">
                <a:solidFill>
                  <a:schemeClr val="tx1"/>
                </a:solidFill>
                <a:latin typeface="Arial" panose="020B0604020202020204" pitchFamily="34" charset="0"/>
              </a:rPr>
              <a:t>Assumed DARA utility values to be the same as those for POM+DEX</a:t>
            </a:r>
          </a:p>
        </p:txBody>
      </p:sp>
      <p:sp>
        <p:nvSpPr>
          <p:cNvPr id="10" name="Rectangle 9">
            <a:extLst>
              <a:ext uri="{FF2B5EF4-FFF2-40B4-BE49-F238E27FC236}">
                <a16:creationId xmlns:a16="http://schemas.microsoft.com/office/drawing/2014/main" id="{CEE33738-03EA-C1DA-658C-2726B90D6A3C}"/>
              </a:ext>
            </a:extLst>
          </p:cNvPr>
          <p:cNvSpPr/>
          <p:nvPr/>
        </p:nvSpPr>
        <p:spPr>
          <a:xfrm>
            <a:off x="482260" y="2851297"/>
            <a:ext cx="11243016" cy="26707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latin typeface="Arial" panose="020B0604020202020204" pitchFamily="34" charset="0"/>
              </a:rPr>
              <a:t>EAG comments</a:t>
            </a:r>
          </a:p>
          <a:p>
            <a:pPr marL="342900" indent="-342900">
              <a:buFont typeface="Arial" panose="020B0604020202020204" pitchFamily="34" charset="0"/>
              <a:buChar char="•"/>
            </a:pPr>
            <a:r>
              <a:rPr lang="en-GB" b="1" dirty="0">
                <a:solidFill>
                  <a:schemeClr val="tx1"/>
                </a:solidFill>
                <a:latin typeface="Arial" panose="020B0604020202020204" pitchFamily="34" charset="0"/>
              </a:rPr>
              <a:t>Base case: </a:t>
            </a:r>
            <a:r>
              <a:rPr lang="en-GB" dirty="0">
                <a:solidFill>
                  <a:schemeClr val="tx1"/>
                </a:solidFill>
                <a:latin typeface="Arial" panose="020B0604020202020204" pitchFamily="34" charset="0"/>
              </a:rPr>
              <a:t>Used the company’s utility estimates</a:t>
            </a:r>
          </a:p>
          <a:p>
            <a:pPr marL="342900" indent="-342900">
              <a:buFont typeface="Arial" panose="020B0604020202020204" pitchFamily="34" charset="0"/>
              <a:buChar char="•"/>
            </a:pPr>
            <a:r>
              <a:rPr lang="en-GB" dirty="0">
                <a:solidFill>
                  <a:schemeClr val="tx1"/>
                </a:solidFill>
                <a:latin typeface="Arial" panose="020B0604020202020204" pitchFamily="34" charset="0"/>
              </a:rPr>
              <a:t>Clinical advice suggested that </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ISA+POM+DEX produces a better depth of remission and would have better control of symptoms</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DARA depth of remission is closer to that of POM+DEX than ISA+POM+DEX</a:t>
            </a:r>
          </a:p>
          <a:p>
            <a:pPr marL="342900" indent="-342900">
              <a:buFont typeface="Arial" panose="020B0604020202020204" pitchFamily="34" charset="0"/>
              <a:buChar char="•"/>
            </a:pPr>
            <a:r>
              <a:rPr lang="en-GB" b="1" dirty="0">
                <a:solidFill>
                  <a:schemeClr val="tx1"/>
                </a:solidFill>
                <a:latin typeface="Arial" panose="020B0604020202020204" pitchFamily="34" charset="0"/>
              </a:rPr>
              <a:t>Sensitivity analysis: </a:t>
            </a:r>
            <a:r>
              <a:rPr lang="en-GB" dirty="0">
                <a:solidFill>
                  <a:schemeClr val="tx1"/>
                </a:solidFill>
                <a:latin typeface="Arial" panose="020B0604020202020204" pitchFamily="34" charset="0"/>
              </a:rPr>
              <a:t>Simpler model using the same utility regardless of treatment arm</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Simpler model produced a better fit</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Data from ICARIA-MM on utility change from baseline for both ISA+POM+DEX and POM+DEX provided no clear indication that ISA+POM+DEX produced more benefit than POM+DEX</a:t>
            </a:r>
            <a:endParaRPr lang="en-GB" strike="sngStrike" dirty="0">
              <a:solidFill>
                <a:srgbClr val="C00000"/>
              </a:solidFill>
              <a:latin typeface="Arial" panose="020B0604020202020204" pitchFamily="34" charset="0"/>
              <a:cs typeface="Arial" panose="020B0604020202020204" pitchFamily="34" charset="0"/>
            </a:endParaRPr>
          </a:p>
        </p:txBody>
      </p:sp>
      <p:grpSp>
        <p:nvGrpSpPr>
          <p:cNvPr id="2" name="Group 1">
            <a:extLst>
              <a:ext uri="{FF2B5EF4-FFF2-40B4-BE49-F238E27FC236}">
                <a16:creationId xmlns:a16="http://schemas.microsoft.com/office/drawing/2014/main" id="{659851DD-8F10-3EEE-8E9E-580A05C896EE}"/>
              </a:ext>
            </a:extLst>
          </p:cNvPr>
          <p:cNvGrpSpPr/>
          <p:nvPr/>
        </p:nvGrpSpPr>
        <p:grpSpPr>
          <a:xfrm>
            <a:off x="2475547" y="5601140"/>
            <a:ext cx="7233138" cy="576000"/>
            <a:chOff x="1266520" y="5884213"/>
            <a:chExt cx="10333661" cy="576000"/>
          </a:xfrm>
        </p:grpSpPr>
        <p:sp>
          <p:nvSpPr>
            <p:cNvPr id="3" name="Rectangle 2" descr="Question to committee">
              <a:extLst>
                <a:ext uri="{FF2B5EF4-FFF2-40B4-BE49-F238E27FC236}">
                  <a16:creationId xmlns:a16="http://schemas.microsoft.com/office/drawing/2014/main" id="{7F4B6D7C-A396-83F1-9AE1-C1FBF80FEF09}"/>
                </a:ext>
              </a:extLst>
            </p:cNvPr>
            <p:cNvSpPr/>
            <p:nvPr/>
          </p:nvSpPr>
          <p:spPr>
            <a:xfrm>
              <a:off x="1818062" y="5940481"/>
              <a:ext cx="9782119" cy="463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sz="1800" dirty="0">
                  <a:solidFill>
                    <a:schemeClr val="tx1"/>
                  </a:solidFill>
                  <a:effectLst/>
                </a:rPr>
                <a:t>Are the same or differential treatment utility values appropriate?</a:t>
              </a:r>
              <a:endParaRPr lang="en-GB" dirty="0">
                <a:solidFill>
                  <a:schemeClr val="tx1"/>
                </a:solidFill>
              </a:endParaRPr>
            </a:p>
          </p:txBody>
        </p:sp>
        <p:grpSp>
          <p:nvGrpSpPr>
            <p:cNvPr id="4" name="Group 3">
              <a:extLst>
                <a:ext uri="{FF2B5EF4-FFF2-40B4-BE49-F238E27FC236}">
                  <a16:creationId xmlns:a16="http://schemas.microsoft.com/office/drawing/2014/main" id="{BF96DD88-7C0F-E03E-A0C3-C5D266C50062}"/>
                </a:ext>
                <a:ext uri="{C183D7F6-B498-43B3-948B-1728B52AA6E4}">
                  <adec:decorative xmlns:adec="http://schemas.microsoft.com/office/drawing/2017/decorative" val="1"/>
                </a:ext>
              </a:extLst>
            </p:cNvPr>
            <p:cNvGrpSpPr/>
            <p:nvPr/>
          </p:nvGrpSpPr>
          <p:grpSpPr>
            <a:xfrm>
              <a:off x="1266520" y="5884213"/>
              <a:ext cx="837410" cy="576000"/>
              <a:chOff x="-1629973" y="4305920"/>
              <a:chExt cx="837410" cy="576000"/>
            </a:xfrm>
          </p:grpSpPr>
          <p:sp>
            <p:nvSpPr>
              <p:cNvPr id="5" name="Oval 4">
                <a:extLst>
                  <a:ext uri="{FF2B5EF4-FFF2-40B4-BE49-F238E27FC236}">
                    <a16:creationId xmlns:a16="http://schemas.microsoft.com/office/drawing/2014/main" id="{0DF0E22F-FE07-E1E0-87E7-00EF2E9E5A18}"/>
                  </a:ext>
                </a:extLst>
              </p:cNvPr>
              <p:cNvSpPr/>
              <p:nvPr/>
            </p:nvSpPr>
            <p:spPr>
              <a:xfrm>
                <a:off x="-1629973" y="4305920"/>
                <a:ext cx="83741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1" name="Graphic 10">
                <a:extLst>
                  <a:ext uri="{FF2B5EF4-FFF2-40B4-BE49-F238E27FC236}">
                    <a16:creationId xmlns:a16="http://schemas.microsoft.com/office/drawing/2014/main" id="{5434B0FE-D40E-B894-04B9-39655B94E07C}"/>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99270" y="4390266"/>
                <a:ext cx="576001" cy="463463"/>
              </a:xfrm>
              <a:prstGeom prst="rect">
                <a:avLst/>
              </a:prstGeom>
            </p:spPr>
          </p:pic>
        </p:grpSp>
      </p:grpSp>
      <p:pic>
        <p:nvPicPr>
          <p:cNvPr id="13" name="Picture 12">
            <a:extLst>
              <a:ext uri="{FF2B5EF4-FFF2-40B4-BE49-F238E27FC236}">
                <a16:creationId xmlns:a16="http://schemas.microsoft.com/office/drawing/2014/main" id="{653A3C0D-B3A4-FE4C-262F-6866BBA48E20}"/>
              </a:ext>
              <a:ext uri="{C183D7F6-B498-43B3-948B-1728B52AA6E4}">
                <adec:decorative xmlns:adec="http://schemas.microsoft.com/office/drawing/2017/decorative" val="1"/>
              </a:ext>
            </a:extLst>
          </p:cNvPr>
          <p:cNvPicPr>
            <a:picLocks noChangeAspect="1"/>
          </p:cNvPicPr>
          <p:nvPr/>
        </p:nvPicPr>
        <p:blipFill rotWithShape="1">
          <a:blip r:embed="rId6"/>
          <a:srcRect l="16406" t="4575" r="14821" b="4613"/>
          <a:stretch/>
        </p:blipFill>
        <p:spPr>
          <a:xfrm>
            <a:off x="11437276" y="143425"/>
            <a:ext cx="576000" cy="576000"/>
          </a:xfrm>
          <a:prstGeom prst="rect">
            <a:avLst/>
          </a:prstGeom>
        </p:spPr>
      </p:pic>
      <p:sp>
        <p:nvSpPr>
          <p:cNvPr id="12" name="TextBox 11">
            <a:extLst>
              <a:ext uri="{FF2B5EF4-FFF2-40B4-BE49-F238E27FC236}">
                <a16:creationId xmlns:a16="http://schemas.microsoft.com/office/drawing/2014/main" id="{0411D66B-8A2A-2CF9-A431-4BFC3EA60E81}"/>
              </a:ext>
            </a:extLst>
          </p:cNvPr>
          <p:cNvSpPr txBox="1"/>
          <p:nvPr/>
        </p:nvSpPr>
        <p:spPr>
          <a:xfrm>
            <a:off x="8229600" y="6177141"/>
            <a:ext cx="3699510" cy="646331"/>
          </a:xfrm>
          <a:prstGeom prst="rect">
            <a:avLst/>
          </a:prstGeom>
          <a:noFill/>
        </p:spPr>
        <p:txBody>
          <a:bodyPr wrap="square" rtlCol="0">
            <a:spAutoFit/>
          </a:bodyPr>
          <a:lstStyle/>
          <a:p>
            <a:r>
              <a:rPr lang="en-GB" dirty="0"/>
              <a:t>* See appendix – [</a:t>
            </a:r>
            <a:r>
              <a:rPr lang="en-GB" dirty="0">
                <a:hlinkClick r:id="rId7" action="ppaction://hlinksldjump"/>
              </a:rPr>
              <a:t>Utility values (supplementary slide)</a:t>
            </a:r>
            <a:r>
              <a:rPr lang="en-GB" dirty="0"/>
              <a:t>]</a:t>
            </a:r>
          </a:p>
        </p:txBody>
      </p:sp>
      <p:sp>
        <p:nvSpPr>
          <p:cNvPr id="9" name="Text Placeholder 8">
            <a:extLst>
              <a:ext uri="{FF2B5EF4-FFF2-40B4-BE49-F238E27FC236}">
                <a16:creationId xmlns:a16="http://schemas.microsoft.com/office/drawing/2014/main" id="{E9CC7EB7-114A-B251-4BEF-1E52C6D4B127}"/>
              </a:ext>
            </a:extLst>
          </p:cNvPr>
          <p:cNvSpPr txBox="1">
            <a:spLocks/>
          </p:cNvSpPr>
          <p:nvPr/>
        </p:nvSpPr>
        <p:spPr>
          <a:xfrm>
            <a:off x="1022911" y="6312543"/>
            <a:ext cx="7206689" cy="37552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200" dirty="0"/>
              <a:t>Abbreviations: DARA, Daratumumab; DEX, Dexamethasone; ISA, </a:t>
            </a:r>
            <a:r>
              <a:rPr lang="en-GB" sz="1200" dirty="0" err="1"/>
              <a:t>Isatuximab</a:t>
            </a:r>
            <a:r>
              <a:rPr lang="en-GB" sz="1200" dirty="0"/>
              <a:t>; POM, Pomalidomide;</a:t>
            </a:r>
          </a:p>
        </p:txBody>
      </p:sp>
    </p:spTree>
    <p:extLst>
      <p:ext uri="{BB962C8B-B14F-4D97-AF65-F5344CB8AC3E}">
        <p14:creationId xmlns:p14="http://schemas.microsoft.com/office/powerpoint/2010/main" val="30088305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900" dirty="0">
                <a:latin typeface="Arial" panose="020B0604020202020204" pitchFamily="34" charset="0"/>
                <a:cs typeface="Arial" panose="020B0604020202020204" pitchFamily="34" charset="0"/>
                <a:hlinkClick r:id="rId3" action="ppaction://hlinksldjump"/>
              </a:rPr>
              <a:t>Key Issue</a:t>
            </a:r>
            <a:r>
              <a:rPr lang="en-GB" sz="2900" dirty="0">
                <a:latin typeface="Arial" panose="020B0604020202020204" pitchFamily="34" charset="0"/>
                <a:cs typeface="Arial" panose="020B0604020202020204" pitchFamily="34" charset="0"/>
              </a:rPr>
              <a:t>: </a:t>
            </a:r>
            <a:r>
              <a:rPr lang="en-GB" sz="2900" dirty="0"/>
              <a:t>Costing of s</a:t>
            </a:r>
            <a:r>
              <a:rPr lang="en-GB" sz="2900" dirty="0">
                <a:latin typeface="Arial" panose="020B0604020202020204" pitchFamily="34" charset="0"/>
                <a:cs typeface="Arial" panose="020B0604020202020204" pitchFamily="34" charset="0"/>
              </a:rPr>
              <a:t>ubsequent therapies*</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548691" y="6411913"/>
            <a:ext cx="9086850" cy="365125"/>
          </a:xfrm>
        </p:spPr>
        <p:txBody>
          <a:bodyPr>
            <a:normAutofit fontScale="85000" lnSpcReduction="20000"/>
          </a:bodyPr>
          <a:lstStyle/>
          <a:p>
            <a:r>
              <a:rPr lang="en-GB" dirty="0"/>
              <a:t>Abbreviations: DEX, Dexamethasone; EAG, External assessment group; ISA, </a:t>
            </a:r>
            <a:r>
              <a:rPr lang="en-GB" dirty="0" err="1"/>
              <a:t>Isatuximab</a:t>
            </a:r>
            <a:r>
              <a:rPr lang="en-GB" dirty="0"/>
              <a:t>; OS, Overall survival; POM, Pomalidomide; SACT, Systemic anti-cancer treatment;</a:t>
            </a:r>
          </a:p>
        </p:txBody>
      </p:sp>
      <p:sp>
        <p:nvSpPr>
          <p:cNvPr id="7" name="Rectangle 6">
            <a:extLst>
              <a:ext uri="{FF2B5EF4-FFF2-40B4-BE49-F238E27FC236}">
                <a16:creationId xmlns:a16="http://schemas.microsoft.com/office/drawing/2014/main" id="{AAF219A8-8F65-A77F-788E-8DC1984D9D28}"/>
              </a:ext>
            </a:extLst>
          </p:cNvPr>
          <p:cNvSpPr/>
          <p:nvPr/>
        </p:nvSpPr>
        <p:spPr>
          <a:xfrm>
            <a:off x="466723" y="797595"/>
            <a:ext cx="11250784" cy="151456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rPr>
              <a:t>Estimates of OS for the ISA+POM+DEX v POM+DEX comparison were obtained by: fitting distributions to </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EAG base case: </a:t>
            </a:r>
            <a:r>
              <a:rPr lang="en-GB" dirty="0">
                <a:solidFill>
                  <a:schemeClr val="tx1"/>
                </a:solidFill>
                <a:latin typeface="Arial" panose="020B0604020202020204" pitchFamily="34" charset="0"/>
                <a:cs typeface="Arial" panose="020B0604020202020204" pitchFamily="34" charset="0"/>
              </a:rPr>
              <a:t>ICARIA-MM (4th line population) data</a:t>
            </a:r>
            <a:endParaRPr lang="en-GB" dirty="0">
              <a:solidFill>
                <a:schemeClr val="tx1"/>
              </a:solidFill>
              <a:latin typeface="Arial" panose="020B0604020202020204" pitchFamily="34" charset="0"/>
              <a:cs typeface="Arial" panose="020B0604020202020204" pitchFamily="34" charset="0"/>
              <a:sym typeface="Wingdings" panose="05000000000000000000" pitchFamily="2" charset="2"/>
            </a:endParaRP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Company base case: SACT data</a:t>
            </a:r>
          </a:p>
          <a:p>
            <a:pPr marL="342900" indent="-342900">
              <a:buFont typeface="Arial" panose="020B0604020202020204" pitchFamily="34" charset="0"/>
              <a:buChar char="•"/>
            </a:pPr>
            <a:r>
              <a:rPr lang="en-GB" dirty="0">
                <a:solidFill>
                  <a:schemeClr val="tx1"/>
                </a:solidFill>
                <a:latin typeface="Arial" panose="020B0604020202020204" pitchFamily="34" charset="0"/>
              </a:rPr>
              <a:t>In ICARIA-MM people received subsequent therapies that are not part of established practice in the NHS </a:t>
            </a:r>
          </a:p>
        </p:txBody>
      </p:sp>
      <p:sp>
        <p:nvSpPr>
          <p:cNvPr id="8" name="Rectangle 7">
            <a:extLst>
              <a:ext uri="{FF2B5EF4-FFF2-40B4-BE49-F238E27FC236}">
                <a16:creationId xmlns:a16="http://schemas.microsoft.com/office/drawing/2014/main" id="{3855B934-11FD-DB86-BF8B-09F0C42F5D29}"/>
              </a:ext>
            </a:extLst>
          </p:cNvPr>
          <p:cNvSpPr/>
          <p:nvPr/>
        </p:nvSpPr>
        <p:spPr>
          <a:xfrm>
            <a:off x="470608" y="2445372"/>
            <a:ext cx="11250784" cy="126000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a:t>
            </a:r>
          </a:p>
          <a:p>
            <a:r>
              <a:rPr lang="en-GB" b="1" dirty="0">
                <a:solidFill>
                  <a:schemeClr val="tx1"/>
                </a:solidFill>
                <a:latin typeface="Arial" panose="020B0604020202020204" pitchFamily="34" charset="0"/>
              </a:rPr>
              <a:t>Base case: Subsequent therapy costs based on SACT data</a:t>
            </a:r>
          </a:p>
          <a:p>
            <a:pPr marL="285750" indent="-285750">
              <a:buFont typeface="Arial" panose="020B0604020202020204" pitchFamily="34" charset="0"/>
              <a:buChar char="•"/>
            </a:pPr>
            <a:r>
              <a:rPr lang="en-GB" dirty="0">
                <a:solidFill>
                  <a:schemeClr val="tx1"/>
                </a:solidFill>
                <a:latin typeface="Arial" panose="020B0604020202020204" pitchFamily="34" charset="0"/>
              </a:rPr>
              <a:t>Approach aligns the costs and benefits of subsequent treatments</a:t>
            </a:r>
            <a:endParaRPr lang="en-GB" b="1"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Approach best reflects UK clinical practice</a:t>
            </a:r>
          </a:p>
        </p:txBody>
      </p:sp>
      <p:sp>
        <p:nvSpPr>
          <p:cNvPr id="10" name="Rectangle 9">
            <a:extLst>
              <a:ext uri="{FF2B5EF4-FFF2-40B4-BE49-F238E27FC236}">
                <a16:creationId xmlns:a16="http://schemas.microsoft.com/office/drawing/2014/main" id="{CEE33738-03EA-C1DA-658C-2726B90D6A3C}"/>
              </a:ext>
            </a:extLst>
          </p:cNvPr>
          <p:cNvSpPr/>
          <p:nvPr/>
        </p:nvSpPr>
        <p:spPr>
          <a:xfrm>
            <a:off x="466723" y="3856195"/>
            <a:ext cx="11243016" cy="12834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latin typeface="Arial" panose="020B0604020202020204" pitchFamily="34" charset="0"/>
              </a:rPr>
              <a:t>EAG comments</a:t>
            </a:r>
          </a:p>
          <a:p>
            <a:r>
              <a:rPr lang="en-GB" b="1" dirty="0">
                <a:solidFill>
                  <a:schemeClr val="tx1"/>
                </a:solidFill>
                <a:latin typeface="Arial" panose="020B0604020202020204" pitchFamily="34" charset="0"/>
              </a:rPr>
              <a:t>Base case: Subsequent therapy costs based on therapies received in ICARIA-MM</a:t>
            </a:r>
          </a:p>
          <a:p>
            <a:pPr marL="285750" indent="-285750">
              <a:buFont typeface="Arial" panose="020B0604020202020204" pitchFamily="34" charset="0"/>
              <a:buChar char="•"/>
            </a:pPr>
            <a:r>
              <a:rPr lang="en-GB" dirty="0">
                <a:solidFill>
                  <a:schemeClr val="tx1"/>
                </a:solidFill>
                <a:latin typeface="Arial" panose="020B0604020202020204" pitchFamily="34" charset="0"/>
              </a:rPr>
              <a:t>Approach aligns the costs and benefits of subsequent treatments</a:t>
            </a:r>
          </a:p>
          <a:p>
            <a:pPr marL="285750" indent="-285750">
              <a:buFont typeface="Arial" panose="020B0604020202020204" pitchFamily="34" charset="0"/>
              <a:buChar char="•"/>
            </a:pPr>
            <a:r>
              <a:rPr lang="en-GB" dirty="0">
                <a:solidFill>
                  <a:schemeClr val="tx1"/>
                </a:solidFill>
                <a:latin typeface="Arial" panose="020B0604020202020204" pitchFamily="34" charset="0"/>
              </a:rPr>
              <a:t>Subsequent therapies received in the ICARIA-MM study may have provided additional benefit</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p:txBody>
      </p:sp>
      <p:grpSp>
        <p:nvGrpSpPr>
          <p:cNvPr id="3" name="Group 2">
            <a:extLst>
              <a:ext uri="{FF2B5EF4-FFF2-40B4-BE49-F238E27FC236}">
                <a16:creationId xmlns:a16="http://schemas.microsoft.com/office/drawing/2014/main" id="{240CB30C-FFEB-7CA2-713F-C73849B7F099}"/>
              </a:ext>
            </a:extLst>
          </p:cNvPr>
          <p:cNvGrpSpPr/>
          <p:nvPr/>
        </p:nvGrpSpPr>
        <p:grpSpPr>
          <a:xfrm>
            <a:off x="1548691" y="5290464"/>
            <a:ext cx="8911930" cy="576000"/>
            <a:chOff x="1375416" y="5832651"/>
            <a:chExt cx="8911930" cy="576000"/>
          </a:xfrm>
        </p:grpSpPr>
        <p:sp>
          <p:nvSpPr>
            <p:cNvPr id="4" name="Rectangle 3" descr="Question to committee">
              <a:extLst>
                <a:ext uri="{FF2B5EF4-FFF2-40B4-BE49-F238E27FC236}">
                  <a16:creationId xmlns:a16="http://schemas.microsoft.com/office/drawing/2014/main" id="{04CC37B6-FD8F-F8E3-2479-AD29A89B384D}"/>
                </a:ext>
              </a:extLst>
            </p:cNvPr>
            <p:cNvSpPr/>
            <p:nvPr/>
          </p:nvSpPr>
          <p:spPr>
            <a:xfrm>
              <a:off x="1770364" y="5884213"/>
              <a:ext cx="8516982" cy="463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Should subsequent therapy costs be based on SACT data or ICARIA-MM?</a:t>
              </a:r>
            </a:p>
          </p:txBody>
        </p:sp>
        <p:grpSp>
          <p:nvGrpSpPr>
            <p:cNvPr id="5" name="Group 4">
              <a:extLst>
                <a:ext uri="{FF2B5EF4-FFF2-40B4-BE49-F238E27FC236}">
                  <a16:creationId xmlns:a16="http://schemas.microsoft.com/office/drawing/2014/main" id="{971823C1-44E2-42F8-6AFE-A5AEEBE7727C}"/>
                </a:ext>
                <a:ext uri="{C183D7F6-B498-43B3-948B-1728B52AA6E4}">
                  <adec:decorative xmlns:adec="http://schemas.microsoft.com/office/drawing/2017/decorative" val="1"/>
                </a:ext>
              </a:extLst>
            </p:cNvPr>
            <p:cNvGrpSpPr/>
            <p:nvPr/>
          </p:nvGrpSpPr>
          <p:grpSpPr>
            <a:xfrm>
              <a:off x="1375416" y="5832651"/>
              <a:ext cx="576000" cy="576000"/>
              <a:chOff x="-1521077" y="4254358"/>
              <a:chExt cx="576000" cy="576000"/>
            </a:xfrm>
          </p:grpSpPr>
          <p:sp>
            <p:nvSpPr>
              <p:cNvPr id="11" name="Oval 10">
                <a:extLst>
                  <a:ext uri="{FF2B5EF4-FFF2-40B4-BE49-F238E27FC236}">
                    <a16:creationId xmlns:a16="http://schemas.microsoft.com/office/drawing/2014/main" id="{D8A8FC1E-84F4-6D5A-C3AF-E7F9FAEEA68E}"/>
                  </a:ext>
                </a:extLst>
              </p:cNvPr>
              <p:cNvSpPr/>
              <p:nvPr/>
            </p:nvSpPr>
            <p:spPr>
              <a:xfrm>
                <a:off x="-1521077" y="4254358"/>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2" name="Graphic 11">
                <a:extLst>
                  <a:ext uri="{FF2B5EF4-FFF2-40B4-BE49-F238E27FC236}">
                    <a16:creationId xmlns:a16="http://schemas.microsoft.com/office/drawing/2014/main" id="{15D960E7-CE96-92AA-E30D-9604C668BC10}"/>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59393" y="4305920"/>
                <a:ext cx="463463" cy="463463"/>
              </a:xfrm>
              <a:prstGeom prst="rect">
                <a:avLst/>
              </a:prstGeom>
            </p:spPr>
          </p:pic>
        </p:grpSp>
      </p:grpSp>
      <p:pic>
        <p:nvPicPr>
          <p:cNvPr id="13" name="Picture 12">
            <a:extLst>
              <a:ext uri="{FF2B5EF4-FFF2-40B4-BE49-F238E27FC236}">
                <a16:creationId xmlns:a16="http://schemas.microsoft.com/office/drawing/2014/main" id="{611FA7E2-B063-2406-C67F-1FDBCD20B76D}"/>
              </a:ext>
              <a:ext uri="{C183D7F6-B498-43B3-948B-1728B52AA6E4}">
                <adec:decorative xmlns:adec="http://schemas.microsoft.com/office/drawing/2017/decorative" val="1"/>
              </a:ext>
            </a:extLst>
          </p:cNvPr>
          <p:cNvPicPr>
            <a:picLocks noChangeAspect="1"/>
          </p:cNvPicPr>
          <p:nvPr/>
        </p:nvPicPr>
        <p:blipFill rotWithShape="1">
          <a:blip r:embed="rId6"/>
          <a:srcRect l="16406" t="4575" r="14821" b="4613"/>
          <a:stretch/>
        </p:blipFill>
        <p:spPr>
          <a:xfrm>
            <a:off x="11437276" y="143425"/>
            <a:ext cx="576000" cy="576000"/>
          </a:xfrm>
          <a:prstGeom prst="rect">
            <a:avLst/>
          </a:prstGeom>
        </p:spPr>
      </p:pic>
      <p:sp>
        <p:nvSpPr>
          <p:cNvPr id="2" name="TextBox 1">
            <a:extLst>
              <a:ext uri="{FF2B5EF4-FFF2-40B4-BE49-F238E27FC236}">
                <a16:creationId xmlns:a16="http://schemas.microsoft.com/office/drawing/2014/main" id="{C50FD3A8-B1DD-7ADE-2635-BB12A3489612}"/>
              </a:ext>
            </a:extLst>
          </p:cNvPr>
          <p:cNvSpPr txBox="1"/>
          <p:nvPr/>
        </p:nvSpPr>
        <p:spPr>
          <a:xfrm>
            <a:off x="198304" y="6007874"/>
            <a:ext cx="11814972" cy="369332"/>
          </a:xfrm>
          <a:prstGeom prst="rect">
            <a:avLst/>
          </a:prstGeom>
          <a:noFill/>
        </p:spPr>
        <p:txBody>
          <a:bodyPr wrap="square" rtlCol="0">
            <a:spAutoFit/>
          </a:bodyPr>
          <a:lstStyle/>
          <a:p>
            <a:r>
              <a:rPr lang="en-GB" dirty="0"/>
              <a:t>* See appendix – </a:t>
            </a:r>
            <a:r>
              <a:rPr lang="en-GB" dirty="0">
                <a:hlinkClick r:id="rId7" action="ppaction://hlinksldjump"/>
              </a:rPr>
              <a:t>ICARIA-MM trial results - OS (sensitivity analysis)</a:t>
            </a:r>
            <a:r>
              <a:rPr lang="en-GB" dirty="0"/>
              <a:t> - </a:t>
            </a:r>
            <a:r>
              <a:rPr lang="en-GB" dirty="0">
                <a:hlinkClick r:id="rId8" action="ppaction://hlinksldjump"/>
              </a:rPr>
              <a:t>Subsequent therapies (Supplementary slide) </a:t>
            </a:r>
            <a:endParaRPr lang="en-GB" dirty="0"/>
          </a:p>
        </p:txBody>
      </p:sp>
    </p:spTree>
    <p:extLst>
      <p:ext uri="{BB962C8B-B14F-4D97-AF65-F5344CB8AC3E}">
        <p14:creationId xmlns:p14="http://schemas.microsoft.com/office/powerpoint/2010/main" val="39427246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900" dirty="0">
                <a:latin typeface="Arial" panose="020B0604020202020204" pitchFamily="34" charset="0"/>
                <a:cs typeface="Arial" panose="020B0604020202020204" pitchFamily="34" charset="0"/>
                <a:hlinkClick r:id="rId3" action="ppaction://hlinksldjump"/>
              </a:rPr>
              <a:t>Key Issue</a:t>
            </a:r>
            <a:r>
              <a:rPr lang="en-GB" sz="2900" dirty="0">
                <a:latin typeface="Arial" panose="020B0604020202020204" pitchFamily="34" charset="0"/>
                <a:cs typeface="Arial" panose="020B0604020202020204" pitchFamily="34" charset="0"/>
              </a:rPr>
              <a:t>: Subcutaneous injection administration costs</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548691" y="6411913"/>
            <a:ext cx="9086850" cy="286067"/>
          </a:xfrm>
        </p:spPr>
        <p:txBody>
          <a:bodyPr>
            <a:normAutofit/>
          </a:bodyPr>
          <a:lstStyle/>
          <a:p>
            <a:r>
              <a:rPr lang="pt-BR" sz="1200" dirty="0"/>
              <a:t>Abbreviations: DARA, Daratumumab; EAG, External assessment group;</a:t>
            </a:r>
            <a:endParaRPr lang="en-GB" sz="1200" dirty="0"/>
          </a:p>
        </p:txBody>
      </p:sp>
      <p:sp>
        <p:nvSpPr>
          <p:cNvPr id="7" name="Rectangle 6">
            <a:extLst>
              <a:ext uri="{FF2B5EF4-FFF2-40B4-BE49-F238E27FC236}">
                <a16:creationId xmlns:a16="http://schemas.microsoft.com/office/drawing/2014/main" id="{AAF219A8-8F65-A77F-788E-8DC1984D9D28}"/>
              </a:ext>
            </a:extLst>
          </p:cNvPr>
          <p:cNvSpPr/>
          <p:nvPr/>
        </p:nvSpPr>
        <p:spPr>
          <a:xfrm>
            <a:off x="466723" y="797595"/>
            <a:ext cx="11239130" cy="12052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Administration costs were taken from NHS reference costs 2020/2021</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For combination regimens, administration costs were calculated as the maximum administration cost of any component in the combination </a:t>
            </a:r>
          </a:p>
        </p:txBody>
      </p:sp>
      <p:sp>
        <p:nvSpPr>
          <p:cNvPr id="8" name="Rectangle 7">
            <a:extLst>
              <a:ext uri="{FF2B5EF4-FFF2-40B4-BE49-F238E27FC236}">
                <a16:creationId xmlns:a16="http://schemas.microsoft.com/office/drawing/2014/main" id="{3855B934-11FD-DB86-BF8B-09F0C42F5D29}"/>
              </a:ext>
            </a:extLst>
          </p:cNvPr>
          <p:cNvSpPr/>
          <p:nvPr/>
        </p:nvSpPr>
        <p:spPr>
          <a:xfrm>
            <a:off x="470608" y="2108987"/>
            <a:ext cx="11239131" cy="93444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accent2"/>
                </a:solidFill>
                <a:latin typeface="Arial" panose="020B0604020202020204" pitchFamily="34" charset="0"/>
              </a:rPr>
              <a:t>Company</a:t>
            </a:r>
          </a:p>
          <a:p>
            <a:pPr marL="342900" indent="-342900">
              <a:buFont typeface="Arial" panose="020B0604020202020204" pitchFamily="34" charset="0"/>
              <a:buChar char="•"/>
            </a:pPr>
            <a:r>
              <a:rPr lang="en-GB" b="1" dirty="0">
                <a:solidFill>
                  <a:schemeClr val="tx1"/>
                </a:solidFill>
                <a:latin typeface="Arial" panose="020B0604020202020204" pitchFamily="34" charset="0"/>
              </a:rPr>
              <a:t>Base case: </a:t>
            </a:r>
            <a:r>
              <a:rPr lang="en-GB" dirty="0">
                <a:solidFill>
                  <a:schemeClr val="tx1"/>
                </a:solidFill>
                <a:latin typeface="Arial" panose="020B0604020202020204" pitchFamily="34" charset="0"/>
              </a:rPr>
              <a:t>For DARA (subcutaneous injection) an administration cost of £281.11 per administration is applied to all cycles </a:t>
            </a:r>
          </a:p>
        </p:txBody>
      </p:sp>
      <p:sp>
        <p:nvSpPr>
          <p:cNvPr id="10" name="Rectangle 9">
            <a:extLst>
              <a:ext uri="{FF2B5EF4-FFF2-40B4-BE49-F238E27FC236}">
                <a16:creationId xmlns:a16="http://schemas.microsoft.com/office/drawing/2014/main" id="{CEE33738-03EA-C1DA-658C-2726B90D6A3C}"/>
              </a:ext>
            </a:extLst>
          </p:cNvPr>
          <p:cNvSpPr/>
          <p:nvPr/>
        </p:nvSpPr>
        <p:spPr>
          <a:xfrm>
            <a:off x="474492" y="3167810"/>
            <a:ext cx="11243016" cy="9817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000" b="1" dirty="0">
                <a:solidFill>
                  <a:schemeClr val="tx1"/>
                </a:solidFill>
                <a:latin typeface="Arial" panose="020B0604020202020204" pitchFamily="34" charset="0"/>
              </a:rPr>
              <a:t>EAG comments</a:t>
            </a:r>
          </a:p>
          <a:p>
            <a:pPr marL="285750" indent="-285750">
              <a:buFont typeface="Arial" panose="020B0604020202020204" pitchFamily="34" charset="0"/>
              <a:buChar char="•"/>
            </a:pPr>
            <a:r>
              <a:rPr lang="en-GB" b="1" dirty="0">
                <a:solidFill>
                  <a:schemeClr val="tx1"/>
                </a:solidFill>
                <a:latin typeface="Arial" panose="020B0604020202020204" pitchFamily="34" charset="0"/>
              </a:rPr>
              <a:t>Base case: </a:t>
            </a:r>
            <a:r>
              <a:rPr lang="en-GB" dirty="0">
                <a:solidFill>
                  <a:schemeClr val="tx1"/>
                </a:solidFill>
                <a:latin typeface="Arial" panose="020B0604020202020204" pitchFamily="34" charset="0"/>
              </a:rPr>
              <a:t>Administration costs of subcutaneous injections for DARA are set to £0 after the first dose</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An administration costs of £281.11 for a subcutaneous injection appears high</a:t>
            </a:r>
          </a:p>
          <a:p>
            <a:endParaRPr lang="en-GB" dirty="0">
              <a:solidFill>
                <a:schemeClr val="tx1"/>
              </a:solidFill>
              <a:latin typeface="Arial" panose="020B0604020202020204" pitchFamily="34" charset="0"/>
            </a:endParaRPr>
          </a:p>
        </p:txBody>
      </p:sp>
      <p:grpSp>
        <p:nvGrpSpPr>
          <p:cNvPr id="2" name="Group 1">
            <a:extLst>
              <a:ext uri="{FF2B5EF4-FFF2-40B4-BE49-F238E27FC236}">
                <a16:creationId xmlns:a16="http://schemas.microsoft.com/office/drawing/2014/main" id="{7EF45D5B-FA82-38CF-F67F-1A3735FB3639}"/>
              </a:ext>
            </a:extLst>
          </p:cNvPr>
          <p:cNvGrpSpPr/>
          <p:nvPr/>
        </p:nvGrpSpPr>
        <p:grpSpPr>
          <a:xfrm>
            <a:off x="2135179" y="4293618"/>
            <a:ext cx="8341862" cy="661661"/>
            <a:chOff x="1417830" y="5884213"/>
            <a:chExt cx="7062325" cy="576000"/>
          </a:xfrm>
        </p:grpSpPr>
        <p:sp>
          <p:nvSpPr>
            <p:cNvPr id="3" name="Rectangle 2" descr="Question to committee">
              <a:extLst>
                <a:ext uri="{FF2B5EF4-FFF2-40B4-BE49-F238E27FC236}">
                  <a16:creationId xmlns:a16="http://schemas.microsoft.com/office/drawing/2014/main" id="{86910F06-160F-0B54-17B7-674A10D7E263}"/>
                </a:ext>
              </a:extLst>
            </p:cNvPr>
            <p:cNvSpPr/>
            <p:nvPr/>
          </p:nvSpPr>
          <p:spPr>
            <a:xfrm>
              <a:off x="1818062" y="5940481"/>
              <a:ext cx="6662093" cy="463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marL="285750" indent="-285750">
                <a:buFont typeface="Arial" panose="020B0604020202020204" pitchFamily="34" charset="0"/>
                <a:buChar char="•"/>
                <a:tabLst>
                  <a:tab pos="1790700" algn="l"/>
                </a:tabLst>
              </a:pPr>
              <a:r>
                <a:rPr lang="en-GB" dirty="0">
                  <a:solidFill>
                    <a:schemeClr val="tx1"/>
                  </a:solidFill>
                  <a:latin typeface="Arial" panose="020B0604020202020204" pitchFamily="34" charset="0"/>
                </a:rPr>
                <a:t>Is DARA generally self-administered? </a:t>
              </a:r>
            </a:p>
            <a:p>
              <a:pPr marL="285750" indent="-285750">
                <a:buFont typeface="Arial" panose="020B0604020202020204" pitchFamily="34" charset="0"/>
                <a:buChar char="•"/>
                <a:tabLst>
                  <a:tab pos="1790700" algn="l"/>
                </a:tabLst>
              </a:pPr>
              <a:r>
                <a:rPr lang="en-GB" dirty="0">
                  <a:solidFill>
                    <a:schemeClr val="tx1"/>
                  </a:solidFill>
                  <a:latin typeface="Arial" panose="020B0604020202020204" pitchFamily="34" charset="0"/>
                </a:rPr>
                <a:t>Are the company’s or EAG’s administration costs appropriate?</a:t>
              </a:r>
            </a:p>
          </p:txBody>
        </p:sp>
        <p:grpSp>
          <p:nvGrpSpPr>
            <p:cNvPr id="4" name="Group 3">
              <a:extLst>
                <a:ext uri="{FF2B5EF4-FFF2-40B4-BE49-F238E27FC236}">
                  <a16:creationId xmlns:a16="http://schemas.microsoft.com/office/drawing/2014/main" id="{76DB6D8D-B6A0-575F-A7FA-94F26D031546}"/>
                </a:ext>
                <a:ext uri="{C183D7F6-B498-43B3-948B-1728B52AA6E4}">
                  <adec:decorative xmlns:adec="http://schemas.microsoft.com/office/drawing/2017/decorative" val="1"/>
                </a:ext>
              </a:extLst>
            </p:cNvPr>
            <p:cNvGrpSpPr/>
            <p:nvPr/>
          </p:nvGrpSpPr>
          <p:grpSpPr>
            <a:xfrm>
              <a:off x="1417830" y="5884213"/>
              <a:ext cx="576000" cy="576000"/>
              <a:chOff x="-1478663" y="4305920"/>
              <a:chExt cx="576000" cy="576000"/>
            </a:xfrm>
          </p:grpSpPr>
          <p:sp>
            <p:nvSpPr>
              <p:cNvPr id="5" name="Oval 4">
                <a:extLst>
                  <a:ext uri="{FF2B5EF4-FFF2-40B4-BE49-F238E27FC236}">
                    <a16:creationId xmlns:a16="http://schemas.microsoft.com/office/drawing/2014/main" id="{534D9A90-09DA-57F8-2FDA-4BDD8C835E31}"/>
                  </a:ext>
                </a:extLst>
              </p:cNvPr>
              <p:cNvSpPr/>
              <p:nvPr/>
            </p:nvSpPr>
            <p:spPr>
              <a:xfrm>
                <a:off x="-1478663" y="4305920"/>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1" name="Graphic 10">
                <a:extLst>
                  <a:ext uri="{FF2B5EF4-FFF2-40B4-BE49-F238E27FC236}">
                    <a16:creationId xmlns:a16="http://schemas.microsoft.com/office/drawing/2014/main" id="{F9E8F91A-A47D-F8F2-4903-DEECF2CF21DD}"/>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408540" y="4382010"/>
                <a:ext cx="463463" cy="463463"/>
              </a:xfrm>
              <a:prstGeom prst="rect">
                <a:avLst/>
              </a:prstGeom>
            </p:spPr>
          </p:pic>
        </p:grpSp>
      </p:grpSp>
      <p:pic>
        <p:nvPicPr>
          <p:cNvPr id="14" name="Picture 13">
            <a:extLst>
              <a:ext uri="{FF2B5EF4-FFF2-40B4-BE49-F238E27FC236}">
                <a16:creationId xmlns:a16="http://schemas.microsoft.com/office/drawing/2014/main" id="{1DDAB3E0-25C4-15C9-9B92-3E2D516A1528}"/>
              </a:ext>
              <a:ext uri="{C183D7F6-B498-43B3-948B-1728B52AA6E4}">
                <adec:decorative xmlns:adec="http://schemas.microsoft.com/office/drawing/2017/decorative" val="1"/>
              </a:ext>
            </a:extLst>
          </p:cNvPr>
          <p:cNvPicPr>
            <a:picLocks/>
          </p:cNvPicPr>
          <p:nvPr/>
        </p:nvPicPr>
        <p:blipFill rotWithShape="1">
          <a:blip r:embed="rId6"/>
          <a:srcRect l="15651" t="4371" r="14330" b="4307"/>
          <a:stretch/>
        </p:blipFill>
        <p:spPr>
          <a:xfrm>
            <a:off x="11437276" y="129335"/>
            <a:ext cx="576000" cy="576000"/>
          </a:xfrm>
          <a:prstGeom prst="rect">
            <a:avLst/>
          </a:prstGeom>
        </p:spPr>
      </p:pic>
    </p:spTree>
    <p:extLst>
      <p:ext uri="{BB962C8B-B14F-4D97-AF65-F5344CB8AC3E}">
        <p14:creationId xmlns:p14="http://schemas.microsoft.com/office/powerpoint/2010/main" val="4062673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title" idx="4294967295"/>
          </p:nvPr>
        </p:nvSpPr>
        <p:spPr>
          <a:xfrm>
            <a:off x="420515" y="254983"/>
            <a:ext cx="11363496" cy="5448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hlinkClick r:id="rId3" action="ppaction://hlinksldjump"/>
              </a:rPr>
              <a:t>QALY weightings for severity</a:t>
            </a:r>
            <a:r>
              <a:rPr kumimoji="0" lang="en-GB" sz="3200" b="1"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rPr>
              <a:t>*</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2400" b="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endParaRPr>
          </a:p>
        </p:txBody>
      </p:sp>
      <p:sp>
        <p:nvSpPr>
          <p:cNvPr id="4" name="Rectangle 3" descr="Marker showing slides are confidential ">
            <a:extLst>
              <a:ext uri="{FF2B5EF4-FFF2-40B4-BE49-F238E27FC236}">
                <a16:creationId xmlns:a16="http://schemas.microsoft.com/office/drawing/2014/main" id="{6068221C-E80A-070E-53A5-34F372A70A1F}"/>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CONFIDENTIAL</a:t>
            </a:r>
          </a:p>
        </p:txBody>
      </p:sp>
      <p:sp>
        <p:nvSpPr>
          <p:cNvPr id="12" name="Rectangle 11">
            <a:extLst>
              <a:ext uri="{FF2B5EF4-FFF2-40B4-BE49-F238E27FC236}">
                <a16:creationId xmlns:a16="http://schemas.microsoft.com/office/drawing/2014/main" id="{11A29752-905B-30F4-ACDC-F43F27EC9AB5}"/>
              </a:ext>
            </a:extLst>
          </p:cNvPr>
          <p:cNvSpPr/>
          <p:nvPr/>
        </p:nvSpPr>
        <p:spPr>
          <a:xfrm>
            <a:off x="523448" y="808672"/>
            <a:ext cx="11306863" cy="2505558"/>
          </a:xfrm>
          <a:prstGeom prst="rect">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436C"/>
                </a:solidFill>
                <a:effectLst/>
                <a:uLnTx/>
                <a:uFillTx/>
                <a:latin typeface="Arial" panose="020B0604020202020204" pitchFamily="34" charset="0"/>
                <a:ea typeface="+mn-ea"/>
                <a:cs typeface="+mn-cs"/>
              </a:rPr>
              <a:t>Background</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80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Company</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ISA+POM+DEX should be assessed at £50,000/QALY due to process inequity</a:t>
            </a:r>
            <a:r>
              <a:rPr lang="en-GB" dirty="0">
                <a:solidFill>
                  <a:srgbClr val="000000"/>
                </a:solidFill>
                <a:latin typeface="Arial" panose="020B0604020202020204" pitchFamily="34" charset="0"/>
              </a:rPr>
              <a:t> a</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 per CDF entry</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Presents QALY shortfall calculations for completeness: concludes ISA+POM+DEX qualifies for 1.2 modifier</a:t>
            </a: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lang="en-US" dirty="0">
                <a:solidFill>
                  <a:srgbClr val="000000"/>
                </a:solidFill>
                <a:latin typeface="Arial" panose="020B0604020202020204" pitchFamily="34" charset="0"/>
              </a:rPr>
              <a:t>Original b</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ase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case assumes a starting age of 65.1 years and a 51.8% male population as per ICARIA-MM</a:t>
            </a:r>
          </a:p>
          <a:p>
            <a:pPr marL="285750" indent="-285750" fontAlgn="base">
              <a:buFont typeface="Arial" panose="020B0604020202020204" pitchFamily="34" charset="0"/>
              <a:buChar char="•"/>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QALYs for SoC from company model</a:t>
            </a:r>
            <a:endParaRPr kumimoji="0" lang="en-GB" sz="1800" b="0" i="0" u="none" strike="noStrike" kern="1200" cap="none" spc="0" normalizeH="0" baseline="0" noProof="0" dirty="0">
              <a:ln>
                <a:noFill/>
              </a:ln>
              <a:solidFill>
                <a:srgbClr val="000000"/>
              </a:solidFill>
              <a:effectLst/>
              <a:highlight>
                <a:srgbClr val="66FFFF"/>
              </a:highlight>
              <a:uLnTx/>
              <a:uFillTx/>
              <a:latin typeface="Arial" panose="020B0604020202020204" pitchFamily="34" charset="0"/>
              <a:ea typeface="Lato" panose="020F0502020204030203" pitchFamily="34" charset="0"/>
              <a:cs typeface="Arial" panose="020B0604020202020204" pitchFamily="34" charset="0"/>
            </a:endParaRPr>
          </a:p>
          <a:p>
            <a:pPr marL="285750" marR="0" lvl="0" indent="-2857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EAG produces similar estimates of QALY shortfall</a:t>
            </a:r>
            <a:r>
              <a:rPr lang="en-GB" dirty="0">
                <a:solidFill>
                  <a:srgbClr val="000000"/>
                </a:solidFill>
                <a:latin typeface="Arial" panose="020B0604020202020204" pitchFamily="34" charset="0"/>
              </a:rPr>
              <a:t> – </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argues for a severity modifier of 1.0 vs POM+DEX </a:t>
            </a:r>
          </a:p>
          <a:p>
            <a:pPr marL="742950" marR="0" lvl="1" indent="-285750" fontAlgn="base">
              <a:lnSpc>
                <a:spcPct val="100000"/>
              </a:lnSpc>
              <a:spcBef>
                <a:spcPts val="0"/>
              </a:spcBef>
              <a:spcAft>
                <a:spcPts val="0"/>
              </a:spcAft>
              <a:buClrTx/>
              <a:buSzTx/>
              <a:buFont typeface="Inter" panose="02000503000000020004" pitchFamily="2" charset="0"/>
              <a:buChar char="↳"/>
              <a:tabLst/>
              <a:defRPr/>
            </a:pPr>
            <a:r>
              <a:rPr lang="en-GB" dirty="0">
                <a:solidFill>
                  <a:schemeClr val="tx1"/>
                </a:solidFill>
                <a:latin typeface="Arial" panose="020B0604020202020204" pitchFamily="34" charset="0"/>
                <a:cs typeface="Arial" panose="020B0604020202020204" pitchFamily="34" charset="0"/>
              </a:rPr>
              <a:t>company assumes 1.2 modifier as QALYs worse than for DARA based on accepted evidence in TA783</a:t>
            </a:r>
          </a:p>
          <a:p>
            <a:pPr marL="285750" lvl="0" indent="-285750" fontAlgn="base">
              <a:buFont typeface="Arial" panose="020B0604020202020204" pitchFamily="34" charset="0"/>
              <a:buChar char="•"/>
              <a:defRPr/>
            </a:pPr>
            <a:r>
              <a:rPr lang="en-US" dirty="0">
                <a:solidFill>
                  <a:srgbClr val="000000"/>
                </a:solidFill>
                <a:latin typeface="Arial" panose="020B0604020202020204" pitchFamily="34" charset="0"/>
              </a:rPr>
              <a:t>Company presents revised estimates vs POM+DEX based on </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updated base case using SACT data</a:t>
            </a:r>
          </a:p>
          <a:p>
            <a:pPr marL="742950" lvl="1" indent="-285750" fontAlgn="base">
              <a:buFont typeface="Inter" panose="02000503000000020004" pitchFamily="2" charset="0"/>
              <a:buChar char="↳"/>
              <a:defRPr/>
            </a:pPr>
            <a:r>
              <a:rPr lang="en-US" dirty="0">
                <a:solidFill>
                  <a:schemeClr val="tx1"/>
                </a:solidFill>
                <a:latin typeface="Arial" panose="020B0604020202020204" pitchFamily="34" charset="0"/>
                <a:cs typeface="Arial" panose="020B0604020202020204" pitchFamily="34" charset="0"/>
              </a:rPr>
              <a:t>Both the company’s and EAG’s estimates using SACT suggest a modifier of 1.2 </a:t>
            </a: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graphicFrame>
        <p:nvGraphicFramePr>
          <p:cNvPr id="6" name="Table 6">
            <a:extLst>
              <a:ext uri="{FF2B5EF4-FFF2-40B4-BE49-F238E27FC236}">
                <a16:creationId xmlns:a16="http://schemas.microsoft.com/office/drawing/2014/main" id="{6E1A599B-8EC3-0E90-56BA-704830282EAE}"/>
              </a:ext>
            </a:extLst>
          </p:cNvPr>
          <p:cNvGraphicFramePr>
            <a:graphicFrameLocks noGrp="1"/>
          </p:cNvGraphicFramePr>
          <p:nvPr>
            <p:extLst>
              <p:ext uri="{D42A27DB-BD31-4B8C-83A1-F6EECF244321}">
                <p14:modId xmlns:p14="http://schemas.microsoft.com/office/powerpoint/2010/main" val="1796662667"/>
              </p:ext>
            </p:extLst>
          </p:nvPr>
        </p:nvGraphicFramePr>
        <p:xfrm>
          <a:off x="482504" y="3352800"/>
          <a:ext cx="11347807" cy="2834640"/>
        </p:xfrm>
        <a:graphic>
          <a:graphicData uri="http://schemas.openxmlformats.org/drawingml/2006/table">
            <a:tbl>
              <a:tblPr firstRow="1" bandRow="1">
                <a:tableStyleId>{21E4AEA4-8DFA-4A89-87EB-49C32662AFE0}</a:tableStyleId>
              </a:tblPr>
              <a:tblGrid>
                <a:gridCol w="2697424">
                  <a:extLst>
                    <a:ext uri="{9D8B030D-6E8A-4147-A177-3AD203B41FA5}">
                      <a16:colId xmlns:a16="http://schemas.microsoft.com/office/drawing/2014/main" val="3135261376"/>
                    </a:ext>
                  </a:extLst>
                </a:gridCol>
                <a:gridCol w="2879678">
                  <a:extLst>
                    <a:ext uri="{9D8B030D-6E8A-4147-A177-3AD203B41FA5}">
                      <a16:colId xmlns:a16="http://schemas.microsoft.com/office/drawing/2014/main" val="984063111"/>
                    </a:ext>
                  </a:extLst>
                </a:gridCol>
                <a:gridCol w="1965278">
                  <a:extLst>
                    <a:ext uri="{9D8B030D-6E8A-4147-A177-3AD203B41FA5}">
                      <a16:colId xmlns:a16="http://schemas.microsoft.com/office/drawing/2014/main" val="3528286551"/>
                    </a:ext>
                  </a:extLst>
                </a:gridCol>
                <a:gridCol w="1815152">
                  <a:extLst>
                    <a:ext uri="{9D8B030D-6E8A-4147-A177-3AD203B41FA5}">
                      <a16:colId xmlns:a16="http://schemas.microsoft.com/office/drawing/2014/main" val="2229036277"/>
                    </a:ext>
                  </a:extLst>
                </a:gridCol>
                <a:gridCol w="1990275">
                  <a:extLst>
                    <a:ext uri="{9D8B030D-6E8A-4147-A177-3AD203B41FA5}">
                      <a16:colId xmlns:a16="http://schemas.microsoft.com/office/drawing/2014/main" val="2716350486"/>
                    </a:ext>
                  </a:extLst>
                </a:gridCol>
              </a:tblGrid>
              <a:tr h="736685">
                <a:tc>
                  <a:txBody>
                    <a:bodyPr/>
                    <a:lstStyle/>
                    <a:p>
                      <a:endParaRPr lang="en-GB" dirty="0">
                        <a:latin typeface="Arial" panose="020B0604020202020204" pitchFamily="34" charset="0"/>
                        <a:cs typeface="Arial" panose="020B0604020202020204" pitchFamily="34" charset="0"/>
                      </a:endParaRPr>
                    </a:p>
                  </a:txBody>
                  <a:tcPr>
                    <a:solidFill>
                      <a:srgbClr val="228096"/>
                    </a:solidFill>
                  </a:tcPr>
                </a:tc>
                <a:tc>
                  <a:txBody>
                    <a:bodyPr/>
                    <a:lstStyle/>
                    <a:p>
                      <a:r>
                        <a:rPr lang="en-GB" sz="1800" b="0" dirty="0"/>
                        <a:t>QALYs of people without condition </a:t>
                      </a:r>
                      <a:r>
                        <a:rPr lang="en-GB" sz="1800" b="0" i="1" dirty="0"/>
                        <a:t>(based on trial population characteristics)</a:t>
                      </a:r>
                      <a:endParaRPr lang="en-GB" b="0" i="1" dirty="0">
                        <a:latin typeface="Arial" panose="020B0604020202020204" pitchFamily="34" charset="0"/>
                        <a:cs typeface="Arial" panose="020B0604020202020204" pitchFamily="34" charset="0"/>
                      </a:endParaRPr>
                    </a:p>
                  </a:txBody>
                  <a:tcPr>
                    <a:solidFill>
                      <a:srgbClr val="228096"/>
                    </a:solidFill>
                  </a:tcPr>
                </a:tc>
                <a:tc>
                  <a:txBody>
                    <a:bodyPr/>
                    <a:lstStyle/>
                    <a:p>
                      <a:r>
                        <a:rPr lang="en-GB" sz="1800" b="0" dirty="0"/>
                        <a:t>QALYs with the condition on current treatment</a:t>
                      </a:r>
                      <a:endParaRPr lang="en-GB" b="0" dirty="0">
                        <a:latin typeface="Arial" panose="020B0604020202020204" pitchFamily="34" charset="0"/>
                        <a:cs typeface="Arial" panose="020B0604020202020204" pitchFamily="34" charset="0"/>
                      </a:endParaRPr>
                    </a:p>
                  </a:txBody>
                  <a:tcPr>
                    <a:solidFill>
                      <a:srgbClr val="22809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u="none" strike="noStrike" kern="1200" cap="none" spc="0" normalizeH="0" baseline="0" noProof="0" dirty="0">
                          <a:ln>
                            <a:noFill/>
                          </a:ln>
                          <a:solidFill>
                            <a:schemeClr val="bg1"/>
                          </a:solidFill>
                          <a:effectLst/>
                          <a:uLnTx/>
                          <a:uFillTx/>
                        </a:rPr>
                        <a:t>Absolute QALY shortfall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u="none" strike="noStrike" kern="1200" cap="none" spc="0" normalizeH="0" baseline="0" noProof="0" dirty="0">
                          <a:ln>
                            <a:noFill/>
                          </a:ln>
                          <a:solidFill>
                            <a:schemeClr val="bg1"/>
                          </a:solidFill>
                          <a:effectLst/>
                          <a:uLnTx/>
                          <a:uFillTx/>
                        </a:rPr>
                        <a:t>(has to be &gt;12) </a:t>
                      </a:r>
                      <a:endParaRPr kumimoji="0" lang="en-GB" sz="18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22809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u="none" strike="noStrike" kern="1200" cap="none" spc="0" normalizeH="0" baseline="0" noProof="0" dirty="0">
                          <a:ln>
                            <a:noFill/>
                          </a:ln>
                          <a:solidFill>
                            <a:schemeClr val="bg1"/>
                          </a:solidFill>
                          <a:effectLst/>
                          <a:uLnTx/>
                          <a:uFillTx/>
                        </a:rPr>
                        <a:t>Proportional QALY shortfall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u="none" strike="noStrike" kern="1200" cap="none" spc="0" normalizeH="0" baseline="0" noProof="0" dirty="0">
                          <a:ln>
                            <a:noFill/>
                          </a:ln>
                          <a:solidFill>
                            <a:schemeClr val="bg1"/>
                          </a:solidFill>
                          <a:effectLst/>
                          <a:uLnTx/>
                          <a:uFillTx/>
                        </a:rPr>
                        <a:t>(has to be &gt;0.85)</a:t>
                      </a:r>
                      <a:endParaRPr kumimoji="0" lang="en-GB" sz="1800" b="1"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txBody>
                  <a:tcPr>
                    <a:solidFill>
                      <a:srgbClr val="228096"/>
                    </a:solidFill>
                  </a:tcPr>
                </a:tc>
                <a:extLst>
                  <a:ext uri="{0D108BD9-81ED-4DB2-BD59-A6C34878D82A}">
                    <a16:rowId xmlns:a16="http://schemas.microsoft.com/office/drawing/2014/main" val="2700794746"/>
                  </a:ext>
                </a:extLst>
              </a:tr>
              <a:tr h="515680">
                <a:tc>
                  <a:txBody>
                    <a:bodyPr/>
                    <a:lstStyle/>
                    <a:p>
                      <a:r>
                        <a:rPr lang="en-GB" b="0" dirty="0"/>
                        <a:t>Base case (v </a:t>
                      </a:r>
                      <a:r>
                        <a:rPr lang="en-GB" sz="1800" b="0" kern="1200" dirty="0">
                          <a:solidFill>
                            <a:schemeClr val="dk1"/>
                          </a:solidFill>
                          <a:latin typeface="+mn-lt"/>
                          <a:ea typeface="+mn-ea"/>
                          <a:cs typeface="+mn-cs"/>
                        </a:rPr>
                        <a:t>POM+DEX - </a:t>
                      </a:r>
                      <a:r>
                        <a:rPr lang="en-GB" sz="1800" b="1" u="none" kern="1200" dirty="0">
                          <a:solidFill>
                            <a:schemeClr val="dk1"/>
                          </a:solidFill>
                          <a:latin typeface="+mn-lt"/>
                          <a:ea typeface="+mn-ea"/>
                          <a:cs typeface="+mn-cs"/>
                        </a:rPr>
                        <a:t>ICARIA-MM</a:t>
                      </a:r>
                      <a:r>
                        <a:rPr lang="en-GB" sz="1800" b="0" u="none" kern="1200" dirty="0">
                          <a:solidFill>
                            <a:schemeClr val="dk1"/>
                          </a:solidFill>
                          <a:latin typeface="+mn-lt"/>
                          <a:ea typeface="+mn-ea"/>
                          <a:cs typeface="+mn-cs"/>
                        </a:rPr>
                        <a: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XXXX</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kern="120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 XXXX)</a:t>
                      </a:r>
                      <a:endParaRPr lang="en-GB" sz="1800" u="sng" kern="120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b="0" u="sng" kern="1200" noProof="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b="0" u="sng" dirty="0">
                          <a:highlight>
                            <a:srgbClr val="000000"/>
                          </a:highlight>
                          <a:latin typeface="Arial" panose="020B0604020202020204" pitchFamily="34" charset="0"/>
                          <a:ea typeface="Lato" panose="020F0502020204030203" pitchFamily="34" charset="0"/>
                          <a:cs typeface="Arial" panose="020B0604020202020204" pitchFamily="34" charset="0"/>
                        </a:rPr>
                        <a:t>(XXX XXXX)</a:t>
                      </a:r>
                      <a:endParaRPr lang="en-GB" sz="1800" b="0" u="sng" kern="1200" noProof="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endParaRPr>
                    </a:p>
                  </a:txBody>
                  <a:tcPr/>
                </a:tc>
                <a:extLst>
                  <a:ext uri="{0D108BD9-81ED-4DB2-BD59-A6C34878D82A}">
                    <a16:rowId xmlns:a16="http://schemas.microsoft.com/office/drawing/2014/main" val="2004307011"/>
                  </a:ext>
                </a:extLst>
              </a:tr>
              <a:tr h="515680">
                <a:tc>
                  <a:txBody>
                    <a:bodyPr/>
                    <a:lstStyle/>
                    <a:p>
                      <a:r>
                        <a:rPr lang="en-GB" b="0" dirty="0"/>
                        <a:t>Base case (v </a:t>
                      </a:r>
                      <a:r>
                        <a:rPr lang="en-GB" sz="1800" b="0" kern="1200" dirty="0">
                          <a:solidFill>
                            <a:schemeClr val="dk1"/>
                          </a:solidFill>
                          <a:latin typeface="+mn-lt"/>
                          <a:ea typeface="+mn-ea"/>
                          <a:cs typeface="+mn-cs"/>
                        </a:rPr>
                        <a:t>DARA </a:t>
                      </a:r>
                    </a:p>
                    <a:p>
                      <a:r>
                        <a:rPr lang="en-GB" sz="1800" b="0" kern="1200" dirty="0">
                          <a:solidFill>
                            <a:schemeClr val="dk1"/>
                          </a:solidFill>
                          <a:latin typeface="+mn-lt"/>
                          <a:ea typeface="+mn-ea"/>
                          <a:cs typeface="+mn-cs"/>
                        </a:rPr>
                        <a:t>- </a:t>
                      </a:r>
                      <a:r>
                        <a:rPr lang="en-GB" sz="1800" b="1" u="none" kern="1200" dirty="0">
                          <a:solidFill>
                            <a:schemeClr val="dk1"/>
                          </a:solidFill>
                          <a:latin typeface="+mn-lt"/>
                          <a:ea typeface="+mn-ea"/>
                          <a:cs typeface="+mn-cs"/>
                        </a:rPr>
                        <a:t>SACT</a:t>
                      </a:r>
                      <a:r>
                        <a:rPr lang="en-GB" sz="1800" b="0" kern="1200" dirty="0">
                          <a:solidFill>
                            <a:schemeClr val="dk1"/>
                          </a:solidFill>
                          <a:latin typeface="+mn-lt"/>
                          <a:ea typeface="+mn-ea"/>
                          <a:cs typeface="+mn-cs"/>
                        </a:rPr>
                        <a: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kern="120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kern="120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b="0" u="sng" kern="1200" noProof="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b="0" u="sng" kern="1200" noProof="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extLst>
                  <a:ext uri="{0D108BD9-81ED-4DB2-BD59-A6C34878D82A}">
                    <a16:rowId xmlns:a16="http://schemas.microsoft.com/office/drawing/2014/main" val="2054690164"/>
                  </a:ext>
                </a:extLst>
              </a:tr>
              <a:tr h="374198">
                <a:tc>
                  <a:txBody>
                    <a:bodyPr/>
                    <a:lstStyle/>
                    <a:p>
                      <a:r>
                        <a:rPr lang="en-GB" sz="1800" b="0" kern="1200" dirty="0">
                          <a:solidFill>
                            <a:schemeClr val="dk1"/>
                          </a:solidFill>
                          <a:latin typeface="+mn-lt"/>
                          <a:ea typeface="+mn-ea"/>
                          <a:cs typeface="+mn-cs"/>
                        </a:rPr>
                        <a:t>Base case (v POM+DEX – </a:t>
                      </a:r>
                      <a:r>
                        <a:rPr lang="en-GB" sz="1800" b="1" u="none" kern="1200" dirty="0">
                          <a:solidFill>
                            <a:schemeClr val="dk1"/>
                          </a:solidFill>
                          <a:latin typeface="+mn-lt"/>
                          <a:ea typeface="+mn-ea"/>
                          <a:cs typeface="+mn-cs"/>
                        </a:rPr>
                        <a:t>SACT</a:t>
                      </a:r>
                      <a:r>
                        <a:rPr lang="en-GB" sz="1800" b="0" kern="1200" dirty="0">
                          <a:solidFill>
                            <a:schemeClr val="dk1"/>
                          </a:solidFill>
                          <a:latin typeface="+mn-lt"/>
                          <a:ea typeface="+mn-ea"/>
                          <a:cs typeface="+mn-cs"/>
                        </a:rPr>
                        <a:t>)</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latin typeface="Arial" panose="020B0604020202020204" pitchFamily="34" charset="0"/>
                          <a:ea typeface="+mn-ea"/>
                          <a:cs typeface="Arial" panose="020B0604020202020204" pitchFamily="34" charset="0"/>
                        </a:rPr>
                        <a:t>8.67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latin typeface="Arial" panose="020B0604020202020204" pitchFamily="34" charset="0"/>
                          <a:ea typeface="+mn-ea"/>
                          <a:cs typeface="Arial" panose="020B0604020202020204" pitchFamily="34" charset="0"/>
                        </a:rPr>
                        <a:t>(EAG 8.78)</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dirty="0">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kern="120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u="sng" kern="120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1800" b="0" u="sng" kern="1200" noProof="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a:t>
                      </a:r>
                    </a:p>
                    <a:p>
                      <a:pPr marL="0" marR="0" lvl="0" indent="0" algn="r" defTabSz="914400" rtl="0" eaLnBrk="1" fontAlgn="auto" latinLnBrk="0" hangingPunct="1">
                        <a:lnSpc>
                          <a:spcPct val="100000"/>
                        </a:lnSpc>
                        <a:spcBef>
                          <a:spcPts val="0"/>
                        </a:spcBef>
                        <a:spcAft>
                          <a:spcPts val="0"/>
                        </a:spcAft>
                        <a:buClrTx/>
                        <a:buSzTx/>
                        <a:buFontTx/>
                        <a:buNone/>
                        <a:tabLst/>
                        <a:defRPr/>
                      </a:pPr>
                      <a:r>
                        <a:rPr lang="en-GB" sz="1800" b="0" u="sng" kern="1200" noProof="0" dirty="0">
                          <a:solidFill>
                            <a:schemeClr val="dk1"/>
                          </a:solidFill>
                          <a:highlight>
                            <a:srgbClr val="000000"/>
                          </a:highlight>
                          <a:latin typeface="Arial" panose="020B0604020202020204" pitchFamily="34" charset="0"/>
                          <a:ea typeface="Lato" panose="020F0502020204030203" pitchFamily="34" charset="0"/>
                          <a:cs typeface="Arial" panose="020B0604020202020204" pitchFamily="34" charset="0"/>
                        </a:rPr>
                        <a:t>(XXX XXXX)</a:t>
                      </a:r>
                    </a:p>
                  </a:txBody>
                  <a:tcPr/>
                </a:tc>
                <a:extLst>
                  <a:ext uri="{0D108BD9-81ED-4DB2-BD59-A6C34878D82A}">
                    <a16:rowId xmlns:a16="http://schemas.microsoft.com/office/drawing/2014/main" val="3143718162"/>
                  </a:ext>
                </a:extLst>
              </a:tr>
            </a:tbl>
          </a:graphicData>
        </a:graphic>
      </p:graphicFrame>
      <p:sp>
        <p:nvSpPr>
          <p:cNvPr id="8" name="Rectangle 7" descr="Question to committee">
            <a:extLst>
              <a:ext uri="{FF2B5EF4-FFF2-40B4-BE49-F238E27FC236}">
                <a16:creationId xmlns:a16="http://schemas.microsoft.com/office/drawing/2014/main" id="{6DEF4025-3C79-0296-5D0E-2FCBA4E81239}"/>
              </a:ext>
            </a:extLst>
          </p:cNvPr>
          <p:cNvSpPr/>
          <p:nvPr/>
        </p:nvSpPr>
        <p:spPr>
          <a:xfrm>
            <a:off x="1138603" y="6208193"/>
            <a:ext cx="5982971" cy="39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solidFill>
                  <a:srgbClr val="000000"/>
                </a:solidFill>
                <a:latin typeface="Arial" panose="020B0604020202020204" pitchFamily="34" charset="0"/>
              </a:rPr>
              <a:t>Is it</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appropriate to apply a QALY weighting for severity?</a:t>
            </a:r>
          </a:p>
        </p:txBody>
      </p:sp>
      <p:grpSp>
        <p:nvGrpSpPr>
          <p:cNvPr id="9" name="Group 8">
            <a:extLst>
              <a:ext uri="{FF2B5EF4-FFF2-40B4-BE49-F238E27FC236}">
                <a16:creationId xmlns:a16="http://schemas.microsoft.com/office/drawing/2014/main" id="{955FF065-A7B7-C137-AA75-F4CBBCCC8CF0}"/>
              </a:ext>
              <a:ext uri="{C183D7F6-B498-43B3-948B-1728B52AA6E4}">
                <adec:decorative xmlns:adec="http://schemas.microsoft.com/office/drawing/2017/decorative" val="1"/>
              </a:ext>
            </a:extLst>
          </p:cNvPr>
          <p:cNvGrpSpPr/>
          <p:nvPr/>
        </p:nvGrpSpPr>
        <p:grpSpPr>
          <a:xfrm>
            <a:off x="921678" y="6209863"/>
            <a:ext cx="433849" cy="394824"/>
            <a:chOff x="-1440493" y="4133589"/>
            <a:chExt cx="576000" cy="576000"/>
          </a:xfrm>
        </p:grpSpPr>
        <p:sp>
          <p:nvSpPr>
            <p:cNvPr id="10" name="Oval 9">
              <a:extLst>
                <a:ext uri="{FF2B5EF4-FFF2-40B4-BE49-F238E27FC236}">
                  <a16:creationId xmlns:a16="http://schemas.microsoft.com/office/drawing/2014/main" id="{B38363FF-0718-E8C4-7FE4-570429F16AF9}"/>
                </a:ext>
              </a:extLst>
            </p:cNvPr>
            <p:cNvSpPr/>
            <p:nvPr/>
          </p:nvSpPr>
          <p:spPr>
            <a:xfrm>
              <a:off x="-1440493" y="4133589"/>
              <a:ext cx="576000" cy="576000"/>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pic>
          <p:nvPicPr>
            <p:cNvPr id="11" name="Graphic 10">
              <a:extLst>
                <a:ext uri="{FF2B5EF4-FFF2-40B4-BE49-F238E27FC236}">
                  <a16:creationId xmlns:a16="http://schemas.microsoft.com/office/drawing/2014/main" id="{B47173B8-C78C-0F72-E68E-04BFFC29E132}"/>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369470" y="4189857"/>
              <a:ext cx="463463" cy="463463"/>
            </a:xfrm>
            <a:prstGeom prst="rect">
              <a:avLst/>
            </a:prstGeom>
          </p:spPr>
        </p:pic>
      </p:grpSp>
      <p:sp>
        <p:nvSpPr>
          <p:cNvPr id="3" name="TextBox 2">
            <a:extLst>
              <a:ext uri="{FF2B5EF4-FFF2-40B4-BE49-F238E27FC236}">
                <a16:creationId xmlns:a16="http://schemas.microsoft.com/office/drawing/2014/main" id="{E488F493-867E-E364-2F5A-78D8ED428DF6}"/>
              </a:ext>
            </a:extLst>
          </p:cNvPr>
          <p:cNvSpPr txBox="1"/>
          <p:nvPr/>
        </p:nvSpPr>
        <p:spPr>
          <a:xfrm>
            <a:off x="7178724" y="96737"/>
            <a:ext cx="5013276" cy="369332"/>
          </a:xfrm>
          <a:prstGeom prst="rect">
            <a:avLst/>
          </a:prstGeom>
          <a:noFill/>
        </p:spPr>
        <p:txBody>
          <a:bodyPr wrap="square">
            <a:spAutoFit/>
          </a:bodyPr>
          <a:lstStyle/>
          <a:p>
            <a:r>
              <a:rPr lang="en-GB" dirty="0"/>
              <a:t>* See appendix– </a:t>
            </a:r>
            <a:r>
              <a:rPr lang="en-GB" dirty="0">
                <a:hlinkClick r:id="rId6" action="ppaction://hlinksldjump"/>
              </a:rPr>
              <a:t>QALY weightings for severity</a:t>
            </a:r>
            <a:endParaRPr lang="en-GB" dirty="0"/>
          </a:p>
        </p:txBody>
      </p:sp>
      <p:sp>
        <p:nvSpPr>
          <p:cNvPr id="5" name="Text Placeholder 8">
            <a:extLst>
              <a:ext uri="{FF2B5EF4-FFF2-40B4-BE49-F238E27FC236}">
                <a16:creationId xmlns:a16="http://schemas.microsoft.com/office/drawing/2014/main" id="{CFAC6872-25D6-272A-36D7-3C55B1DDDD92}"/>
              </a:ext>
            </a:extLst>
          </p:cNvPr>
          <p:cNvSpPr>
            <a:spLocks noGrp="1"/>
          </p:cNvSpPr>
          <p:nvPr>
            <p:ph type="body" sz="quarter" idx="13"/>
          </p:nvPr>
        </p:nvSpPr>
        <p:spPr>
          <a:xfrm>
            <a:off x="7120938" y="6226010"/>
            <a:ext cx="4709373" cy="286067"/>
          </a:xfrm>
        </p:spPr>
        <p:txBody>
          <a:bodyPr>
            <a:noAutofit/>
          </a:bodyPr>
          <a:lstStyle/>
          <a:p>
            <a:r>
              <a:rPr lang="en-GB" sz="1200" dirty="0"/>
              <a:t>Abbreviations: EAG, External assessment group; QALY, Quality-adjusted life year, SoC, Standard of care;</a:t>
            </a:r>
          </a:p>
        </p:txBody>
      </p:sp>
    </p:spTree>
    <p:extLst>
      <p:ext uri="{BB962C8B-B14F-4D97-AF65-F5344CB8AC3E}">
        <p14:creationId xmlns:p14="http://schemas.microsoft.com/office/powerpoint/2010/main" val="3279990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fontScale="90000"/>
          </a:bodyPr>
          <a:lstStyle/>
          <a:p>
            <a:r>
              <a:rPr lang="en-GB" dirty="0">
                <a:latin typeface="Arial" panose="020B0604020202020204" pitchFamily="34" charset="0"/>
                <a:cs typeface="Arial" panose="020B0604020202020204" pitchFamily="34" charset="0"/>
              </a:rPr>
              <a:t>Appraisal recap</a:t>
            </a:r>
            <a:br>
              <a:rPr lang="en-GB" sz="2900" dirty="0">
                <a:latin typeface="Arial" panose="020B0604020202020204" pitchFamily="34" charset="0"/>
                <a:cs typeface="Arial" panose="020B0604020202020204" pitchFamily="34" charset="0"/>
              </a:rPr>
            </a:br>
            <a:endParaRPr lang="en-GB" sz="2900" dirty="0">
              <a:latin typeface="Arial" panose="020B0604020202020204" pitchFamily="34" charset="0"/>
              <a:cs typeface="Arial" panose="020B0604020202020204" pitchFamily="34" charset="0"/>
            </a:endParaRP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565909" y="6250755"/>
            <a:ext cx="10288843" cy="424365"/>
          </a:xfrm>
        </p:spPr>
        <p:txBody>
          <a:bodyPr>
            <a:noAutofit/>
          </a:bodyPr>
          <a:lstStyle/>
          <a:p>
            <a:r>
              <a:rPr lang="en-GB" sz="1200" dirty="0">
                <a:latin typeface="Arial" panose="020B0604020202020204" pitchFamily="34" charset="0"/>
                <a:cs typeface="Arial" panose="020B0604020202020204" pitchFamily="34" charset="0"/>
              </a:rPr>
              <a:t>Abbreviations: CDF, Cancer Drugs Fund; DARA, Daratumumab; DEX, Dexamethasone; ISA, </a:t>
            </a:r>
            <a:r>
              <a:rPr lang="en-GB" sz="1200" dirty="0" err="1">
                <a:latin typeface="Arial" panose="020B0604020202020204" pitchFamily="34" charset="0"/>
                <a:cs typeface="Arial" panose="020B0604020202020204" pitchFamily="34" charset="0"/>
              </a:rPr>
              <a:t>Isatuximab</a:t>
            </a:r>
            <a:r>
              <a:rPr lang="en-GB" sz="1200" dirty="0">
                <a:latin typeface="Arial" panose="020B0604020202020204" pitchFamily="34" charset="0"/>
                <a:cs typeface="Arial" panose="020B0604020202020204" pitchFamily="34" charset="0"/>
              </a:rPr>
              <a:t>; OS, Overall survival; PFS, Progression-free survival; POM, Pomalidomide; SACT, Systemic anti-cancer treatment; </a:t>
            </a:r>
            <a:r>
              <a:rPr lang="en-GB" sz="1200" dirty="0" err="1">
                <a:latin typeface="Arial" panose="020B0604020202020204" pitchFamily="34" charset="0"/>
                <a:cs typeface="Arial" panose="020B0604020202020204" pitchFamily="34" charset="0"/>
              </a:rPr>
              <a:t>ToT</a:t>
            </a:r>
            <a:r>
              <a:rPr lang="en-GB" sz="1200" dirty="0">
                <a:latin typeface="Arial" panose="020B0604020202020204" pitchFamily="34" charset="0"/>
                <a:cs typeface="Arial" panose="020B0604020202020204" pitchFamily="34" charset="0"/>
              </a:rPr>
              <a:t>, Time on treatment;</a:t>
            </a:r>
          </a:p>
        </p:txBody>
      </p:sp>
      <p:sp>
        <p:nvSpPr>
          <p:cNvPr id="5" name="TextBox 9">
            <a:extLst>
              <a:ext uri="{FF2B5EF4-FFF2-40B4-BE49-F238E27FC236}">
                <a16:creationId xmlns:a16="http://schemas.microsoft.com/office/drawing/2014/main" id="{47FFF549-3A5C-65F4-C7C8-FEB25A59C2E6}"/>
              </a:ext>
            </a:extLst>
          </p:cNvPr>
          <p:cNvSpPr txBox="1"/>
          <p:nvPr/>
        </p:nvSpPr>
        <p:spPr>
          <a:xfrm>
            <a:off x="1982055" y="1032284"/>
            <a:ext cx="9872698" cy="3400931"/>
          </a:xfrm>
          <a:prstGeom prst="rect">
            <a:avLst/>
          </a:prstGeom>
          <a:noFill/>
          <a:ln>
            <a:solidFill>
              <a:schemeClr val="accent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spcBef>
                <a:spcPts val="600"/>
              </a:spcBef>
              <a:buFont typeface="Arial" panose="020B0604020202020204" pitchFamily="34" charset="0"/>
              <a:buChar char="•"/>
            </a:pPr>
            <a:r>
              <a:rPr lang="en-GB" dirty="0">
                <a:latin typeface="Arial" panose="020B0604020202020204" pitchFamily="34" charset="0"/>
                <a:cs typeface="Arial" panose="020B0604020202020204" pitchFamily="34" charset="0"/>
              </a:rPr>
              <a:t>ISA+POM+DEX recommended in CDF for adults who have had 3 previous lines of treatment</a:t>
            </a:r>
          </a:p>
          <a:p>
            <a:pPr marL="285750" indent="-285750">
              <a:spcBef>
                <a:spcPts val="600"/>
              </a:spcBef>
              <a:buFont typeface="Arial" panose="020B0604020202020204" pitchFamily="34" charset="0"/>
              <a:buChar char="•"/>
            </a:pPr>
            <a:r>
              <a:rPr lang="en-GB" dirty="0">
                <a:solidFill>
                  <a:schemeClr val="bg1">
                    <a:lumMod val="10000"/>
                  </a:schemeClr>
                </a:solidFill>
                <a:latin typeface="Arial" panose="020B0604020202020204" pitchFamily="34" charset="0"/>
                <a:cs typeface="Arial" panose="020B0604020202020204" pitchFamily="34" charset="0"/>
              </a:rPr>
              <a:t>Long term benefit of ISA+POM+DEX was </a:t>
            </a:r>
            <a:r>
              <a:rPr lang="en-GB" dirty="0">
                <a:latin typeface="Arial" panose="020B0604020202020204" pitchFamily="34" charset="0"/>
                <a:cs typeface="Arial" panose="020B0604020202020204" pitchFamily="34" charset="0"/>
              </a:rPr>
              <a:t>uncertain as trial data were immature:</a:t>
            </a:r>
          </a:p>
          <a:p>
            <a:pPr marL="742950" lvl="1" indent="-285750">
              <a:spcBef>
                <a:spcPts val="600"/>
              </a:spcBef>
              <a:buFont typeface="Arial" panose="020B0604020202020204" pitchFamily="34" charset="0"/>
              <a:buChar char="•"/>
            </a:pPr>
            <a:r>
              <a:rPr lang="en-GB" dirty="0">
                <a:solidFill>
                  <a:schemeClr val="bg1">
                    <a:lumMod val="10000"/>
                  </a:schemeClr>
                </a:solidFill>
                <a:latin typeface="Arial" panose="020B0604020202020204" pitchFamily="34" charset="0"/>
                <a:cs typeface="Arial" panose="020B0604020202020204" pitchFamily="34" charset="0"/>
              </a:rPr>
              <a:t>Median follow up was short (October 2018 – median follow up 11.6 months)</a:t>
            </a:r>
          </a:p>
          <a:p>
            <a:pPr marL="742950" lvl="1" indent="-285750">
              <a:spcBef>
                <a:spcPts val="600"/>
              </a:spcBef>
              <a:buFont typeface="Arial" panose="020B0604020202020204" pitchFamily="34" charset="0"/>
              <a:buChar char="•"/>
            </a:pPr>
            <a:r>
              <a:rPr lang="en-GB" dirty="0">
                <a:solidFill>
                  <a:schemeClr val="bg1">
                    <a:lumMod val="10000"/>
                  </a:schemeClr>
                </a:solidFill>
                <a:latin typeface="Arial" panose="020B0604020202020204" pitchFamily="34" charset="0"/>
                <a:cs typeface="Arial" panose="020B0604020202020204" pitchFamily="34" charset="0"/>
              </a:rPr>
              <a:t>Median OS had not yet been reached for the ISA+POM+DEX arm </a:t>
            </a:r>
          </a:p>
          <a:p>
            <a:pPr marL="285750" indent="-285750">
              <a:spcBef>
                <a:spcPts val="600"/>
              </a:spcBef>
              <a:buFont typeface="Arial" panose="020B0604020202020204" pitchFamily="34" charset="0"/>
              <a:buChar char="•"/>
            </a:pPr>
            <a:r>
              <a:rPr lang="en-GB" dirty="0">
                <a:latin typeface="Arial" panose="020B0604020202020204" pitchFamily="34" charset="0"/>
                <a:cs typeface="Arial" panose="020B0604020202020204" pitchFamily="34" charset="0"/>
              </a:rPr>
              <a:t>Further trial data could help reduce uncertainty in estimating long-term PFS, OS and time on treatment (OS and </a:t>
            </a:r>
            <a:r>
              <a:rPr lang="en-GB" dirty="0" err="1">
                <a:latin typeface="Arial" panose="020B0604020202020204" pitchFamily="34" charset="0"/>
                <a:cs typeface="Arial" panose="020B0604020202020204" pitchFamily="34" charset="0"/>
              </a:rPr>
              <a:t>ToT</a:t>
            </a:r>
            <a:r>
              <a:rPr lang="en-GB" dirty="0">
                <a:latin typeface="Arial" panose="020B0604020202020204" pitchFamily="34" charset="0"/>
                <a:cs typeface="Arial" panose="020B0604020202020204" pitchFamily="34" charset="0"/>
              </a:rPr>
              <a:t> estimates were key drivers of cost-effectiveness)</a:t>
            </a:r>
          </a:p>
          <a:p>
            <a:pPr marL="285750" indent="-285750">
              <a:spcBef>
                <a:spcPts val="600"/>
              </a:spcBef>
              <a:buFont typeface="Arial" panose="020B0604020202020204" pitchFamily="34" charset="0"/>
              <a:buChar char="•"/>
            </a:pPr>
            <a:r>
              <a:rPr lang="en-GB" dirty="0">
                <a:solidFill>
                  <a:schemeClr val="bg1">
                    <a:lumMod val="10000"/>
                  </a:schemeClr>
                </a:solidFill>
                <a:latin typeface="Arial" panose="020B0604020202020204" pitchFamily="34" charset="0"/>
                <a:cs typeface="Arial" panose="020B0604020202020204" pitchFamily="34" charset="0"/>
              </a:rPr>
              <a:t>SACT data could provide:</a:t>
            </a:r>
          </a:p>
          <a:p>
            <a:pPr marL="742950" lvl="1" indent="-285750">
              <a:spcBef>
                <a:spcPts val="600"/>
              </a:spcBef>
              <a:buFont typeface="Arial" panose="020B0604020202020204" pitchFamily="34" charset="0"/>
              <a:buChar char="•"/>
            </a:pPr>
            <a:r>
              <a:rPr lang="en-GB" dirty="0">
                <a:solidFill>
                  <a:schemeClr val="bg1">
                    <a:lumMod val="10000"/>
                  </a:schemeClr>
                </a:solidFill>
                <a:latin typeface="Arial" panose="020B0604020202020204" pitchFamily="34" charset="0"/>
                <a:cs typeface="Arial" panose="020B0604020202020204" pitchFamily="34" charset="0"/>
              </a:rPr>
              <a:t>Evidence on clinical outcomes at 4</a:t>
            </a:r>
            <a:r>
              <a:rPr lang="en-GB" baseline="30000" dirty="0">
                <a:solidFill>
                  <a:schemeClr val="bg1">
                    <a:lumMod val="10000"/>
                  </a:schemeClr>
                </a:solidFill>
                <a:latin typeface="Arial" panose="020B0604020202020204" pitchFamily="34" charset="0"/>
                <a:cs typeface="Arial" panose="020B0604020202020204" pitchFamily="34" charset="0"/>
              </a:rPr>
              <a:t>th</a:t>
            </a:r>
            <a:r>
              <a:rPr lang="en-GB" dirty="0">
                <a:solidFill>
                  <a:schemeClr val="bg1">
                    <a:lumMod val="10000"/>
                  </a:schemeClr>
                </a:solidFill>
                <a:latin typeface="Arial" panose="020B0604020202020204" pitchFamily="34" charset="0"/>
                <a:cs typeface="Arial" panose="020B0604020202020204" pitchFamily="34" charset="0"/>
              </a:rPr>
              <a:t> line, the proportion of people having treatment after 4</a:t>
            </a:r>
            <a:r>
              <a:rPr lang="en-GB" baseline="30000" dirty="0">
                <a:solidFill>
                  <a:schemeClr val="bg1">
                    <a:lumMod val="10000"/>
                  </a:schemeClr>
                </a:solidFill>
                <a:latin typeface="Arial" panose="020B0604020202020204" pitchFamily="34" charset="0"/>
                <a:cs typeface="Arial" panose="020B0604020202020204" pitchFamily="34" charset="0"/>
              </a:rPr>
              <a:t>th</a:t>
            </a:r>
            <a:r>
              <a:rPr lang="en-GB" dirty="0">
                <a:solidFill>
                  <a:schemeClr val="bg1">
                    <a:lumMod val="10000"/>
                  </a:schemeClr>
                </a:solidFill>
                <a:latin typeface="Arial" panose="020B0604020202020204" pitchFamily="34" charset="0"/>
                <a:cs typeface="Arial" panose="020B0604020202020204" pitchFamily="34" charset="0"/>
              </a:rPr>
              <a:t> line and the treatments used</a:t>
            </a:r>
          </a:p>
          <a:p>
            <a:pPr marL="285750" indent="-285750">
              <a:spcBef>
                <a:spcPts val="600"/>
              </a:spcBef>
              <a:buFont typeface="Arial" panose="020B0604020202020204" pitchFamily="34" charset="0"/>
              <a:buChar char="•"/>
            </a:pPr>
            <a:r>
              <a:rPr lang="en-GB" dirty="0">
                <a:solidFill>
                  <a:schemeClr val="bg1">
                    <a:lumMod val="10000"/>
                  </a:schemeClr>
                </a:solidFill>
                <a:latin typeface="Arial" panose="020B0604020202020204" pitchFamily="34" charset="0"/>
                <a:cs typeface="Arial" panose="020B0604020202020204" pitchFamily="34" charset="0"/>
              </a:rPr>
              <a:t>POM+DEX was considered to be the only relevant comparator  </a:t>
            </a:r>
          </a:p>
        </p:txBody>
      </p:sp>
      <p:sp>
        <p:nvSpPr>
          <p:cNvPr id="7" name="TextBox 17">
            <a:extLst>
              <a:ext uri="{FF2B5EF4-FFF2-40B4-BE49-F238E27FC236}">
                <a16:creationId xmlns:a16="http://schemas.microsoft.com/office/drawing/2014/main" id="{548DE1D7-0605-903E-E30F-84DA7E5F7D76}"/>
              </a:ext>
            </a:extLst>
          </p:cNvPr>
          <p:cNvSpPr txBox="1"/>
          <p:nvPr/>
        </p:nvSpPr>
        <p:spPr>
          <a:xfrm>
            <a:off x="1955202" y="4629219"/>
            <a:ext cx="9899551" cy="1326517"/>
          </a:xfrm>
          <a:prstGeom prst="rect">
            <a:avLst/>
          </a:prstGeom>
          <a:noFill/>
          <a:ln>
            <a:solidFill>
              <a:schemeClr val="accent1"/>
            </a:solidFill>
          </a:ln>
        </p:spPr>
        <p:txBody>
          <a:bodyPr wrap="square"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1" indent="-285750" algn="l" defTabSz="800100">
              <a:lnSpc>
                <a:spcPct val="90000"/>
              </a:lnSpc>
              <a:spcBef>
                <a:spcPts val="600"/>
              </a:spcBef>
              <a:spcAft>
                <a:spcPct val="15000"/>
              </a:spcAft>
              <a:buFont typeface="Arial" panose="020B0604020202020204" pitchFamily="34" charset="0"/>
              <a:buChar char="•"/>
            </a:pPr>
            <a:r>
              <a:rPr lang="en-GB" sz="1800" kern="1200" dirty="0">
                <a:latin typeface="Arial" panose="020B0604020202020204" pitchFamily="34" charset="0"/>
                <a:cs typeface="Arial" panose="020B0604020202020204" pitchFamily="34" charset="0"/>
              </a:rPr>
              <a:t>OS and PFS data from ICARIA-MM trial is now more mature (Final data cut: March 2022 – Median follow-up 52.4 months)</a:t>
            </a:r>
          </a:p>
          <a:p>
            <a:pPr marL="285750" lvl="1" indent="-285750" algn="l" defTabSz="800100">
              <a:lnSpc>
                <a:spcPct val="90000"/>
              </a:lnSpc>
              <a:spcBef>
                <a:spcPts val="600"/>
              </a:spcBef>
              <a:spcAft>
                <a:spcPct val="15000"/>
              </a:spcAft>
              <a:buFont typeface="Arial" panose="020B0604020202020204" pitchFamily="34" charset="0"/>
              <a:buChar char="•"/>
            </a:pPr>
            <a:r>
              <a:rPr lang="en-GB" sz="1800" kern="1200" dirty="0">
                <a:latin typeface="Arial" panose="020B0604020202020204" pitchFamily="34" charset="0"/>
                <a:cs typeface="Arial" panose="020B0604020202020204" pitchFamily="34" charset="0"/>
              </a:rPr>
              <a:t>During the period of managed access observational SACT data was collected</a:t>
            </a:r>
          </a:p>
          <a:p>
            <a:pPr marL="285750" lvl="1" indent="-285750" algn="l" defTabSz="800100">
              <a:lnSpc>
                <a:spcPct val="90000"/>
              </a:lnSpc>
              <a:spcBef>
                <a:spcPts val="600"/>
              </a:spcBef>
              <a:spcAft>
                <a:spcPct val="15000"/>
              </a:spcAft>
              <a:buFont typeface="Arial" panose="020B0604020202020204" pitchFamily="34" charset="0"/>
              <a:buChar char="•"/>
            </a:pPr>
            <a:r>
              <a:rPr lang="en-GB" dirty="0">
                <a:latin typeface="Arial" panose="020B0604020202020204" pitchFamily="34" charset="0"/>
                <a:cs typeface="Arial" panose="020B0604020202020204" pitchFamily="34" charset="0"/>
              </a:rPr>
              <a:t>Model has been adapted to include DARA as a comparator – now in routine commissioning</a:t>
            </a:r>
            <a:endParaRPr lang="en-GB" sz="1800" kern="1200" dirty="0">
              <a:latin typeface="Arial" panose="020B0604020202020204" pitchFamily="34" charset="0"/>
              <a:cs typeface="Arial" panose="020B0604020202020204" pitchFamily="34" charset="0"/>
            </a:endParaRPr>
          </a:p>
        </p:txBody>
      </p:sp>
      <p:sp>
        <p:nvSpPr>
          <p:cNvPr id="10" name="Arrow: Chevron 9">
            <a:extLst>
              <a:ext uri="{FF2B5EF4-FFF2-40B4-BE49-F238E27FC236}">
                <a16:creationId xmlns:a16="http://schemas.microsoft.com/office/drawing/2014/main" id="{7886B5AE-473F-25EB-837D-5279970D1A96}"/>
              </a:ext>
            </a:extLst>
          </p:cNvPr>
          <p:cNvSpPr/>
          <p:nvPr/>
        </p:nvSpPr>
        <p:spPr>
          <a:xfrm rot="5400000">
            <a:off x="-701647" y="2071178"/>
            <a:ext cx="3722596" cy="1644808"/>
          </a:xfrm>
          <a:prstGeom prst="chevron">
            <a:avLst>
              <a:gd name="adj" fmla="val 20078"/>
            </a:avLst>
          </a:prstGeom>
        </p:spPr>
        <p:style>
          <a:lnRef idx="2">
            <a:schemeClr val="accent1">
              <a:shade val="50000"/>
            </a:schemeClr>
          </a:lnRef>
          <a:fillRef idx="1">
            <a:schemeClr val="accent1"/>
          </a:fillRef>
          <a:effectRef idx="0">
            <a:schemeClr val="accent1"/>
          </a:effectRef>
          <a:fontRef idx="minor">
            <a:schemeClr val="lt1"/>
          </a:fontRef>
        </p:style>
        <p:txBody>
          <a:bodyPr vert="vert270" lIns="144000" tIns="0"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0" indent="0" algn="ctr" defTabSz="844550">
              <a:lnSpc>
                <a:spcPct val="90000"/>
              </a:lnSpc>
              <a:spcBef>
                <a:spcPct val="0"/>
              </a:spcBef>
              <a:spcAft>
                <a:spcPct val="35000"/>
              </a:spcAft>
              <a:buNone/>
            </a:pPr>
            <a:r>
              <a:rPr lang="en-GB" b="1" kern="1200" dirty="0">
                <a:latin typeface="Arial" panose="020B0604020202020204" pitchFamily="34" charset="0"/>
                <a:cs typeface="Arial" panose="020B0604020202020204" pitchFamily="34" charset="0"/>
              </a:rPr>
              <a:t>November</a:t>
            </a:r>
            <a:r>
              <a:rPr lang="en-GB" b="1" kern="1200" dirty="0"/>
              <a:t> 2020 </a:t>
            </a:r>
          </a:p>
          <a:p>
            <a:pPr marL="0" lvl="0" indent="0" algn="ctr" defTabSz="844550">
              <a:lnSpc>
                <a:spcPct val="90000"/>
              </a:lnSpc>
              <a:spcBef>
                <a:spcPct val="0"/>
              </a:spcBef>
              <a:spcAft>
                <a:spcPct val="35000"/>
              </a:spcAft>
              <a:buNone/>
            </a:pPr>
            <a:r>
              <a:rPr lang="en-GB" b="1" kern="1200" dirty="0"/>
              <a:t>CDF Entry</a:t>
            </a:r>
          </a:p>
          <a:p>
            <a:pPr marL="0" lvl="0" indent="0" algn="ctr" defTabSz="844550">
              <a:lnSpc>
                <a:spcPct val="90000"/>
              </a:lnSpc>
              <a:spcBef>
                <a:spcPct val="0"/>
              </a:spcBef>
              <a:spcAft>
                <a:spcPct val="35000"/>
              </a:spcAft>
              <a:buNone/>
            </a:pPr>
            <a:r>
              <a:rPr lang="en-GB" b="1" dirty="0"/>
              <a:t>(TA658)</a:t>
            </a:r>
          </a:p>
        </p:txBody>
      </p:sp>
      <p:sp>
        <p:nvSpPr>
          <p:cNvPr id="11" name="Arrow: Chevron 10">
            <a:extLst>
              <a:ext uri="{FF2B5EF4-FFF2-40B4-BE49-F238E27FC236}">
                <a16:creationId xmlns:a16="http://schemas.microsoft.com/office/drawing/2014/main" id="{A1E76303-2903-FFF5-EFB5-D58AAB523B3F}"/>
              </a:ext>
            </a:extLst>
          </p:cNvPr>
          <p:cNvSpPr/>
          <p:nvPr/>
        </p:nvSpPr>
        <p:spPr>
          <a:xfrm rot="5400000">
            <a:off x="322030" y="4617583"/>
            <a:ext cx="1621536" cy="1644808"/>
          </a:xfrm>
          <a:prstGeom prst="chevron">
            <a:avLst>
              <a:gd name="adj" fmla="val 18668"/>
            </a:avLst>
          </a:prstGeom>
        </p:spPr>
        <p:style>
          <a:lnRef idx="2">
            <a:schemeClr val="accent1">
              <a:shade val="50000"/>
            </a:schemeClr>
          </a:lnRef>
          <a:fillRef idx="1">
            <a:schemeClr val="accent1"/>
          </a:fillRef>
          <a:effectRef idx="0">
            <a:schemeClr val="accent1"/>
          </a:effectRef>
          <a:fontRef idx="minor">
            <a:schemeClr val="lt1"/>
          </a:fontRef>
        </p:style>
        <p:txBody>
          <a:bodyPr vert="vert270" lIns="144000" tIns="0" rIns="0" bIns="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0" indent="0" algn="ctr" defTabSz="844550">
              <a:lnSpc>
                <a:spcPct val="90000"/>
              </a:lnSpc>
              <a:spcBef>
                <a:spcPct val="0"/>
              </a:spcBef>
              <a:spcAft>
                <a:spcPct val="35000"/>
              </a:spcAft>
              <a:buNone/>
            </a:pPr>
            <a:r>
              <a:rPr lang="en-GB" b="1" kern="1200" dirty="0">
                <a:latin typeface="Arial" panose="020B0604020202020204" pitchFamily="34" charset="0"/>
                <a:cs typeface="Arial" panose="020B0604020202020204" pitchFamily="34" charset="0"/>
              </a:rPr>
              <a:t>January 2024</a:t>
            </a:r>
            <a:endParaRPr lang="en-GB" b="1" kern="1200" dirty="0"/>
          </a:p>
          <a:p>
            <a:pPr algn="ctr" defTabSz="844550">
              <a:lnSpc>
                <a:spcPct val="90000"/>
              </a:lnSpc>
              <a:spcBef>
                <a:spcPct val="0"/>
              </a:spcBef>
              <a:spcAft>
                <a:spcPct val="35000"/>
              </a:spcAft>
            </a:pPr>
            <a:r>
              <a:rPr lang="en-GB" b="1" dirty="0"/>
              <a:t>CDF-review</a:t>
            </a:r>
          </a:p>
        </p:txBody>
      </p:sp>
    </p:spTree>
    <p:extLst>
      <p:ext uri="{BB962C8B-B14F-4D97-AF65-F5344CB8AC3E}">
        <p14:creationId xmlns:p14="http://schemas.microsoft.com/office/powerpoint/2010/main" val="1906770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sz="4000" dirty="0">
                <a:latin typeface="Arial" panose="020B0604020202020204" pitchFamily="34" charset="0"/>
                <a:cs typeface="Arial" panose="020B0604020202020204" pitchFamily="34" charset="0"/>
              </a:rPr>
              <a:t>Isatuximab with pomalidomide and dexamethasone for treating relapsed and refractory multiple myeloma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284954"/>
            <a:ext cx="10026139" cy="2875457"/>
          </a:xfrm>
        </p:spPr>
        <p:txBody>
          <a:bodyPr>
            <a:noAutofit/>
          </a:bodyPr>
          <a:lstStyle/>
          <a:p>
            <a:pPr marL="457200" indent="-457200">
              <a:buSzPts val="2400"/>
              <a:buFont typeface="Wingdings" pitchFamily="2" charset="2"/>
              <a:buChar char="q"/>
            </a:pPr>
            <a:r>
              <a:rPr lang="en-GB" sz="2800" dirty="0"/>
              <a:t> Background and key issues</a:t>
            </a:r>
          </a:p>
          <a:p>
            <a:pPr marL="457200" indent="-457200">
              <a:buSzPts val="2200"/>
              <a:buFont typeface="Wingdings" pitchFamily="2" charset="2"/>
              <a:buChar char="q"/>
            </a:pPr>
            <a:r>
              <a:rPr lang="en-GB" sz="2800" dirty="0"/>
              <a:t> Clinical effectiveness</a:t>
            </a:r>
          </a:p>
          <a:p>
            <a:pPr marL="457200" indent="-457200">
              <a:buSzPts val="2200"/>
              <a:buFont typeface="Wingdings" pitchFamily="2" charset="2"/>
              <a:buChar char="q"/>
            </a:pPr>
            <a:r>
              <a:rPr lang="en-GB" sz="2800" dirty="0"/>
              <a:t> Modelling and cost effectiveness</a:t>
            </a:r>
          </a:p>
          <a:p>
            <a:pPr marL="457200" indent="-457200">
              <a:buSzPts val="2000"/>
              <a:buFont typeface="Wingdings" pitchFamily="2" charset="2"/>
              <a:buChar char="ü"/>
            </a:pPr>
            <a:r>
              <a:rPr lang="en-GB" sz="2800" b="1" dirty="0"/>
              <a:t> Other considerations </a:t>
            </a:r>
          </a:p>
          <a:p>
            <a:pPr marL="457200" indent="-457200">
              <a:buSzPts val="2000"/>
              <a:buFont typeface="Wingdings" pitchFamily="2" charset="2"/>
              <a:buChar char="q"/>
            </a:pPr>
            <a:r>
              <a:rPr lang="en-GB" sz="2800" dirty="0"/>
              <a:t> Summary</a:t>
            </a:r>
          </a:p>
          <a:p>
            <a:endParaRPr lang="en-GB" sz="2800" dirty="0"/>
          </a:p>
        </p:txBody>
      </p:sp>
    </p:spTree>
    <p:extLst>
      <p:ext uri="{BB962C8B-B14F-4D97-AF65-F5344CB8AC3E}">
        <p14:creationId xmlns:p14="http://schemas.microsoft.com/office/powerpoint/2010/main" val="6667633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B32C3-009B-AF53-2A9D-826563711B7E}"/>
              </a:ext>
            </a:extLst>
          </p:cNvPr>
          <p:cNvSpPr>
            <a:spLocks noGrp="1"/>
          </p:cNvSpPr>
          <p:nvPr>
            <p:ph type="title"/>
          </p:nvPr>
        </p:nvSpPr>
        <p:spPr/>
        <p:txBody>
          <a:bodyPr>
            <a:normAutofit/>
          </a:bodyPr>
          <a:lstStyle/>
          <a:p>
            <a:r>
              <a:rPr lang="en-GB" dirty="0">
                <a:latin typeface="Arial" panose="020B0604020202020204" pitchFamily="34" charset="0"/>
                <a:cs typeface="Arial" panose="020B0604020202020204" pitchFamily="34" charset="0"/>
                <a:hlinkClick r:id="rId3" action="ppaction://hlinksldjump"/>
              </a:rPr>
              <a:t>Non reference case analysis &amp; equality considerations</a:t>
            </a:r>
            <a:r>
              <a:rPr lang="en-GB" dirty="0">
                <a:latin typeface="Arial" panose="020B0604020202020204" pitchFamily="34" charset="0"/>
                <a:cs typeface="Arial" panose="020B0604020202020204" pitchFamily="34" charset="0"/>
              </a:rPr>
              <a:t>* </a:t>
            </a:r>
          </a:p>
        </p:txBody>
      </p:sp>
      <p:grpSp>
        <p:nvGrpSpPr>
          <p:cNvPr id="6" name="Group 5">
            <a:extLst>
              <a:ext uri="{FF2B5EF4-FFF2-40B4-BE49-F238E27FC236}">
                <a16:creationId xmlns:a16="http://schemas.microsoft.com/office/drawing/2014/main" id="{B969BC12-1938-E084-0E76-DC4C248E22DB}"/>
              </a:ext>
            </a:extLst>
          </p:cNvPr>
          <p:cNvGrpSpPr/>
          <p:nvPr/>
        </p:nvGrpSpPr>
        <p:grpSpPr>
          <a:xfrm>
            <a:off x="1614006" y="6146055"/>
            <a:ext cx="9345576" cy="438814"/>
            <a:chOff x="3890590" y="5899967"/>
            <a:chExt cx="6328307" cy="438814"/>
          </a:xfrm>
        </p:grpSpPr>
        <p:sp>
          <p:nvSpPr>
            <p:cNvPr id="7" name="Rectangle 6" descr="Question to committee">
              <a:extLst>
                <a:ext uri="{FF2B5EF4-FFF2-40B4-BE49-F238E27FC236}">
                  <a16:creationId xmlns:a16="http://schemas.microsoft.com/office/drawing/2014/main" id="{A45704E5-2B9C-8E78-B764-BC91339ED379}"/>
                </a:ext>
              </a:extLst>
            </p:cNvPr>
            <p:cNvSpPr/>
            <p:nvPr/>
          </p:nvSpPr>
          <p:spPr>
            <a:xfrm>
              <a:off x="4160251" y="5990041"/>
              <a:ext cx="6058646" cy="29948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Arial" panose="020B0604020202020204" pitchFamily="34" charset="0"/>
                </a:rPr>
                <a:t>What view does the committee take on the non-reference case analyses presented?</a:t>
              </a:r>
            </a:p>
          </p:txBody>
        </p:sp>
        <p:grpSp>
          <p:nvGrpSpPr>
            <p:cNvPr id="8" name="Group 7">
              <a:extLst>
                <a:ext uri="{FF2B5EF4-FFF2-40B4-BE49-F238E27FC236}">
                  <a16:creationId xmlns:a16="http://schemas.microsoft.com/office/drawing/2014/main" id="{C2115D82-3C93-BAB5-8BF4-EDD656E20E2E}"/>
                </a:ext>
                <a:ext uri="{C183D7F6-B498-43B3-948B-1728B52AA6E4}">
                  <adec:decorative xmlns:adec="http://schemas.microsoft.com/office/drawing/2017/decorative" val="1"/>
                </a:ext>
              </a:extLst>
            </p:cNvPr>
            <p:cNvGrpSpPr/>
            <p:nvPr/>
          </p:nvGrpSpPr>
          <p:grpSpPr>
            <a:xfrm>
              <a:off x="3890590" y="5899967"/>
              <a:ext cx="407195" cy="438814"/>
              <a:chOff x="994097" y="4321674"/>
              <a:chExt cx="407195" cy="438814"/>
            </a:xfrm>
          </p:grpSpPr>
          <p:sp>
            <p:nvSpPr>
              <p:cNvPr id="9" name="Oval 8">
                <a:extLst>
                  <a:ext uri="{FF2B5EF4-FFF2-40B4-BE49-F238E27FC236}">
                    <a16:creationId xmlns:a16="http://schemas.microsoft.com/office/drawing/2014/main" id="{2E948BA9-A197-7899-B269-252EF5490930}"/>
                  </a:ext>
                </a:extLst>
              </p:cNvPr>
              <p:cNvSpPr/>
              <p:nvPr/>
            </p:nvSpPr>
            <p:spPr>
              <a:xfrm>
                <a:off x="994097" y="4321674"/>
                <a:ext cx="407195" cy="438814"/>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0" name="Graphic 9">
                <a:extLst>
                  <a:ext uri="{FF2B5EF4-FFF2-40B4-BE49-F238E27FC236}">
                    <a16:creationId xmlns:a16="http://schemas.microsoft.com/office/drawing/2014/main" id="{0B8E2232-66BD-7440-416C-A69F84D3D459}"/>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5945" y="4378852"/>
                <a:ext cx="353339" cy="353339"/>
              </a:xfrm>
              <a:prstGeom prst="rect">
                <a:avLst/>
              </a:prstGeom>
            </p:spPr>
          </p:pic>
        </p:grpSp>
      </p:grpSp>
      <p:sp>
        <p:nvSpPr>
          <p:cNvPr id="11" name="Rectangle 10">
            <a:extLst>
              <a:ext uri="{FF2B5EF4-FFF2-40B4-BE49-F238E27FC236}">
                <a16:creationId xmlns:a16="http://schemas.microsoft.com/office/drawing/2014/main" id="{261CCA62-22A4-1865-C8C0-1E59CD645880}"/>
              </a:ext>
            </a:extLst>
          </p:cNvPr>
          <p:cNvSpPr/>
          <p:nvPr/>
        </p:nvSpPr>
        <p:spPr>
          <a:xfrm>
            <a:off x="466723" y="797594"/>
            <a:ext cx="11387820" cy="223690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POM+DEX (TA427) and DARA (TA783) were appraised using pre 2022 NICE methods</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In both appraisals, end-of-life (</a:t>
            </a:r>
            <a:r>
              <a:rPr lang="en-GB" dirty="0" err="1">
                <a:solidFill>
                  <a:schemeClr val="tx1"/>
                </a:solidFill>
                <a:latin typeface="Arial" panose="020B0604020202020204" pitchFamily="34" charset="0"/>
                <a:cs typeface="Arial" panose="020B0604020202020204" pitchFamily="34" charset="0"/>
              </a:rPr>
              <a:t>EoL</a:t>
            </a:r>
            <a:r>
              <a:rPr lang="en-GB" dirty="0">
                <a:solidFill>
                  <a:schemeClr val="tx1"/>
                </a:solidFill>
                <a:latin typeface="Arial" panose="020B0604020202020204" pitchFamily="34" charset="0"/>
                <a:cs typeface="Arial" panose="020B0604020202020204" pitchFamily="34" charset="0"/>
              </a:rPr>
              <a:t>) criteria were met </a:t>
            </a:r>
            <a:r>
              <a:rPr lang="en-GB" dirty="0">
                <a:solidFill>
                  <a:schemeClr val="tx1"/>
                </a:solidFill>
                <a:latin typeface="Arial" panose="020B0604020202020204" pitchFamily="34" charset="0"/>
                <a:sym typeface="Wingdings" panose="05000000000000000000" pitchFamily="2" charset="2"/>
              </a:rPr>
              <a:t></a:t>
            </a:r>
            <a:r>
              <a:rPr lang="en-GB" dirty="0">
                <a:solidFill>
                  <a:schemeClr val="tx1"/>
                </a:solidFill>
                <a:latin typeface="Arial" panose="020B0604020202020204" pitchFamily="34" charset="0"/>
                <a:cs typeface="Arial" panose="020B0604020202020204" pitchFamily="34" charset="0"/>
              </a:rPr>
              <a:t>both found to be </a:t>
            </a:r>
            <a:r>
              <a:rPr lang="en-GB" dirty="0">
                <a:solidFill>
                  <a:schemeClr val="tx1"/>
                </a:solidFill>
                <a:latin typeface="Arial" panose="020B0604020202020204" pitchFamily="34" charset="0"/>
              </a:rPr>
              <a:t>cost effective </a:t>
            </a:r>
            <a:endParaRPr lang="en-GB" dirty="0">
              <a:solidFill>
                <a:schemeClr val="tx1"/>
              </a:solidFill>
              <a:latin typeface="Arial" panose="020B0604020202020204" pitchFamily="34" charset="0"/>
              <a:cs typeface="Arial" panose="020B0604020202020204" pitchFamily="34" charset="0"/>
            </a:endParaRP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2022 NICE methods: </a:t>
            </a:r>
            <a:r>
              <a:rPr lang="en-GB" dirty="0" err="1">
                <a:solidFill>
                  <a:schemeClr val="tx1"/>
                </a:solidFill>
                <a:latin typeface="Arial" panose="020B0604020202020204" pitchFamily="34" charset="0"/>
                <a:cs typeface="Arial" panose="020B0604020202020204" pitchFamily="34" charset="0"/>
              </a:rPr>
              <a:t>EoL</a:t>
            </a:r>
            <a:r>
              <a:rPr lang="en-GB" dirty="0">
                <a:solidFill>
                  <a:schemeClr val="tx1"/>
                </a:solidFill>
                <a:latin typeface="Arial" panose="020B0604020202020204" pitchFamily="34" charset="0"/>
                <a:cs typeface="Arial" panose="020B0604020202020204" pitchFamily="34" charset="0"/>
              </a:rPr>
              <a:t> criteria replaced with severity modifier</a:t>
            </a:r>
          </a:p>
          <a:p>
            <a:pPr marL="342900" indent="-342900">
              <a:buFont typeface="Arial" panose="020B0604020202020204" pitchFamily="34" charset="0"/>
              <a:buChar char="•"/>
            </a:pPr>
            <a:r>
              <a:rPr lang="en-GB" dirty="0">
                <a:solidFill>
                  <a:schemeClr val="tx1"/>
                </a:solidFill>
                <a:latin typeface="Arial" panose="020B0604020202020204" pitchFamily="34" charset="0"/>
              </a:rPr>
              <a:t>NICE methods manual outlines when a non-reference-case analysis with background care costs removed may be considered alongside the reference-case* </a:t>
            </a:r>
            <a:endParaRPr lang="en-GB" strike="sngStrike" dirty="0">
              <a:solidFill>
                <a:schemeClr val="tx1"/>
              </a:solidFill>
              <a:latin typeface="Arial" panose="020B0604020202020204" pitchFamily="34" charset="0"/>
            </a:endParaRPr>
          </a:p>
          <a:p>
            <a:pPr marL="342900" indent="-342900">
              <a:buFont typeface="Arial" panose="020B0604020202020204" pitchFamily="34" charset="0"/>
              <a:buChar char="•"/>
            </a:pPr>
            <a:r>
              <a:rPr lang="en-GB" dirty="0">
                <a:solidFill>
                  <a:schemeClr val="tx1"/>
                </a:solidFill>
                <a:latin typeface="Arial" panose="020B0604020202020204" pitchFamily="34" charset="0"/>
              </a:rPr>
              <a:t>Negotiation framework now in place to allow suppliers of component medicines to negotiate a commercial agreement that would result in a combination therapy being supplied to NHS at cost-effective price**</a:t>
            </a:r>
          </a:p>
        </p:txBody>
      </p:sp>
      <p:sp>
        <p:nvSpPr>
          <p:cNvPr id="12" name="Rectangle 11">
            <a:extLst>
              <a:ext uri="{FF2B5EF4-FFF2-40B4-BE49-F238E27FC236}">
                <a16:creationId xmlns:a16="http://schemas.microsoft.com/office/drawing/2014/main" id="{409ECCB6-AE53-C6FD-6023-40C15FE26DE0}"/>
              </a:ext>
            </a:extLst>
          </p:cNvPr>
          <p:cNvSpPr/>
          <p:nvPr/>
        </p:nvSpPr>
        <p:spPr>
          <a:xfrm>
            <a:off x="466723" y="3089613"/>
            <a:ext cx="11395588" cy="3058509"/>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2"/>
                </a:solidFill>
                <a:latin typeface="Arial" panose="020B0604020202020204" pitchFamily="34" charset="0"/>
              </a:rPr>
              <a:t>Company</a:t>
            </a:r>
          </a:p>
          <a:p>
            <a:pPr marL="285750" indent="-285750">
              <a:buFont typeface="Arial" panose="020B0604020202020204" pitchFamily="34" charset="0"/>
              <a:buChar char="•"/>
            </a:pPr>
            <a:r>
              <a:rPr lang="en-GB" dirty="0">
                <a:solidFill>
                  <a:schemeClr val="tx1"/>
                </a:solidFill>
                <a:latin typeface="Arial" panose="020B0604020202020204" pitchFamily="34" charset="0"/>
              </a:rPr>
              <a:t>Replacing </a:t>
            </a:r>
            <a:r>
              <a:rPr lang="en-GB" dirty="0" err="1">
                <a:solidFill>
                  <a:schemeClr val="tx1"/>
                </a:solidFill>
                <a:latin typeface="Arial" panose="020B0604020202020204" pitchFamily="34" charset="0"/>
              </a:rPr>
              <a:t>EoL</a:t>
            </a:r>
            <a:r>
              <a:rPr lang="en-GB" dirty="0">
                <a:solidFill>
                  <a:schemeClr val="tx1"/>
                </a:solidFill>
                <a:latin typeface="Arial" panose="020B0604020202020204" pitchFamily="34" charset="0"/>
              </a:rPr>
              <a:t> criteria with severity modifiers may disadvantage patients approaching end of life </a:t>
            </a:r>
            <a:r>
              <a:rPr lang="en-GB" dirty="0">
                <a:solidFill>
                  <a:schemeClr val="tx1"/>
                </a:solidFill>
                <a:latin typeface="Arial" panose="020B0604020202020204" pitchFamily="34" charset="0"/>
                <a:sym typeface="Wingdings" panose="05000000000000000000" pitchFamily="2" charset="2"/>
              </a:rPr>
              <a:t></a:t>
            </a:r>
            <a:r>
              <a:rPr lang="en-GB" dirty="0">
                <a:solidFill>
                  <a:schemeClr val="tx1"/>
                </a:solidFill>
                <a:latin typeface="Arial" panose="020B0604020202020204" pitchFamily="34" charset="0"/>
              </a:rPr>
              <a:t> ISA+POM+DEX should be assessed at £50,000/QALY threshold</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Inequitable to use a different framework, particularly as comparators (approved based on </a:t>
            </a:r>
            <a:r>
              <a:rPr lang="en-GB" dirty="0" err="1">
                <a:solidFill>
                  <a:schemeClr val="tx1"/>
                </a:solidFill>
                <a:latin typeface="Arial" panose="020B0604020202020204" pitchFamily="34" charset="0"/>
                <a:cs typeface="Arial" panose="020B0604020202020204" pitchFamily="34" charset="0"/>
              </a:rPr>
              <a:t>EoL</a:t>
            </a:r>
            <a:r>
              <a:rPr lang="en-GB" dirty="0">
                <a:solidFill>
                  <a:schemeClr val="tx1"/>
                </a:solidFill>
                <a:latin typeface="Arial" panose="020B0604020202020204" pitchFamily="34" charset="0"/>
                <a:cs typeface="Arial" panose="020B0604020202020204" pitchFamily="34" charset="0"/>
              </a:rPr>
              <a:t> criteria) may no longer be cost-effective </a:t>
            </a:r>
          </a:p>
          <a:p>
            <a:pPr marL="285750" indent="-285750">
              <a:buFont typeface="Arial" panose="020B0604020202020204" pitchFamily="34" charset="0"/>
              <a:buChar char="•"/>
            </a:pPr>
            <a:r>
              <a:rPr lang="en-GB" dirty="0">
                <a:solidFill>
                  <a:schemeClr val="tx1"/>
                </a:solidFill>
                <a:latin typeface="Arial" panose="020B0604020202020204" pitchFamily="34" charset="0"/>
                <a:sym typeface="Wingdings" panose="05000000000000000000" pitchFamily="2" charset="2"/>
              </a:rPr>
              <a:t>ISA+POM+DEX unlikely to be cost-effective even if ISA priced at £0 </a:t>
            </a:r>
            <a:endParaRPr lang="en-GB" dirty="0">
              <a:solidFill>
                <a:schemeClr val="tx1"/>
              </a:solidFill>
              <a:latin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rPr>
              <a:t>Challenging to show cost-effectiveness of combinations where the backbone contains a therapy (POM) with a price set at or near the threshold </a:t>
            </a:r>
          </a:p>
          <a:p>
            <a:pPr marL="285750" indent="-285750">
              <a:buFont typeface="Arial" panose="020B0604020202020204" pitchFamily="34" charset="0"/>
              <a:buChar char="•"/>
            </a:pPr>
            <a:r>
              <a:rPr lang="en-GB" dirty="0">
                <a:solidFill>
                  <a:schemeClr val="tx1"/>
                </a:solidFill>
                <a:latin typeface="Arial" panose="020B0604020202020204" pitchFamily="34" charset="0"/>
                <a:sym typeface="Wingdings" panose="05000000000000000000" pitchFamily="2" charset="2"/>
              </a:rPr>
              <a:t>Non-reference case analyses should be considered: </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Removing backbone cost of non-cost-effective treatments; Analyses considering patent expiry for POM and the impact of generic POM availability; Applying a value attribution approach **</a:t>
            </a:r>
            <a:endParaRPr lang="en-GB" strike="sngStrike" dirty="0">
              <a:solidFill>
                <a:srgbClr val="C00000"/>
              </a:solidFill>
              <a:latin typeface="Arial" panose="020B0604020202020204" pitchFamily="34" charset="0"/>
              <a:sym typeface="Wingdings" panose="05000000000000000000" pitchFamily="2" charset="2"/>
            </a:endParaRPr>
          </a:p>
        </p:txBody>
      </p:sp>
      <p:sp>
        <p:nvSpPr>
          <p:cNvPr id="3" name="TextBox 2">
            <a:extLst>
              <a:ext uri="{FF2B5EF4-FFF2-40B4-BE49-F238E27FC236}">
                <a16:creationId xmlns:a16="http://schemas.microsoft.com/office/drawing/2014/main" id="{D20EBC8B-C6E1-CC23-3325-45CE8FF1E2B0}"/>
              </a:ext>
            </a:extLst>
          </p:cNvPr>
          <p:cNvSpPr txBox="1"/>
          <p:nvPr/>
        </p:nvSpPr>
        <p:spPr>
          <a:xfrm>
            <a:off x="1092200" y="6496700"/>
            <a:ext cx="10907485"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6" action="ppaction://hlinksldjump"/>
              </a:rPr>
              <a:t>NICE Methods 4.4.16</a:t>
            </a:r>
            <a:r>
              <a:rPr lang="en-GB" dirty="0">
                <a:latin typeface="Arial" panose="020B0604020202020204" pitchFamily="34" charset="0"/>
                <a:cs typeface="Arial" panose="020B0604020202020204" pitchFamily="34" charset="0"/>
              </a:rPr>
              <a:t> and ** </a:t>
            </a:r>
            <a:r>
              <a:rPr lang="en-GB" dirty="0">
                <a:latin typeface="Arial" panose="020B0604020202020204" pitchFamily="34" charset="0"/>
                <a:cs typeface="Arial" panose="020B0604020202020204" pitchFamily="34" charset="0"/>
                <a:hlinkClick r:id="rId7" action="ppaction://hlinksldjump"/>
              </a:rPr>
              <a:t>Negotiation framework</a:t>
            </a:r>
            <a:r>
              <a:rPr lang="en-GB" dirty="0">
                <a:latin typeface="Arial" panose="020B0604020202020204" pitchFamily="34" charset="0"/>
                <a:cs typeface="Arial" panose="020B0604020202020204" pitchFamily="34" charset="0"/>
              </a:rPr>
              <a:t> and *** </a:t>
            </a:r>
            <a:r>
              <a:rPr lang="en-GB" dirty="0">
                <a:latin typeface="Arial" panose="020B0604020202020204" pitchFamily="34" charset="0"/>
                <a:cs typeface="Arial" panose="020B0604020202020204" pitchFamily="34" charset="0"/>
                <a:hlinkClick r:id="rId8" action="ppaction://hlinksldjump"/>
              </a:rPr>
              <a:t>Value attribution</a:t>
            </a:r>
            <a:r>
              <a:rPr lang="en-GB"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60910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B32C3-009B-AF53-2A9D-826563711B7E}"/>
              </a:ext>
            </a:extLst>
          </p:cNvPr>
          <p:cNvSpPr>
            <a:spLocks noGrp="1"/>
          </p:cNvSpPr>
          <p:nvPr>
            <p:ph type="title"/>
          </p:nvPr>
        </p:nvSpPr>
        <p:spPr/>
        <p:txBody>
          <a:bodyPr>
            <a:normAutofit/>
          </a:bodyPr>
          <a:lstStyle/>
          <a:p>
            <a:r>
              <a:rPr lang="en-GB" dirty="0">
                <a:latin typeface="Arial" panose="020B0604020202020204" pitchFamily="34" charset="0"/>
                <a:cs typeface="Arial" panose="020B0604020202020204" pitchFamily="34" charset="0"/>
                <a:hlinkClick r:id="rId3" action="ppaction://hlinksldjump"/>
              </a:rPr>
              <a:t>Additional benefits not captured in the QALY</a:t>
            </a:r>
            <a:endParaRPr lang="en-GB" dirty="0">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C950798E-EBE3-CC9F-EDFF-3107B73CBD1B}"/>
              </a:ext>
            </a:extLst>
          </p:cNvPr>
          <p:cNvSpPr>
            <a:spLocks noGrp="1"/>
          </p:cNvSpPr>
          <p:nvPr>
            <p:ph type="body" sz="quarter" idx="13"/>
          </p:nvPr>
        </p:nvSpPr>
        <p:spPr>
          <a:xfrm>
            <a:off x="1931346" y="6421179"/>
            <a:ext cx="9086850" cy="365125"/>
          </a:xfrm>
        </p:spPr>
        <p:txBody>
          <a:bodyPr>
            <a:normAutofit fontScale="85000" lnSpcReduction="10000"/>
          </a:bodyPr>
          <a:lstStyle/>
          <a:p>
            <a:r>
              <a:rPr lang="en-GB" dirty="0">
                <a:latin typeface="Arial" panose="020B0604020202020204" pitchFamily="34" charset="0"/>
                <a:cs typeface="Arial" panose="020B0604020202020204" pitchFamily="34" charset="0"/>
              </a:rPr>
              <a:t>Abbreviations: DEX, Dexamethasone; ISA, </a:t>
            </a:r>
            <a:r>
              <a:rPr lang="en-GB" dirty="0" err="1">
                <a:latin typeface="Arial" panose="020B0604020202020204" pitchFamily="34" charset="0"/>
                <a:cs typeface="Arial" panose="020B0604020202020204" pitchFamily="34" charset="0"/>
              </a:rPr>
              <a:t>Isatuximab</a:t>
            </a:r>
            <a:r>
              <a:rPr lang="en-GB" dirty="0">
                <a:latin typeface="Arial" panose="020B0604020202020204" pitchFamily="34" charset="0"/>
                <a:cs typeface="Arial" panose="020B0604020202020204" pitchFamily="34" charset="0"/>
              </a:rPr>
              <a:t>; POM, Pomalidomide; QALY, Quality-adjusted life year, QoL, Quality of life;</a:t>
            </a:r>
          </a:p>
        </p:txBody>
      </p:sp>
      <p:grpSp>
        <p:nvGrpSpPr>
          <p:cNvPr id="6" name="Group 5">
            <a:extLst>
              <a:ext uri="{FF2B5EF4-FFF2-40B4-BE49-F238E27FC236}">
                <a16:creationId xmlns:a16="http://schemas.microsoft.com/office/drawing/2014/main" id="{B969BC12-1938-E084-0E76-DC4C248E22DB}"/>
              </a:ext>
            </a:extLst>
          </p:cNvPr>
          <p:cNvGrpSpPr/>
          <p:nvPr/>
        </p:nvGrpSpPr>
        <p:grpSpPr>
          <a:xfrm>
            <a:off x="1512161" y="3904992"/>
            <a:ext cx="9385078" cy="750201"/>
            <a:chOff x="3417680" y="5865389"/>
            <a:chExt cx="8459003" cy="586241"/>
          </a:xfrm>
        </p:grpSpPr>
        <p:sp>
          <p:nvSpPr>
            <p:cNvPr id="7" name="Rectangle 6" descr="Question to committee">
              <a:extLst>
                <a:ext uri="{FF2B5EF4-FFF2-40B4-BE49-F238E27FC236}">
                  <a16:creationId xmlns:a16="http://schemas.microsoft.com/office/drawing/2014/main" id="{A45704E5-2B9C-8E78-B764-BC91339ED379}"/>
                </a:ext>
              </a:extLst>
            </p:cNvPr>
            <p:cNvSpPr/>
            <p:nvPr/>
          </p:nvSpPr>
          <p:spPr>
            <a:xfrm>
              <a:off x="3866597" y="5948779"/>
              <a:ext cx="8010086" cy="39703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strike="sngStrike" dirty="0">
                  <a:solidFill>
                    <a:schemeClr val="tx1"/>
                  </a:solidFill>
                  <a:latin typeface="Arial" panose="020B0604020202020204" pitchFamily="34" charset="0"/>
                </a:rPr>
                <a:t>A</a:t>
              </a:r>
              <a:r>
                <a:rPr lang="en-GB" dirty="0">
                  <a:solidFill>
                    <a:schemeClr val="tx1"/>
                  </a:solidFill>
                  <a:latin typeface="Arial" panose="020B0604020202020204" pitchFamily="34" charset="0"/>
                </a:rPr>
                <a:t>re there additional benefits that have not been captured in the QALY calculations?</a:t>
              </a:r>
            </a:p>
          </p:txBody>
        </p:sp>
        <p:grpSp>
          <p:nvGrpSpPr>
            <p:cNvPr id="8" name="Group 7">
              <a:extLst>
                <a:ext uri="{FF2B5EF4-FFF2-40B4-BE49-F238E27FC236}">
                  <a16:creationId xmlns:a16="http://schemas.microsoft.com/office/drawing/2014/main" id="{C2115D82-3C93-BAB5-8BF4-EDD656E20E2E}"/>
                </a:ext>
                <a:ext uri="{C183D7F6-B498-43B3-948B-1728B52AA6E4}">
                  <adec:decorative xmlns:adec="http://schemas.microsoft.com/office/drawing/2017/decorative" val="1"/>
                </a:ext>
              </a:extLst>
            </p:cNvPr>
            <p:cNvGrpSpPr/>
            <p:nvPr/>
          </p:nvGrpSpPr>
          <p:grpSpPr>
            <a:xfrm>
              <a:off x="3417680" y="5865389"/>
              <a:ext cx="608438" cy="586241"/>
              <a:chOff x="521187" y="4287096"/>
              <a:chExt cx="608438" cy="586241"/>
            </a:xfrm>
          </p:grpSpPr>
          <p:sp>
            <p:nvSpPr>
              <p:cNvPr id="9" name="Oval 8">
                <a:extLst>
                  <a:ext uri="{FF2B5EF4-FFF2-40B4-BE49-F238E27FC236}">
                    <a16:creationId xmlns:a16="http://schemas.microsoft.com/office/drawing/2014/main" id="{2E948BA9-A197-7899-B269-252EF5490930}"/>
                  </a:ext>
                </a:extLst>
              </p:cNvPr>
              <p:cNvSpPr/>
              <p:nvPr/>
            </p:nvSpPr>
            <p:spPr>
              <a:xfrm>
                <a:off x="521187" y="4287096"/>
                <a:ext cx="608438" cy="586241"/>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10" name="Graphic 9">
                <a:extLst>
                  <a:ext uri="{FF2B5EF4-FFF2-40B4-BE49-F238E27FC236}">
                    <a16:creationId xmlns:a16="http://schemas.microsoft.com/office/drawing/2014/main" id="{0B8E2232-66BD-7440-416C-A69F84D3D459}"/>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8163" y="4352653"/>
                <a:ext cx="474484" cy="474484"/>
              </a:xfrm>
              <a:prstGeom prst="rect">
                <a:avLst/>
              </a:prstGeom>
            </p:spPr>
          </p:pic>
        </p:grpSp>
      </p:grpSp>
      <p:sp>
        <p:nvSpPr>
          <p:cNvPr id="11" name="Rectangle 10">
            <a:extLst>
              <a:ext uri="{FF2B5EF4-FFF2-40B4-BE49-F238E27FC236}">
                <a16:creationId xmlns:a16="http://schemas.microsoft.com/office/drawing/2014/main" id="{261CCA62-22A4-1865-C8C0-1E59CD645880}"/>
              </a:ext>
            </a:extLst>
          </p:cNvPr>
          <p:cNvSpPr/>
          <p:nvPr/>
        </p:nvSpPr>
        <p:spPr>
          <a:xfrm>
            <a:off x="466723" y="797596"/>
            <a:ext cx="11387820" cy="226212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Company</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Hope is increasingly relevant at 4</a:t>
            </a:r>
            <a:r>
              <a:rPr lang="en-GB" baseline="30000" dirty="0">
                <a:solidFill>
                  <a:schemeClr val="tx1"/>
                </a:solidFill>
                <a:latin typeface="Arial" panose="020B0604020202020204" pitchFamily="34" charset="0"/>
                <a:cs typeface="Arial" panose="020B0604020202020204" pitchFamily="34" charset="0"/>
              </a:rPr>
              <a:t>th</a:t>
            </a:r>
            <a:r>
              <a:rPr lang="en-GB" dirty="0">
                <a:solidFill>
                  <a:schemeClr val="tx1"/>
                </a:solidFill>
                <a:latin typeface="Arial" panose="020B0604020202020204" pitchFamily="34" charset="0"/>
                <a:cs typeface="Arial" panose="020B0604020202020204" pitchFamily="34" charset="0"/>
              </a:rPr>
              <a:t> line but is not explicitly captured in generic QoL instruments</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After a 3</a:t>
            </a:r>
            <a:r>
              <a:rPr lang="en-GB" baseline="30000" dirty="0">
                <a:solidFill>
                  <a:schemeClr val="tx1"/>
                </a:solidFill>
                <a:latin typeface="Arial" panose="020B0604020202020204" pitchFamily="34" charset="0"/>
                <a:cs typeface="Arial" panose="020B0604020202020204" pitchFamily="34" charset="0"/>
              </a:rPr>
              <a:t>rd</a:t>
            </a:r>
            <a:r>
              <a:rPr lang="en-GB" dirty="0">
                <a:solidFill>
                  <a:schemeClr val="tx1"/>
                </a:solidFill>
                <a:latin typeface="Arial" panose="020B0604020202020204" pitchFamily="34" charset="0"/>
                <a:cs typeface="Arial" panose="020B0604020202020204" pitchFamily="34" charset="0"/>
              </a:rPr>
              <a:t> relapse treatment options become limited and people with myeloma and their carers experience a physical and psychological burden </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cost-effectiveness analysis does not consider the potential psychological benefit to people with myeloma, carers and families of knowing the best possible treatment is available after a 3</a:t>
            </a:r>
            <a:r>
              <a:rPr lang="en-GB" baseline="30000" dirty="0">
                <a:solidFill>
                  <a:schemeClr val="tx1"/>
                </a:solidFill>
                <a:latin typeface="Arial" panose="020B0604020202020204" pitchFamily="34" charset="0"/>
                <a:cs typeface="Arial" panose="020B0604020202020204" pitchFamily="34" charset="0"/>
              </a:rPr>
              <a:t>rd</a:t>
            </a:r>
            <a:r>
              <a:rPr lang="en-GB" dirty="0">
                <a:solidFill>
                  <a:schemeClr val="tx1"/>
                </a:solidFill>
                <a:latin typeface="Arial" panose="020B0604020202020204" pitchFamily="34" charset="0"/>
                <a:cs typeface="Arial" panose="020B0604020202020204" pitchFamily="34" charset="0"/>
              </a:rPr>
              <a:t> relapse</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People with myeloma do not want to feel abandoned at the end of their lives</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ISA+POM+DEX provides a bridge therapy and hope for more effective 5</a:t>
            </a:r>
            <a:r>
              <a:rPr lang="en-GB" baseline="30000" dirty="0">
                <a:solidFill>
                  <a:schemeClr val="tx1"/>
                </a:solidFill>
                <a:latin typeface="Arial" panose="020B0604020202020204" pitchFamily="34" charset="0"/>
                <a:cs typeface="Arial" panose="020B0604020202020204" pitchFamily="34" charset="0"/>
              </a:rPr>
              <a:t>th</a:t>
            </a:r>
            <a:r>
              <a:rPr lang="en-GB" dirty="0">
                <a:solidFill>
                  <a:schemeClr val="tx1"/>
                </a:solidFill>
                <a:latin typeface="Arial" panose="020B0604020202020204" pitchFamily="34" charset="0"/>
                <a:cs typeface="Arial" panose="020B0604020202020204" pitchFamily="34" charset="0"/>
              </a:rPr>
              <a:t> line treatments</a:t>
            </a:r>
          </a:p>
        </p:txBody>
      </p:sp>
      <p:sp>
        <p:nvSpPr>
          <p:cNvPr id="3" name="Rectangle 2">
            <a:extLst>
              <a:ext uri="{FF2B5EF4-FFF2-40B4-BE49-F238E27FC236}">
                <a16:creationId xmlns:a16="http://schemas.microsoft.com/office/drawing/2014/main" id="{96302766-4705-DC4A-FF03-681CDE69E46B}"/>
              </a:ext>
            </a:extLst>
          </p:cNvPr>
          <p:cNvSpPr/>
          <p:nvPr/>
        </p:nvSpPr>
        <p:spPr>
          <a:xfrm>
            <a:off x="466723" y="3166438"/>
            <a:ext cx="11395588" cy="63184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2"/>
                </a:solidFill>
                <a:latin typeface="Arial" panose="020B0604020202020204" pitchFamily="34" charset="0"/>
              </a:rPr>
              <a:t>Clinical experts:</a:t>
            </a:r>
          </a:p>
          <a:p>
            <a:pPr marL="342900" indent="-342900">
              <a:buFont typeface="Arial" panose="020B0604020202020204" pitchFamily="34" charset="0"/>
              <a:buChar char="•"/>
            </a:pPr>
            <a:r>
              <a:rPr lang="en-GB" dirty="0">
                <a:solidFill>
                  <a:schemeClr val="tx1"/>
                </a:solidFill>
                <a:latin typeface="Arial" panose="020B0604020202020204" pitchFamily="34" charset="0"/>
              </a:rPr>
              <a:t>Health-related benefits are mostly captured in the QALY calculation</a:t>
            </a:r>
          </a:p>
        </p:txBody>
      </p:sp>
    </p:spTree>
    <p:extLst>
      <p:ext uri="{BB962C8B-B14F-4D97-AF65-F5344CB8AC3E}">
        <p14:creationId xmlns:p14="http://schemas.microsoft.com/office/powerpoint/2010/main" val="334303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sz="4000" dirty="0">
                <a:latin typeface="Arial" panose="020B0604020202020204" pitchFamily="34" charset="0"/>
                <a:cs typeface="Arial" panose="020B0604020202020204" pitchFamily="34" charset="0"/>
              </a:rPr>
              <a:t>Isatuximab with pomalidomide and dexamethasone for treating relapsed and refractory multiple myeloma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284954"/>
            <a:ext cx="10026139" cy="2875457"/>
          </a:xfrm>
        </p:spPr>
        <p:txBody>
          <a:bodyPr>
            <a:noAutofit/>
          </a:bodyPr>
          <a:lstStyle/>
          <a:p>
            <a:pPr marL="457200" indent="-457200">
              <a:buSzPts val="2400"/>
              <a:buFont typeface="Wingdings" pitchFamily="2" charset="2"/>
              <a:buChar char="q"/>
            </a:pPr>
            <a:r>
              <a:rPr lang="en-GB" sz="2800" dirty="0"/>
              <a:t> Background and key issues</a:t>
            </a:r>
          </a:p>
          <a:p>
            <a:pPr marL="457200" indent="-457200">
              <a:buSzPts val="2200"/>
              <a:buFont typeface="Wingdings" pitchFamily="2" charset="2"/>
              <a:buChar char="q"/>
            </a:pPr>
            <a:r>
              <a:rPr lang="en-GB" sz="2800" dirty="0"/>
              <a:t> Clinical effectiveness</a:t>
            </a:r>
          </a:p>
          <a:p>
            <a:pPr marL="457200" indent="-457200">
              <a:buSzPts val="2200"/>
              <a:buFont typeface="Wingdings" pitchFamily="2" charset="2"/>
              <a:buChar char="q"/>
            </a:pPr>
            <a:r>
              <a:rPr lang="en-GB" sz="2800" dirty="0"/>
              <a:t> Modelling and cost effectiveness</a:t>
            </a:r>
          </a:p>
          <a:p>
            <a:pPr marL="457200" indent="-457200">
              <a:buSzPts val="2000"/>
              <a:buFont typeface="Wingdings" pitchFamily="2" charset="2"/>
              <a:buChar char="q"/>
            </a:pPr>
            <a:r>
              <a:rPr lang="en-GB" sz="2800" dirty="0"/>
              <a:t> Other considerations </a:t>
            </a:r>
          </a:p>
          <a:p>
            <a:pPr marL="457200" indent="-457200">
              <a:buSzPts val="2000"/>
              <a:buFont typeface="Wingdings" pitchFamily="2" charset="2"/>
              <a:buChar char="ü"/>
            </a:pPr>
            <a:r>
              <a:rPr lang="en-GB" sz="2800" b="1" dirty="0"/>
              <a:t> Summary</a:t>
            </a:r>
          </a:p>
          <a:p>
            <a:endParaRPr lang="en-GB" sz="2800" dirty="0"/>
          </a:p>
        </p:txBody>
      </p:sp>
    </p:spTree>
    <p:extLst>
      <p:ext uri="{BB962C8B-B14F-4D97-AF65-F5344CB8AC3E}">
        <p14:creationId xmlns:p14="http://schemas.microsoft.com/office/powerpoint/2010/main" val="1852821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148850-CB50-7F5B-1B10-C6F7ECB93004}"/>
              </a:ext>
            </a:extLst>
          </p:cNvPr>
          <p:cNvSpPr>
            <a:spLocks noGrp="1"/>
          </p:cNvSpPr>
          <p:nvPr>
            <p:ph type="title"/>
          </p:nvPr>
        </p:nvSpPr>
        <p:spPr/>
        <p:txBody>
          <a:bodyPr/>
          <a:lstStyle/>
          <a:p>
            <a:r>
              <a:rPr lang="en-GB" sz="3200" dirty="0">
                <a:ea typeface="Arial" panose="02000503000000020004" pitchFamily="2" charset="0"/>
              </a:rPr>
              <a:t>Summary of company and EAG base case assumptions</a:t>
            </a:r>
            <a:endParaRPr lang="en-GB" dirty="0"/>
          </a:p>
        </p:txBody>
      </p:sp>
      <p:graphicFrame>
        <p:nvGraphicFramePr>
          <p:cNvPr id="4" name="Table 4" descr="Base case assumptions for company and evidence review group">
            <a:extLst>
              <a:ext uri="{FF2B5EF4-FFF2-40B4-BE49-F238E27FC236}">
                <a16:creationId xmlns:a16="http://schemas.microsoft.com/office/drawing/2014/main" id="{10085F72-4B1B-4005-8CA6-3133B34C17EF}"/>
              </a:ext>
            </a:extLst>
          </p:cNvPr>
          <p:cNvGraphicFramePr>
            <a:graphicFrameLocks noGrp="1"/>
          </p:cNvGraphicFramePr>
          <p:nvPr>
            <p:extLst>
              <p:ext uri="{D42A27DB-BD31-4B8C-83A1-F6EECF244321}">
                <p14:modId xmlns:p14="http://schemas.microsoft.com/office/powerpoint/2010/main" val="1771170000"/>
              </p:ext>
            </p:extLst>
          </p:nvPr>
        </p:nvGraphicFramePr>
        <p:xfrm>
          <a:off x="474491" y="760400"/>
          <a:ext cx="11317288" cy="5303520"/>
        </p:xfrm>
        <a:graphic>
          <a:graphicData uri="http://schemas.openxmlformats.org/drawingml/2006/table">
            <a:tbl>
              <a:tblPr firstRow="1" firstCol="1" bandRow="1">
                <a:tableStyleId>{21E4AEA4-8DFA-4A89-87EB-49C32662AFE0}</a:tableStyleId>
              </a:tblPr>
              <a:tblGrid>
                <a:gridCol w="3865497">
                  <a:extLst>
                    <a:ext uri="{9D8B030D-6E8A-4147-A177-3AD203B41FA5}">
                      <a16:colId xmlns:a16="http://schemas.microsoft.com/office/drawing/2014/main" val="3974739884"/>
                    </a:ext>
                  </a:extLst>
                </a:gridCol>
                <a:gridCol w="3289111">
                  <a:extLst>
                    <a:ext uri="{9D8B030D-6E8A-4147-A177-3AD203B41FA5}">
                      <a16:colId xmlns:a16="http://schemas.microsoft.com/office/drawing/2014/main" val="4289090289"/>
                    </a:ext>
                  </a:extLst>
                </a:gridCol>
                <a:gridCol w="4162680">
                  <a:extLst>
                    <a:ext uri="{9D8B030D-6E8A-4147-A177-3AD203B41FA5}">
                      <a16:colId xmlns:a16="http://schemas.microsoft.com/office/drawing/2014/main" val="3834478098"/>
                    </a:ext>
                  </a:extLst>
                </a:gridCol>
              </a:tblGrid>
              <a:tr h="359720">
                <a:tc>
                  <a:txBody>
                    <a:bodyPr/>
                    <a:lstStyle/>
                    <a:p>
                      <a:r>
                        <a:rPr lang="en-GB" dirty="0">
                          <a:latin typeface="Arial" panose="020B0604020202020204" pitchFamily="34" charset="0"/>
                        </a:rPr>
                        <a:t>Assumption</a:t>
                      </a:r>
                    </a:p>
                  </a:txBody>
                  <a:tcPr/>
                </a:tc>
                <a:tc>
                  <a:txBody>
                    <a:bodyPr/>
                    <a:lstStyle/>
                    <a:p>
                      <a:r>
                        <a:rPr lang="en-GB" dirty="0">
                          <a:latin typeface="Arial" panose="020B0604020202020204" pitchFamily="34" charset="0"/>
                        </a:rPr>
                        <a:t>Company base case</a:t>
                      </a:r>
                    </a:p>
                  </a:txBody>
                  <a:tcPr/>
                </a:tc>
                <a:tc>
                  <a:txBody>
                    <a:bodyPr/>
                    <a:lstStyle/>
                    <a:p>
                      <a:r>
                        <a:rPr lang="en-GB" dirty="0">
                          <a:latin typeface="Arial" panose="020B0604020202020204" pitchFamily="34" charset="0"/>
                        </a:rPr>
                        <a:t>EAG base case</a:t>
                      </a:r>
                    </a:p>
                  </a:txBody>
                  <a:tcPr/>
                </a:tc>
                <a:extLst>
                  <a:ext uri="{0D108BD9-81ED-4DB2-BD59-A6C34878D82A}">
                    <a16:rowId xmlns:a16="http://schemas.microsoft.com/office/drawing/2014/main" val="1365441208"/>
                  </a:ext>
                </a:extLst>
              </a:tr>
              <a:tr h="629511">
                <a:tc>
                  <a:txBody>
                    <a:bodyPr/>
                    <a:lstStyle/>
                    <a:p>
                      <a:r>
                        <a:rPr lang="en-GB" sz="1800" b="1" kern="1200" dirty="0">
                          <a:solidFill>
                            <a:schemeClr val="bg1"/>
                          </a:solidFill>
                          <a:latin typeface="Arial" panose="020B0604020202020204" pitchFamily="34" charset="0"/>
                          <a:ea typeface="+mn-ea"/>
                          <a:cs typeface="+mn-cs"/>
                        </a:rPr>
                        <a:t>Relative efficacy of ISA+POM+DEX vs POM+DEX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u="none" dirty="0">
                          <a:latin typeface="Arial" panose="020B0604020202020204" pitchFamily="34" charset="0"/>
                          <a:ea typeface="Lato" panose="020F0502020204030203" pitchFamily="34" charset="0"/>
                          <a:cs typeface="Arial" panose="020B0604020202020204" pitchFamily="34" charset="0"/>
                        </a:rPr>
                        <a:t>SACT data (</a:t>
                      </a:r>
                      <a:r>
                        <a:rPr lang="en-GB" sz="1800" kern="1200" dirty="0">
                          <a:solidFill>
                            <a:schemeClr val="dk1"/>
                          </a:solidFill>
                          <a:effectLst/>
                          <a:latin typeface="+mn-lt"/>
                          <a:ea typeface="+mn-ea"/>
                          <a:cs typeface="+mn-cs"/>
                        </a:rPr>
                        <a:t>naïve indirect treatment comparison)</a:t>
                      </a:r>
                      <a:endParaRPr lang="en-GB" sz="1800" b="0" u="none" dirty="0">
                        <a:latin typeface="Arial" panose="020B0604020202020204" pitchFamily="34" charset="0"/>
                        <a:ea typeface="Lato" panose="020F0502020204030203"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u="none" dirty="0">
                          <a:latin typeface="Arial" panose="020B0604020202020204" pitchFamily="34" charset="0"/>
                          <a:cs typeface="Arial" panose="020B0604020202020204" pitchFamily="34" charset="0"/>
                        </a:rPr>
                        <a:t>ICARIA-MM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b="0" u="none" dirty="0">
                        <a:latin typeface="Arial" panose="020B0604020202020204" pitchFamily="34" charset="0"/>
                        <a:ea typeface="Lato" panose="020F0502020204030203" pitchFamily="34" charset="0"/>
                        <a:cs typeface="Arial" panose="020B0604020202020204" pitchFamily="34" charset="0"/>
                      </a:endParaRPr>
                    </a:p>
                  </a:txBody>
                  <a:tcPr/>
                </a:tc>
                <a:extLst>
                  <a:ext uri="{0D108BD9-81ED-4DB2-BD59-A6C34878D82A}">
                    <a16:rowId xmlns:a16="http://schemas.microsoft.com/office/drawing/2014/main" val="3471957187"/>
                  </a:ext>
                </a:extLst>
              </a:tr>
              <a:tr h="629511">
                <a:tc>
                  <a:txBody>
                    <a:bodyPr/>
                    <a:lstStyle/>
                    <a:p>
                      <a:pPr marL="0" algn="l" defTabSz="914400" rtl="0" eaLnBrk="1" latinLnBrk="0" hangingPunct="1"/>
                      <a:r>
                        <a:rPr lang="en-GB" sz="1800" b="1" kern="1200" dirty="0">
                          <a:solidFill>
                            <a:schemeClr val="bg1"/>
                          </a:solidFill>
                          <a:latin typeface="Arial" panose="020B0604020202020204" pitchFamily="34" charset="0"/>
                          <a:ea typeface="+mn-ea"/>
                          <a:cs typeface="+mn-cs"/>
                        </a:rPr>
                        <a:t>Modelling OS using ICARIA-MM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ISA+POM+DEX / POM+DEX: </a:t>
                      </a:r>
                      <a:r>
                        <a:rPr lang="en-GB" sz="1800" b="0" kern="1200" dirty="0">
                          <a:solidFill>
                            <a:schemeClr val="dk1"/>
                          </a:solidFill>
                          <a:latin typeface="Arial" panose="020B0604020202020204" pitchFamily="34" charset="0"/>
                          <a:ea typeface="+mn-ea"/>
                          <a:cs typeface="+mn-cs"/>
                        </a:rPr>
                        <a:t>Restricted log-normal</a:t>
                      </a:r>
                      <a:endParaRPr lang="en-GB" sz="1800" b="0" u="none" dirty="0">
                        <a:latin typeface="Arial" panose="020B0604020202020204" pitchFamily="34" charset="0"/>
                        <a:ea typeface="Lato" panose="020F0502020204030203"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ISA+POM+DEX / POM+DEX:</a:t>
                      </a:r>
                      <a:r>
                        <a:rPr lang="en-GB" sz="1800" u="none" dirty="0">
                          <a:latin typeface="Arial" panose="020B0604020202020204" pitchFamily="34" charset="0"/>
                          <a:ea typeface="Lato" panose="020F0502020204030203" pitchFamily="34" charset="0"/>
                          <a:cs typeface="Arial" panose="020B0604020202020204" pitchFamily="34" charset="0"/>
                        </a:rPr>
                        <a:t> Adjusted Independently fitted log-normal</a:t>
                      </a:r>
                      <a:endParaRPr lang="en-GB" sz="1800" b="0" u="none" dirty="0">
                        <a:latin typeface="Arial" panose="020B0604020202020204" pitchFamily="34" charset="0"/>
                        <a:ea typeface="Lato" panose="020F0502020204030203" pitchFamily="34" charset="0"/>
                        <a:cs typeface="Arial" panose="020B0604020202020204" pitchFamily="34" charset="0"/>
                      </a:endParaRPr>
                    </a:p>
                  </a:txBody>
                  <a:tcPr/>
                </a:tc>
                <a:extLst>
                  <a:ext uri="{0D108BD9-81ED-4DB2-BD59-A6C34878D82A}">
                    <a16:rowId xmlns:a16="http://schemas.microsoft.com/office/drawing/2014/main" val="2181669758"/>
                  </a:ext>
                </a:extLst>
              </a:tr>
              <a:tr h="629511">
                <a:tc>
                  <a:txBody>
                    <a:bodyPr/>
                    <a:lstStyle/>
                    <a:p>
                      <a:r>
                        <a:rPr lang="en-GB" dirty="0">
                          <a:solidFill>
                            <a:schemeClr val="bg1"/>
                          </a:solidFill>
                          <a:latin typeface="Arial" panose="020B0604020202020204" pitchFamily="34" charset="0"/>
                        </a:rPr>
                        <a:t>Modelling PFS using ICARIA-MM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ISA+POM+DEX / POM+DEX: </a:t>
                      </a:r>
                      <a:r>
                        <a:rPr lang="en-GB" sz="1800" b="0" u="none" dirty="0">
                          <a:latin typeface="Arial" panose="020B0604020202020204" pitchFamily="34" charset="0"/>
                          <a:ea typeface="Lato" panose="020F0502020204030203" pitchFamily="34" charset="0"/>
                          <a:cs typeface="Arial" panose="020B0604020202020204" pitchFamily="34" charset="0"/>
                        </a:rPr>
                        <a:t>Jointly </a:t>
                      </a:r>
                      <a:r>
                        <a:rPr lang="en-GB" sz="1800" b="0" u="none" kern="1200" dirty="0">
                          <a:solidFill>
                            <a:schemeClr val="dk1"/>
                          </a:solidFill>
                          <a:latin typeface="Arial" panose="020B0604020202020204" pitchFamily="34" charset="0"/>
                          <a:ea typeface="Lato" panose="020F0502020204030203" pitchFamily="34" charset="0"/>
                          <a:cs typeface="Arial" panose="020B0604020202020204" pitchFamily="34" charset="0"/>
                        </a:rPr>
                        <a:t>fitted RCS Weibull</a:t>
                      </a:r>
                      <a:endParaRPr lang="en-GB" sz="1800" b="0" u="sng" dirty="0">
                        <a:latin typeface="Arial" panose="020B0604020202020204" pitchFamily="34" charset="0"/>
                        <a:ea typeface="Lato" panose="020F0502020204030203"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ISA+POM+DEX / POM+DEX: </a:t>
                      </a:r>
                      <a:r>
                        <a:rPr lang="en-GB" sz="1800" b="0" u="none" dirty="0">
                          <a:latin typeface="Arial" panose="020B0604020202020204" pitchFamily="34" charset="0"/>
                          <a:ea typeface="Lato" panose="020F0502020204030203" pitchFamily="34" charset="0"/>
                          <a:cs typeface="Arial" panose="020B0604020202020204" pitchFamily="34" charset="0"/>
                        </a:rPr>
                        <a:t>Independently fitted log-normal</a:t>
                      </a:r>
                      <a:endParaRPr lang="en-GB" sz="1800" b="0" u="sng" dirty="0">
                        <a:latin typeface="Arial" panose="020B0604020202020204" pitchFamily="34" charset="0"/>
                        <a:ea typeface="Lato" panose="020F0502020204030203" pitchFamily="34" charset="0"/>
                        <a:cs typeface="Arial" panose="020B0604020202020204" pitchFamily="34" charset="0"/>
                      </a:endParaRPr>
                    </a:p>
                  </a:txBody>
                  <a:tcPr/>
                </a:tc>
                <a:extLst>
                  <a:ext uri="{0D108BD9-81ED-4DB2-BD59-A6C34878D82A}">
                    <a16:rowId xmlns:a16="http://schemas.microsoft.com/office/drawing/2014/main" val="3687832838"/>
                  </a:ext>
                </a:extLst>
              </a:tr>
              <a:tr h="899301">
                <a:tc>
                  <a:txBody>
                    <a:bodyPr/>
                    <a:lstStyle/>
                    <a:p>
                      <a:r>
                        <a:rPr lang="pt-BR" dirty="0">
                          <a:latin typeface="Arial" panose="020B0604020202020204" pitchFamily="34" charset="0"/>
                          <a:cs typeface="Arial" panose="020B0604020202020204" pitchFamily="34" charset="0"/>
                        </a:rPr>
                        <a:t>M</a:t>
                      </a:r>
                      <a:r>
                        <a:rPr lang="pt-BR" dirty="0">
                          <a:latin typeface="Arial" panose="020B0604020202020204" pitchFamily="34" charset="0"/>
                        </a:rPr>
                        <a:t>odelling </a:t>
                      </a:r>
                      <a:r>
                        <a:rPr lang="pt-BR" sz="1800" dirty="0">
                          <a:latin typeface="Arial" panose="020B0604020202020204" pitchFamily="34" charset="0"/>
                        </a:rPr>
                        <a:t>OS </a:t>
                      </a:r>
                      <a:r>
                        <a:rPr lang="pt-BR" sz="1800" kern="1200" dirty="0">
                          <a:latin typeface="Arial" panose="020B0604020202020204" pitchFamily="34" charset="0"/>
                          <a:ea typeface="+mn-ea"/>
                          <a:cs typeface="Arial" panose="020B0604020202020204" pitchFamily="34" charset="0"/>
                        </a:rPr>
                        <a:t>using SACT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ISA+POM+DEX: </a:t>
                      </a:r>
                      <a:r>
                        <a:rPr lang="en-GB" sz="1800" b="0" u="none" dirty="0">
                          <a:latin typeface="Arial" panose="020B0604020202020204" pitchFamily="34" charset="0"/>
                          <a:ea typeface="Lato" panose="020F0502020204030203" pitchFamily="34" charset="0"/>
                          <a:cs typeface="Arial" panose="020B0604020202020204" pitchFamily="34" charset="0"/>
                        </a:rPr>
                        <a:t>Log-normal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POM+DEX: </a:t>
                      </a:r>
                      <a:r>
                        <a:rPr lang="en-GB" sz="1800" b="0" u="none" dirty="0">
                          <a:latin typeface="Arial" panose="020B0604020202020204" pitchFamily="34" charset="0"/>
                          <a:ea typeface="Lato" panose="020F0502020204030203" pitchFamily="34" charset="0"/>
                          <a:cs typeface="Arial" panose="020B0604020202020204" pitchFamily="34" charset="0"/>
                        </a:rPr>
                        <a:t>Log-normal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DARA: </a:t>
                      </a:r>
                      <a:r>
                        <a:rPr lang="en-GB" sz="1800" b="0" u="none" dirty="0">
                          <a:latin typeface="Arial" panose="020B0604020202020204" pitchFamily="34" charset="0"/>
                          <a:ea typeface="Lato" panose="020F0502020204030203" pitchFamily="34" charset="0"/>
                          <a:cs typeface="Arial" panose="020B0604020202020204" pitchFamily="34" charset="0"/>
                        </a:rPr>
                        <a:t>Weibull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ISA+POM+DEX: </a:t>
                      </a:r>
                      <a:r>
                        <a:rPr lang="en-GB" b="0" dirty="0">
                          <a:solidFill>
                            <a:schemeClr val="tx1"/>
                          </a:solidFill>
                          <a:latin typeface="Arial" panose="020B0604020202020204" pitchFamily="34" charset="0"/>
                        </a:rPr>
                        <a:t>RCS Weibull 3 knots</a:t>
                      </a:r>
                      <a:endParaRPr lang="en-GB" sz="1800" b="0" u="none" dirty="0">
                        <a:latin typeface="Arial" panose="020B0604020202020204" pitchFamily="34" charset="0"/>
                        <a:ea typeface="Lato" panose="020F0502020204030203"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POM+DEX: </a:t>
                      </a:r>
                      <a:r>
                        <a:rPr lang="en-GB" sz="1800" b="0" u="none" dirty="0">
                          <a:latin typeface="Arial" panose="020B0604020202020204" pitchFamily="34" charset="0"/>
                          <a:ea typeface="Lato" panose="020F0502020204030203" pitchFamily="34" charset="0"/>
                          <a:cs typeface="Arial" panose="020B0604020202020204" pitchFamily="34" charset="0"/>
                        </a:rPr>
                        <a:t>RCS Weibull 1 knot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u="none" dirty="0">
                          <a:latin typeface="Arial" panose="020B0604020202020204" pitchFamily="34" charset="0"/>
                          <a:ea typeface="Lato" panose="020F0502020204030203" pitchFamily="34" charset="0"/>
                          <a:cs typeface="Arial" panose="020B0604020202020204" pitchFamily="34" charset="0"/>
                        </a:rPr>
                        <a:t>DARA: </a:t>
                      </a:r>
                      <a:r>
                        <a:rPr lang="en-GB" sz="1800" b="0" u="none" dirty="0">
                          <a:latin typeface="Arial" panose="020B0604020202020204" pitchFamily="34" charset="0"/>
                          <a:ea typeface="Lato" panose="020F0502020204030203" pitchFamily="34" charset="0"/>
                          <a:cs typeface="Arial" panose="020B0604020202020204" pitchFamily="34" charset="0"/>
                        </a:rPr>
                        <a:t>RCS lognormal with 2 knots </a:t>
                      </a:r>
                    </a:p>
                  </a:txBody>
                  <a:tcPr/>
                </a:tc>
                <a:extLst>
                  <a:ext uri="{0D108BD9-81ED-4DB2-BD59-A6C34878D82A}">
                    <a16:rowId xmlns:a16="http://schemas.microsoft.com/office/drawing/2014/main" val="1293494"/>
                  </a:ext>
                </a:extLst>
              </a:tr>
              <a:tr h="629511">
                <a:tc>
                  <a:txBody>
                    <a:bodyPr/>
                    <a:lstStyle/>
                    <a:p>
                      <a:r>
                        <a:rPr lang="en-GB" sz="1800" b="1" kern="1200" dirty="0">
                          <a:solidFill>
                            <a:schemeClr val="bg1"/>
                          </a:solidFill>
                          <a:latin typeface="Arial" panose="020B0604020202020204" pitchFamily="34" charset="0"/>
                          <a:ea typeface="+mn-ea"/>
                          <a:cs typeface="+mn-cs"/>
                        </a:rPr>
                        <a:t>Utility values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latin typeface="Arial" panose="020B0604020202020204" pitchFamily="34" charset="0"/>
                        </a:rPr>
                        <a:t>Differential utility values by arm</a:t>
                      </a:r>
                      <a:endParaRPr lang="en-GB" sz="180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latin typeface="Arial" panose="020B0604020202020204" pitchFamily="34" charset="0"/>
                          <a:ea typeface="+mn-ea"/>
                          <a:cs typeface="+mn-cs"/>
                        </a:rPr>
                        <a:t>Same, includes scenario using utilities independent of treatment</a:t>
                      </a:r>
                    </a:p>
                  </a:txBody>
                  <a:tcPr/>
                </a:tc>
                <a:extLst>
                  <a:ext uri="{0D108BD9-81ED-4DB2-BD59-A6C34878D82A}">
                    <a16:rowId xmlns:a16="http://schemas.microsoft.com/office/drawing/2014/main" val="3849402580"/>
                  </a:ext>
                </a:extLst>
              </a:tr>
              <a:tr h="359720">
                <a:tc>
                  <a:txBody>
                    <a:bodyPr/>
                    <a:lstStyle/>
                    <a:p>
                      <a:r>
                        <a:rPr lang="en-GB" dirty="0">
                          <a:solidFill>
                            <a:schemeClr val="bg1"/>
                          </a:solidFill>
                          <a:latin typeface="Arial" panose="020B0604020202020204" pitchFamily="34" charset="0"/>
                        </a:rPr>
                        <a:t>Costs of subsequent treatments*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dirty="0">
                          <a:latin typeface="Arial" panose="020B0604020202020204" pitchFamily="34" charset="0"/>
                          <a:ea typeface="Lato" panose="020F0502020204030203" pitchFamily="34" charset="0"/>
                          <a:cs typeface="Arial" panose="020B0604020202020204" pitchFamily="34" charset="0"/>
                        </a:rPr>
                        <a:t>SACT data</a:t>
                      </a:r>
                      <a:endParaRPr lang="en-GB" dirty="0">
                        <a:latin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tx1"/>
                          </a:solidFill>
                          <a:latin typeface="Arial" panose="020B0604020202020204" pitchFamily="34" charset="0"/>
                          <a:ea typeface="+mn-ea"/>
                          <a:cs typeface="Arial" panose="020B0604020202020204" pitchFamily="34" charset="0"/>
                        </a:rPr>
                        <a:t>ICARIA-MM data</a:t>
                      </a:r>
                      <a:endParaRPr lang="en-GB" dirty="0">
                        <a:latin typeface="Arial" panose="020B0604020202020204" pitchFamily="34" charset="0"/>
                      </a:endParaRPr>
                    </a:p>
                  </a:txBody>
                  <a:tcPr/>
                </a:tc>
                <a:extLst>
                  <a:ext uri="{0D108BD9-81ED-4DB2-BD59-A6C34878D82A}">
                    <a16:rowId xmlns:a16="http://schemas.microsoft.com/office/drawing/2014/main" val="3177142224"/>
                  </a:ext>
                </a:extLst>
              </a:tr>
              <a:tr h="359720">
                <a:tc>
                  <a:txBody>
                    <a:bodyPr/>
                    <a:lstStyle/>
                    <a:p>
                      <a:r>
                        <a:rPr lang="en-GB" sz="1800" dirty="0" err="1">
                          <a:latin typeface="Arial" panose="020B0604020202020204" pitchFamily="34" charset="0"/>
                          <a:cs typeface="Arial" panose="020B0604020202020204" pitchFamily="34" charset="0"/>
                        </a:rPr>
                        <a:t>Subcut</a:t>
                      </a:r>
                      <a:r>
                        <a:rPr lang="en-GB" sz="1800" dirty="0">
                          <a:latin typeface="Arial" panose="020B0604020202020204" pitchFamily="34" charset="0"/>
                          <a:cs typeface="Arial" panose="020B0604020202020204" pitchFamily="34" charset="0"/>
                        </a:rPr>
                        <a:t>. injection costs for DARA</a:t>
                      </a:r>
                      <a:endParaRPr lang="en-GB" sz="1800" b="1" kern="1200" dirty="0">
                        <a:solidFill>
                          <a:schemeClr val="bg1"/>
                        </a:solidFill>
                        <a:latin typeface="Arial" panose="020B0604020202020204" pitchFamily="34" charset="0"/>
                        <a:ea typeface="+mn-ea"/>
                        <a:cs typeface="+mn-cs"/>
                      </a:endParaRPr>
                    </a:p>
                  </a:txBody>
                  <a:tcPr/>
                </a:tc>
                <a:tc>
                  <a:txBody>
                    <a:bodyPr/>
                    <a:lstStyle/>
                    <a:p>
                      <a:r>
                        <a:rPr lang="en-GB" dirty="0">
                          <a:solidFill>
                            <a:schemeClr val="tx1"/>
                          </a:solidFill>
                          <a:latin typeface="Arial" panose="020B0604020202020204" pitchFamily="34" charset="0"/>
                        </a:rPr>
                        <a:t>£281.11 per administration</a:t>
                      </a:r>
                      <a:endParaRPr lang="en-GB" dirty="0">
                        <a:latin typeface="Arial" panose="020B0604020202020204" pitchFamily="34" charset="0"/>
                      </a:endParaRPr>
                    </a:p>
                  </a:txBody>
                  <a:tcPr/>
                </a:tc>
                <a:tc>
                  <a:txBody>
                    <a:bodyPr/>
                    <a:lstStyle/>
                    <a:p>
                      <a:r>
                        <a:rPr lang="en-GB" dirty="0">
                          <a:solidFill>
                            <a:schemeClr val="tx1"/>
                          </a:solidFill>
                          <a:latin typeface="Arial" panose="020B0604020202020204" pitchFamily="34" charset="0"/>
                        </a:rPr>
                        <a:t>Set to £0 after first dose</a:t>
                      </a:r>
                      <a:endParaRPr lang="en-GB" dirty="0">
                        <a:latin typeface="Arial" panose="020B0604020202020204" pitchFamily="34" charset="0"/>
                      </a:endParaRPr>
                    </a:p>
                  </a:txBody>
                  <a:tcPr/>
                </a:tc>
                <a:extLst>
                  <a:ext uri="{0D108BD9-81ED-4DB2-BD59-A6C34878D82A}">
                    <a16:rowId xmlns:a16="http://schemas.microsoft.com/office/drawing/2014/main" val="1242000797"/>
                  </a:ext>
                </a:extLst>
              </a:tr>
              <a:tr h="359720">
                <a:tc>
                  <a:txBody>
                    <a:bodyPr/>
                    <a:lstStyle/>
                    <a:p>
                      <a:r>
                        <a:rPr lang="en-GB" sz="1800" b="1" kern="1200" dirty="0">
                          <a:solidFill>
                            <a:schemeClr val="bg1"/>
                          </a:solidFill>
                          <a:latin typeface="Arial" panose="020B0604020202020204" pitchFamily="34" charset="0"/>
                          <a:ea typeface="+mn-ea"/>
                          <a:cs typeface="+mn-cs"/>
                        </a:rPr>
                        <a:t>Modelling error</a:t>
                      </a:r>
                    </a:p>
                  </a:txBody>
                  <a:tcPr/>
                </a:tc>
                <a:tc>
                  <a:txBody>
                    <a:bodyPr/>
                    <a:lstStyle/>
                    <a:p>
                      <a:r>
                        <a:rPr lang="en-GB" dirty="0">
                          <a:latin typeface="Arial" panose="020B0604020202020204" pitchFamily="34" charset="0"/>
                        </a:rPr>
                        <a:t>-</a:t>
                      </a:r>
                    </a:p>
                  </a:txBody>
                  <a:tcPr/>
                </a:tc>
                <a:tc>
                  <a:txBody>
                    <a:bodyPr/>
                    <a:lstStyle/>
                    <a:p>
                      <a:r>
                        <a:rPr lang="en-GB" dirty="0">
                          <a:latin typeface="Arial" panose="020B0604020202020204" pitchFamily="34" charset="0"/>
                        </a:rPr>
                        <a:t>Corrected a perceived modelling error</a:t>
                      </a:r>
                    </a:p>
                  </a:txBody>
                  <a:tcPr/>
                </a:tc>
                <a:extLst>
                  <a:ext uri="{0D108BD9-81ED-4DB2-BD59-A6C34878D82A}">
                    <a16:rowId xmlns:a16="http://schemas.microsoft.com/office/drawing/2014/main" val="217400742"/>
                  </a:ext>
                </a:extLst>
              </a:tr>
              <a:tr h="359720">
                <a:tc>
                  <a:txBody>
                    <a:bodyPr/>
                    <a:lstStyle/>
                    <a:p>
                      <a:r>
                        <a:rPr lang="en-GB" sz="1800" b="1" kern="1200" dirty="0">
                          <a:solidFill>
                            <a:schemeClr val="bg1"/>
                          </a:solidFill>
                          <a:latin typeface="Arial" panose="020B0604020202020204" pitchFamily="34" charset="0"/>
                          <a:ea typeface="+mn-ea"/>
                          <a:cs typeface="+mn-cs"/>
                        </a:rPr>
                        <a:t>Estimation of weight**</a:t>
                      </a:r>
                    </a:p>
                  </a:txBody>
                  <a:tcPr/>
                </a:tc>
                <a:tc>
                  <a:txBody>
                    <a:bodyPr/>
                    <a:lstStyle/>
                    <a:p>
                      <a:r>
                        <a:rPr lang="en-GB" sz="1800" kern="1200" dirty="0">
                          <a:solidFill>
                            <a:schemeClr val="tx1"/>
                          </a:solidFill>
                          <a:latin typeface="Arial" panose="020B0604020202020204" pitchFamily="34" charset="0"/>
                          <a:ea typeface="+mn-ea"/>
                          <a:cs typeface="+mn-cs"/>
                        </a:rPr>
                        <a:t>Mean weight</a:t>
                      </a:r>
                    </a:p>
                  </a:txBody>
                  <a:tcPr/>
                </a:tc>
                <a:tc>
                  <a:txBody>
                    <a:bodyPr/>
                    <a:lstStyle/>
                    <a:p>
                      <a:r>
                        <a:rPr lang="en-GB" sz="1800" kern="1200" dirty="0">
                          <a:solidFill>
                            <a:schemeClr val="tx1"/>
                          </a:solidFill>
                          <a:latin typeface="Arial" panose="020B0604020202020204" pitchFamily="34" charset="0"/>
                          <a:ea typeface="+mn-ea"/>
                          <a:cs typeface="+mn-cs"/>
                        </a:rPr>
                        <a:t>Distribution of weight</a:t>
                      </a:r>
                    </a:p>
                  </a:txBody>
                  <a:tcPr/>
                </a:tc>
                <a:extLst>
                  <a:ext uri="{0D108BD9-81ED-4DB2-BD59-A6C34878D82A}">
                    <a16:rowId xmlns:a16="http://schemas.microsoft.com/office/drawing/2014/main" val="1661879072"/>
                  </a:ext>
                </a:extLst>
              </a:tr>
            </a:tbl>
          </a:graphicData>
        </a:graphic>
      </p:graphicFrame>
      <p:sp>
        <p:nvSpPr>
          <p:cNvPr id="3" name="TextBox 2">
            <a:extLst>
              <a:ext uri="{FF2B5EF4-FFF2-40B4-BE49-F238E27FC236}">
                <a16:creationId xmlns:a16="http://schemas.microsoft.com/office/drawing/2014/main" id="{F6CAA2BA-0901-60A1-4FAA-325F82CDED62}"/>
              </a:ext>
            </a:extLst>
          </p:cNvPr>
          <p:cNvSpPr txBox="1"/>
          <p:nvPr/>
        </p:nvSpPr>
        <p:spPr>
          <a:xfrm>
            <a:off x="1001277" y="6021151"/>
            <a:ext cx="10626150" cy="584775"/>
          </a:xfrm>
          <a:prstGeom prst="rect">
            <a:avLst/>
          </a:prstGeom>
          <a:noFill/>
        </p:spPr>
        <p:txBody>
          <a:bodyPr wrap="square" rtlCol="0">
            <a:spAutoFit/>
          </a:bodyPr>
          <a:lstStyle/>
          <a:p>
            <a:r>
              <a:rPr lang="en-GB" sz="1600" dirty="0"/>
              <a:t>* If SACT data is used to estimate relative efficacy, the EAG agrees that the costs from SACT data should be used </a:t>
            </a:r>
          </a:p>
          <a:p>
            <a:r>
              <a:rPr lang="en-GB" sz="1600" dirty="0"/>
              <a:t>**Not included in key issue slides; EAG assumption has minor effect on ICER favouring ISA+POM+DEX (&lt;£1200)</a:t>
            </a:r>
          </a:p>
        </p:txBody>
      </p:sp>
      <p:sp>
        <p:nvSpPr>
          <p:cNvPr id="2" name="Text Placeholder 3">
            <a:extLst>
              <a:ext uri="{FF2B5EF4-FFF2-40B4-BE49-F238E27FC236}">
                <a16:creationId xmlns:a16="http://schemas.microsoft.com/office/drawing/2014/main" id="{1E78BA80-1835-1088-7792-B81334DB9C0C}"/>
              </a:ext>
            </a:extLst>
          </p:cNvPr>
          <p:cNvSpPr txBox="1">
            <a:spLocks/>
          </p:cNvSpPr>
          <p:nvPr/>
        </p:nvSpPr>
        <p:spPr>
          <a:xfrm>
            <a:off x="1001277" y="6563156"/>
            <a:ext cx="10713027" cy="365125"/>
          </a:xfrm>
          <a:prstGeom prst="rect">
            <a:avLst/>
          </a:prstGeom>
        </p:spPr>
        <p:txBody>
          <a:bodyPr vert="horz" lIns="91440" tIns="45720" rIns="91440" bIns="45720" rtlCol="0">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Abbreviations: Abbreviations: DARA, Daratumumab; DEX, Dexamethasone; EAG, External assessment group; ICER, Incremental cost effectiveness ratio; ISA, </a:t>
            </a:r>
            <a:r>
              <a:rPr lang="en-GB" dirty="0" err="1"/>
              <a:t>Isatuximab</a:t>
            </a:r>
            <a:r>
              <a:rPr lang="en-GB" dirty="0"/>
              <a:t>; OS, Overall survival; PFS, Progression-free survival; POM, Pomalidomide; SACT, Systemic anti-cancer treatment;</a:t>
            </a:r>
          </a:p>
        </p:txBody>
      </p:sp>
    </p:spTree>
    <p:extLst>
      <p:ext uri="{BB962C8B-B14F-4D97-AF65-F5344CB8AC3E}">
        <p14:creationId xmlns:p14="http://schemas.microsoft.com/office/powerpoint/2010/main" val="35083043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8BC509D-3987-B791-DA36-9172A87527EC}"/>
              </a:ext>
            </a:extLst>
          </p:cNvPr>
          <p:cNvSpPr>
            <a:spLocks noGrp="1"/>
          </p:cNvSpPr>
          <p:nvPr>
            <p:ph type="body" sz="quarter" idx="12"/>
          </p:nvPr>
        </p:nvSpPr>
        <p:spPr>
          <a:xfrm>
            <a:off x="559377" y="1202304"/>
            <a:ext cx="11177587" cy="3279183"/>
          </a:xfrm>
        </p:spPr>
        <p:txBody>
          <a:bodyPr/>
          <a:lstStyle/>
          <a:p>
            <a:pPr algn="ctr">
              <a:spcBef>
                <a:spcPts val="0"/>
              </a:spcBef>
            </a:pPr>
            <a:r>
              <a:rPr lang="en-GB" sz="2900" dirty="0"/>
              <a:t>All ICERs are reported in PART 2 slides </a:t>
            </a:r>
          </a:p>
          <a:p>
            <a:pPr algn="ctr">
              <a:spcBef>
                <a:spcPts val="0"/>
              </a:spcBef>
            </a:pPr>
            <a:r>
              <a:rPr lang="en-GB" sz="2900" dirty="0"/>
              <a:t>because they include confidential </a:t>
            </a:r>
          </a:p>
          <a:p>
            <a:pPr algn="ctr">
              <a:spcBef>
                <a:spcPts val="0"/>
              </a:spcBef>
            </a:pPr>
            <a:r>
              <a:rPr lang="en-GB" sz="2900" dirty="0"/>
              <a:t>comparator prices</a:t>
            </a:r>
          </a:p>
          <a:p>
            <a:endParaRPr lang="en-GB" dirty="0"/>
          </a:p>
        </p:txBody>
      </p:sp>
      <p:sp>
        <p:nvSpPr>
          <p:cNvPr id="2" name="Title 1">
            <a:extLst>
              <a:ext uri="{FF2B5EF4-FFF2-40B4-BE49-F238E27FC236}">
                <a16:creationId xmlns:a16="http://schemas.microsoft.com/office/drawing/2014/main" id="{53598523-C4CB-C9FC-F17D-FC8EB7104036}"/>
              </a:ext>
            </a:extLst>
          </p:cNvPr>
          <p:cNvSpPr>
            <a:spLocks noGrp="1"/>
          </p:cNvSpPr>
          <p:nvPr>
            <p:ph type="ctrTitle"/>
          </p:nvPr>
        </p:nvSpPr>
        <p:spPr>
          <a:xfrm>
            <a:off x="558583" y="615063"/>
            <a:ext cx="11178381" cy="1160319"/>
          </a:xfrm>
        </p:spPr>
        <p:txBody>
          <a:bodyPr/>
          <a:lstStyle/>
          <a:p>
            <a:r>
              <a:rPr lang="en-GB" dirty="0"/>
              <a:t>Cost-effectiveness results</a:t>
            </a:r>
          </a:p>
        </p:txBody>
      </p:sp>
      <p:sp>
        <p:nvSpPr>
          <p:cNvPr id="3" name="Text Placeholder 3">
            <a:extLst>
              <a:ext uri="{FF2B5EF4-FFF2-40B4-BE49-F238E27FC236}">
                <a16:creationId xmlns:a16="http://schemas.microsoft.com/office/drawing/2014/main" id="{6AB1EBDA-FF52-DB68-F087-960F6E09F144}"/>
              </a:ext>
            </a:extLst>
          </p:cNvPr>
          <p:cNvSpPr txBox="1">
            <a:spLocks/>
          </p:cNvSpPr>
          <p:nvPr/>
        </p:nvSpPr>
        <p:spPr>
          <a:xfrm>
            <a:off x="1235947" y="6109580"/>
            <a:ext cx="10731640" cy="271123"/>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Arial" panose="020B0604020202020204" pitchFamily="34" charset="0"/>
                <a:ea typeface="Arial"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Abbreviations:</a:t>
            </a:r>
          </a:p>
        </p:txBody>
      </p:sp>
      <p:sp>
        <p:nvSpPr>
          <p:cNvPr id="4" name="Rectangle 3" descr="Question to committee">
            <a:extLst>
              <a:ext uri="{FF2B5EF4-FFF2-40B4-BE49-F238E27FC236}">
                <a16:creationId xmlns:a16="http://schemas.microsoft.com/office/drawing/2014/main" id="{703A20F4-1237-A73D-E85D-EB6AE86F9397}"/>
              </a:ext>
            </a:extLst>
          </p:cNvPr>
          <p:cNvSpPr/>
          <p:nvPr/>
        </p:nvSpPr>
        <p:spPr>
          <a:xfrm>
            <a:off x="812799" y="3428999"/>
            <a:ext cx="10819823" cy="1447801"/>
          </a:xfrm>
          <a:prstGeom prst="rect">
            <a:avLst/>
          </a:prstGeom>
          <a:solidFill>
            <a:srgbClr val="EAD054"/>
          </a:solidFill>
          <a:ln>
            <a:noFill/>
          </a:ln>
        </p:spPr>
        <p:style>
          <a:lnRef idx="0">
            <a:scrgbClr r="0" g="0" b="0"/>
          </a:lnRef>
          <a:fillRef idx="0">
            <a:scrgbClr r="0" g="0" b="0"/>
          </a:fillRef>
          <a:effectRef idx="0">
            <a:scrgbClr r="0" g="0" b="0"/>
          </a:effectRef>
          <a:fontRef idx="minor">
            <a:schemeClr val="lt1"/>
          </a:fontRef>
        </p:style>
        <p:txBody>
          <a:bodyPr lIns="252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342900" indent="-342900">
              <a:buFont typeface="Arial" panose="020B0604020202020204" pitchFamily="34" charset="0"/>
              <a:buChar char="•"/>
            </a:pPr>
            <a:r>
              <a:rPr lang="en-GB" sz="2200" dirty="0">
                <a:solidFill>
                  <a:schemeClr val="tx1"/>
                </a:solidFill>
                <a:latin typeface="Arial" panose="020B0604020202020204" pitchFamily="34" charset="0"/>
              </a:rPr>
              <a:t>When the company and EAG base case ICERs are calculated using confidential prices both are substantially above what NICE considers an acceptable use of NHS resources (regardless of whether a 1.2 severity modifier is applied)</a:t>
            </a:r>
          </a:p>
        </p:txBody>
      </p:sp>
    </p:spTree>
    <p:extLst>
      <p:ext uri="{BB962C8B-B14F-4D97-AF65-F5344CB8AC3E}">
        <p14:creationId xmlns:p14="http://schemas.microsoft.com/office/powerpoint/2010/main" val="6765397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C34036-A7A6-E00B-516C-A07E5F9B7441}"/>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Key issues</a:t>
            </a: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3364118560"/>
              </p:ext>
            </p:extLst>
          </p:nvPr>
        </p:nvGraphicFramePr>
        <p:xfrm>
          <a:off x="474491" y="728334"/>
          <a:ext cx="11085818" cy="5599045"/>
        </p:xfrm>
        <a:graphic>
          <a:graphicData uri="http://schemas.openxmlformats.org/drawingml/2006/table">
            <a:tbl>
              <a:tblPr firstRow="1" bandRow="1">
                <a:tableStyleId>{5C22544A-7EE6-4342-B048-85BDC9FD1C3A}</a:tableStyleId>
              </a:tblPr>
              <a:tblGrid>
                <a:gridCol w="10311273">
                  <a:extLst>
                    <a:ext uri="{9D8B030D-6E8A-4147-A177-3AD203B41FA5}">
                      <a16:colId xmlns:a16="http://schemas.microsoft.com/office/drawing/2014/main" val="3322847139"/>
                    </a:ext>
                  </a:extLst>
                </a:gridCol>
                <a:gridCol w="774545">
                  <a:extLst>
                    <a:ext uri="{9D8B030D-6E8A-4147-A177-3AD203B41FA5}">
                      <a16:colId xmlns:a16="http://schemas.microsoft.com/office/drawing/2014/main" val="354127724"/>
                    </a:ext>
                  </a:extLst>
                </a:gridCol>
              </a:tblGrid>
              <a:tr h="376178">
                <a:tc>
                  <a:txBody>
                    <a:bodyPr/>
                    <a:lstStyle/>
                    <a:p>
                      <a:r>
                        <a:rPr lang="en-GB" dirty="0">
                          <a:latin typeface="Arial" panose="020B0604020202020204" pitchFamily="34" charset="0"/>
                        </a:rPr>
                        <a:t>Question for committee</a:t>
                      </a:r>
                    </a:p>
                  </a:txBody>
                  <a:tcPr>
                    <a:solidFill>
                      <a:srgbClr val="00436C"/>
                    </a:solidFill>
                  </a:tcPr>
                </a:tc>
                <a:tc>
                  <a:txBody>
                    <a:bodyPr/>
                    <a:lstStyle/>
                    <a:p>
                      <a:r>
                        <a:rPr lang="en-GB" dirty="0">
                          <a:latin typeface="Arial" panose="020B0604020202020204" pitchFamily="34" charset="0"/>
                        </a:rPr>
                        <a:t>Slide</a:t>
                      </a:r>
                    </a:p>
                  </a:txBody>
                  <a:tcPr>
                    <a:solidFill>
                      <a:srgbClr val="00436C"/>
                    </a:solidFill>
                  </a:tcPr>
                </a:tc>
                <a:extLst>
                  <a:ext uri="{0D108BD9-81ED-4DB2-BD59-A6C34878D82A}">
                    <a16:rowId xmlns:a16="http://schemas.microsoft.com/office/drawing/2014/main" val="2647452487"/>
                  </a:ext>
                </a:extLst>
              </a:tr>
              <a:tr h="439725">
                <a:tc>
                  <a:txBody>
                    <a:bodyPr/>
                    <a:lstStyle/>
                    <a:p>
                      <a:r>
                        <a:rPr lang="en-GB" sz="1800" kern="1200" baseline="0" dirty="0">
                          <a:solidFill>
                            <a:schemeClr val="tx1"/>
                          </a:solidFill>
                          <a:latin typeface="Arial" panose="020B0604020202020204" pitchFamily="34" charset="0"/>
                          <a:ea typeface="+mn-ea"/>
                          <a:cs typeface="+mn-cs"/>
                        </a:rPr>
                        <a:t>What is the most appropriate comparator at 4th line? </a:t>
                      </a:r>
                    </a:p>
                  </a:txBody>
                  <a:tcPr anchor="ctr">
                    <a:solidFill>
                      <a:srgbClr val="CBCFD4"/>
                    </a:solidFill>
                  </a:tcPr>
                </a:tc>
                <a:tc>
                  <a:txBody>
                    <a:bodyPr/>
                    <a:lstStyle/>
                    <a:p>
                      <a:pPr algn="ctr"/>
                      <a:r>
                        <a:rPr lang="en-GB" dirty="0">
                          <a:latin typeface="Arial" panose="020B0604020202020204" pitchFamily="34" charset="0"/>
                          <a:hlinkClick r:id="rId3" action="ppaction://hlinksldjump"/>
                        </a:rPr>
                        <a:t>6</a:t>
                      </a:r>
                      <a:endParaRPr lang="en-GB" dirty="0">
                        <a:latin typeface="Arial" panose="020B0604020202020204" pitchFamily="34" charset="0"/>
                      </a:endParaRPr>
                    </a:p>
                  </a:txBody>
                  <a:tcPr anchor="ctr">
                    <a:solidFill>
                      <a:srgbClr val="CBCFD4"/>
                    </a:solidFill>
                  </a:tcPr>
                </a:tc>
                <a:extLst>
                  <a:ext uri="{0D108BD9-81ED-4DB2-BD59-A6C34878D82A}">
                    <a16:rowId xmlns:a16="http://schemas.microsoft.com/office/drawing/2014/main" val="505680827"/>
                  </a:ext>
                </a:extLst>
              </a:tr>
              <a:tr h="439725">
                <a:tc>
                  <a:txBody>
                    <a:bodyPr/>
                    <a:lstStyle/>
                    <a:p>
                      <a:r>
                        <a:rPr lang="en-GB" sz="1800" kern="1200" baseline="0" dirty="0">
                          <a:solidFill>
                            <a:schemeClr val="tx1"/>
                          </a:solidFill>
                          <a:latin typeface="Arial" panose="020B0604020202020204" pitchFamily="34" charset="0"/>
                          <a:ea typeface="+mn-ea"/>
                          <a:cs typeface="+mn-cs"/>
                        </a:rPr>
                        <a:t>Should ICARIA-MM or naïve comparison be used for estimating relative efficacy vs POM+DEX?</a:t>
                      </a:r>
                    </a:p>
                  </a:txBody>
                  <a:tcPr anchor="ctr">
                    <a:lnB w="12700" cap="flat" cmpd="sng" algn="ctr">
                      <a:solidFill>
                        <a:schemeClr val="bg1"/>
                      </a:solidFill>
                      <a:prstDash val="solid"/>
                      <a:round/>
                      <a:headEnd type="none" w="med" len="med"/>
                      <a:tailEnd type="none" w="med" len="med"/>
                    </a:lnB>
                    <a:solidFill>
                      <a:srgbClr val="E7E9EB"/>
                    </a:solidFill>
                  </a:tcPr>
                </a:tc>
                <a:tc>
                  <a:txBody>
                    <a:bodyPr/>
                    <a:lstStyle/>
                    <a:p>
                      <a:pPr algn="ctr"/>
                      <a:r>
                        <a:rPr lang="en-GB" dirty="0">
                          <a:latin typeface="Arial" panose="020B0604020202020204" pitchFamily="34" charset="0"/>
                          <a:hlinkClick r:id="rId4" action="ppaction://hlinksldjump"/>
                        </a:rPr>
                        <a:t>14</a:t>
                      </a:r>
                      <a:endParaRPr lang="en-GB" dirty="0">
                        <a:latin typeface="Arial" panose="020B0604020202020204" pitchFamily="34" charset="0"/>
                      </a:endParaRPr>
                    </a:p>
                  </a:txBody>
                  <a:tcPr anchor="ctr">
                    <a:lnB w="12700" cap="flat" cmpd="sng" algn="ctr">
                      <a:solidFill>
                        <a:schemeClr val="bg1"/>
                      </a:solidFill>
                      <a:prstDash val="solid"/>
                      <a:round/>
                      <a:headEnd type="none" w="med" len="med"/>
                      <a:tailEnd type="none" w="med" len="med"/>
                    </a:lnB>
                    <a:solidFill>
                      <a:srgbClr val="E7E9EB"/>
                    </a:solidFill>
                  </a:tcPr>
                </a:tc>
                <a:extLst>
                  <a:ext uri="{0D108BD9-81ED-4DB2-BD59-A6C34878D82A}">
                    <a16:rowId xmlns:a16="http://schemas.microsoft.com/office/drawing/2014/main" val="1903085225"/>
                  </a:ext>
                </a:extLst>
              </a:tr>
              <a:tr h="439725">
                <a:tc>
                  <a:txBody>
                    <a:bodyPr/>
                    <a:lstStyle/>
                    <a:p>
                      <a:r>
                        <a:rPr lang="en-GB" dirty="0">
                          <a:solidFill>
                            <a:schemeClr val="tx1"/>
                          </a:solidFill>
                          <a:latin typeface="Arial" panose="020B0604020202020204" pitchFamily="34" charset="0"/>
                        </a:rPr>
                        <a:t>What is the committee’s preference for extrapolating OS if using data from ICARIA-MM?</a:t>
                      </a:r>
                    </a:p>
                  </a:txBody>
                  <a:tcPr anchor="ctr">
                    <a:lnT w="12700" cap="flat" cmpd="sng" algn="ctr">
                      <a:solidFill>
                        <a:schemeClr val="bg1"/>
                      </a:solidFill>
                      <a:prstDash val="solid"/>
                      <a:round/>
                      <a:headEnd type="none" w="med" len="med"/>
                      <a:tailEnd type="none" w="med" len="med"/>
                    </a:lnT>
                    <a:solidFill>
                      <a:srgbClr val="CBCFD4"/>
                    </a:solidFill>
                  </a:tcPr>
                </a:tc>
                <a:tc>
                  <a:txBody>
                    <a:bodyPr/>
                    <a:lstStyle/>
                    <a:p>
                      <a:pPr algn="ctr"/>
                      <a:r>
                        <a:rPr lang="en-GB" dirty="0">
                          <a:latin typeface="Arial" panose="020B0604020202020204" pitchFamily="34" charset="0"/>
                          <a:hlinkClick r:id="rId5" action="ppaction://hlinksldjump"/>
                        </a:rPr>
                        <a:t>19</a:t>
                      </a:r>
                      <a:endParaRPr lang="en-GB" dirty="0">
                        <a:latin typeface="Arial" panose="020B0604020202020204" pitchFamily="34" charset="0"/>
                      </a:endParaRPr>
                    </a:p>
                  </a:txBody>
                  <a:tcPr anchor="ctr">
                    <a:lnT w="12700" cap="flat" cmpd="sng" algn="ctr">
                      <a:solidFill>
                        <a:schemeClr val="bg1"/>
                      </a:solidFill>
                      <a:prstDash val="solid"/>
                      <a:round/>
                      <a:headEnd type="none" w="med" len="med"/>
                      <a:tailEnd type="none" w="med" len="med"/>
                    </a:lnT>
                    <a:solidFill>
                      <a:srgbClr val="CBCFD4"/>
                    </a:solidFill>
                  </a:tcPr>
                </a:tc>
                <a:extLst>
                  <a:ext uri="{0D108BD9-81ED-4DB2-BD59-A6C34878D82A}">
                    <a16:rowId xmlns:a16="http://schemas.microsoft.com/office/drawing/2014/main" val="4079267917"/>
                  </a:ext>
                </a:extLst>
              </a:tr>
              <a:tr h="439725">
                <a:tc>
                  <a:txBody>
                    <a:bodyPr/>
                    <a:lstStyle/>
                    <a:p>
                      <a:r>
                        <a:rPr lang="en-GB" dirty="0">
                          <a:solidFill>
                            <a:schemeClr val="tx1"/>
                          </a:solidFill>
                          <a:latin typeface="Arial" panose="020B0604020202020204" pitchFamily="34" charset="0"/>
                        </a:rPr>
                        <a:t>What is the committee’s preference for extrapolating PFS if using data from ICARIA-MM?</a:t>
                      </a:r>
                    </a:p>
                  </a:txBody>
                  <a:tcPr anchor="ctr">
                    <a:solidFill>
                      <a:srgbClr val="E7E9EB"/>
                    </a:solidFill>
                  </a:tcPr>
                </a:tc>
                <a:tc>
                  <a:txBody>
                    <a:bodyPr/>
                    <a:lstStyle/>
                    <a:p>
                      <a:pPr algn="ctr"/>
                      <a:r>
                        <a:rPr lang="en-GB" dirty="0">
                          <a:latin typeface="Arial" panose="020B0604020202020204" pitchFamily="34" charset="0"/>
                          <a:hlinkClick r:id="rId6" action="ppaction://hlinksldjump"/>
                        </a:rPr>
                        <a:t>21</a:t>
                      </a:r>
                      <a:endParaRPr lang="en-GB" dirty="0">
                        <a:latin typeface="Arial" panose="020B0604020202020204" pitchFamily="34" charset="0"/>
                      </a:endParaRPr>
                    </a:p>
                  </a:txBody>
                  <a:tcPr anchor="ctr">
                    <a:solidFill>
                      <a:srgbClr val="E7E9EB"/>
                    </a:solidFill>
                  </a:tcPr>
                </a:tc>
                <a:extLst>
                  <a:ext uri="{0D108BD9-81ED-4DB2-BD59-A6C34878D82A}">
                    <a16:rowId xmlns:a16="http://schemas.microsoft.com/office/drawing/2014/main" val="710463053"/>
                  </a:ext>
                </a:extLst>
              </a:tr>
              <a:tr h="439725">
                <a:tc>
                  <a:txBody>
                    <a:bodyPr/>
                    <a:lstStyle/>
                    <a:p>
                      <a:r>
                        <a:rPr lang="en-GB" dirty="0">
                          <a:solidFill>
                            <a:schemeClr val="tx1"/>
                          </a:solidFill>
                          <a:latin typeface="Arial" panose="020B0604020202020204" pitchFamily="34" charset="0"/>
                        </a:rPr>
                        <a:t>What is committee’s preference for extrapolating OS for POM+DEX if using SACT data?</a:t>
                      </a:r>
                    </a:p>
                  </a:txBody>
                  <a:tcPr anchor="ctr">
                    <a:solidFill>
                      <a:srgbClr val="CBCFD4"/>
                    </a:solidFill>
                  </a:tcPr>
                </a:tc>
                <a:tc>
                  <a:txBody>
                    <a:bodyPr/>
                    <a:lstStyle/>
                    <a:p>
                      <a:pPr algn="ctr"/>
                      <a:r>
                        <a:rPr lang="en-GB" dirty="0">
                          <a:latin typeface="Arial" panose="020B0604020202020204" pitchFamily="34" charset="0"/>
                          <a:hlinkClick r:id="rId7" action="ppaction://hlinksldjump"/>
                        </a:rPr>
                        <a:t>23</a:t>
                      </a:r>
                      <a:endParaRPr lang="en-GB" dirty="0">
                        <a:latin typeface="Arial" panose="020B0604020202020204" pitchFamily="34" charset="0"/>
                      </a:endParaRPr>
                    </a:p>
                  </a:txBody>
                  <a:tcPr anchor="ctr">
                    <a:solidFill>
                      <a:srgbClr val="CBCFD4"/>
                    </a:solidFill>
                  </a:tcPr>
                </a:tc>
                <a:extLst>
                  <a:ext uri="{0D108BD9-81ED-4DB2-BD59-A6C34878D82A}">
                    <a16:rowId xmlns:a16="http://schemas.microsoft.com/office/drawing/2014/main" val="1454359923"/>
                  </a:ext>
                </a:extLst>
              </a:tr>
              <a:tr h="376178">
                <a:tc>
                  <a:txBody>
                    <a:bodyPr/>
                    <a:lstStyle/>
                    <a:p>
                      <a:r>
                        <a:rPr lang="en-GB" sz="1800" strike="noStrike" kern="1200" baseline="0" dirty="0">
                          <a:solidFill>
                            <a:schemeClr val="tx1"/>
                          </a:solidFill>
                          <a:latin typeface="Arial" panose="020B0604020202020204" pitchFamily="34" charset="0"/>
                          <a:ea typeface="+mn-ea"/>
                          <a:cs typeface="Arial" panose="020B0604020202020204" pitchFamily="34" charset="0"/>
                        </a:rPr>
                        <a:t>What is committee’s preference for extrapolating OS for ISA+POM+DEX &amp; DARA using SACT data?</a:t>
                      </a:r>
                    </a:p>
                  </a:txBody>
                  <a:tcPr anchor="ctr">
                    <a:solidFill>
                      <a:srgbClr val="E7E9EB"/>
                    </a:solidFill>
                  </a:tcPr>
                </a:tc>
                <a:tc>
                  <a:txBody>
                    <a:bodyPr/>
                    <a:lstStyle/>
                    <a:p>
                      <a:pPr algn="ctr"/>
                      <a:r>
                        <a:rPr lang="en-GB" dirty="0">
                          <a:latin typeface="Arial" panose="020B0604020202020204" pitchFamily="34" charset="0"/>
                          <a:hlinkClick r:id="rId8" action="ppaction://hlinksldjump"/>
                        </a:rPr>
                        <a:t>25</a:t>
                      </a:r>
                      <a:endParaRPr lang="en-GB" dirty="0">
                        <a:latin typeface="Arial" panose="020B0604020202020204" pitchFamily="34" charset="0"/>
                      </a:endParaRPr>
                    </a:p>
                  </a:txBody>
                  <a:tcPr anchor="ctr">
                    <a:solidFill>
                      <a:srgbClr val="E7E9EB"/>
                    </a:solidFill>
                  </a:tcPr>
                </a:tc>
                <a:extLst>
                  <a:ext uri="{0D108BD9-81ED-4DB2-BD59-A6C34878D82A}">
                    <a16:rowId xmlns:a16="http://schemas.microsoft.com/office/drawing/2014/main" val="1907513868"/>
                  </a:ext>
                </a:extLst>
              </a:tr>
              <a:tr h="439725">
                <a:tc>
                  <a:txBody>
                    <a:bodyPr/>
                    <a:lstStyle/>
                    <a:p>
                      <a:r>
                        <a:rPr lang="en-GB" dirty="0">
                          <a:solidFill>
                            <a:schemeClr val="tx1"/>
                          </a:solidFill>
                          <a:latin typeface="Arial" panose="020B0604020202020204" pitchFamily="34" charset="0"/>
                        </a:rPr>
                        <a:t>Are the same or differential treatment utility values appropriate?</a:t>
                      </a:r>
                    </a:p>
                  </a:txBody>
                  <a:tcPr anchor="ctr">
                    <a:solidFill>
                      <a:srgbClr val="CBCFD4"/>
                    </a:solidFill>
                  </a:tcPr>
                </a:tc>
                <a:tc>
                  <a:txBody>
                    <a:bodyPr/>
                    <a:lstStyle/>
                    <a:p>
                      <a:pPr algn="ctr"/>
                      <a:r>
                        <a:rPr lang="en-GB" dirty="0">
                          <a:latin typeface="Arial" panose="020B0604020202020204" pitchFamily="34" charset="0"/>
                          <a:hlinkClick r:id="rId9" action="ppaction://hlinksldjump"/>
                        </a:rPr>
                        <a:t>26</a:t>
                      </a:r>
                      <a:endParaRPr lang="en-GB" dirty="0">
                        <a:latin typeface="Arial" panose="020B0604020202020204" pitchFamily="34" charset="0"/>
                      </a:endParaRPr>
                    </a:p>
                  </a:txBody>
                  <a:tcPr anchor="ctr">
                    <a:solidFill>
                      <a:srgbClr val="CBCFD4"/>
                    </a:solidFill>
                  </a:tcPr>
                </a:tc>
                <a:extLst>
                  <a:ext uri="{0D108BD9-81ED-4DB2-BD59-A6C34878D82A}">
                    <a16:rowId xmlns:a16="http://schemas.microsoft.com/office/drawing/2014/main" val="3252160011"/>
                  </a:ext>
                </a:extLst>
              </a:tr>
              <a:tr h="439725">
                <a:tc>
                  <a:txBody>
                    <a:bodyPr/>
                    <a:lstStyle/>
                    <a:p>
                      <a:r>
                        <a:rPr lang="en-GB" dirty="0">
                          <a:solidFill>
                            <a:schemeClr val="tx1"/>
                          </a:solidFill>
                          <a:latin typeface="Arial" panose="020B0604020202020204" pitchFamily="34" charset="0"/>
                        </a:rPr>
                        <a:t>Should subsequent therapy costs be based on SACT data or ICARIA-MM?</a:t>
                      </a:r>
                    </a:p>
                  </a:txBody>
                  <a:tcPr anchor="ctr">
                    <a:solidFill>
                      <a:srgbClr val="E7E9EB"/>
                    </a:solidFill>
                  </a:tcPr>
                </a:tc>
                <a:tc>
                  <a:txBody>
                    <a:bodyPr/>
                    <a:lstStyle/>
                    <a:p>
                      <a:pPr algn="ctr"/>
                      <a:r>
                        <a:rPr lang="en-GB" dirty="0">
                          <a:latin typeface="Arial" panose="020B0604020202020204" pitchFamily="34" charset="0"/>
                          <a:hlinkClick r:id="rId10" action="ppaction://hlinksldjump"/>
                        </a:rPr>
                        <a:t>27</a:t>
                      </a:r>
                      <a:endParaRPr lang="en-GB" dirty="0">
                        <a:latin typeface="Arial" panose="020B0604020202020204" pitchFamily="34" charset="0"/>
                      </a:endParaRPr>
                    </a:p>
                  </a:txBody>
                  <a:tcPr anchor="ctr">
                    <a:solidFill>
                      <a:srgbClr val="E7E9EB"/>
                    </a:solidFill>
                  </a:tcPr>
                </a:tc>
                <a:extLst>
                  <a:ext uri="{0D108BD9-81ED-4DB2-BD59-A6C34878D82A}">
                    <a16:rowId xmlns:a16="http://schemas.microsoft.com/office/drawing/2014/main" val="3993071413"/>
                  </a:ext>
                </a:extLst>
              </a:tr>
              <a:tr h="376178">
                <a:tc>
                  <a:txBody>
                    <a:bodyPr/>
                    <a:lstStyle/>
                    <a:p>
                      <a:r>
                        <a:rPr lang="en-GB" dirty="0">
                          <a:solidFill>
                            <a:schemeClr val="tx1"/>
                          </a:solidFill>
                          <a:latin typeface="Arial" panose="020B0604020202020204" pitchFamily="34" charset="0"/>
                        </a:rPr>
                        <a:t>Is DARA generally self-administered? </a:t>
                      </a:r>
                    </a:p>
                    <a:p>
                      <a:r>
                        <a:rPr lang="en-GB" dirty="0">
                          <a:solidFill>
                            <a:schemeClr val="tx1"/>
                          </a:solidFill>
                          <a:latin typeface="Arial" panose="020B0604020202020204" pitchFamily="34" charset="0"/>
                        </a:rPr>
                        <a:t>Are the company’s or EAG’s administration costs appropriate?</a:t>
                      </a:r>
                    </a:p>
                  </a:txBody>
                  <a:tcPr anchor="ctr">
                    <a:solidFill>
                      <a:srgbClr val="CBCFD4"/>
                    </a:solidFill>
                  </a:tcPr>
                </a:tc>
                <a:tc>
                  <a:txBody>
                    <a:bodyPr/>
                    <a:lstStyle/>
                    <a:p>
                      <a:pPr algn="ctr"/>
                      <a:r>
                        <a:rPr lang="en-GB" dirty="0">
                          <a:latin typeface="Arial" panose="020B0604020202020204" pitchFamily="34" charset="0"/>
                          <a:hlinkClick r:id="rId11" action="ppaction://hlinksldjump"/>
                        </a:rPr>
                        <a:t>28</a:t>
                      </a:r>
                      <a:endParaRPr lang="en-GB" dirty="0">
                        <a:latin typeface="Arial" panose="020B0604020202020204" pitchFamily="34" charset="0"/>
                      </a:endParaRPr>
                    </a:p>
                  </a:txBody>
                  <a:tcPr anchor="ctr">
                    <a:solidFill>
                      <a:srgbClr val="CBCFD4"/>
                    </a:solidFill>
                  </a:tcPr>
                </a:tc>
                <a:extLst>
                  <a:ext uri="{0D108BD9-81ED-4DB2-BD59-A6C34878D82A}">
                    <a16:rowId xmlns:a16="http://schemas.microsoft.com/office/drawing/2014/main" val="3555179702"/>
                  </a:ext>
                </a:extLst>
              </a:tr>
              <a:tr h="376178">
                <a:tc>
                  <a:txBody>
                    <a:bodyPr/>
                    <a:lstStyle/>
                    <a:p>
                      <a:r>
                        <a:rPr lang="en-GB" dirty="0">
                          <a:solidFill>
                            <a:schemeClr val="tx1"/>
                          </a:solidFill>
                          <a:latin typeface="Arial" panose="020B0604020202020204" pitchFamily="34" charset="0"/>
                        </a:rPr>
                        <a:t>Is it appropriate to apply a QALY weighting for severity?</a:t>
                      </a:r>
                    </a:p>
                  </a:txBody>
                  <a:tcPr anchor="ctr">
                    <a:solidFill>
                      <a:srgbClr val="E7E9EB"/>
                    </a:solidFill>
                  </a:tcPr>
                </a:tc>
                <a:tc>
                  <a:txBody>
                    <a:bodyPr/>
                    <a:lstStyle/>
                    <a:p>
                      <a:pPr algn="ctr"/>
                      <a:r>
                        <a:rPr lang="en-GB" dirty="0">
                          <a:latin typeface="Arial" panose="020B0604020202020204" pitchFamily="34" charset="0"/>
                          <a:hlinkClick r:id="rId12" action="ppaction://hlinksldjump"/>
                        </a:rPr>
                        <a:t>29</a:t>
                      </a:r>
                      <a:endParaRPr lang="en-GB" dirty="0">
                        <a:latin typeface="Arial" panose="020B0604020202020204" pitchFamily="34" charset="0"/>
                      </a:endParaRPr>
                    </a:p>
                  </a:txBody>
                  <a:tcPr anchor="ctr">
                    <a:solidFill>
                      <a:srgbClr val="E7E9EB"/>
                    </a:solidFill>
                  </a:tcPr>
                </a:tc>
                <a:extLst>
                  <a:ext uri="{0D108BD9-81ED-4DB2-BD59-A6C34878D82A}">
                    <a16:rowId xmlns:a16="http://schemas.microsoft.com/office/drawing/2014/main" val="2113949600"/>
                  </a:ext>
                </a:extLst>
              </a:tr>
              <a:tr h="376178">
                <a:tc>
                  <a:txBody>
                    <a:bodyPr/>
                    <a:lstStyle/>
                    <a:p>
                      <a:r>
                        <a:rPr lang="en-GB" dirty="0">
                          <a:solidFill>
                            <a:schemeClr val="tx1"/>
                          </a:solidFill>
                          <a:latin typeface="Arial" panose="020B0604020202020204" pitchFamily="34" charset="0"/>
                        </a:rPr>
                        <a:t>What view does the committee take on the non-reference case analyses presented?</a:t>
                      </a:r>
                    </a:p>
                  </a:txBody>
                  <a:tcPr anchor="ctr">
                    <a:solidFill>
                      <a:srgbClr val="CBCFD4"/>
                    </a:solidFill>
                  </a:tcPr>
                </a:tc>
                <a:tc>
                  <a:txBody>
                    <a:bodyPr/>
                    <a:lstStyle/>
                    <a:p>
                      <a:pPr algn="ctr"/>
                      <a:r>
                        <a:rPr lang="en-GB" dirty="0">
                          <a:latin typeface="Arial" panose="020B0604020202020204" pitchFamily="34" charset="0"/>
                          <a:hlinkClick r:id="rId13" action="ppaction://hlinksldjump"/>
                        </a:rPr>
                        <a:t>31</a:t>
                      </a:r>
                      <a:endParaRPr lang="en-GB" dirty="0">
                        <a:latin typeface="Arial" panose="020B0604020202020204" pitchFamily="34" charset="0"/>
                      </a:endParaRPr>
                    </a:p>
                  </a:txBody>
                  <a:tcPr anchor="ctr">
                    <a:solidFill>
                      <a:srgbClr val="CBCFD4"/>
                    </a:solidFill>
                  </a:tcPr>
                </a:tc>
                <a:extLst>
                  <a:ext uri="{0D108BD9-81ED-4DB2-BD59-A6C34878D82A}">
                    <a16:rowId xmlns:a16="http://schemas.microsoft.com/office/drawing/2014/main" val="1906392927"/>
                  </a:ext>
                </a:extLst>
              </a:tr>
              <a:tr h="376178">
                <a:tc>
                  <a:txBody>
                    <a:bodyPr/>
                    <a:lstStyle/>
                    <a:p>
                      <a:r>
                        <a:rPr lang="en-GB" dirty="0">
                          <a:solidFill>
                            <a:schemeClr val="tx1"/>
                          </a:solidFill>
                          <a:latin typeface="Arial" panose="020B0604020202020204" pitchFamily="34" charset="0"/>
                        </a:rPr>
                        <a:t>Are there additional benefits that have not been captured in the QALY calculations?</a:t>
                      </a:r>
                    </a:p>
                  </a:txBody>
                  <a:tcPr anchor="ctr">
                    <a:solidFill>
                      <a:srgbClr val="E7E9EB"/>
                    </a:solidFill>
                  </a:tcPr>
                </a:tc>
                <a:tc>
                  <a:txBody>
                    <a:bodyPr/>
                    <a:lstStyle/>
                    <a:p>
                      <a:pPr algn="ctr"/>
                      <a:r>
                        <a:rPr lang="en-GB" dirty="0">
                          <a:latin typeface="Arial" panose="020B0604020202020204" pitchFamily="34" charset="0"/>
                          <a:hlinkClick r:id="rId14" action="ppaction://hlinksldjump"/>
                        </a:rPr>
                        <a:t>32</a:t>
                      </a:r>
                      <a:endParaRPr lang="en-GB" dirty="0">
                        <a:latin typeface="Arial" panose="020B0604020202020204" pitchFamily="34" charset="0"/>
                      </a:endParaRPr>
                    </a:p>
                  </a:txBody>
                  <a:tcPr anchor="ctr">
                    <a:solidFill>
                      <a:srgbClr val="E7E9EB"/>
                    </a:solidFill>
                  </a:tcPr>
                </a:tc>
                <a:extLst>
                  <a:ext uri="{0D108BD9-81ED-4DB2-BD59-A6C34878D82A}">
                    <a16:rowId xmlns:a16="http://schemas.microsoft.com/office/drawing/2014/main" val="3124930400"/>
                  </a:ext>
                </a:extLst>
              </a:tr>
            </a:tbl>
          </a:graphicData>
        </a:graphic>
      </p:graphicFrame>
      <p:sp>
        <p:nvSpPr>
          <p:cNvPr id="14" name="Text Placeholder 13">
            <a:extLst>
              <a:ext uri="{FF2B5EF4-FFF2-40B4-BE49-F238E27FC236}">
                <a16:creationId xmlns:a16="http://schemas.microsoft.com/office/drawing/2014/main" id="{398E88BB-B490-F623-BA3E-3737E67A5B4A}"/>
              </a:ext>
            </a:extLst>
          </p:cNvPr>
          <p:cNvSpPr>
            <a:spLocks noGrp="1"/>
          </p:cNvSpPr>
          <p:nvPr>
            <p:ph type="body" sz="quarter" idx="13"/>
          </p:nvPr>
        </p:nvSpPr>
        <p:spPr>
          <a:xfrm>
            <a:off x="1236442" y="6427064"/>
            <a:ext cx="9086850" cy="365125"/>
          </a:xfrm>
        </p:spPr>
        <p:txBody>
          <a:bodyPr>
            <a:normAutofit fontScale="85000" lnSpcReduction="20000"/>
          </a:bodyPr>
          <a:lstStyle/>
          <a:p>
            <a:r>
              <a:rPr lang="en-GB" dirty="0"/>
              <a:t>Abbreviations: DEX, Dexamethasone; EAG, External assessment group; ISA, </a:t>
            </a:r>
            <a:r>
              <a:rPr lang="en-GB" dirty="0" err="1"/>
              <a:t>Isatuximab</a:t>
            </a:r>
            <a:r>
              <a:rPr lang="en-GB" dirty="0"/>
              <a:t>; POM, Pomalidomide; QALY, Quality-adjusted life year, SACT, Systemic anti-cancer treatment;</a:t>
            </a:r>
          </a:p>
        </p:txBody>
      </p:sp>
      <p:pic>
        <p:nvPicPr>
          <p:cNvPr id="5" name="Picture 4">
            <a:extLst>
              <a:ext uri="{FF2B5EF4-FFF2-40B4-BE49-F238E27FC236}">
                <a16:creationId xmlns:a16="http://schemas.microsoft.com/office/drawing/2014/main" id="{04CF3296-30D2-D6B0-06DA-9BDC44697113}"/>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605852" y="3319623"/>
            <a:ext cx="360000" cy="360000"/>
          </a:xfrm>
          <a:prstGeom prst="rect">
            <a:avLst/>
          </a:prstGeom>
        </p:spPr>
      </p:pic>
      <p:pic>
        <p:nvPicPr>
          <p:cNvPr id="7" name="Picture 6">
            <a:extLst>
              <a:ext uri="{FF2B5EF4-FFF2-40B4-BE49-F238E27FC236}">
                <a16:creationId xmlns:a16="http://schemas.microsoft.com/office/drawing/2014/main" id="{EDD30157-E072-F268-7253-A22F7D2F01B6}"/>
              </a:ext>
              <a:ext uri="{C183D7F6-B498-43B3-948B-1728B52AA6E4}">
                <adec:decorative xmlns:adec="http://schemas.microsoft.com/office/drawing/2017/decorative" val="1"/>
              </a:ext>
            </a:extLst>
          </p:cNvPr>
          <p:cNvPicPr>
            <a:picLocks/>
          </p:cNvPicPr>
          <p:nvPr/>
        </p:nvPicPr>
        <p:blipFill rotWithShape="1">
          <a:blip r:embed="rId16"/>
          <a:srcRect l="15651" t="4371" r="14330" b="4307"/>
          <a:stretch/>
        </p:blipFill>
        <p:spPr>
          <a:xfrm>
            <a:off x="11589150" y="2461808"/>
            <a:ext cx="360000" cy="360000"/>
          </a:xfrm>
          <a:prstGeom prst="rect">
            <a:avLst/>
          </a:prstGeom>
        </p:spPr>
      </p:pic>
      <p:pic>
        <p:nvPicPr>
          <p:cNvPr id="10" name="Picture 9">
            <a:extLst>
              <a:ext uri="{FF2B5EF4-FFF2-40B4-BE49-F238E27FC236}">
                <a16:creationId xmlns:a16="http://schemas.microsoft.com/office/drawing/2014/main" id="{9D145E1F-E4EF-7281-C61A-ED8BCC8FA2C8}"/>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605852" y="2025446"/>
            <a:ext cx="360000" cy="360000"/>
          </a:xfrm>
          <a:prstGeom prst="rect">
            <a:avLst/>
          </a:prstGeom>
        </p:spPr>
      </p:pic>
      <p:pic>
        <p:nvPicPr>
          <p:cNvPr id="11" name="Picture 10">
            <a:extLst>
              <a:ext uri="{FF2B5EF4-FFF2-40B4-BE49-F238E27FC236}">
                <a16:creationId xmlns:a16="http://schemas.microsoft.com/office/drawing/2014/main" id="{E85611A9-11FE-639A-9FD5-B723E91EA621}"/>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605852" y="3719788"/>
            <a:ext cx="360000" cy="360000"/>
          </a:xfrm>
          <a:prstGeom prst="rect">
            <a:avLst/>
          </a:prstGeom>
        </p:spPr>
      </p:pic>
      <p:pic>
        <p:nvPicPr>
          <p:cNvPr id="12" name="Picture 11">
            <a:extLst>
              <a:ext uri="{FF2B5EF4-FFF2-40B4-BE49-F238E27FC236}">
                <a16:creationId xmlns:a16="http://schemas.microsoft.com/office/drawing/2014/main" id="{066BBD32-707F-D0C1-0A4C-557F4479A4CA}"/>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596689" y="4159355"/>
            <a:ext cx="360000" cy="360000"/>
          </a:xfrm>
          <a:prstGeom prst="rect">
            <a:avLst/>
          </a:prstGeom>
        </p:spPr>
      </p:pic>
      <p:pic>
        <p:nvPicPr>
          <p:cNvPr id="13" name="Picture 12">
            <a:extLst>
              <a:ext uri="{FF2B5EF4-FFF2-40B4-BE49-F238E27FC236}">
                <a16:creationId xmlns:a16="http://schemas.microsoft.com/office/drawing/2014/main" id="{C3D07D40-C9D1-5930-9BC8-96F9A3F7935A}"/>
              </a:ext>
              <a:ext uri="{C183D7F6-B498-43B3-948B-1728B52AA6E4}">
                <adec:decorative xmlns:adec="http://schemas.microsoft.com/office/drawing/2017/decorative" val="1"/>
              </a:ext>
            </a:extLst>
          </p:cNvPr>
          <p:cNvPicPr>
            <a:picLocks/>
          </p:cNvPicPr>
          <p:nvPr/>
        </p:nvPicPr>
        <p:blipFill rotWithShape="1">
          <a:blip r:embed="rId16"/>
          <a:srcRect l="15651" t="4371" r="14330" b="4307"/>
          <a:stretch/>
        </p:blipFill>
        <p:spPr>
          <a:xfrm>
            <a:off x="11596689" y="4662839"/>
            <a:ext cx="360000" cy="360000"/>
          </a:xfrm>
          <a:prstGeom prst="rect">
            <a:avLst/>
          </a:prstGeom>
        </p:spPr>
      </p:pic>
      <p:pic>
        <p:nvPicPr>
          <p:cNvPr id="2" name="Picture 1">
            <a:extLst>
              <a:ext uri="{FF2B5EF4-FFF2-40B4-BE49-F238E27FC236}">
                <a16:creationId xmlns:a16="http://schemas.microsoft.com/office/drawing/2014/main" id="{12EED064-7D44-BAA5-171A-8EEAB4273007}"/>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605852" y="1571276"/>
            <a:ext cx="360000" cy="360000"/>
          </a:xfrm>
          <a:prstGeom prst="rect">
            <a:avLst/>
          </a:prstGeom>
        </p:spPr>
      </p:pic>
      <p:pic>
        <p:nvPicPr>
          <p:cNvPr id="3" name="Picture 2">
            <a:extLst>
              <a:ext uri="{FF2B5EF4-FFF2-40B4-BE49-F238E27FC236}">
                <a16:creationId xmlns:a16="http://schemas.microsoft.com/office/drawing/2014/main" id="{6FFDDC2E-A7BE-6686-FB48-56791A45E24A}"/>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605852" y="2895443"/>
            <a:ext cx="360000" cy="360000"/>
          </a:xfrm>
          <a:prstGeom prst="rect">
            <a:avLst/>
          </a:prstGeom>
        </p:spPr>
      </p:pic>
      <p:sp>
        <p:nvSpPr>
          <p:cNvPr id="4" name="TextBox 3">
            <a:extLst>
              <a:ext uri="{FF2B5EF4-FFF2-40B4-BE49-F238E27FC236}">
                <a16:creationId xmlns:a16="http://schemas.microsoft.com/office/drawing/2014/main" id="{5BB849CA-7C67-D9CD-6C19-D72580D7D75E}"/>
              </a:ext>
            </a:extLst>
          </p:cNvPr>
          <p:cNvSpPr txBox="1"/>
          <p:nvPr/>
        </p:nvSpPr>
        <p:spPr>
          <a:xfrm>
            <a:off x="3930498" y="247723"/>
            <a:ext cx="227457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Large ICER impact:</a:t>
            </a:r>
          </a:p>
        </p:txBody>
      </p:sp>
      <p:pic>
        <p:nvPicPr>
          <p:cNvPr id="15" name="Picture 14">
            <a:extLst>
              <a:ext uri="{FF2B5EF4-FFF2-40B4-BE49-F238E27FC236}">
                <a16:creationId xmlns:a16="http://schemas.microsoft.com/office/drawing/2014/main" id="{F97BD218-9F14-001F-41FC-138DE4203C39}"/>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6122024" y="247723"/>
            <a:ext cx="396000" cy="396000"/>
          </a:xfrm>
          <a:prstGeom prst="rect">
            <a:avLst/>
          </a:prstGeom>
        </p:spPr>
      </p:pic>
      <p:sp>
        <p:nvSpPr>
          <p:cNvPr id="16" name="TextBox 15">
            <a:extLst>
              <a:ext uri="{FF2B5EF4-FFF2-40B4-BE49-F238E27FC236}">
                <a16:creationId xmlns:a16="http://schemas.microsoft.com/office/drawing/2014/main" id="{E512CB09-5E96-2E01-F850-D3F2F6BE6DD0}"/>
              </a:ext>
            </a:extLst>
          </p:cNvPr>
          <p:cNvSpPr txBox="1"/>
          <p:nvPr/>
        </p:nvSpPr>
        <p:spPr>
          <a:xfrm>
            <a:off x="6495164" y="274391"/>
            <a:ext cx="227457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Small ICER impact:</a:t>
            </a:r>
          </a:p>
        </p:txBody>
      </p:sp>
      <p:pic>
        <p:nvPicPr>
          <p:cNvPr id="17" name="Picture 16">
            <a:extLst>
              <a:ext uri="{FF2B5EF4-FFF2-40B4-BE49-F238E27FC236}">
                <a16:creationId xmlns:a16="http://schemas.microsoft.com/office/drawing/2014/main" id="{4AA044DA-C0CB-88CE-BFB8-AD73796CBDCE}"/>
              </a:ext>
              <a:ext uri="{C183D7F6-B498-43B3-948B-1728B52AA6E4}">
                <adec:decorative xmlns:adec="http://schemas.microsoft.com/office/drawing/2017/decorative" val="1"/>
              </a:ext>
            </a:extLst>
          </p:cNvPr>
          <p:cNvPicPr>
            <a:picLocks/>
          </p:cNvPicPr>
          <p:nvPr/>
        </p:nvPicPr>
        <p:blipFill rotWithShape="1">
          <a:blip r:embed="rId16"/>
          <a:srcRect l="15651" t="4371" r="14330" b="4307"/>
          <a:stretch/>
        </p:blipFill>
        <p:spPr>
          <a:xfrm>
            <a:off x="8626506" y="258583"/>
            <a:ext cx="396000" cy="396000"/>
          </a:xfrm>
          <a:prstGeom prst="rect">
            <a:avLst/>
          </a:prstGeom>
        </p:spPr>
      </p:pic>
      <p:pic>
        <p:nvPicPr>
          <p:cNvPr id="8" name="Picture 7">
            <a:extLst>
              <a:ext uri="{FF2B5EF4-FFF2-40B4-BE49-F238E27FC236}">
                <a16:creationId xmlns:a16="http://schemas.microsoft.com/office/drawing/2014/main" id="{AEFAAC65-0AB3-ADC7-0753-9BB51F831965}"/>
              </a:ext>
              <a:ext uri="{C183D7F6-B498-43B3-948B-1728B52AA6E4}">
                <adec:decorative xmlns:adec="http://schemas.microsoft.com/office/drawing/2017/decorative" val="1"/>
              </a:ext>
            </a:extLst>
          </p:cNvPr>
          <p:cNvPicPr>
            <a:picLocks/>
          </p:cNvPicPr>
          <p:nvPr/>
        </p:nvPicPr>
        <p:blipFill rotWithShape="1">
          <a:blip r:embed="rId17"/>
          <a:srcRect l="16268" t="3813" r="14723" b="4056"/>
          <a:stretch/>
        </p:blipFill>
        <p:spPr>
          <a:xfrm>
            <a:off x="11519509" y="258583"/>
            <a:ext cx="396000" cy="396000"/>
          </a:xfrm>
          <a:prstGeom prst="rect">
            <a:avLst/>
          </a:prstGeom>
        </p:spPr>
      </p:pic>
      <p:sp>
        <p:nvSpPr>
          <p:cNvPr id="18" name="TextBox 17">
            <a:extLst>
              <a:ext uri="{FF2B5EF4-FFF2-40B4-BE49-F238E27FC236}">
                <a16:creationId xmlns:a16="http://schemas.microsoft.com/office/drawing/2014/main" id="{69A89826-952D-C314-B914-90EE3775C457}"/>
              </a:ext>
            </a:extLst>
          </p:cNvPr>
          <p:cNvSpPr txBox="1"/>
          <p:nvPr/>
        </p:nvSpPr>
        <p:spPr>
          <a:xfrm>
            <a:off x="9035263" y="259317"/>
            <a:ext cx="2576059"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Unknown ICER impact:</a:t>
            </a:r>
          </a:p>
        </p:txBody>
      </p:sp>
      <p:pic>
        <p:nvPicPr>
          <p:cNvPr id="19" name="Picture 18">
            <a:extLst>
              <a:ext uri="{FF2B5EF4-FFF2-40B4-BE49-F238E27FC236}">
                <a16:creationId xmlns:a16="http://schemas.microsoft.com/office/drawing/2014/main" id="{E8863BB1-A04F-F871-C66F-7EA3A68DA6B2}"/>
              </a:ext>
              <a:ext uri="{C183D7F6-B498-43B3-948B-1728B52AA6E4}">
                <adec:decorative xmlns:adec="http://schemas.microsoft.com/office/drawing/2017/decorative" val="1"/>
              </a:ext>
            </a:extLst>
          </p:cNvPr>
          <p:cNvPicPr>
            <a:picLocks/>
          </p:cNvPicPr>
          <p:nvPr/>
        </p:nvPicPr>
        <p:blipFill rotWithShape="1">
          <a:blip r:embed="rId17"/>
          <a:srcRect l="16268" t="3813" r="14723" b="4056"/>
          <a:stretch/>
        </p:blipFill>
        <p:spPr>
          <a:xfrm>
            <a:off x="11589150" y="5989413"/>
            <a:ext cx="360000" cy="360000"/>
          </a:xfrm>
          <a:prstGeom prst="rect">
            <a:avLst/>
          </a:prstGeom>
        </p:spPr>
      </p:pic>
      <p:pic>
        <p:nvPicPr>
          <p:cNvPr id="20" name="Picture 19">
            <a:extLst>
              <a:ext uri="{FF2B5EF4-FFF2-40B4-BE49-F238E27FC236}">
                <a16:creationId xmlns:a16="http://schemas.microsoft.com/office/drawing/2014/main" id="{8CE00772-DF1D-A6B1-4252-67B94D7437D7}"/>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589150" y="5599958"/>
            <a:ext cx="360000" cy="360000"/>
          </a:xfrm>
          <a:prstGeom prst="rect">
            <a:avLst/>
          </a:prstGeom>
        </p:spPr>
      </p:pic>
      <p:pic>
        <p:nvPicPr>
          <p:cNvPr id="21" name="Picture 20">
            <a:extLst>
              <a:ext uri="{FF2B5EF4-FFF2-40B4-BE49-F238E27FC236}">
                <a16:creationId xmlns:a16="http://schemas.microsoft.com/office/drawing/2014/main" id="{696B1AD0-2D15-65D9-9153-703E9F82AEA5}"/>
              </a:ext>
              <a:ext uri="{C183D7F6-B498-43B3-948B-1728B52AA6E4}">
                <adec:decorative xmlns:adec="http://schemas.microsoft.com/office/drawing/2017/decorative" val="1"/>
              </a:ext>
            </a:extLst>
          </p:cNvPr>
          <p:cNvPicPr>
            <a:picLocks noChangeAspect="1"/>
          </p:cNvPicPr>
          <p:nvPr/>
        </p:nvPicPr>
        <p:blipFill rotWithShape="1">
          <a:blip r:embed="rId15"/>
          <a:srcRect l="16406" t="4575" r="14821" b="4613"/>
          <a:stretch/>
        </p:blipFill>
        <p:spPr>
          <a:xfrm>
            <a:off x="11589150" y="5210391"/>
            <a:ext cx="360000" cy="360000"/>
          </a:xfrm>
          <a:prstGeom prst="rect">
            <a:avLst/>
          </a:prstGeom>
        </p:spPr>
      </p:pic>
    </p:spTree>
    <p:extLst>
      <p:ext uri="{BB962C8B-B14F-4D97-AF65-F5344CB8AC3E}">
        <p14:creationId xmlns:p14="http://schemas.microsoft.com/office/powerpoint/2010/main" val="1585507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649677"/>
            <a:ext cx="11136812" cy="1841437"/>
          </a:xfrm>
        </p:spPr>
        <p:txBody>
          <a:bodyPr>
            <a:normAutofit fontScale="90000"/>
          </a:bodyPr>
          <a:lstStyle/>
          <a:p>
            <a:r>
              <a:rPr lang="en-GB" sz="4000" dirty="0" err="1">
                <a:latin typeface="Arial" panose="020B0604020202020204" pitchFamily="34" charset="0"/>
                <a:cs typeface="Arial" panose="020B0604020202020204" pitchFamily="34" charset="0"/>
              </a:rPr>
              <a:t>Isatuximab</a:t>
            </a:r>
            <a:r>
              <a:rPr lang="en-GB" sz="4000" dirty="0">
                <a:latin typeface="Arial" panose="020B0604020202020204" pitchFamily="34" charset="0"/>
                <a:cs typeface="Arial" panose="020B0604020202020204" pitchFamily="34" charset="0"/>
              </a:rPr>
              <a:t> with pomalidomide and dexamethasone for treating relapsed and refractory multiple myeloma [Review of TA658] [ID4067]</a:t>
            </a:r>
            <a:endParaRPr lang="en-GB" dirty="0"/>
          </a:p>
        </p:txBody>
      </p:sp>
      <p:sp>
        <p:nvSpPr>
          <p:cNvPr id="6" name="Guide with 'background' selected">
            <a:extLst>
              <a:ext uri="{FF2B5EF4-FFF2-40B4-BE49-F238E27FC236}">
                <a16:creationId xmlns:a16="http://schemas.microsoft.com/office/drawing/2014/main" id="{68668C8B-7565-C54D-A8DC-3F548530DD8C}"/>
              </a:ext>
            </a:extLst>
          </p:cNvPr>
          <p:cNvSpPr txBox="1">
            <a:spLocks/>
          </p:cNvSpPr>
          <p:nvPr/>
        </p:nvSpPr>
        <p:spPr>
          <a:xfrm>
            <a:off x="724988" y="3205932"/>
            <a:ext cx="10026139" cy="79736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bg1"/>
                </a:solidFill>
                <a:latin typeface="Arial" panose="020B0604020202020204" pitchFamily="34" charset="0"/>
                <a:ea typeface="Arial" panose="02000503000000020004" pitchFamily="2" charset="0"/>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buSzPts val="2400"/>
            </a:pPr>
            <a:r>
              <a:rPr lang="en-GB" sz="6000" dirty="0">
                <a:solidFill>
                  <a:srgbClr val="FF40FF"/>
                </a:solidFill>
              </a:rPr>
              <a:t> </a:t>
            </a:r>
            <a:r>
              <a:rPr lang="en-GB" sz="6000" b="1" dirty="0"/>
              <a:t>Supplementary appendix</a:t>
            </a:r>
          </a:p>
          <a:p>
            <a:endParaRPr lang="en-GB" sz="2800" dirty="0"/>
          </a:p>
        </p:txBody>
      </p:sp>
    </p:spTree>
    <p:extLst>
      <p:ext uri="{BB962C8B-B14F-4D97-AF65-F5344CB8AC3E}">
        <p14:creationId xmlns:p14="http://schemas.microsoft.com/office/powerpoint/2010/main" val="7264428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a:bodyPr>
          <a:lstStyle/>
          <a:p>
            <a:r>
              <a:rPr lang="en-GB" dirty="0">
                <a:latin typeface="Arial" panose="020B0604020202020204" pitchFamily="34" charset="0"/>
                <a:cs typeface="Arial" panose="020B0604020202020204" pitchFamily="34" charset="0"/>
              </a:rPr>
              <a:t>Clinical perspectives</a:t>
            </a:r>
          </a:p>
        </p:txBody>
      </p:sp>
      <p:sp>
        <p:nvSpPr>
          <p:cNvPr id="8" name="Text Placeholder 7">
            <a:extLst>
              <a:ext uri="{FF2B5EF4-FFF2-40B4-BE49-F238E27FC236}">
                <a16:creationId xmlns:a16="http://schemas.microsoft.com/office/drawing/2014/main" id="{4B440743-57CD-6292-75D2-7E57A1A13CA0}"/>
              </a:ext>
            </a:extLst>
          </p:cNvPr>
          <p:cNvSpPr>
            <a:spLocks noGrp="1"/>
          </p:cNvSpPr>
          <p:nvPr>
            <p:ph type="body" sz="quarter" idx="12"/>
          </p:nvPr>
        </p:nvSpPr>
        <p:spPr>
          <a:xfrm>
            <a:off x="474490" y="1189113"/>
            <a:ext cx="7689009" cy="4743920"/>
          </a:xfrm>
        </p:spPr>
        <p:txBody>
          <a:bodyPr/>
          <a:lstStyle/>
          <a:p>
            <a:r>
              <a:rPr lang="en-GB" b="1" dirty="0"/>
              <a:t>Current treatment options</a:t>
            </a:r>
          </a:p>
          <a:p>
            <a:pPr marL="285750" indent="-285750">
              <a:buFont typeface="Arial" panose="020B0604020202020204" pitchFamily="34" charset="0"/>
              <a:buChar char="•"/>
            </a:pPr>
            <a:r>
              <a:rPr lang="en-GB" dirty="0"/>
              <a:t>The treatment pathway is set out by multiple non-linked NICE-HTA decisions, and some treatments are only available through the CDF</a:t>
            </a:r>
          </a:p>
          <a:p>
            <a:pPr marL="742950" lvl="1" indent="-285750">
              <a:buFont typeface="Inter" panose="02000503000000020004" pitchFamily="2" charset="0"/>
              <a:buChar char="↳"/>
            </a:pPr>
            <a:r>
              <a:rPr lang="en-GB" dirty="0">
                <a:ea typeface="+mn-ea"/>
                <a:cs typeface="Arial" panose="020B0604020202020204" pitchFamily="34" charset="0"/>
              </a:rPr>
              <a:t>This limits individualised patient treatment decisions and clinical judgment in many cases </a:t>
            </a:r>
          </a:p>
          <a:p>
            <a:pPr marL="285750" indent="-285750">
              <a:buFont typeface="Arial" panose="020B0604020202020204" pitchFamily="34" charset="0"/>
              <a:buChar char="•"/>
            </a:pPr>
            <a:r>
              <a:rPr lang="en-GB" dirty="0"/>
              <a:t>There has been widespread adoption of ISA+POM+DEX in the UK while available through the CDF.</a:t>
            </a:r>
            <a:endParaRPr lang="en-GB" b="1" dirty="0"/>
          </a:p>
          <a:p>
            <a:r>
              <a:rPr lang="en-GB" b="1" dirty="0"/>
              <a:t>Unmet need </a:t>
            </a:r>
          </a:p>
          <a:p>
            <a:pPr marL="285750" indent="-285750">
              <a:buFont typeface="Arial" panose="020B0604020202020204" pitchFamily="34" charset="0"/>
              <a:buChar char="•"/>
            </a:pPr>
            <a:r>
              <a:rPr lang="en-GB" dirty="0"/>
              <a:t>There are many unmet needs in caring for people with myeloma, relevant to this HTA</a:t>
            </a:r>
          </a:p>
          <a:p>
            <a:r>
              <a:rPr lang="en-GB" b="1" dirty="0"/>
              <a:t>Side effects</a:t>
            </a:r>
          </a:p>
          <a:p>
            <a:pPr marL="285750" indent="-285750">
              <a:buFont typeface="Arial" panose="020B0604020202020204" pitchFamily="34" charset="0"/>
              <a:buChar char="•"/>
            </a:pPr>
            <a:r>
              <a:rPr lang="en-GB" dirty="0"/>
              <a:t>ISA+POM+DEX has manageable side effects</a:t>
            </a:r>
          </a:p>
          <a:p>
            <a:pPr marL="285750" indent="-285750">
              <a:buFont typeface="Arial" panose="020B0604020202020204" pitchFamily="34" charset="0"/>
              <a:buChar char="•"/>
            </a:pPr>
            <a:endParaRPr lang="en-GB" b="1" dirty="0"/>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222058" y="6318176"/>
            <a:ext cx="5193030" cy="521093"/>
          </a:xfrm>
        </p:spPr>
        <p:txBody>
          <a:bodyPr>
            <a:normAutofit/>
          </a:bodyPr>
          <a:lstStyle/>
          <a:p>
            <a:r>
              <a:rPr lang="en-GB" sz="1200" dirty="0">
                <a:latin typeface="Arial" panose="020B0604020202020204" pitchFamily="34" charset="0"/>
                <a:cs typeface="Arial" panose="020B0604020202020204" pitchFamily="34" charset="0"/>
              </a:rPr>
              <a:t>Abbreviations: CDF, Cancer Drugs Fund; DEX, Dexamethasone;  HTA, Health technology assessment; ISA, </a:t>
            </a:r>
            <a:r>
              <a:rPr lang="en-GB" sz="1200" dirty="0" err="1">
                <a:latin typeface="Arial" panose="020B0604020202020204" pitchFamily="34" charset="0"/>
                <a:cs typeface="Arial" panose="020B0604020202020204" pitchFamily="34" charset="0"/>
              </a:rPr>
              <a:t>Isatuximab</a:t>
            </a:r>
            <a:r>
              <a:rPr lang="en-GB" sz="1200" dirty="0">
                <a:latin typeface="Arial" panose="020B0604020202020204" pitchFamily="34" charset="0"/>
                <a:cs typeface="Arial" panose="020B0604020202020204" pitchFamily="34" charset="0"/>
              </a:rPr>
              <a:t>; POM, Pomalidomide;</a:t>
            </a:r>
          </a:p>
        </p:txBody>
      </p:sp>
      <p:sp>
        <p:nvSpPr>
          <p:cNvPr id="10" name="Text Placeholder 9">
            <a:extLst>
              <a:ext uri="{FF2B5EF4-FFF2-40B4-BE49-F238E27FC236}">
                <a16:creationId xmlns:a16="http://schemas.microsoft.com/office/drawing/2014/main" id="{DC265F04-7ECC-7035-6EC5-9E4C1CD448FE}"/>
              </a:ext>
            </a:extLst>
          </p:cNvPr>
          <p:cNvSpPr>
            <a:spLocks noGrp="1"/>
          </p:cNvSpPr>
          <p:nvPr>
            <p:ph type="body" sz="quarter" idx="14"/>
          </p:nvPr>
        </p:nvSpPr>
        <p:spPr/>
        <p:txBody>
          <a:bodyPr/>
          <a:lstStyle/>
          <a:p>
            <a:r>
              <a:rPr lang="en-GB" dirty="0"/>
              <a:t>A joint submission from two clinical experts</a:t>
            </a:r>
          </a:p>
        </p:txBody>
      </p:sp>
      <p:sp>
        <p:nvSpPr>
          <p:cNvPr id="2" name="Speech Bubble: Rectangle with Corners Rounded 1" descr="Patient quotation">
            <a:extLst>
              <a:ext uri="{FF2B5EF4-FFF2-40B4-BE49-F238E27FC236}">
                <a16:creationId xmlns:a16="http://schemas.microsoft.com/office/drawing/2014/main" id="{2B9412CB-A184-684E-C9FC-3FE1D22F431C}"/>
              </a:ext>
              <a:ext uri="{C183D7F6-B498-43B3-948B-1728B52AA6E4}">
                <adec:decorative xmlns:adec="http://schemas.microsoft.com/office/drawing/2017/decorative" val="0"/>
              </a:ext>
            </a:extLst>
          </p:cNvPr>
          <p:cNvSpPr/>
          <p:nvPr/>
        </p:nvSpPr>
        <p:spPr>
          <a:xfrm>
            <a:off x="8262652" y="1185158"/>
            <a:ext cx="3759052" cy="1935579"/>
          </a:xfrm>
          <a:prstGeom prst="wedgeRoundRectCallout">
            <a:avLst/>
          </a:prstGeom>
          <a:solidFill>
            <a:srgbClr val="228096"/>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r>
              <a:rPr lang="en-GB" i="1" dirty="0">
                <a:solidFill>
                  <a:schemeClr val="tx1"/>
                </a:solidFill>
                <a:latin typeface="Arial" panose="020B0604020202020204" pitchFamily="34" charset="0"/>
              </a:rPr>
              <a:t>[</a:t>
            </a:r>
            <a:r>
              <a:rPr kumimoji="0" lang="en-GB" sz="1800" b="0" i="1" u="none" strike="noStrike" kern="1200" cap="none" spc="0" normalizeH="0" baseline="0" noProof="0" dirty="0">
                <a:ln>
                  <a:noFill/>
                </a:ln>
                <a:solidFill>
                  <a:schemeClr val="tx1"/>
                </a:solidFill>
                <a:effectLst/>
                <a:uLnTx/>
                <a:uFillTx/>
                <a:latin typeface="Arial" panose="020B0604020202020204" pitchFamily="34" charset="0"/>
                <a:ea typeface="+mn-ea"/>
                <a:cs typeface="+mn-cs"/>
              </a:rPr>
              <a:t>ISA+POM+DEX] improves disease control for patients with myeloma with relapsed/refractory disease, limiting disease-related morbidity and improving survivorship</a:t>
            </a:r>
            <a:r>
              <a:rPr kumimoji="0" lang="en-GB" sz="18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p>
        </p:txBody>
      </p:sp>
      <p:sp>
        <p:nvSpPr>
          <p:cNvPr id="3" name="Speech Bubble: Rectangle with Corners Rounded 2" descr="Patient quotation">
            <a:extLst>
              <a:ext uri="{FF2B5EF4-FFF2-40B4-BE49-F238E27FC236}">
                <a16:creationId xmlns:a16="http://schemas.microsoft.com/office/drawing/2014/main" id="{74F35949-E934-3449-6081-67078021B673}"/>
              </a:ext>
              <a:ext uri="{C183D7F6-B498-43B3-948B-1728B52AA6E4}">
                <adec:decorative xmlns:adec="http://schemas.microsoft.com/office/drawing/2017/decorative" val="0"/>
              </a:ext>
            </a:extLst>
          </p:cNvPr>
          <p:cNvSpPr/>
          <p:nvPr/>
        </p:nvSpPr>
        <p:spPr>
          <a:xfrm>
            <a:off x="8262652" y="3569064"/>
            <a:ext cx="3759052" cy="1223273"/>
          </a:xfrm>
          <a:prstGeom prst="wedgeRoundRectCallout">
            <a:avLst>
              <a:gd name="adj1" fmla="val 21806"/>
              <a:gd name="adj2" fmla="val 61150"/>
              <a:gd name="adj3" fmla="val 16667"/>
            </a:avLst>
          </a:prstGeom>
          <a:solidFill>
            <a:srgbClr val="228096"/>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GB" sz="18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We expect all patients to gain benefit from [ISA+POM+DEX]</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sp>
        <p:nvSpPr>
          <p:cNvPr id="4" name="TextBox 3">
            <a:extLst>
              <a:ext uri="{FF2B5EF4-FFF2-40B4-BE49-F238E27FC236}">
                <a16:creationId xmlns:a16="http://schemas.microsoft.com/office/drawing/2014/main" id="{8F632FA5-356E-C686-8C30-FFDC6E555D3D}"/>
              </a:ext>
            </a:extLst>
          </p:cNvPr>
          <p:cNvSpPr txBox="1"/>
          <p:nvPr/>
        </p:nvSpPr>
        <p:spPr>
          <a:xfrm>
            <a:off x="6415088" y="6336907"/>
            <a:ext cx="464820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a:t>
            </a:r>
            <a:r>
              <a:rPr lang="en-GB" dirty="0">
                <a:latin typeface="Arial" panose="020B0604020202020204" pitchFamily="34" charset="0"/>
                <a:cs typeface="Arial" panose="020B0604020202020204" pitchFamily="34" charset="0"/>
                <a:hlinkClick r:id="rId3" action="ppaction://hlinksldjump"/>
              </a:rPr>
              <a:t>Patient and clinical perspectives*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13203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normAutofit/>
          </a:bodyPr>
          <a:lstStyle/>
          <a:p>
            <a:r>
              <a:rPr lang="en-GB" dirty="0">
                <a:latin typeface="Arial" panose="020B0604020202020204" pitchFamily="34" charset="0"/>
                <a:cs typeface="Arial" panose="020B0604020202020204" pitchFamily="34" charset="0"/>
              </a:rPr>
              <a:t>Patient perspectives</a:t>
            </a:r>
          </a:p>
        </p:txBody>
      </p:sp>
      <p:sp>
        <p:nvSpPr>
          <p:cNvPr id="8" name="Text Placeholder 7">
            <a:extLst>
              <a:ext uri="{FF2B5EF4-FFF2-40B4-BE49-F238E27FC236}">
                <a16:creationId xmlns:a16="http://schemas.microsoft.com/office/drawing/2014/main" id="{4B440743-57CD-6292-75D2-7E57A1A13CA0}"/>
              </a:ext>
            </a:extLst>
          </p:cNvPr>
          <p:cNvSpPr>
            <a:spLocks noGrp="1"/>
          </p:cNvSpPr>
          <p:nvPr>
            <p:ph type="body" sz="quarter" idx="12"/>
          </p:nvPr>
        </p:nvSpPr>
        <p:spPr>
          <a:xfrm>
            <a:off x="474490" y="1189113"/>
            <a:ext cx="8196641" cy="5078522"/>
          </a:xfrm>
        </p:spPr>
        <p:txBody>
          <a:bodyPr/>
          <a:lstStyle/>
          <a:p>
            <a:r>
              <a:rPr lang="en-GB" b="1" dirty="0"/>
              <a:t>Living with multiple myeloma</a:t>
            </a:r>
          </a:p>
          <a:p>
            <a:pPr marL="285750" indent="-285750">
              <a:buFont typeface="Arial" panose="020B0604020202020204" pitchFamily="34" charset="0"/>
              <a:buChar char="•"/>
            </a:pPr>
            <a:r>
              <a:rPr lang="en-GB" dirty="0"/>
              <a:t>Myeloma is a relapsing and remitting cancer </a:t>
            </a:r>
            <a:r>
              <a:rPr lang="en-GB" dirty="0">
                <a:sym typeface="Wingdings" panose="05000000000000000000" pitchFamily="2" charset="2"/>
              </a:rPr>
              <a:t> Relapse completely disrupts lives of patients and their families</a:t>
            </a:r>
          </a:p>
          <a:p>
            <a:pPr marL="285750" indent="-285750">
              <a:buFont typeface="Arial" panose="020B0604020202020204" pitchFamily="34" charset="0"/>
              <a:buChar char="•"/>
            </a:pPr>
            <a:r>
              <a:rPr lang="en-GB" dirty="0">
                <a:sym typeface="Wingdings" panose="05000000000000000000" pitchFamily="2" charset="2"/>
              </a:rPr>
              <a:t>Relapsed patients often experience a more significant disease burden, and each relapse is associated with worse outcomes</a:t>
            </a:r>
            <a:endParaRPr lang="en-GB" dirty="0"/>
          </a:p>
          <a:p>
            <a:r>
              <a:rPr lang="en-GB" b="1" dirty="0"/>
              <a:t>Current treatment options</a:t>
            </a:r>
          </a:p>
          <a:p>
            <a:pPr marL="285750" indent="-285750">
              <a:buFont typeface="Arial" panose="020B0604020202020204" pitchFamily="34" charset="0"/>
              <a:buChar char="•"/>
            </a:pPr>
            <a:r>
              <a:rPr lang="en-GB" dirty="0"/>
              <a:t>Even after successful treatments effective treatments stop working over time </a:t>
            </a:r>
          </a:p>
          <a:p>
            <a:pPr marL="285750" indent="-285750">
              <a:buFont typeface="Arial" panose="020B0604020202020204" pitchFamily="34" charset="0"/>
              <a:buChar char="•"/>
            </a:pPr>
            <a:r>
              <a:rPr lang="en-GB" dirty="0"/>
              <a:t>The range of treatment options available and the chance of a deep response and long remission decreases every time a person relapses</a:t>
            </a:r>
          </a:p>
          <a:p>
            <a:r>
              <a:rPr lang="en-GB" b="1" dirty="0"/>
              <a:t>Unmet need </a:t>
            </a:r>
          </a:p>
          <a:p>
            <a:pPr marL="285750" indent="-285750">
              <a:buFont typeface="Arial" panose="020B0604020202020204" pitchFamily="34" charset="0"/>
              <a:buChar char="•"/>
            </a:pPr>
            <a:r>
              <a:rPr lang="en-GB" dirty="0"/>
              <a:t>New treatments are needed to overcome treatment resistance </a:t>
            </a:r>
            <a:r>
              <a:rPr lang="en-GB" dirty="0">
                <a:sym typeface="Wingdings" panose="05000000000000000000" pitchFamily="2" charset="2"/>
              </a:rPr>
              <a:t> A range of treatment options with different mechanisms of actions are needed at all stages of the myeloma pathway </a:t>
            </a:r>
            <a:endParaRPr lang="en-GB" dirty="0"/>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222058" y="6318176"/>
            <a:ext cx="4223185" cy="521093"/>
          </a:xfrm>
        </p:spPr>
        <p:txBody>
          <a:bodyPr>
            <a:normAutofit/>
          </a:bodyPr>
          <a:lstStyle/>
          <a:p>
            <a:r>
              <a:rPr lang="en-GB" sz="1200" dirty="0">
                <a:latin typeface="Arial" panose="020B0604020202020204" pitchFamily="34" charset="0"/>
                <a:cs typeface="Arial" panose="020B0604020202020204" pitchFamily="34" charset="0"/>
              </a:rPr>
              <a:t>Abbreviations: DEX, Dexamethasone; ISA, </a:t>
            </a:r>
            <a:r>
              <a:rPr lang="en-GB" sz="1200" dirty="0" err="1">
                <a:latin typeface="Arial" panose="020B0604020202020204" pitchFamily="34" charset="0"/>
                <a:cs typeface="Arial" panose="020B0604020202020204" pitchFamily="34" charset="0"/>
              </a:rPr>
              <a:t>Isatuximab</a:t>
            </a:r>
            <a:r>
              <a:rPr lang="en-GB" sz="1200" dirty="0">
                <a:latin typeface="Arial" panose="020B0604020202020204" pitchFamily="34" charset="0"/>
                <a:cs typeface="Arial" panose="020B0604020202020204" pitchFamily="34" charset="0"/>
              </a:rPr>
              <a:t>; POM, Pomalidomide; </a:t>
            </a:r>
          </a:p>
        </p:txBody>
      </p:sp>
      <p:sp>
        <p:nvSpPr>
          <p:cNvPr id="10" name="Text Placeholder 9">
            <a:extLst>
              <a:ext uri="{FF2B5EF4-FFF2-40B4-BE49-F238E27FC236}">
                <a16:creationId xmlns:a16="http://schemas.microsoft.com/office/drawing/2014/main" id="{DC265F04-7ECC-7035-6EC5-9E4C1CD448FE}"/>
              </a:ext>
            </a:extLst>
          </p:cNvPr>
          <p:cNvSpPr>
            <a:spLocks noGrp="1"/>
          </p:cNvSpPr>
          <p:nvPr>
            <p:ph type="body" sz="quarter" idx="14"/>
          </p:nvPr>
        </p:nvSpPr>
        <p:spPr/>
        <p:txBody>
          <a:bodyPr/>
          <a:lstStyle/>
          <a:p>
            <a:r>
              <a:rPr lang="en-GB" dirty="0"/>
              <a:t>Submissions from Myeloma UK and a patient expert</a:t>
            </a:r>
          </a:p>
        </p:txBody>
      </p:sp>
      <p:sp>
        <p:nvSpPr>
          <p:cNvPr id="2" name="Speech Bubble: Rectangle with Corners Rounded 1" descr="Patient quotation">
            <a:extLst>
              <a:ext uri="{FF2B5EF4-FFF2-40B4-BE49-F238E27FC236}">
                <a16:creationId xmlns:a16="http://schemas.microsoft.com/office/drawing/2014/main" id="{2B9412CB-A184-684E-C9FC-3FE1D22F431C}"/>
              </a:ext>
              <a:ext uri="{C183D7F6-B498-43B3-948B-1728B52AA6E4}">
                <adec:decorative xmlns:adec="http://schemas.microsoft.com/office/drawing/2017/decorative" val="0"/>
              </a:ext>
            </a:extLst>
          </p:cNvPr>
          <p:cNvSpPr/>
          <p:nvPr/>
        </p:nvSpPr>
        <p:spPr>
          <a:xfrm>
            <a:off x="8671132" y="1185158"/>
            <a:ext cx="3350572" cy="2148231"/>
          </a:xfrm>
          <a:prstGeom prst="wedgeRoundRectCallou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r>
              <a:rPr kumimoji="0" lang="en-GB" sz="1800" b="0" i="1" u="none" strike="noStrike" kern="1200" cap="none" spc="0" normalizeH="0" baseline="0" noProof="0" dirty="0">
                <a:ln>
                  <a:noFill/>
                </a:ln>
                <a:solidFill>
                  <a:schemeClr val="tx1"/>
                </a:solidFill>
                <a:effectLst/>
                <a:uLnTx/>
                <a:uFillTx/>
                <a:latin typeface="Arial" panose="020B0604020202020204" pitchFamily="34" charset="0"/>
                <a:ea typeface="+mn-ea"/>
                <a:cs typeface="+mn-cs"/>
              </a:rPr>
              <a:t>The primary advantage of [ISA+POM+DEX] has been the absence of side-effects which has given me a good quality of life and the ability to chose the type of life I wish to lead</a:t>
            </a:r>
            <a:r>
              <a:rPr kumimoji="0" lang="en-GB" sz="1800" b="0" i="0" u="none" strike="noStrike" kern="1200" cap="none" spc="0" normalizeH="0" baseline="0" noProof="0" dirty="0">
                <a:ln>
                  <a:noFill/>
                </a:ln>
                <a:solidFill>
                  <a:schemeClr val="tx1"/>
                </a:solidFill>
                <a:effectLst/>
                <a:uLnTx/>
                <a:uFillTx/>
                <a:latin typeface="Arial" panose="020B0604020202020204" pitchFamily="34" charset="0"/>
                <a:ea typeface="+mn-ea"/>
                <a:cs typeface="+mn-cs"/>
              </a:rPr>
              <a:t>”</a:t>
            </a:r>
          </a:p>
        </p:txBody>
      </p:sp>
      <p:sp>
        <p:nvSpPr>
          <p:cNvPr id="3" name="Speech Bubble: Rectangle with Corners Rounded 2" descr="Patient quotation">
            <a:extLst>
              <a:ext uri="{FF2B5EF4-FFF2-40B4-BE49-F238E27FC236}">
                <a16:creationId xmlns:a16="http://schemas.microsoft.com/office/drawing/2014/main" id="{74F35949-E934-3449-6081-67078021B673}"/>
              </a:ext>
              <a:ext uri="{C183D7F6-B498-43B3-948B-1728B52AA6E4}">
                <adec:decorative xmlns:adec="http://schemas.microsoft.com/office/drawing/2017/decorative" val="0"/>
              </a:ext>
            </a:extLst>
          </p:cNvPr>
          <p:cNvSpPr/>
          <p:nvPr/>
        </p:nvSpPr>
        <p:spPr>
          <a:xfrm>
            <a:off x="8671132" y="3737263"/>
            <a:ext cx="3350572" cy="2606387"/>
          </a:xfrm>
          <a:prstGeom prst="wedgeRoundRectCallout">
            <a:avLst>
              <a:gd name="adj1" fmla="val 21806"/>
              <a:gd name="adj2" fmla="val 61150"/>
              <a:gd name="adj3" fmla="val 16667"/>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r>
              <a:rPr kumimoji="0" lang="en-GB" sz="18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drug combination [ISA+POM+DEX</a:t>
            </a:r>
            <a:r>
              <a:rPr lang="en-GB" i="1" dirty="0">
                <a:solidFill>
                  <a:srgbClr val="000000"/>
                </a:solidFill>
                <a:latin typeface="Arial" panose="020B0604020202020204" pitchFamily="34" charset="0"/>
              </a:rPr>
              <a:t>]</a:t>
            </a:r>
            <a:r>
              <a:rPr kumimoji="0" lang="en-GB" sz="18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 is controlling my light chain levels very effectively. Side effects are tolerable. Only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involves a hospital appointment for treatment every 2 weeks</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p>
        </p:txBody>
      </p:sp>
      <p:sp>
        <p:nvSpPr>
          <p:cNvPr id="4" name="TextBox 3">
            <a:extLst>
              <a:ext uri="{FF2B5EF4-FFF2-40B4-BE49-F238E27FC236}">
                <a16:creationId xmlns:a16="http://schemas.microsoft.com/office/drawing/2014/main" id="{8F632FA5-356E-C686-8C30-FFDC6E555D3D}"/>
              </a:ext>
            </a:extLst>
          </p:cNvPr>
          <p:cNvSpPr txBox="1"/>
          <p:nvPr/>
        </p:nvSpPr>
        <p:spPr>
          <a:xfrm>
            <a:off x="6415088" y="6336907"/>
            <a:ext cx="464820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a:t>
            </a:r>
            <a:r>
              <a:rPr lang="en-GB" dirty="0">
                <a:latin typeface="Arial" panose="020B0604020202020204" pitchFamily="34" charset="0"/>
                <a:cs typeface="Arial" panose="020B0604020202020204" pitchFamily="34" charset="0"/>
                <a:hlinkClick r:id="rId3" action="ppaction://hlinksldjump"/>
              </a:rPr>
              <a:t>Patient and clinical perspectives*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148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4D5C-77B6-05FC-416F-4530E9520D25}"/>
              </a:ext>
            </a:extLst>
          </p:cNvPr>
          <p:cNvSpPr>
            <a:spLocks noGrp="1"/>
          </p:cNvSpPr>
          <p:nvPr>
            <p:ph type="title"/>
          </p:nvPr>
        </p:nvSpPr>
        <p:spPr/>
        <p:txBody>
          <a:bodyPr>
            <a:normAutofit/>
          </a:bodyPr>
          <a:lstStyle/>
          <a:p>
            <a:r>
              <a:rPr lang="en-GB" sz="2900" dirty="0">
                <a:latin typeface="Arial" panose="020B0604020202020204" pitchFamily="34" charset="0"/>
                <a:cs typeface="Arial" panose="020B0604020202020204" pitchFamily="34" charset="0"/>
              </a:rPr>
              <a:t>Multiple myeloma</a:t>
            </a:r>
          </a:p>
        </p:txBody>
      </p:sp>
      <p:sp>
        <p:nvSpPr>
          <p:cNvPr id="3" name="Text Placeholder 2">
            <a:extLst>
              <a:ext uri="{FF2B5EF4-FFF2-40B4-BE49-F238E27FC236}">
                <a16:creationId xmlns:a16="http://schemas.microsoft.com/office/drawing/2014/main" id="{7DBCF023-48EA-236B-DA92-16017DFF96CF}"/>
              </a:ext>
            </a:extLst>
          </p:cNvPr>
          <p:cNvSpPr>
            <a:spLocks noGrp="1"/>
          </p:cNvSpPr>
          <p:nvPr>
            <p:ph type="body" sz="quarter" idx="12"/>
          </p:nvPr>
        </p:nvSpPr>
        <p:spPr>
          <a:xfrm>
            <a:off x="503322" y="774310"/>
            <a:ext cx="11461699" cy="5163782"/>
          </a:xfrm>
        </p:spPr>
        <p:txBody>
          <a:bodyPr/>
          <a:lstStyle/>
          <a:p>
            <a:pPr marL="285750" indent="-285750">
              <a:lnSpc>
                <a:spcPct val="114000"/>
              </a:lnSpc>
              <a:spcBef>
                <a:spcPts val="600"/>
              </a:spcBef>
              <a:buFont typeface="Arial" panose="020B0604020202020204" pitchFamily="34" charset="0"/>
              <a:buChar char="•"/>
            </a:pPr>
            <a:r>
              <a:rPr lang="en-GB" dirty="0"/>
              <a:t>Malignant, progressive and incurable form of cancer that arises from plasma cells (type of white blood cell) in the bone marrow </a:t>
            </a:r>
          </a:p>
          <a:p>
            <a:pPr marL="285750" indent="-285750">
              <a:lnSpc>
                <a:spcPct val="114000"/>
              </a:lnSpc>
              <a:spcBef>
                <a:spcPts val="600"/>
              </a:spcBef>
              <a:buFont typeface="Arial" panose="020B0604020202020204" pitchFamily="34" charset="0"/>
              <a:buChar char="•"/>
            </a:pPr>
            <a:r>
              <a:rPr lang="en-GB" dirty="0"/>
              <a:t>Myeloma may be asymptomatic but when the disease progresses symptoms include:</a:t>
            </a:r>
          </a:p>
          <a:p>
            <a:pPr marL="971550" lvl="1" indent="-285750">
              <a:spcBef>
                <a:spcPts val="600"/>
              </a:spcBef>
            </a:pPr>
            <a:r>
              <a:rPr lang="en-GB" dirty="0"/>
              <a:t>Bone damage with pain and fractures</a:t>
            </a:r>
          </a:p>
          <a:p>
            <a:pPr marL="971550" lvl="1" indent="-285750">
              <a:spcBef>
                <a:spcPts val="600"/>
              </a:spcBef>
            </a:pPr>
            <a:r>
              <a:rPr lang="en-GB" dirty="0"/>
              <a:t>Low blood counts particularly anaemia with fatigue and shortness of breath</a:t>
            </a:r>
          </a:p>
          <a:p>
            <a:pPr marL="971550" lvl="1" indent="-285750">
              <a:spcBef>
                <a:spcPts val="600"/>
              </a:spcBef>
            </a:pPr>
            <a:r>
              <a:rPr lang="en-GB" dirty="0"/>
              <a:t>Kidney damage</a:t>
            </a:r>
          </a:p>
          <a:p>
            <a:pPr marL="971550" lvl="1" indent="-285750">
              <a:spcBef>
                <a:spcPts val="600"/>
              </a:spcBef>
            </a:pPr>
            <a:r>
              <a:rPr lang="en-GB" dirty="0"/>
              <a:t>Infections</a:t>
            </a:r>
          </a:p>
          <a:p>
            <a:pPr marL="971550" lvl="1" indent="-285750">
              <a:spcBef>
                <a:spcPts val="600"/>
              </a:spcBef>
            </a:pPr>
            <a:r>
              <a:rPr lang="en-GB" dirty="0"/>
              <a:t>Hypercalcaemia</a:t>
            </a:r>
          </a:p>
          <a:p>
            <a:pPr marL="285750" indent="-285750">
              <a:spcBef>
                <a:spcPts val="600"/>
              </a:spcBef>
              <a:buFont typeface="Arial" panose="020B0604020202020204" pitchFamily="34" charset="0"/>
              <a:buChar char="•"/>
            </a:pPr>
            <a:r>
              <a:rPr lang="en-GB" dirty="0"/>
              <a:t>The disease has cycles of remission and relapse. People diagnosed with myeloma will generally receive several different regimens but when refractory to those agents, survival is limited </a:t>
            </a:r>
          </a:p>
          <a:p>
            <a:pPr marL="285750" indent="-285750">
              <a:lnSpc>
                <a:spcPct val="114000"/>
              </a:lnSpc>
              <a:spcBef>
                <a:spcPts val="600"/>
              </a:spcBef>
              <a:buFont typeface="Arial" panose="020B0604020202020204" pitchFamily="34" charset="0"/>
              <a:buChar char="•"/>
            </a:pPr>
            <a:r>
              <a:rPr lang="en-GB" dirty="0"/>
              <a:t>Treatment aims to prolong survival and maintain a good quality of life by controlling the disease and relieving symptoms </a:t>
            </a:r>
          </a:p>
          <a:p>
            <a:pPr marL="285750" indent="-285750">
              <a:lnSpc>
                <a:spcPct val="114000"/>
              </a:lnSpc>
              <a:spcBef>
                <a:spcPts val="600"/>
              </a:spcBef>
              <a:buFont typeface="Arial" panose="020B0604020202020204" pitchFamily="34" charset="0"/>
              <a:buChar char="•"/>
            </a:pPr>
            <a:r>
              <a:rPr lang="en-GB" dirty="0"/>
              <a:t>Choice of subsequent therapy is influenced by previous treatment and response to it, duration of remission, comorbidities and patient preference </a:t>
            </a:r>
            <a:endParaRPr lang="en-GB" b="1" dirty="0"/>
          </a:p>
        </p:txBody>
      </p:sp>
    </p:spTree>
    <p:extLst>
      <p:ext uri="{BB962C8B-B14F-4D97-AF65-F5344CB8AC3E}">
        <p14:creationId xmlns:p14="http://schemas.microsoft.com/office/powerpoint/2010/main" val="2752013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25E32-D6AD-236E-08F2-8402CB70B49B}"/>
              </a:ext>
            </a:extLst>
          </p:cNvPr>
          <p:cNvSpPr>
            <a:spLocks noGrp="1"/>
          </p:cNvSpPr>
          <p:nvPr>
            <p:ph type="title"/>
          </p:nvPr>
        </p:nvSpPr>
        <p:spPr/>
        <p:txBody>
          <a:bodyPr>
            <a:normAutofit/>
          </a:bodyPr>
          <a:lstStyle/>
          <a:p>
            <a:r>
              <a:rPr lang="en-GB" dirty="0">
                <a:latin typeface="Arial" panose="020B0604020202020204" pitchFamily="34" charset="0"/>
                <a:cs typeface="Arial" panose="020B0604020202020204" pitchFamily="34" charset="0"/>
              </a:rPr>
              <a:t>Decision problem</a:t>
            </a:r>
          </a:p>
        </p:txBody>
      </p:sp>
      <p:graphicFrame>
        <p:nvGraphicFramePr>
          <p:cNvPr id="6" name="Table 3" descr="Key clinical trials, including design, population, intervention, comparators">
            <a:extLst>
              <a:ext uri="{FF2B5EF4-FFF2-40B4-BE49-F238E27FC236}">
                <a16:creationId xmlns:a16="http://schemas.microsoft.com/office/drawing/2014/main" id="{C905B4DB-A9E6-B94B-5F72-97A10D2C64E2}"/>
              </a:ext>
            </a:extLst>
          </p:cNvPr>
          <p:cNvGraphicFramePr>
            <a:graphicFrameLocks noGrp="1"/>
          </p:cNvGraphicFramePr>
          <p:nvPr>
            <p:extLst>
              <p:ext uri="{D42A27DB-BD31-4B8C-83A1-F6EECF244321}">
                <p14:modId xmlns:p14="http://schemas.microsoft.com/office/powerpoint/2010/main" val="2476582251"/>
              </p:ext>
            </p:extLst>
          </p:nvPr>
        </p:nvGraphicFramePr>
        <p:xfrm>
          <a:off x="212482" y="1166602"/>
          <a:ext cx="11845406" cy="5120640"/>
        </p:xfrm>
        <a:graphic>
          <a:graphicData uri="http://schemas.openxmlformats.org/drawingml/2006/table">
            <a:tbl>
              <a:tblPr firstRow="1" bandRow="1">
                <a:tableStyleId>{5C22544A-7EE6-4342-B048-85BDC9FD1C3A}</a:tableStyleId>
              </a:tblPr>
              <a:tblGrid>
                <a:gridCol w="1721771">
                  <a:extLst>
                    <a:ext uri="{9D8B030D-6E8A-4147-A177-3AD203B41FA5}">
                      <a16:colId xmlns:a16="http://schemas.microsoft.com/office/drawing/2014/main" val="2781295461"/>
                    </a:ext>
                  </a:extLst>
                </a:gridCol>
                <a:gridCol w="4275478">
                  <a:extLst>
                    <a:ext uri="{9D8B030D-6E8A-4147-A177-3AD203B41FA5}">
                      <a16:colId xmlns:a16="http://schemas.microsoft.com/office/drawing/2014/main" val="458621282"/>
                    </a:ext>
                  </a:extLst>
                </a:gridCol>
                <a:gridCol w="3807726">
                  <a:extLst>
                    <a:ext uri="{9D8B030D-6E8A-4147-A177-3AD203B41FA5}">
                      <a16:colId xmlns:a16="http://schemas.microsoft.com/office/drawing/2014/main" val="186496255"/>
                    </a:ext>
                  </a:extLst>
                </a:gridCol>
                <a:gridCol w="2040431">
                  <a:extLst>
                    <a:ext uri="{9D8B030D-6E8A-4147-A177-3AD203B41FA5}">
                      <a16:colId xmlns:a16="http://schemas.microsoft.com/office/drawing/2014/main" val="2018300686"/>
                    </a:ext>
                  </a:extLst>
                </a:gridCol>
              </a:tblGrid>
              <a:tr h="315381">
                <a:tc>
                  <a:txBody>
                    <a:bodyPr/>
                    <a:lstStyle/>
                    <a:p>
                      <a:endParaRPr lang="en-GB" dirty="0">
                        <a:solidFill>
                          <a:schemeClr val="bg1"/>
                        </a:solidFill>
                        <a:latin typeface="Arial" panose="020B0604020202020204" pitchFamily="34" charset="0"/>
                      </a:endParaRPr>
                    </a:p>
                  </a:txBody>
                  <a:tcPr>
                    <a:solidFill>
                      <a:schemeClr val="accent1"/>
                    </a:solidFill>
                  </a:tcPr>
                </a:tc>
                <a:tc>
                  <a:txBody>
                    <a:bodyPr/>
                    <a:lstStyle/>
                    <a:p>
                      <a:r>
                        <a:rPr lang="en-GB" dirty="0">
                          <a:latin typeface="Arial" panose="020B0604020202020204" pitchFamily="34" charset="0"/>
                        </a:rPr>
                        <a:t>Final scope</a:t>
                      </a:r>
                    </a:p>
                  </a:txBody>
                  <a:tcPr/>
                </a:tc>
                <a:tc>
                  <a:txBody>
                    <a:bodyPr/>
                    <a:lstStyle/>
                    <a:p>
                      <a:r>
                        <a:rPr lang="en-GB" dirty="0">
                          <a:latin typeface="Arial" panose="020B0604020202020204" pitchFamily="34" charset="0"/>
                        </a:rPr>
                        <a:t>Company</a:t>
                      </a:r>
                    </a:p>
                  </a:txBody>
                  <a:tcPr/>
                </a:tc>
                <a:tc>
                  <a:txBody>
                    <a:bodyPr/>
                    <a:lstStyle/>
                    <a:p>
                      <a:r>
                        <a:rPr lang="en-GB" dirty="0">
                          <a:latin typeface="Arial" panose="020B0604020202020204" pitchFamily="34" charset="0"/>
                        </a:rPr>
                        <a:t>EAG comments</a:t>
                      </a:r>
                    </a:p>
                  </a:txBody>
                  <a:tcPr/>
                </a:tc>
                <a:extLst>
                  <a:ext uri="{0D108BD9-81ED-4DB2-BD59-A6C34878D82A}">
                    <a16:rowId xmlns:a16="http://schemas.microsoft.com/office/drawing/2014/main" val="1220355904"/>
                  </a:ext>
                </a:extLst>
              </a:tr>
              <a:tr h="1024988">
                <a:tc>
                  <a:txBody>
                    <a:bodyPr/>
                    <a:lstStyle/>
                    <a:p>
                      <a:r>
                        <a:rPr lang="en-GB" b="1" dirty="0">
                          <a:solidFill>
                            <a:schemeClr val="bg1"/>
                          </a:solidFill>
                          <a:latin typeface="Arial" panose="020B0604020202020204" pitchFamily="34" charset="0"/>
                        </a:rPr>
                        <a:t>Population</a:t>
                      </a:r>
                    </a:p>
                  </a:txBody>
                  <a:tcPr>
                    <a:solidFill>
                      <a:schemeClr val="accent1"/>
                    </a:solidFill>
                  </a:tcPr>
                </a:tc>
                <a:tc>
                  <a:txBody>
                    <a:bodyPr/>
                    <a:lstStyle/>
                    <a:p>
                      <a:r>
                        <a:rPr lang="en-GB" dirty="0">
                          <a:latin typeface="Arial" panose="020B0604020202020204" pitchFamily="34" charset="0"/>
                        </a:rPr>
                        <a:t>Adults with RRMM who have received ≥2 previous treatments, including LEN and a PI and have demonstrated disease progression on the last therapy</a:t>
                      </a:r>
                    </a:p>
                  </a:txBody>
                  <a:tcPr/>
                </a:tc>
                <a:tc>
                  <a:txBody>
                    <a:bodyPr/>
                    <a:lstStyle/>
                    <a:p>
                      <a:r>
                        <a:rPr lang="en-GB" dirty="0">
                          <a:latin typeface="Arial" panose="020B0604020202020204" pitchFamily="34" charset="0"/>
                        </a:rPr>
                        <a:t>Adults with RRMM who have received 3 prior therapies, including LEN and a PI, and whose disease progressed on the last therapy </a:t>
                      </a:r>
                    </a:p>
                  </a:txBody>
                  <a:tcPr/>
                </a:tc>
                <a:tc>
                  <a:txBody>
                    <a:bodyPr/>
                    <a:lstStyle/>
                    <a:p>
                      <a:r>
                        <a:rPr lang="en-GB" dirty="0">
                          <a:latin typeface="Arial" panose="020B0604020202020204" pitchFamily="34" charset="0"/>
                        </a:rPr>
                        <a:t>Population is narrower than that specified within the NICE scope </a:t>
                      </a:r>
                    </a:p>
                  </a:txBody>
                  <a:tcPr/>
                </a:tc>
                <a:extLst>
                  <a:ext uri="{0D108BD9-81ED-4DB2-BD59-A6C34878D82A}">
                    <a16:rowId xmlns:a16="http://schemas.microsoft.com/office/drawing/2014/main" val="683507817"/>
                  </a:ext>
                </a:extLst>
              </a:tr>
              <a:tr h="315381">
                <a:tc>
                  <a:txBody>
                    <a:bodyPr/>
                    <a:lstStyle/>
                    <a:p>
                      <a:r>
                        <a:rPr lang="en-GB" b="1" dirty="0">
                          <a:solidFill>
                            <a:schemeClr val="bg1"/>
                          </a:solidFill>
                          <a:latin typeface="Arial" panose="020B0604020202020204" pitchFamily="34" charset="0"/>
                        </a:rPr>
                        <a:t>Intervention</a:t>
                      </a: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rPr>
                        <a:t>ISA+POM+DEX</a:t>
                      </a:r>
                    </a:p>
                  </a:txBody>
                  <a:tcPr/>
                </a:tc>
                <a:tc>
                  <a:txBody>
                    <a:bodyPr/>
                    <a:lstStyle/>
                    <a:p>
                      <a:r>
                        <a:rPr lang="en-GB" dirty="0">
                          <a:latin typeface="Arial" panose="020B0604020202020204" pitchFamily="34" charset="0"/>
                        </a:rPr>
                        <a:t>As per scope</a:t>
                      </a:r>
                    </a:p>
                  </a:txBody>
                  <a:tcPr/>
                </a:tc>
                <a:tc>
                  <a:txBody>
                    <a:bodyPr/>
                    <a:lstStyle/>
                    <a:p>
                      <a:r>
                        <a:rPr lang="en-GB" dirty="0">
                          <a:latin typeface="Arial" panose="020B0604020202020204" pitchFamily="34" charset="0"/>
                        </a:rPr>
                        <a:t>As per scope</a:t>
                      </a:r>
                    </a:p>
                  </a:txBody>
                  <a:tcPr/>
                </a:tc>
                <a:extLst>
                  <a:ext uri="{0D108BD9-81ED-4DB2-BD59-A6C34878D82A}">
                    <a16:rowId xmlns:a16="http://schemas.microsoft.com/office/drawing/2014/main" val="1606641215"/>
                  </a:ext>
                </a:extLst>
              </a:tr>
              <a:tr h="2207666">
                <a:tc>
                  <a:txBody>
                    <a:bodyPr/>
                    <a:lstStyle/>
                    <a:p>
                      <a:r>
                        <a:rPr lang="en-GB" b="1" dirty="0">
                          <a:solidFill>
                            <a:schemeClr val="bg1"/>
                          </a:solidFill>
                          <a:latin typeface="Arial" panose="020B0604020202020204" pitchFamily="34" charset="0"/>
                        </a:rPr>
                        <a:t>Comparators</a:t>
                      </a:r>
                    </a:p>
                  </a:txBody>
                  <a:tcPr>
                    <a:solidFill>
                      <a:schemeClr val="accent1"/>
                    </a:solidFill>
                  </a:tcPr>
                </a:tc>
                <a:tc>
                  <a:txBody>
                    <a:bodyPr/>
                    <a:lstStyle/>
                    <a:p>
                      <a:r>
                        <a:rPr lang="en-GB" dirty="0">
                          <a:latin typeface="Arial" panose="020B0604020202020204" pitchFamily="34" charset="0"/>
                        </a:rPr>
                        <a:t>For people who have had 3 previous therapies:</a:t>
                      </a:r>
                    </a:p>
                    <a:p>
                      <a:r>
                        <a:rPr lang="en-GB" dirty="0">
                          <a:latin typeface="Arial" panose="020B0604020202020204" pitchFamily="34" charset="0"/>
                        </a:rPr>
                        <a:t>• DARA</a:t>
                      </a:r>
                    </a:p>
                    <a:p>
                      <a:r>
                        <a:rPr lang="en-GB" dirty="0">
                          <a:latin typeface="Arial" panose="020B0604020202020204" pitchFamily="34" charset="0"/>
                        </a:rPr>
                        <a:t>• IXA+LEN+DEX (STNE)</a:t>
                      </a:r>
                    </a:p>
                    <a:p>
                      <a:r>
                        <a:rPr lang="en-GB" dirty="0">
                          <a:latin typeface="Arial" panose="020B0604020202020204" pitchFamily="34" charset="0"/>
                        </a:rPr>
                        <a:t>For people who have had 3 or more previous therapies;</a:t>
                      </a:r>
                    </a:p>
                    <a:p>
                      <a:r>
                        <a:rPr lang="en-GB" dirty="0">
                          <a:latin typeface="Arial" panose="020B0604020202020204" pitchFamily="34" charset="0"/>
                        </a:rPr>
                        <a:t>• POM+DEX</a:t>
                      </a:r>
                    </a:p>
                    <a:p>
                      <a:r>
                        <a:rPr lang="en-GB" dirty="0">
                          <a:latin typeface="Arial" panose="020B0604020202020204" pitchFamily="34" charset="0"/>
                        </a:rPr>
                        <a:t>• </a:t>
                      </a:r>
                      <a:r>
                        <a:rPr lang="en-GB" dirty="0" err="1">
                          <a:latin typeface="Arial" panose="020B0604020202020204" pitchFamily="34" charset="0"/>
                        </a:rPr>
                        <a:t>Elranatamab</a:t>
                      </a:r>
                      <a:r>
                        <a:rPr lang="en-GB" dirty="0">
                          <a:latin typeface="Arial" panose="020B0604020202020204" pitchFamily="34" charset="0"/>
                        </a:rPr>
                        <a:t> (STNE)</a:t>
                      </a:r>
                    </a:p>
                    <a:p>
                      <a:r>
                        <a:rPr lang="en-GB" dirty="0">
                          <a:latin typeface="Arial" panose="020B0604020202020204" pitchFamily="34" charset="0"/>
                        </a:rPr>
                        <a:t>• </a:t>
                      </a:r>
                      <a:r>
                        <a:rPr lang="en-GB" dirty="0" err="1">
                          <a:latin typeface="Arial" panose="020B0604020202020204" pitchFamily="34" charset="0"/>
                        </a:rPr>
                        <a:t>Ciltacabtagene</a:t>
                      </a:r>
                      <a:r>
                        <a:rPr lang="en-GB" dirty="0">
                          <a:latin typeface="Arial" panose="020B0604020202020204" pitchFamily="34" charset="0"/>
                        </a:rPr>
                        <a:t> </a:t>
                      </a:r>
                      <a:r>
                        <a:rPr lang="en-GB" dirty="0" err="1">
                          <a:latin typeface="Arial" panose="020B0604020202020204" pitchFamily="34" charset="0"/>
                        </a:rPr>
                        <a:t>autoleucel</a:t>
                      </a:r>
                      <a:r>
                        <a:rPr lang="en-GB" dirty="0">
                          <a:latin typeface="Arial" panose="020B0604020202020204" pitchFamily="34" charset="0"/>
                        </a:rPr>
                        <a:t> (STNE)</a:t>
                      </a:r>
                    </a:p>
                  </a:txBody>
                  <a:tcPr/>
                </a:tc>
                <a:tc>
                  <a:txBody>
                    <a:bodyPr/>
                    <a:lstStyle/>
                    <a:p>
                      <a:r>
                        <a:rPr lang="en-GB" sz="1800" kern="1200" dirty="0">
                          <a:solidFill>
                            <a:schemeClr val="dk1"/>
                          </a:solidFill>
                          <a:latin typeface="Arial" panose="020B0604020202020204" pitchFamily="34" charset="0"/>
                          <a:ea typeface="+mn-ea"/>
                          <a:cs typeface="+mn-cs"/>
                        </a:rPr>
                        <a:t>For people who had 3 previous </a:t>
                      </a:r>
                      <a:r>
                        <a:rPr lang="en-GB" dirty="0">
                          <a:latin typeface="Arial" panose="020B0604020202020204" pitchFamily="34" charset="0"/>
                        </a:rPr>
                        <a:t>therapies:</a:t>
                      </a:r>
                    </a:p>
                    <a:p>
                      <a:r>
                        <a:rPr lang="en-GB" dirty="0">
                          <a:latin typeface="Arial" panose="020B0604020202020204" pitchFamily="34" charset="0"/>
                        </a:rPr>
                        <a:t>• POM+DEX</a:t>
                      </a:r>
                    </a:p>
                    <a:p>
                      <a:r>
                        <a:rPr lang="en-GB" dirty="0">
                          <a:latin typeface="Arial" panose="020B0604020202020204" pitchFamily="34" charset="0"/>
                        </a:rPr>
                        <a:t>• DARA</a:t>
                      </a:r>
                    </a:p>
                  </a:txBody>
                  <a:tcPr/>
                </a:tc>
                <a:tc>
                  <a:txBody>
                    <a:bodyPr/>
                    <a:lstStyle/>
                    <a:p>
                      <a:r>
                        <a:rPr lang="en-GB" dirty="0">
                          <a:latin typeface="Arial" panose="020B0604020202020204" pitchFamily="34" charset="0"/>
                        </a:rPr>
                        <a:t>Satisfied with rationales for why other comparators were not included </a:t>
                      </a:r>
                    </a:p>
                  </a:txBody>
                  <a:tcPr/>
                </a:tc>
                <a:extLst>
                  <a:ext uri="{0D108BD9-81ED-4DB2-BD59-A6C34878D82A}">
                    <a16:rowId xmlns:a16="http://schemas.microsoft.com/office/drawing/2014/main" val="1086869075"/>
                  </a:ext>
                </a:extLst>
              </a:tr>
              <a:tr h="551917">
                <a:tc>
                  <a:txBody>
                    <a:bodyPr/>
                    <a:lstStyle/>
                    <a:p>
                      <a:r>
                        <a:rPr lang="en-GB" b="1" dirty="0">
                          <a:solidFill>
                            <a:schemeClr val="bg1"/>
                          </a:solidFill>
                          <a:latin typeface="Arial" panose="020B0604020202020204" pitchFamily="34" charset="0"/>
                        </a:rPr>
                        <a:t>Outcomes</a:t>
                      </a:r>
                    </a:p>
                  </a:txBody>
                  <a:tcPr>
                    <a:solidFill>
                      <a:schemeClr val="accent1"/>
                    </a:solidFill>
                  </a:tcPr>
                </a:tc>
                <a:tc>
                  <a:txBody>
                    <a:bodyPr/>
                    <a:lstStyle/>
                    <a:p>
                      <a:r>
                        <a:rPr lang="en-GB" dirty="0">
                          <a:latin typeface="Arial" panose="020B0604020202020204" pitchFamily="34" charset="0"/>
                        </a:rPr>
                        <a:t>PFS, OS, RR, DOR, TTP, TTNT, TTD, AE, </a:t>
                      </a:r>
                      <a:r>
                        <a:rPr lang="en-GB" dirty="0" err="1">
                          <a:latin typeface="Arial" panose="020B0604020202020204" pitchFamily="34" charset="0"/>
                        </a:rPr>
                        <a:t>HRQoL</a:t>
                      </a:r>
                      <a:endParaRPr lang="en-GB" dirty="0">
                        <a:latin typeface="Arial" panose="020B0604020202020204" pitchFamily="34" charset="0"/>
                      </a:endParaRPr>
                    </a:p>
                  </a:txBody>
                  <a:tcPr/>
                </a:tc>
                <a:tc>
                  <a:txBody>
                    <a:bodyPr/>
                    <a:lstStyle/>
                    <a:p>
                      <a:r>
                        <a:rPr lang="en-GB" dirty="0">
                          <a:latin typeface="Arial" panose="020B0604020202020204" pitchFamily="34" charset="0"/>
                        </a:rPr>
                        <a:t>As per scope</a:t>
                      </a:r>
                    </a:p>
                  </a:txBody>
                  <a:tcPr/>
                </a:tc>
                <a:tc>
                  <a:txBody>
                    <a:bodyPr/>
                    <a:lstStyle/>
                    <a:p>
                      <a:r>
                        <a:rPr lang="en-GB" dirty="0">
                          <a:latin typeface="Arial" panose="020B0604020202020204" pitchFamily="34" charset="0"/>
                        </a:rPr>
                        <a:t>As per scope</a:t>
                      </a:r>
                    </a:p>
                  </a:txBody>
                  <a:tcPr/>
                </a:tc>
                <a:extLst>
                  <a:ext uri="{0D108BD9-81ED-4DB2-BD59-A6C34878D82A}">
                    <a16:rowId xmlns:a16="http://schemas.microsoft.com/office/drawing/2014/main" val="3789602645"/>
                  </a:ext>
                </a:extLst>
              </a:tr>
            </a:tbl>
          </a:graphicData>
        </a:graphic>
      </p:graphicFrame>
      <p:sp>
        <p:nvSpPr>
          <p:cNvPr id="7" name="TextBox 6">
            <a:extLst>
              <a:ext uri="{FF2B5EF4-FFF2-40B4-BE49-F238E27FC236}">
                <a16:creationId xmlns:a16="http://schemas.microsoft.com/office/drawing/2014/main" id="{5AF7ECC9-FDD8-96B9-24F5-E6EAC857A033}"/>
              </a:ext>
            </a:extLst>
          </p:cNvPr>
          <p:cNvSpPr txBox="1"/>
          <p:nvPr/>
        </p:nvSpPr>
        <p:spPr>
          <a:xfrm>
            <a:off x="212482" y="792498"/>
            <a:ext cx="7725256" cy="369332"/>
          </a:xfrm>
          <a:prstGeom prst="rect">
            <a:avLst/>
          </a:prstGeom>
          <a:noFill/>
        </p:spPr>
        <p:txBody>
          <a:bodyPr wrap="none" rtlCol="0">
            <a:spAutoFit/>
          </a:bodyPr>
          <a:lstStyle/>
          <a:p>
            <a:r>
              <a:rPr lang="en-GB" b="1" dirty="0">
                <a:latin typeface="Arial" panose="020B0604020202020204" pitchFamily="34" charset="0"/>
              </a:rPr>
              <a:t>Table</a:t>
            </a:r>
            <a:r>
              <a:rPr lang="en-GB" dirty="0">
                <a:latin typeface="Arial" panose="020B0604020202020204" pitchFamily="34" charset="0"/>
              </a:rPr>
              <a:t> Population, intervention, comparators and outcomes from the scope</a:t>
            </a:r>
          </a:p>
        </p:txBody>
      </p:sp>
      <p:sp>
        <p:nvSpPr>
          <p:cNvPr id="9" name="TextBox 8">
            <a:extLst>
              <a:ext uri="{FF2B5EF4-FFF2-40B4-BE49-F238E27FC236}">
                <a16:creationId xmlns:a16="http://schemas.microsoft.com/office/drawing/2014/main" id="{D63E9554-E9FF-1EB9-E530-DA897AF8C98F}"/>
              </a:ext>
            </a:extLst>
          </p:cNvPr>
          <p:cNvSpPr txBox="1"/>
          <p:nvPr/>
        </p:nvSpPr>
        <p:spPr>
          <a:xfrm>
            <a:off x="8977745" y="6336907"/>
            <a:ext cx="2909455"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a:t>
            </a:r>
            <a:r>
              <a:rPr lang="en-GB" dirty="0">
                <a:latin typeface="Arial" panose="020B0604020202020204" pitchFamily="34" charset="0"/>
                <a:cs typeface="Arial" panose="020B0604020202020204" pitchFamily="34" charset="0"/>
                <a:hlinkClick r:id="rId3" action="ppaction://hlinksldjump"/>
              </a:rPr>
              <a:t>Treatment pathway</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61592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descr="Key clinical trials, including design, population, intervention, comparators">
            <a:extLst>
              <a:ext uri="{FF2B5EF4-FFF2-40B4-BE49-F238E27FC236}">
                <a16:creationId xmlns:a16="http://schemas.microsoft.com/office/drawing/2014/main" id="{89918375-094B-4553-88CB-E44FC8AEF27C}"/>
              </a:ext>
            </a:extLst>
          </p:cNvPr>
          <p:cNvGraphicFramePr>
            <a:graphicFrameLocks noGrp="1"/>
          </p:cNvGraphicFramePr>
          <p:nvPr>
            <p:extLst>
              <p:ext uri="{D42A27DB-BD31-4B8C-83A1-F6EECF244321}">
                <p14:modId xmlns:p14="http://schemas.microsoft.com/office/powerpoint/2010/main" val="943128657"/>
              </p:ext>
            </p:extLst>
          </p:nvPr>
        </p:nvGraphicFramePr>
        <p:xfrm>
          <a:off x="332874" y="1063716"/>
          <a:ext cx="11759268" cy="4730567"/>
        </p:xfrm>
        <a:graphic>
          <a:graphicData uri="http://schemas.openxmlformats.org/drawingml/2006/table">
            <a:tbl>
              <a:tblPr firstRow="1" bandRow="1">
                <a:tableStyleId>{5C22544A-7EE6-4342-B048-85BDC9FD1C3A}</a:tableStyleId>
              </a:tblPr>
              <a:tblGrid>
                <a:gridCol w="3050618">
                  <a:extLst>
                    <a:ext uri="{9D8B030D-6E8A-4147-A177-3AD203B41FA5}">
                      <a16:colId xmlns:a16="http://schemas.microsoft.com/office/drawing/2014/main" val="2781295461"/>
                    </a:ext>
                  </a:extLst>
                </a:gridCol>
                <a:gridCol w="8708650">
                  <a:extLst>
                    <a:ext uri="{9D8B030D-6E8A-4147-A177-3AD203B41FA5}">
                      <a16:colId xmlns:a16="http://schemas.microsoft.com/office/drawing/2014/main" val="458621282"/>
                    </a:ext>
                  </a:extLst>
                </a:gridCol>
              </a:tblGrid>
              <a:tr h="370840">
                <a:tc>
                  <a:txBody>
                    <a:bodyPr/>
                    <a:lstStyle/>
                    <a:p>
                      <a:endParaRPr lang="en-GB" dirty="0">
                        <a:solidFill>
                          <a:schemeClr val="bg1"/>
                        </a:solidFill>
                        <a:latin typeface="Arial" panose="020B0604020202020204" pitchFamily="34" charset="0"/>
                      </a:endParaRPr>
                    </a:p>
                  </a:txBody>
                  <a:tcPr>
                    <a:solidFill>
                      <a:schemeClr val="accent1"/>
                    </a:solidFill>
                  </a:tcPr>
                </a:tc>
                <a:tc>
                  <a:txBody>
                    <a:bodyPr/>
                    <a:lstStyle/>
                    <a:p>
                      <a:endParaRPr lang="en-GB" dirty="0">
                        <a:latin typeface="Arial" panose="020B0604020202020204" pitchFamily="34" charset="0"/>
                      </a:endParaRPr>
                    </a:p>
                  </a:txBody>
                  <a:tcPr/>
                </a:tc>
                <a:extLst>
                  <a:ext uri="{0D108BD9-81ED-4DB2-BD59-A6C34878D82A}">
                    <a16:rowId xmlns:a16="http://schemas.microsoft.com/office/drawing/2014/main" val="1220355904"/>
                  </a:ext>
                </a:extLst>
              </a:tr>
              <a:tr h="370840">
                <a:tc>
                  <a:txBody>
                    <a:bodyPr/>
                    <a:lstStyle/>
                    <a:p>
                      <a:r>
                        <a:rPr lang="en-GB" b="1" dirty="0">
                          <a:solidFill>
                            <a:schemeClr val="bg1"/>
                          </a:solidFill>
                          <a:latin typeface="Arial" panose="020B0604020202020204" pitchFamily="34" charset="0"/>
                        </a:rPr>
                        <a:t>Design</a:t>
                      </a:r>
                    </a:p>
                  </a:txBody>
                  <a:tcPr>
                    <a:solidFill>
                      <a:schemeClr val="accent1"/>
                    </a:solidFill>
                  </a:tcPr>
                </a:tc>
                <a:tc>
                  <a:txBody>
                    <a:bodyPr/>
                    <a:lstStyle/>
                    <a:p>
                      <a:r>
                        <a:rPr lang="en-GB" dirty="0">
                          <a:latin typeface="Arial" panose="020B0604020202020204" pitchFamily="34" charset="0"/>
                        </a:rPr>
                        <a:t>Phase III, prospective, randomised, open-label, active-controlled, multicentre, multinational, double-arm study</a:t>
                      </a:r>
                    </a:p>
                  </a:txBody>
                  <a:tcPr/>
                </a:tc>
                <a:extLst>
                  <a:ext uri="{0D108BD9-81ED-4DB2-BD59-A6C34878D82A}">
                    <a16:rowId xmlns:a16="http://schemas.microsoft.com/office/drawing/2014/main" val="683507817"/>
                  </a:ext>
                </a:extLst>
              </a:tr>
              <a:tr h="370840">
                <a:tc>
                  <a:txBody>
                    <a:bodyPr/>
                    <a:lstStyle/>
                    <a:p>
                      <a:r>
                        <a:rPr lang="en-GB" b="1" dirty="0">
                          <a:solidFill>
                            <a:schemeClr val="bg1"/>
                          </a:solidFill>
                          <a:latin typeface="Arial" panose="020B0604020202020204" pitchFamily="34" charset="0"/>
                        </a:rPr>
                        <a:t>Population</a:t>
                      </a:r>
                    </a:p>
                  </a:txBody>
                  <a:tcPr>
                    <a:solidFill>
                      <a:schemeClr val="accent1"/>
                    </a:solidFill>
                  </a:tcPr>
                </a:tc>
                <a:tc>
                  <a:txBody>
                    <a:bodyPr/>
                    <a:lstStyle/>
                    <a:p>
                      <a:r>
                        <a:rPr lang="en-GB" dirty="0">
                          <a:latin typeface="Arial" panose="020B0604020202020204" pitchFamily="34" charset="0"/>
                        </a:rPr>
                        <a:t>Adults with RRMM who had received at least 2 prior lines of therapy, including lenalidomide and a </a:t>
                      </a:r>
                      <a:r>
                        <a:rPr lang="en-GB" altLang="en-US" sz="1800" u="none" kern="1200" dirty="0">
                          <a:solidFill>
                            <a:schemeClr val="dk1"/>
                          </a:solidFill>
                          <a:effectLst/>
                          <a:latin typeface="Arial" panose="020B0604020202020204" pitchFamily="34" charset="0"/>
                          <a:ea typeface="+mn-ea"/>
                          <a:cs typeface="Arial" panose="020B0604020202020204" pitchFamily="34" charset="0"/>
                        </a:rPr>
                        <a:t>proteasome inhibitor </a:t>
                      </a:r>
                      <a:r>
                        <a:rPr lang="en-GB" dirty="0">
                          <a:latin typeface="Arial" panose="020B0604020202020204" pitchFamily="34" charset="0"/>
                        </a:rPr>
                        <a:t>(bortezomib, carfilzomib, or </a:t>
                      </a:r>
                      <a:r>
                        <a:rPr lang="en-GB" dirty="0" err="1">
                          <a:latin typeface="Arial" panose="020B0604020202020204" pitchFamily="34" charset="0"/>
                        </a:rPr>
                        <a:t>ixazomib</a:t>
                      </a:r>
                      <a:r>
                        <a:rPr lang="en-GB" dirty="0">
                          <a:latin typeface="Arial" panose="020B0604020202020204" pitchFamily="34" charset="0"/>
                        </a:rPr>
                        <a:t>) alone or in combination, and have demonstrated disease progression on or within 60 days of completion of the last therapy</a:t>
                      </a:r>
                    </a:p>
                  </a:txBody>
                  <a:tcPr/>
                </a:tc>
                <a:extLst>
                  <a:ext uri="{0D108BD9-81ED-4DB2-BD59-A6C34878D82A}">
                    <a16:rowId xmlns:a16="http://schemas.microsoft.com/office/drawing/2014/main" val="1606641215"/>
                  </a:ext>
                </a:extLst>
              </a:tr>
              <a:tr h="370840">
                <a:tc>
                  <a:txBody>
                    <a:bodyPr/>
                    <a:lstStyle/>
                    <a:p>
                      <a:r>
                        <a:rPr lang="en-GB" b="1" dirty="0">
                          <a:solidFill>
                            <a:schemeClr val="bg1"/>
                          </a:solidFill>
                          <a:latin typeface="Arial" panose="020B0604020202020204" pitchFamily="34" charset="0"/>
                        </a:rPr>
                        <a:t>Intervention</a:t>
                      </a:r>
                    </a:p>
                  </a:txBody>
                  <a:tcPr>
                    <a:solidFill>
                      <a:schemeClr val="accent1"/>
                    </a:solidFill>
                  </a:tcPr>
                </a:tc>
                <a:tc>
                  <a:txBody>
                    <a:bodyPr/>
                    <a:lstStyle/>
                    <a:p>
                      <a:r>
                        <a:rPr lang="en-GB" dirty="0">
                          <a:latin typeface="Arial" panose="020B0604020202020204" pitchFamily="34" charset="0"/>
                        </a:rPr>
                        <a:t>ISA+POM+DEX</a:t>
                      </a:r>
                    </a:p>
                  </a:txBody>
                  <a:tcPr/>
                </a:tc>
                <a:extLst>
                  <a:ext uri="{0D108BD9-81ED-4DB2-BD59-A6C34878D82A}">
                    <a16:rowId xmlns:a16="http://schemas.microsoft.com/office/drawing/2014/main" val="1086869075"/>
                  </a:ext>
                </a:extLst>
              </a:tr>
              <a:tr h="370840">
                <a:tc>
                  <a:txBody>
                    <a:bodyPr/>
                    <a:lstStyle/>
                    <a:p>
                      <a:r>
                        <a:rPr lang="en-GB" b="1" dirty="0">
                          <a:solidFill>
                            <a:schemeClr val="bg1"/>
                          </a:solidFill>
                          <a:latin typeface="Arial" panose="020B0604020202020204" pitchFamily="34" charset="0"/>
                        </a:rPr>
                        <a:t>Comparator(s)</a:t>
                      </a:r>
                    </a:p>
                  </a:txBody>
                  <a:tcPr>
                    <a:solidFill>
                      <a:schemeClr val="accent1"/>
                    </a:solidFill>
                  </a:tcPr>
                </a:tc>
                <a:tc>
                  <a:txBody>
                    <a:bodyPr/>
                    <a:lstStyle/>
                    <a:p>
                      <a:r>
                        <a:rPr lang="en-GB" dirty="0">
                          <a:latin typeface="Arial" panose="020B0604020202020204" pitchFamily="34" charset="0"/>
                        </a:rPr>
                        <a:t>POM+DEX</a:t>
                      </a:r>
                    </a:p>
                  </a:txBody>
                  <a:tcPr/>
                </a:tc>
                <a:extLst>
                  <a:ext uri="{0D108BD9-81ED-4DB2-BD59-A6C34878D82A}">
                    <a16:rowId xmlns:a16="http://schemas.microsoft.com/office/drawing/2014/main" val="3789602645"/>
                  </a:ext>
                </a:extLst>
              </a:tr>
              <a:tr h="370840">
                <a:tc>
                  <a:txBody>
                    <a:bodyPr/>
                    <a:lstStyle/>
                    <a:p>
                      <a:r>
                        <a:rPr lang="en-GB" b="1" dirty="0">
                          <a:solidFill>
                            <a:schemeClr val="bg1"/>
                          </a:solidFill>
                          <a:latin typeface="Arial" panose="020B0604020202020204" pitchFamily="34" charset="0"/>
                        </a:rPr>
                        <a:t>Primary outcome</a:t>
                      </a:r>
                    </a:p>
                  </a:txBody>
                  <a:tcPr>
                    <a:solidFill>
                      <a:schemeClr val="accent1"/>
                    </a:solidFill>
                  </a:tcPr>
                </a:tc>
                <a:tc>
                  <a:txBody>
                    <a:bodyPr/>
                    <a:lstStyle/>
                    <a:p>
                      <a:r>
                        <a:rPr lang="en-GB" dirty="0">
                          <a:latin typeface="Arial" panose="020B0604020202020204" pitchFamily="34" charset="0"/>
                        </a:rPr>
                        <a:t>Progression-free survival</a:t>
                      </a:r>
                    </a:p>
                  </a:txBody>
                  <a:tcPr/>
                </a:tc>
                <a:extLst>
                  <a:ext uri="{0D108BD9-81ED-4DB2-BD59-A6C34878D82A}">
                    <a16:rowId xmlns:a16="http://schemas.microsoft.com/office/drawing/2014/main" val="3245755481"/>
                  </a:ext>
                </a:extLst>
              </a:tr>
              <a:tr h="370840">
                <a:tc>
                  <a:txBody>
                    <a:bodyPr/>
                    <a:lstStyle/>
                    <a:p>
                      <a:r>
                        <a:rPr lang="en-GB" b="1" dirty="0">
                          <a:solidFill>
                            <a:schemeClr val="bg1"/>
                          </a:solidFill>
                          <a:latin typeface="Arial" panose="020B0604020202020204" pitchFamily="34" charset="0"/>
                        </a:rPr>
                        <a:t>Key secondary outcomes</a:t>
                      </a:r>
                    </a:p>
                  </a:txBody>
                  <a:tcPr>
                    <a:solidFill>
                      <a:schemeClr val="accent1"/>
                    </a:solidFill>
                  </a:tcPr>
                </a:tc>
                <a:tc>
                  <a:txBody>
                    <a:bodyPr/>
                    <a:lstStyle/>
                    <a:p>
                      <a:r>
                        <a:rPr lang="en-GB" dirty="0">
                          <a:latin typeface="Arial" panose="020B0604020202020204" pitchFamily="34" charset="0"/>
                        </a:rPr>
                        <a:t>Overall survival and overall response rate</a:t>
                      </a:r>
                    </a:p>
                  </a:txBody>
                  <a:tcPr/>
                </a:tc>
                <a:extLst>
                  <a:ext uri="{0D108BD9-81ED-4DB2-BD59-A6C34878D82A}">
                    <a16:rowId xmlns:a16="http://schemas.microsoft.com/office/drawing/2014/main" val="1997387758"/>
                  </a:ext>
                </a:extLst>
              </a:tr>
              <a:tr h="407487">
                <a:tc>
                  <a:txBody>
                    <a:bodyPr/>
                    <a:lstStyle/>
                    <a:p>
                      <a:r>
                        <a:rPr lang="en-GB" b="1" dirty="0">
                          <a:solidFill>
                            <a:schemeClr val="bg1"/>
                          </a:solidFill>
                          <a:latin typeface="Arial" panose="020B0604020202020204" pitchFamily="34" charset="0"/>
                        </a:rPr>
                        <a:t>Locations</a:t>
                      </a:r>
                    </a:p>
                  </a:txBody>
                  <a:tcPr>
                    <a:solidFill>
                      <a:schemeClr val="accent1"/>
                    </a:solidFill>
                  </a:tcPr>
                </a:tc>
                <a:tc>
                  <a:txBody>
                    <a:bodyPr/>
                    <a:lstStyle/>
                    <a:p>
                      <a:r>
                        <a:rPr lang="en-GB" dirty="0">
                          <a:latin typeface="Arial" panose="020B0604020202020204" pitchFamily="34" charset="0"/>
                        </a:rPr>
                        <a:t>102 sites in 24 countries (Including the UK)</a:t>
                      </a:r>
                    </a:p>
                  </a:txBody>
                  <a:tcPr/>
                </a:tc>
                <a:extLst>
                  <a:ext uri="{0D108BD9-81ED-4DB2-BD59-A6C34878D82A}">
                    <a16:rowId xmlns:a16="http://schemas.microsoft.com/office/drawing/2014/main" val="4222386618"/>
                  </a:ext>
                </a:extLst>
              </a:tr>
              <a:tr h="370840">
                <a:tc>
                  <a:txBody>
                    <a:bodyPr/>
                    <a:lstStyle/>
                    <a:p>
                      <a:r>
                        <a:rPr lang="en-GB" b="1" dirty="0">
                          <a:solidFill>
                            <a:schemeClr val="bg1"/>
                          </a:solidFill>
                          <a:latin typeface="Arial" panose="020B0604020202020204" pitchFamily="34" charset="0"/>
                        </a:rPr>
                        <a:t>Used in model?</a:t>
                      </a:r>
                    </a:p>
                  </a:txBody>
                  <a:tcPr>
                    <a:solidFill>
                      <a:schemeClr val="accent1"/>
                    </a:solidFill>
                  </a:tcPr>
                </a:tc>
                <a:tc>
                  <a:txBody>
                    <a:bodyPr/>
                    <a:lstStyle/>
                    <a:p>
                      <a:r>
                        <a:rPr lang="en-GB" dirty="0">
                          <a:latin typeface="Arial" panose="020B0604020202020204" pitchFamily="34" charset="0"/>
                        </a:rPr>
                        <a:t>Post hoc analyses were conducted and reported for a subgroup of patients in the ICARIA-MM study at 4L of treatment.</a:t>
                      </a:r>
                    </a:p>
                  </a:txBody>
                  <a:tcPr/>
                </a:tc>
                <a:extLst>
                  <a:ext uri="{0D108BD9-81ED-4DB2-BD59-A6C34878D82A}">
                    <a16:rowId xmlns:a16="http://schemas.microsoft.com/office/drawing/2014/main" val="1907692530"/>
                  </a:ext>
                </a:extLst>
              </a:tr>
            </a:tbl>
          </a:graphicData>
        </a:graphic>
      </p:graphicFrame>
      <p:sp>
        <p:nvSpPr>
          <p:cNvPr id="2" name="Title 1">
            <a:extLst>
              <a:ext uri="{FF2B5EF4-FFF2-40B4-BE49-F238E27FC236}">
                <a16:creationId xmlns:a16="http://schemas.microsoft.com/office/drawing/2014/main" id="{548E7892-21FA-C57C-C950-AF55E9490E51}"/>
              </a:ext>
            </a:extLst>
          </p:cNvPr>
          <p:cNvSpPr>
            <a:spLocks noGrp="1"/>
          </p:cNvSpPr>
          <p:nvPr>
            <p:ph type="title"/>
          </p:nvPr>
        </p:nvSpPr>
        <p:spPr/>
        <p:txBody>
          <a:bodyPr>
            <a:normAutofit/>
          </a:bodyPr>
          <a:lstStyle/>
          <a:p>
            <a:r>
              <a:rPr lang="en-GB" dirty="0">
                <a:latin typeface="Arial" panose="020B0604020202020204" pitchFamily="34" charset="0"/>
                <a:cs typeface="Arial" panose="020B0604020202020204" pitchFamily="34" charset="0"/>
              </a:rPr>
              <a:t>Summary of ICARIA-MM clinical trial</a:t>
            </a:r>
          </a:p>
        </p:txBody>
      </p:sp>
      <p:sp>
        <p:nvSpPr>
          <p:cNvPr id="4" name="TextBox 3">
            <a:extLst>
              <a:ext uri="{FF2B5EF4-FFF2-40B4-BE49-F238E27FC236}">
                <a16:creationId xmlns:a16="http://schemas.microsoft.com/office/drawing/2014/main" id="{A70D67F4-884A-D44B-3F84-303F347BEF1C}"/>
              </a:ext>
            </a:extLst>
          </p:cNvPr>
          <p:cNvSpPr txBox="1"/>
          <p:nvPr/>
        </p:nvSpPr>
        <p:spPr>
          <a:xfrm>
            <a:off x="3947034" y="6317734"/>
            <a:ext cx="792928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a:t>
            </a:r>
            <a:r>
              <a:rPr lang="pt-BR" dirty="0">
                <a:latin typeface="Arial" panose="020B0604020202020204" pitchFamily="34" charset="0"/>
                <a:cs typeface="Arial" panose="020B0604020202020204" pitchFamily="34" charset="0"/>
                <a:hlinkClick r:id="rId3" action="ppaction://hlinksldjump"/>
              </a:rPr>
              <a:t>ICARIA-MM trial of ISA+POM+DEX vs POM+DEX: results – PFS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76189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8572"/>
          </a:xfrm>
        </p:spPr>
        <p:txBody>
          <a:bodyPr>
            <a:normAutofit/>
          </a:bodyPr>
          <a:lstStyle/>
          <a:p>
            <a:r>
              <a:rPr lang="en-GB" sz="2800" dirty="0">
                <a:latin typeface="Arial" panose="020B0604020202020204" pitchFamily="34" charset="0"/>
                <a:cs typeface="Arial" panose="020B0604020202020204" pitchFamily="34" charset="0"/>
              </a:rPr>
              <a:t>ICARIA-MM trial results - OS (sensitivity analysis)</a:t>
            </a:r>
            <a:endParaRPr lang="en-GB" sz="2900" dirty="0">
              <a:latin typeface="Arial" panose="020B0604020202020204" pitchFamily="34" charset="0"/>
              <a:cs typeface="Arial" panose="020B0604020202020204" pitchFamily="34" charset="0"/>
            </a:endParaRPr>
          </a:p>
        </p:txBody>
      </p:sp>
      <p:graphicFrame>
        <p:nvGraphicFramePr>
          <p:cNvPr id="4" name="Table 3" descr="Baseline characteristics for intervention and comparator">
            <a:extLst>
              <a:ext uri="{FF2B5EF4-FFF2-40B4-BE49-F238E27FC236}">
                <a16:creationId xmlns:a16="http://schemas.microsoft.com/office/drawing/2014/main" id="{7D1B0D01-F78E-3B27-249C-8B613183E238}"/>
              </a:ext>
            </a:extLst>
          </p:cNvPr>
          <p:cNvGraphicFramePr>
            <a:graphicFrameLocks noGrp="1"/>
          </p:cNvGraphicFramePr>
          <p:nvPr>
            <p:extLst>
              <p:ext uri="{D42A27DB-BD31-4B8C-83A1-F6EECF244321}">
                <p14:modId xmlns:p14="http://schemas.microsoft.com/office/powerpoint/2010/main" val="4180819895"/>
              </p:ext>
            </p:extLst>
          </p:nvPr>
        </p:nvGraphicFramePr>
        <p:xfrm>
          <a:off x="455820" y="4905660"/>
          <a:ext cx="11282523" cy="1463040"/>
        </p:xfrm>
        <a:graphic>
          <a:graphicData uri="http://schemas.openxmlformats.org/drawingml/2006/table">
            <a:tbl>
              <a:tblPr firstRow="1" bandRow="1">
                <a:tableStyleId>{5C22544A-7EE6-4342-B048-85BDC9FD1C3A}</a:tableStyleId>
              </a:tblPr>
              <a:tblGrid>
                <a:gridCol w="4075083">
                  <a:extLst>
                    <a:ext uri="{9D8B030D-6E8A-4147-A177-3AD203B41FA5}">
                      <a16:colId xmlns:a16="http://schemas.microsoft.com/office/drawing/2014/main" val="2104598003"/>
                    </a:ext>
                  </a:extLst>
                </a:gridCol>
                <a:gridCol w="7207440">
                  <a:extLst>
                    <a:ext uri="{9D8B030D-6E8A-4147-A177-3AD203B41FA5}">
                      <a16:colId xmlns:a16="http://schemas.microsoft.com/office/drawing/2014/main" val="86637677"/>
                    </a:ext>
                  </a:extLst>
                </a:gridCol>
              </a:tblGrid>
              <a:tr h="334846">
                <a:tc>
                  <a:txBody>
                    <a:bodyPr/>
                    <a:lstStyle/>
                    <a:p>
                      <a:pPr algn="l"/>
                      <a:endParaRPr lang="en-GB" sz="1800" b="0" dirty="0">
                        <a:solidFill>
                          <a:schemeClr val="bg1"/>
                        </a:solidFill>
                        <a:latin typeface="Arial" panose="020B0604020202020204" pitchFamily="34" charset="0"/>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0" dirty="0">
                          <a:latin typeface="Arial" panose="020B0604020202020204" pitchFamily="34" charset="0"/>
                        </a:rPr>
                        <a:t>ISA+POM+DEX vs POM+DEX: OS HR (95% CI) </a:t>
                      </a:r>
                    </a:p>
                  </a:txBody>
                  <a:tcPr/>
                </a:tc>
                <a:extLst>
                  <a:ext uri="{0D108BD9-81ED-4DB2-BD59-A6C34878D82A}">
                    <a16:rowId xmlns:a16="http://schemas.microsoft.com/office/drawing/2014/main" val="1887854385"/>
                  </a:ext>
                </a:extLst>
              </a:tr>
              <a:tr h="327996">
                <a:tc>
                  <a:txBody>
                    <a:bodyPr/>
                    <a:lstStyle/>
                    <a:p>
                      <a:pPr algn="l"/>
                      <a:r>
                        <a:rPr lang="en-GB" sz="1800" b="0" dirty="0">
                          <a:solidFill>
                            <a:schemeClr val="bg1"/>
                          </a:solidFill>
                          <a:latin typeface="Arial" panose="020B0604020202020204" pitchFamily="34" charset="0"/>
                        </a:rPr>
                        <a:t>4</a:t>
                      </a:r>
                      <a:r>
                        <a:rPr lang="en-GB" sz="1800" b="0" baseline="30000" dirty="0">
                          <a:solidFill>
                            <a:schemeClr val="bg1"/>
                          </a:solidFill>
                          <a:latin typeface="Arial" panose="020B0604020202020204" pitchFamily="34" charset="0"/>
                        </a:rPr>
                        <a:t>th</a:t>
                      </a:r>
                      <a:r>
                        <a:rPr lang="en-GB" sz="1800" b="0" dirty="0">
                          <a:solidFill>
                            <a:schemeClr val="bg1"/>
                          </a:solidFill>
                          <a:latin typeface="Arial" panose="020B0604020202020204" pitchFamily="34" charset="0"/>
                        </a:rPr>
                        <a:t> line unadjusted</a:t>
                      </a:r>
                    </a:p>
                  </a:txBody>
                  <a:tcPr anchor="ctr">
                    <a:solidFill>
                      <a:schemeClr val="accent1"/>
                    </a:solidFill>
                  </a:tcPr>
                </a:tc>
                <a:tc>
                  <a:txBody>
                    <a:bodyPr/>
                    <a:lstStyle/>
                    <a:p>
                      <a:pPr algn="ctr" fontAlgn="ctr"/>
                      <a:r>
                        <a:rPr lang="en-GB" sz="1800" b="0" i="0" u="none" strike="noStrike" dirty="0">
                          <a:solidFill>
                            <a:srgbClr val="000000"/>
                          </a:solidFill>
                          <a:effectLst/>
                          <a:latin typeface="Arial" panose="020B0604020202020204" pitchFamily="34" charset="0"/>
                          <a:cs typeface="Arial" panose="020B0604020202020204" pitchFamily="34" charset="0"/>
                        </a:rPr>
                        <a:t>0.657 (0.409 -1.055)</a:t>
                      </a:r>
                    </a:p>
                  </a:txBody>
                  <a:tcPr marL="0" marR="0" marT="0" marB="0" anchor="ctr"/>
                </a:tc>
                <a:extLst>
                  <a:ext uri="{0D108BD9-81ED-4DB2-BD59-A6C34878D82A}">
                    <a16:rowId xmlns:a16="http://schemas.microsoft.com/office/drawing/2014/main" val="2736809526"/>
                  </a:ext>
                </a:extLst>
              </a:tr>
              <a:tr h="158116">
                <a:tc>
                  <a:txBody>
                    <a:bodyPr/>
                    <a:lstStyle/>
                    <a:p>
                      <a:pPr algn="l"/>
                      <a:r>
                        <a:rPr lang="en-GB" sz="1800" b="0" dirty="0">
                          <a:solidFill>
                            <a:schemeClr val="bg1"/>
                          </a:solidFill>
                          <a:latin typeface="Arial" panose="020B0604020202020204" pitchFamily="34" charset="0"/>
                        </a:rPr>
                        <a:t>IPCW adjustment</a:t>
                      </a:r>
                    </a:p>
                  </a:txBody>
                  <a:tcPr>
                    <a:solidFill>
                      <a:schemeClr val="accent1"/>
                    </a:solidFill>
                  </a:tcPr>
                </a:tc>
                <a:tc>
                  <a:txBody>
                    <a:bodyPr/>
                    <a:lstStyle/>
                    <a:p>
                      <a:pPr algn="ctr" fontAlgn="ctr"/>
                      <a:r>
                        <a:rPr lang="en-GB" sz="1800" b="0" i="0" u="none" strike="noStrike" kern="1200" dirty="0">
                          <a:solidFill>
                            <a:srgbClr val="000000"/>
                          </a:solidFill>
                          <a:effectLst/>
                          <a:latin typeface="Arial" panose="020B0604020202020204" pitchFamily="34" charset="0"/>
                          <a:ea typeface="+mn-ea"/>
                          <a:cs typeface="Arial" panose="020B0604020202020204" pitchFamily="34" charset="0"/>
                        </a:rPr>
                        <a:t>0.650 (0.373 -1.132)</a:t>
                      </a:r>
                    </a:p>
                  </a:txBody>
                  <a:tcPr marL="0" marR="0" marT="0" marB="0" anchor="ctr"/>
                </a:tc>
                <a:extLst>
                  <a:ext uri="{0D108BD9-81ED-4DB2-BD59-A6C34878D82A}">
                    <a16:rowId xmlns:a16="http://schemas.microsoft.com/office/drawing/2014/main" val="1628922298"/>
                  </a:ext>
                </a:extLst>
              </a:tr>
              <a:tr h="283461">
                <a:tc>
                  <a:txBody>
                    <a:bodyPr/>
                    <a:lstStyle/>
                    <a:p>
                      <a:pPr algn="l"/>
                      <a:r>
                        <a:rPr lang="en-GB" sz="1800" b="0" dirty="0">
                          <a:solidFill>
                            <a:schemeClr val="bg1"/>
                          </a:solidFill>
                          <a:latin typeface="Arial" panose="020B0604020202020204" pitchFamily="34" charset="0"/>
                        </a:rPr>
                        <a:t>Simple TSE adjustment</a:t>
                      </a:r>
                    </a:p>
                  </a:txBody>
                  <a:tcPr>
                    <a:solidFill>
                      <a:schemeClr val="accent1"/>
                    </a:solidFill>
                  </a:tcPr>
                </a:tc>
                <a:tc>
                  <a:txBody>
                    <a:bodyPr/>
                    <a:lstStyle/>
                    <a:p>
                      <a:pPr marL="0" algn="ctr" defTabSz="914400" rtl="0" eaLnBrk="1" fontAlgn="ctr" latinLnBrk="0" hangingPunct="1"/>
                      <a:r>
                        <a:rPr lang="en-GB" sz="1800" b="0" i="0" u="none" strike="noStrike" kern="1200" dirty="0">
                          <a:solidFill>
                            <a:srgbClr val="000000"/>
                          </a:solidFill>
                          <a:effectLst/>
                          <a:latin typeface="Arial" panose="020B0604020202020204" pitchFamily="34" charset="0"/>
                          <a:ea typeface="+mn-ea"/>
                          <a:cs typeface="Arial" panose="020B0604020202020204" pitchFamily="34" charset="0"/>
                        </a:rPr>
                        <a:t>0.618 (0.378 – 1.009)</a:t>
                      </a:r>
                    </a:p>
                  </a:txBody>
                  <a:tcPr marL="0" marR="0" marT="0" marB="0" anchor="ctr"/>
                </a:tc>
                <a:extLst>
                  <a:ext uri="{0D108BD9-81ED-4DB2-BD59-A6C34878D82A}">
                    <a16:rowId xmlns:a16="http://schemas.microsoft.com/office/drawing/2014/main" val="3591057690"/>
                  </a:ext>
                </a:extLst>
              </a:tr>
            </a:tbl>
          </a:graphicData>
        </a:graphic>
      </p:graphicFrame>
      <p:sp>
        <p:nvSpPr>
          <p:cNvPr id="5" name="TextBox 4">
            <a:extLst>
              <a:ext uri="{FF2B5EF4-FFF2-40B4-BE49-F238E27FC236}">
                <a16:creationId xmlns:a16="http://schemas.microsoft.com/office/drawing/2014/main" id="{F3D274F0-1D98-EE93-CBBB-D6D63A0338C5}"/>
              </a:ext>
            </a:extLst>
          </p:cNvPr>
          <p:cNvSpPr txBox="1"/>
          <p:nvPr/>
        </p:nvSpPr>
        <p:spPr>
          <a:xfrm>
            <a:off x="453657" y="4564405"/>
            <a:ext cx="8988294"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a:t>
            </a:r>
            <a:r>
              <a:rPr lang="en-GB" dirty="0">
                <a:latin typeface="Arial" panose="020B0604020202020204" pitchFamily="34" charset="0"/>
                <a:cs typeface="Arial" panose="020B0604020202020204" pitchFamily="34" charset="0"/>
              </a:rPr>
              <a:t>: OS sensitivity analyses adjusting for subsequent DARA, 4</a:t>
            </a:r>
            <a:r>
              <a:rPr lang="en-GB" baseline="30000" dirty="0">
                <a:latin typeface="Arial" panose="020B0604020202020204" pitchFamily="34" charset="0"/>
                <a:cs typeface="Arial" panose="020B0604020202020204" pitchFamily="34" charset="0"/>
              </a:rPr>
              <a:t>th</a:t>
            </a:r>
            <a:r>
              <a:rPr lang="en-GB" dirty="0">
                <a:latin typeface="Arial" panose="020B0604020202020204" pitchFamily="34" charset="0"/>
                <a:cs typeface="Arial" panose="020B0604020202020204" pitchFamily="34" charset="0"/>
              </a:rPr>
              <a:t> line population</a:t>
            </a:r>
          </a:p>
        </p:txBody>
      </p:sp>
      <p:sp>
        <p:nvSpPr>
          <p:cNvPr id="7" name="Rectangle 6">
            <a:extLst>
              <a:ext uri="{FF2B5EF4-FFF2-40B4-BE49-F238E27FC236}">
                <a16:creationId xmlns:a16="http://schemas.microsoft.com/office/drawing/2014/main" id="{AAF219A8-8F65-A77F-788E-8DC1984D9D28}"/>
              </a:ext>
            </a:extLst>
          </p:cNvPr>
          <p:cNvSpPr/>
          <p:nvPr/>
        </p:nvSpPr>
        <p:spPr>
          <a:xfrm>
            <a:off x="474492" y="728410"/>
            <a:ext cx="11250784" cy="849734"/>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1"/>
                </a:solidFill>
                <a:latin typeface="Arial" panose="020B0604020202020204" pitchFamily="34" charset="0"/>
                <a:cs typeface="Arial" panose="020B0604020202020204" pitchFamily="34" charset="0"/>
              </a:rPr>
              <a:t>Background</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Subsequent DARA in 18.2% and 41% of 4L patients in ISA+POM+DEX and POM+DEX arms respectively</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Not UK practice, discrepancy between arms introduces uncertainty in the measurement of OS</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a:p>
            <a:endParaRPr lang="en-GB"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3855B934-11FD-DB86-BF8B-09F0C42F5D29}"/>
              </a:ext>
            </a:extLst>
          </p:cNvPr>
          <p:cNvSpPr/>
          <p:nvPr/>
        </p:nvSpPr>
        <p:spPr>
          <a:xfrm>
            <a:off x="466724" y="1668075"/>
            <a:ext cx="11250784" cy="849734"/>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accent2"/>
                </a:solidFill>
                <a:latin typeface="Arial" panose="020B0604020202020204" pitchFamily="34" charset="0"/>
              </a:rPr>
              <a:t>Company</a:t>
            </a:r>
          </a:p>
          <a:p>
            <a:pPr marL="342900"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Adjusted the OS data to account for subsequent DARA using inverse probability of censoring weighting (IPCW) and two-stage estimation (TSE) – does not appear to impact relative treatment effect – see table</a:t>
            </a:r>
          </a:p>
        </p:txBody>
      </p:sp>
      <p:sp>
        <p:nvSpPr>
          <p:cNvPr id="10" name="Rectangle 9">
            <a:extLst>
              <a:ext uri="{FF2B5EF4-FFF2-40B4-BE49-F238E27FC236}">
                <a16:creationId xmlns:a16="http://schemas.microsoft.com/office/drawing/2014/main" id="{CEE33738-03EA-C1DA-658C-2726B90D6A3C}"/>
              </a:ext>
            </a:extLst>
          </p:cNvPr>
          <p:cNvSpPr/>
          <p:nvPr/>
        </p:nvSpPr>
        <p:spPr>
          <a:xfrm>
            <a:off x="455821" y="2583923"/>
            <a:ext cx="11282524" cy="198048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r>
              <a:rPr lang="en-GB" sz="2000" b="1" dirty="0">
                <a:solidFill>
                  <a:schemeClr val="tx1"/>
                </a:solidFill>
                <a:latin typeface="Arial" panose="020B0604020202020204" pitchFamily="34" charset="0"/>
              </a:rPr>
              <a:t>EAG comments: </a:t>
            </a:r>
            <a:r>
              <a:rPr lang="en-GB" dirty="0">
                <a:solidFill>
                  <a:schemeClr val="tx1"/>
                </a:solidFill>
                <a:latin typeface="Arial" panose="020B0604020202020204" pitchFamily="34" charset="0"/>
                <a:cs typeface="Arial" panose="020B0604020202020204" pitchFamily="34" charset="0"/>
              </a:rPr>
              <a:t>company’s model only explored impact of subsequent therapies using TSE-adjusted HR </a:t>
            </a:r>
          </a:p>
          <a:p>
            <a:pPr marL="742950" lvl="1" indent="-285750">
              <a:spcBef>
                <a:spcPts val="500"/>
              </a:spcBef>
              <a:buFont typeface="Inter" panose="02000503000000020004" pitchFamily="2" charset="0"/>
              <a:buChar char="↳"/>
              <a:defRPr/>
            </a:pPr>
            <a:r>
              <a:rPr lang="en-GB" dirty="0">
                <a:solidFill>
                  <a:schemeClr val="tx1"/>
                </a:solidFill>
                <a:latin typeface="Arial" panose="020B0604020202020204" pitchFamily="34" charset="0"/>
                <a:cs typeface="Arial" panose="020B0604020202020204" pitchFamily="34" charset="0"/>
              </a:rPr>
              <a:t>No justification for using TSE-adjusted HR over the IPCW-adjusted HR</a:t>
            </a:r>
          </a:p>
          <a:p>
            <a:pPr marL="742950" marR="0" lvl="1" indent="-285750" fontAlgn="auto">
              <a:lnSpc>
                <a:spcPct val="100000"/>
              </a:lnSpc>
              <a:spcBef>
                <a:spcPts val="500"/>
              </a:spcBef>
              <a:spcAft>
                <a:spcPts val="0"/>
              </a:spcAft>
              <a:buClrTx/>
              <a:buSzTx/>
              <a:buFont typeface="Inter" panose="02000503000000020004" pitchFamily="2" charset="0"/>
              <a:buChar char="↳"/>
              <a:tabLst/>
              <a:defRPr/>
            </a:pPr>
            <a:r>
              <a:rPr lang="en-GB" dirty="0">
                <a:solidFill>
                  <a:schemeClr val="tx1"/>
                </a:solidFill>
                <a:latin typeface="Arial" panose="020B0604020202020204" pitchFamily="34" charset="0"/>
                <a:cs typeface="Arial" panose="020B0604020202020204" pitchFamily="34" charset="0"/>
              </a:rPr>
              <a:t>TSE-adjusted HR lacks face validity: survival for POM+DEX does not change and improves for ISA+POM+DEX - would expect both to be less favourable after removing DARA at 5th line</a:t>
            </a:r>
          </a:p>
          <a:p>
            <a:pPr marL="742950" marR="0" lvl="1" indent="-285750" fontAlgn="auto">
              <a:lnSpc>
                <a:spcPct val="100000"/>
              </a:lnSpc>
              <a:spcBef>
                <a:spcPts val="500"/>
              </a:spcBef>
              <a:spcAft>
                <a:spcPts val="0"/>
              </a:spcAft>
              <a:buClrTx/>
              <a:buSzTx/>
              <a:buFont typeface="Inter" panose="02000503000000020004" pitchFamily="2" charset="0"/>
              <a:buChar char="↳"/>
              <a:tabLst/>
              <a:defRPr/>
            </a:pPr>
            <a:r>
              <a:rPr lang="en-GB" dirty="0">
                <a:solidFill>
                  <a:schemeClr val="tx1"/>
                </a:solidFill>
                <a:latin typeface="Arial" panose="020B0604020202020204" pitchFamily="34" charset="0"/>
                <a:cs typeface="Arial" panose="020B0604020202020204" pitchFamily="34" charset="0"/>
              </a:rPr>
              <a:t>Believes the impact on ICERs of using the IPCW-adjusted HR would be minimal</a:t>
            </a:r>
          </a:p>
          <a:p>
            <a:pPr marL="742950" marR="0" lvl="1" indent="-285750" fontAlgn="auto">
              <a:lnSpc>
                <a:spcPct val="100000"/>
              </a:lnSpc>
              <a:spcBef>
                <a:spcPts val="500"/>
              </a:spcBef>
              <a:spcAft>
                <a:spcPts val="0"/>
              </a:spcAft>
              <a:buClrTx/>
              <a:buSzTx/>
              <a:buFont typeface="Inter" panose="02000503000000020004" pitchFamily="2" charset="0"/>
              <a:buChar char="↳"/>
              <a:tabLst/>
              <a:defRPr/>
            </a:pPr>
            <a:r>
              <a:rPr lang="en-GB" dirty="0">
                <a:solidFill>
                  <a:schemeClr val="tx1"/>
                </a:solidFill>
                <a:latin typeface="Arial" panose="020B0604020202020204" pitchFamily="34" charset="0"/>
                <a:cs typeface="Arial" panose="020B0604020202020204" pitchFamily="34" charset="0"/>
              </a:rPr>
              <a:t>EAG’s modelling uses OS data from ICARIA-MM without adjustment</a:t>
            </a:r>
          </a:p>
        </p:txBody>
      </p:sp>
      <p:pic>
        <p:nvPicPr>
          <p:cNvPr id="16" name="Picture 15">
            <a:extLst>
              <a:ext uri="{FF2B5EF4-FFF2-40B4-BE49-F238E27FC236}">
                <a16:creationId xmlns:a16="http://schemas.microsoft.com/office/drawing/2014/main" id="{155C641D-1FA7-5658-C1D0-C0B0DDE3D0C1}"/>
              </a:ext>
              <a:ext uri="{C183D7F6-B498-43B3-948B-1728B52AA6E4}">
                <adec:decorative xmlns:adec="http://schemas.microsoft.com/office/drawing/2017/decorative" val="1"/>
              </a:ext>
            </a:extLst>
          </p:cNvPr>
          <p:cNvPicPr>
            <a:picLocks/>
          </p:cNvPicPr>
          <p:nvPr/>
        </p:nvPicPr>
        <p:blipFill rotWithShape="1">
          <a:blip r:embed="rId3"/>
          <a:srcRect l="15651" t="4371" r="14330" b="4307"/>
          <a:stretch/>
        </p:blipFill>
        <p:spPr>
          <a:xfrm>
            <a:off x="11576264" y="131199"/>
            <a:ext cx="468000" cy="468000"/>
          </a:xfrm>
          <a:prstGeom prst="rect">
            <a:avLst/>
          </a:prstGeom>
        </p:spPr>
      </p:pic>
      <p:sp>
        <p:nvSpPr>
          <p:cNvPr id="18" name="TextBox 17">
            <a:extLst>
              <a:ext uri="{FF2B5EF4-FFF2-40B4-BE49-F238E27FC236}">
                <a16:creationId xmlns:a16="http://schemas.microsoft.com/office/drawing/2014/main" id="{B7358414-FB5C-C9C6-7C92-C4A3A61D9C66}"/>
              </a:ext>
            </a:extLst>
          </p:cNvPr>
          <p:cNvSpPr txBox="1"/>
          <p:nvPr/>
        </p:nvSpPr>
        <p:spPr>
          <a:xfrm>
            <a:off x="7594620" y="6488668"/>
            <a:ext cx="4122888"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a:t>
            </a:r>
            <a:r>
              <a:rPr lang="pt-BR" dirty="0">
                <a:latin typeface="Arial" panose="020B0604020202020204" pitchFamily="34" charset="0"/>
                <a:cs typeface="Arial" panose="020B0604020202020204" pitchFamily="34" charset="0"/>
                <a:hlinkClick r:id="rId4" action="ppaction://hlinksldjump"/>
              </a:rPr>
              <a:t>ICARIA-MM trial: results - OS</a:t>
            </a:r>
            <a:endParaRPr lang="en-GB"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BD940302-4560-0ADC-C4BE-6B83AB2B7A3F}"/>
              </a:ext>
            </a:extLst>
          </p:cNvPr>
          <p:cNvSpPr txBox="1"/>
          <p:nvPr/>
        </p:nvSpPr>
        <p:spPr>
          <a:xfrm>
            <a:off x="1404501" y="6488668"/>
            <a:ext cx="6353649"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a:t>
            </a:r>
            <a:r>
              <a:rPr lang="en-GB" sz="1800" dirty="0">
                <a:latin typeface="Arial" panose="020B0604020202020204" pitchFamily="34" charset="0"/>
                <a:cs typeface="Arial" panose="020B0604020202020204" pitchFamily="34" charset="0"/>
                <a:hlinkClick r:id="rId5" action="ppaction://hlinksldjump"/>
              </a:rPr>
              <a:t>Key Issue: Costing of subsequent therapies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5905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35E01DB-6BA1-43FA-948C-3BED423AD6C6}"/>
              </a:ext>
            </a:extLst>
          </p:cNvPr>
          <p:cNvSpPr txBox="1"/>
          <p:nvPr/>
        </p:nvSpPr>
        <p:spPr>
          <a:xfrm>
            <a:off x="176058" y="886334"/>
            <a:ext cx="3963649" cy="369332"/>
          </a:xfrm>
          <a:prstGeom prst="rect">
            <a:avLst/>
          </a:prstGeom>
          <a:noFill/>
        </p:spPr>
        <p:txBody>
          <a:bodyPr wrap="none" rtlCol="0">
            <a:spAutoFit/>
          </a:bodyPr>
          <a:lstStyle/>
          <a:p>
            <a:r>
              <a:rPr lang="en-GB" b="1" dirty="0">
                <a:latin typeface="Arial" panose="020B0604020202020204" pitchFamily="34" charset="0"/>
              </a:rPr>
              <a:t>Table</a:t>
            </a:r>
            <a:r>
              <a:rPr lang="en-GB" dirty="0">
                <a:latin typeface="Arial" panose="020B0604020202020204" pitchFamily="34" charset="0"/>
              </a:rPr>
              <a:t> SACT data for ISA+POM+DEX</a:t>
            </a:r>
          </a:p>
        </p:txBody>
      </p:sp>
      <p:graphicFrame>
        <p:nvGraphicFramePr>
          <p:cNvPr id="3" name="Table 3" descr="Key clinical trials, including design, population, intervention, comparators">
            <a:extLst>
              <a:ext uri="{FF2B5EF4-FFF2-40B4-BE49-F238E27FC236}">
                <a16:creationId xmlns:a16="http://schemas.microsoft.com/office/drawing/2014/main" id="{89918375-094B-4553-88CB-E44FC8AEF27C}"/>
              </a:ext>
            </a:extLst>
          </p:cNvPr>
          <p:cNvGraphicFramePr>
            <a:graphicFrameLocks noGrp="1"/>
          </p:cNvGraphicFramePr>
          <p:nvPr>
            <p:extLst>
              <p:ext uri="{D42A27DB-BD31-4B8C-83A1-F6EECF244321}">
                <p14:modId xmlns:p14="http://schemas.microsoft.com/office/powerpoint/2010/main" val="3792080539"/>
              </p:ext>
            </p:extLst>
          </p:nvPr>
        </p:nvGraphicFramePr>
        <p:xfrm>
          <a:off x="212482" y="1255666"/>
          <a:ext cx="11759268" cy="4880251"/>
        </p:xfrm>
        <a:graphic>
          <a:graphicData uri="http://schemas.openxmlformats.org/drawingml/2006/table">
            <a:tbl>
              <a:tblPr firstRow="1" bandRow="1">
                <a:tableStyleId>{5C22544A-7EE6-4342-B048-85BDC9FD1C3A}</a:tableStyleId>
              </a:tblPr>
              <a:tblGrid>
                <a:gridCol w="2073156">
                  <a:extLst>
                    <a:ext uri="{9D8B030D-6E8A-4147-A177-3AD203B41FA5}">
                      <a16:colId xmlns:a16="http://schemas.microsoft.com/office/drawing/2014/main" val="2781295461"/>
                    </a:ext>
                  </a:extLst>
                </a:gridCol>
                <a:gridCol w="9686112">
                  <a:extLst>
                    <a:ext uri="{9D8B030D-6E8A-4147-A177-3AD203B41FA5}">
                      <a16:colId xmlns:a16="http://schemas.microsoft.com/office/drawing/2014/main" val="458621282"/>
                    </a:ext>
                  </a:extLst>
                </a:gridCol>
              </a:tblGrid>
              <a:tr h="330924">
                <a:tc>
                  <a:txBody>
                    <a:bodyPr/>
                    <a:lstStyle/>
                    <a:p>
                      <a:endParaRPr lang="en-GB" dirty="0">
                        <a:solidFill>
                          <a:schemeClr val="bg1"/>
                        </a:solidFill>
                        <a:latin typeface="Arial" panose="020B0604020202020204" pitchFamily="34" charset="0"/>
                      </a:endParaRPr>
                    </a:p>
                  </a:txBody>
                  <a:tcPr>
                    <a:solidFill>
                      <a:schemeClr val="accent1"/>
                    </a:solidFill>
                  </a:tcPr>
                </a:tc>
                <a:tc>
                  <a:txBody>
                    <a:bodyPr/>
                    <a:lstStyle/>
                    <a:p>
                      <a:endParaRPr lang="en-GB" dirty="0">
                        <a:latin typeface="Arial" panose="020B0604020202020204" pitchFamily="34" charset="0"/>
                      </a:endParaRPr>
                    </a:p>
                  </a:txBody>
                  <a:tcPr/>
                </a:tc>
                <a:extLst>
                  <a:ext uri="{0D108BD9-81ED-4DB2-BD59-A6C34878D82A}">
                    <a16:rowId xmlns:a16="http://schemas.microsoft.com/office/drawing/2014/main" val="1220355904"/>
                  </a:ext>
                </a:extLst>
              </a:tr>
              <a:tr h="579117">
                <a:tc>
                  <a:txBody>
                    <a:bodyPr/>
                    <a:lstStyle/>
                    <a:p>
                      <a:r>
                        <a:rPr lang="en-GB" b="1" dirty="0">
                          <a:solidFill>
                            <a:schemeClr val="bg1"/>
                          </a:solidFill>
                          <a:latin typeface="Arial" panose="020B0604020202020204" pitchFamily="34" charset="0"/>
                        </a:rPr>
                        <a:t>Design</a:t>
                      </a:r>
                    </a:p>
                  </a:txBody>
                  <a:tcPr>
                    <a:solidFill>
                      <a:schemeClr val="accent1"/>
                    </a:solidFill>
                  </a:tcPr>
                </a:tc>
                <a:tc>
                  <a:txBody>
                    <a:bodyPr/>
                    <a:lstStyle/>
                    <a:p>
                      <a:r>
                        <a:rPr lang="en-GB" dirty="0">
                          <a:latin typeface="Arial" panose="020B0604020202020204" pitchFamily="34" charset="0"/>
                        </a:rPr>
                        <a:t>NHS England and NHS Digital partnership for collecting and following up real-world SACT data for patients treated through the CDF in England</a:t>
                      </a:r>
                    </a:p>
                  </a:txBody>
                  <a:tcPr/>
                </a:tc>
                <a:extLst>
                  <a:ext uri="{0D108BD9-81ED-4DB2-BD59-A6C34878D82A}">
                    <a16:rowId xmlns:a16="http://schemas.microsoft.com/office/drawing/2014/main" val="683507817"/>
                  </a:ext>
                </a:extLst>
              </a:tr>
              <a:tr h="579117">
                <a:tc>
                  <a:txBody>
                    <a:bodyPr/>
                    <a:lstStyle/>
                    <a:p>
                      <a:r>
                        <a:rPr lang="en-GB" b="1" dirty="0">
                          <a:solidFill>
                            <a:schemeClr val="bg1"/>
                          </a:solidFill>
                          <a:latin typeface="Arial" panose="020B0604020202020204" pitchFamily="34" charset="0"/>
                        </a:rPr>
                        <a:t>Population</a:t>
                      </a:r>
                    </a:p>
                  </a:txBody>
                  <a:tcPr>
                    <a:solidFill>
                      <a:schemeClr val="accent1"/>
                    </a:solidFill>
                  </a:tcPr>
                </a:tc>
                <a:tc>
                  <a:txBody>
                    <a:bodyPr/>
                    <a:lstStyle/>
                    <a:p>
                      <a:r>
                        <a:rPr lang="en-GB" dirty="0">
                          <a:latin typeface="Arial" panose="020B0604020202020204" pitchFamily="34" charset="0"/>
                        </a:rPr>
                        <a:t>Patients who had ISA+POM+DEX from 2nd Dec 2019 to 31st Mar 2022 in NHS England’s </a:t>
                      </a:r>
                      <a:r>
                        <a:rPr lang="en-GB" dirty="0" err="1">
                          <a:latin typeface="Arial" panose="020B0604020202020204" pitchFamily="34" charset="0"/>
                        </a:rPr>
                        <a:t>Blueteq</a:t>
                      </a:r>
                      <a:r>
                        <a:rPr lang="en-GB" dirty="0">
                          <a:latin typeface="Arial" panose="020B0604020202020204" pitchFamily="34" charset="0"/>
                        </a:rPr>
                        <a:t>® database</a:t>
                      </a:r>
                    </a:p>
                  </a:txBody>
                  <a:tcPr/>
                </a:tc>
                <a:extLst>
                  <a:ext uri="{0D108BD9-81ED-4DB2-BD59-A6C34878D82A}">
                    <a16:rowId xmlns:a16="http://schemas.microsoft.com/office/drawing/2014/main" val="1606641215"/>
                  </a:ext>
                </a:extLst>
              </a:tr>
              <a:tr h="330924">
                <a:tc>
                  <a:txBody>
                    <a:bodyPr/>
                    <a:lstStyle/>
                    <a:p>
                      <a:r>
                        <a:rPr lang="en-GB" b="1" dirty="0">
                          <a:solidFill>
                            <a:schemeClr val="bg1"/>
                          </a:solidFill>
                          <a:latin typeface="Arial" panose="020B0604020202020204" pitchFamily="34" charset="0"/>
                        </a:rPr>
                        <a:t>Intervention</a:t>
                      </a:r>
                    </a:p>
                  </a:txBody>
                  <a:tcPr>
                    <a:solidFill>
                      <a:schemeClr val="accent1"/>
                    </a:solidFill>
                  </a:tcPr>
                </a:tc>
                <a:tc>
                  <a:txBody>
                    <a:bodyPr/>
                    <a:lstStyle/>
                    <a:p>
                      <a:r>
                        <a:rPr lang="en-GB" dirty="0">
                          <a:latin typeface="Arial" panose="020B0604020202020204" pitchFamily="34" charset="0"/>
                        </a:rPr>
                        <a:t>ISA+POM+DEX</a:t>
                      </a:r>
                    </a:p>
                  </a:txBody>
                  <a:tcPr/>
                </a:tc>
                <a:extLst>
                  <a:ext uri="{0D108BD9-81ED-4DB2-BD59-A6C34878D82A}">
                    <a16:rowId xmlns:a16="http://schemas.microsoft.com/office/drawing/2014/main" val="1086869075"/>
                  </a:ext>
                </a:extLst>
              </a:tr>
              <a:tr h="330924">
                <a:tc>
                  <a:txBody>
                    <a:bodyPr/>
                    <a:lstStyle/>
                    <a:p>
                      <a:r>
                        <a:rPr lang="en-GB" b="1" dirty="0">
                          <a:solidFill>
                            <a:schemeClr val="bg1"/>
                          </a:solidFill>
                          <a:latin typeface="Arial" panose="020B0604020202020204" pitchFamily="34" charset="0"/>
                        </a:rPr>
                        <a:t>Comparator(s)</a:t>
                      </a:r>
                    </a:p>
                  </a:txBody>
                  <a:tcPr>
                    <a:solidFill>
                      <a:schemeClr val="accent1"/>
                    </a:solidFill>
                  </a:tcPr>
                </a:tc>
                <a:tc>
                  <a:txBody>
                    <a:bodyPr/>
                    <a:lstStyle/>
                    <a:p>
                      <a:r>
                        <a:rPr lang="en-GB" dirty="0">
                          <a:latin typeface="Arial" panose="020B0604020202020204" pitchFamily="34" charset="0"/>
                        </a:rPr>
                        <a:t>N/A</a:t>
                      </a:r>
                    </a:p>
                  </a:txBody>
                  <a:tcPr/>
                </a:tc>
                <a:extLst>
                  <a:ext uri="{0D108BD9-81ED-4DB2-BD59-A6C34878D82A}">
                    <a16:rowId xmlns:a16="http://schemas.microsoft.com/office/drawing/2014/main" val="3789602645"/>
                  </a:ext>
                </a:extLst>
              </a:tr>
              <a:tr h="399691">
                <a:tc>
                  <a:txBody>
                    <a:bodyPr/>
                    <a:lstStyle/>
                    <a:p>
                      <a:r>
                        <a:rPr lang="en-GB" b="1" dirty="0">
                          <a:solidFill>
                            <a:schemeClr val="bg1"/>
                          </a:solidFill>
                          <a:latin typeface="Arial" panose="020B0604020202020204" pitchFamily="34" charset="0"/>
                        </a:rPr>
                        <a:t>Primary outcome</a:t>
                      </a:r>
                    </a:p>
                  </a:txBody>
                  <a:tcPr>
                    <a:solidFill>
                      <a:schemeClr val="accent1"/>
                    </a:solidFill>
                  </a:tcPr>
                </a:tc>
                <a:tc>
                  <a:txBody>
                    <a:bodyPr/>
                    <a:lstStyle/>
                    <a:p>
                      <a:r>
                        <a:rPr lang="en-GB" dirty="0">
                          <a:latin typeface="Arial" panose="020B0604020202020204" pitchFamily="34" charset="0"/>
                        </a:rPr>
                        <a:t>Treatment duration, Overall survival (calculated from the CDF treatment start date)</a:t>
                      </a:r>
                    </a:p>
                  </a:txBody>
                  <a:tcPr/>
                </a:tc>
                <a:extLst>
                  <a:ext uri="{0D108BD9-81ED-4DB2-BD59-A6C34878D82A}">
                    <a16:rowId xmlns:a16="http://schemas.microsoft.com/office/drawing/2014/main" val="3245755481"/>
                  </a:ext>
                </a:extLst>
              </a:tr>
              <a:tr h="330924">
                <a:tc>
                  <a:txBody>
                    <a:bodyPr/>
                    <a:lstStyle/>
                    <a:p>
                      <a:r>
                        <a:rPr lang="en-GB" b="1" dirty="0">
                          <a:solidFill>
                            <a:schemeClr val="bg1"/>
                          </a:solidFill>
                          <a:latin typeface="Arial" panose="020B0604020202020204" pitchFamily="34" charset="0"/>
                        </a:rPr>
                        <a:t>Locations</a:t>
                      </a:r>
                    </a:p>
                  </a:txBody>
                  <a:tcPr>
                    <a:solidFill>
                      <a:schemeClr val="accent1"/>
                    </a:solidFill>
                  </a:tcPr>
                </a:tc>
                <a:tc>
                  <a:txBody>
                    <a:bodyPr/>
                    <a:lstStyle/>
                    <a:p>
                      <a:r>
                        <a:rPr lang="en-GB" dirty="0">
                          <a:latin typeface="Arial" panose="020B0604020202020204" pitchFamily="34" charset="0"/>
                        </a:rPr>
                        <a:t>24 centres across the UK</a:t>
                      </a:r>
                    </a:p>
                  </a:txBody>
                  <a:tcPr/>
                </a:tc>
                <a:extLst>
                  <a:ext uri="{0D108BD9-81ED-4DB2-BD59-A6C34878D82A}">
                    <a16:rowId xmlns:a16="http://schemas.microsoft.com/office/drawing/2014/main" val="4222386618"/>
                  </a:ext>
                </a:extLst>
              </a:tr>
              <a:tr h="1571888">
                <a:tc>
                  <a:txBody>
                    <a:bodyPr/>
                    <a:lstStyle/>
                    <a:p>
                      <a:r>
                        <a:rPr lang="en-GB" b="1" dirty="0">
                          <a:solidFill>
                            <a:schemeClr val="bg1"/>
                          </a:solidFill>
                          <a:latin typeface="Arial" panose="020B0604020202020204" pitchFamily="34" charset="0"/>
                        </a:rPr>
                        <a:t>Used in model?</a:t>
                      </a:r>
                    </a:p>
                  </a:txBody>
                  <a:tcPr>
                    <a:solidFill>
                      <a:schemeClr val="accent1"/>
                    </a:solidFill>
                  </a:tcPr>
                </a:tc>
                <a:tc>
                  <a:txBody>
                    <a:bodyPr/>
                    <a:lstStyle/>
                    <a:p>
                      <a:r>
                        <a:rPr lang="en-GB" dirty="0">
                          <a:latin typeface="Arial" panose="020B0604020202020204" pitchFamily="34" charset="0"/>
                        </a:rPr>
                        <a:t>ISA+POM+DEX vs POM+DEX: </a:t>
                      </a:r>
                    </a:p>
                    <a:p>
                      <a:r>
                        <a:rPr lang="en-GB" dirty="0">
                          <a:latin typeface="Arial" panose="020B0604020202020204" pitchFamily="34" charset="0"/>
                        </a:rPr>
                        <a:t>•	A naïve comparison has been performed using SACT data collected for both therapies including treatment duration, OS and incorporating subsequent therapies</a:t>
                      </a:r>
                    </a:p>
                    <a:p>
                      <a:r>
                        <a:rPr lang="en-GB" dirty="0">
                          <a:latin typeface="Arial" panose="020B0604020202020204" pitchFamily="34" charset="0"/>
                        </a:rPr>
                        <a:t>ISA+POM+DEX vs DARA monotherapy:</a:t>
                      </a:r>
                    </a:p>
                    <a:p>
                      <a:r>
                        <a:rPr lang="en-GB" dirty="0">
                          <a:latin typeface="Arial" panose="020B0604020202020204" pitchFamily="34" charset="0"/>
                        </a:rPr>
                        <a:t>•	A naïve comparison has been performed using SACT data collected for both therapies including treatment duration, OS and incorporating subsequent therapies</a:t>
                      </a:r>
                    </a:p>
                  </a:txBody>
                  <a:tcPr/>
                </a:tc>
                <a:extLst>
                  <a:ext uri="{0D108BD9-81ED-4DB2-BD59-A6C34878D82A}">
                    <a16:rowId xmlns:a16="http://schemas.microsoft.com/office/drawing/2014/main" val="1907692530"/>
                  </a:ext>
                </a:extLst>
              </a:tr>
            </a:tbl>
          </a:graphicData>
        </a:graphic>
      </p:graphicFrame>
      <p:sp>
        <p:nvSpPr>
          <p:cNvPr id="2" name="Title 1">
            <a:extLst>
              <a:ext uri="{FF2B5EF4-FFF2-40B4-BE49-F238E27FC236}">
                <a16:creationId xmlns:a16="http://schemas.microsoft.com/office/drawing/2014/main" id="{548E7892-21FA-C57C-C950-AF55E9490E51}"/>
              </a:ext>
            </a:extLst>
          </p:cNvPr>
          <p:cNvSpPr>
            <a:spLocks noGrp="1"/>
          </p:cNvSpPr>
          <p:nvPr>
            <p:ph type="title"/>
          </p:nvPr>
        </p:nvSpPr>
        <p:spPr/>
        <p:txBody>
          <a:bodyPr>
            <a:normAutofit fontScale="90000"/>
          </a:bodyPr>
          <a:lstStyle/>
          <a:p>
            <a:r>
              <a:rPr lang="en-GB" dirty="0">
                <a:latin typeface="Arial" panose="020B0604020202020204" pitchFamily="34" charset="0"/>
                <a:cs typeface="Arial" panose="020B0604020202020204" pitchFamily="34" charset="0"/>
              </a:rPr>
              <a:t>Summary of SACT data – ISA+POM+DEX in clinical practice</a:t>
            </a:r>
          </a:p>
        </p:txBody>
      </p:sp>
      <p:sp>
        <p:nvSpPr>
          <p:cNvPr id="4" name="TextBox 3">
            <a:extLst>
              <a:ext uri="{FF2B5EF4-FFF2-40B4-BE49-F238E27FC236}">
                <a16:creationId xmlns:a16="http://schemas.microsoft.com/office/drawing/2014/main" id="{B83A4DA7-0FD6-1646-66BA-7844FCD5FFD1}"/>
              </a:ext>
            </a:extLst>
          </p:cNvPr>
          <p:cNvSpPr txBox="1"/>
          <p:nvPr/>
        </p:nvSpPr>
        <p:spPr>
          <a:xfrm>
            <a:off x="8948792" y="6409810"/>
            <a:ext cx="2768717"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a:t>
            </a:r>
            <a:r>
              <a:rPr lang="pt-BR" dirty="0">
                <a:latin typeface="Arial" panose="020B0604020202020204" pitchFamily="34" charset="0"/>
                <a:cs typeface="Arial" panose="020B0604020202020204" pitchFamily="34" charset="0"/>
                <a:hlinkClick r:id="rId3" action="ppaction://hlinksldjump"/>
              </a:rPr>
              <a:t>SACT results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02090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A54012EF-38D3-A5A1-0454-EE063676FD2F}"/>
              </a:ext>
            </a:extLst>
          </p:cNvPr>
          <p:cNvSpPr>
            <a:spLocks noGrp="1"/>
          </p:cNvSpPr>
          <p:nvPr>
            <p:ph type="title"/>
          </p:nvPr>
        </p:nvSpPr>
        <p:spPr/>
        <p:txBody>
          <a:bodyPr>
            <a:normAutofit fontScale="90000"/>
          </a:bodyPr>
          <a:lstStyle/>
          <a:p>
            <a:r>
              <a:rPr lang="en-GB" dirty="0"/>
              <a:t>Company’s model overview</a:t>
            </a:r>
            <a:br>
              <a:rPr lang="en-GB" dirty="0"/>
            </a:br>
            <a:endParaRPr lang="en-GB" dirty="0"/>
          </a:p>
        </p:txBody>
      </p:sp>
      <p:sp>
        <p:nvSpPr>
          <p:cNvPr id="15" name="TextBox 14">
            <a:extLst>
              <a:ext uri="{FF2B5EF4-FFF2-40B4-BE49-F238E27FC236}">
                <a16:creationId xmlns:a16="http://schemas.microsoft.com/office/drawing/2014/main" id="{86B34F39-8E6E-4E58-8B3F-ADD14547DEFF}"/>
              </a:ext>
            </a:extLst>
          </p:cNvPr>
          <p:cNvSpPr txBox="1"/>
          <p:nvPr/>
        </p:nvSpPr>
        <p:spPr>
          <a:xfrm>
            <a:off x="466724" y="1157316"/>
            <a:ext cx="262123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Figure: </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Model structure</a:t>
            </a:r>
          </a:p>
        </p:txBody>
      </p:sp>
      <p:sp>
        <p:nvSpPr>
          <p:cNvPr id="5" name="Rectangle 4">
            <a:extLst>
              <a:ext uri="{FF2B5EF4-FFF2-40B4-BE49-F238E27FC236}">
                <a16:creationId xmlns:a16="http://schemas.microsoft.com/office/drawing/2014/main" id="{AB019CBD-A377-4163-BFC4-41566E979AC7}"/>
              </a:ext>
            </a:extLst>
          </p:cNvPr>
          <p:cNvSpPr/>
          <p:nvPr/>
        </p:nvSpPr>
        <p:spPr>
          <a:xfrm>
            <a:off x="466724" y="1603282"/>
            <a:ext cx="2152333" cy="685800"/>
          </a:xfrm>
          <a:prstGeom prst="rect">
            <a:avLst/>
          </a:prstGeom>
          <a:solidFill>
            <a:srgbClr val="59A0B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Progression-free survival on Tx</a:t>
            </a:r>
          </a:p>
        </p:txBody>
      </p:sp>
      <p:sp>
        <p:nvSpPr>
          <p:cNvPr id="6" name="Rectangle 5">
            <a:extLst>
              <a:ext uri="{FF2B5EF4-FFF2-40B4-BE49-F238E27FC236}">
                <a16:creationId xmlns:a16="http://schemas.microsoft.com/office/drawing/2014/main" id="{190229A5-745B-4BB0-B1DA-D8C2A1ECCE49}"/>
              </a:ext>
            </a:extLst>
          </p:cNvPr>
          <p:cNvSpPr/>
          <p:nvPr/>
        </p:nvSpPr>
        <p:spPr>
          <a:xfrm>
            <a:off x="3391338" y="3865408"/>
            <a:ext cx="2152332" cy="685800"/>
          </a:xfrm>
          <a:prstGeom prst="rect">
            <a:avLst/>
          </a:prstGeom>
          <a:solidFill>
            <a:srgbClr val="59A0B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Dead</a:t>
            </a:r>
          </a:p>
        </p:txBody>
      </p:sp>
      <p:sp>
        <p:nvSpPr>
          <p:cNvPr id="7" name="Rectangle 6">
            <a:extLst>
              <a:ext uri="{FF2B5EF4-FFF2-40B4-BE49-F238E27FC236}">
                <a16:creationId xmlns:a16="http://schemas.microsoft.com/office/drawing/2014/main" id="{03309815-BD5E-48D0-8960-AA38604170FD}"/>
              </a:ext>
            </a:extLst>
          </p:cNvPr>
          <p:cNvSpPr/>
          <p:nvPr/>
        </p:nvSpPr>
        <p:spPr>
          <a:xfrm>
            <a:off x="466723" y="3865408"/>
            <a:ext cx="2152333" cy="685800"/>
          </a:xfrm>
          <a:prstGeom prst="rect">
            <a:avLst/>
          </a:prstGeom>
          <a:solidFill>
            <a:srgbClr val="59A0B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000000"/>
                </a:solidFill>
                <a:latin typeface="Arial" panose="020B0604020202020204" pitchFamily="34" charset="0"/>
              </a:rPr>
              <a:t>Post-progression survival</a:t>
            </a:r>
          </a:p>
        </p:txBody>
      </p:sp>
      <p:cxnSp>
        <p:nvCxnSpPr>
          <p:cNvPr id="8" name="Straight Arrow Connector 7">
            <a:extLst>
              <a:ext uri="{FF2B5EF4-FFF2-40B4-BE49-F238E27FC236}">
                <a16:creationId xmlns:a16="http://schemas.microsoft.com/office/drawing/2014/main" id="{FEB86EDE-0939-4634-BCA0-D7DEBEC1C6F3}"/>
              </a:ext>
            </a:extLst>
          </p:cNvPr>
          <p:cNvCxnSpPr>
            <a:cxnSpLocks/>
            <a:stCxn id="13" idx="2"/>
            <a:endCxn id="6" idx="0"/>
          </p:cNvCxnSpPr>
          <p:nvPr/>
        </p:nvCxnSpPr>
        <p:spPr>
          <a:xfrm>
            <a:off x="4444918" y="2289082"/>
            <a:ext cx="22586" cy="157632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D987BE83-D692-4CB2-B784-9B8E4FAEA1CE}"/>
              </a:ext>
            </a:extLst>
          </p:cNvPr>
          <p:cNvCxnSpPr>
            <a:cxnSpLocks/>
            <a:stCxn id="5" idx="2"/>
            <a:endCxn id="7" idx="0"/>
          </p:cNvCxnSpPr>
          <p:nvPr/>
        </p:nvCxnSpPr>
        <p:spPr>
          <a:xfrm flipH="1">
            <a:off x="1542890" y="2289082"/>
            <a:ext cx="1" cy="157632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BEB5BC25-9181-44B7-BBC8-C3BBFFAA4222}"/>
              </a:ext>
            </a:extLst>
          </p:cNvPr>
          <p:cNvCxnSpPr>
            <a:cxnSpLocks/>
            <a:stCxn id="7" idx="3"/>
            <a:endCxn id="6" idx="1"/>
          </p:cNvCxnSpPr>
          <p:nvPr/>
        </p:nvCxnSpPr>
        <p:spPr>
          <a:xfrm>
            <a:off x="2619056" y="4208308"/>
            <a:ext cx="772282"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 name="Arrow: Curved Right 10">
            <a:extLst>
              <a:ext uri="{FF2B5EF4-FFF2-40B4-BE49-F238E27FC236}">
                <a16:creationId xmlns:a16="http://schemas.microsoft.com/office/drawing/2014/main" id="{00D77B9B-8322-4381-B377-8CAFF84859FC}"/>
              </a:ext>
            </a:extLst>
          </p:cNvPr>
          <p:cNvSpPr/>
          <p:nvPr/>
        </p:nvSpPr>
        <p:spPr>
          <a:xfrm>
            <a:off x="154429" y="1730535"/>
            <a:ext cx="312294" cy="431294"/>
          </a:xfrm>
          <a:prstGeom prst="curvedRightArrow">
            <a:avLst/>
          </a:prstGeom>
          <a:solidFill>
            <a:srgbClr val="59A0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4" name="Arrow: Curved Right 13">
            <a:extLst>
              <a:ext uri="{FF2B5EF4-FFF2-40B4-BE49-F238E27FC236}">
                <a16:creationId xmlns:a16="http://schemas.microsoft.com/office/drawing/2014/main" id="{8A061A35-92B5-4EAA-AB75-61AD2D497697}"/>
              </a:ext>
            </a:extLst>
          </p:cNvPr>
          <p:cNvSpPr/>
          <p:nvPr/>
        </p:nvSpPr>
        <p:spPr>
          <a:xfrm>
            <a:off x="154429" y="4005327"/>
            <a:ext cx="312294" cy="431294"/>
          </a:xfrm>
          <a:prstGeom prst="curvedRightArrow">
            <a:avLst/>
          </a:prstGeom>
          <a:solidFill>
            <a:srgbClr val="59A0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 name="TextBox 3">
            <a:extLst>
              <a:ext uri="{FF2B5EF4-FFF2-40B4-BE49-F238E27FC236}">
                <a16:creationId xmlns:a16="http://schemas.microsoft.com/office/drawing/2014/main" id="{0565713C-485C-40EC-961C-1FD48E3667B5}"/>
              </a:ext>
            </a:extLst>
          </p:cNvPr>
          <p:cNvSpPr txBox="1"/>
          <p:nvPr/>
        </p:nvSpPr>
        <p:spPr>
          <a:xfrm>
            <a:off x="5994401" y="368342"/>
            <a:ext cx="6040279" cy="6463308"/>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Technology affects </a:t>
            </a:r>
            <a:r>
              <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costs</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by:</a:t>
            </a:r>
          </a:p>
          <a:p>
            <a:pPr marL="742950" lvl="1" indent="-285750">
              <a:buFont typeface="Arial" panose="020B0604020202020204" pitchFamily="34" charset="0"/>
              <a:buChar char="•"/>
              <a:defRPr/>
            </a:pPr>
            <a:r>
              <a:rPr lang="en-GB" dirty="0">
                <a:solidFill>
                  <a:srgbClr val="000000"/>
                </a:solidFill>
                <a:latin typeface="Arial" panose="020B0604020202020204" pitchFamily="34" charset="0"/>
              </a:rPr>
              <a:t>The inclusion of the acquisition costs of ISA</a:t>
            </a:r>
          </a:p>
          <a:p>
            <a:pPr marL="742950" lvl="1" indent="-285750">
              <a:buFont typeface="Arial" panose="020B0604020202020204" pitchFamily="34" charset="0"/>
              <a:buChar char="•"/>
              <a:defRPr/>
            </a:pPr>
            <a:r>
              <a:rPr lang="en-GB" dirty="0">
                <a:solidFill>
                  <a:srgbClr val="000000"/>
                </a:solidFill>
                <a:latin typeface="Arial" panose="020B0604020202020204" pitchFamily="34" charset="0"/>
              </a:rPr>
              <a:t>Reducing the discounted costs associated with death due to survival being extended</a:t>
            </a:r>
          </a:p>
          <a:p>
            <a:pPr marL="742950" lvl="1" indent="-285750">
              <a:buFont typeface="Arial" panose="020B0604020202020204" pitchFamily="34" charset="0"/>
              <a:buChar char="•"/>
              <a:defRPr/>
            </a:pPr>
            <a:r>
              <a:rPr lang="en-GB" dirty="0">
                <a:solidFill>
                  <a:srgbClr val="000000"/>
                </a:solidFill>
                <a:latin typeface="Arial" panose="020B0604020202020204" pitchFamily="34" charset="0"/>
              </a:rPr>
              <a:t>Reducing the costs of subsequent treatments compared with DARA</a:t>
            </a:r>
          </a:p>
          <a:p>
            <a:pPr marL="742950" lvl="1" indent="-285750">
              <a:buFont typeface="Arial" panose="020B0604020202020204" pitchFamily="34" charset="0"/>
              <a:buChar char="•"/>
              <a:defRPr/>
            </a:pPr>
            <a:r>
              <a:rPr lang="en-GB" dirty="0">
                <a:solidFill>
                  <a:srgbClr val="000000"/>
                </a:solidFill>
                <a:latin typeface="Arial" panose="020B0604020202020204" pitchFamily="34" charset="0"/>
              </a:rPr>
              <a:t>An increase in the costs of adverse events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Technology affects </a:t>
            </a:r>
            <a:r>
              <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QALYs</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by:</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Prolonging OS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Prolonging time in PFS health state (has a higher utility than the PD health state)</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Having a higher utility for the PFS health state than for patients receiving POM+DEX or DARA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Assumptions with greatest ICER effect:</a:t>
            </a:r>
          </a:p>
          <a:p>
            <a:pPr marL="742950" lvl="1" indent="-285750">
              <a:buFont typeface="Arial" panose="020B0604020202020204" pitchFamily="34" charset="0"/>
              <a:buChar char="•"/>
              <a:defRPr/>
            </a:pPr>
            <a:r>
              <a:rPr lang="en-GB" dirty="0">
                <a:solidFill>
                  <a:srgbClr val="000000"/>
                </a:solidFill>
                <a:latin typeface="Arial" panose="020B0604020202020204" pitchFamily="34" charset="0"/>
              </a:rPr>
              <a:t>Data source used to estimate the relative treatment effect</a:t>
            </a:r>
          </a:p>
          <a:p>
            <a:pPr marL="742950" lvl="1" indent="-285750">
              <a:buFont typeface="Arial" panose="020B0604020202020204" pitchFamily="34" charset="0"/>
              <a:buChar char="•"/>
              <a:defRPr/>
            </a:pPr>
            <a:r>
              <a:rPr lang="en-GB" dirty="0">
                <a:solidFill>
                  <a:srgbClr val="000000"/>
                </a:solidFill>
                <a:latin typeface="Arial" panose="020B0604020202020204" pitchFamily="34" charset="0"/>
              </a:rPr>
              <a:t>Distributions used for OS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Utility values</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Costing of subsequent therapies </a:t>
            </a:r>
          </a:p>
          <a:p>
            <a:pPr marR="0" lvl="1" algn="l" defTabSz="914400" rtl="0" eaLnBrk="1" fontAlgn="auto" latinLnBrk="0" hangingPunct="1">
              <a:lnSpc>
                <a:spcPct val="100000"/>
              </a:lnSpc>
              <a:spcBef>
                <a:spcPts val="0"/>
              </a:spcBef>
              <a:spcAft>
                <a:spcPts val="0"/>
              </a:spcAft>
              <a:buClrTx/>
              <a:buSzTx/>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3" name="Rectangle 12">
            <a:extLst>
              <a:ext uri="{FF2B5EF4-FFF2-40B4-BE49-F238E27FC236}">
                <a16:creationId xmlns:a16="http://schemas.microsoft.com/office/drawing/2014/main" id="{777D69AC-B4DF-7366-5BA5-0A6850FC6277}"/>
              </a:ext>
            </a:extLst>
          </p:cNvPr>
          <p:cNvSpPr/>
          <p:nvPr/>
        </p:nvSpPr>
        <p:spPr>
          <a:xfrm>
            <a:off x="3368751" y="1603282"/>
            <a:ext cx="2152333" cy="685800"/>
          </a:xfrm>
          <a:prstGeom prst="rect">
            <a:avLst/>
          </a:prstGeom>
          <a:solidFill>
            <a:srgbClr val="59A0B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Progression-free survival off Tx</a:t>
            </a:r>
          </a:p>
        </p:txBody>
      </p:sp>
      <p:cxnSp>
        <p:nvCxnSpPr>
          <p:cNvPr id="31" name="Straight Arrow Connector 30">
            <a:extLst>
              <a:ext uri="{FF2B5EF4-FFF2-40B4-BE49-F238E27FC236}">
                <a16:creationId xmlns:a16="http://schemas.microsoft.com/office/drawing/2014/main" id="{51E8C05D-0EB0-B19A-E14A-CBF8B7184F88}"/>
              </a:ext>
            </a:extLst>
          </p:cNvPr>
          <p:cNvCxnSpPr>
            <a:cxnSpLocks/>
          </p:cNvCxnSpPr>
          <p:nvPr/>
        </p:nvCxnSpPr>
        <p:spPr>
          <a:xfrm>
            <a:off x="2619056" y="1904891"/>
            <a:ext cx="749696"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a:extLst>
              <a:ext uri="{FF2B5EF4-FFF2-40B4-BE49-F238E27FC236}">
                <a16:creationId xmlns:a16="http://schemas.microsoft.com/office/drawing/2014/main" id="{8985C642-F97B-68C3-3419-5536AEE46FB1}"/>
              </a:ext>
            </a:extLst>
          </p:cNvPr>
          <p:cNvCxnSpPr>
            <a:cxnSpLocks/>
            <a:stCxn id="5" idx="2"/>
            <a:endCxn id="6" idx="0"/>
          </p:cNvCxnSpPr>
          <p:nvPr/>
        </p:nvCxnSpPr>
        <p:spPr>
          <a:xfrm>
            <a:off x="1542891" y="2289082"/>
            <a:ext cx="2924613" cy="157632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5" name="Straight Arrow Connector 34">
            <a:extLst>
              <a:ext uri="{FF2B5EF4-FFF2-40B4-BE49-F238E27FC236}">
                <a16:creationId xmlns:a16="http://schemas.microsoft.com/office/drawing/2014/main" id="{BA7B39FB-57E5-512D-3B53-AA7D6E6CF7F4}"/>
              </a:ext>
            </a:extLst>
          </p:cNvPr>
          <p:cNvCxnSpPr>
            <a:cxnSpLocks/>
            <a:stCxn id="13" idx="2"/>
            <a:endCxn id="7" idx="0"/>
          </p:cNvCxnSpPr>
          <p:nvPr/>
        </p:nvCxnSpPr>
        <p:spPr>
          <a:xfrm flipH="1">
            <a:off x="1542890" y="2289082"/>
            <a:ext cx="2902028" cy="1576326"/>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8" name="Arrow: Curved Right 37">
            <a:extLst>
              <a:ext uri="{FF2B5EF4-FFF2-40B4-BE49-F238E27FC236}">
                <a16:creationId xmlns:a16="http://schemas.microsoft.com/office/drawing/2014/main" id="{88D47F28-98A9-558B-7001-092284DBE169}"/>
              </a:ext>
            </a:extLst>
          </p:cNvPr>
          <p:cNvSpPr/>
          <p:nvPr/>
        </p:nvSpPr>
        <p:spPr>
          <a:xfrm rot="10800000">
            <a:off x="5543670" y="1689244"/>
            <a:ext cx="312294" cy="431294"/>
          </a:xfrm>
          <a:prstGeom prst="curvedRightArrow">
            <a:avLst/>
          </a:prstGeom>
          <a:solidFill>
            <a:srgbClr val="59A0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9" name="Arrow: Curved Right 38">
            <a:extLst>
              <a:ext uri="{FF2B5EF4-FFF2-40B4-BE49-F238E27FC236}">
                <a16:creationId xmlns:a16="http://schemas.microsoft.com/office/drawing/2014/main" id="{3E6F82B2-BFF5-320A-1414-ACF2A2D101D8}"/>
              </a:ext>
            </a:extLst>
          </p:cNvPr>
          <p:cNvSpPr/>
          <p:nvPr/>
        </p:nvSpPr>
        <p:spPr>
          <a:xfrm rot="10800000">
            <a:off x="5543670" y="4016447"/>
            <a:ext cx="312294" cy="431294"/>
          </a:xfrm>
          <a:prstGeom prst="curvedRightArrow">
            <a:avLst/>
          </a:prstGeom>
          <a:solidFill>
            <a:srgbClr val="59A0B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D6EAB710-AC76-9891-8537-713063D68283}"/>
              </a:ext>
            </a:extLst>
          </p:cNvPr>
          <p:cNvSpPr txBox="1"/>
          <p:nvPr/>
        </p:nvSpPr>
        <p:spPr>
          <a:xfrm>
            <a:off x="9315756" y="6304992"/>
            <a:ext cx="2401753" cy="369332"/>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Link to </a:t>
            </a:r>
            <a:r>
              <a:rPr lang="pt-BR" dirty="0">
                <a:latin typeface="Arial" panose="020B0604020202020204" pitchFamily="34" charset="0"/>
                <a:cs typeface="Arial" panose="020B0604020202020204" pitchFamily="34" charset="0"/>
                <a:hlinkClick r:id="rId3" action="ppaction://hlinksldjump"/>
              </a:rPr>
              <a:t>Key issues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973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900" dirty="0">
                <a:latin typeface="Arial" panose="020B0604020202020204" pitchFamily="34" charset="0"/>
                <a:cs typeface="Arial" panose="020B0604020202020204" pitchFamily="34" charset="0"/>
              </a:rPr>
              <a:t>Key Issue: Utility values (Supplementary slide)</a:t>
            </a:r>
          </a:p>
        </p:txBody>
      </p:sp>
      <p:graphicFrame>
        <p:nvGraphicFramePr>
          <p:cNvPr id="2" name="Table 3" descr="Baseline characteristics for intervention and comparator">
            <a:extLst>
              <a:ext uri="{FF2B5EF4-FFF2-40B4-BE49-F238E27FC236}">
                <a16:creationId xmlns:a16="http://schemas.microsoft.com/office/drawing/2014/main" id="{C0BCC1DD-D4AE-DFF5-5F00-A27246F1CF7D}"/>
              </a:ext>
            </a:extLst>
          </p:cNvPr>
          <p:cNvGraphicFramePr>
            <a:graphicFrameLocks noGrp="1"/>
          </p:cNvGraphicFramePr>
          <p:nvPr>
            <p:extLst>
              <p:ext uri="{D42A27DB-BD31-4B8C-83A1-F6EECF244321}">
                <p14:modId xmlns:p14="http://schemas.microsoft.com/office/powerpoint/2010/main" val="3109830382"/>
              </p:ext>
            </p:extLst>
          </p:nvPr>
        </p:nvGraphicFramePr>
        <p:xfrm>
          <a:off x="367958" y="1295566"/>
          <a:ext cx="11673479" cy="2560320"/>
        </p:xfrm>
        <a:graphic>
          <a:graphicData uri="http://schemas.openxmlformats.org/drawingml/2006/table">
            <a:tbl>
              <a:tblPr firstRow="1" bandRow="1">
                <a:tableStyleId>{5C22544A-7EE6-4342-B048-85BDC9FD1C3A}</a:tableStyleId>
              </a:tblPr>
              <a:tblGrid>
                <a:gridCol w="4303194">
                  <a:extLst>
                    <a:ext uri="{9D8B030D-6E8A-4147-A177-3AD203B41FA5}">
                      <a16:colId xmlns:a16="http://schemas.microsoft.com/office/drawing/2014/main" val="2104598003"/>
                    </a:ext>
                  </a:extLst>
                </a:gridCol>
                <a:gridCol w="1474057">
                  <a:extLst>
                    <a:ext uri="{9D8B030D-6E8A-4147-A177-3AD203B41FA5}">
                      <a16:colId xmlns:a16="http://schemas.microsoft.com/office/drawing/2014/main" val="86637677"/>
                    </a:ext>
                  </a:extLst>
                </a:gridCol>
                <a:gridCol w="1474057">
                  <a:extLst>
                    <a:ext uri="{9D8B030D-6E8A-4147-A177-3AD203B41FA5}">
                      <a16:colId xmlns:a16="http://schemas.microsoft.com/office/drawing/2014/main" val="2930258254"/>
                    </a:ext>
                  </a:extLst>
                </a:gridCol>
                <a:gridCol w="1474057">
                  <a:extLst>
                    <a:ext uri="{9D8B030D-6E8A-4147-A177-3AD203B41FA5}">
                      <a16:colId xmlns:a16="http://schemas.microsoft.com/office/drawing/2014/main" val="3796351426"/>
                    </a:ext>
                  </a:extLst>
                </a:gridCol>
                <a:gridCol w="1474057">
                  <a:extLst>
                    <a:ext uri="{9D8B030D-6E8A-4147-A177-3AD203B41FA5}">
                      <a16:colId xmlns:a16="http://schemas.microsoft.com/office/drawing/2014/main" val="309964089"/>
                    </a:ext>
                  </a:extLst>
                </a:gridCol>
                <a:gridCol w="1474057">
                  <a:extLst>
                    <a:ext uri="{9D8B030D-6E8A-4147-A177-3AD203B41FA5}">
                      <a16:colId xmlns:a16="http://schemas.microsoft.com/office/drawing/2014/main" val="184924324"/>
                    </a:ext>
                  </a:extLst>
                </a:gridCol>
              </a:tblGrid>
              <a:tr h="693070">
                <a:tc>
                  <a:txBody>
                    <a:bodyPr/>
                    <a:lstStyle/>
                    <a:p>
                      <a:endParaRPr lang="en-GB" sz="1800" b="0" dirty="0">
                        <a:latin typeface="Arial" panose="020B0604020202020204" pitchFamily="34" charset="0"/>
                      </a:endParaRPr>
                    </a:p>
                  </a:txBody>
                  <a:tcPr>
                    <a:solidFill>
                      <a:schemeClr val="accent1"/>
                    </a:solidFill>
                  </a:tcPr>
                </a:tc>
                <a:tc>
                  <a:txBody>
                    <a:bodyPr/>
                    <a:lstStyle/>
                    <a:p>
                      <a:pPr algn="ctr"/>
                      <a:r>
                        <a:rPr lang="en-GB" sz="1800" b="0" dirty="0">
                          <a:latin typeface="Arial" panose="020B0604020202020204" pitchFamily="34" charset="0"/>
                        </a:rPr>
                        <a:t>On-Therapy Progression-Free</a:t>
                      </a:r>
                    </a:p>
                  </a:txBody>
                  <a:tcPr/>
                </a:tc>
                <a:tc>
                  <a:txBody>
                    <a:bodyPr/>
                    <a:lstStyle/>
                    <a:p>
                      <a:pPr algn="ctr"/>
                      <a:r>
                        <a:rPr lang="en-GB" sz="1800" b="0" dirty="0">
                          <a:latin typeface="Arial" panose="020B0604020202020204" pitchFamily="34" charset="0"/>
                        </a:rPr>
                        <a:t>Off-Therapy Progression-Free</a:t>
                      </a:r>
                    </a:p>
                  </a:txBody>
                  <a:tcPr/>
                </a:tc>
                <a:tc>
                  <a:txBody>
                    <a:bodyPr/>
                    <a:lstStyle/>
                    <a:p>
                      <a:pPr algn="ctr"/>
                      <a:r>
                        <a:rPr lang="en-GB" sz="1800" b="0" dirty="0">
                          <a:latin typeface="Arial" panose="020B0604020202020204" pitchFamily="34" charset="0"/>
                        </a:rPr>
                        <a:t>On-Therapy Post Progression</a:t>
                      </a:r>
                    </a:p>
                  </a:txBody>
                  <a:tcPr/>
                </a:tc>
                <a:tc>
                  <a:txBody>
                    <a:bodyPr/>
                    <a:lstStyle/>
                    <a:p>
                      <a:pPr algn="ctr"/>
                      <a:r>
                        <a:rPr lang="en-GB" sz="1800" b="0" dirty="0">
                          <a:latin typeface="Arial" panose="020B0604020202020204" pitchFamily="34" charset="0"/>
                        </a:rPr>
                        <a:t>Off-Therapy Post Progression</a:t>
                      </a:r>
                    </a:p>
                  </a:txBody>
                  <a:tcPr/>
                </a:tc>
                <a:tc>
                  <a:txBody>
                    <a:bodyPr/>
                    <a:lstStyle/>
                    <a:p>
                      <a:pPr algn="ctr"/>
                      <a:r>
                        <a:rPr lang="en-GB" sz="1800" b="0" dirty="0">
                          <a:latin typeface="Arial" panose="020B0604020202020204" pitchFamily="34" charset="0"/>
                        </a:rPr>
                        <a:t>Terminal Decrement</a:t>
                      </a:r>
                    </a:p>
                    <a:p>
                      <a:pPr algn="ctr"/>
                      <a:endParaRPr lang="en-GB" sz="1800" b="0" dirty="0">
                        <a:latin typeface="Arial" panose="020B0604020202020204" pitchFamily="34" charset="0"/>
                      </a:endParaRPr>
                    </a:p>
                  </a:txBody>
                  <a:tcPr/>
                </a:tc>
                <a:extLst>
                  <a:ext uri="{0D108BD9-81ED-4DB2-BD59-A6C34878D82A}">
                    <a16:rowId xmlns:a16="http://schemas.microsoft.com/office/drawing/2014/main" val="1887854385"/>
                  </a:ext>
                </a:extLst>
              </a:tr>
              <a:tr h="277228">
                <a:tc>
                  <a:txBody>
                    <a:bodyPr/>
                    <a:lstStyle/>
                    <a:p>
                      <a:pPr algn="l"/>
                      <a:r>
                        <a:rPr lang="en-GB" sz="1800" b="0" dirty="0">
                          <a:solidFill>
                            <a:schemeClr val="bg1"/>
                          </a:solidFill>
                          <a:latin typeface="Arial" panose="020B0604020202020204" pitchFamily="34" charset="0"/>
                        </a:rPr>
                        <a:t>ISA+POM+DEX – Current Appraisal</a:t>
                      </a:r>
                    </a:p>
                    <a:p>
                      <a:pPr algn="l"/>
                      <a:r>
                        <a:rPr lang="en-GB" sz="1800" b="0" dirty="0">
                          <a:solidFill>
                            <a:schemeClr val="bg1"/>
                          </a:solidFill>
                          <a:latin typeface="Arial" panose="020B0604020202020204" pitchFamily="34" charset="0"/>
                        </a:rPr>
                        <a:t>(ISA+POM+DEX – TA658)</a:t>
                      </a:r>
                    </a:p>
                  </a:txBody>
                  <a:tcPr anchor="ctr">
                    <a:solidFill>
                      <a:schemeClr val="accent1"/>
                    </a:solidFill>
                  </a:tcP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(0.719)</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(0.719)</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(0.611)</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(0.611)</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(0.225)</a:t>
                      </a:r>
                    </a:p>
                  </a:txBody>
                  <a:tcPr marL="0" marR="0" marT="0" marB="0" anchor="ctr"/>
                </a:tc>
                <a:extLst>
                  <a:ext uri="{0D108BD9-81ED-4DB2-BD59-A6C34878D82A}">
                    <a16:rowId xmlns:a16="http://schemas.microsoft.com/office/drawing/2014/main" val="2736809526"/>
                  </a:ext>
                </a:extLst>
              </a:tr>
              <a:tr h="277228">
                <a:tc>
                  <a:txBody>
                    <a:bodyPr/>
                    <a:lstStyle/>
                    <a:p>
                      <a:pPr algn="l"/>
                      <a:r>
                        <a:rPr lang="en-GB" sz="1800" b="0" dirty="0">
                          <a:solidFill>
                            <a:schemeClr val="bg1"/>
                          </a:solidFill>
                          <a:latin typeface="Arial" panose="020B0604020202020204" pitchFamily="34" charset="0"/>
                        </a:rPr>
                        <a:t>POM+DEX</a:t>
                      </a:r>
                    </a:p>
                    <a:p>
                      <a:pPr algn="l"/>
                      <a:r>
                        <a:rPr lang="en-GB" sz="1800" b="0" dirty="0">
                          <a:solidFill>
                            <a:schemeClr val="bg1"/>
                          </a:solidFill>
                          <a:latin typeface="Arial" panose="020B0604020202020204" pitchFamily="34" charset="0"/>
                        </a:rPr>
                        <a:t>(POM+DEX – TA658)</a:t>
                      </a:r>
                    </a:p>
                  </a:txBody>
                  <a:tcPr>
                    <a:solidFill>
                      <a:schemeClr val="accent1"/>
                    </a:solidFill>
                  </a:tcP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(0.717)</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(0.717)</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(0.611)</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(0.611)</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p>
                      <a:pPr algn="ctr" fontAlgn="ctr"/>
                      <a:r>
                        <a:rPr lang="en-GB" sz="1800" b="0" i="0" u="sng" strike="noStrike" dirty="0">
                          <a:solidFill>
                            <a:srgbClr val="000000"/>
                          </a:solidFill>
                          <a:effectLst/>
                          <a:latin typeface="Arial" panose="020B0604020202020204" pitchFamily="34" charset="0"/>
                          <a:cs typeface="Arial" panose="020B0604020202020204" pitchFamily="34" charset="0"/>
                        </a:rPr>
                        <a:t>(0.225)</a:t>
                      </a:r>
                    </a:p>
                  </a:txBody>
                  <a:tcPr marL="0" marR="0" marT="0" marB="0" anchor="ctr"/>
                </a:tc>
                <a:extLst>
                  <a:ext uri="{0D108BD9-81ED-4DB2-BD59-A6C34878D82A}">
                    <a16:rowId xmlns:a16="http://schemas.microsoft.com/office/drawing/2014/main" val="89017482"/>
                  </a:ext>
                </a:extLst>
              </a:tr>
              <a:tr h="277228">
                <a:tc>
                  <a:txBody>
                    <a:bodyPr/>
                    <a:lstStyle/>
                    <a:p>
                      <a:pPr algn="l"/>
                      <a:r>
                        <a:rPr lang="en-GB" sz="1800" b="0" dirty="0">
                          <a:solidFill>
                            <a:schemeClr val="bg1"/>
                          </a:solidFill>
                          <a:latin typeface="Arial" panose="020B0604020202020204" pitchFamily="34" charset="0"/>
                        </a:rPr>
                        <a:t>EAG’s same utility scenario</a:t>
                      </a:r>
                    </a:p>
                  </a:txBody>
                  <a:tcPr>
                    <a:solidFill>
                      <a:schemeClr val="accent1"/>
                    </a:solidFill>
                  </a:tcP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XXXX</a:t>
                      </a:r>
                    </a:p>
                  </a:txBody>
                  <a:tcPr marL="0" marR="0" marT="0" marB="0" anchor="ct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XXXX</a:t>
                      </a:r>
                    </a:p>
                  </a:txBody>
                  <a:tcPr marL="0" marR="0" marT="0" marB="0" anchor="ct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XXXX</a:t>
                      </a:r>
                    </a:p>
                  </a:txBody>
                  <a:tcPr marL="0" marR="0" marT="0" marB="0" anchor="ct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XXXX</a:t>
                      </a:r>
                    </a:p>
                  </a:txBody>
                  <a:tcPr marL="0" marR="0" marT="0" marB="0" anchor="ct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XXXX</a:t>
                      </a:r>
                    </a:p>
                  </a:txBody>
                  <a:tcPr marL="0" marR="0" marT="0" marB="0" anchor="ctr"/>
                </a:tc>
                <a:extLst>
                  <a:ext uri="{0D108BD9-81ED-4DB2-BD59-A6C34878D82A}">
                    <a16:rowId xmlns:a16="http://schemas.microsoft.com/office/drawing/2014/main" val="2512818706"/>
                  </a:ext>
                </a:extLst>
              </a:tr>
            </a:tbl>
          </a:graphicData>
        </a:graphic>
      </p:graphicFrame>
      <p:sp>
        <p:nvSpPr>
          <p:cNvPr id="4" name="TextBox 3">
            <a:extLst>
              <a:ext uri="{FF2B5EF4-FFF2-40B4-BE49-F238E27FC236}">
                <a16:creationId xmlns:a16="http://schemas.microsoft.com/office/drawing/2014/main" id="{AC36E085-F850-388B-20B2-74515A5B119C}"/>
              </a:ext>
            </a:extLst>
          </p:cNvPr>
          <p:cNvSpPr txBox="1"/>
          <p:nvPr/>
        </p:nvSpPr>
        <p:spPr>
          <a:xfrm>
            <a:off x="292222" y="645890"/>
            <a:ext cx="9965649" cy="923330"/>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Health-State Utility Values, by line and Treatment + EAG scenario analysis</a:t>
            </a:r>
          </a:p>
          <a:p>
            <a:r>
              <a:rPr lang="en-GB" dirty="0">
                <a:latin typeface="Arial" panose="020B0604020202020204" pitchFamily="34" charset="0"/>
                <a:cs typeface="Arial" panose="020B0604020202020204" pitchFamily="34" charset="0"/>
              </a:rPr>
              <a:t>(Company submission Doc B – Table 36, TA658 EAG report – Table 7)</a:t>
            </a:r>
          </a:p>
          <a:p>
            <a:endParaRPr lang="en-GB" dirty="0">
              <a:latin typeface="Arial" panose="020B0604020202020204" pitchFamily="34" charset="0"/>
              <a:cs typeface="Arial" panose="020B0604020202020204" pitchFamily="34" charset="0"/>
            </a:endParaRPr>
          </a:p>
        </p:txBody>
      </p:sp>
      <p:pic>
        <p:nvPicPr>
          <p:cNvPr id="11" name="Picture 10" descr="A graph with numbers and a number&#10;&#10;Description automatically generated with medium confidence">
            <a:extLst>
              <a:ext uri="{FF2B5EF4-FFF2-40B4-BE49-F238E27FC236}">
                <a16:creationId xmlns:a16="http://schemas.microsoft.com/office/drawing/2014/main" id="{A20DF61E-43C8-80F7-9C41-F1D20F8F6855}"/>
              </a:ext>
            </a:extLst>
          </p:cNvPr>
          <p:cNvPicPr>
            <a:picLocks noChangeAspect="1"/>
          </p:cNvPicPr>
          <p:nvPr/>
        </p:nvPicPr>
        <p:blipFill rotWithShape="1">
          <a:blip r:embed="rId3"/>
          <a:srcRect l="1903" t="1209" r="1385" b="9437"/>
          <a:stretch/>
        </p:blipFill>
        <p:spPr>
          <a:xfrm>
            <a:off x="367958" y="4170616"/>
            <a:ext cx="7235300" cy="2368905"/>
          </a:xfrm>
          <a:prstGeom prst="rect">
            <a:avLst/>
          </a:prstGeom>
        </p:spPr>
      </p:pic>
      <p:sp>
        <p:nvSpPr>
          <p:cNvPr id="12" name="TextBox 11">
            <a:extLst>
              <a:ext uri="{FF2B5EF4-FFF2-40B4-BE49-F238E27FC236}">
                <a16:creationId xmlns:a16="http://schemas.microsoft.com/office/drawing/2014/main" id="{D546F0C9-21D7-7F0B-BB03-205CC08FB39B}"/>
              </a:ext>
            </a:extLst>
          </p:cNvPr>
          <p:cNvSpPr txBox="1"/>
          <p:nvPr/>
        </p:nvSpPr>
        <p:spPr>
          <a:xfrm>
            <a:off x="292222" y="3859231"/>
            <a:ext cx="11145054"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dirty="0">
                <a:latin typeface="Arial" panose="020B0604020202020204" pitchFamily="34" charset="0"/>
                <a:cs typeface="Arial" panose="020B0604020202020204" pitchFamily="34" charset="0"/>
              </a:rPr>
              <a:t>Change from baseline in EQ-5D-5L utility by treatment arm and cycle number or end of treatment</a:t>
            </a:r>
          </a:p>
        </p:txBody>
      </p:sp>
      <p:pic>
        <p:nvPicPr>
          <p:cNvPr id="14" name="Picture 13">
            <a:extLst>
              <a:ext uri="{FF2B5EF4-FFF2-40B4-BE49-F238E27FC236}">
                <a16:creationId xmlns:a16="http://schemas.microsoft.com/office/drawing/2014/main" id="{770E4148-60E7-FA50-574F-426B96146DB8}"/>
              </a:ext>
              <a:ext uri="{C183D7F6-B498-43B3-948B-1728B52AA6E4}">
                <adec:decorative xmlns:adec="http://schemas.microsoft.com/office/drawing/2017/decorative" val="1"/>
              </a:ext>
            </a:extLst>
          </p:cNvPr>
          <p:cNvPicPr>
            <a:picLocks noChangeAspect="1"/>
          </p:cNvPicPr>
          <p:nvPr/>
        </p:nvPicPr>
        <p:blipFill rotWithShape="1">
          <a:blip r:embed="rId4"/>
          <a:srcRect l="16406" t="4575" r="14821" b="4613"/>
          <a:stretch/>
        </p:blipFill>
        <p:spPr>
          <a:xfrm>
            <a:off x="11437276" y="143425"/>
            <a:ext cx="576000" cy="576000"/>
          </a:xfrm>
          <a:prstGeom prst="rect">
            <a:avLst/>
          </a:prstGeom>
        </p:spPr>
      </p:pic>
      <p:sp>
        <p:nvSpPr>
          <p:cNvPr id="3" name="TextBox 2">
            <a:extLst>
              <a:ext uri="{FF2B5EF4-FFF2-40B4-BE49-F238E27FC236}">
                <a16:creationId xmlns:a16="http://schemas.microsoft.com/office/drawing/2014/main" id="{12E6F13D-2C96-A73D-2E95-2EB96DE120C6}"/>
              </a:ext>
            </a:extLst>
          </p:cNvPr>
          <p:cNvSpPr txBox="1"/>
          <p:nvPr/>
        </p:nvSpPr>
        <p:spPr>
          <a:xfrm>
            <a:off x="7837714" y="6385283"/>
            <a:ext cx="4175562"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 </a:t>
            </a:r>
            <a:r>
              <a:rPr lang="en-GB" dirty="0">
                <a:latin typeface="Arial" panose="020B0604020202020204" pitchFamily="34" charset="0"/>
                <a:cs typeface="Arial" panose="020B0604020202020204" pitchFamily="34" charset="0"/>
                <a:hlinkClick r:id="rId5" action="ppaction://hlinksldjump"/>
              </a:rPr>
              <a:t>Key issue: Utility values</a:t>
            </a:r>
            <a:endParaRPr lang="en-GB" dirty="0">
              <a:latin typeface="Arial" panose="020B0604020202020204" pitchFamily="34" charset="0"/>
              <a:cs typeface="Arial" panose="020B0604020202020204" pitchFamily="34" charset="0"/>
            </a:endParaRPr>
          </a:p>
        </p:txBody>
      </p:sp>
      <p:sp>
        <p:nvSpPr>
          <p:cNvPr id="5" name="Rectangle 4" descr="Marker showing slides are confidential ">
            <a:extLst>
              <a:ext uri="{FF2B5EF4-FFF2-40B4-BE49-F238E27FC236}">
                <a16:creationId xmlns:a16="http://schemas.microsoft.com/office/drawing/2014/main" id="{9E1914ED-567E-12B1-0684-D7CA8203421D}"/>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CONFIDENTIAL</a:t>
            </a:r>
          </a:p>
        </p:txBody>
      </p:sp>
    </p:spTree>
    <p:extLst>
      <p:ext uri="{BB962C8B-B14F-4D97-AF65-F5344CB8AC3E}">
        <p14:creationId xmlns:p14="http://schemas.microsoft.com/office/powerpoint/2010/main" val="40208425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a:xfrm>
            <a:off x="466724" y="263525"/>
            <a:ext cx="11250785" cy="517526"/>
          </a:xfrm>
        </p:spPr>
        <p:txBody>
          <a:bodyPr>
            <a:normAutofit/>
          </a:bodyPr>
          <a:lstStyle/>
          <a:p>
            <a:r>
              <a:rPr lang="en-GB" sz="2900" dirty="0">
                <a:latin typeface="Arial" panose="020B0604020202020204" pitchFamily="34" charset="0"/>
                <a:cs typeface="Arial" panose="020B0604020202020204" pitchFamily="34" charset="0"/>
              </a:rPr>
              <a:t>Key Issue: Subsequent therapies (Supplementary slide) </a:t>
            </a:r>
          </a:p>
        </p:txBody>
      </p:sp>
      <p:graphicFrame>
        <p:nvGraphicFramePr>
          <p:cNvPr id="2" name="Table 3" descr="Baseline characteristics for intervention and comparator">
            <a:extLst>
              <a:ext uri="{FF2B5EF4-FFF2-40B4-BE49-F238E27FC236}">
                <a16:creationId xmlns:a16="http://schemas.microsoft.com/office/drawing/2014/main" id="{FD99B7EA-5439-A3A0-1D8F-B60BA4B46B5A}"/>
              </a:ext>
            </a:extLst>
          </p:cNvPr>
          <p:cNvGraphicFramePr>
            <a:graphicFrameLocks noGrp="1"/>
          </p:cNvGraphicFramePr>
          <p:nvPr/>
        </p:nvGraphicFramePr>
        <p:xfrm>
          <a:off x="351314" y="1526830"/>
          <a:ext cx="5802762" cy="4575810"/>
        </p:xfrm>
        <a:graphic>
          <a:graphicData uri="http://schemas.openxmlformats.org/drawingml/2006/table">
            <a:tbl>
              <a:tblPr firstRow="1" bandRow="1">
                <a:tableStyleId>{5C22544A-7EE6-4342-B048-85BDC9FD1C3A}</a:tableStyleId>
              </a:tblPr>
              <a:tblGrid>
                <a:gridCol w="2026689">
                  <a:extLst>
                    <a:ext uri="{9D8B030D-6E8A-4147-A177-3AD203B41FA5}">
                      <a16:colId xmlns:a16="http://schemas.microsoft.com/office/drawing/2014/main" val="2104598003"/>
                    </a:ext>
                  </a:extLst>
                </a:gridCol>
                <a:gridCol w="1258691">
                  <a:extLst>
                    <a:ext uri="{9D8B030D-6E8A-4147-A177-3AD203B41FA5}">
                      <a16:colId xmlns:a16="http://schemas.microsoft.com/office/drawing/2014/main" val="86637677"/>
                    </a:ext>
                  </a:extLst>
                </a:gridCol>
                <a:gridCol w="1364797">
                  <a:extLst>
                    <a:ext uri="{9D8B030D-6E8A-4147-A177-3AD203B41FA5}">
                      <a16:colId xmlns:a16="http://schemas.microsoft.com/office/drawing/2014/main" val="2930258254"/>
                    </a:ext>
                  </a:extLst>
                </a:gridCol>
                <a:gridCol w="1152585">
                  <a:extLst>
                    <a:ext uri="{9D8B030D-6E8A-4147-A177-3AD203B41FA5}">
                      <a16:colId xmlns:a16="http://schemas.microsoft.com/office/drawing/2014/main" val="140203320"/>
                    </a:ext>
                  </a:extLst>
                </a:gridCol>
              </a:tblGrid>
              <a:tr h="0">
                <a:tc>
                  <a:txBody>
                    <a:bodyPr/>
                    <a:lstStyle/>
                    <a:p>
                      <a:endParaRPr lang="en-GB" sz="1800" b="0" dirty="0">
                        <a:latin typeface="Arial" panose="020B0604020202020204" pitchFamily="34" charset="0"/>
                      </a:endParaRPr>
                    </a:p>
                  </a:txBody>
                  <a:tcPr>
                    <a:solidFill>
                      <a:schemeClr val="accent1"/>
                    </a:solidFill>
                  </a:tcPr>
                </a:tc>
                <a:tc>
                  <a:txBody>
                    <a:bodyPr/>
                    <a:lstStyle/>
                    <a:p>
                      <a:pPr algn="ctr"/>
                      <a:r>
                        <a:rPr lang="en-GB" sz="1800" b="0" dirty="0">
                          <a:latin typeface="Arial" panose="020B0604020202020204" pitchFamily="34" charset="0"/>
                        </a:rPr>
                        <a:t>ISA+POM+DEX</a:t>
                      </a:r>
                    </a:p>
                  </a:txBody>
                  <a:tcPr/>
                </a:tc>
                <a:tc>
                  <a:txBody>
                    <a:bodyPr/>
                    <a:lstStyle/>
                    <a:p>
                      <a:pPr algn="ctr"/>
                      <a:r>
                        <a:rPr lang="en-GB" sz="1800" b="0" dirty="0">
                          <a:latin typeface="Arial" panose="020B0604020202020204" pitchFamily="34" charset="0"/>
                        </a:rPr>
                        <a:t>POM+DEX</a:t>
                      </a:r>
                    </a:p>
                  </a:txBody>
                  <a:tcPr/>
                </a:tc>
                <a:tc>
                  <a:txBody>
                    <a:bodyPr/>
                    <a:lstStyle/>
                    <a:p>
                      <a:pPr algn="ctr"/>
                      <a:r>
                        <a:rPr lang="en-GB" sz="1800" b="0" dirty="0">
                          <a:latin typeface="Arial" panose="020B0604020202020204" pitchFamily="34" charset="0"/>
                        </a:rPr>
                        <a:t>DARA</a:t>
                      </a:r>
                    </a:p>
                  </a:txBody>
                  <a:tcPr/>
                </a:tc>
                <a:extLst>
                  <a:ext uri="{0D108BD9-81ED-4DB2-BD59-A6C34878D82A}">
                    <a16:rowId xmlns:a16="http://schemas.microsoft.com/office/drawing/2014/main" val="1887854385"/>
                  </a:ext>
                </a:extLst>
              </a:tr>
              <a:tr h="165993">
                <a:tc>
                  <a:txBody>
                    <a:bodyPr/>
                    <a:lstStyle/>
                    <a:p>
                      <a:pPr algn="l" fontAlgn="b"/>
                      <a:r>
                        <a:rPr lang="en-GB" sz="1800" b="0" i="0" u="none" strike="noStrike" dirty="0" err="1">
                          <a:solidFill>
                            <a:schemeClr val="bg1"/>
                          </a:solidFill>
                          <a:effectLst/>
                          <a:latin typeface="Arial" panose="020B0604020202020204" pitchFamily="34" charset="0"/>
                          <a:cs typeface="Arial" panose="020B0604020202020204" pitchFamily="34" charset="0"/>
                        </a:rPr>
                        <a:t>Belantamab</a:t>
                      </a:r>
                      <a:endParaRPr lang="en-GB"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19.94%</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19.94%</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0.95%</a:t>
                      </a:r>
                    </a:p>
                  </a:txBody>
                  <a:tcPr marL="9525" marR="9525" marT="9525" marB="0" anchor="ctr"/>
                </a:tc>
                <a:extLst>
                  <a:ext uri="{0D108BD9-81ED-4DB2-BD59-A6C34878D82A}">
                    <a16:rowId xmlns:a16="http://schemas.microsoft.com/office/drawing/2014/main" val="2736809526"/>
                  </a:ext>
                </a:extLst>
              </a:tr>
              <a:tr h="165993">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Bendamustine</a:t>
                      </a:r>
                    </a:p>
                  </a:txBody>
                  <a:tcPr marL="9525" marR="9525" marT="9525" marB="0" anchor="b">
                    <a:solidFill>
                      <a:schemeClr val="accent1"/>
                    </a:solidFill>
                  </a:tcP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3.15%</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3.15%</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3.49%</a:t>
                      </a:r>
                    </a:p>
                  </a:txBody>
                  <a:tcPr marL="9525" marR="9525" marT="9525" marB="0" anchor="ctr"/>
                </a:tc>
                <a:extLst>
                  <a:ext uri="{0D108BD9-81ED-4DB2-BD59-A6C34878D82A}">
                    <a16:rowId xmlns:a16="http://schemas.microsoft.com/office/drawing/2014/main" val="89017482"/>
                  </a:ext>
                </a:extLst>
              </a:tr>
              <a:tr h="165993">
                <a:tc>
                  <a:txBody>
                    <a:bodyPr/>
                    <a:lstStyle/>
                    <a:p>
                      <a:pPr algn="l" fontAlgn="b"/>
                      <a:r>
                        <a:rPr lang="en-GB" sz="1800" b="0" i="0" u="none" strike="noStrike" dirty="0" err="1">
                          <a:solidFill>
                            <a:schemeClr val="bg1"/>
                          </a:solidFill>
                          <a:effectLst/>
                          <a:latin typeface="Arial" panose="020B0604020202020204" pitchFamily="34" charset="0"/>
                          <a:cs typeface="Arial" panose="020B0604020202020204" pitchFamily="34" charset="0"/>
                        </a:rPr>
                        <a:t>Bendamustine</a:t>
                      </a:r>
                      <a:r>
                        <a:rPr lang="en-GB" sz="1800" b="0" i="0" u="none" strike="noStrike" dirty="0">
                          <a:solidFill>
                            <a:schemeClr val="bg1"/>
                          </a:solidFill>
                          <a:effectLst/>
                          <a:latin typeface="Arial" panose="020B0604020202020204" pitchFamily="34" charset="0"/>
                          <a:cs typeface="Arial" panose="020B0604020202020204" pitchFamily="34" charset="0"/>
                        </a:rPr>
                        <a:t> + thalidomide</a:t>
                      </a:r>
                    </a:p>
                  </a:txBody>
                  <a:tcPr marL="9525" marR="9525" marT="9525" marB="0" anchor="b">
                    <a:solidFill>
                      <a:schemeClr val="accent1"/>
                    </a:solidFill>
                  </a:tcP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4.20%</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4.20%</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2.01%</a:t>
                      </a:r>
                    </a:p>
                  </a:txBody>
                  <a:tcPr marL="9525" marR="9525" marT="9525" marB="0" anchor="ctr"/>
                </a:tc>
                <a:extLst>
                  <a:ext uri="{0D108BD9-81ED-4DB2-BD59-A6C34878D82A}">
                    <a16:rowId xmlns:a16="http://schemas.microsoft.com/office/drawing/2014/main" val="2512818706"/>
                  </a:ext>
                </a:extLst>
              </a:tr>
              <a:tr h="165993">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Bortezomib</a:t>
                      </a:r>
                    </a:p>
                  </a:txBody>
                  <a:tcPr marL="9525" marR="9525" marT="9525" marB="0" anchor="b">
                    <a:solidFill>
                      <a:schemeClr val="accent1"/>
                    </a:solidFill>
                  </a:tcP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4.20%</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4.20%</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1.27%</a:t>
                      </a:r>
                    </a:p>
                  </a:txBody>
                  <a:tcPr marL="9525" marR="9525" marT="9525" marB="0" anchor="ctr"/>
                </a:tc>
                <a:extLst>
                  <a:ext uri="{0D108BD9-81ED-4DB2-BD59-A6C34878D82A}">
                    <a16:rowId xmlns:a16="http://schemas.microsoft.com/office/drawing/2014/main" val="3736987631"/>
                  </a:ext>
                </a:extLst>
              </a:tr>
              <a:tr h="165993">
                <a:tc>
                  <a:txBody>
                    <a:bodyPr/>
                    <a:lstStyle/>
                    <a:p>
                      <a:pPr algn="l" fontAlgn="b"/>
                      <a:r>
                        <a:rPr lang="en-GB" sz="1800" b="0" i="0" u="none" strike="noStrike" dirty="0">
                          <a:solidFill>
                            <a:schemeClr val="bg1"/>
                          </a:solidFill>
                          <a:effectLst/>
                          <a:latin typeface="Arial" panose="020B0604020202020204" pitchFamily="34" charset="0"/>
                          <a:cs typeface="Arial" panose="020B0604020202020204" pitchFamily="34" charset="0"/>
                        </a:rPr>
                        <a:t>Bortezomib + </a:t>
                      </a:r>
                      <a:r>
                        <a:rPr lang="en-GB" sz="1800" b="0" i="0" u="none" strike="noStrike" dirty="0" err="1">
                          <a:solidFill>
                            <a:schemeClr val="bg1"/>
                          </a:solidFill>
                          <a:effectLst/>
                          <a:latin typeface="Arial" panose="020B0604020202020204" pitchFamily="34" charset="0"/>
                          <a:cs typeface="Arial" panose="020B0604020202020204" pitchFamily="34" charset="0"/>
                        </a:rPr>
                        <a:t>panobinostat</a:t>
                      </a:r>
                      <a:endParaRPr lang="en-GB"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61.91%</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61.91%</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28.22%</a:t>
                      </a:r>
                    </a:p>
                  </a:txBody>
                  <a:tcPr marL="9525" marR="9525" marT="9525" marB="0" anchor="ctr"/>
                </a:tc>
                <a:extLst>
                  <a:ext uri="{0D108BD9-81ED-4DB2-BD59-A6C34878D82A}">
                    <a16:rowId xmlns:a16="http://schemas.microsoft.com/office/drawing/2014/main" val="862833351"/>
                  </a:ext>
                </a:extLst>
              </a:tr>
              <a:tr h="165993">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Cyclophosphamide</a:t>
                      </a:r>
                    </a:p>
                  </a:txBody>
                  <a:tcPr marL="9525" marR="9525" marT="9525" marB="0" anchor="b">
                    <a:solidFill>
                      <a:schemeClr val="accent1"/>
                    </a:solidFill>
                  </a:tcP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11.54%</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11.54%</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4.76%</a:t>
                      </a:r>
                    </a:p>
                  </a:txBody>
                  <a:tcPr marL="9525" marR="9525" marT="9525" marB="0" anchor="ctr"/>
                </a:tc>
                <a:extLst>
                  <a:ext uri="{0D108BD9-81ED-4DB2-BD59-A6C34878D82A}">
                    <a16:rowId xmlns:a16="http://schemas.microsoft.com/office/drawing/2014/main" val="4129455192"/>
                  </a:ext>
                </a:extLst>
              </a:tr>
              <a:tr h="165993">
                <a:tc>
                  <a:txBody>
                    <a:bodyPr/>
                    <a:lstStyle/>
                    <a:p>
                      <a:pPr algn="l" fontAlgn="b"/>
                      <a:r>
                        <a:rPr lang="en-GB" sz="1800" b="0" i="0" u="none" strike="noStrike" dirty="0">
                          <a:solidFill>
                            <a:schemeClr val="bg1"/>
                          </a:solidFill>
                          <a:effectLst/>
                          <a:latin typeface="Arial" panose="020B0604020202020204" pitchFamily="34" charset="0"/>
                          <a:cs typeface="Arial" panose="020B0604020202020204" pitchFamily="34" charset="0"/>
                        </a:rPr>
                        <a:t>Cyclophosphamide + pomalidomide</a:t>
                      </a:r>
                    </a:p>
                  </a:txBody>
                  <a:tcPr marL="9525" marR="9525" marT="9525" marB="0" anchor="b">
                    <a:solidFill>
                      <a:schemeClr val="accent1"/>
                    </a:solidFill>
                  </a:tcP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1.05%</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1.05%</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7.72%</a:t>
                      </a:r>
                    </a:p>
                  </a:txBody>
                  <a:tcPr marL="9525" marR="9525" marT="9525" marB="0" anchor="ctr"/>
                </a:tc>
                <a:extLst>
                  <a:ext uri="{0D108BD9-81ED-4DB2-BD59-A6C34878D82A}">
                    <a16:rowId xmlns:a16="http://schemas.microsoft.com/office/drawing/2014/main" val="1776312173"/>
                  </a:ext>
                </a:extLst>
              </a:tr>
              <a:tr h="165993">
                <a:tc>
                  <a:txBody>
                    <a:bodyPr/>
                    <a:lstStyle/>
                    <a:p>
                      <a:pPr algn="l" fontAlgn="b"/>
                      <a:r>
                        <a:rPr lang="en-GB" sz="1800" b="0" i="0" u="none" strike="noStrike" dirty="0">
                          <a:solidFill>
                            <a:schemeClr val="bg1"/>
                          </a:solidFill>
                          <a:effectLst/>
                          <a:latin typeface="Arial" panose="020B0604020202020204" pitchFamily="34" charset="0"/>
                          <a:cs typeface="Arial" panose="020B0604020202020204" pitchFamily="34" charset="0"/>
                        </a:rPr>
                        <a:t>Cyclophosphamide + thalidomide</a:t>
                      </a:r>
                    </a:p>
                  </a:txBody>
                  <a:tcPr marL="9525" marR="9525" marT="9525" marB="0" anchor="b">
                    <a:solidFill>
                      <a:schemeClr val="accent1"/>
                    </a:solidFill>
                  </a:tcP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4.20%</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4.20%</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1.80%</a:t>
                      </a:r>
                    </a:p>
                  </a:txBody>
                  <a:tcPr marL="9525" marR="9525" marT="9525" marB="0" anchor="ctr"/>
                </a:tc>
                <a:extLst>
                  <a:ext uri="{0D108BD9-81ED-4DB2-BD59-A6C34878D82A}">
                    <a16:rowId xmlns:a16="http://schemas.microsoft.com/office/drawing/2014/main" val="374145825"/>
                  </a:ext>
                </a:extLst>
              </a:tr>
              <a:tr h="165993">
                <a:tc>
                  <a:txBody>
                    <a:bodyPr/>
                    <a:lstStyle/>
                    <a:p>
                      <a:pPr algn="l" fontAlgn="b"/>
                      <a:r>
                        <a:rPr lang="en-GB" sz="1800" b="0" i="0" u="none" strike="noStrike" dirty="0">
                          <a:solidFill>
                            <a:schemeClr val="bg1"/>
                          </a:solidFill>
                          <a:effectLst/>
                          <a:latin typeface="Arial" panose="020B0604020202020204" pitchFamily="34" charset="0"/>
                          <a:cs typeface="Arial" panose="020B0604020202020204" pitchFamily="34" charset="0"/>
                        </a:rPr>
                        <a:t>Melphalan</a:t>
                      </a:r>
                    </a:p>
                  </a:txBody>
                  <a:tcPr marL="9525" marR="9525" marT="9525" marB="0" anchor="b">
                    <a:solidFill>
                      <a:schemeClr val="accent1"/>
                    </a:solidFill>
                  </a:tcP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10.49%</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10.49%</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3.81%</a:t>
                      </a:r>
                    </a:p>
                  </a:txBody>
                  <a:tcPr marL="9525" marR="9525" marT="9525" marB="0" anchor="ctr"/>
                </a:tc>
                <a:extLst>
                  <a:ext uri="{0D108BD9-81ED-4DB2-BD59-A6C34878D82A}">
                    <a16:rowId xmlns:a16="http://schemas.microsoft.com/office/drawing/2014/main" val="3027721175"/>
                  </a:ext>
                </a:extLst>
              </a:tr>
              <a:tr h="165993">
                <a:tc>
                  <a:txBody>
                    <a:bodyPr/>
                    <a:lstStyle/>
                    <a:p>
                      <a:pPr algn="l" fontAlgn="b"/>
                      <a:r>
                        <a:rPr lang="en-GB" sz="1800" b="0" i="0" u="none" strike="noStrike" dirty="0">
                          <a:solidFill>
                            <a:schemeClr val="bg1"/>
                          </a:solidFill>
                          <a:effectLst/>
                          <a:latin typeface="Arial" panose="020B0604020202020204" pitchFamily="34" charset="0"/>
                          <a:cs typeface="Arial" panose="020B0604020202020204" pitchFamily="34" charset="0"/>
                        </a:rPr>
                        <a:t>Pomalidomide</a:t>
                      </a:r>
                    </a:p>
                  </a:txBody>
                  <a:tcPr marL="9525" marR="9525" marT="9525" marB="0" anchor="b">
                    <a:solidFill>
                      <a:schemeClr val="accent1"/>
                    </a:solidFill>
                  </a:tcP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2.10%</a:t>
                      </a:r>
                    </a:p>
                  </a:txBody>
                  <a:tcPr marL="9525" marR="9525" marT="9525" marB="0" anchor="ctr"/>
                </a:tc>
                <a:tc>
                  <a:txBody>
                    <a:bodyPr/>
                    <a:lstStyle/>
                    <a:p>
                      <a:pPr algn="r" fontAlgn="b"/>
                      <a:r>
                        <a:rPr lang="en-GB" sz="1800" b="0" i="0" u="none" strike="noStrike">
                          <a:solidFill>
                            <a:srgbClr val="000000"/>
                          </a:solidFill>
                          <a:effectLst/>
                          <a:latin typeface="Arial" panose="020B0604020202020204" pitchFamily="34" charset="0"/>
                          <a:cs typeface="Arial" panose="020B0604020202020204" pitchFamily="34" charset="0"/>
                        </a:rPr>
                        <a:t>2.10%</a:t>
                      </a:r>
                    </a:p>
                  </a:txBody>
                  <a:tcPr marL="9525" marR="9525" marT="9525" marB="0" anchor="ctr"/>
                </a:tc>
                <a:tc>
                  <a:txBody>
                    <a:bodyPr/>
                    <a:lstStyle/>
                    <a:p>
                      <a:pPr algn="r" fontAlgn="b"/>
                      <a:r>
                        <a:rPr lang="en-GB" sz="1800" b="0" i="0" u="none" strike="noStrike" dirty="0">
                          <a:solidFill>
                            <a:srgbClr val="000000"/>
                          </a:solidFill>
                          <a:effectLst/>
                          <a:latin typeface="Arial" panose="020B0604020202020204" pitchFamily="34" charset="0"/>
                          <a:cs typeface="Arial" panose="020B0604020202020204" pitchFamily="34" charset="0"/>
                        </a:rPr>
                        <a:t>84.24%</a:t>
                      </a:r>
                    </a:p>
                  </a:txBody>
                  <a:tcPr marL="9525" marR="9525" marT="9525" marB="0" anchor="ctr"/>
                </a:tc>
                <a:extLst>
                  <a:ext uri="{0D108BD9-81ED-4DB2-BD59-A6C34878D82A}">
                    <a16:rowId xmlns:a16="http://schemas.microsoft.com/office/drawing/2014/main" val="2929611114"/>
                  </a:ext>
                </a:extLst>
              </a:tr>
            </a:tbl>
          </a:graphicData>
        </a:graphic>
      </p:graphicFrame>
      <p:sp>
        <p:nvSpPr>
          <p:cNvPr id="3" name="TextBox 2">
            <a:extLst>
              <a:ext uri="{FF2B5EF4-FFF2-40B4-BE49-F238E27FC236}">
                <a16:creationId xmlns:a16="http://schemas.microsoft.com/office/drawing/2014/main" id="{8D84652B-0533-6DC9-D7A3-A859F5DA8D75}"/>
              </a:ext>
            </a:extLst>
          </p:cNvPr>
          <p:cNvSpPr txBox="1"/>
          <p:nvPr/>
        </p:nvSpPr>
        <p:spPr>
          <a:xfrm>
            <a:off x="351314" y="901151"/>
            <a:ext cx="5686612" cy="646331"/>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Subsequent therapy proportions, SACT data (Company submission Doc B – Table 46)</a:t>
            </a:r>
          </a:p>
        </p:txBody>
      </p:sp>
      <p:graphicFrame>
        <p:nvGraphicFramePr>
          <p:cNvPr id="5" name="Table 3" descr="Baseline characteristics for intervention and comparator">
            <a:extLst>
              <a:ext uri="{FF2B5EF4-FFF2-40B4-BE49-F238E27FC236}">
                <a16:creationId xmlns:a16="http://schemas.microsoft.com/office/drawing/2014/main" id="{D3B48104-03AF-F4FD-B60D-BF9A04993B3F}"/>
              </a:ext>
            </a:extLst>
          </p:cNvPr>
          <p:cNvGraphicFramePr>
            <a:graphicFrameLocks noGrp="1"/>
          </p:cNvGraphicFramePr>
          <p:nvPr>
            <p:extLst>
              <p:ext uri="{D42A27DB-BD31-4B8C-83A1-F6EECF244321}">
                <p14:modId xmlns:p14="http://schemas.microsoft.com/office/powerpoint/2010/main" val="3126000955"/>
              </p:ext>
            </p:extLst>
          </p:nvPr>
        </p:nvGraphicFramePr>
        <p:xfrm>
          <a:off x="6389238" y="1782491"/>
          <a:ext cx="4650177" cy="4320150"/>
        </p:xfrm>
        <a:graphic>
          <a:graphicData uri="http://schemas.openxmlformats.org/drawingml/2006/table">
            <a:tbl>
              <a:tblPr firstRow="1" bandRow="1">
                <a:tableStyleId>{5C22544A-7EE6-4342-B048-85BDC9FD1C3A}</a:tableStyleId>
              </a:tblPr>
              <a:tblGrid>
                <a:gridCol w="2026689">
                  <a:extLst>
                    <a:ext uri="{9D8B030D-6E8A-4147-A177-3AD203B41FA5}">
                      <a16:colId xmlns:a16="http://schemas.microsoft.com/office/drawing/2014/main" val="2104598003"/>
                    </a:ext>
                  </a:extLst>
                </a:gridCol>
                <a:gridCol w="1258691">
                  <a:extLst>
                    <a:ext uri="{9D8B030D-6E8A-4147-A177-3AD203B41FA5}">
                      <a16:colId xmlns:a16="http://schemas.microsoft.com/office/drawing/2014/main" val="86637677"/>
                    </a:ext>
                  </a:extLst>
                </a:gridCol>
                <a:gridCol w="1364797">
                  <a:extLst>
                    <a:ext uri="{9D8B030D-6E8A-4147-A177-3AD203B41FA5}">
                      <a16:colId xmlns:a16="http://schemas.microsoft.com/office/drawing/2014/main" val="2930258254"/>
                    </a:ext>
                  </a:extLst>
                </a:gridCol>
              </a:tblGrid>
              <a:tr h="683563">
                <a:tc>
                  <a:txBody>
                    <a:bodyPr/>
                    <a:lstStyle/>
                    <a:p>
                      <a:endParaRPr lang="en-GB" sz="1800" b="0" dirty="0">
                        <a:latin typeface="Arial" panose="020B0604020202020204" pitchFamily="34" charset="0"/>
                      </a:endParaRPr>
                    </a:p>
                  </a:txBody>
                  <a:tcPr>
                    <a:solidFill>
                      <a:schemeClr val="accent1"/>
                    </a:solidFill>
                  </a:tcPr>
                </a:tc>
                <a:tc>
                  <a:txBody>
                    <a:bodyPr/>
                    <a:lstStyle/>
                    <a:p>
                      <a:pPr algn="ctr"/>
                      <a:r>
                        <a:rPr lang="en-GB" sz="1800" b="0" dirty="0">
                          <a:latin typeface="Arial" panose="020B0604020202020204" pitchFamily="34" charset="0"/>
                        </a:rPr>
                        <a:t>ISA+POM+DEX</a:t>
                      </a:r>
                    </a:p>
                  </a:txBody>
                  <a:tcPr/>
                </a:tc>
                <a:tc>
                  <a:txBody>
                    <a:bodyPr/>
                    <a:lstStyle/>
                    <a:p>
                      <a:pPr algn="ctr"/>
                      <a:r>
                        <a:rPr lang="en-GB" sz="1800" b="0" dirty="0">
                          <a:latin typeface="Arial" panose="020B0604020202020204" pitchFamily="34" charset="0"/>
                        </a:rPr>
                        <a:t>POM+DEX</a:t>
                      </a:r>
                    </a:p>
                  </a:txBody>
                  <a:tcPr/>
                </a:tc>
                <a:extLst>
                  <a:ext uri="{0D108BD9-81ED-4DB2-BD59-A6C34878D82A}">
                    <a16:rowId xmlns:a16="http://schemas.microsoft.com/office/drawing/2014/main" val="1887854385"/>
                  </a:ext>
                </a:extLst>
              </a:tr>
              <a:tr h="596084">
                <a:tc>
                  <a:txBody>
                    <a:bodyPr/>
                    <a:lstStyle/>
                    <a:p>
                      <a:pPr algn="l" fontAlgn="b"/>
                      <a:r>
                        <a:rPr lang="en-GB" sz="1800" b="0" i="0" u="none" strike="noStrike" dirty="0" err="1">
                          <a:solidFill>
                            <a:schemeClr val="bg1"/>
                          </a:solidFill>
                          <a:effectLst/>
                          <a:latin typeface="Arial" panose="020B0604020202020204" pitchFamily="34" charset="0"/>
                          <a:cs typeface="Arial" panose="020B0604020202020204" pitchFamily="34" charset="0"/>
                        </a:rPr>
                        <a:t>Belantamab</a:t>
                      </a:r>
                      <a:r>
                        <a:rPr lang="en-GB" sz="1800" b="0" i="0" u="none" strike="noStrike" dirty="0">
                          <a:solidFill>
                            <a:schemeClr val="bg1"/>
                          </a:solidFill>
                          <a:effectLst/>
                          <a:latin typeface="Arial" panose="020B0604020202020204" pitchFamily="34" charset="0"/>
                          <a:cs typeface="Arial" panose="020B0604020202020204" pitchFamily="34" charset="0"/>
                        </a:rPr>
                        <a:t> </a:t>
                      </a:r>
                      <a:r>
                        <a:rPr lang="en-GB" sz="1800" b="0" i="0" u="none" strike="noStrike" dirty="0" err="1">
                          <a:solidFill>
                            <a:schemeClr val="bg1"/>
                          </a:solidFill>
                          <a:effectLst/>
                          <a:latin typeface="Arial" panose="020B0604020202020204" pitchFamily="34" charset="0"/>
                          <a:cs typeface="Arial" panose="020B0604020202020204" pitchFamily="34" charset="0"/>
                        </a:rPr>
                        <a:t>mafodotin</a:t>
                      </a:r>
                      <a:endParaRPr lang="en-GB" sz="1800" b="0" i="0" u="none" strike="noStrike" dirty="0">
                        <a:solidFill>
                          <a:schemeClr val="bg1"/>
                        </a:solidFill>
                        <a:effectLst/>
                        <a:latin typeface="Arial" panose="020B0604020202020204" pitchFamily="34" charset="0"/>
                        <a:cs typeface="Arial" panose="020B0604020202020204" pitchFamily="34" charset="0"/>
                      </a:endParaRP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2736809526"/>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Bendamustine</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89017482"/>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Bortezomib</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2512818706"/>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Carfilzomib</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3736987631"/>
                  </a:ext>
                </a:extLst>
              </a:tr>
              <a:tr h="312351">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Cyclophosphamide</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862833351"/>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Daratumumab</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4129455192"/>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Doxoribicin</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1776312173"/>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Etoposide</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374145825"/>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Lenalidomide</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3027721175"/>
                  </a:ext>
                </a:extLst>
              </a:tr>
              <a:tr h="303128">
                <a:tc>
                  <a:txBody>
                    <a:bodyPr/>
                    <a:lstStyle/>
                    <a:p>
                      <a:pPr algn="l" fontAlgn="b"/>
                      <a:r>
                        <a:rPr lang="en-GB" sz="1800" b="0" i="0" u="none" strike="noStrike">
                          <a:solidFill>
                            <a:schemeClr val="bg1"/>
                          </a:solidFill>
                          <a:effectLst/>
                          <a:latin typeface="Arial" panose="020B0604020202020204" pitchFamily="34" charset="0"/>
                          <a:cs typeface="Arial" panose="020B0604020202020204" pitchFamily="34" charset="0"/>
                        </a:rPr>
                        <a:t>Melphalan</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2929611114"/>
                  </a:ext>
                </a:extLst>
              </a:tr>
              <a:tr h="303128">
                <a:tc>
                  <a:txBody>
                    <a:bodyPr/>
                    <a:lstStyle/>
                    <a:p>
                      <a:pPr algn="l" fontAlgn="b"/>
                      <a:r>
                        <a:rPr lang="en-GB" sz="1800" b="0" i="0" u="none" strike="noStrike" dirty="0">
                          <a:solidFill>
                            <a:schemeClr val="bg1"/>
                          </a:solidFill>
                          <a:effectLst/>
                          <a:latin typeface="Arial" panose="020B0604020202020204" pitchFamily="34" charset="0"/>
                          <a:cs typeface="Arial" panose="020B0604020202020204" pitchFamily="34" charset="0"/>
                        </a:rPr>
                        <a:t>Pomalidomide</a:t>
                      </a:r>
                    </a:p>
                  </a:txBody>
                  <a:tcPr marL="9525" marR="9525" marT="9525" marB="0" anchor="b">
                    <a:solidFill>
                      <a:schemeClr val="accent1"/>
                    </a:solidFill>
                  </a:tcP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tc>
                  <a:txBody>
                    <a:bodyPr/>
                    <a:lstStyle/>
                    <a:p>
                      <a:pPr algn="r" fontAlgn="b"/>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a:t>
                      </a:r>
                    </a:p>
                  </a:txBody>
                  <a:tcPr marL="9525" marR="9525" marT="9525" marB="0" anchor="ctr"/>
                </a:tc>
                <a:extLst>
                  <a:ext uri="{0D108BD9-81ED-4DB2-BD59-A6C34878D82A}">
                    <a16:rowId xmlns:a16="http://schemas.microsoft.com/office/drawing/2014/main" val="598363017"/>
                  </a:ext>
                </a:extLst>
              </a:tr>
            </a:tbl>
          </a:graphicData>
        </a:graphic>
      </p:graphicFrame>
      <p:sp>
        <p:nvSpPr>
          <p:cNvPr id="11" name="TextBox 10">
            <a:extLst>
              <a:ext uri="{FF2B5EF4-FFF2-40B4-BE49-F238E27FC236}">
                <a16:creationId xmlns:a16="http://schemas.microsoft.com/office/drawing/2014/main" id="{EA5EED18-C408-9704-4FD6-36D5B29D9E14}"/>
              </a:ext>
            </a:extLst>
          </p:cNvPr>
          <p:cNvSpPr txBox="1"/>
          <p:nvPr/>
        </p:nvSpPr>
        <p:spPr>
          <a:xfrm>
            <a:off x="6389238" y="901151"/>
            <a:ext cx="4650177" cy="923330"/>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Subsequent therapy proportions from ICARIA-MM, 4th line population </a:t>
            </a:r>
          </a:p>
          <a:p>
            <a:r>
              <a:rPr lang="en-GB" dirty="0">
                <a:latin typeface="Arial" panose="020B0604020202020204" pitchFamily="34" charset="0"/>
                <a:cs typeface="Arial" panose="020B0604020202020204" pitchFamily="34" charset="0"/>
              </a:rPr>
              <a:t>(Company submission Doc B – Table 47) </a:t>
            </a:r>
          </a:p>
        </p:txBody>
      </p:sp>
      <p:pic>
        <p:nvPicPr>
          <p:cNvPr id="12" name="Picture 11">
            <a:extLst>
              <a:ext uri="{FF2B5EF4-FFF2-40B4-BE49-F238E27FC236}">
                <a16:creationId xmlns:a16="http://schemas.microsoft.com/office/drawing/2014/main" id="{064D0CCB-7B6A-821E-C04F-00D87D8AA538}"/>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437276" y="143425"/>
            <a:ext cx="576000" cy="576000"/>
          </a:xfrm>
          <a:prstGeom prst="rect">
            <a:avLst/>
          </a:prstGeom>
        </p:spPr>
      </p:pic>
      <p:sp>
        <p:nvSpPr>
          <p:cNvPr id="4" name="Rectangle 3" descr="Marker showing slides are confidential ">
            <a:extLst>
              <a:ext uri="{FF2B5EF4-FFF2-40B4-BE49-F238E27FC236}">
                <a16:creationId xmlns:a16="http://schemas.microsoft.com/office/drawing/2014/main" id="{214B43C7-12EA-C069-EBDB-347D9FDB5D1F}"/>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CONFIDENTIAL</a:t>
            </a:r>
          </a:p>
        </p:txBody>
      </p:sp>
      <p:sp>
        <p:nvSpPr>
          <p:cNvPr id="7" name="TextBox 6">
            <a:extLst>
              <a:ext uri="{FF2B5EF4-FFF2-40B4-BE49-F238E27FC236}">
                <a16:creationId xmlns:a16="http://schemas.microsoft.com/office/drawing/2014/main" id="{61C2E14F-D9F3-DE03-29A7-924494576608}"/>
              </a:ext>
            </a:extLst>
          </p:cNvPr>
          <p:cNvSpPr txBox="1"/>
          <p:nvPr/>
        </p:nvSpPr>
        <p:spPr>
          <a:xfrm>
            <a:off x="6973677" y="6225143"/>
            <a:ext cx="4751599"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 </a:t>
            </a:r>
            <a:r>
              <a:rPr lang="en-GB" sz="1800" dirty="0">
                <a:hlinkClick r:id="rId4" action="ppaction://hlinksldjump"/>
              </a:rPr>
              <a:t>Costing of s</a:t>
            </a:r>
            <a:r>
              <a:rPr lang="en-GB" sz="1800" dirty="0">
                <a:latin typeface="Arial" panose="020B0604020202020204" pitchFamily="34" charset="0"/>
                <a:cs typeface="Arial" panose="020B0604020202020204" pitchFamily="34" charset="0"/>
                <a:hlinkClick r:id="rId4" action="ppaction://hlinksldjump"/>
              </a:rPr>
              <a:t>ubsequent therapies</a:t>
            </a:r>
            <a:r>
              <a:rPr lang="en-GB" dirty="0">
                <a:latin typeface="Arial" panose="020B0604020202020204" pitchFamily="34" charset="0"/>
                <a:cs typeface="Arial" panose="020B0604020202020204" pitchFamily="34" charset="0"/>
                <a:hlinkClick r:id="rId4" action="ppaction://hlinksldjump"/>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86793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title" idx="4294967295"/>
          </p:nvPr>
        </p:nvSpPr>
        <p:spPr>
          <a:xfrm>
            <a:off x="420515" y="254983"/>
            <a:ext cx="11363496" cy="108260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rPr>
              <a:t>QALY weightings for severity</a:t>
            </a:r>
            <a:endParaRPr kumimoji="0" lang="en-GB" sz="2400" b="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endParaRPr>
          </a:p>
        </p:txBody>
      </p:sp>
      <p:graphicFrame>
        <p:nvGraphicFramePr>
          <p:cNvPr id="4" name="Table 4">
            <a:extLst>
              <a:ext uri="{FF2B5EF4-FFF2-40B4-BE49-F238E27FC236}">
                <a16:creationId xmlns:a16="http://schemas.microsoft.com/office/drawing/2014/main" id="{DA9F9013-AB55-4B92-85E9-DADD13BA0A34}"/>
              </a:ext>
            </a:extLst>
          </p:cNvPr>
          <p:cNvGraphicFramePr>
            <a:graphicFrameLocks noGrp="1"/>
          </p:cNvGraphicFramePr>
          <p:nvPr/>
        </p:nvGraphicFramePr>
        <p:xfrm>
          <a:off x="6418518" y="1246410"/>
          <a:ext cx="5612622" cy="2937984"/>
        </p:xfrm>
        <a:graphic>
          <a:graphicData uri="http://schemas.openxmlformats.org/drawingml/2006/table">
            <a:tbl>
              <a:tblPr firstRow="1" bandRow="1">
                <a:tableStyleId>{21E4AEA4-8DFA-4A89-87EB-49C32662AFE0}</a:tableStyleId>
              </a:tblPr>
              <a:tblGrid>
                <a:gridCol w="1408700">
                  <a:extLst>
                    <a:ext uri="{9D8B030D-6E8A-4147-A177-3AD203B41FA5}">
                      <a16:colId xmlns:a16="http://schemas.microsoft.com/office/drawing/2014/main" val="604690041"/>
                    </a:ext>
                  </a:extLst>
                </a:gridCol>
                <a:gridCol w="2032411">
                  <a:extLst>
                    <a:ext uri="{9D8B030D-6E8A-4147-A177-3AD203B41FA5}">
                      <a16:colId xmlns:a16="http://schemas.microsoft.com/office/drawing/2014/main" val="1558910358"/>
                    </a:ext>
                  </a:extLst>
                </a:gridCol>
                <a:gridCol w="2171511">
                  <a:extLst>
                    <a:ext uri="{9D8B030D-6E8A-4147-A177-3AD203B41FA5}">
                      <a16:colId xmlns:a16="http://schemas.microsoft.com/office/drawing/2014/main" val="2539275014"/>
                    </a:ext>
                  </a:extLst>
                </a:gridCol>
              </a:tblGrid>
              <a:tr h="793700">
                <a:tc>
                  <a:txBody>
                    <a:bodyPr/>
                    <a:lstStyle/>
                    <a:p>
                      <a:r>
                        <a:rPr lang="en-GB" dirty="0"/>
                        <a:t>QALY weight</a:t>
                      </a:r>
                      <a:endParaRPr lang="en-GB" dirty="0">
                        <a:latin typeface="Arial" panose="020B0604020202020204" pitchFamily="34" charset="0"/>
                      </a:endParaRPr>
                    </a:p>
                  </a:txBody>
                  <a:tcPr/>
                </a:tc>
                <a:tc>
                  <a:txBody>
                    <a:bodyPr/>
                    <a:lstStyle/>
                    <a:p>
                      <a:r>
                        <a:rPr lang="en-GB" dirty="0"/>
                        <a:t>Absolute shortfall</a:t>
                      </a:r>
                      <a:endParaRPr lang="en-GB" dirty="0">
                        <a:latin typeface="Arial" panose="020B0604020202020204" pitchFamily="34" charset="0"/>
                      </a:endParaRPr>
                    </a:p>
                  </a:txBody>
                  <a:tcPr/>
                </a:tc>
                <a:tc>
                  <a:txBody>
                    <a:bodyPr/>
                    <a:lstStyle/>
                    <a:p>
                      <a:r>
                        <a:rPr lang="en-GB" dirty="0"/>
                        <a:t>Proportional shortfall</a:t>
                      </a:r>
                      <a:endParaRPr lang="en-GB" dirty="0">
                        <a:latin typeface="Arial" panose="020B0604020202020204" pitchFamily="34" charset="0"/>
                      </a:endParaRPr>
                    </a:p>
                  </a:txBody>
                  <a:tcPr/>
                </a:tc>
                <a:extLst>
                  <a:ext uri="{0D108BD9-81ED-4DB2-BD59-A6C34878D82A}">
                    <a16:rowId xmlns:a16="http://schemas.microsoft.com/office/drawing/2014/main" val="3135952743"/>
                  </a:ext>
                </a:extLst>
              </a:tr>
              <a:tr h="718040">
                <a:tc>
                  <a:txBody>
                    <a:bodyPr/>
                    <a:lstStyle/>
                    <a:p>
                      <a:r>
                        <a:rPr lang="en-GB" dirty="0"/>
                        <a:t>1</a:t>
                      </a:r>
                      <a:endParaRPr lang="en-GB" dirty="0">
                        <a:latin typeface="Arial" panose="020B0604020202020204" pitchFamily="34" charset="0"/>
                      </a:endParaRPr>
                    </a:p>
                  </a:txBody>
                  <a:tcPr/>
                </a:tc>
                <a:tc>
                  <a:txBody>
                    <a:bodyPr/>
                    <a:lstStyle/>
                    <a:p>
                      <a:r>
                        <a:rPr lang="en-GB" dirty="0"/>
                        <a:t>Less than 12</a:t>
                      </a:r>
                      <a:endParaRPr lang="en-GB" dirty="0">
                        <a:latin typeface="Arial" panose="020B0604020202020204" pitchFamily="34" charset="0"/>
                      </a:endParaRPr>
                    </a:p>
                  </a:txBody>
                  <a:tcPr/>
                </a:tc>
                <a:tc>
                  <a:txBody>
                    <a:bodyPr/>
                    <a:lstStyle/>
                    <a:p>
                      <a:r>
                        <a:rPr lang="en-GB" dirty="0"/>
                        <a:t>Less than 0.85</a:t>
                      </a:r>
                      <a:endParaRPr lang="en-GB" dirty="0">
                        <a:latin typeface="Arial" panose="020B0604020202020204" pitchFamily="34" charset="0"/>
                      </a:endParaRPr>
                    </a:p>
                  </a:txBody>
                  <a:tcPr/>
                </a:tc>
                <a:extLst>
                  <a:ext uri="{0D108BD9-81ED-4DB2-BD59-A6C34878D82A}">
                    <a16:rowId xmlns:a16="http://schemas.microsoft.com/office/drawing/2014/main" val="123753817"/>
                  </a:ext>
                </a:extLst>
              </a:tr>
              <a:tr h="718040">
                <a:tc>
                  <a:txBody>
                    <a:bodyPr/>
                    <a:lstStyle/>
                    <a:p>
                      <a:r>
                        <a:rPr lang="en-GB" dirty="0"/>
                        <a:t>X 1.2</a:t>
                      </a:r>
                      <a:endParaRPr lang="en-GB" dirty="0">
                        <a:latin typeface="Arial" panose="020B0604020202020204" pitchFamily="34" charset="0"/>
                      </a:endParaRPr>
                    </a:p>
                  </a:txBody>
                  <a:tcPr/>
                </a:tc>
                <a:tc>
                  <a:txBody>
                    <a:bodyPr/>
                    <a:lstStyle/>
                    <a:p>
                      <a:r>
                        <a:rPr lang="en-GB" dirty="0"/>
                        <a:t>12 to 18</a:t>
                      </a:r>
                      <a:endParaRPr lang="en-GB" dirty="0">
                        <a:latin typeface="Arial" panose="020B0604020202020204" pitchFamily="34" charset="0"/>
                      </a:endParaRPr>
                    </a:p>
                  </a:txBody>
                  <a:tcPr/>
                </a:tc>
                <a:tc>
                  <a:txBody>
                    <a:bodyPr/>
                    <a:lstStyle/>
                    <a:p>
                      <a:r>
                        <a:rPr lang="en-GB" dirty="0"/>
                        <a:t>0.85 to 0.95</a:t>
                      </a:r>
                      <a:endParaRPr lang="en-GB" dirty="0">
                        <a:latin typeface="Arial" panose="020B0604020202020204" pitchFamily="34" charset="0"/>
                      </a:endParaRPr>
                    </a:p>
                  </a:txBody>
                  <a:tcPr/>
                </a:tc>
                <a:extLst>
                  <a:ext uri="{0D108BD9-81ED-4DB2-BD59-A6C34878D82A}">
                    <a16:rowId xmlns:a16="http://schemas.microsoft.com/office/drawing/2014/main" val="200722641"/>
                  </a:ext>
                </a:extLst>
              </a:tr>
              <a:tr h="708204">
                <a:tc>
                  <a:txBody>
                    <a:bodyPr/>
                    <a:lstStyle/>
                    <a:p>
                      <a:r>
                        <a:rPr lang="en-GB" dirty="0"/>
                        <a:t>X 1.7</a:t>
                      </a:r>
                      <a:endParaRPr lang="en-GB" dirty="0">
                        <a:latin typeface="Arial" panose="020B0604020202020204" pitchFamily="34" charset="0"/>
                      </a:endParaRPr>
                    </a:p>
                  </a:txBody>
                  <a:tcPr/>
                </a:tc>
                <a:tc>
                  <a:txBody>
                    <a:bodyPr/>
                    <a:lstStyle/>
                    <a:p>
                      <a:r>
                        <a:rPr lang="en-GB" dirty="0"/>
                        <a:t>At least 18</a:t>
                      </a:r>
                      <a:endParaRPr lang="en-GB" dirty="0">
                        <a:latin typeface="Arial" panose="020B0604020202020204" pitchFamily="34" charset="0"/>
                      </a:endParaRPr>
                    </a:p>
                  </a:txBody>
                  <a:tcPr/>
                </a:tc>
                <a:tc>
                  <a:txBody>
                    <a:bodyPr/>
                    <a:lstStyle/>
                    <a:p>
                      <a:r>
                        <a:rPr lang="en-GB" dirty="0"/>
                        <a:t>At least 0.95</a:t>
                      </a:r>
                      <a:endParaRPr lang="en-GB" dirty="0">
                        <a:latin typeface="Arial" panose="020B0604020202020204" pitchFamily="34" charset="0"/>
                      </a:endParaRPr>
                    </a:p>
                  </a:txBody>
                  <a:tcPr/>
                </a:tc>
                <a:extLst>
                  <a:ext uri="{0D108BD9-81ED-4DB2-BD59-A6C34878D82A}">
                    <a16:rowId xmlns:a16="http://schemas.microsoft.com/office/drawing/2014/main" val="2109313565"/>
                  </a:ext>
                </a:extLst>
              </a:tr>
            </a:tbl>
          </a:graphicData>
        </a:graphic>
      </p:graphicFrame>
      <p:sp>
        <p:nvSpPr>
          <p:cNvPr id="6" name="TextBox 5">
            <a:extLst>
              <a:ext uri="{FF2B5EF4-FFF2-40B4-BE49-F238E27FC236}">
                <a16:creationId xmlns:a16="http://schemas.microsoft.com/office/drawing/2014/main" id="{9A2873EC-66C6-1EF5-9073-E8FDAF4CAEAF}"/>
              </a:ext>
            </a:extLst>
          </p:cNvPr>
          <p:cNvSpPr txBox="1"/>
          <p:nvPr/>
        </p:nvSpPr>
        <p:spPr>
          <a:xfrm>
            <a:off x="407989" y="1131060"/>
            <a:ext cx="655497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Severity modifier calculations and components:</a:t>
            </a:r>
          </a:p>
        </p:txBody>
      </p:sp>
      <p:pic>
        <p:nvPicPr>
          <p:cNvPr id="15" name="Picture 14">
            <a:extLst>
              <a:ext uri="{FF2B5EF4-FFF2-40B4-BE49-F238E27FC236}">
                <a16:creationId xmlns:a16="http://schemas.microsoft.com/office/drawing/2014/main" id="{F10F0160-8FCB-6978-21BF-0D7AADB6C3BA}"/>
              </a:ext>
              <a:ext uri="{C183D7F6-B498-43B3-948B-1728B52AA6E4}">
                <adec:decorative xmlns:adec="http://schemas.microsoft.com/office/drawing/2017/decorative" val="1"/>
              </a:ext>
            </a:extLst>
          </p:cNvPr>
          <p:cNvPicPr>
            <a:picLocks/>
          </p:cNvPicPr>
          <p:nvPr/>
        </p:nvPicPr>
        <p:blipFill rotWithShape="1">
          <a:blip r:embed="rId3"/>
          <a:srcRect l="15940" t="4198" r="14395" b="4115"/>
          <a:stretch/>
        </p:blipFill>
        <p:spPr>
          <a:xfrm>
            <a:off x="535744" y="1528019"/>
            <a:ext cx="607448" cy="607448"/>
          </a:xfrm>
          <a:prstGeom prst="rect">
            <a:avLst/>
          </a:prstGeom>
        </p:spPr>
      </p:pic>
      <p:sp>
        <p:nvSpPr>
          <p:cNvPr id="13" name="Rectangle 12">
            <a:extLst>
              <a:ext uri="{FF2B5EF4-FFF2-40B4-BE49-F238E27FC236}">
                <a16:creationId xmlns:a16="http://schemas.microsoft.com/office/drawing/2014/main" id="{162301FB-552C-BEA2-74DF-8CF6B2A166E2}"/>
              </a:ext>
            </a:extLst>
          </p:cNvPr>
          <p:cNvSpPr/>
          <p:nvPr/>
        </p:nvSpPr>
        <p:spPr>
          <a:xfrm>
            <a:off x="1266472" y="1553053"/>
            <a:ext cx="4311982" cy="558131"/>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QALYs people without the condition (A)</a:t>
            </a:r>
          </a:p>
        </p:txBody>
      </p:sp>
      <p:pic>
        <p:nvPicPr>
          <p:cNvPr id="16" name="Picture 15">
            <a:extLst>
              <a:ext uri="{FF2B5EF4-FFF2-40B4-BE49-F238E27FC236}">
                <a16:creationId xmlns:a16="http://schemas.microsoft.com/office/drawing/2014/main" id="{C2717DDE-DA34-3374-63A4-C46E7BB802A2}"/>
              </a:ext>
              <a:ext uri="{C183D7F6-B498-43B3-948B-1728B52AA6E4}">
                <adec:decorative xmlns:adec="http://schemas.microsoft.com/office/drawing/2017/decorative" val="1"/>
              </a:ext>
            </a:extLst>
          </p:cNvPr>
          <p:cNvPicPr>
            <a:picLocks noChangeAspect="1"/>
          </p:cNvPicPr>
          <p:nvPr/>
        </p:nvPicPr>
        <p:blipFill rotWithShape="1">
          <a:blip r:embed="rId4"/>
          <a:srcRect l="15802" t="4883" r="14957" b="4040"/>
          <a:stretch/>
        </p:blipFill>
        <p:spPr>
          <a:xfrm>
            <a:off x="535744" y="2290022"/>
            <a:ext cx="607448" cy="607448"/>
          </a:xfrm>
          <a:prstGeom prst="rect">
            <a:avLst/>
          </a:prstGeom>
        </p:spPr>
      </p:pic>
      <p:sp>
        <p:nvSpPr>
          <p:cNvPr id="14" name="Rectangle 13">
            <a:extLst>
              <a:ext uri="{FF2B5EF4-FFF2-40B4-BE49-F238E27FC236}">
                <a16:creationId xmlns:a16="http://schemas.microsoft.com/office/drawing/2014/main" id="{6649E093-C44E-DB1A-D739-D575EDA6C0FE}"/>
              </a:ext>
            </a:extLst>
          </p:cNvPr>
          <p:cNvSpPr/>
          <p:nvPr/>
        </p:nvSpPr>
        <p:spPr>
          <a:xfrm>
            <a:off x="1266471" y="2315056"/>
            <a:ext cx="2476189" cy="5581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QALYs people with the condition (B)</a:t>
            </a:r>
          </a:p>
        </p:txBody>
      </p:sp>
      <p:sp>
        <p:nvSpPr>
          <p:cNvPr id="17" name="TextBox 16">
            <a:extLst>
              <a:ext uri="{FF2B5EF4-FFF2-40B4-BE49-F238E27FC236}">
                <a16:creationId xmlns:a16="http://schemas.microsoft.com/office/drawing/2014/main" id="{69F28545-2B4F-7307-C242-8C4EBD364C76}"/>
              </a:ext>
            </a:extLst>
          </p:cNvPr>
          <p:cNvSpPr txBox="1"/>
          <p:nvPr/>
        </p:nvSpPr>
        <p:spPr>
          <a:xfrm>
            <a:off x="934902" y="3273873"/>
            <a:ext cx="5351716" cy="3139321"/>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Inter SemiBold" panose="02000503000000020004" pitchFamily="2" charset="0"/>
                <a:cs typeface="+mn-cs"/>
              </a:rPr>
              <a:t>Health lost by people with the condition: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Absolute shortfall: total = A – B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Proportional shortfall: fraction = ( A – B ) / A</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*Note: The QALY weightings for severity are applied based on </a:t>
            </a:r>
            <a:r>
              <a:rPr kumimoji="0" lang="en-GB" sz="18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whichever of absolute or proportional shortfall implies the greater severity</a:t>
            </a:r>
            <a:r>
              <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If either the proportional or absolute QALY shortfall calculated falls on the cut-off between severity levels, the higher severity level will apply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Left Brace 18">
            <a:extLst>
              <a:ext uri="{FF2B5EF4-FFF2-40B4-BE49-F238E27FC236}">
                <a16:creationId xmlns:a16="http://schemas.microsoft.com/office/drawing/2014/main" id="{F7C233C9-B438-0EBA-6CEF-01A3035E126D}"/>
              </a:ext>
              <a:ext uri="{C183D7F6-B498-43B3-948B-1728B52AA6E4}">
                <adec:decorative xmlns:adec="http://schemas.microsoft.com/office/drawing/2017/decorative" val="1"/>
              </a:ext>
            </a:extLst>
          </p:cNvPr>
          <p:cNvSpPr/>
          <p:nvPr/>
        </p:nvSpPr>
        <p:spPr>
          <a:xfrm rot="16200000">
            <a:off x="4578771" y="1942932"/>
            <a:ext cx="192499" cy="1806866"/>
          </a:xfrm>
          <a:prstGeom prst="leftBrace">
            <a:avLst>
              <a:gd name="adj1" fmla="val 0"/>
              <a:gd name="adj2" fmla="val 50000"/>
            </a:avLst>
          </a:prstGeom>
          <a:ln w="28575">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1" name="Rectangle 20">
            <a:extLst>
              <a:ext uri="{FF2B5EF4-FFF2-40B4-BE49-F238E27FC236}">
                <a16:creationId xmlns:a16="http://schemas.microsoft.com/office/drawing/2014/main" id="{DF4DEFBC-5AA0-D16A-1B58-EC21A1A7E8F7}"/>
              </a:ext>
              <a:ext uri="{C183D7F6-B498-43B3-948B-1728B52AA6E4}">
                <adec:decorative xmlns:adec="http://schemas.microsoft.com/office/drawing/2017/decorative" val="1"/>
              </a:ext>
            </a:extLst>
          </p:cNvPr>
          <p:cNvSpPr/>
          <p:nvPr/>
        </p:nvSpPr>
        <p:spPr>
          <a:xfrm flipV="1">
            <a:off x="3782179" y="2680688"/>
            <a:ext cx="1802686" cy="694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cxnSp>
        <p:nvCxnSpPr>
          <p:cNvPr id="22" name="Connector: Elbow 21">
            <a:extLst>
              <a:ext uri="{FF2B5EF4-FFF2-40B4-BE49-F238E27FC236}">
                <a16:creationId xmlns:a16="http://schemas.microsoft.com/office/drawing/2014/main" id="{35D89119-A2BD-ECA3-3D6A-6981BF3399A8}"/>
              </a:ext>
              <a:ext uri="{C183D7F6-B498-43B3-948B-1728B52AA6E4}">
                <adec:decorative xmlns:adec="http://schemas.microsoft.com/office/drawing/2017/decorative" val="1"/>
              </a:ext>
            </a:extLst>
          </p:cNvPr>
          <p:cNvCxnSpPr>
            <a:cxnSpLocks/>
            <a:stCxn id="19" idx="1"/>
          </p:cNvCxnSpPr>
          <p:nvPr/>
        </p:nvCxnSpPr>
        <p:spPr>
          <a:xfrm rot="5400000">
            <a:off x="3962974" y="2561826"/>
            <a:ext cx="331258" cy="1092836"/>
          </a:xfrm>
          <a:prstGeom prst="bentConnector5">
            <a:avLst>
              <a:gd name="adj1" fmla="val 30493"/>
              <a:gd name="adj2" fmla="val 5788"/>
              <a:gd name="adj3" fmla="val 30990"/>
            </a:avLst>
          </a:prstGeom>
          <a:ln w="28575">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56DC272-5332-C137-F717-9E7E7C703A96}"/>
              </a:ext>
            </a:extLst>
          </p:cNvPr>
          <p:cNvSpPr txBox="1"/>
          <p:nvPr/>
        </p:nvSpPr>
        <p:spPr>
          <a:xfrm>
            <a:off x="4117652" y="6519446"/>
            <a:ext cx="460173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Abbreviations: QALY, quality-adjusted life year  </a:t>
            </a:r>
          </a:p>
        </p:txBody>
      </p:sp>
      <p:sp>
        <p:nvSpPr>
          <p:cNvPr id="5" name="TextBox 4">
            <a:extLst>
              <a:ext uri="{FF2B5EF4-FFF2-40B4-BE49-F238E27FC236}">
                <a16:creationId xmlns:a16="http://schemas.microsoft.com/office/drawing/2014/main" id="{52163C65-42DA-C58B-166A-CA6A7C992F8E}"/>
              </a:ext>
            </a:extLst>
          </p:cNvPr>
          <p:cNvSpPr txBox="1"/>
          <p:nvPr/>
        </p:nvSpPr>
        <p:spPr>
          <a:xfrm>
            <a:off x="7855578" y="6096988"/>
            <a:ext cx="4175562" cy="369332"/>
          </a:xfrm>
          <a:prstGeom prst="rect">
            <a:avLst/>
          </a:prstGeom>
          <a:noFill/>
        </p:spPr>
        <p:txBody>
          <a:bodyPr wrap="square" rtlCol="0">
            <a:spAutoFit/>
          </a:bodyPr>
          <a:lstStyle/>
          <a:p>
            <a:r>
              <a:rPr lang="en-GB" dirty="0"/>
              <a:t>Link to – </a:t>
            </a:r>
            <a:r>
              <a:rPr lang="en-GB" dirty="0">
                <a:hlinkClick r:id="rId5" action="ppaction://hlinksldjump"/>
              </a:rPr>
              <a:t>QALY weightings for severity</a:t>
            </a:r>
            <a:endParaRPr lang="en-GB" dirty="0"/>
          </a:p>
        </p:txBody>
      </p:sp>
    </p:spTree>
    <p:extLst>
      <p:ext uri="{BB962C8B-B14F-4D97-AF65-F5344CB8AC3E}">
        <p14:creationId xmlns:p14="http://schemas.microsoft.com/office/powerpoint/2010/main" val="42035083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title" idx="4294967295"/>
          </p:nvPr>
        </p:nvSpPr>
        <p:spPr>
          <a:xfrm>
            <a:off x="420515" y="254983"/>
            <a:ext cx="11363496" cy="5448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rPr>
              <a:t>NICE Methods 4.4.16</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2400" b="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endParaRPr>
          </a:p>
        </p:txBody>
      </p:sp>
      <p:sp>
        <p:nvSpPr>
          <p:cNvPr id="12" name="Rectangle 11">
            <a:extLst>
              <a:ext uri="{FF2B5EF4-FFF2-40B4-BE49-F238E27FC236}">
                <a16:creationId xmlns:a16="http://schemas.microsoft.com/office/drawing/2014/main" id="{11A29752-905B-30F4-ACDC-F43F27EC9AB5}"/>
              </a:ext>
            </a:extLst>
          </p:cNvPr>
          <p:cNvSpPr/>
          <p:nvPr/>
        </p:nvSpPr>
        <p:spPr>
          <a:xfrm>
            <a:off x="523448" y="808672"/>
            <a:ext cx="11306863" cy="427237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Background:</a:t>
            </a:r>
          </a:p>
          <a:p>
            <a:r>
              <a:rPr lang="en-GB" b="1" dirty="0">
                <a:solidFill>
                  <a:schemeClr val="tx1"/>
                </a:solidFill>
                <a:latin typeface="Arial" panose="020B0604020202020204" pitchFamily="34" charset="0"/>
              </a:rPr>
              <a:t>Section 4.4.16 of the NICE health technology evaluations manual states:</a:t>
            </a:r>
          </a:p>
          <a:p>
            <a:r>
              <a:rPr lang="en-GB" dirty="0">
                <a:solidFill>
                  <a:schemeClr val="tx1"/>
                </a:solidFill>
                <a:latin typeface="Arial" panose="020B0604020202020204" pitchFamily="34" charset="0"/>
              </a:rPr>
              <a:t>“</a:t>
            </a:r>
            <a:r>
              <a:rPr lang="en-GB" i="1" dirty="0">
                <a:solidFill>
                  <a:schemeClr val="tx1"/>
                </a:solidFill>
                <a:latin typeface="Arial" panose="020B0604020202020204" pitchFamily="34" charset="0"/>
              </a:rPr>
              <a:t>In cases where a technology increases survival in people for whom the NHS is currently providing care that is expensive or would not be considered cost effective at NICE's normal levels, the committee may consider alongside the reference-case analysis a non-reference-case analysis with the background care costs removed. The committee will consider in its decision making both the reference-case and non-reference-case analyses, taking into account the nature of the specific circumstances of the evaluation including the population, care pathway and technology, as well as:</a:t>
            </a:r>
          </a:p>
          <a:p>
            <a:endParaRPr lang="en-GB" i="1" dirty="0">
              <a:solidFill>
                <a:schemeClr val="tx1"/>
              </a:solidFill>
              <a:latin typeface="Arial" panose="020B0604020202020204" pitchFamily="34" charset="0"/>
            </a:endParaRPr>
          </a:p>
          <a:p>
            <a:pPr marL="285750" indent="-285750">
              <a:buFont typeface="Arial" panose="020B0604020202020204" pitchFamily="34" charset="0"/>
              <a:buChar char="•"/>
            </a:pPr>
            <a:r>
              <a:rPr lang="en-GB" i="1" dirty="0">
                <a:solidFill>
                  <a:schemeClr val="tx1"/>
                </a:solidFill>
                <a:latin typeface="Arial" panose="020B0604020202020204" pitchFamily="34" charset="0"/>
              </a:rPr>
              <a:t>the extent to which the cost effectiveness of the technology is driven by factors outside its direct costs and benefits </a:t>
            </a:r>
          </a:p>
          <a:p>
            <a:pPr marL="285750" indent="-285750">
              <a:buFont typeface="Arial" panose="020B0604020202020204" pitchFamily="34" charset="0"/>
              <a:buChar char="•"/>
            </a:pPr>
            <a:r>
              <a:rPr lang="en-GB" i="1" dirty="0">
                <a:solidFill>
                  <a:schemeClr val="tx1"/>
                </a:solidFill>
                <a:latin typeface="Arial" panose="020B0604020202020204" pitchFamily="34" charset="0"/>
              </a:rPr>
              <a:t>if the NHS is already providing care that would not be considered cost effective at NICE's normal levels </a:t>
            </a:r>
          </a:p>
          <a:p>
            <a:pPr marL="285750" indent="-285750">
              <a:buFont typeface="Arial" panose="020B0604020202020204" pitchFamily="34" charset="0"/>
              <a:buChar char="•"/>
            </a:pPr>
            <a:r>
              <a:rPr lang="en-GB" i="1" dirty="0">
                <a:solidFill>
                  <a:schemeClr val="tx1"/>
                </a:solidFill>
                <a:latin typeface="Arial" panose="020B0604020202020204" pitchFamily="34" charset="0"/>
              </a:rPr>
              <a:t>if the high-cost care is separate from direct, intrinsic consequences of the technology (such as a side effect or administration cost) </a:t>
            </a:r>
          </a:p>
          <a:p>
            <a:pPr marL="285750" indent="-285750">
              <a:buFont typeface="Arial" panose="020B0604020202020204" pitchFamily="34" charset="0"/>
              <a:buChar char="•"/>
            </a:pPr>
            <a:r>
              <a:rPr lang="en-GB" i="1" dirty="0">
                <a:solidFill>
                  <a:schemeClr val="tx1"/>
                </a:solidFill>
                <a:latin typeface="Arial" panose="020B0604020202020204" pitchFamily="34" charset="0"/>
              </a:rPr>
              <a:t>the extent to which commercial solutions would address the issue.”</a:t>
            </a:r>
          </a:p>
        </p:txBody>
      </p:sp>
      <p:sp>
        <p:nvSpPr>
          <p:cNvPr id="4" name="TextBox 3">
            <a:extLst>
              <a:ext uri="{FF2B5EF4-FFF2-40B4-BE49-F238E27FC236}">
                <a16:creationId xmlns:a16="http://schemas.microsoft.com/office/drawing/2014/main" id="{6BA04028-7340-B286-FA9C-CEBA83D25EAA}"/>
              </a:ext>
            </a:extLst>
          </p:cNvPr>
          <p:cNvSpPr txBox="1"/>
          <p:nvPr/>
        </p:nvSpPr>
        <p:spPr>
          <a:xfrm>
            <a:off x="7097486" y="6385283"/>
            <a:ext cx="4915790"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Link to – </a:t>
            </a:r>
            <a:r>
              <a:rPr lang="en-GB" dirty="0">
                <a:latin typeface="Arial" panose="020B0604020202020204" pitchFamily="34" charset="0"/>
                <a:cs typeface="Arial" panose="020B0604020202020204" pitchFamily="34" charset="0"/>
                <a:hlinkClick r:id="rId3" action="ppaction://hlinksldjump"/>
              </a:rPr>
              <a:t>Non-reference case analysis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75312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ctrTitle"/>
          </p:nvPr>
        </p:nvSpPr>
        <p:spPr>
          <a:xfrm>
            <a:off x="496383" y="487510"/>
            <a:ext cx="11080069" cy="58799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rPr>
              <a:t>Negotiation framework for combination therapies</a:t>
            </a:r>
          </a:p>
        </p:txBody>
      </p:sp>
      <p:sp>
        <p:nvSpPr>
          <p:cNvPr id="8" name="Text Placeholder 7">
            <a:extLst>
              <a:ext uri="{FF2B5EF4-FFF2-40B4-BE49-F238E27FC236}">
                <a16:creationId xmlns:a16="http://schemas.microsoft.com/office/drawing/2014/main" id="{6BFBF648-621D-7FA8-1A2D-DB9EBFCA8D2D}"/>
              </a:ext>
            </a:extLst>
          </p:cNvPr>
          <p:cNvSpPr>
            <a:spLocks noGrp="1"/>
          </p:cNvSpPr>
          <p:nvPr>
            <p:ph type="body" sz="quarter" idx="12"/>
          </p:nvPr>
        </p:nvSpPr>
        <p:spPr>
          <a:xfrm>
            <a:off x="539923" y="1140484"/>
            <a:ext cx="11177587" cy="4405650"/>
          </a:xfrm>
        </p:spPr>
        <p:txBody>
          <a:bodyPr>
            <a:normAutofit fontScale="25000" lnSpcReduction="20000"/>
          </a:bodyPr>
          <a:lstStyle/>
          <a:p>
            <a:pPr>
              <a:buFont typeface="Arial" panose="020B0604020202020204" pitchFamily="34" charset="0"/>
              <a:buChar char="•"/>
            </a:pPr>
            <a:r>
              <a:rPr lang="en-GB" sz="7200" dirty="0">
                <a:ea typeface="+mn-ea"/>
              </a:rPr>
              <a:t>Competition and Markets Authority (CMA) has published a statement (Nov 2023) clarifying the circumstances under which it will not prioritise enforcement action against drug companies when they implement a specific ‘negotiation framework’ to make more combination therapies available on the NHS</a:t>
            </a:r>
          </a:p>
          <a:p>
            <a:pPr marL="742950" lvl="1" indent="-285750">
              <a:buFont typeface="Inter" panose="02000503000000020004" pitchFamily="2" charset="0"/>
              <a:buChar char="↳"/>
              <a:defRPr/>
            </a:pPr>
            <a:r>
              <a:rPr lang="en-GB" sz="7200" dirty="0">
                <a:latin typeface="Arial" panose="020B0604020202020204" pitchFamily="34" charset="0"/>
                <a:ea typeface="+mn-ea"/>
                <a:cs typeface="Arial" panose="020B0604020202020204" pitchFamily="34" charset="0"/>
              </a:rPr>
              <a:t>Many combination therapies are not being made available because the price of the medicines, in combination, means that the treatment isn’t sufficiently ‘cost effective’</a:t>
            </a:r>
          </a:p>
          <a:p>
            <a:pPr marL="285750" lvl="1" indent="-285750"/>
            <a:r>
              <a:rPr lang="en-GB" sz="7200" dirty="0">
                <a:ea typeface="+mn-ea"/>
              </a:rPr>
              <a:t>Negotiation framework designed by APBI to allow suppliers of the component medicines to negotiate a commercial agreement that would result in a combination therapy being supplied to the NHS at a ‘cost effective' price, while minimising the risk that the negotiations and/or resultant agreement would raise competition concerns</a:t>
            </a:r>
          </a:p>
          <a:p>
            <a:pPr marL="285750" lvl="1" indent="-285750"/>
            <a:r>
              <a:rPr lang="en-GB" sz="7200" dirty="0">
                <a:ea typeface="+mn-ea"/>
              </a:rPr>
              <a:t>Suppliers of the component medicines would negotiate a ‘contribution payment’ to be paid from the backbone medicine supplier to the add-on medicine supplier(s) when the backbone medicine is supplied as part of the combination. This would compensate the add-on medicine supplier(s) for offering their component medicine(s) to the NHS at a price low enough that the combination therapy can meet the relevant ‘cost effectiveness’ threshold</a:t>
            </a:r>
          </a:p>
          <a:p>
            <a:pPr>
              <a:buFont typeface="Arial" panose="020B0604020202020204" pitchFamily="34" charset="0"/>
              <a:buChar char="•"/>
            </a:pPr>
            <a:endParaRPr lang="en-GB" sz="7200" dirty="0">
              <a:ea typeface="+mn-ea"/>
            </a:endParaRPr>
          </a:p>
          <a:p>
            <a:endParaRPr lang="en-GB" dirty="0"/>
          </a:p>
        </p:txBody>
      </p:sp>
      <p:sp>
        <p:nvSpPr>
          <p:cNvPr id="7" name="TextBox 6">
            <a:extLst>
              <a:ext uri="{FF2B5EF4-FFF2-40B4-BE49-F238E27FC236}">
                <a16:creationId xmlns:a16="http://schemas.microsoft.com/office/drawing/2014/main" id="{250C9A21-4A4B-F383-E4A3-E752BDC535BA}"/>
              </a:ext>
            </a:extLst>
          </p:cNvPr>
          <p:cNvSpPr txBox="1"/>
          <p:nvPr/>
        </p:nvSpPr>
        <p:spPr>
          <a:xfrm>
            <a:off x="7347857" y="6310636"/>
            <a:ext cx="43107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Inter"/>
                <a:ea typeface="+mn-ea"/>
                <a:cs typeface="+mn-cs"/>
              </a:rPr>
              <a:t>Link to </a:t>
            </a:r>
            <a:r>
              <a:rPr kumimoji="0" lang="pt-BR" sz="1800" b="0" i="0" u="none" strike="noStrike" kern="1200" cap="none" spc="0" normalizeH="0" baseline="0" noProof="0" dirty="0">
                <a:ln>
                  <a:noFill/>
                </a:ln>
                <a:solidFill>
                  <a:srgbClr val="000000"/>
                </a:solidFill>
                <a:effectLst/>
                <a:uLnTx/>
                <a:uFillTx/>
                <a:latin typeface="Inter"/>
                <a:ea typeface="+mn-ea"/>
                <a:cs typeface="+mn-cs"/>
                <a:hlinkClick r:id="rId3" action="ppaction://hlinksldjump"/>
              </a:rPr>
              <a:t>Non-reference case analysis</a:t>
            </a:r>
            <a:endParaRPr kumimoji="0" lang="en-GB" sz="1800" b="0" i="0" u="none" strike="noStrike" kern="1200" cap="none" spc="0" normalizeH="0" baseline="0" noProof="0" dirty="0">
              <a:ln>
                <a:noFill/>
              </a:ln>
              <a:solidFill>
                <a:srgbClr val="000000"/>
              </a:solidFill>
              <a:effectLst/>
              <a:uLnTx/>
              <a:uFillTx/>
              <a:latin typeface="Inter"/>
              <a:ea typeface="+mn-ea"/>
              <a:cs typeface="+mn-cs"/>
            </a:endParaRPr>
          </a:p>
        </p:txBody>
      </p:sp>
    </p:spTree>
    <p:extLst>
      <p:ext uri="{BB962C8B-B14F-4D97-AF65-F5344CB8AC3E}">
        <p14:creationId xmlns:p14="http://schemas.microsoft.com/office/powerpoint/2010/main" val="103108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09F06EB-2661-E6A9-899A-E198B691B7DC}"/>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rPr>
              <a:t>Patient and clinical perspectives*</a:t>
            </a:r>
          </a:p>
        </p:txBody>
      </p:sp>
      <p:sp>
        <p:nvSpPr>
          <p:cNvPr id="8" name="Text Placeholder 7">
            <a:extLst>
              <a:ext uri="{FF2B5EF4-FFF2-40B4-BE49-F238E27FC236}">
                <a16:creationId xmlns:a16="http://schemas.microsoft.com/office/drawing/2014/main" id="{4B440743-57CD-6292-75D2-7E57A1A13CA0}"/>
              </a:ext>
            </a:extLst>
          </p:cNvPr>
          <p:cNvSpPr>
            <a:spLocks noGrp="1"/>
          </p:cNvSpPr>
          <p:nvPr>
            <p:ph type="body" sz="quarter" idx="12"/>
          </p:nvPr>
        </p:nvSpPr>
        <p:spPr>
          <a:xfrm>
            <a:off x="466724" y="711751"/>
            <a:ext cx="10785311" cy="5358543"/>
          </a:xfrm>
        </p:spPr>
        <p:txBody>
          <a:bodyPr/>
          <a:lstStyle/>
          <a:p>
            <a:pPr marL="285750" indent="-285750">
              <a:buFont typeface="Arial" panose="020B0604020202020204" pitchFamily="34" charset="0"/>
              <a:buChar char="•"/>
            </a:pPr>
            <a:r>
              <a:rPr lang="en-GB" dirty="0"/>
              <a:t>Complications of myeloma can be significant, debilitating and painful </a:t>
            </a:r>
            <a:r>
              <a:rPr lang="en-GB" dirty="0">
                <a:sym typeface="Wingdings" panose="05000000000000000000" pitchFamily="2" charset="2"/>
              </a:rPr>
              <a:t> L</a:t>
            </a:r>
            <a:r>
              <a:rPr lang="en-GB" dirty="0"/>
              <a:t>iving with myeloma is often also extremely physically and emotionally challenging for carers, and family members</a:t>
            </a:r>
          </a:p>
          <a:p>
            <a:pPr marL="285750" indent="-285750">
              <a:buFont typeface="Arial" panose="020B0604020202020204" pitchFamily="34" charset="0"/>
              <a:buChar char="•"/>
            </a:pPr>
            <a:r>
              <a:rPr lang="en-GB" dirty="0"/>
              <a:t>Relapse can disrupt the lives of people with myeloma and their families </a:t>
            </a:r>
            <a:r>
              <a:rPr lang="en-GB" dirty="0">
                <a:sym typeface="Wingdings" panose="05000000000000000000" pitchFamily="2" charset="2"/>
              </a:rPr>
              <a:t> Post relapse people have more significant disease burden, reduced quality of life and fewer treatment options</a:t>
            </a:r>
          </a:p>
          <a:p>
            <a:pPr marL="285750" indent="-285750">
              <a:buFont typeface="Arial" panose="020B0604020202020204" pitchFamily="34" charset="0"/>
              <a:buChar char="•"/>
            </a:pPr>
            <a:r>
              <a:rPr lang="en-GB" dirty="0">
                <a:sym typeface="Wingdings" panose="05000000000000000000" pitchFamily="2" charset="2"/>
              </a:rPr>
              <a:t>Because myeloma becomes resistant to treatment it is essential to have a range of treatment options with different mechanisms of action at all stages of the treatment pathway</a:t>
            </a:r>
          </a:p>
          <a:p>
            <a:pPr marL="285750" indent="-285750">
              <a:buFont typeface="Arial" panose="020B0604020202020204" pitchFamily="34" charset="0"/>
              <a:buChar char="•"/>
            </a:pPr>
            <a:r>
              <a:rPr lang="en-GB" dirty="0">
                <a:sym typeface="Wingdings" panose="05000000000000000000" pitchFamily="2" charset="2"/>
              </a:rPr>
              <a:t>ISA+POM+DEX improved overall survival, disease control and quality of life</a:t>
            </a:r>
          </a:p>
          <a:p>
            <a:pPr marL="285750" indent="-285750">
              <a:buFont typeface="Arial" panose="020B0604020202020204" pitchFamily="34" charset="0"/>
              <a:buChar char="•"/>
            </a:pPr>
            <a:r>
              <a:rPr lang="en-GB" dirty="0">
                <a:sym typeface="Wingdings" panose="05000000000000000000" pitchFamily="2" charset="2"/>
              </a:rPr>
              <a:t>From a survey of people treated with ISA+POM+DEX (n=57):</a:t>
            </a:r>
          </a:p>
          <a:p>
            <a:pPr marL="971550" lvl="1" indent="-285750"/>
            <a:r>
              <a:rPr lang="en-GB" dirty="0">
                <a:sym typeface="Wingdings" panose="05000000000000000000" pitchFamily="2" charset="2"/>
              </a:rPr>
              <a:t>86% rated their overall experience of ISA+POM+DEX as positive or very positive</a:t>
            </a:r>
          </a:p>
          <a:p>
            <a:pPr marL="971550" lvl="1" indent="-285750"/>
            <a:r>
              <a:rPr lang="en-GB" dirty="0">
                <a:sym typeface="Wingdings" panose="05000000000000000000" pitchFamily="2" charset="2"/>
              </a:rPr>
              <a:t>Most people found side-effects to be manageable  59% said ISA+POM+DEX did not impact them or stop them from completing normal daily activities</a:t>
            </a:r>
          </a:p>
          <a:p>
            <a:pPr marL="285750" indent="-285750">
              <a:buFont typeface="Arial" panose="020B0604020202020204" pitchFamily="34" charset="0"/>
              <a:buChar char="•"/>
            </a:pPr>
            <a:r>
              <a:rPr lang="en-GB" dirty="0">
                <a:sym typeface="Wingdings" panose="05000000000000000000" pitchFamily="2" charset="2"/>
              </a:rPr>
              <a:t>People value the efficacy of ISA+POM+DEX above any inconvenience related to the intravenous form of administration</a:t>
            </a:r>
          </a:p>
          <a:p>
            <a:pPr marL="285750" indent="-285750">
              <a:buFont typeface="Arial" panose="020B0604020202020204" pitchFamily="34" charset="0"/>
              <a:buChar char="•"/>
            </a:pPr>
            <a:r>
              <a:rPr lang="en-GB" dirty="0">
                <a:sym typeface="Wingdings" panose="05000000000000000000" pitchFamily="2" charset="2"/>
              </a:rPr>
              <a:t>People with relapsed or refractory myeloma have significant unmet need</a:t>
            </a:r>
          </a:p>
        </p:txBody>
      </p:sp>
      <p:sp>
        <p:nvSpPr>
          <p:cNvPr id="9" name="Text Placeholder 8">
            <a:extLst>
              <a:ext uri="{FF2B5EF4-FFF2-40B4-BE49-F238E27FC236}">
                <a16:creationId xmlns:a16="http://schemas.microsoft.com/office/drawing/2014/main" id="{87A26EA7-DA88-015E-DAE7-624A4D018203}"/>
              </a:ext>
            </a:extLst>
          </p:cNvPr>
          <p:cNvSpPr>
            <a:spLocks noGrp="1"/>
          </p:cNvSpPr>
          <p:nvPr>
            <p:ph type="body" sz="quarter" idx="13"/>
          </p:nvPr>
        </p:nvSpPr>
        <p:spPr>
          <a:xfrm>
            <a:off x="1078448" y="6350120"/>
            <a:ext cx="6346920" cy="365125"/>
          </a:xfrm>
        </p:spPr>
        <p:txBody>
          <a:bodyPr>
            <a:normAutofit/>
          </a:bodyPr>
          <a:lstStyle/>
          <a:p>
            <a:r>
              <a:rPr lang="en-GB" sz="1200" dirty="0">
                <a:latin typeface="Arial" panose="020B0604020202020204" pitchFamily="34" charset="0"/>
                <a:cs typeface="Arial" panose="020B0604020202020204" pitchFamily="34" charset="0"/>
              </a:rPr>
              <a:t>Abbreviations: DEX, Dexamethasone; ISA, </a:t>
            </a:r>
            <a:r>
              <a:rPr lang="en-GB" sz="1200" dirty="0" err="1">
                <a:latin typeface="Arial" panose="020B0604020202020204" pitchFamily="34" charset="0"/>
                <a:cs typeface="Arial" panose="020B0604020202020204" pitchFamily="34" charset="0"/>
              </a:rPr>
              <a:t>Isatuximab</a:t>
            </a:r>
            <a:r>
              <a:rPr lang="en-GB" sz="1200" dirty="0">
                <a:latin typeface="Arial" panose="020B0604020202020204" pitchFamily="34" charset="0"/>
                <a:cs typeface="Arial" panose="020B0604020202020204" pitchFamily="34" charset="0"/>
              </a:rPr>
              <a:t>; POM, Pomalidomide; </a:t>
            </a:r>
          </a:p>
        </p:txBody>
      </p:sp>
      <p:sp>
        <p:nvSpPr>
          <p:cNvPr id="4" name="TextBox 3">
            <a:extLst>
              <a:ext uri="{FF2B5EF4-FFF2-40B4-BE49-F238E27FC236}">
                <a16:creationId xmlns:a16="http://schemas.microsoft.com/office/drawing/2014/main" id="{BB9BE1C6-3C13-394A-8688-2AB03F9F2484}"/>
              </a:ext>
            </a:extLst>
          </p:cNvPr>
          <p:cNvSpPr txBox="1"/>
          <p:nvPr/>
        </p:nvSpPr>
        <p:spPr>
          <a:xfrm>
            <a:off x="5031430" y="5969771"/>
            <a:ext cx="7080195"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3" action="ppaction://hlinksldjump"/>
              </a:rPr>
              <a:t>Patient perspectives</a:t>
            </a:r>
            <a:r>
              <a:rPr lang="en-GB" dirty="0">
                <a:latin typeface="Arial" panose="020B0604020202020204" pitchFamily="34" charset="0"/>
                <a:cs typeface="Arial" panose="020B0604020202020204" pitchFamily="34" charset="0"/>
              </a:rPr>
              <a:t> and </a:t>
            </a:r>
            <a:r>
              <a:rPr lang="en-GB" dirty="0">
                <a:latin typeface="Arial" panose="020B0604020202020204" pitchFamily="34" charset="0"/>
                <a:cs typeface="Arial" panose="020B0604020202020204" pitchFamily="34" charset="0"/>
                <a:hlinkClick r:id="rId4" action="ppaction://hlinksldjump"/>
              </a:rPr>
              <a:t>Clinical perspectives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25954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title" idx="4294967295"/>
          </p:nvPr>
        </p:nvSpPr>
        <p:spPr>
          <a:xfrm>
            <a:off x="420515" y="254983"/>
            <a:ext cx="11363496" cy="5448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rPr>
              <a:t>Value attribution (1) </a:t>
            </a:r>
          </a:p>
        </p:txBody>
      </p:sp>
      <p:sp>
        <p:nvSpPr>
          <p:cNvPr id="3" name="TextBox 2">
            <a:extLst>
              <a:ext uri="{FF2B5EF4-FFF2-40B4-BE49-F238E27FC236}">
                <a16:creationId xmlns:a16="http://schemas.microsoft.com/office/drawing/2014/main" id="{356DC272-5332-C137-F717-9E7E7C703A96}"/>
              </a:ext>
            </a:extLst>
          </p:cNvPr>
          <p:cNvSpPr txBox="1"/>
          <p:nvPr/>
        </p:nvSpPr>
        <p:spPr>
          <a:xfrm>
            <a:off x="8109857" y="6375610"/>
            <a:ext cx="345884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Link to </a:t>
            </a:r>
            <a:r>
              <a:rPr kumimoji="0" lang="pt-BR"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3" action="ppaction://hlinksldjump"/>
              </a:rPr>
              <a:t>Value attribution (2)</a:t>
            </a: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11A29752-905B-30F4-ACDC-F43F27EC9AB5}"/>
              </a:ext>
            </a:extLst>
          </p:cNvPr>
          <p:cNvSpPr/>
          <p:nvPr/>
        </p:nvSpPr>
        <p:spPr>
          <a:xfrm>
            <a:off x="523448" y="808672"/>
            <a:ext cx="11306863" cy="94077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Company:</a:t>
            </a:r>
          </a:p>
          <a:p>
            <a:pPr marL="285750" indent="-285750">
              <a:buFont typeface="Arial" panose="020B0604020202020204" pitchFamily="34" charset="0"/>
              <a:buChar char="•"/>
            </a:pPr>
            <a:r>
              <a:rPr lang="en-GB" dirty="0">
                <a:solidFill>
                  <a:schemeClr val="tx1"/>
                </a:solidFill>
                <a:latin typeface="Arial" panose="020B0604020202020204" pitchFamily="34" charset="0"/>
              </a:rPr>
              <a:t>Explored how value attribution may be applied to the ISA+POM+DEX combination</a:t>
            </a:r>
          </a:p>
          <a:p>
            <a:pPr marL="285750" indent="-285750">
              <a:buFont typeface="Arial" panose="020B0604020202020204" pitchFamily="34" charset="0"/>
              <a:buChar char="•"/>
            </a:pPr>
            <a:r>
              <a:rPr lang="en-GB" dirty="0">
                <a:solidFill>
                  <a:schemeClr val="tx1"/>
                </a:solidFill>
                <a:latin typeface="Arial" panose="020B0604020202020204" pitchFamily="34" charset="0"/>
              </a:rPr>
              <a:t>Assumes the QALY relationship between ISA+POM+DEX is additive</a:t>
            </a:r>
          </a:p>
          <a:p>
            <a:pPr marL="285750" indent="-285750">
              <a:buFont typeface="Arial" panose="020B0604020202020204" pitchFamily="34" charset="0"/>
              <a:buChar char="•"/>
            </a:pPr>
            <a:endParaRPr lang="en-GB" dirty="0">
              <a:solidFill>
                <a:schemeClr val="tx1"/>
              </a:solidFill>
              <a:latin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39287D0-AA54-0146-224A-3289C2134E78}"/>
                  </a:ext>
                </a:extLst>
              </p:cNvPr>
              <p:cNvSpPr txBox="1"/>
              <p:nvPr/>
            </p:nvSpPr>
            <p:spPr>
              <a:xfrm>
                <a:off x="523447" y="2283654"/>
                <a:ext cx="10886127" cy="940770"/>
              </a:xfrm>
              <a:prstGeom prst="rect">
                <a:avLst/>
              </a:prstGeom>
              <a:noFill/>
            </p:spPr>
            <p:txBody>
              <a:bodyPr wrap="square">
                <a:spAutoFit/>
              </a:bodyPr>
              <a:lstStyle/>
              <a:p>
                <a:pPr>
                  <a:spcAft>
                    <a:spcPts val="1200"/>
                  </a:spcAft>
                </a:pPr>
                <a14:m>
                  <m:oMath xmlns:m="http://schemas.openxmlformats.org/officeDocument/2006/math">
                    <m:r>
                      <a:rPr lang="en-GB" sz="1800" i="1" smtClean="0">
                        <a:effectLst/>
                        <a:latin typeface="Cambria Math" panose="02040503050406030204" pitchFamily="18" charset="0"/>
                        <a:ea typeface="Times New Roman" panose="02020603050405020304" pitchFamily="18" charset="0"/>
                        <a:cs typeface="Times New Roman" panose="02020603050405020304" pitchFamily="18" charset="0"/>
                      </a:rPr>
                      <m:t>𝑉</m:t>
                    </m:r>
                    <m:r>
                      <a:rPr lang="en-GB" sz="1800" i="1" smtClean="0">
                        <a:effectLst/>
                        <a:latin typeface="Cambria Math" panose="02040503050406030204" pitchFamily="18" charset="0"/>
                        <a:ea typeface="Times New Roman" panose="02020603050405020304" pitchFamily="18" charset="0"/>
                        <a:cs typeface="Times New Roman" panose="02020603050405020304" pitchFamily="18" charset="0"/>
                      </a:rPr>
                      <m:t>(</m:t>
                    </m:r>
                    <m:r>
                      <a:rPr lang="en-GB" sz="1800" i="1" smtClean="0">
                        <a:effectLst/>
                        <a:latin typeface="Cambria Math" panose="02040503050406030204" pitchFamily="18" charset="0"/>
                        <a:ea typeface="Times New Roman" panose="02020603050405020304" pitchFamily="18" charset="0"/>
                        <a:cs typeface="Times New Roman" panose="02020603050405020304" pitchFamily="18" charset="0"/>
                      </a:rPr>
                      <m:t>𝐵</m:t>
                    </m:r>
                    <m:r>
                      <a:rPr lang="en-GB" sz="1800" i="1" smtClean="0">
                        <a:effectLst/>
                        <a:latin typeface="Cambria Math" panose="02040503050406030204" pitchFamily="18" charset="0"/>
                        <a:ea typeface="Times New Roman" panose="02020603050405020304" pitchFamily="18" charset="0"/>
                        <a:cs typeface="Times New Roman" panose="02020603050405020304" pitchFamily="18" charset="0"/>
                      </a:rPr>
                      <m:t>)=</m:t>
                    </m:r>
                    <m:f>
                      <m:fPr>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𝐻</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𝐵</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num>
                      <m:den>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𝐻</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𝐵</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𝐴</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m:t>
                        </m:r>
                      </m:den>
                    </m:f>
                  </m:oMath>
                </a14:m>
                <a:r>
                  <a:rPr lang="en-GB" sz="1800" dirty="0">
                    <a:effectLst/>
                    <a:latin typeface="Arial" panose="020B0604020202020204" pitchFamily="34" charset="0"/>
                    <a:ea typeface="Times New Roman" panose="02020603050405020304" pitchFamily="18" charset="0"/>
                    <a:cs typeface="Arial" panose="020B0604020202020204" pitchFamily="34" charset="0"/>
                  </a:rPr>
                  <a:t>           </a:t>
                </a:r>
                <a14:m>
                  <m:oMath xmlns:m="http://schemas.openxmlformats.org/officeDocument/2006/math">
                    <m:r>
                      <a:rPr lang="en-GB" i="1">
                        <a:latin typeface="Cambria Math" panose="02040503050406030204" pitchFamily="18" charset="0"/>
                        <a:ea typeface="Times New Roman" panose="02020603050405020304" pitchFamily="18" charset="0"/>
                        <a:cs typeface="Times New Roman" panose="02020603050405020304" pitchFamily="18" charset="0"/>
                      </a:rPr>
                      <m:t>𝑉</m:t>
                    </m:r>
                    <m:r>
                      <a:rPr lang="en-GB" i="1">
                        <a:latin typeface="Cambria Math" panose="02040503050406030204" pitchFamily="18" charset="0"/>
                        <a:ea typeface="Times New Roman" panose="02020603050405020304" pitchFamily="18" charset="0"/>
                        <a:cs typeface="Times New Roman" panose="02020603050405020304" pitchFamily="18" charset="0"/>
                      </a:rPr>
                      <m:t>(</m:t>
                    </m:r>
                    <m:r>
                      <a:rPr lang="en-GB" i="1">
                        <a:latin typeface="Cambria Math" panose="02040503050406030204" pitchFamily="18" charset="0"/>
                        <a:ea typeface="Times New Roman" panose="02020603050405020304" pitchFamily="18" charset="0"/>
                        <a:cs typeface="Times New Roman" panose="02020603050405020304" pitchFamily="18" charset="0"/>
                      </a:rPr>
                      <m:t>𝐴</m:t>
                    </m:r>
                    <m:r>
                      <a:rPr lang="en-GB" i="1">
                        <a:latin typeface="Cambria Math" panose="02040503050406030204" pitchFamily="18" charset="0"/>
                        <a:ea typeface="Times New Roman" panose="02020603050405020304" pitchFamily="18" charset="0"/>
                        <a:cs typeface="Times New Roman" panose="02020603050405020304" pitchFamily="18" charset="0"/>
                      </a:rPr>
                      <m:t>)=</m:t>
                    </m:r>
                    <m:f>
                      <m:fPr>
                        <m:ctrlPr>
                          <a:rPr lang="en-GB" i="1">
                            <a:latin typeface="Cambria Math" panose="02040503050406030204" pitchFamily="18" charset="0"/>
                            <a:ea typeface="Times New Roman" panose="02020603050405020304" pitchFamily="18" charset="0"/>
                            <a:cs typeface="Times New Roman" panose="02020603050405020304" pitchFamily="18" charset="0"/>
                          </a:rPr>
                        </m:ctrlPr>
                      </m:fPr>
                      <m:num>
                        <m:r>
                          <a:rPr lang="en-GB" i="1">
                            <a:latin typeface="Cambria Math" panose="02040503050406030204" pitchFamily="18" charset="0"/>
                            <a:ea typeface="Times New Roman" panose="02020603050405020304" pitchFamily="18" charset="0"/>
                            <a:cs typeface="Times New Roman" panose="02020603050405020304" pitchFamily="18" charset="0"/>
                          </a:rPr>
                          <m:t>𝐻</m:t>
                        </m:r>
                        <m:d>
                          <m:dPr>
                            <m:ctrlPr>
                              <a:rPr lang="en-GB" i="1">
                                <a:latin typeface="Cambria Math" panose="02040503050406030204" pitchFamily="18" charset="0"/>
                                <a:ea typeface="Times New Roman" panose="02020603050405020304" pitchFamily="18" charset="0"/>
                                <a:cs typeface="Times New Roman" panose="02020603050405020304" pitchFamily="18" charset="0"/>
                              </a:rPr>
                            </m:ctrlPr>
                          </m:dPr>
                          <m:e>
                            <m:r>
                              <a:rPr lang="en-GB" i="1">
                                <a:latin typeface="Cambria Math" panose="02040503050406030204" pitchFamily="18" charset="0"/>
                                <a:ea typeface="Times New Roman" panose="02020603050405020304" pitchFamily="18" charset="0"/>
                                <a:cs typeface="Times New Roman" panose="02020603050405020304" pitchFamily="18" charset="0"/>
                              </a:rPr>
                              <m:t>𝐵</m:t>
                            </m:r>
                            <m:r>
                              <a:rPr lang="en-GB" i="1">
                                <a:latin typeface="Cambria Math" panose="02040503050406030204" pitchFamily="18" charset="0"/>
                                <a:ea typeface="Times New Roman" panose="02020603050405020304" pitchFamily="18" charset="0"/>
                                <a:cs typeface="Times New Roman" panose="02020603050405020304" pitchFamily="18" charset="0"/>
                              </a:rPr>
                              <m:t>+</m:t>
                            </m:r>
                            <m:r>
                              <a:rPr lang="en-GB" i="1">
                                <a:latin typeface="Cambria Math" panose="02040503050406030204" pitchFamily="18" charset="0"/>
                                <a:ea typeface="Times New Roman" panose="02020603050405020304" pitchFamily="18" charset="0"/>
                                <a:cs typeface="Times New Roman" panose="02020603050405020304" pitchFamily="18" charset="0"/>
                              </a:rPr>
                              <m:t>𝐴</m:t>
                            </m:r>
                          </m:e>
                        </m:d>
                        <m:r>
                          <a:rPr lang="en-GB" i="1">
                            <a:latin typeface="Cambria Math" panose="02040503050406030204" pitchFamily="18" charset="0"/>
                            <a:ea typeface="Times New Roman" panose="02020603050405020304" pitchFamily="18" charset="0"/>
                            <a:cs typeface="Times New Roman" panose="02020603050405020304" pitchFamily="18" charset="0"/>
                          </a:rPr>
                          <m:t>−</m:t>
                        </m:r>
                        <m:r>
                          <a:rPr lang="en-GB" i="1">
                            <a:latin typeface="Cambria Math" panose="02040503050406030204" pitchFamily="18" charset="0"/>
                            <a:ea typeface="Times New Roman" panose="02020603050405020304" pitchFamily="18" charset="0"/>
                            <a:cs typeface="Times New Roman" panose="02020603050405020304" pitchFamily="18" charset="0"/>
                          </a:rPr>
                          <m:t>𝐻</m:t>
                        </m:r>
                        <m:r>
                          <a:rPr lang="en-GB" i="1">
                            <a:latin typeface="Cambria Math" panose="02040503050406030204" pitchFamily="18" charset="0"/>
                            <a:ea typeface="Times New Roman" panose="02020603050405020304" pitchFamily="18" charset="0"/>
                            <a:cs typeface="Times New Roman" panose="02020603050405020304" pitchFamily="18" charset="0"/>
                          </a:rPr>
                          <m:t>(</m:t>
                        </m:r>
                        <m:r>
                          <a:rPr lang="en-GB" i="1">
                            <a:latin typeface="Cambria Math" panose="02040503050406030204" pitchFamily="18" charset="0"/>
                            <a:ea typeface="Times New Roman" panose="02020603050405020304" pitchFamily="18" charset="0"/>
                            <a:cs typeface="Times New Roman" panose="02020603050405020304" pitchFamily="18" charset="0"/>
                          </a:rPr>
                          <m:t>𝐵</m:t>
                        </m:r>
                        <m:r>
                          <a:rPr lang="en-GB" i="1">
                            <a:latin typeface="Cambria Math" panose="02040503050406030204" pitchFamily="18" charset="0"/>
                            <a:ea typeface="Times New Roman" panose="02020603050405020304" pitchFamily="18" charset="0"/>
                            <a:cs typeface="Times New Roman" panose="02020603050405020304" pitchFamily="18" charset="0"/>
                          </a:rPr>
                          <m:t>)</m:t>
                        </m:r>
                      </m:num>
                      <m:den>
                        <m:r>
                          <a:rPr lang="en-GB" i="1">
                            <a:latin typeface="Cambria Math" panose="02040503050406030204" pitchFamily="18" charset="0"/>
                            <a:ea typeface="Times New Roman" panose="02020603050405020304" pitchFamily="18" charset="0"/>
                            <a:cs typeface="Times New Roman" panose="02020603050405020304" pitchFamily="18" charset="0"/>
                          </a:rPr>
                          <m:t>𝐻</m:t>
                        </m:r>
                        <m:r>
                          <a:rPr lang="en-GB" i="1">
                            <a:latin typeface="Cambria Math" panose="02040503050406030204" pitchFamily="18" charset="0"/>
                            <a:ea typeface="Times New Roman" panose="02020603050405020304" pitchFamily="18" charset="0"/>
                            <a:cs typeface="Times New Roman" panose="02020603050405020304" pitchFamily="18" charset="0"/>
                          </a:rPr>
                          <m:t>(</m:t>
                        </m:r>
                        <m:r>
                          <a:rPr lang="en-GB" i="1">
                            <a:latin typeface="Cambria Math" panose="02040503050406030204" pitchFamily="18" charset="0"/>
                            <a:ea typeface="Times New Roman" panose="02020603050405020304" pitchFamily="18" charset="0"/>
                            <a:cs typeface="Times New Roman" panose="02020603050405020304" pitchFamily="18" charset="0"/>
                          </a:rPr>
                          <m:t>𝐵</m:t>
                        </m:r>
                        <m:r>
                          <a:rPr lang="en-GB" i="1">
                            <a:latin typeface="Cambria Math" panose="02040503050406030204" pitchFamily="18" charset="0"/>
                            <a:ea typeface="Times New Roman" panose="02020603050405020304" pitchFamily="18" charset="0"/>
                            <a:cs typeface="Times New Roman" panose="02020603050405020304" pitchFamily="18" charset="0"/>
                          </a:rPr>
                          <m:t>+</m:t>
                        </m:r>
                        <m:r>
                          <a:rPr lang="en-GB" i="1">
                            <a:latin typeface="Cambria Math" panose="02040503050406030204" pitchFamily="18" charset="0"/>
                            <a:ea typeface="Times New Roman" panose="02020603050405020304" pitchFamily="18" charset="0"/>
                            <a:cs typeface="Times New Roman" panose="02020603050405020304" pitchFamily="18" charset="0"/>
                          </a:rPr>
                          <m:t>𝐴</m:t>
                        </m:r>
                        <m:r>
                          <a:rPr lang="en-GB" i="1">
                            <a:latin typeface="Cambria Math" panose="02040503050406030204" pitchFamily="18" charset="0"/>
                            <a:ea typeface="Times New Roman" panose="02020603050405020304" pitchFamily="18" charset="0"/>
                            <a:cs typeface="Times New Roman" panose="02020603050405020304" pitchFamily="18" charset="0"/>
                          </a:rPr>
                          <m:t>)</m:t>
                        </m:r>
                      </m:den>
                    </m:f>
                  </m:oMath>
                </a14:m>
                <a:r>
                  <a:rPr lang="en-GB" sz="1800" dirty="0">
                    <a:effectLst/>
                    <a:latin typeface="Arial" panose="020B0604020202020204" pitchFamily="34" charset="0"/>
                    <a:ea typeface="Times New Roman" panose="02020603050405020304" pitchFamily="18" charset="0"/>
                    <a:cs typeface="Arial" panose="020B0604020202020204" pitchFamily="34" charset="0"/>
                  </a:rPr>
                  <a:t> </a:t>
                </a:r>
              </a:p>
              <a:p>
                <a:pPr>
                  <a:spcAft>
                    <a:spcPts val="1200"/>
                  </a:spcAft>
                </a:pPr>
                <a:r>
                  <a:rPr lang="en-GB" sz="1600" dirty="0"/>
                  <a:t>V: Value split of a treatment, H: Incremental QALYs vs DEX, B: POM+DEX, A is ISA. </a:t>
                </a:r>
                <a:endParaRPr lang="en-GB" sz="1600" dirty="0">
                  <a:effectLst/>
                  <a:latin typeface="Arial" panose="020B0604020202020204" pitchFamily="34" charset="0"/>
                  <a:ea typeface="Times New Roman" panose="02020603050405020304" pitchFamily="18" charset="0"/>
                  <a:cs typeface="Arial" panose="020B0604020202020204" pitchFamily="34" charset="0"/>
                </a:endParaRPr>
              </a:p>
            </p:txBody>
          </p:sp>
        </mc:Choice>
        <mc:Fallback xmlns="">
          <p:sp>
            <p:nvSpPr>
              <p:cNvPr id="5" name="TextBox 4">
                <a:extLst>
                  <a:ext uri="{FF2B5EF4-FFF2-40B4-BE49-F238E27FC236}">
                    <a16:creationId xmlns:a16="http://schemas.microsoft.com/office/drawing/2014/main" id="{139287D0-AA54-0146-224A-3289C2134E78}"/>
                  </a:ext>
                </a:extLst>
              </p:cNvPr>
              <p:cNvSpPr txBox="1">
                <a:spLocks noRot="1" noChangeAspect="1" noMove="1" noResize="1" noEditPoints="1" noAdjustHandles="1" noChangeArrowheads="1" noChangeShapeType="1" noTextEdit="1"/>
              </p:cNvSpPr>
              <p:nvPr/>
            </p:nvSpPr>
            <p:spPr>
              <a:xfrm>
                <a:off x="523447" y="2283654"/>
                <a:ext cx="10886127" cy="940770"/>
              </a:xfrm>
              <a:prstGeom prst="rect">
                <a:avLst/>
              </a:prstGeom>
              <a:blipFill>
                <a:blip r:embed="rId5"/>
                <a:stretch>
                  <a:fillRect l="-336" b="-7792"/>
                </a:stretch>
              </a:blipFill>
            </p:spPr>
            <p:txBody>
              <a:bodyPr/>
              <a:lstStyle/>
              <a:p>
                <a:r>
                  <a:rPr lang="en-GB">
                    <a:noFill/>
                  </a:rPr>
                  <a:t> </a:t>
                </a:r>
              </a:p>
            </p:txBody>
          </p:sp>
        </mc:Fallback>
      </mc:AlternateContent>
      <p:sp>
        <p:nvSpPr>
          <p:cNvPr id="6" name="TextBox 5">
            <a:extLst>
              <a:ext uri="{FF2B5EF4-FFF2-40B4-BE49-F238E27FC236}">
                <a16:creationId xmlns:a16="http://schemas.microsoft.com/office/drawing/2014/main" id="{3DE92DD7-9901-D4CF-F1ED-6F5C7CB85DEF}"/>
              </a:ext>
            </a:extLst>
          </p:cNvPr>
          <p:cNvSpPr txBox="1"/>
          <p:nvPr/>
        </p:nvSpPr>
        <p:spPr>
          <a:xfrm>
            <a:off x="523447" y="1954197"/>
            <a:ext cx="7235300"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Figure: </a:t>
            </a:r>
            <a:r>
              <a:rPr lang="en-GB" dirty="0">
                <a:latin typeface="Arial" panose="020B0604020202020204" pitchFamily="34" charset="0"/>
                <a:cs typeface="Arial" panose="020B0604020202020204" pitchFamily="34" charset="0"/>
              </a:rPr>
              <a:t>Value split of the combination formula</a:t>
            </a:r>
          </a:p>
        </p:txBody>
      </p:sp>
      <p:graphicFrame>
        <p:nvGraphicFramePr>
          <p:cNvPr id="7" name="Table 3" descr="Baseline characteristics for intervention and comparator">
            <a:extLst>
              <a:ext uri="{FF2B5EF4-FFF2-40B4-BE49-F238E27FC236}">
                <a16:creationId xmlns:a16="http://schemas.microsoft.com/office/drawing/2014/main" id="{33B8F248-3EE6-31E7-6ECD-54F0F0B5584D}"/>
              </a:ext>
            </a:extLst>
          </p:cNvPr>
          <p:cNvGraphicFramePr>
            <a:graphicFrameLocks noGrp="1"/>
          </p:cNvGraphicFramePr>
          <p:nvPr>
            <p:extLst>
              <p:ext uri="{D42A27DB-BD31-4B8C-83A1-F6EECF244321}">
                <p14:modId xmlns:p14="http://schemas.microsoft.com/office/powerpoint/2010/main" val="888231033"/>
              </p:ext>
            </p:extLst>
          </p:nvPr>
        </p:nvGraphicFramePr>
        <p:xfrm>
          <a:off x="523447" y="3671685"/>
          <a:ext cx="11248038" cy="2346960"/>
        </p:xfrm>
        <a:graphic>
          <a:graphicData uri="http://schemas.openxmlformats.org/drawingml/2006/table">
            <a:tbl>
              <a:tblPr firstRow="1" bandRow="1">
                <a:tableStyleId>{5C22544A-7EE6-4342-B048-85BDC9FD1C3A}</a:tableStyleId>
              </a:tblPr>
              <a:tblGrid>
                <a:gridCol w="2577972">
                  <a:extLst>
                    <a:ext uri="{9D8B030D-6E8A-4147-A177-3AD203B41FA5}">
                      <a16:colId xmlns:a16="http://schemas.microsoft.com/office/drawing/2014/main" val="2104598003"/>
                    </a:ext>
                  </a:extLst>
                </a:gridCol>
                <a:gridCol w="3120272">
                  <a:extLst>
                    <a:ext uri="{9D8B030D-6E8A-4147-A177-3AD203B41FA5}">
                      <a16:colId xmlns:a16="http://schemas.microsoft.com/office/drawing/2014/main" val="86637677"/>
                    </a:ext>
                  </a:extLst>
                </a:gridCol>
                <a:gridCol w="3054657">
                  <a:extLst>
                    <a:ext uri="{9D8B030D-6E8A-4147-A177-3AD203B41FA5}">
                      <a16:colId xmlns:a16="http://schemas.microsoft.com/office/drawing/2014/main" val="2930258254"/>
                    </a:ext>
                  </a:extLst>
                </a:gridCol>
                <a:gridCol w="2495137">
                  <a:extLst>
                    <a:ext uri="{9D8B030D-6E8A-4147-A177-3AD203B41FA5}">
                      <a16:colId xmlns:a16="http://schemas.microsoft.com/office/drawing/2014/main" val="3796351426"/>
                    </a:ext>
                  </a:extLst>
                </a:gridCol>
              </a:tblGrid>
              <a:tr h="0">
                <a:tc>
                  <a:txBody>
                    <a:bodyPr/>
                    <a:lstStyle/>
                    <a:p>
                      <a:endParaRPr lang="en-GB" sz="1800" b="0" dirty="0">
                        <a:latin typeface="Arial" panose="020B0604020202020204" pitchFamily="34" charset="0"/>
                      </a:endParaRPr>
                    </a:p>
                  </a:txBody>
                  <a:tcPr>
                    <a:solidFill>
                      <a:schemeClr val="accent1"/>
                    </a:solidFill>
                  </a:tcPr>
                </a:tc>
                <a:tc>
                  <a:txBody>
                    <a:bodyPr/>
                    <a:lstStyle/>
                    <a:p>
                      <a:pPr algn="ctr"/>
                      <a:r>
                        <a:rPr lang="en-GB" sz="1800" b="0" dirty="0">
                          <a:latin typeface="Arial" panose="020B0604020202020204" pitchFamily="34" charset="0"/>
                        </a:rPr>
                        <a:t>Total QALYs (Discounted)</a:t>
                      </a:r>
                    </a:p>
                  </a:txBody>
                  <a:tcPr/>
                </a:tc>
                <a:tc>
                  <a:txBody>
                    <a:bodyPr/>
                    <a:lstStyle/>
                    <a:p>
                      <a:pPr algn="ctr"/>
                      <a:r>
                        <a:rPr lang="en-GB" sz="1800" b="0" dirty="0">
                          <a:latin typeface="Arial" panose="020B0604020202020204" pitchFamily="34" charset="0"/>
                        </a:rPr>
                        <a:t>Incremental QALYs vs DEX</a:t>
                      </a:r>
                    </a:p>
                  </a:txBody>
                  <a:tcPr/>
                </a:tc>
                <a:tc>
                  <a:txBody>
                    <a:bodyPr/>
                    <a:lstStyle/>
                    <a:p>
                      <a:pPr algn="ctr"/>
                      <a:r>
                        <a:rPr lang="en-GB" sz="1800" b="0" dirty="0">
                          <a:latin typeface="Arial" panose="020B0604020202020204" pitchFamily="34" charset="0"/>
                        </a:rPr>
                        <a:t>Value split (%)</a:t>
                      </a:r>
                    </a:p>
                  </a:txBody>
                  <a:tcPr/>
                </a:tc>
                <a:extLst>
                  <a:ext uri="{0D108BD9-81ED-4DB2-BD59-A6C34878D82A}">
                    <a16:rowId xmlns:a16="http://schemas.microsoft.com/office/drawing/2014/main" val="1887854385"/>
                  </a:ext>
                </a:extLst>
              </a:tr>
              <a:tr h="165993">
                <a:tc>
                  <a:txBody>
                    <a:bodyPr/>
                    <a:lstStyle/>
                    <a:p>
                      <a:pPr algn="l"/>
                      <a:r>
                        <a:rPr lang="en-GB" sz="1800" b="0" dirty="0">
                          <a:solidFill>
                            <a:schemeClr val="bg1"/>
                          </a:solidFill>
                          <a:latin typeface="Arial" panose="020B0604020202020204" pitchFamily="34" charset="0"/>
                        </a:rPr>
                        <a:t>DEX</a:t>
                      </a:r>
                    </a:p>
                  </a:txBody>
                  <a:tcPr anchor="ctr">
                    <a:solidFill>
                      <a:schemeClr val="accent1"/>
                    </a:solidFill>
                  </a:tcPr>
                </a:tc>
                <a:tc>
                  <a:txBody>
                    <a:bodyPr/>
                    <a:lstStyle/>
                    <a:p>
                      <a:pPr algn="ctr" fontAlgn="ctr"/>
                      <a:r>
                        <a:rPr lang="en-GB" sz="1800" b="0" i="0" u="none" strike="noStrike" dirty="0">
                          <a:solidFill>
                            <a:srgbClr val="000000"/>
                          </a:solidFill>
                          <a:effectLst/>
                          <a:latin typeface="Arial" panose="020B0604020202020204" pitchFamily="34" charset="0"/>
                          <a:cs typeface="Arial" panose="020B0604020202020204" pitchFamily="34" charset="0"/>
                        </a:rPr>
                        <a:t>0.77</a:t>
                      </a:r>
                    </a:p>
                  </a:txBody>
                  <a:tcPr marL="0" marR="0" marT="0" marB="0" anchor="ctr"/>
                </a:tc>
                <a:tc>
                  <a:txBody>
                    <a:bodyPr/>
                    <a:lstStyle/>
                    <a:p>
                      <a:pPr algn="ctr" fontAlgn="ctr"/>
                      <a:r>
                        <a:rPr lang="en-GB" sz="1800" b="0" i="0" u="none" strike="noStrike" dirty="0">
                          <a:solidFill>
                            <a:srgbClr val="000000"/>
                          </a:solidFill>
                          <a:effectLst/>
                          <a:latin typeface="Arial" panose="020B0604020202020204" pitchFamily="34" charset="0"/>
                          <a:cs typeface="Arial" panose="020B0604020202020204" pitchFamily="34" charset="0"/>
                        </a:rPr>
                        <a:t>-</a:t>
                      </a:r>
                    </a:p>
                  </a:txBody>
                  <a:tcPr marL="0" marR="0" marT="0" marB="0" anchor="ctr"/>
                </a:tc>
                <a:tc>
                  <a:txBody>
                    <a:bodyPr/>
                    <a:lstStyle/>
                    <a:p>
                      <a:pPr algn="ctr" fontAlgn="ctr"/>
                      <a:r>
                        <a:rPr lang="en-GB" sz="1800" b="0" i="0" u="none" strike="noStrike" dirty="0">
                          <a:solidFill>
                            <a:srgbClr val="000000"/>
                          </a:solidFill>
                          <a:effectLst/>
                          <a:latin typeface="Arial" panose="020B0604020202020204" pitchFamily="34" charset="0"/>
                          <a:cs typeface="Arial" panose="020B0604020202020204" pitchFamily="34" charset="0"/>
                        </a:rPr>
                        <a:t>-</a:t>
                      </a:r>
                    </a:p>
                  </a:txBody>
                  <a:tcPr marL="0" marR="0" marT="0" marB="0" anchor="ctr"/>
                </a:tc>
                <a:extLst>
                  <a:ext uri="{0D108BD9-81ED-4DB2-BD59-A6C34878D82A}">
                    <a16:rowId xmlns:a16="http://schemas.microsoft.com/office/drawing/2014/main" val="2736809526"/>
                  </a:ext>
                </a:extLst>
              </a:tr>
              <a:tr h="165993">
                <a:tc>
                  <a:txBody>
                    <a:bodyPr/>
                    <a:lstStyle/>
                    <a:p>
                      <a:pPr algn="l"/>
                      <a:r>
                        <a:rPr lang="en-GB" sz="1800" b="0" dirty="0">
                          <a:solidFill>
                            <a:schemeClr val="bg1"/>
                          </a:solidFill>
                          <a:latin typeface="Arial" panose="020B0604020202020204" pitchFamily="34" charset="0"/>
                        </a:rPr>
                        <a:t>POM+DEX (B)</a:t>
                      </a:r>
                    </a:p>
                  </a:txBody>
                  <a:tcPr>
                    <a:solidFill>
                      <a:schemeClr val="accent1"/>
                    </a:solidFill>
                  </a:tcP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a:t>
                      </a:r>
                      <a:endParaRPr lang="en-GB" sz="1800" b="0" i="0" u="none" strike="noStrike" dirty="0">
                        <a:solidFill>
                          <a:srgbClr val="000000"/>
                        </a:solidFill>
                        <a:effectLst/>
                        <a:highlight>
                          <a:srgbClr val="000000"/>
                        </a:highlight>
                        <a:latin typeface="Arial" panose="020B0604020202020204" pitchFamily="34" charset="0"/>
                        <a:cs typeface="Arial" panose="020B0604020202020204" pitchFamily="34" charset="0"/>
                      </a:endParaRP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XXXXXXXX</a:t>
                      </a:r>
                    </a:p>
                  </a:txBody>
                  <a:tcPr marL="0" marR="0" marT="0" marB="0" anchor="ctr"/>
                </a:tc>
                <a:tc>
                  <a:txBody>
                    <a:bodyPr/>
                    <a:lstStyle/>
                    <a:p>
                      <a:pPr algn="ctr" fontAlgn="ctr"/>
                      <a:r>
                        <a:rPr lang="en-GB" sz="1800" b="0" i="0" u="sng" strike="noStrike" dirty="0">
                          <a:solidFill>
                            <a:srgbClr val="000000"/>
                          </a:solidFill>
                          <a:effectLst/>
                          <a:highlight>
                            <a:srgbClr val="000000"/>
                          </a:highlight>
                          <a:latin typeface="Arial" panose="020B0604020202020204" pitchFamily="34" charset="0"/>
                          <a:cs typeface="Arial" panose="020B0604020202020204" pitchFamily="34" charset="0"/>
                        </a:rPr>
                        <a:t>XXXXXXXX</a:t>
                      </a:r>
                    </a:p>
                  </a:txBody>
                  <a:tcPr marL="0" marR="0" marT="0" marB="0" anchor="ctr"/>
                </a:tc>
                <a:extLst>
                  <a:ext uri="{0D108BD9-81ED-4DB2-BD59-A6C34878D82A}">
                    <a16:rowId xmlns:a16="http://schemas.microsoft.com/office/drawing/2014/main" val="89017482"/>
                  </a:ext>
                </a:extLst>
              </a:tr>
              <a:tr h="165993">
                <a:tc>
                  <a:txBody>
                    <a:bodyPr/>
                    <a:lstStyle/>
                    <a:p>
                      <a:pPr algn="l"/>
                      <a:r>
                        <a:rPr lang="en-GB" sz="1800" b="0" dirty="0">
                          <a:solidFill>
                            <a:schemeClr val="bg1"/>
                          </a:solidFill>
                          <a:latin typeface="Arial" panose="020B0604020202020204" pitchFamily="34" charset="0"/>
                        </a:rPr>
                        <a:t>ISA (A)</a:t>
                      </a:r>
                    </a:p>
                  </a:txBody>
                  <a:tcPr>
                    <a:solidFill>
                      <a:schemeClr val="accent1"/>
                    </a:solidFill>
                  </a:tcP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a:t>
                      </a:r>
                    </a:p>
                  </a:txBody>
                  <a:tcPr marL="0" marR="0" marT="0" marB="0" anchor="ctr"/>
                </a:tc>
                <a:tc>
                  <a:txBody>
                    <a:bodyPr/>
                    <a:lstStyle/>
                    <a:p>
                      <a:pPr marL="0" algn="ctr" defTabSz="914400" rtl="0" eaLnBrk="1" fontAlgn="ctr" latinLnBrk="0" hangingPunct="1"/>
                      <a:r>
                        <a:rPr lang="en-GB" sz="1800" b="0" i="0" u="none" strike="noStrike" kern="1200" dirty="0">
                          <a:solidFill>
                            <a:srgbClr val="000000"/>
                          </a:solidFill>
                          <a:effectLst/>
                          <a:latin typeface="Arial" panose="020B0604020202020204" pitchFamily="34" charset="0"/>
                          <a:ea typeface="+mn-ea"/>
                          <a:cs typeface="Arial" panose="020B0604020202020204" pitchFamily="34" charset="0"/>
                        </a:rPr>
                        <a:t>-</a:t>
                      </a:r>
                    </a:p>
                  </a:txBody>
                  <a:tcPr marL="0" marR="0" marT="0" marB="0" anchor="ct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XXXXXXXX</a:t>
                      </a:r>
                    </a:p>
                  </a:txBody>
                  <a:tcPr marL="0" marR="0" marT="0" marB="0" anchor="ctr"/>
                </a:tc>
                <a:extLst>
                  <a:ext uri="{0D108BD9-81ED-4DB2-BD59-A6C34878D82A}">
                    <a16:rowId xmlns:a16="http://schemas.microsoft.com/office/drawing/2014/main" val="2512818706"/>
                  </a:ext>
                </a:extLst>
              </a:tr>
              <a:tr h="261636">
                <a:tc>
                  <a:txBody>
                    <a:bodyPr/>
                    <a:lstStyle/>
                    <a:p>
                      <a:pPr algn="l"/>
                      <a:r>
                        <a:rPr lang="en-GB" sz="1800" b="0" dirty="0">
                          <a:solidFill>
                            <a:schemeClr val="bg1"/>
                          </a:solidFill>
                          <a:latin typeface="Arial" panose="020B0604020202020204" pitchFamily="34" charset="0"/>
                        </a:rPr>
                        <a:t>ISA+POM+DEX (B+A)</a:t>
                      </a:r>
                    </a:p>
                  </a:txBody>
                  <a:tcPr>
                    <a:solidFill>
                      <a:schemeClr val="accent1"/>
                    </a:solidFill>
                  </a:tcP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a:t>
                      </a:r>
                      <a:endParaRPr lang="en-GB" sz="1800" b="0" i="0" u="none"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endParaRPr>
                    </a:p>
                  </a:txBody>
                  <a:tcPr marL="0" marR="0" marT="0" marB="0" anchor="ctr"/>
                </a:tc>
                <a:tc>
                  <a:txBody>
                    <a:bodyPr/>
                    <a:lstStyle/>
                    <a:p>
                      <a:pPr marL="0" algn="ctr" defTabSz="914400" rtl="0" eaLnBrk="1" fontAlgn="ctr" latinLnBrk="0" hangingPunct="1"/>
                      <a:r>
                        <a:rPr lang="en-GB" sz="1800" b="0" i="0" u="sng" strike="noStrike" kern="1200" dirty="0">
                          <a:solidFill>
                            <a:srgbClr val="000000"/>
                          </a:solidFill>
                          <a:effectLst/>
                          <a:highlight>
                            <a:srgbClr val="000000"/>
                          </a:highlight>
                          <a:latin typeface="Arial" panose="020B0604020202020204" pitchFamily="34" charset="0"/>
                          <a:ea typeface="+mn-ea"/>
                          <a:cs typeface="Arial" panose="020B0604020202020204" pitchFamily="34" charset="0"/>
                        </a:rPr>
                        <a:t>XXXXXXXX</a:t>
                      </a:r>
                    </a:p>
                  </a:txBody>
                  <a:tcPr marL="0" marR="0" marT="0" marB="0" anchor="ctr"/>
                </a:tc>
                <a:tc>
                  <a:txBody>
                    <a:bodyPr/>
                    <a:lstStyle/>
                    <a:p>
                      <a:pPr marL="0" algn="ctr" defTabSz="914400" rtl="0" eaLnBrk="1" fontAlgn="ctr" latinLnBrk="0" hangingPunct="1"/>
                      <a:r>
                        <a:rPr lang="en-GB" sz="1800" b="0" i="0" u="none" strike="noStrike" kern="1200" dirty="0">
                          <a:solidFill>
                            <a:srgbClr val="000000"/>
                          </a:solidFill>
                          <a:effectLst/>
                          <a:latin typeface="Arial" panose="020B0604020202020204" pitchFamily="34" charset="0"/>
                          <a:ea typeface="+mn-ea"/>
                          <a:cs typeface="Arial" panose="020B0604020202020204" pitchFamily="34" charset="0"/>
                        </a:rPr>
                        <a:t>V(B+A)= 100%</a:t>
                      </a:r>
                    </a:p>
                  </a:txBody>
                  <a:tcPr marL="0" marR="0" marT="0" marB="0" anchor="ctr"/>
                </a:tc>
                <a:extLst>
                  <a:ext uri="{0D108BD9-81ED-4DB2-BD59-A6C34878D82A}">
                    <a16:rowId xmlns:a16="http://schemas.microsoft.com/office/drawing/2014/main" val="2146302423"/>
                  </a:ext>
                </a:extLst>
              </a:tr>
              <a:tr h="165993">
                <a:tc gridSpan="4">
                  <a:txBody>
                    <a:bodyPr/>
                    <a:lstStyle/>
                    <a:p>
                      <a:pPr algn="l"/>
                      <a:r>
                        <a:rPr lang="en-GB" sz="1400" b="0" dirty="0">
                          <a:solidFill>
                            <a:schemeClr val="bg1"/>
                          </a:solidFill>
                          <a:latin typeface="Arial" panose="020B0604020202020204" pitchFamily="34" charset="0"/>
                        </a:rPr>
                        <a:t>*DEX absolute QALYs obtained from TA171 (LEN+DEX vs DEX in people who received 2 prior therapies)</a:t>
                      </a:r>
                    </a:p>
                    <a:p>
                      <a:pPr algn="l"/>
                      <a:r>
                        <a:rPr lang="en-GB" sz="1400" b="0" dirty="0">
                          <a:solidFill>
                            <a:schemeClr val="bg1"/>
                          </a:solidFill>
                          <a:latin typeface="Arial" panose="020B0604020202020204" pitchFamily="34" charset="0"/>
                        </a:rPr>
                        <a:t>** From company base-case</a:t>
                      </a:r>
                    </a:p>
                  </a:txBody>
                  <a:tcPr>
                    <a:solidFill>
                      <a:schemeClr val="accent1"/>
                    </a:solidFill>
                  </a:tcPr>
                </a:tc>
                <a:tc hMerge="1">
                  <a:txBody>
                    <a:bodyPr/>
                    <a:lstStyle/>
                    <a:p>
                      <a:pPr marL="0" algn="ctr" defTabSz="914400" rtl="0" eaLnBrk="1" fontAlgn="ctr" latinLnBrk="0" hangingPunct="1"/>
                      <a:endParaRPr lang="en-GB" sz="1800" b="0" i="0" u="sng" strike="noStrike" kern="1200" dirty="0">
                        <a:solidFill>
                          <a:srgbClr val="000000"/>
                        </a:solidFill>
                        <a:effectLst/>
                        <a:highlight>
                          <a:srgbClr val="00FFFF"/>
                        </a:highlight>
                        <a:latin typeface="Arial" panose="020B0604020202020204" pitchFamily="34" charset="0"/>
                        <a:ea typeface="+mn-ea"/>
                        <a:cs typeface="Arial" panose="020B0604020202020204" pitchFamily="34" charset="0"/>
                      </a:endParaRPr>
                    </a:p>
                  </a:txBody>
                  <a:tcPr marL="0" marR="0" marT="0" marB="0" anchor="ctr"/>
                </a:tc>
                <a:tc hMerge="1">
                  <a:txBody>
                    <a:bodyPr/>
                    <a:lstStyle/>
                    <a:p>
                      <a:pPr marL="0" algn="ctr" defTabSz="914400" rtl="0" eaLnBrk="1" fontAlgn="ctr" latinLnBrk="0" hangingPunct="1"/>
                      <a:endParaRPr lang="en-GB" sz="1800" b="0" i="0" u="sng" strike="noStrike" kern="1200" dirty="0">
                        <a:solidFill>
                          <a:srgbClr val="000000"/>
                        </a:solidFill>
                        <a:effectLst/>
                        <a:highlight>
                          <a:srgbClr val="00FFFF"/>
                        </a:highlight>
                        <a:latin typeface="Arial" panose="020B0604020202020204" pitchFamily="34" charset="0"/>
                        <a:ea typeface="+mn-ea"/>
                        <a:cs typeface="Arial" panose="020B0604020202020204" pitchFamily="34" charset="0"/>
                      </a:endParaRPr>
                    </a:p>
                  </a:txBody>
                  <a:tcPr marL="0" marR="0" marT="0" marB="0" anchor="ctr"/>
                </a:tc>
                <a:tc hMerge="1">
                  <a:txBody>
                    <a:bodyPr/>
                    <a:lstStyle/>
                    <a:p>
                      <a:pPr marL="0" algn="ctr" defTabSz="914400" rtl="0" eaLnBrk="1" fontAlgn="ctr" latinLnBrk="0" hangingPunct="1"/>
                      <a:endParaRPr lang="en-GB" sz="18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tc>
                <a:extLst>
                  <a:ext uri="{0D108BD9-81ED-4DB2-BD59-A6C34878D82A}">
                    <a16:rowId xmlns:a16="http://schemas.microsoft.com/office/drawing/2014/main" val="1427195560"/>
                  </a:ext>
                </a:extLst>
              </a:tr>
            </a:tbl>
          </a:graphicData>
        </a:graphic>
      </p:graphicFrame>
      <p:sp>
        <p:nvSpPr>
          <p:cNvPr id="8" name="TextBox 7">
            <a:extLst>
              <a:ext uri="{FF2B5EF4-FFF2-40B4-BE49-F238E27FC236}">
                <a16:creationId xmlns:a16="http://schemas.microsoft.com/office/drawing/2014/main" id="{80FBBB0F-C687-40E3-6F55-99738E732778}"/>
              </a:ext>
            </a:extLst>
          </p:cNvPr>
          <p:cNvSpPr txBox="1"/>
          <p:nvPr/>
        </p:nvSpPr>
        <p:spPr>
          <a:xfrm>
            <a:off x="420515" y="3278969"/>
            <a:ext cx="11350970"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Table: </a:t>
            </a:r>
            <a:r>
              <a:rPr lang="en-GB" dirty="0">
                <a:latin typeface="Arial" panose="020B0604020202020204" pitchFamily="34" charset="0"/>
                <a:cs typeface="Arial" panose="020B0604020202020204" pitchFamily="34" charset="0"/>
              </a:rPr>
              <a:t>QALYs and costs attributable to ISA and POM+DEX within the ISA+POM+DEX combination</a:t>
            </a:r>
          </a:p>
        </p:txBody>
      </p:sp>
      <p:sp>
        <p:nvSpPr>
          <p:cNvPr id="10" name="TextBox 9">
            <a:extLst>
              <a:ext uri="{FF2B5EF4-FFF2-40B4-BE49-F238E27FC236}">
                <a16:creationId xmlns:a16="http://schemas.microsoft.com/office/drawing/2014/main" id="{BD987C29-36DF-750B-4047-C66C6FC648D9}"/>
              </a:ext>
            </a:extLst>
          </p:cNvPr>
          <p:cNvSpPr txBox="1"/>
          <p:nvPr/>
        </p:nvSpPr>
        <p:spPr>
          <a:xfrm>
            <a:off x="4826524" y="4093918"/>
            <a:ext cx="188536" cy="276999"/>
          </a:xfrm>
          <a:prstGeom prst="rect">
            <a:avLst/>
          </a:prstGeom>
          <a:noFill/>
        </p:spPr>
        <p:txBody>
          <a:bodyPr wrap="square" rtlCol="0">
            <a:spAutoFit/>
          </a:bodyPr>
          <a:lstStyle/>
          <a:p>
            <a:r>
              <a:rPr lang="en-GB" sz="1200" dirty="0"/>
              <a:t>*</a:t>
            </a:r>
            <a:endParaRPr lang="en-GB" dirty="0"/>
          </a:p>
        </p:txBody>
      </p:sp>
      <p:sp>
        <p:nvSpPr>
          <p:cNvPr id="11" name="TextBox 10">
            <a:extLst>
              <a:ext uri="{FF2B5EF4-FFF2-40B4-BE49-F238E27FC236}">
                <a16:creationId xmlns:a16="http://schemas.microsoft.com/office/drawing/2014/main" id="{ABA0173B-0940-C5ED-4933-87BBC93A7438}"/>
              </a:ext>
            </a:extLst>
          </p:cNvPr>
          <p:cNvSpPr txBox="1"/>
          <p:nvPr/>
        </p:nvSpPr>
        <p:spPr>
          <a:xfrm>
            <a:off x="4826524" y="4431899"/>
            <a:ext cx="460342" cy="276999"/>
          </a:xfrm>
          <a:prstGeom prst="rect">
            <a:avLst/>
          </a:prstGeom>
          <a:noFill/>
        </p:spPr>
        <p:txBody>
          <a:bodyPr wrap="square" rtlCol="0">
            <a:spAutoFit/>
          </a:bodyPr>
          <a:lstStyle/>
          <a:p>
            <a:r>
              <a:rPr lang="en-GB" sz="1200" dirty="0"/>
              <a:t>**</a:t>
            </a:r>
          </a:p>
        </p:txBody>
      </p:sp>
      <p:sp>
        <p:nvSpPr>
          <p:cNvPr id="14" name="TextBox 13">
            <a:extLst>
              <a:ext uri="{FF2B5EF4-FFF2-40B4-BE49-F238E27FC236}">
                <a16:creationId xmlns:a16="http://schemas.microsoft.com/office/drawing/2014/main" id="{B28621EF-2A86-46A1-22BC-3557419466C2}"/>
              </a:ext>
            </a:extLst>
          </p:cNvPr>
          <p:cNvSpPr txBox="1"/>
          <p:nvPr/>
        </p:nvSpPr>
        <p:spPr>
          <a:xfrm>
            <a:off x="4826524" y="5188002"/>
            <a:ext cx="460342" cy="276999"/>
          </a:xfrm>
          <a:prstGeom prst="rect">
            <a:avLst/>
          </a:prstGeom>
          <a:noFill/>
        </p:spPr>
        <p:txBody>
          <a:bodyPr wrap="square" rtlCol="0">
            <a:spAutoFit/>
          </a:bodyPr>
          <a:lstStyle/>
          <a:p>
            <a:r>
              <a:rPr lang="en-GB" sz="1200" dirty="0"/>
              <a:t>**</a:t>
            </a:r>
          </a:p>
        </p:txBody>
      </p:sp>
      <p:sp>
        <p:nvSpPr>
          <p:cNvPr id="4" name="Rectangle 3" descr="Marker showing slides are confidential ">
            <a:extLst>
              <a:ext uri="{FF2B5EF4-FFF2-40B4-BE49-F238E27FC236}">
                <a16:creationId xmlns:a16="http://schemas.microsoft.com/office/drawing/2014/main" id="{C7396B1E-B5EC-8FE0-9165-C7EF68EDB14A}"/>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CONFIDENTIAL</a:t>
            </a:r>
          </a:p>
        </p:txBody>
      </p:sp>
    </p:spTree>
    <p:extLst>
      <p:ext uri="{BB962C8B-B14F-4D97-AF65-F5344CB8AC3E}">
        <p14:creationId xmlns:p14="http://schemas.microsoft.com/office/powerpoint/2010/main" val="16119947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8C48D-51E9-49E9-A03C-CE8C1E8041B1}"/>
              </a:ext>
            </a:extLst>
          </p:cNvPr>
          <p:cNvSpPr txBox="1">
            <a:spLocks noGrp="1"/>
          </p:cNvSpPr>
          <p:nvPr>
            <p:ph type="title" idx="4294967295"/>
          </p:nvPr>
        </p:nvSpPr>
        <p:spPr>
          <a:xfrm>
            <a:off x="420515" y="254983"/>
            <a:ext cx="11363496" cy="54481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i="0" u="none" strike="noStrike" kern="1200" cap="none" spc="0" normalizeH="0" baseline="0" noProof="0" dirty="0">
                <a:ln>
                  <a:noFill/>
                </a:ln>
                <a:solidFill>
                  <a:schemeClr val="tx1"/>
                </a:solidFill>
                <a:effectLst/>
                <a:uLnTx/>
                <a:uFillTx/>
                <a:latin typeface="Arial" panose="020B0604020202020204" pitchFamily="34" charset="0"/>
                <a:ea typeface="Lato" panose="020F0502020204030203" pitchFamily="34" charset="0"/>
                <a:cs typeface="Arial" panose="020B0604020202020204" pitchFamily="34" charset="0"/>
              </a:rPr>
              <a:t>Value attribution (2) </a:t>
            </a:r>
          </a:p>
        </p:txBody>
      </p:sp>
      <p:sp>
        <p:nvSpPr>
          <p:cNvPr id="3" name="TextBox 2">
            <a:extLst>
              <a:ext uri="{FF2B5EF4-FFF2-40B4-BE49-F238E27FC236}">
                <a16:creationId xmlns:a16="http://schemas.microsoft.com/office/drawing/2014/main" id="{356DC272-5332-C137-F717-9E7E7C703A96}"/>
              </a:ext>
            </a:extLst>
          </p:cNvPr>
          <p:cNvSpPr txBox="1"/>
          <p:nvPr/>
        </p:nvSpPr>
        <p:spPr>
          <a:xfrm>
            <a:off x="2106202" y="6375610"/>
            <a:ext cx="9462499" cy="307777"/>
          </a:xfrm>
          <a:prstGeom prst="rect">
            <a:avLst/>
          </a:prstGeom>
          <a:noFill/>
        </p:spPr>
        <p:txBody>
          <a:bodyPr wrap="square" rtlCol="0">
            <a:spAutoFit/>
          </a:bodyPr>
          <a:lstStyle/>
          <a:p>
            <a:r>
              <a:rPr lang="en-GB" sz="1400" dirty="0">
                <a:latin typeface="Arial" panose="020B0604020202020204" pitchFamily="34" charset="0"/>
              </a:rPr>
              <a:t>Abbreviations:</a:t>
            </a:r>
          </a:p>
        </p:txBody>
      </p:sp>
      <p:sp>
        <p:nvSpPr>
          <p:cNvPr id="12" name="Rectangle 11">
            <a:extLst>
              <a:ext uri="{FF2B5EF4-FFF2-40B4-BE49-F238E27FC236}">
                <a16:creationId xmlns:a16="http://schemas.microsoft.com/office/drawing/2014/main" id="{11A29752-905B-30F4-ACDC-F43F27EC9AB5}"/>
              </a:ext>
            </a:extLst>
          </p:cNvPr>
          <p:cNvSpPr/>
          <p:nvPr/>
        </p:nvSpPr>
        <p:spPr>
          <a:xfrm>
            <a:off x="523448" y="808671"/>
            <a:ext cx="11306863" cy="399497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chemeClr val="accent1"/>
                </a:solidFill>
                <a:latin typeface="Arial" panose="020B0604020202020204" pitchFamily="34" charset="0"/>
              </a:rPr>
              <a:t>Company:</a:t>
            </a:r>
          </a:p>
          <a:p>
            <a:pPr marL="285750" indent="-285750">
              <a:buFont typeface="Arial" panose="020B0604020202020204" pitchFamily="34" charset="0"/>
              <a:buChar char="•"/>
            </a:pPr>
            <a:r>
              <a:rPr lang="en-GB" dirty="0">
                <a:solidFill>
                  <a:schemeClr val="tx1"/>
                </a:solidFill>
                <a:latin typeface="Arial" panose="020B0604020202020204" pitchFamily="34" charset="0"/>
              </a:rPr>
              <a:t>In the base case analysis (</a:t>
            </a:r>
            <a:r>
              <a:rPr lang="en-GB" u="sng" dirty="0">
                <a:solidFill>
                  <a:schemeClr val="tx1"/>
                </a:solidFill>
                <a:highlight>
                  <a:srgbClr val="000000"/>
                </a:highlight>
                <a:latin typeface="Arial" panose="020B0604020202020204" pitchFamily="34" charset="0"/>
              </a:rPr>
              <a:t>XXX</a:t>
            </a:r>
            <a:r>
              <a:rPr lang="en-GB" dirty="0">
                <a:solidFill>
                  <a:schemeClr val="tx1"/>
                </a:solidFill>
                <a:latin typeface="Arial" panose="020B0604020202020204" pitchFamily="34" charset="0"/>
              </a:rPr>
              <a:t> discount on ISA, list price for POM), ISA accounts for </a:t>
            </a:r>
            <a:r>
              <a:rPr lang="en-GB" u="sng" dirty="0">
                <a:solidFill>
                  <a:schemeClr val="tx1"/>
                </a:solidFill>
                <a:highlight>
                  <a:srgbClr val="000000"/>
                </a:highlight>
                <a:latin typeface="Arial" panose="020B0604020202020204" pitchFamily="34" charset="0"/>
              </a:rPr>
              <a:t>XXX</a:t>
            </a:r>
            <a:r>
              <a:rPr lang="en-GB" dirty="0">
                <a:solidFill>
                  <a:schemeClr val="tx1"/>
                </a:solidFill>
                <a:latin typeface="Arial" panose="020B0604020202020204" pitchFamily="34" charset="0"/>
              </a:rPr>
              <a:t> of the total medication cost (discounted) associated with ISA+POM+DEX</a:t>
            </a:r>
          </a:p>
          <a:p>
            <a:pPr marL="285750" indent="-285750">
              <a:buFont typeface="Arial" panose="020B0604020202020204" pitchFamily="34" charset="0"/>
              <a:buChar char="•"/>
            </a:pPr>
            <a:r>
              <a:rPr lang="en-GB" u="sng" dirty="0">
                <a:solidFill>
                  <a:schemeClr val="tx1"/>
                </a:solidFill>
                <a:highlight>
                  <a:srgbClr val="000000"/>
                </a:highlight>
                <a:latin typeface="Arial" panose="020B0604020202020204" pitchFamily="34" charset="0"/>
              </a:rPr>
              <a:t>XXXXXXXXXXXXXXXXXXXXXXXXXXXXXXXXXXXXXXXXXXXXXXXXXXXXXXXXXXXXXXXXXXXXXXXXXXXXXXXXXXXXXXXXXXXXXXXXXXXXXXXXXXXXXXXXXXXXXXXXXXXXXXXXXXXXXXXXXXXXXXXXXXXX</a:t>
            </a:r>
          </a:p>
          <a:p>
            <a:pPr marL="742950" lvl="1" indent="-285750">
              <a:buFont typeface="Inter" panose="02000503000000020004" pitchFamily="2" charset="0"/>
              <a:buChar char="↳"/>
            </a:pPr>
            <a:r>
              <a:rPr lang="en-GB" u="sng" dirty="0">
                <a:solidFill>
                  <a:schemeClr val="tx1"/>
                </a:solidFill>
                <a:highlight>
                  <a:srgbClr val="000000"/>
                </a:highlight>
                <a:latin typeface="Arial" panose="020B0604020202020204" pitchFamily="34" charset="0"/>
                <a:cs typeface="Arial" panose="020B0604020202020204" pitchFamily="34" charset="0"/>
              </a:rPr>
              <a:t>XXXXXXXXXXXXXXXXXXXXXXXXXXXXXXXXXXXXXXXXXXXXXXXXXXXXXXXXXXXXXX.</a:t>
            </a:r>
          </a:p>
          <a:p>
            <a:pPr marL="285750" indent="-285750">
              <a:buFont typeface="Arial" panose="020B0604020202020204" pitchFamily="34" charset="0"/>
              <a:buChar char="•"/>
            </a:pPr>
            <a:endParaRPr lang="en-GB" u="sng" dirty="0">
              <a:solidFill>
                <a:schemeClr val="tx1"/>
              </a:solidFill>
              <a:highlight>
                <a:srgbClr val="00FFFF"/>
              </a:highlight>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The PAS price of ISA can be considered a value-based price</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In the base case, to be cost-effective at a willingness to pay threshold of £50,000 per QALY (assuming a </a:t>
            </a:r>
            <a:r>
              <a:rPr lang="en-GB" u="sng" dirty="0">
                <a:solidFill>
                  <a:schemeClr val="tx1"/>
                </a:solidFill>
                <a:highlight>
                  <a:srgbClr val="000000"/>
                </a:highlight>
                <a:latin typeface="Arial" panose="020B0604020202020204" pitchFamily="34" charset="0"/>
                <a:cs typeface="Arial" panose="020B0604020202020204" pitchFamily="34" charset="0"/>
              </a:rPr>
              <a:t>XXX</a:t>
            </a:r>
            <a:r>
              <a:rPr lang="en-GB" dirty="0">
                <a:solidFill>
                  <a:schemeClr val="tx1"/>
                </a:solidFill>
                <a:latin typeface="Arial" panose="020B0604020202020204" pitchFamily="34" charset="0"/>
                <a:cs typeface="Arial" panose="020B0604020202020204" pitchFamily="34" charset="0"/>
              </a:rPr>
              <a:t> discount for POM), total medication costs (discounted) for the combination would need to equal </a:t>
            </a:r>
            <a:r>
              <a:rPr lang="en-GB" u="sng" dirty="0">
                <a:solidFill>
                  <a:schemeClr val="tx1"/>
                </a:solidFill>
                <a:highlight>
                  <a:srgbClr val="000000"/>
                </a:highlight>
                <a:latin typeface="Arial" panose="020B0604020202020204" pitchFamily="34" charset="0"/>
                <a:cs typeface="Arial" panose="020B0604020202020204" pitchFamily="34" charset="0"/>
              </a:rPr>
              <a:t>XXXXXX</a:t>
            </a:r>
            <a:r>
              <a:rPr lang="en-GB" dirty="0">
                <a:solidFill>
                  <a:schemeClr val="tx1"/>
                </a:solidFill>
                <a:latin typeface="Arial" panose="020B0604020202020204" pitchFamily="34" charset="0"/>
                <a:cs typeface="Arial" panose="020B0604020202020204" pitchFamily="34" charset="0"/>
              </a:rPr>
              <a:t>.</a:t>
            </a:r>
          </a:p>
          <a:p>
            <a:pPr marL="742950" lvl="1" indent="-285750">
              <a:buFont typeface="Inter" panose="02000503000000020004" pitchFamily="2" charset="0"/>
              <a:buChar char="↳"/>
            </a:pPr>
            <a:r>
              <a:rPr lang="en-GB" dirty="0">
                <a:solidFill>
                  <a:schemeClr val="tx1"/>
                </a:solidFill>
                <a:latin typeface="Arial" panose="020B0604020202020204" pitchFamily="34" charset="0"/>
                <a:cs typeface="Arial" panose="020B0604020202020204" pitchFamily="34" charset="0"/>
              </a:rPr>
              <a:t>Applying the </a:t>
            </a:r>
            <a:r>
              <a:rPr lang="en-GB" u="sng" dirty="0">
                <a:solidFill>
                  <a:schemeClr val="tx1"/>
                </a:solidFill>
                <a:highlight>
                  <a:srgbClr val="000000"/>
                </a:highlight>
                <a:latin typeface="Arial" panose="020B0604020202020204" pitchFamily="34" charset="0"/>
                <a:cs typeface="Arial" panose="020B0604020202020204" pitchFamily="34" charset="0"/>
              </a:rPr>
              <a:t>XXX</a:t>
            </a:r>
            <a:r>
              <a:rPr lang="en-GB" dirty="0">
                <a:solidFill>
                  <a:schemeClr val="tx1"/>
                </a:solidFill>
                <a:latin typeface="Arial" panose="020B0604020202020204" pitchFamily="34" charset="0"/>
                <a:cs typeface="Arial" panose="020B0604020202020204" pitchFamily="34" charset="0"/>
              </a:rPr>
              <a:t> weighting to this derives an ISA total cost of </a:t>
            </a:r>
            <a:r>
              <a:rPr lang="en-GB" u="sng" dirty="0">
                <a:solidFill>
                  <a:schemeClr val="tx1"/>
                </a:solidFill>
                <a:highlight>
                  <a:srgbClr val="000000"/>
                </a:highlight>
                <a:latin typeface="Arial" panose="020B0604020202020204" pitchFamily="34" charset="0"/>
                <a:cs typeface="Arial" panose="020B0604020202020204" pitchFamily="34" charset="0"/>
              </a:rPr>
              <a:t>XXXXXX</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 Achieving this total cost requires a discount to the ISA list price of </a:t>
            </a:r>
            <a:r>
              <a:rPr lang="en-GB" u="sng" dirty="0">
                <a:solidFill>
                  <a:schemeClr val="tx1"/>
                </a:solidFill>
                <a:highlight>
                  <a:srgbClr val="000000"/>
                </a:highlight>
                <a:latin typeface="Arial" panose="020B0604020202020204" pitchFamily="34" charset="0"/>
                <a:cs typeface="Arial" panose="020B0604020202020204" pitchFamily="34" charset="0"/>
                <a:sym typeface="Wingdings" panose="05000000000000000000" pitchFamily="2" charset="2"/>
              </a:rPr>
              <a:t>XXX</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 (</a:t>
            </a:r>
            <a:r>
              <a:rPr lang="en-GB" u="sng" dirty="0">
                <a:solidFill>
                  <a:schemeClr val="tx1"/>
                </a:solidFill>
                <a:highlight>
                  <a:srgbClr val="000000"/>
                </a:highlight>
                <a:latin typeface="Arial" panose="020B0604020202020204" pitchFamily="34" charset="0"/>
                <a:cs typeface="Arial" panose="020B0604020202020204" pitchFamily="34" charset="0"/>
                <a:sym typeface="Wingdings" panose="05000000000000000000" pitchFamily="2" charset="2"/>
              </a:rPr>
              <a:t>XXX</a:t>
            </a:r>
            <a:r>
              <a:rPr lang="en-GB" dirty="0">
                <a:solidFill>
                  <a:schemeClr val="tx1"/>
                </a:solidFill>
                <a:latin typeface="Arial" panose="020B0604020202020204" pitchFamily="34" charset="0"/>
                <a:cs typeface="Arial" panose="020B0604020202020204" pitchFamily="34" charset="0"/>
                <a:sym typeface="Wingdings" panose="05000000000000000000" pitchFamily="2" charset="2"/>
              </a:rPr>
              <a:t> is the current PAS discount for ISA)</a:t>
            </a:r>
            <a:endParaRPr lang="en-GB" dirty="0">
              <a:solidFill>
                <a:schemeClr val="tx1"/>
              </a:solidFill>
              <a:latin typeface="Arial" panose="020B0604020202020204" pitchFamily="34" charset="0"/>
              <a:cs typeface="Arial" panose="020B0604020202020204" pitchFamily="34" charset="0"/>
            </a:endParaRPr>
          </a:p>
        </p:txBody>
      </p:sp>
      <p:sp>
        <p:nvSpPr>
          <p:cNvPr id="4" name="Rectangle 3" descr="Marker showing slides are confidential ">
            <a:extLst>
              <a:ext uri="{FF2B5EF4-FFF2-40B4-BE49-F238E27FC236}">
                <a16:creationId xmlns:a16="http://schemas.microsoft.com/office/drawing/2014/main" id="{F13F0BA7-FEB9-58CE-784B-802E8684D6CC}"/>
              </a:ext>
              <a:ext uri="{C183D7F6-B498-43B3-948B-1728B52AA6E4}">
                <adec:decorative xmlns:adec="http://schemas.microsoft.com/office/drawing/2017/decorative" val="0"/>
              </a:ext>
            </a:extLst>
          </p:cNvPr>
          <p:cNvSpPr/>
          <p:nvPr/>
        </p:nvSpPr>
        <p:spPr>
          <a:xfrm>
            <a:off x="5334000" y="0"/>
            <a:ext cx="152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CONFIDENTIAL</a:t>
            </a:r>
          </a:p>
        </p:txBody>
      </p:sp>
      <p:sp>
        <p:nvSpPr>
          <p:cNvPr id="7" name="TextBox 6">
            <a:extLst>
              <a:ext uri="{FF2B5EF4-FFF2-40B4-BE49-F238E27FC236}">
                <a16:creationId xmlns:a16="http://schemas.microsoft.com/office/drawing/2014/main" id="{250C9A21-4A4B-F383-E4A3-E752BDC535BA}"/>
              </a:ext>
            </a:extLst>
          </p:cNvPr>
          <p:cNvSpPr txBox="1"/>
          <p:nvPr/>
        </p:nvSpPr>
        <p:spPr>
          <a:xfrm>
            <a:off x="7347857" y="6310636"/>
            <a:ext cx="43107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Link to </a:t>
            </a:r>
            <a:r>
              <a:rPr kumimoji="0" lang="pt-BR"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hlinkClick r:id="rId3" action="ppaction://hlinksldjump"/>
              </a:rPr>
              <a:t>Non-reference case analysis</a:t>
            </a:r>
            <a:endParaRPr kumimoji="0" lang="en-GB" sz="18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657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A2DF1-9221-DF27-6B24-CCED7B440B0F}"/>
              </a:ext>
            </a:extLst>
          </p:cNvPr>
          <p:cNvSpPr>
            <a:spLocks noGrp="1"/>
          </p:cNvSpPr>
          <p:nvPr>
            <p:ph type="title"/>
          </p:nvPr>
        </p:nvSpPr>
        <p:spPr/>
        <p:txBody>
          <a:bodyPr/>
          <a:lstStyle/>
          <a:p>
            <a:r>
              <a:rPr lang="en-GB" dirty="0">
                <a:latin typeface="Arial" panose="020B0604020202020204" pitchFamily="34" charset="0"/>
                <a:cs typeface="Arial" panose="020B0604020202020204" pitchFamily="34" charset="0"/>
                <a:hlinkClick r:id="rId3" action="ppaction://hlinksldjump"/>
              </a:rPr>
              <a:t>Treatment pathway</a:t>
            </a:r>
            <a:r>
              <a:rPr lang="en-GB" dirty="0">
                <a:latin typeface="Arial" panose="020B0604020202020204" pitchFamily="34" charset="0"/>
                <a:cs typeface="Arial" panose="020B0604020202020204" pitchFamily="34" charset="0"/>
              </a:rPr>
              <a:t>* </a:t>
            </a:r>
          </a:p>
        </p:txBody>
      </p:sp>
      <p:sp>
        <p:nvSpPr>
          <p:cNvPr id="3" name="Text Placeholder 2">
            <a:extLst>
              <a:ext uri="{FF2B5EF4-FFF2-40B4-BE49-F238E27FC236}">
                <a16:creationId xmlns:a16="http://schemas.microsoft.com/office/drawing/2014/main" id="{FAD4AC7D-411C-24EC-5DCD-3E9E4D977097}"/>
              </a:ext>
            </a:extLst>
          </p:cNvPr>
          <p:cNvSpPr>
            <a:spLocks noGrp="1"/>
          </p:cNvSpPr>
          <p:nvPr>
            <p:ph type="body" sz="quarter" idx="12"/>
          </p:nvPr>
        </p:nvSpPr>
        <p:spPr>
          <a:xfrm>
            <a:off x="339589" y="4758452"/>
            <a:ext cx="11747382" cy="1051691"/>
          </a:xfrm>
          <a:ln w="38100">
            <a:solidFill>
              <a:schemeClr val="accent1"/>
            </a:solidFill>
          </a:ln>
        </p:spPr>
        <p:txBody>
          <a:bodyPr tIns="0" bIns="0"/>
          <a:lstStyle/>
          <a:p>
            <a:pPr marL="285750" indent="-285750">
              <a:lnSpc>
                <a:spcPct val="100000"/>
              </a:lnSpc>
              <a:buFont typeface="Arial" panose="020B0604020202020204" pitchFamily="34" charset="0"/>
              <a:buChar char="•"/>
            </a:pPr>
            <a:r>
              <a:rPr lang="en-GB" dirty="0"/>
              <a:t>Company focusses on </a:t>
            </a:r>
            <a:r>
              <a:rPr lang="en-GB" b="1" dirty="0"/>
              <a:t>POM+DEX </a:t>
            </a:r>
            <a:r>
              <a:rPr lang="en-GB" dirty="0"/>
              <a:t>as the comparator but provides an alternative analysis using </a:t>
            </a:r>
            <a:r>
              <a:rPr lang="en-GB" b="1" dirty="0"/>
              <a:t>DARA</a:t>
            </a:r>
            <a:r>
              <a:rPr lang="en-GB" dirty="0"/>
              <a:t> </a:t>
            </a:r>
            <a:endParaRPr lang="en-GB" dirty="0">
              <a:sym typeface="Wingdings" panose="05000000000000000000" pitchFamily="2" charset="2"/>
            </a:endParaRPr>
          </a:p>
          <a:p>
            <a:pPr marL="742950" lvl="1" indent="-285750">
              <a:lnSpc>
                <a:spcPct val="100000"/>
              </a:lnSpc>
              <a:buFont typeface="Inter" panose="02000503000000020004" pitchFamily="2" charset="0"/>
              <a:buChar char="↳"/>
            </a:pPr>
            <a:r>
              <a:rPr lang="en-GB" dirty="0">
                <a:ea typeface="+mn-ea"/>
                <a:cs typeface="Arial" panose="020B0604020202020204" pitchFamily="34" charset="0"/>
                <a:sym typeface="Wingdings" panose="05000000000000000000" pitchFamily="2" charset="2"/>
              </a:rPr>
              <a:t> EAG was satisfied with the company's rationale for excluding other comparators</a:t>
            </a:r>
            <a:endParaRPr lang="en-GB" dirty="0">
              <a:highlight>
                <a:srgbClr val="C0C0C0"/>
              </a:highlight>
              <a:ea typeface="+mn-ea"/>
              <a:cs typeface="Arial" panose="020B0604020202020204" pitchFamily="34" charset="0"/>
              <a:sym typeface="Wingdings" panose="05000000000000000000" pitchFamily="2" charset="2"/>
            </a:endParaRPr>
          </a:p>
          <a:p>
            <a:pPr marL="57150" indent="-285750">
              <a:lnSpc>
                <a:spcPct val="100000"/>
              </a:lnSpc>
              <a:buFont typeface="Arial" panose="020B0604020202020204" pitchFamily="34" charset="0"/>
              <a:buChar char="•"/>
            </a:pPr>
            <a:r>
              <a:rPr lang="en-GB" dirty="0">
                <a:sym typeface="Wingdings" panose="05000000000000000000" pitchFamily="2" charset="2"/>
              </a:rPr>
              <a:t>DARA another </a:t>
            </a:r>
            <a:r>
              <a:rPr lang="en-GB" dirty="0"/>
              <a:t>anti-CD38,</a:t>
            </a:r>
            <a:r>
              <a:rPr lang="en-GB" dirty="0">
                <a:sym typeface="Wingdings" panose="05000000000000000000" pitchFamily="2" charset="2"/>
              </a:rPr>
              <a:t> now in routine use earlier in pathway: affects downstream use of </a:t>
            </a:r>
            <a:r>
              <a:rPr lang="en-GB" dirty="0"/>
              <a:t>ISA+POM+DEX </a:t>
            </a:r>
            <a:endParaRPr lang="en-GB" dirty="0">
              <a:sym typeface="Wingdings" panose="05000000000000000000" pitchFamily="2" charset="2"/>
            </a:endParaRPr>
          </a:p>
          <a:p>
            <a:pPr marL="285750" indent="-285750">
              <a:lnSpc>
                <a:spcPct val="100000"/>
              </a:lnSpc>
              <a:buFont typeface="Arial" panose="020B0604020202020204" pitchFamily="34" charset="0"/>
              <a:buChar char="•"/>
            </a:pPr>
            <a:endParaRPr lang="en-GB" dirty="0">
              <a:solidFill>
                <a:srgbClr val="FF0000"/>
              </a:solidFill>
              <a:ea typeface="+mn-ea"/>
              <a:cs typeface="Arial" panose="020B0604020202020204" pitchFamily="34" charset="0"/>
            </a:endParaRPr>
          </a:p>
          <a:p>
            <a:endParaRPr lang="en-GB" dirty="0"/>
          </a:p>
        </p:txBody>
      </p:sp>
      <p:sp>
        <p:nvSpPr>
          <p:cNvPr id="4" name="Text Placeholder 3">
            <a:extLst>
              <a:ext uri="{FF2B5EF4-FFF2-40B4-BE49-F238E27FC236}">
                <a16:creationId xmlns:a16="http://schemas.microsoft.com/office/drawing/2014/main" id="{2F438662-D029-E50F-10CF-C0DB7BB9ADB6}"/>
              </a:ext>
            </a:extLst>
          </p:cNvPr>
          <p:cNvSpPr>
            <a:spLocks noGrp="1"/>
          </p:cNvSpPr>
          <p:nvPr>
            <p:ph type="body" sz="quarter" idx="13"/>
          </p:nvPr>
        </p:nvSpPr>
        <p:spPr>
          <a:xfrm>
            <a:off x="938614" y="6296560"/>
            <a:ext cx="8825254" cy="509066"/>
          </a:xfrm>
        </p:spPr>
        <p:txBody>
          <a:bodyPr>
            <a:noAutofit/>
          </a:bodyPr>
          <a:lstStyle/>
          <a:p>
            <a:r>
              <a:rPr lang="en-GB" sz="1200" dirty="0">
                <a:latin typeface="Arial" panose="020B0604020202020204" pitchFamily="34" charset="0"/>
                <a:cs typeface="Arial" panose="020B0604020202020204" pitchFamily="34" charset="0"/>
              </a:rPr>
              <a:t>Abbreviations: ALKA A, Alkylating agent; ASCT, Autologous stem cell transplant; BORT, Bortezomib; CAR, Carfilzomib; CORTICO, Corticosteroid; DARA, Daratumumab; DEX, Dexamethasone; HDT, High-dose therapy; IXA, </a:t>
            </a:r>
            <a:r>
              <a:rPr lang="en-GB" sz="1200" dirty="0" err="1">
                <a:latin typeface="Arial" panose="020B0604020202020204" pitchFamily="34" charset="0"/>
                <a:cs typeface="Arial" panose="020B0604020202020204" pitchFamily="34" charset="0"/>
              </a:rPr>
              <a:t>Ixazomib</a:t>
            </a:r>
            <a:r>
              <a:rPr lang="en-GB" sz="1200" dirty="0">
                <a:latin typeface="Arial" panose="020B0604020202020204" pitchFamily="34" charset="0"/>
                <a:cs typeface="Arial" panose="020B0604020202020204" pitchFamily="34" charset="0"/>
              </a:rPr>
              <a:t>; LEN, Lenalidomide; PAN, Panobinostat; THAL, Thalidomide;</a:t>
            </a:r>
          </a:p>
        </p:txBody>
      </p:sp>
      <p:sp>
        <p:nvSpPr>
          <p:cNvPr id="6" name="TextBox 5">
            <a:extLst>
              <a:ext uri="{FF2B5EF4-FFF2-40B4-BE49-F238E27FC236}">
                <a16:creationId xmlns:a16="http://schemas.microsoft.com/office/drawing/2014/main" id="{72D92285-A7B7-297B-7339-612678DC96E4}"/>
              </a:ext>
            </a:extLst>
          </p:cNvPr>
          <p:cNvSpPr txBox="1"/>
          <p:nvPr/>
        </p:nvSpPr>
        <p:spPr>
          <a:xfrm>
            <a:off x="378373" y="1674890"/>
            <a:ext cx="1120489"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1st line</a:t>
            </a:r>
          </a:p>
        </p:txBody>
      </p:sp>
      <p:sp>
        <p:nvSpPr>
          <p:cNvPr id="7" name="TextBox 6">
            <a:extLst>
              <a:ext uri="{FF2B5EF4-FFF2-40B4-BE49-F238E27FC236}">
                <a16:creationId xmlns:a16="http://schemas.microsoft.com/office/drawing/2014/main" id="{3C211A24-2486-EE08-0212-1120F94839B5}"/>
              </a:ext>
            </a:extLst>
          </p:cNvPr>
          <p:cNvSpPr txBox="1"/>
          <p:nvPr/>
        </p:nvSpPr>
        <p:spPr>
          <a:xfrm>
            <a:off x="378372" y="3033398"/>
            <a:ext cx="1120489" cy="349702"/>
          </a:xfrm>
          <a:prstGeom prst="rect">
            <a:avLst/>
          </a:prstGeom>
          <a:solidFill>
            <a:srgbClr val="BFD0DA"/>
          </a:solidFill>
          <a:ln w="28575">
            <a:solidFill>
              <a:srgbClr val="00436C"/>
            </a:solidFill>
          </a:ln>
        </p:spPr>
        <p:txBody>
          <a:bodyPr wrap="square" tIns="36000" bIns="36000"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2nd line</a:t>
            </a:r>
          </a:p>
        </p:txBody>
      </p:sp>
      <p:sp>
        <p:nvSpPr>
          <p:cNvPr id="8" name="TextBox 7">
            <a:extLst>
              <a:ext uri="{FF2B5EF4-FFF2-40B4-BE49-F238E27FC236}">
                <a16:creationId xmlns:a16="http://schemas.microsoft.com/office/drawing/2014/main" id="{D27B3FDF-A321-0084-9475-8B7B50571B7A}"/>
              </a:ext>
            </a:extLst>
          </p:cNvPr>
          <p:cNvSpPr txBox="1"/>
          <p:nvPr/>
        </p:nvSpPr>
        <p:spPr>
          <a:xfrm>
            <a:off x="378371" y="3630319"/>
            <a:ext cx="1120489" cy="349702"/>
          </a:xfrm>
          <a:prstGeom prst="rect">
            <a:avLst/>
          </a:prstGeom>
          <a:solidFill>
            <a:srgbClr val="F7F4F1"/>
          </a:solidFill>
          <a:ln w="28575">
            <a:solidFill>
              <a:srgbClr val="DED5CA"/>
            </a:solidFill>
          </a:ln>
        </p:spPr>
        <p:txBody>
          <a:bodyPr wrap="square" tIns="36000" bIns="36000"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3rd line</a:t>
            </a:r>
          </a:p>
        </p:txBody>
      </p:sp>
      <p:sp>
        <p:nvSpPr>
          <p:cNvPr id="9" name="TextBox 8">
            <a:extLst>
              <a:ext uri="{FF2B5EF4-FFF2-40B4-BE49-F238E27FC236}">
                <a16:creationId xmlns:a16="http://schemas.microsoft.com/office/drawing/2014/main" id="{C437D1D2-7299-628A-7665-27E8E32AB0A1}"/>
              </a:ext>
            </a:extLst>
          </p:cNvPr>
          <p:cNvSpPr txBox="1"/>
          <p:nvPr/>
        </p:nvSpPr>
        <p:spPr>
          <a:xfrm>
            <a:off x="378370" y="4271774"/>
            <a:ext cx="1120489" cy="349702"/>
          </a:xfrm>
          <a:prstGeom prst="rect">
            <a:avLst/>
          </a:prstGeom>
          <a:solidFill>
            <a:srgbClr val="CDE3DA"/>
          </a:solidFill>
          <a:ln w="28575">
            <a:solidFill>
              <a:srgbClr val="37906D"/>
            </a:solidFill>
          </a:ln>
        </p:spPr>
        <p:txBody>
          <a:bodyPr wrap="square" tIns="36000" bIns="36000"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4th line</a:t>
            </a:r>
          </a:p>
        </p:txBody>
      </p:sp>
      <p:sp>
        <p:nvSpPr>
          <p:cNvPr id="10" name="TextBox 9">
            <a:extLst>
              <a:ext uri="{FF2B5EF4-FFF2-40B4-BE49-F238E27FC236}">
                <a16:creationId xmlns:a16="http://schemas.microsoft.com/office/drawing/2014/main" id="{3188D788-AE34-6592-2CB9-52A68FCC360A}"/>
              </a:ext>
            </a:extLst>
          </p:cNvPr>
          <p:cNvSpPr txBox="1"/>
          <p:nvPr/>
        </p:nvSpPr>
        <p:spPr>
          <a:xfrm>
            <a:off x="1738277" y="783758"/>
            <a:ext cx="3988675"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Eligible</a:t>
            </a:r>
            <a:r>
              <a:rPr lang="en-GB" dirty="0">
                <a:latin typeface="Arial" panose="020B0604020202020204" pitchFamily="34" charset="0"/>
                <a:cs typeface="Arial" panose="020B0604020202020204" pitchFamily="34" charset="0"/>
              </a:rPr>
              <a:t> for stem cell transplant</a:t>
            </a:r>
          </a:p>
        </p:txBody>
      </p:sp>
      <p:sp>
        <p:nvSpPr>
          <p:cNvPr id="11" name="TextBox 10">
            <a:extLst>
              <a:ext uri="{FF2B5EF4-FFF2-40B4-BE49-F238E27FC236}">
                <a16:creationId xmlns:a16="http://schemas.microsoft.com/office/drawing/2014/main" id="{1D35B2BF-9103-98A3-CDF2-352E029B09F8}"/>
              </a:ext>
            </a:extLst>
          </p:cNvPr>
          <p:cNvSpPr txBox="1"/>
          <p:nvPr/>
        </p:nvSpPr>
        <p:spPr>
          <a:xfrm>
            <a:off x="6058431" y="801687"/>
            <a:ext cx="3988675"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Not eligible</a:t>
            </a:r>
            <a:r>
              <a:rPr lang="en-GB" dirty="0">
                <a:latin typeface="Arial" panose="020B0604020202020204" pitchFamily="34" charset="0"/>
                <a:cs typeface="Arial" panose="020B0604020202020204" pitchFamily="34" charset="0"/>
              </a:rPr>
              <a:t> for stem cell transplant</a:t>
            </a:r>
          </a:p>
        </p:txBody>
      </p:sp>
      <p:sp>
        <p:nvSpPr>
          <p:cNvPr id="12" name="TextBox 11">
            <a:extLst>
              <a:ext uri="{FF2B5EF4-FFF2-40B4-BE49-F238E27FC236}">
                <a16:creationId xmlns:a16="http://schemas.microsoft.com/office/drawing/2014/main" id="{A0D5547D-5FC6-05CE-4A6A-2082303F00CD}"/>
              </a:ext>
            </a:extLst>
          </p:cNvPr>
          <p:cNvSpPr txBox="1"/>
          <p:nvPr/>
        </p:nvSpPr>
        <p:spPr>
          <a:xfrm>
            <a:off x="1665884" y="1195322"/>
            <a:ext cx="3988675" cy="349702"/>
          </a:xfrm>
          <a:prstGeom prst="rect">
            <a:avLst/>
          </a:prstGeom>
          <a:solidFill>
            <a:srgbClr val="C8E0E6"/>
          </a:solidFill>
          <a:ln w="28575">
            <a:solidFill>
              <a:srgbClr val="228096"/>
            </a:solidFill>
          </a:ln>
        </p:spPr>
        <p:txBody>
          <a:bodyPr wrap="square" tIns="36000" bIns="36000" rtlCol="0">
            <a:spAutoFit/>
          </a:bodyPr>
          <a:lstStyle/>
          <a:p>
            <a:pPr algn="ctr"/>
            <a:r>
              <a:rPr lang="en-GB" u="sng" dirty="0">
                <a:latin typeface="Arial" panose="020B0604020202020204" pitchFamily="34" charset="0"/>
                <a:cs typeface="Arial" panose="020B0604020202020204" pitchFamily="34" charset="0"/>
              </a:rPr>
              <a:t>DARA+BORT+THAL+DEX (TA763)</a:t>
            </a:r>
          </a:p>
        </p:txBody>
      </p:sp>
      <p:sp>
        <p:nvSpPr>
          <p:cNvPr id="13" name="TextBox 12">
            <a:extLst>
              <a:ext uri="{FF2B5EF4-FFF2-40B4-BE49-F238E27FC236}">
                <a16:creationId xmlns:a16="http://schemas.microsoft.com/office/drawing/2014/main" id="{76433F9F-5886-0BA4-0E3B-94CC0859FE02}"/>
              </a:ext>
            </a:extLst>
          </p:cNvPr>
          <p:cNvSpPr txBox="1"/>
          <p:nvPr/>
        </p:nvSpPr>
        <p:spPr>
          <a:xfrm>
            <a:off x="1665884" y="1589366"/>
            <a:ext cx="3988675"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BORT+THAL+DEX (TA311) </a:t>
            </a:r>
          </a:p>
        </p:txBody>
      </p:sp>
      <p:sp>
        <p:nvSpPr>
          <p:cNvPr id="14" name="TextBox 13">
            <a:extLst>
              <a:ext uri="{FF2B5EF4-FFF2-40B4-BE49-F238E27FC236}">
                <a16:creationId xmlns:a16="http://schemas.microsoft.com/office/drawing/2014/main" id="{DCA05A38-8D32-5625-5585-37E83AF53A02}"/>
              </a:ext>
            </a:extLst>
          </p:cNvPr>
          <p:cNvSpPr txBox="1"/>
          <p:nvPr/>
        </p:nvSpPr>
        <p:spPr>
          <a:xfrm>
            <a:off x="1665883" y="1986443"/>
            <a:ext cx="3988675"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HDT+ASCT (NG35)</a:t>
            </a:r>
          </a:p>
        </p:txBody>
      </p:sp>
      <p:sp>
        <p:nvSpPr>
          <p:cNvPr id="15" name="TextBox 14">
            <a:extLst>
              <a:ext uri="{FF2B5EF4-FFF2-40B4-BE49-F238E27FC236}">
                <a16:creationId xmlns:a16="http://schemas.microsoft.com/office/drawing/2014/main" id="{182433B4-8037-C23D-9148-2353C994F700}"/>
              </a:ext>
            </a:extLst>
          </p:cNvPr>
          <p:cNvSpPr txBox="1"/>
          <p:nvPr/>
        </p:nvSpPr>
        <p:spPr>
          <a:xfrm>
            <a:off x="1665883" y="2397144"/>
            <a:ext cx="3988675"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LEN maintenance (TA680)</a:t>
            </a:r>
          </a:p>
        </p:txBody>
      </p:sp>
      <p:sp>
        <p:nvSpPr>
          <p:cNvPr id="16" name="TextBox 15">
            <a:extLst>
              <a:ext uri="{FF2B5EF4-FFF2-40B4-BE49-F238E27FC236}">
                <a16:creationId xmlns:a16="http://schemas.microsoft.com/office/drawing/2014/main" id="{48D10A82-7963-043A-1E18-FEC09A32ED4D}"/>
              </a:ext>
            </a:extLst>
          </p:cNvPr>
          <p:cNvSpPr txBox="1"/>
          <p:nvPr/>
        </p:nvSpPr>
        <p:spPr>
          <a:xfrm>
            <a:off x="6058431" y="1205716"/>
            <a:ext cx="4018824"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THAL+ALK A+CORTICO (TA228)</a:t>
            </a:r>
          </a:p>
        </p:txBody>
      </p:sp>
      <p:sp>
        <p:nvSpPr>
          <p:cNvPr id="17" name="TextBox 16">
            <a:extLst>
              <a:ext uri="{FF2B5EF4-FFF2-40B4-BE49-F238E27FC236}">
                <a16:creationId xmlns:a16="http://schemas.microsoft.com/office/drawing/2014/main" id="{B97E52BD-B190-0C95-F3F1-0F565FDFD37D}"/>
              </a:ext>
            </a:extLst>
          </p:cNvPr>
          <p:cNvSpPr txBox="1"/>
          <p:nvPr/>
        </p:nvSpPr>
        <p:spPr>
          <a:xfrm>
            <a:off x="6058431" y="1607137"/>
            <a:ext cx="4018824"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BORT+ALK A+CORTICO (TA228) </a:t>
            </a:r>
          </a:p>
        </p:txBody>
      </p:sp>
      <p:sp>
        <p:nvSpPr>
          <p:cNvPr id="18" name="TextBox 17">
            <a:extLst>
              <a:ext uri="{FF2B5EF4-FFF2-40B4-BE49-F238E27FC236}">
                <a16:creationId xmlns:a16="http://schemas.microsoft.com/office/drawing/2014/main" id="{2F300C02-E003-3000-B0ED-ECBE61F7D814}"/>
              </a:ext>
            </a:extLst>
          </p:cNvPr>
          <p:cNvSpPr txBox="1"/>
          <p:nvPr/>
        </p:nvSpPr>
        <p:spPr>
          <a:xfrm>
            <a:off x="6058431" y="2008440"/>
            <a:ext cx="4018824"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LEN+DEX (TA587)</a:t>
            </a:r>
          </a:p>
        </p:txBody>
      </p:sp>
      <p:sp>
        <p:nvSpPr>
          <p:cNvPr id="19" name="TextBox 18">
            <a:extLst>
              <a:ext uri="{FF2B5EF4-FFF2-40B4-BE49-F238E27FC236}">
                <a16:creationId xmlns:a16="http://schemas.microsoft.com/office/drawing/2014/main" id="{1E0EC50D-DAE3-E769-09AA-475F049711BA}"/>
              </a:ext>
            </a:extLst>
          </p:cNvPr>
          <p:cNvSpPr txBox="1"/>
          <p:nvPr/>
        </p:nvSpPr>
        <p:spPr>
          <a:xfrm>
            <a:off x="6058431" y="2416204"/>
            <a:ext cx="4018824" cy="349702"/>
          </a:xfrm>
          <a:prstGeom prst="rect">
            <a:avLst/>
          </a:prstGeom>
          <a:solidFill>
            <a:srgbClr val="C8E0E6"/>
          </a:solidFill>
          <a:ln w="28575">
            <a:solidFill>
              <a:srgbClr val="228096"/>
            </a:solidFill>
          </a:ln>
        </p:spPr>
        <p:txBody>
          <a:bodyPr wrap="square" tIns="36000" bIns="36000" rtlCol="0">
            <a:spAutoFit/>
          </a:bodyPr>
          <a:lstStyle>
            <a:defPPr>
              <a:defRPr lang="en-US"/>
            </a:defPPr>
            <a:lvl1pPr algn="ctr"/>
          </a:lstStyle>
          <a:p>
            <a:r>
              <a:rPr lang="en-GB" u="sng" dirty="0">
                <a:latin typeface="Arial" panose="020B0604020202020204" pitchFamily="34" charset="0"/>
                <a:cs typeface="Arial" panose="020B0604020202020204" pitchFamily="34" charset="0"/>
              </a:rPr>
              <a:t>DARA+LEN+DEX(TA917)</a:t>
            </a:r>
          </a:p>
        </p:txBody>
      </p:sp>
      <p:sp>
        <p:nvSpPr>
          <p:cNvPr id="20" name="TextBox 19">
            <a:extLst>
              <a:ext uri="{FF2B5EF4-FFF2-40B4-BE49-F238E27FC236}">
                <a16:creationId xmlns:a16="http://schemas.microsoft.com/office/drawing/2014/main" id="{A0D51E45-A149-E53D-7199-A151CDF4F9FE}"/>
              </a:ext>
            </a:extLst>
          </p:cNvPr>
          <p:cNvSpPr txBox="1"/>
          <p:nvPr/>
        </p:nvSpPr>
        <p:spPr>
          <a:xfrm>
            <a:off x="1665884" y="2806953"/>
            <a:ext cx="2462324" cy="349702"/>
          </a:xfrm>
          <a:prstGeom prst="rect">
            <a:avLst/>
          </a:prstGeom>
          <a:solidFill>
            <a:srgbClr val="BFD0DA"/>
          </a:solidFill>
          <a:ln w="28575">
            <a:solidFill>
              <a:srgbClr val="00436C"/>
            </a:solidFill>
          </a:ln>
        </p:spPr>
        <p:txBody>
          <a:bodyPr wrap="square" tIns="36000" bIns="36000" rtlCol="0">
            <a:spAutoFit/>
          </a:bodyPr>
          <a:lstStyle/>
          <a:p>
            <a:pPr algn="ctr"/>
            <a:r>
              <a:rPr lang="en-GB" dirty="0">
                <a:latin typeface="Arial" panose="020B0604020202020204" pitchFamily="34" charset="0"/>
                <a:cs typeface="Arial" panose="020B0604020202020204" pitchFamily="34" charset="0"/>
              </a:rPr>
              <a:t>HDT+ASCT (NG35)</a:t>
            </a:r>
          </a:p>
        </p:txBody>
      </p:sp>
      <p:sp>
        <p:nvSpPr>
          <p:cNvPr id="21" name="TextBox 20">
            <a:extLst>
              <a:ext uri="{FF2B5EF4-FFF2-40B4-BE49-F238E27FC236}">
                <a16:creationId xmlns:a16="http://schemas.microsoft.com/office/drawing/2014/main" id="{EC8F0C5E-2FE9-0683-98AA-4E42CE31DB46}"/>
              </a:ext>
            </a:extLst>
          </p:cNvPr>
          <p:cNvSpPr txBox="1"/>
          <p:nvPr/>
        </p:nvSpPr>
        <p:spPr>
          <a:xfrm>
            <a:off x="4215805" y="2807479"/>
            <a:ext cx="2646908" cy="349702"/>
          </a:xfrm>
          <a:prstGeom prst="rect">
            <a:avLst/>
          </a:prstGeom>
          <a:solidFill>
            <a:srgbClr val="BFD0DA"/>
          </a:solidFill>
          <a:ln w="28575">
            <a:solidFill>
              <a:srgbClr val="00436C"/>
            </a:solidFill>
          </a:ln>
        </p:spPr>
        <p:txBody>
          <a:bodyPr wrap="square" tIns="36000" bIns="36000"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BORT (TA129)</a:t>
            </a:r>
          </a:p>
        </p:txBody>
      </p:sp>
      <p:sp>
        <p:nvSpPr>
          <p:cNvPr id="22" name="TextBox 21">
            <a:extLst>
              <a:ext uri="{FF2B5EF4-FFF2-40B4-BE49-F238E27FC236}">
                <a16:creationId xmlns:a16="http://schemas.microsoft.com/office/drawing/2014/main" id="{8D7B3953-16AB-74E3-0A90-E9528AB424BA}"/>
              </a:ext>
            </a:extLst>
          </p:cNvPr>
          <p:cNvSpPr txBox="1"/>
          <p:nvPr/>
        </p:nvSpPr>
        <p:spPr>
          <a:xfrm>
            <a:off x="6954025" y="2813934"/>
            <a:ext cx="3123230" cy="349702"/>
          </a:xfrm>
          <a:prstGeom prst="rect">
            <a:avLst/>
          </a:prstGeom>
          <a:solidFill>
            <a:srgbClr val="BFD0DA"/>
          </a:solidFill>
          <a:ln w="28575">
            <a:solidFill>
              <a:srgbClr val="00436C"/>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CAR+DEX+LEN (TA695)</a:t>
            </a:r>
          </a:p>
        </p:txBody>
      </p:sp>
      <p:sp>
        <p:nvSpPr>
          <p:cNvPr id="23" name="TextBox 22">
            <a:extLst>
              <a:ext uri="{FF2B5EF4-FFF2-40B4-BE49-F238E27FC236}">
                <a16:creationId xmlns:a16="http://schemas.microsoft.com/office/drawing/2014/main" id="{D066E997-BB0F-ADC6-D842-EA470A19240B}"/>
              </a:ext>
            </a:extLst>
          </p:cNvPr>
          <p:cNvSpPr txBox="1"/>
          <p:nvPr/>
        </p:nvSpPr>
        <p:spPr>
          <a:xfrm>
            <a:off x="4215805" y="3206607"/>
            <a:ext cx="2646908" cy="349702"/>
          </a:xfrm>
          <a:prstGeom prst="rect">
            <a:avLst/>
          </a:prstGeom>
          <a:solidFill>
            <a:srgbClr val="BFD0DA"/>
          </a:solidFill>
          <a:ln w="28575">
            <a:solidFill>
              <a:srgbClr val="00436C"/>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CAR+DEX (TA171)</a:t>
            </a:r>
          </a:p>
        </p:txBody>
      </p:sp>
      <p:sp>
        <p:nvSpPr>
          <p:cNvPr id="24" name="TextBox 23">
            <a:extLst>
              <a:ext uri="{FF2B5EF4-FFF2-40B4-BE49-F238E27FC236}">
                <a16:creationId xmlns:a16="http://schemas.microsoft.com/office/drawing/2014/main" id="{2BC8E12B-AB97-2814-EF60-92BF17E60195}"/>
              </a:ext>
            </a:extLst>
          </p:cNvPr>
          <p:cNvSpPr txBox="1"/>
          <p:nvPr/>
        </p:nvSpPr>
        <p:spPr>
          <a:xfrm>
            <a:off x="1665883" y="3208692"/>
            <a:ext cx="2462325" cy="349702"/>
          </a:xfrm>
          <a:prstGeom prst="rect">
            <a:avLst/>
          </a:prstGeom>
          <a:solidFill>
            <a:srgbClr val="BFD0DA"/>
          </a:solidFill>
          <a:ln w="28575">
            <a:solidFill>
              <a:srgbClr val="00436C"/>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LEN+DEX (TA586)</a:t>
            </a:r>
          </a:p>
        </p:txBody>
      </p:sp>
      <p:sp>
        <p:nvSpPr>
          <p:cNvPr id="25" name="TextBox 24">
            <a:extLst>
              <a:ext uri="{FF2B5EF4-FFF2-40B4-BE49-F238E27FC236}">
                <a16:creationId xmlns:a16="http://schemas.microsoft.com/office/drawing/2014/main" id="{9CF7FF76-82A4-5AC2-978D-E345A615723D}"/>
              </a:ext>
            </a:extLst>
          </p:cNvPr>
          <p:cNvSpPr txBox="1"/>
          <p:nvPr/>
        </p:nvSpPr>
        <p:spPr>
          <a:xfrm>
            <a:off x="6952866" y="3215336"/>
            <a:ext cx="3124390" cy="349702"/>
          </a:xfrm>
          <a:prstGeom prst="rect">
            <a:avLst/>
          </a:prstGeom>
          <a:solidFill>
            <a:srgbClr val="BFD0DA"/>
          </a:solidFill>
          <a:ln w="28575">
            <a:solidFill>
              <a:srgbClr val="00436C"/>
            </a:solidFill>
          </a:ln>
        </p:spPr>
        <p:txBody>
          <a:bodyPr wrap="square" tIns="36000" bIns="36000" rtlCol="0">
            <a:spAutoFit/>
          </a:bodyPr>
          <a:lstStyle>
            <a:defPPr>
              <a:defRPr lang="en-US"/>
            </a:defPPr>
            <a:lvl1pPr algn="ctr"/>
          </a:lstStyle>
          <a:p>
            <a:r>
              <a:rPr lang="en-GB" u="sng" dirty="0">
                <a:latin typeface="Arial" panose="020B0604020202020204" pitchFamily="34" charset="0"/>
                <a:cs typeface="Arial" panose="020B0604020202020204" pitchFamily="34" charset="0"/>
              </a:rPr>
              <a:t>DARA+BORT+DEX (TA897)</a:t>
            </a:r>
          </a:p>
        </p:txBody>
      </p:sp>
      <p:sp>
        <p:nvSpPr>
          <p:cNvPr id="26" name="TextBox 25">
            <a:extLst>
              <a:ext uri="{FF2B5EF4-FFF2-40B4-BE49-F238E27FC236}">
                <a16:creationId xmlns:a16="http://schemas.microsoft.com/office/drawing/2014/main" id="{E23D1C16-8C99-1CE5-47EB-8235D8CFF9D6}"/>
              </a:ext>
            </a:extLst>
          </p:cNvPr>
          <p:cNvSpPr txBox="1"/>
          <p:nvPr/>
        </p:nvSpPr>
        <p:spPr>
          <a:xfrm>
            <a:off x="1660003" y="3628129"/>
            <a:ext cx="2979688" cy="349702"/>
          </a:xfrm>
          <a:prstGeom prst="rect">
            <a:avLst/>
          </a:prstGeom>
          <a:solidFill>
            <a:srgbClr val="F7F4F1"/>
          </a:solidFill>
          <a:ln w="28575">
            <a:solidFill>
              <a:srgbClr val="DED5CA"/>
            </a:solidFill>
          </a:ln>
        </p:spPr>
        <p:txBody>
          <a:bodyPr wrap="square" tIns="36000" bIns="36000" rtlCol="0">
            <a:spAutoFit/>
          </a:bodyPr>
          <a:lstStyle/>
          <a:p>
            <a:pPr algn="ctr"/>
            <a:r>
              <a:rPr lang="en-GB" dirty="0">
                <a:latin typeface="Arial" panose="020B0604020202020204" pitchFamily="34" charset="0"/>
                <a:cs typeface="Arial" panose="020B0604020202020204" pitchFamily="34" charset="0"/>
              </a:rPr>
              <a:t>PAN+BORT+DEX (TA380)</a:t>
            </a:r>
          </a:p>
        </p:txBody>
      </p:sp>
      <p:sp>
        <p:nvSpPr>
          <p:cNvPr id="27" name="TextBox 26">
            <a:extLst>
              <a:ext uri="{FF2B5EF4-FFF2-40B4-BE49-F238E27FC236}">
                <a16:creationId xmlns:a16="http://schemas.microsoft.com/office/drawing/2014/main" id="{7B14844B-42CE-BF3D-E4B0-716AE975EBF0}"/>
              </a:ext>
            </a:extLst>
          </p:cNvPr>
          <p:cNvSpPr txBox="1"/>
          <p:nvPr/>
        </p:nvSpPr>
        <p:spPr>
          <a:xfrm>
            <a:off x="4713402" y="3629267"/>
            <a:ext cx="2403835" cy="349702"/>
          </a:xfrm>
          <a:prstGeom prst="rect">
            <a:avLst/>
          </a:prstGeom>
          <a:solidFill>
            <a:srgbClr val="F7F4F1"/>
          </a:solidFill>
          <a:ln w="28575">
            <a:solidFill>
              <a:srgbClr val="DED5CA"/>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LEN+DEX (TA171)</a:t>
            </a:r>
          </a:p>
        </p:txBody>
      </p:sp>
      <p:sp>
        <p:nvSpPr>
          <p:cNvPr id="28" name="TextBox 27">
            <a:extLst>
              <a:ext uri="{FF2B5EF4-FFF2-40B4-BE49-F238E27FC236}">
                <a16:creationId xmlns:a16="http://schemas.microsoft.com/office/drawing/2014/main" id="{0A7BDDE5-08AA-99A6-332D-DA7E23855BC5}"/>
              </a:ext>
            </a:extLst>
          </p:cNvPr>
          <p:cNvSpPr txBox="1"/>
          <p:nvPr/>
        </p:nvSpPr>
        <p:spPr>
          <a:xfrm>
            <a:off x="7191791" y="3636540"/>
            <a:ext cx="2885464" cy="349702"/>
          </a:xfrm>
          <a:prstGeom prst="rect">
            <a:avLst/>
          </a:prstGeom>
          <a:solidFill>
            <a:srgbClr val="F7F4F1"/>
          </a:solidFill>
          <a:ln w="28575">
            <a:solidFill>
              <a:srgbClr val="DED5CA"/>
            </a:solidFill>
          </a:ln>
        </p:spPr>
        <p:txBody>
          <a:bodyPr wrap="square" tIns="36000" bIns="36000" rtlCol="0">
            <a:spAutoFit/>
          </a:bodyPr>
          <a:lstStyle>
            <a:defPPr>
              <a:defRPr lang="en-US"/>
            </a:defPPr>
            <a:lvl1pPr algn="ctr"/>
          </a:lstStyle>
          <a:p>
            <a:r>
              <a:rPr lang="en-GB" dirty="0">
                <a:latin typeface="Arial" panose="020B0604020202020204" pitchFamily="34" charset="0"/>
                <a:cs typeface="Arial" panose="020B0604020202020204" pitchFamily="34" charset="0"/>
              </a:rPr>
              <a:t>IXA+LEN+DEX (TA870)</a:t>
            </a:r>
          </a:p>
        </p:txBody>
      </p:sp>
      <p:sp>
        <p:nvSpPr>
          <p:cNvPr id="29" name="TextBox 28">
            <a:extLst>
              <a:ext uri="{FF2B5EF4-FFF2-40B4-BE49-F238E27FC236}">
                <a16:creationId xmlns:a16="http://schemas.microsoft.com/office/drawing/2014/main" id="{A475DD51-1BE8-D5CE-A509-B01131D51EDD}"/>
              </a:ext>
            </a:extLst>
          </p:cNvPr>
          <p:cNvSpPr txBox="1"/>
          <p:nvPr/>
        </p:nvSpPr>
        <p:spPr>
          <a:xfrm>
            <a:off x="1660003" y="4036455"/>
            <a:ext cx="1366001" cy="646331"/>
          </a:xfrm>
          <a:prstGeom prst="rect">
            <a:avLst/>
          </a:prstGeom>
          <a:solidFill>
            <a:srgbClr val="CDE3DA"/>
          </a:solidFill>
          <a:ln w="28575">
            <a:solidFill>
              <a:srgbClr val="37906D"/>
            </a:solidFill>
          </a:ln>
        </p:spPr>
        <p:txBody>
          <a:bodyPr wrap="square" rtlCol="0">
            <a:spAutoFit/>
          </a:bodyPr>
          <a:lstStyle/>
          <a:p>
            <a:pPr algn="ctr"/>
            <a:r>
              <a:rPr lang="en-GB" dirty="0">
                <a:latin typeface="Arial" panose="020B0604020202020204" pitchFamily="34" charset="0"/>
                <a:cs typeface="Arial" panose="020B0604020202020204" pitchFamily="34" charset="0"/>
              </a:rPr>
              <a:t>POM+DEX (TA427)</a:t>
            </a:r>
          </a:p>
        </p:txBody>
      </p:sp>
      <p:sp>
        <p:nvSpPr>
          <p:cNvPr id="30" name="TextBox 29">
            <a:extLst>
              <a:ext uri="{FF2B5EF4-FFF2-40B4-BE49-F238E27FC236}">
                <a16:creationId xmlns:a16="http://schemas.microsoft.com/office/drawing/2014/main" id="{141C424D-AE7C-9CAE-CBB8-FFCC3ECA93C6}"/>
              </a:ext>
            </a:extLst>
          </p:cNvPr>
          <p:cNvSpPr txBox="1"/>
          <p:nvPr/>
        </p:nvSpPr>
        <p:spPr>
          <a:xfrm>
            <a:off x="3083559" y="4036455"/>
            <a:ext cx="1127418" cy="646331"/>
          </a:xfrm>
          <a:prstGeom prst="rect">
            <a:avLst/>
          </a:prstGeom>
          <a:solidFill>
            <a:srgbClr val="CDE3DA"/>
          </a:solidFill>
          <a:ln w="28575">
            <a:solidFill>
              <a:srgbClr val="37906D"/>
            </a:solidFill>
          </a:ln>
        </p:spPr>
        <p:txBody>
          <a:bodyPr wrap="square"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DARA (TA783)</a:t>
            </a:r>
          </a:p>
        </p:txBody>
      </p:sp>
      <p:sp>
        <p:nvSpPr>
          <p:cNvPr id="31" name="TextBox 30">
            <a:extLst>
              <a:ext uri="{FF2B5EF4-FFF2-40B4-BE49-F238E27FC236}">
                <a16:creationId xmlns:a16="http://schemas.microsoft.com/office/drawing/2014/main" id="{26BE95FC-88B8-859D-130F-9C7FC719883B}"/>
              </a:ext>
            </a:extLst>
          </p:cNvPr>
          <p:cNvSpPr txBox="1"/>
          <p:nvPr/>
        </p:nvSpPr>
        <p:spPr>
          <a:xfrm>
            <a:off x="6411954" y="4036454"/>
            <a:ext cx="1761086" cy="646331"/>
          </a:xfrm>
          <a:prstGeom prst="rect">
            <a:avLst/>
          </a:prstGeom>
          <a:solidFill>
            <a:srgbClr val="CDE3DA"/>
          </a:solidFill>
          <a:ln w="28575">
            <a:solidFill>
              <a:srgbClr val="37906D"/>
            </a:solidFill>
          </a:ln>
        </p:spPr>
        <p:txBody>
          <a:bodyPr wrap="square"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IXA+LEN+DEX (TA870)</a:t>
            </a:r>
          </a:p>
        </p:txBody>
      </p:sp>
      <p:sp>
        <p:nvSpPr>
          <p:cNvPr id="32" name="TextBox 31">
            <a:extLst>
              <a:ext uri="{FF2B5EF4-FFF2-40B4-BE49-F238E27FC236}">
                <a16:creationId xmlns:a16="http://schemas.microsoft.com/office/drawing/2014/main" id="{CAD50DCE-4B0E-366C-C036-356A59F0BC8D}"/>
              </a:ext>
            </a:extLst>
          </p:cNvPr>
          <p:cNvSpPr txBox="1"/>
          <p:nvPr/>
        </p:nvSpPr>
        <p:spPr>
          <a:xfrm>
            <a:off x="4287978" y="4037550"/>
            <a:ext cx="2046973" cy="646331"/>
          </a:xfrm>
          <a:prstGeom prst="rect">
            <a:avLst/>
          </a:prstGeom>
          <a:solidFill>
            <a:srgbClr val="CDE3DA"/>
          </a:solidFill>
          <a:ln w="28575">
            <a:solidFill>
              <a:srgbClr val="37906D"/>
            </a:solidFill>
          </a:ln>
        </p:spPr>
        <p:txBody>
          <a:bodyPr wrap="square" rtlCol="0">
            <a:spAutoFit/>
          </a:bodyPr>
          <a:lstStyle>
            <a:defPPr>
              <a:defRPr lang="en-US"/>
            </a:defPPr>
            <a:lvl1pPr algn="ctr">
              <a:defRPr/>
            </a:lvl1pPr>
          </a:lstStyle>
          <a:p>
            <a:r>
              <a:rPr lang="en-GB" dirty="0">
                <a:latin typeface="Arial" panose="020B0604020202020204" pitchFamily="34" charset="0"/>
                <a:cs typeface="Arial" panose="020B0604020202020204" pitchFamily="34" charset="0"/>
              </a:rPr>
              <a:t>PAN+BORT+DEX (TA380)</a:t>
            </a:r>
          </a:p>
        </p:txBody>
      </p:sp>
      <p:sp>
        <p:nvSpPr>
          <p:cNvPr id="5" name="TextBox 4">
            <a:extLst>
              <a:ext uri="{FF2B5EF4-FFF2-40B4-BE49-F238E27FC236}">
                <a16:creationId xmlns:a16="http://schemas.microsoft.com/office/drawing/2014/main" id="{62DE7B39-8F79-088E-E559-A637021FEBC3}"/>
              </a:ext>
            </a:extLst>
          </p:cNvPr>
          <p:cNvSpPr txBox="1"/>
          <p:nvPr/>
        </p:nvSpPr>
        <p:spPr>
          <a:xfrm>
            <a:off x="9763868" y="6061465"/>
            <a:ext cx="2054752"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 See appendix – </a:t>
            </a:r>
            <a:r>
              <a:rPr lang="en-GB" dirty="0">
                <a:latin typeface="Arial" panose="020B0604020202020204" pitchFamily="34" charset="0"/>
                <a:cs typeface="Arial" panose="020B0604020202020204" pitchFamily="34" charset="0"/>
                <a:hlinkClick r:id="rId4" action="ppaction://hlinksldjump"/>
              </a:rPr>
              <a:t>Decision problem</a:t>
            </a:r>
            <a:endParaRPr lang="en-GB" dirty="0">
              <a:latin typeface="Arial" panose="020B0604020202020204" pitchFamily="34" charset="0"/>
              <a:cs typeface="Arial" panose="020B0604020202020204" pitchFamily="34" charset="0"/>
            </a:endParaRPr>
          </a:p>
        </p:txBody>
      </p:sp>
      <p:sp>
        <p:nvSpPr>
          <p:cNvPr id="33" name="TextBox 32">
            <a:extLst>
              <a:ext uri="{FF2B5EF4-FFF2-40B4-BE49-F238E27FC236}">
                <a16:creationId xmlns:a16="http://schemas.microsoft.com/office/drawing/2014/main" id="{B8754094-5860-6527-8D09-EC0809FC87A0}"/>
              </a:ext>
            </a:extLst>
          </p:cNvPr>
          <p:cNvSpPr txBox="1"/>
          <p:nvPr/>
        </p:nvSpPr>
        <p:spPr>
          <a:xfrm>
            <a:off x="8234665" y="4027619"/>
            <a:ext cx="1842590" cy="648000"/>
          </a:xfrm>
          <a:prstGeom prst="rect">
            <a:avLst/>
          </a:prstGeom>
          <a:solidFill>
            <a:srgbClr val="CDE3DA"/>
          </a:solidFill>
          <a:ln w="28575">
            <a:solidFill>
              <a:srgbClr val="FF0000"/>
            </a:solidFill>
            <a:prstDash val="lgDash"/>
          </a:ln>
        </p:spPr>
        <p:txBody>
          <a:bodyPr wrap="square" tIns="144000" bIns="144000" rtlCol="0" anchor="ctr">
            <a:spAutoFit/>
          </a:bodyPr>
          <a:lstStyle/>
          <a:p>
            <a:pPr algn="ctr"/>
            <a:r>
              <a:rPr lang="en-GB" b="1" u="sng" dirty="0">
                <a:latin typeface="Arial" panose="020B0604020202020204" pitchFamily="34" charset="0"/>
                <a:cs typeface="Arial" panose="020B0604020202020204" pitchFamily="34" charset="0"/>
              </a:rPr>
              <a:t>ISA+POM+DEX</a:t>
            </a:r>
          </a:p>
        </p:txBody>
      </p:sp>
      <p:sp>
        <p:nvSpPr>
          <p:cNvPr id="34" name="TextBox 33">
            <a:extLst>
              <a:ext uri="{FF2B5EF4-FFF2-40B4-BE49-F238E27FC236}">
                <a16:creationId xmlns:a16="http://schemas.microsoft.com/office/drawing/2014/main" id="{0909BFDA-21D5-209B-9189-3A24358739A0}"/>
              </a:ext>
            </a:extLst>
          </p:cNvPr>
          <p:cNvSpPr txBox="1"/>
          <p:nvPr/>
        </p:nvSpPr>
        <p:spPr>
          <a:xfrm>
            <a:off x="10167409" y="2825171"/>
            <a:ext cx="1919562" cy="1130032"/>
          </a:xfrm>
          <a:prstGeom prst="rect">
            <a:avLst/>
          </a:prstGeom>
          <a:ln w="38100">
            <a:solidFill>
              <a:schemeClr val="accent1"/>
            </a:solidFill>
          </a:ln>
        </p:spPr>
        <p:txBody>
          <a:bodyPr vert="horz" lIns="72000" tIns="0" rIns="0" bIns="0" rtlCol="0">
            <a:noAutofit/>
          </a:bodyPr>
          <a:lstStyle>
            <a:defPPr>
              <a:defRPr lang="en-US"/>
            </a:defPPr>
            <a:lvl1pPr marL="285750" indent="-285750">
              <a:lnSpc>
                <a:spcPct val="100000"/>
              </a:lnSpc>
              <a:spcBef>
                <a:spcPts val="1000"/>
              </a:spcBef>
              <a:buFont typeface="Arial" panose="020B0604020202020204" pitchFamily="34" charset="0"/>
              <a:buChar char="•"/>
              <a:defRPr>
                <a:latin typeface="Arial" panose="020B0604020202020204" pitchFamily="34" charset="0"/>
                <a:ea typeface="Arial" panose="02000503000000020004" pitchFamily="2" charset="0"/>
                <a:cs typeface="Inter" charset="0"/>
              </a:defRPr>
            </a:lvl1pPr>
            <a:lvl2pPr marL="742950" lvl="1" indent="-285750">
              <a:lnSpc>
                <a:spcPct val="100000"/>
              </a:lnSpc>
              <a:spcBef>
                <a:spcPts val="500"/>
              </a:spcBef>
              <a:buFont typeface="Inter" panose="02000503000000020004" pitchFamily="2" charset="0"/>
              <a:buChar char="↳"/>
              <a:defRPr>
                <a:latin typeface="Arial" panose="020B0604020202020204" pitchFamily="34" charset="0"/>
                <a:cs typeface="Arial" panose="020B0604020202020204" pitchFamily="34" charset="0"/>
              </a:defRPr>
            </a:lvl2pPr>
            <a:lvl3pPr marL="1143000" indent="-228600">
              <a:lnSpc>
                <a:spcPct val="114000"/>
              </a:lnSpc>
              <a:spcBef>
                <a:spcPts val="500"/>
              </a:spcBef>
              <a:buFont typeface="Arial" panose="020B0604020202020204" pitchFamily="34" charset="0"/>
              <a:buChar char="•"/>
              <a:defRPr>
                <a:latin typeface="Arial" panose="020B0604020202020204" pitchFamily="34" charset="0"/>
                <a:ea typeface="Arial" panose="02000503000000020004" pitchFamily="2" charset="0"/>
              </a:defRPr>
            </a:lvl3pPr>
            <a:lvl4pPr marL="1600200" indent="-228600">
              <a:lnSpc>
                <a:spcPct val="114000"/>
              </a:lnSpc>
              <a:spcBef>
                <a:spcPts val="500"/>
              </a:spcBef>
              <a:buFont typeface="Arial" panose="020B0604020202020204" pitchFamily="34" charset="0"/>
              <a:buChar char="•"/>
              <a:defRPr>
                <a:latin typeface="Arial" panose="020B0604020202020204" pitchFamily="34" charset="0"/>
                <a:ea typeface="Arial" panose="02000503000000020004" pitchFamily="2" charset="0"/>
              </a:defRPr>
            </a:lvl4pPr>
            <a:lvl5pPr marL="2057400" indent="-228600">
              <a:lnSpc>
                <a:spcPct val="114000"/>
              </a:lnSpc>
              <a:spcBef>
                <a:spcPts val="500"/>
              </a:spcBef>
              <a:buFont typeface="Arial" panose="020B0604020202020204" pitchFamily="34" charset="0"/>
              <a:buChar char="•"/>
              <a:defRPr>
                <a:latin typeface="Arial" panose="020B0604020202020204" pitchFamily="34" charset="0"/>
                <a:ea typeface="Arial" panose="02000503000000020004" pitchFamily="2"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buNone/>
            </a:pPr>
            <a:r>
              <a:rPr lang="en-GB" dirty="0"/>
              <a:t>The company's proposed position is after 3 lines of treatment</a:t>
            </a:r>
          </a:p>
        </p:txBody>
      </p:sp>
      <p:cxnSp>
        <p:nvCxnSpPr>
          <p:cNvPr id="37" name="Connector: Curved 36">
            <a:extLst>
              <a:ext uri="{FF2B5EF4-FFF2-40B4-BE49-F238E27FC236}">
                <a16:creationId xmlns:a16="http://schemas.microsoft.com/office/drawing/2014/main" id="{758A5714-53DC-68F5-4805-2A5D605380C4}"/>
              </a:ext>
            </a:extLst>
          </p:cNvPr>
          <p:cNvCxnSpPr/>
          <p:nvPr/>
        </p:nvCxnSpPr>
        <p:spPr>
          <a:xfrm rot="10800000" flipV="1">
            <a:off x="10237509" y="4033579"/>
            <a:ext cx="914400" cy="413046"/>
          </a:xfrm>
          <a:prstGeom prst="curvedConnector3">
            <a:avLst>
              <a:gd name="adj1" fmla="val -515"/>
            </a:avLst>
          </a:prstGeom>
          <a:ln w="57150">
            <a:tailEnd type="triangle"/>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6B8E7477-F0F9-88B4-31C1-F5C73B1DA34C}"/>
              </a:ext>
            </a:extLst>
          </p:cNvPr>
          <p:cNvGrpSpPr/>
          <p:nvPr/>
        </p:nvGrpSpPr>
        <p:grpSpPr>
          <a:xfrm>
            <a:off x="2672702" y="5836464"/>
            <a:ext cx="6485234" cy="540600"/>
            <a:chOff x="-38419" y="5953729"/>
            <a:chExt cx="8677919" cy="747661"/>
          </a:xfrm>
        </p:grpSpPr>
        <p:sp>
          <p:nvSpPr>
            <p:cNvPr id="40" name="Rectangle 39" descr="Question to committee">
              <a:extLst>
                <a:ext uri="{FF2B5EF4-FFF2-40B4-BE49-F238E27FC236}">
                  <a16:creationId xmlns:a16="http://schemas.microsoft.com/office/drawing/2014/main" id="{B48E98F1-D54F-B252-D774-9AAA947CC097}"/>
                </a:ext>
              </a:extLst>
            </p:cNvPr>
            <p:cNvSpPr/>
            <p:nvPr/>
          </p:nvSpPr>
          <p:spPr>
            <a:xfrm>
              <a:off x="541960" y="6095827"/>
              <a:ext cx="8097540" cy="4634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tabLst>
                  <a:tab pos="1790700" algn="l"/>
                </a:tabLst>
              </a:pPr>
              <a:r>
                <a:rPr lang="en-GB" dirty="0">
                  <a:solidFill>
                    <a:schemeClr val="tx1"/>
                  </a:solidFill>
                  <a:latin typeface="Segoe UI" panose="020B0502040204020203" pitchFamily="34" charset="0"/>
                </a:rPr>
                <a:t>What is the most appropriate comparator at 4th line? </a:t>
              </a:r>
            </a:p>
          </p:txBody>
        </p:sp>
        <p:grpSp>
          <p:nvGrpSpPr>
            <p:cNvPr id="41" name="Group 40">
              <a:extLst>
                <a:ext uri="{FF2B5EF4-FFF2-40B4-BE49-F238E27FC236}">
                  <a16:creationId xmlns:a16="http://schemas.microsoft.com/office/drawing/2014/main" id="{B51D3C0F-F885-31F5-0D4E-29944A40084B}"/>
                </a:ext>
                <a:ext uri="{C183D7F6-B498-43B3-948B-1728B52AA6E4}">
                  <adec:decorative xmlns:adec="http://schemas.microsoft.com/office/drawing/2017/decorative" val="1"/>
                </a:ext>
              </a:extLst>
            </p:cNvPr>
            <p:cNvGrpSpPr/>
            <p:nvPr/>
          </p:nvGrpSpPr>
          <p:grpSpPr>
            <a:xfrm>
              <a:off x="-38419" y="5953729"/>
              <a:ext cx="752011" cy="747661"/>
              <a:chOff x="-2934912" y="4375436"/>
              <a:chExt cx="752011" cy="747661"/>
            </a:xfrm>
          </p:grpSpPr>
          <p:sp>
            <p:nvSpPr>
              <p:cNvPr id="42" name="Oval 41">
                <a:extLst>
                  <a:ext uri="{FF2B5EF4-FFF2-40B4-BE49-F238E27FC236}">
                    <a16:creationId xmlns:a16="http://schemas.microsoft.com/office/drawing/2014/main" id="{2138490D-31F0-A0C0-262D-603A3BD73BE9}"/>
                  </a:ext>
                </a:extLst>
              </p:cNvPr>
              <p:cNvSpPr/>
              <p:nvPr/>
            </p:nvSpPr>
            <p:spPr>
              <a:xfrm>
                <a:off x="-2934912" y="4375436"/>
                <a:ext cx="752011" cy="747661"/>
              </a:xfrm>
              <a:prstGeom prst="ellipse">
                <a:avLst/>
              </a:prstGeom>
              <a:solidFill>
                <a:schemeClr val="accent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rial" panose="020B0604020202020204" pitchFamily="34" charset="0"/>
                </a:endParaRPr>
              </a:p>
            </p:txBody>
          </p:sp>
          <p:pic>
            <p:nvPicPr>
              <p:cNvPr id="43" name="Graphic 42">
                <a:extLst>
                  <a:ext uri="{FF2B5EF4-FFF2-40B4-BE49-F238E27FC236}">
                    <a16:creationId xmlns:a16="http://schemas.microsoft.com/office/drawing/2014/main" id="{820B7A3D-5909-57AB-4518-B3C8B298DDE0}"/>
                  </a:ext>
                  <a:ext uri="{C183D7F6-B498-43B3-948B-1728B52AA6E4}">
                    <adec:decorative xmlns:adec="http://schemas.microsoft.com/office/drawing/2017/decorative" val="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829079" y="4479710"/>
                <a:ext cx="576866" cy="576863"/>
              </a:xfrm>
              <a:prstGeom prst="rect">
                <a:avLst/>
              </a:prstGeom>
            </p:spPr>
          </p:pic>
        </p:grpSp>
      </p:grpSp>
    </p:spTree>
    <p:extLst>
      <p:ext uri="{BB962C8B-B14F-4D97-AF65-F5344CB8AC3E}">
        <p14:creationId xmlns:p14="http://schemas.microsoft.com/office/powerpoint/2010/main" val="3103813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descr="Details of treatment, including marketing authorisation, mechanism of action, administration and price">
            <a:extLst>
              <a:ext uri="{FF2B5EF4-FFF2-40B4-BE49-F238E27FC236}">
                <a16:creationId xmlns:a16="http://schemas.microsoft.com/office/drawing/2014/main" id="{5D2D4C97-4C53-47C8-9E4D-69E7EB51A419}"/>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2662166544"/>
              </p:ext>
            </p:extLst>
          </p:nvPr>
        </p:nvGraphicFramePr>
        <p:xfrm>
          <a:off x="474491" y="856341"/>
          <a:ext cx="11317288" cy="4772329"/>
        </p:xfrm>
        <a:graphic>
          <a:graphicData uri="http://schemas.openxmlformats.org/drawingml/2006/table">
            <a:tbl>
              <a:tblPr firstCol="1" bandRow="1">
                <a:tableStyleId>{5C22544A-7EE6-4342-B048-85BDC9FD1C3A}</a:tableStyleId>
              </a:tblPr>
              <a:tblGrid>
                <a:gridCol w="1902403">
                  <a:extLst>
                    <a:ext uri="{9D8B030D-6E8A-4147-A177-3AD203B41FA5}">
                      <a16:colId xmlns:a16="http://schemas.microsoft.com/office/drawing/2014/main" val="748657784"/>
                    </a:ext>
                  </a:extLst>
                </a:gridCol>
                <a:gridCol w="9414885">
                  <a:extLst>
                    <a:ext uri="{9D8B030D-6E8A-4147-A177-3AD203B41FA5}">
                      <a16:colId xmlns:a16="http://schemas.microsoft.com/office/drawing/2014/main" val="3173266189"/>
                    </a:ext>
                  </a:extLst>
                </a:gridCol>
              </a:tblGrid>
              <a:tr h="1936461">
                <a:tc>
                  <a:txBody>
                    <a:bodyPr/>
                    <a:lstStyle/>
                    <a:p>
                      <a:r>
                        <a:rPr lang="en-GB" dirty="0">
                          <a:solidFill>
                            <a:schemeClr val="bg1"/>
                          </a:solidFill>
                          <a:latin typeface="Arial" panose="020B0604020202020204" pitchFamily="34" charset="0"/>
                        </a:rPr>
                        <a:t>Marketing authorisation</a:t>
                      </a:r>
                    </a:p>
                  </a:txBody>
                  <a:tcPr/>
                </a:tc>
                <a:tc>
                  <a:txBody>
                    <a:bodyPr/>
                    <a:lstStyle/>
                    <a:p>
                      <a:pPr marL="285750" indent="-285750">
                        <a:buFont typeface="Arial" panose="020B0604020202020204" pitchFamily="34" charset="0"/>
                        <a:buChar char="•"/>
                      </a:pPr>
                      <a:r>
                        <a:rPr lang="en-GB" sz="1800" u="none" kern="1200" dirty="0">
                          <a:solidFill>
                            <a:schemeClr val="dk1"/>
                          </a:solidFill>
                          <a:effectLst/>
                          <a:latin typeface="Arial" panose="020B0604020202020204" pitchFamily="34" charset="0"/>
                          <a:ea typeface="+mn-ea"/>
                          <a:cs typeface="Arial" panose="020B0604020202020204" pitchFamily="34" charset="0"/>
                        </a:rPr>
                        <a:t>Isatuximab is indicated in combination with pomalidomide and dexamethasone, for the treatment of adult patients with RRMM who have received at least 2 prior therapies including lenalidomide and a </a:t>
                      </a:r>
                      <a:r>
                        <a:rPr lang="en-GB" altLang="en-US" sz="1800" u="none" kern="1200" dirty="0">
                          <a:solidFill>
                            <a:schemeClr val="dk1"/>
                          </a:solidFill>
                          <a:effectLst/>
                          <a:latin typeface="Arial" panose="020B0604020202020204" pitchFamily="34" charset="0"/>
                          <a:ea typeface="+mn-ea"/>
                          <a:cs typeface="Arial" panose="020B0604020202020204" pitchFamily="34" charset="0"/>
                        </a:rPr>
                        <a:t>proteasome inhibitor </a:t>
                      </a:r>
                      <a:r>
                        <a:rPr kumimoji="0" lang="en-GB" altLang="en-US" sz="1800" u="none" strike="noStrike" kern="1200" cap="none" normalizeH="0" baseline="0" dirty="0">
                          <a:ln>
                            <a:noFill/>
                          </a:ln>
                          <a:solidFill>
                            <a:schemeClr val="dk1"/>
                          </a:solidFill>
                          <a:effectLst/>
                          <a:latin typeface="+mn-lt"/>
                          <a:ea typeface="+mn-ea"/>
                          <a:cs typeface="Arial" panose="020B0604020202020204" pitchFamily="34" charset="0"/>
                        </a:rPr>
                        <a:t>(PI)</a:t>
                      </a:r>
                      <a:r>
                        <a:rPr lang="en-GB" sz="1800" u="none" kern="1200" dirty="0">
                          <a:solidFill>
                            <a:schemeClr val="dk1"/>
                          </a:solidFill>
                          <a:effectLst/>
                          <a:latin typeface="Arial" panose="020B0604020202020204" pitchFamily="34" charset="0"/>
                          <a:ea typeface="+mn-ea"/>
                          <a:cs typeface="Arial" panose="020B0604020202020204" pitchFamily="34" charset="0"/>
                        </a:rPr>
                        <a:t> and have demonstrated disease progression on the last therapy</a:t>
                      </a:r>
                    </a:p>
                    <a:p>
                      <a:pPr marL="285750" indent="-285750">
                        <a:buFont typeface="Arial" panose="020B0604020202020204" pitchFamily="34" charset="0"/>
                        <a:buChar char="•"/>
                      </a:pPr>
                      <a:r>
                        <a:rPr lang="en-GB" sz="1800" b="1" u="none" kern="1200" dirty="0">
                          <a:solidFill>
                            <a:schemeClr val="dk1"/>
                          </a:solidFill>
                          <a:effectLst/>
                          <a:latin typeface="Arial" panose="020B0604020202020204" pitchFamily="34" charset="0"/>
                          <a:ea typeface="+mn-ea"/>
                          <a:cs typeface="Arial" panose="020B0604020202020204" pitchFamily="34" charset="0"/>
                        </a:rPr>
                        <a:t>Population considered in this CDF review</a:t>
                      </a:r>
                    </a:p>
                    <a:p>
                      <a:pPr marL="742950" lvl="1" indent="-285750">
                        <a:buFont typeface="Arial" panose="020B0604020202020204" pitchFamily="34" charset="0"/>
                        <a:buChar char="•"/>
                      </a:pPr>
                      <a:r>
                        <a:rPr lang="en-GB" sz="1800" u="none" kern="1200" dirty="0">
                          <a:solidFill>
                            <a:schemeClr val="dk1"/>
                          </a:solidFill>
                          <a:effectLst/>
                          <a:latin typeface="Arial" panose="020B0604020202020204" pitchFamily="34" charset="0"/>
                          <a:ea typeface="+mn-ea"/>
                          <a:cs typeface="Arial" panose="020B0604020202020204" pitchFamily="34" charset="0"/>
                        </a:rPr>
                        <a:t>Adults with RRMM who have had 3 prior therapies, including lenalidomide and a PI, and whose disease progressed on the last therapy (4th line treatment)</a:t>
                      </a:r>
                    </a:p>
                  </a:txBody>
                  <a:tcPr/>
                </a:tc>
                <a:extLst>
                  <a:ext uri="{0D108BD9-81ED-4DB2-BD59-A6C34878D82A}">
                    <a16:rowId xmlns:a16="http://schemas.microsoft.com/office/drawing/2014/main" val="3751016788"/>
                  </a:ext>
                </a:extLst>
              </a:tr>
              <a:tr h="850012">
                <a:tc>
                  <a:txBody>
                    <a:bodyPr/>
                    <a:lstStyle/>
                    <a:p>
                      <a:r>
                        <a:rPr lang="en-GB" dirty="0">
                          <a:solidFill>
                            <a:schemeClr val="bg1"/>
                          </a:solidFill>
                          <a:latin typeface="Arial" panose="020B0604020202020204" pitchFamily="34" charset="0"/>
                        </a:rPr>
                        <a:t>Mechanism of action</a:t>
                      </a:r>
                    </a:p>
                  </a:txBody>
                  <a:tcPr/>
                </a:tc>
                <a:tc>
                  <a:txBody>
                    <a:bodyPr/>
                    <a:lstStyle/>
                    <a:p>
                      <a:pPr marL="285750" indent="-285750">
                        <a:buFont typeface="Arial" panose="020B0604020202020204" pitchFamily="34" charset="0"/>
                        <a:buChar char="•"/>
                      </a:pPr>
                      <a:r>
                        <a:rPr lang="en-GB" sz="1800" kern="1200" dirty="0" err="1">
                          <a:solidFill>
                            <a:schemeClr val="dk1"/>
                          </a:solidFill>
                          <a:latin typeface="Arial" panose="020B0604020202020204" pitchFamily="34" charset="0"/>
                          <a:ea typeface="+mn-ea"/>
                          <a:cs typeface="Arial" panose="020B0604020202020204" pitchFamily="34" charset="0"/>
                        </a:rPr>
                        <a:t>Isatuximab</a:t>
                      </a:r>
                      <a:r>
                        <a:rPr lang="en-GB" sz="1800" kern="1200" dirty="0">
                          <a:solidFill>
                            <a:schemeClr val="dk1"/>
                          </a:solidFill>
                          <a:latin typeface="Arial" panose="020B0604020202020204" pitchFamily="34" charset="0"/>
                          <a:ea typeface="+mn-ea"/>
                          <a:cs typeface="Arial" panose="020B0604020202020204" pitchFamily="34" charset="0"/>
                        </a:rPr>
                        <a:t> is an IgG1-derived humanised monoclonal antibody, which binds to a specific extracellular epitope of cell surface glycoprotein CD38 that is highly expressed on myeloma cells</a:t>
                      </a:r>
                    </a:p>
                  </a:txBody>
                  <a:tcPr/>
                </a:tc>
                <a:extLst>
                  <a:ext uri="{0D108BD9-81ED-4DB2-BD59-A6C34878D82A}">
                    <a16:rowId xmlns:a16="http://schemas.microsoft.com/office/drawing/2014/main" val="984656975"/>
                  </a:ext>
                </a:extLst>
              </a:tr>
              <a:tr h="595008">
                <a:tc>
                  <a:txBody>
                    <a:bodyPr/>
                    <a:lstStyle/>
                    <a:p>
                      <a:r>
                        <a:rPr lang="en-GB" dirty="0">
                          <a:solidFill>
                            <a:schemeClr val="bg1"/>
                          </a:solidFill>
                          <a:latin typeface="Arial" panose="020B0604020202020204" pitchFamily="34" charset="0"/>
                        </a:rPr>
                        <a:t>Administration</a:t>
                      </a:r>
                    </a:p>
                  </a:txBody>
                  <a:tcPr/>
                </a:tc>
                <a:tc>
                  <a:txBody>
                    <a:bodyPr/>
                    <a:lstStyle/>
                    <a:p>
                      <a:pPr marL="285750" indent="-285750">
                        <a:buFont typeface="Arial" panose="020B0604020202020204" pitchFamily="34" charset="0"/>
                        <a:buChar char="•"/>
                      </a:pPr>
                      <a:r>
                        <a:rPr lang="en-GB" dirty="0">
                          <a:latin typeface="Arial" panose="020B0604020202020204" pitchFamily="34" charset="0"/>
                          <a:cs typeface="Arial" panose="020B0604020202020204" pitchFamily="34" charset="0"/>
                        </a:rPr>
                        <a:t>10 mg/kg IV infusion, weekly for 4 weeks (cycle 1: days 1, 8, 15, and 22), then every 2 weeks for cycle 2 and beyond (days 1, 15) </a:t>
                      </a:r>
                    </a:p>
                  </a:txBody>
                  <a:tcPr/>
                </a:tc>
                <a:extLst>
                  <a:ext uri="{0D108BD9-81ED-4DB2-BD59-A6C34878D82A}">
                    <a16:rowId xmlns:a16="http://schemas.microsoft.com/office/drawing/2014/main" val="2152176351"/>
                  </a:ext>
                </a:extLst>
              </a:tr>
              <a:tr h="1206169">
                <a:tc>
                  <a:txBody>
                    <a:bodyPr/>
                    <a:lstStyle/>
                    <a:p>
                      <a:r>
                        <a:rPr lang="en-GB" dirty="0">
                          <a:solidFill>
                            <a:schemeClr val="bg1"/>
                          </a:solidFill>
                          <a:latin typeface="Arial" panose="020B0604020202020204" pitchFamily="34" charset="0"/>
                        </a:rPr>
                        <a:t>Price</a:t>
                      </a:r>
                    </a:p>
                  </a:txBody>
                  <a:tcPr/>
                </a:tc>
                <a:tc>
                  <a:txBody>
                    <a:bodyPr/>
                    <a:lstStyle/>
                    <a:p>
                      <a:pPr marL="285750" indent="-285750" algn="l" defTabSz="914400" rtl="0" eaLnBrk="1" latinLnBrk="0" hangingPunct="1">
                        <a:buFont typeface="Arial" panose="020B0604020202020204" pitchFamily="34" charset="0"/>
                        <a:buChar char="•"/>
                      </a:pPr>
                      <a:r>
                        <a:rPr lang="en-GB" sz="1800" u="none" kern="1200" dirty="0" err="1">
                          <a:solidFill>
                            <a:schemeClr val="dk1"/>
                          </a:solidFill>
                          <a:latin typeface="Arial" panose="020B0604020202020204" pitchFamily="34" charset="0"/>
                          <a:ea typeface="+mn-ea"/>
                          <a:cs typeface="Arial" panose="020B0604020202020204" pitchFamily="34" charset="0"/>
                        </a:rPr>
                        <a:t>Isatuximab</a:t>
                      </a:r>
                      <a:r>
                        <a:rPr lang="en-GB" sz="1800" u="none" kern="1200" dirty="0">
                          <a:solidFill>
                            <a:schemeClr val="dk1"/>
                          </a:solidFill>
                          <a:latin typeface="Arial" panose="020B0604020202020204" pitchFamily="34" charset="0"/>
                          <a:ea typeface="+mn-ea"/>
                          <a:cs typeface="Arial" panose="020B0604020202020204" pitchFamily="34" charset="0"/>
                        </a:rPr>
                        <a:t> list price:</a:t>
                      </a:r>
                    </a:p>
                    <a:p>
                      <a:pPr marL="742950" lvl="1" indent="-285750" algn="l" defTabSz="914400" rtl="0" eaLnBrk="1" latinLnBrk="0" hangingPunct="1">
                        <a:buFont typeface="Arial" panose="020B0604020202020204" pitchFamily="34" charset="0"/>
                        <a:buChar char="•"/>
                      </a:pPr>
                      <a:r>
                        <a:rPr lang="en-GB" sz="1800" u="none" kern="1200" dirty="0">
                          <a:solidFill>
                            <a:schemeClr val="dk1"/>
                          </a:solidFill>
                          <a:latin typeface="Arial" panose="020B0604020202020204" pitchFamily="34" charset="0"/>
                          <a:ea typeface="+mn-ea"/>
                          <a:cs typeface="Arial" panose="020B0604020202020204" pitchFamily="34" charset="0"/>
                        </a:rPr>
                        <a:t>£506.94 (100 mg vial), £2,534.69 (500 mg vial) </a:t>
                      </a:r>
                    </a:p>
                    <a:p>
                      <a:pPr marL="285750" indent="-285750" algn="l" defTabSz="914400" rtl="0" eaLnBrk="1" latinLnBrk="0" hangingPunct="1">
                        <a:buFont typeface="Arial" panose="020B0604020202020204" pitchFamily="34" charset="0"/>
                        <a:buChar char="•"/>
                      </a:pPr>
                      <a:r>
                        <a:rPr lang="en-GB" sz="1800" u="none" kern="1200" dirty="0">
                          <a:solidFill>
                            <a:schemeClr val="dk1"/>
                          </a:solidFill>
                          <a:latin typeface="Arial" panose="020B0604020202020204" pitchFamily="34" charset="0"/>
                          <a:ea typeface="+mn-ea"/>
                          <a:cs typeface="Arial" panose="020B0604020202020204" pitchFamily="34" charset="0"/>
                        </a:rPr>
                        <a:t>A confidential PAS discount has been agreed</a:t>
                      </a:r>
                    </a:p>
                  </a:txBody>
                  <a:tcPr/>
                </a:tc>
                <a:extLst>
                  <a:ext uri="{0D108BD9-81ED-4DB2-BD59-A6C34878D82A}">
                    <a16:rowId xmlns:a16="http://schemas.microsoft.com/office/drawing/2014/main" val="3201822029"/>
                  </a:ext>
                </a:extLst>
              </a:tr>
            </a:tbl>
          </a:graphicData>
        </a:graphic>
      </p:graphicFrame>
      <p:sp>
        <p:nvSpPr>
          <p:cNvPr id="9" name="Text Placeholder 8">
            <a:extLst>
              <a:ext uri="{FF2B5EF4-FFF2-40B4-BE49-F238E27FC236}">
                <a16:creationId xmlns:a16="http://schemas.microsoft.com/office/drawing/2014/main" id="{9010D781-C781-AF98-CF4D-A09A96907300}"/>
              </a:ext>
            </a:extLst>
          </p:cNvPr>
          <p:cNvSpPr>
            <a:spLocks noGrp="1"/>
          </p:cNvSpPr>
          <p:nvPr>
            <p:ph type="body" sz="quarter" idx="13"/>
          </p:nvPr>
        </p:nvSpPr>
        <p:spPr/>
        <p:txBody>
          <a:bodyPr>
            <a:normAutofit fontScale="85000" lnSpcReduction="20000"/>
          </a:bodyPr>
          <a:lstStyle/>
          <a:p>
            <a:r>
              <a:rPr lang="en-GB" dirty="0">
                <a:latin typeface="Arial" panose="020B0604020202020204" pitchFamily="34" charset="0"/>
                <a:cs typeface="Arial" panose="020B0604020202020204" pitchFamily="34" charset="0"/>
              </a:rPr>
              <a:t>Abbreviations: CDF, Cancer Drugs Fund; PAS, Patient Access Scheme; PI, proteasome inhibitor; RRMM, Relapsed and refractory multiple myeloma;</a:t>
            </a:r>
          </a:p>
        </p:txBody>
      </p:sp>
      <p:sp>
        <p:nvSpPr>
          <p:cNvPr id="4" name="Title 3">
            <a:extLst>
              <a:ext uri="{FF2B5EF4-FFF2-40B4-BE49-F238E27FC236}">
                <a16:creationId xmlns:a16="http://schemas.microsoft.com/office/drawing/2014/main" id="{23AB92F7-556C-2C33-1A32-C7D5A738931F}"/>
              </a:ext>
            </a:extLst>
          </p:cNvPr>
          <p:cNvSpPr>
            <a:spLocks noGrp="1"/>
          </p:cNvSpPr>
          <p:nvPr>
            <p:ph type="title"/>
          </p:nvPr>
        </p:nvSpPr>
        <p:spPr/>
        <p:txBody>
          <a:bodyPr/>
          <a:lstStyle/>
          <a:p>
            <a:r>
              <a:rPr lang="en-GB" dirty="0" err="1">
                <a:latin typeface="Arial" panose="020B0604020202020204" pitchFamily="34" charset="0"/>
                <a:cs typeface="Arial" panose="020B0604020202020204" pitchFamily="34" charset="0"/>
              </a:rPr>
              <a:t>Isatuximab</a:t>
            </a:r>
            <a:r>
              <a:rPr lang="en-GB" dirty="0">
                <a:latin typeface="Arial" panose="020B0604020202020204" pitchFamily="34" charset="0"/>
                <a:cs typeface="Arial" panose="020B0604020202020204" pitchFamily="34" charset="0"/>
              </a:rPr>
              <a:t>  (SARCLISA, Sanofi)</a:t>
            </a:r>
          </a:p>
        </p:txBody>
      </p:sp>
    </p:spTree>
    <p:extLst>
      <p:ext uri="{BB962C8B-B14F-4D97-AF65-F5344CB8AC3E}">
        <p14:creationId xmlns:p14="http://schemas.microsoft.com/office/powerpoint/2010/main" val="369276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DC34036-A7A6-E00B-516C-A07E5F9B7441}"/>
              </a:ext>
            </a:extLst>
          </p:cNvPr>
          <p:cNvSpPr>
            <a:spLocks noGrp="1"/>
          </p:cNvSpPr>
          <p:nvPr>
            <p:ph type="title"/>
          </p:nvPr>
        </p:nvSpPr>
        <p:spPr/>
        <p:txBody>
          <a:bodyPr/>
          <a:lstStyle/>
          <a:p>
            <a:r>
              <a:rPr lang="en-GB" dirty="0"/>
              <a:t>Key issues</a:t>
            </a:r>
          </a:p>
        </p:txBody>
      </p:sp>
      <p:graphicFrame>
        <p:nvGraphicFramePr>
          <p:cNvPr id="6" name="Table 6" descr="Key issues for discussion, including clinical and cost effectiveness">
            <a:extLst>
              <a:ext uri="{FF2B5EF4-FFF2-40B4-BE49-F238E27FC236}">
                <a16:creationId xmlns:a16="http://schemas.microsoft.com/office/drawing/2014/main" id="{A94190EE-F4C3-48A7-918D-4A104E53CFA4}"/>
              </a:ext>
            </a:extLst>
          </p:cNvPr>
          <p:cNvGraphicFramePr>
            <a:graphicFrameLocks noGrp="1"/>
          </p:cNvGraphicFramePr>
          <p:nvPr>
            <p:extLst>
              <p:ext uri="{D42A27DB-BD31-4B8C-83A1-F6EECF244321}">
                <p14:modId xmlns:p14="http://schemas.microsoft.com/office/powerpoint/2010/main" val="1621948544"/>
              </p:ext>
            </p:extLst>
          </p:nvPr>
        </p:nvGraphicFramePr>
        <p:xfrm>
          <a:off x="474491" y="856341"/>
          <a:ext cx="11250786" cy="5394186"/>
        </p:xfrm>
        <a:graphic>
          <a:graphicData uri="http://schemas.openxmlformats.org/drawingml/2006/table">
            <a:tbl>
              <a:tblPr firstRow="1" bandRow="1">
                <a:tableStyleId>{5C22544A-7EE6-4342-B048-85BDC9FD1C3A}</a:tableStyleId>
              </a:tblPr>
              <a:tblGrid>
                <a:gridCol w="9272396">
                  <a:extLst>
                    <a:ext uri="{9D8B030D-6E8A-4147-A177-3AD203B41FA5}">
                      <a16:colId xmlns:a16="http://schemas.microsoft.com/office/drawing/2014/main" val="3322847139"/>
                    </a:ext>
                  </a:extLst>
                </a:gridCol>
                <a:gridCol w="1978390">
                  <a:extLst>
                    <a:ext uri="{9D8B030D-6E8A-4147-A177-3AD203B41FA5}">
                      <a16:colId xmlns:a16="http://schemas.microsoft.com/office/drawing/2014/main" val="354127724"/>
                    </a:ext>
                  </a:extLst>
                </a:gridCol>
              </a:tblGrid>
              <a:tr h="307382">
                <a:tc>
                  <a:txBody>
                    <a:bodyPr/>
                    <a:lstStyle/>
                    <a:p>
                      <a:r>
                        <a:rPr lang="en-GB" dirty="0">
                          <a:latin typeface="Arial" panose="020B0604020202020204" pitchFamily="34" charset="0"/>
                        </a:rPr>
                        <a:t>Key issues</a:t>
                      </a:r>
                    </a:p>
                  </a:txBody>
                  <a:tcPr/>
                </a:tc>
                <a:tc>
                  <a:txBody>
                    <a:bodyPr/>
                    <a:lstStyle/>
                    <a:p>
                      <a:r>
                        <a:rPr lang="en-GB" dirty="0">
                          <a:latin typeface="Arial" panose="020B0604020202020204" pitchFamily="34" charset="0"/>
                        </a:rPr>
                        <a:t>ICER impact</a:t>
                      </a:r>
                    </a:p>
                  </a:txBody>
                  <a:tcPr/>
                </a:tc>
                <a:extLst>
                  <a:ext uri="{0D108BD9-81ED-4DB2-BD59-A6C34878D82A}">
                    <a16:rowId xmlns:a16="http://schemas.microsoft.com/office/drawing/2014/main" val="2647452487"/>
                  </a:ext>
                </a:extLst>
              </a:tr>
              <a:tr h="303171">
                <a:tc gridSpan="2">
                  <a:txBody>
                    <a:bodyPr/>
                    <a:lstStyle/>
                    <a:p>
                      <a:r>
                        <a:rPr lang="en-GB" b="1" dirty="0">
                          <a:solidFill>
                            <a:schemeClr val="bg1"/>
                          </a:solidFill>
                          <a:latin typeface="Arial" panose="020B0604020202020204" pitchFamily="34" charset="0"/>
                        </a:rPr>
                        <a:t>Clinical effectiveness key issues</a:t>
                      </a:r>
                    </a:p>
                  </a:txBody>
                  <a:tcPr>
                    <a:lnB w="28575" cap="flat" cmpd="sng" algn="ctr">
                      <a:solidFill>
                        <a:schemeClr val="bg1"/>
                      </a:solidFill>
                      <a:prstDash val="solid"/>
                      <a:round/>
                      <a:headEnd type="none" w="med" len="med"/>
                      <a:tailEnd type="none" w="med" len="med"/>
                    </a:lnB>
                    <a:solidFill>
                      <a:srgbClr val="228096"/>
                    </a:solidFill>
                  </a:tcPr>
                </a:tc>
                <a:tc hMerge="1">
                  <a:txBody>
                    <a:bodyPr/>
                    <a:lstStyle/>
                    <a:p>
                      <a:endParaRPr lang="en-GB" dirty="0">
                        <a:latin typeface="Arial" panose="020B0604020202020204" pitchFamily="34" charset="0"/>
                      </a:endParaRPr>
                    </a:p>
                  </a:txBody>
                  <a:tcPr/>
                </a:tc>
                <a:extLst>
                  <a:ext uri="{0D108BD9-81ED-4DB2-BD59-A6C34878D82A}">
                    <a16:rowId xmlns:a16="http://schemas.microsoft.com/office/drawing/2014/main" val="136812253"/>
                  </a:ext>
                </a:extLst>
              </a:tr>
              <a:tr h="477434">
                <a:tc>
                  <a:txBody>
                    <a:bodyPr/>
                    <a:lstStyle/>
                    <a:p>
                      <a:r>
                        <a:rPr lang="en-GB" sz="1800" kern="1200" baseline="0" dirty="0">
                          <a:solidFill>
                            <a:schemeClr val="tx1"/>
                          </a:solidFill>
                          <a:latin typeface="Arial" panose="020B0604020202020204" pitchFamily="34" charset="0"/>
                          <a:ea typeface="+mn-ea"/>
                          <a:cs typeface="+mn-cs"/>
                        </a:rPr>
                        <a:t>Efficacy data for ISA+POM+DEX vs POM+DEX: ICARIA-MM or naïve comparison</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dirty="0">
                          <a:latin typeface="Arial" panose="020B0604020202020204" pitchFamily="34" charset="0"/>
                        </a:rPr>
                        <a:t>Large</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03085225"/>
                  </a:ext>
                </a:extLst>
              </a:tr>
              <a:tr h="4774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a:solidFill>
                            <a:schemeClr val="tx1"/>
                          </a:solidFill>
                          <a:latin typeface="Arial" panose="020B0604020202020204" pitchFamily="34" charset="0"/>
                          <a:ea typeface="+mn-ea"/>
                          <a:cs typeface="+mn-cs"/>
                        </a:rPr>
                        <a:t>Use of naïve indirect comparison to estimate relative efficacy of ISA+POM+DEX vs DARA</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en-GB" dirty="0">
                          <a:latin typeface="Arial" panose="020B0604020202020204" pitchFamily="34" charset="0"/>
                        </a:rPr>
                        <a:t>Unknown</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86048228"/>
                  </a:ext>
                </a:extLst>
              </a:tr>
              <a:tr h="303171">
                <a:tc gridSpan="2">
                  <a:txBody>
                    <a:bodyPr/>
                    <a:lstStyle/>
                    <a:p>
                      <a:r>
                        <a:rPr lang="en-GB" b="1" dirty="0">
                          <a:solidFill>
                            <a:schemeClr val="bg1"/>
                          </a:solidFill>
                          <a:latin typeface="Arial" panose="020B0604020202020204" pitchFamily="34" charset="0"/>
                        </a:rPr>
                        <a:t>Cost-effectiveness key issues</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228096"/>
                    </a:solidFill>
                  </a:tcPr>
                </a:tc>
                <a:tc hMerge="1">
                  <a:txBody>
                    <a:bodyPr/>
                    <a:lstStyle/>
                    <a:p>
                      <a:endParaRPr lang="en-GB" dirty="0">
                        <a:latin typeface="Arial" panose="020B0604020202020204" pitchFamily="34" charset="0"/>
                      </a:endParaRPr>
                    </a:p>
                  </a:txBody>
                  <a:tcPr anchor="ctr"/>
                </a:tc>
                <a:extLst>
                  <a:ext uri="{0D108BD9-81ED-4DB2-BD59-A6C34878D82A}">
                    <a16:rowId xmlns:a16="http://schemas.microsoft.com/office/drawing/2014/main" val="1689507387"/>
                  </a:ext>
                </a:extLst>
              </a:tr>
              <a:tr h="477434">
                <a:tc>
                  <a:txBody>
                    <a:bodyPr/>
                    <a:lstStyle/>
                    <a:p>
                      <a:r>
                        <a:rPr lang="en-GB" dirty="0">
                          <a:solidFill>
                            <a:schemeClr val="tx1"/>
                          </a:solidFill>
                          <a:latin typeface="Arial" panose="020B0604020202020204" pitchFamily="34" charset="0"/>
                        </a:rPr>
                        <a:t>Modelling </a:t>
                      </a:r>
                      <a:r>
                        <a:rPr lang="en-GB" sz="1800" dirty="0">
                          <a:solidFill>
                            <a:schemeClr val="tx1"/>
                          </a:solidFill>
                          <a:latin typeface="Arial" panose="020B0604020202020204" pitchFamily="34" charset="0"/>
                          <a:cs typeface="Arial" panose="020B0604020202020204" pitchFamily="34" charset="0"/>
                        </a:rPr>
                        <a:t>OS using ICARIA-MM: ISA+POM+DEX and POM+DEX</a:t>
                      </a:r>
                      <a:endParaRPr lang="en-GB" strike="sngStrike" baseline="0" dirty="0">
                        <a:solidFill>
                          <a:schemeClr val="tx1"/>
                        </a:solidFill>
                        <a:latin typeface="Arial" panose="020B0604020202020204" pitchFamily="34" charset="0"/>
                      </a:endParaRPr>
                    </a:p>
                  </a:txBody>
                  <a:tcPr anchor="ctr">
                    <a:lnT w="28575" cap="flat" cmpd="sng" algn="ctr">
                      <a:solidFill>
                        <a:schemeClr val="bg1"/>
                      </a:solidFill>
                      <a:prstDash val="solid"/>
                      <a:round/>
                      <a:headEnd type="none" w="med" len="med"/>
                      <a:tailEnd type="none" w="med" len="med"/>
                    </a:lnT>
                  </a:tcPr>
                </a:tc>
                <a:tc>
                  <a:txBody>
                    <a:bodyPr/>
                    <a:lstStyle/>
                    <a:p>
                      <a:r>
                        <a:rPr lang="en-GB" dirty="0">
                          <a:latin typeface="Arial" panose="020B0604020202020204" pitchFamily="34" charset="0"/>
                        </a:rPr>
                        <a:t>Large</a:t>
                      </a:r>
                    </a:p>
                  </a:txBody>
                  <a:tcPr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4079267917"/>
                  </a:ext>
                </a:extLst>
              </a:tr>
              <a:tr h="477434">
                <a:tc>
                  <a:txBody>
                    <a:bodyPr/>
                    <a:lstStyle/>
                    <a:p>
                      <a:r>
                        <a:rPr lang="en-GB" dirty="0">
                          <a:solidFill>
                            <a:schemeClr val="tx1"/>
                          </a:solidFill>
                          <a:latin typeface="Arial" panose="020B0604020202020204" pitchFamily="34" charset="0"/>
                        </a:rPr>
                        <a:t>Modelling PFS </a:t>
                      </a:r>
                      <a:r>
                        <a:rPr lang="en-GB" sz="1800" dirty="0">
                          <a:solidFill>
                            <a:schemeClr val="tx1"/>
                          </a:solidFill>
                          <a:latin typeface="Arial" panose="020B0604020202020204" pitchFamily="34" charset="0"/>
                          <a:cs typeface="Arial" panose="020B0604020202020204" pitchFamily="34" charset="0"/>
                        </a:rPr>
                        <a:t>using ICARIA-MM: </a:t>
                      </a:r>
                      <a:r>
                        <a:rPr lang="en-GB" dirty="0">
                          <a:solidFill>
                            <a:schemeClr val="tx1"/>
                          </a:solidFill>
                          <a:latin typeface="Arial" panose="020B0604020202020204" pitchFamily="34" charset="0"/>
                        </a:rPr>
                        <a:t>ISA+POM+DEX and POM+DEX</a:t>
                      </a:r>
                      <a:endParaRPr lang="en-GB" sz="1800" strike="sngStrike" kern="1200" baseline="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r>
                        <a:rPr lang="en-GB" dirty="0">
                          <a:latin typeface="Arial" panose="020B0604020202020204" pitchFamily="34" charset="0"/>
                        </a:rPr>
                        <a:t>Small</a:t>
                      </a:r>
                    </a:p>
                  </a:txBody>
                  <a:tcPr anchor="ctr"/>
                </a:tc>
                <a:extLst>
                  <a:ext uri="{0D108BD9-81ED-4DB2-BD59-A6C34878D82A}">
                    <a16:rowId xmlns:a16="http://schemas.microsoft.com/office/drawing/2014/main" val="710463053"/>
                  </a:ext>
                </a:extLst>
              </a:tr>
              <a:tr h="477434">
                <a:tc>
                  <a:txBody>
                    <a:bodyPr/>
                    <a:lstStyle/>
                    <a:p>
                      <a:r>
                        <a:rPr lang="pt-BR" dirty="0">
                          <a:solidFill>
                            <a:schemeClr val="tx1"/>
                          </a:solidFill>
                          <a:latin typeface="Arial" panose="020B0604020202020204" pitchFamily="34" charset="0"/>
                        </a:rPr>
                        <a:t>Modelling OS </a:t>
                      </a:r>
                      <a:r>
                        <a:rPr lang="en-GB" sz="1800" dirty="0">
                          <a:solidFill>
                            <a:schemeClr val="tx1"/>
                          </a:solidFill>
                          <a:latin typeface="Arial" panose="020B0604020202020204" pitchFamily="34" charset="0"/>
                          <a:cs typeface="Arial" panose="020B0604020202020204" pitchFamily="34" charset="0"/>
                        </a:rPr>
                        <a:t>using SACT data sets:</a:t>
                      </a:r>
                      <a:r>
                        <a:rPr lang="pt-BR" dirty="0">
                          <a:solidFill>
                            <a:schemeClr val="tx1"/>
                          </a:solidFill>
                          <a:latin typeface="Arial" panose="020B0604020202020204" pitchFamily="34" charset="0"/>
                        </a:rPr>
                        <a:t> POM+DEX</a:t>
                      </a:r>
                      <a:endParaRPr lang="pt-BR" sz="1800" strike="sngStrike" kern="1200" baseline="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r>
                        <a:rPr lang="en-GB" dirty="0">
                          <a:latin typeface="Arial" panose="020B0604020202020204" pitchFamily="34" charset="0"/>
                        </a:rPr>
                        <a:t>Small</a:t>
                      </a:r>
                    </a:p>
                  </a:txBody>
                  <a:tcPr anchor="ctr"/>
                </a:tc>
                <a:extLst>
                  <a:ext uri="{0D108BD9-81ED-4DB2-BD59-A6C34878D82A}">
                    <a16:rowId xmlns:a16="http://schemas.microsoft.com/office/drawing/2014/main" val="1454359923"/>
                  </a:ext>
                </a:extLst>
              </a:tr>
              <a:tr h="477434">
                <a:tc>
                  <a:txBody>
                    <a:bodyPr/>
                    <a:lstStyle/>
                    <a:p>
                      <a:r>
                        <a:rPr lang="sv-SE" dirty="0">
                          <a:solidFill>
                            <a:schemeClr val="tx1"/>
                          </a:solidFill>
                          <a:latin typeface="Arial" panose="020B0604020202020204" pitchFamily="34" charset="0"/>
                        </a:rPr>
                        <a:t>Modelling OS </a:t>
                      </a:r>
                      <a:r>
                        <a:rPr lang="en-GB" sz="1800" dirty="0">
                          <a:solidFill>
                            <a:schemeClr val="tx1"/>
                          </a:solidFill>
                          <a:latin typeface="Arial" panose="020B0604020202020204" pitchFamily="34" charset="0"/>
                          <a:cs typeface="Arial" panose="020B0604020202020204" pitchFamily="34" charset="0"/>
                        </a:rPr>
                        <a:t>using SACT data sets: </a:t>
                      </a:r>
                      <a:r>
                        <a:rPr lang="sv-SE" dirty="0">
                          <a:solidFill>
                            <a:schemeClr val="tx1"/>
                          </a:solidFill>
                          <a:latin typeface="Arial" panose="020B0604020202020204" pitchFamily="34" charset="0"/>
                        </a:rPr>
                        <a:t>ISA+POM+DEX and DARA</a:t>
                      </a:r>
                      <a:endParaRPr lang="en-GB" sz="1800" strike="sngStrike" kern="1200" baseline="0" dirty="0">
                        <a:solidFill>
                          <a:schemeClr val="tx1"/>
                        </a:solidFill>
                        <a:latin typeface="Arial" panose="020B0604020202020204" pitchFamily="34" charset="0"/>
                        <a:ea typeface="+mn-ea"/>
                        <a:cs typeface="Arial" panose="020B0604020202020204" pitchFamily="34" charset="0"/>
                      </a:endParaRPr>
                    </a:p>
                  </a:txBody>
                  <a:tcPr anchor="ctr"/>
                </a:tc>
                <a:tc>
                  <a:txBody>
                    <a:bodyPr/>
                    <a:lstStyle/>
                    <a:p>
                      <a:r>
                        <a:rPr lang="en-GB" dirty="0">
                          <a:latin typeface="Arial" panose="020B0604020202020204" pitchFamily="34" charset="0"/>
                        </a:rPr>
                        <a:t>Large</a:t>
                      </a:r>
                    </a:p>
                  </a:txBody>
                  <a:tcPr anchor="ctr"/>
                </a:tc>
                <a:extLst>
                  <a:ext uri="{0D108BD9-81ED-4DB2-BD59-A6C34878D82A}">
                    <a16:rowId xmlns:a16="http://schemas.microsoft.com/office/drawing/2014/main" val="1907513868"/>
                  </a:ext>
                </a:extLst>
              </a:tr>
              <a:tr h="4774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rPr>
                        <a:t>Utility values - </a:t>
                      </a:r>
                      <a:r>
                        <a:rPr lang="en-GB" dirty="0">
                          <a:solidFill>
                            <a:schemeClr val="tx1"/>
                          </a:solidFill>
                          <a:latin typeface="Arial" panose="020B0604020202020204" pitchFamily="34" charset="0"/>
                        </a:rPr>
                        <a:t>differential utility values for ISA+POM+DEX and POM+DEX</a:t>
                      </a:r>
                    </a:p>
                  </a:txBody>
                  <a:tcPr anchor="ctr"/>
                </a:tc>
                <a:tc>
                  <a:txBody>
                    <a:bodyPr/>
                    <a:lstStyle/>
                    <a:p>
                      <a:r>
                        <a:rPr lang="en-GB" dirty="0">
                          <a:latin typeface="Arial" panose="020B0604020202020204" pitchFamily="34" charset="0"/>
                        </a:rPr>
                        <a:t>Large</a:t>
                      </a:r>
                    </a:p>
                  </a:txBody>
                  <a:tcPr anchor="ctr"/>
                </a:tc>
                <a:extLst>
                  <a:ext uri="{0D108BD9-81ED-4DB2-BD59-A6C34878D82A}">
                    <a16:rowId xmlns:a16="http://schemas.microsoft.com/office/drawing/2014/main" val="3252160011"/>
                  </a:ext>
                </a:extLst>
              </a:tr>
              <a:tr h="477434">
                <a:tc>
                  <a:txBody>
                    <a:bodyPr/>
                    <a:lstStyle/>
                    <a:p>
                      <a:r>
                        <a:rPr lang="en-GB" dirty="0">
                          <a:latin typeface="Arial" panose="020B0604020202020204" pitchFamily="34" charset="0"/>
                        </a:rPr>
                        <a:t>Costing of subsequent therapies </a:t>
                      </a:r>
                    </a:p>
                  </a:txBody>
                  <a:tcPr anchor="ctr"/>
                </a:tc>
                <a:tc>
                  <a:txBody>
                    <a:bodyPr/>
                    <a:lstStyle/>
                    <a:p>
                      <a:r>
                        <a:rPr lang="en-GB" dirty="0">
                          <a:latin typeface="Arial" panose="020B0604020202020204" pitchFamily="34" charset="0"/>
                        </a:rPr>
                        <a:t>Large</a:t>
                      </a:r>
                    </a:p>
                  </a:txBody>
                  <a:tcPr anchor="ctr"/>
                </a:tc>
                <a:extLst>
                  <a:ext uri="{0D108BD9-81ED-4DB2-BD59-A6C34878D82A}">
                    <a16:rowId xmlns:a16="http://schemas.microsoft.com/office/drawing/2014/main" val="3993071413"/>
                  </a:ext>
                </a:extLst>
              </a:tr>
              <a:tr h="477434">
                <a:tc>
                  <a:txBody>
                    <a:bodyPr/>
                    <a:lstStyle/>
                    <a:p>
                      <a:r>
                        <a:rPr lang="en-GB" dirty="0">
                          <a:latin typeface="Arial" panose="020B0604020202020204" pitchFamily="34" charset="0"/>
                        </a:rPr>
                        <a:t>Subcutaneous injection administration costs</a:t>
                      </a:r>
                    </a:p>
                  </a:txBody>
                  <a:tcPr anchor="ctr"/>
                </a:tc>
                <a:tc>
                  <a:txBody>
                    <a:bodyPr/>
                    <a:lstStyle/>
                    <a:p>
                      <a:r>
                        <a:rPr lang="en-GB" dirty="0">
                          <a:latin typeface="Arial" panose="020B0604020202020204" pitchFamily="34" charset="0"/>
                        </a:rPr>
                        <a:t>Small</a:t>
                      </a:r>
                    </a:p>
                  </a:txBody>
                  <a:tcPr anchor="ctr"/>
                </a:tc>
                <a:extLst>
                  <a:ext uri="{0D108BD9-81ED-4DB2-BD59-A6C34878D82A}">
                    <a16:rowId xmlns:a16="http://schemas.microsoft.com/office/drawing/2014/main" val="3555179702"/>
                  </a:ext>
                </a:extLst>
              </a:tr>
            </a:tbl>
          </a:graphicData>
        </a:graphic>
      </p:graphicFrame>
      <p:sp>
        <p:nvSpPr>
          <p:cNvPr id="14" name="Text Placeholder 13">
            <a:extLst>
              <a:ext uri="{FF2B5EF4-FFF2-40B4-BE49-F238E27FC236}">
                <a16:creationId xmlns:a16="http://schemas.microsoft.com/office/drawing/2014/main" id="{398E88BB-B490-F623-BA3E-3737E67A5B4A}"/>
              </a:ext>
            </a:extLst>
          </p:cNvPr>
          <p:cNvSpPr>
            <a:spLocks noGrp="1"/>
          </p:cNvSpPr>
          <p:nvPr>
            <p:ph type="body" sz="quarter" idx="13"/>
          </p:nvPr>
        </p:nvSpPr>
        <p:spPr/>
        <p:txBody>
          <a:bodyPr>
            <a:normAutofit fontScale="85000" lnSpcReduction="20000"/>
          </a:bodyPr>
          <a:lstStyle/>
          <a:p>
            <a:r>
              <a:rPr lang="en-GB" dirty="0"/>
              <a:t>Abbreviations: DARA, Daratumumab; DEX, Dexamethasone; ICER, Incremental cost effectiveness ratio; ISA, </a:t>
            </a:r>
            <a:r>
              <a:rPr lang="en-GB" dirty="0" err="1"/>
              <a:t>Isatuximab</a:t>
            </a:r>
            <a:r>
              <a:rPr lang="en-GB" dirty="0"/>
              <a:t>; OS, Overall survival; PFS, Progression-free survival; POM, Pomalidomide</a:t>
            </a:r>
          </a:p>
        </p:txBody>
      </p:sp>
      <p:pic>
        <p:nvPicPr>
          <p:cNvPr id="5" name="Picture 4">
            <a:extLst>
              <a:ext uri="{FF2B5EF4-FFF2-40B4-BE49-F238E27FC236}">
                <a16:creationId xmlns:a16="http://schemas.microsoft.com/office/drawing/2014/main" id="{04CF3296-30D2-D6B0-06DA-9BDC44697113}"/>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1918" y="4336602"/>
            <a:ext cx="468000" cy="468000"/>
          </a:xfrm>
          <a:prstGeom prst="rect">
            <a:avLst/>
          </a:prstGeom>
        </p:spPr>
      </p:pic>
      <p:pic>
        <p:nvPicPr>
          <p:cNvPr id="7" name="Picture 6">
            <a:extLst>
              <a:ext uri="{FF2B5EF4-FFF2-40B4-BE49-F238E27FC236}">
                <a16:creationId xmlns:a16="http://schemas.microsoft.com/office/drawing/2014/main" id="{EDD30157-E072-F268-7253-A22F7D2F01B6}"/>
              </a:ext>
              <a:ext uri="{C183D7F6-B498-43B3-948B-1728B52AA6E4}">
                <adec:decorative xmlns:adec="http://schemas.microsoft.com/office/drawing/2017/decorative" val="1"/>
              </a:ext>
            </a:extLst>
          </p:cNvPr>
          <p:cNvPicPr>
            <a:picLocks/>
          </p:cNvPicPr>
          <p:nvPr/>
        </p:nvPicPr>
        <p:blipFill rotWithShape="1">
          <a:blip r:embed="rId4"/>
          <a:srcRect l="15651" t="4371" r="14330" b="4307"/>
          <a:stretch/>
        </p:blipFill>
        <p:spPr>
          <a:xfrm>
            <a:off x="11051918" y="3397332"/>
            <a:ext cx="468000" cy="468000"/>
          </a:xfrm>
          <a:prstGeom prst="rect">
            <a:avLst/>
          </a:prstGeom>
        </p:spPr>
      </p:pic>
      <p:pic>
        <p:nvPicPr>
          <p:cNvPr id="8" name="Picture 7">
            <a:extLst>
              <a:ext uri="{FF2B5EF4-FFF2-40B4-BE49-F238E27FC236}">
                <a16:creationId xmlns:a16="http://schemas.microsoft.com/office/drawing/2014/main" id="{DDC137F4-A065-0D0A-19CE-453EC07668E4}"/>
              </a:ext>
              <a:ext uri="{C183D7F6-B498-43B3-948B-1728B52AA6E4}">
                <adec:decorative xmlns:adec="http://schemas.microsoft.com/office/drawing/2017/decorative" val="1"/>
              </a:ext>
            </a:extLst>
          </p:cNvPr>
          <p:cNvPicPr>
            <a:picLocks/>
          </p:cNvPicPr>
          <p:nvPr/>
        </p:nvPicPr>
        <p:blipFill rotWithShape="1">
          <a:blip r:embed="rId5"/>
          <a:srcRect l="16268" t="3813" r="14723" b="4056"/>
          <a:stretch/>
        </p:blipFill>
        <p:spPr>
          <a:xfrm>
            <a:off x="11055016" y="2073487"/>
            <a:ext cx="468000" cy="468000"/>
          </a:xfrm>
          <a:prstGeom prst="rect">
            <a:avLst/>
          </a:prstGeom>
        </p:spPr>
      </p:pic>
      <p:pic>
        <p:nvPicPr>
          <p:cNvPr id="10" name="Picture 9">
            <a:extLst>
              <a:ext uri="{FF2B5EF4-FFF2-40B4-BE49-F238E27FC236}">
                <a16:creationId xmlns:a16="http://schemas.microsoft.com/office/drawing/2014/main" id="{9D145E1F-E4EF-7281-C61A-ED8BCC8FA2C8}"/>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5016" y="2900304"/>
            <a:ext cx="468000" cy="468000"/>
          </a:xfrm>
          <a:prstGeom prst="rect">
            <a:avLst/>
          </a:prstGeom>
        </p:spPr>
      </p:pic>
      <p:pic>
        <p:nvPicPr>
          <p:cNvPr id="11" name="Picture 10">
            <a:extLst>
              <a:ext uri="{FF2B5EF4-FFF2-40B4-BE49-F238E27FC236}">
                <a16:creationId xmlns:a16="http://schemas.microsoft.com/office/drawing/2014/main" id="{E85611A9-11FE-639A-9FD5-B723E91EA621}"/>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1918" y="4816863"/>
            <a:ext cx="468000" cy="468000"/>
          </a:xfrm>
          <a:prstGeom prst="rect">
            <a:avLst/>
          </a:prstGeom>
        </p:spPr>
      </p:pic>
      <p:pic>
        <p:nvPicPr>
          <p:cNvPr id="12" name="Picture 11">
            <a:extLst>
              <a:ext uri="{FF2B5EF4-FFF2-40B4-BE49-F238E27FC236}">
                <a16:creationId xmlns:a16="http://schemas.microsoft.com/office/drawing/2014/main" id="{066BBD32-707F-D0C1-0A4C-557F4479A4CA}"/>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1918" y="5282616"/>
            <a:ext cx="468000" cy="468000"/>
          </a:xfrm>
          <a:prstGeom prst="rect">
            <a:avLst/>
          </a:prstGeom>
        </p:spPr>
      </p:pic>
      <p:pic>
        <p:nvPicPr>
          <p:cNvPr id="13" name="Picture 12">
            <a:extLst>
              <a:ext uri="{FF2B5EF4-FFF2-40B4-BE49-F238E27FC236}">
                <a16:creationId xmlns:a16="http://schemas.microsoft.com/office/drawing/2014/main" id="{C3D07D40-C9D1-5930-9BC8-96F9A3F7935A}"/>
              </a:ext>
              <a:ext uri="{C183D7F6-B498-43B3-948B-1728B52AA6E4}">
                <adec:decorative xmlns:adec="http://schemas.microsoft.com/office/drawing/2017/decorative" val="1"/>
              </a:ext>
            </a:extLst>
          </p:cNvPr>
          <p:cNvPicPr>
            <a:picLocks/>
          </p:cNvPicPr>
          <p:nvPr/>
        </p:nvPicPr>
        <p:blipFill rotWithShape="1">
          <a:blip r:embed="rId4"/>
          <a:srcRect l="15651" t="4371" r="14330" b="4307"/>
          <a:stretch/>
        </p:blipFill>
        <p:spPr>
          <a:xfrm>
            <a:off x="11051918" y="5762873"/>
            <a:ext cx="468000" cy="468000"/>
          </a:xfrm>
          <a:prstGeom prst="rect">
            <a:avLst/>
          </a:prstGeom>
        </p:spPr>
      </p:pic>
      <p:pic>
        <p:nvPicPr>
          <p:cNvPr id="2" name="Picture 1">
            <a:extLst>
              <a:ext uri="{FF2B5EF4-FFF2-40B4-BE49-F238E27FC236}">
                <a16:creationId xmlns:a16="http://schemas.microsoft.com/office/drawing/2014/main" id="{12EED064-7D44-BAA5-171A-8EEAB4273007}"/>
              </a:ext>
              <a:ext uri="{C183D7F6-B498-43B3-948B-1728B52AA6E4}">
                <adec:decorative xmlns:adec="http://schemas.microsoft.com/office/drawing/2017/decorative" val="1"/>
              </a:ext>
            </a:extLst>
          </p:cNvPr>
          <p:cNvPicPr>
            <a:picLocks noChangeAspect="1"/>
          </p:cNvPicPr>
          <p:nvPr/>
        </p:nvPicPr>
        <p:blipFill rotWithShape="1">
          <a:blip r:embed="rId3"/>
          <a:srcRect l="16406" t="4575" r="14821" b="4613"/>
          <a:stretch/>
        </p:blipFill>
        <p:spPr>
          <a:xfrm>
            <a:off x="11055016" y="1598864"/>
            <a:ext cx="468000" cy="468000"/>
          </a:xfrm>
          <a:prstGeom prst="rect">
            <a:avLst/>
          </a:prstGeom>
        </p:spPr>
      </p:pic>
      <p:pic>
        <p:nvPicPr>
          <p:cNvPr id="4" name="Picture 3">
            <a:extLst>
              <a:ext uri="{FF2B5EF4-FFF2-40B4-BE49-F238E27FC236}">
                <a16:creationId xmlns:a16="http://schemas.microsoft.com/office/drawing/2014/main" id="{DE133079-EDBE-8524-DD25-C9C69295B375}"/>
              </a:ext>
              <a:ext uri="{C183D7F6-B498-43B3-948B-1728B52AA6E4}">
                <adec:decorative xmlns:adec="http://schemas.microsoft.com/office/drawing/2017/decorative" val="1"/>
              </a:ext>
            </a:extLst>
          </p:cNvPr>
          <p:cNvPicPr>
            <a:picLocks/>
          </p:cNvPicPr>
          <p:nvPr/>
        </p:nvPicPr>
        <p:blipFill rotWithShape="1">
          <a:blip r:embed="rId4"/>
          <a:srcRect l="15651" t="4371" r="14330" b="4307"/>
          <a:stretch/>
        </p:blipFill>
        <p:spPr>
          <a:xfrm>
            <a:off x="11059685" y="3870707"/>
            <a:ext cx="468000" cy="468000"/>
          </a:xfrm>
          <a:prstGeom prst="rect">
            <a:avLst/>
          </a:prstGeom>
        </p:spPr>
      </p:pic>
    </p:spTree>
    <p:extLst>
      <p:ext uri="{BB962C8B-B14F-4D97-AF65-F5344CB8AC3E}">
        <p14:creationId xmlns:p14="http://schemas.microsoft.com/office/powerpoint/2010/main" val="2064354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vigation 1: Durvalumab with gemcitabine and cisplatin for treating unresectable or advanced biliary tract cancer (ID4031) ">
            <a:extLst>
              <a:ext uri="{FF2B5EF4-FFF2-40B4-BE49-F238E27FC236}">
                <a16:creationId xmlns:a16="http://schemas.microsoft.com/office/drawing/2014/main" id="{4E564872-136A-6EF1-C136-9D122F2CDB4D}"/>
              </a:ext>
            </a:extLst>
          </p:cNvPr>
          <p:cNvSpPr>
            <a:spLocks noGrp="1"/>
          </p:cNvSpPr>
          <p:nvPr>
            <p:ph type="ctrTitle"/>
          </p:nvPr>
        </p:nvSpPr>
        <p:spPr>
          <a:xfrm>
            <a:off x="724988" y="298450"/>
            <a:ext cx="11136812" cy="1841437"/>
          </a:xfrm>
        </p:spPr>
        <p:txBody>
          <a:bodyPr>
            <a:normAutofit/>
          </a:bodyPr>
          <a:lstStyle/>
          <a:p>
            <a:r>
              <a:rPr lang="en-GB" sz="4000" dirty="0" err="1">
                <a:latin typeface="Arial" panose="020B0604020202020204" pitchFamily="34" charset="0"/>
                <a:cs typeface="Arial" panose="020B0604020202020204" pitchFamily="34" charset="0"/>
              </a:rPr>
              <a:t>Isatuximab</a:t>
            </a:r>
            <a:r>
              <a:rPr lang="en-GB" sz="4000" dirty="0">
                <a:latin typeface="Arial" panose="020B0604020202020204" pitchFamily="34" charset="0"/>
                <a:cs typeface="Arial" panose="020B0604020202020204" pitchFamily="34" charset="0"/>
              </a:rPr>
              <a:t> with pomalidomide and dexamethasone for treating relapsed and refractory multiple myeloma</a:t>
            </a:r>
            <a:endParaRPr lang="en-GB" dirty="0"/>
          </a:p>
        </p:txBody>
      </p:sp>
      <p:sp>
        <p:nvSpPr>
          <p:cNvPr id="3" name="Guide with 'background' selected">
            <a:extLst>
              <a:ext uri="{FF2B5EF4-FFF2-40B4-BE49-F238E27FC236}">
                <a16:creationId xmlns:a16="http://schemas.microsoft.com/office/drawing/2014/main" id="{B2CE1EC4-9D1A-A984-B594-1C7354CFC7A5}"/>
              </a:ext>
            </a:extLst>
          </p:cNvPr>
          <p:cNvSpPr>
            <a:spLocks noGrp="1"/>
          </p:cNvSpPr>
          <p:nvPr>
            <p:ph type="subTitle" idx="1"/>
          </p:nvPr>
        </p:nvSpPr>
        <p:spPr>
          <a:xfrm>
            <a:off x="724988" y="2284954"/>
            <a:ext cx="10026139" cy="2875457"/>
          </a:xfrm>
        </p:spPr>
        <p:txBody>
          <a:bodyPr>
            <a:noAutofit/>
          </a:bodyPr>
          <a:lstStyle/>
          <a:p>
            <a:pPr marL="457200" indent="-457200">
              <a:buSzPts val="2400"/>
              <a:buFont typeface="Wingdings" pitchFamily="2" charset="2"/>
              <a:buChar char="q"/>
            </a:pPr>
            <a:r>
              <a:rPr lang="en-GB" sz="2800" dirty="0"/>
              <a:t> Background and key issues</a:t>
            </a:r>
          </a:p>
          <a:p>
            <a:pPr marL="457200" indent="-457200">
              <a:buSzPts val="2200"/>
              <a:buFont typeface="Wingdings" pitchFamily="2" charset="2"/>
              <a:buChar char="ü"/>
            </a:pPr>
            <a:r>
              <a:rPr lang="en-GB" sz="2800" b="1" dirty="0"/>
              <a:t> Clinical effectiveness</a:t>
            </a:r>
          </a:p>
          <a:p>
            <a:pPr marL="457200" indent="-457200">
              <a:buSzPts val="2200"/>
              <a:buFont typeface="Wingdings" pitchFamily="2" charset="2"/>
              <a:buChar char="q"/>
            </a:pPr>
            <a:r>
              <a:rPr lang="en-GB" sz="2800" dirty="0"/>
              <a:t> Modelling and cost effectiveness</a:t>
            </a:r>
          </a:p>
          <a:p>
            <a:pPr marL="457200" indent="-457200">
              <a:buSzPts val="2000"/>
              <a:buFont typeface="Wingdings" pitchFamily="2" charset="2"/>
              <a:buChar char="q"/>
            </a:pPr>
            <a:r>
              <a:rPr lang="en-GB" sz="2800" dirty="0"/>
              <a:t> Other considerations </a:t>
            </a:r>
          </a:p>
          <a:p>
            <a:pPr marL="457200" indent="-457200">
              <a:buSzPts val="2000"/>
              <a:buFont typeface="Wingdings" pitchFamily="2" charset="2"/>
              <a:buChar char="q"/>
            </a:pPr>
            <a:r>
              <a:rPr lang="en-GB" sz="2800" dirty="0"/>
              <a:t> Summary</a:t>
            </a:r>
          </a:p>
          <a:p>
            <a:endParaRPr lang="en-GB" sz="2800" dirty="0"/>
          </a:p>
        </p:txBody>
      </p:sp>
    </p:spTree>
    <p:extLst>
      <p:ext uri="{BB962C8B-B14F-4D97-AF65-F5344CB8AC3E}">
        <p14:creationId xmlns:p14="http://schemas.microsoft.com/office/powerpoint/2010/main" val="4129032856"/>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NIC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Committee Slide Template - Arial version.potx" id="{700D2C4A-20AD-41EC-82CA-349B7EA76903}" vid="{078C9B7B-375C-4977-BC7C-7EF4D8B6261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7880</TotalTime>
  <Words>8746</Words>
  <Application>Microsoft Office PowerPoint</Application>
  <PresentationFormat>Widescreen</PresentationFormat>
  <Paragraphs>1125</Paragraphs>
  <Slides>51</Slides>
  <Notes>50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51</vt:i4>
      </vt:variant>
    </vt:vector>
  </HeadingPairs>
  <TitlesOfParts>
    <vt:vector size="61" baseType="lpstr">
      <vt:lpstr>Arial</vt:lpstr>
      <vt:lpstr>Calibri</vt:lpstr>
      <vt:lpstr>Cambria Math</vt:lpstr>
      <vt:lpstr>Inter</vt:lpstr>
      <vt:lpstr>Lato</vt:lpstr>
      <vt:lpstr>Lora SemiBold</vt:lpstr>
      <vt:lpstr>Segoe UI</vt:lpstr>
      <vt:lpstr>Wingdings</vt:lpstr>
      <vt:lpstr>NICEbrandtheme</vt:lpstr>
      <vt:lpstr>NICE</vt:lpstr>
      <vt:lpstr>Isatuximab with pomalidomide and dexamethasone for treating relapsed and refractory multiple myeloma [Review of TA658] [ID4067]</vt:lpstr>
      <vt:lpstr>Isatuximab with pomalidomide and dexamethasone for treating relapsed and refractory multiple myeloma</vt:lpstr>
      <vt:lpstr>Appraisal recap </vt:lpstr>
      <vt:lpstr>Multiple myeloma</vt:lpstr>
      <vt:lpstr>Patient and clinical perspectives*</vt:lpstr>
      <vt:lpstr>Treatment pathway* </vt:lpstr>
      <vt:lpstr>Isatuximab  (SARCLISA, Sanofi)</vt:lpstr>
      <vt:lpstr>Key issues</vt:lpstr>
      <vt:lpstr>Isatuximab with pomalidomide and dexamethasone for treating relapsed and refractory multiple myeloma</vt:lpstr>
      <vt:lpstr>ICARIA-MM trial of ISA+POM+DEX vs POM+DEX: results – PFS*</vt:lpstr>
      <vt:lpstr>ICARIA-MM trial: results – OS*</vt:lpstr>
      <vt:lpstr>SACT results – Time to discontinuation (TTD)*</vt:lpstr>
      <vt:lpstr>SACT results – OS*</vt:lpstr>
      <vt:lpstr>Key Issue: Efficacy data for ISA+POM+DEX vs POM+DEX: ICARIA-MM or naïve comparison</vt:lpstr>
      <vt:lpstr>Key Issue: ISA+POM+DEX vs DARA monotherapy  – Naïve comparison between SACT data sets</vt:lpstr>
      <vt:lpstr>Isatuximab with pomalidomide and dexamethasone for treating relapsed and refractory multiple myeloma</vt:lpstr>
      <vt:lpstr>Key issues</vt:lpstr>
      <vt:lpstr>Key Issue: modelling OS using ICARIA-MM: ISA+POM+DEX &amp; POM+DEX (1)</vt:lpstr>
      <vt:lpstr>Key Issue: modelling OS using ICARIA-MM: ISA+POM+DEX &amp; POM+DEX (2)</vt:lpstr>
      <vt:lpstr>Key Issue: modelling PFS using ICARIA-MM: ISA+POM+DEX &amp; POM+DEX (1)</vt:lpstr>
      <vt:lpstr>Key Issue: modelling PFS using ICARIA-MM: ISA+POM+DEX &amp; POM+DEX (2)</vt:lpstr>
      <vt:lpstr>Key Issue: modelling OS using SACT data sets: POM+DEX (1)</vt:lpstr>
      <vt:lpstr>Key Issue: modelling OS using SACT data sets: POM+DEX (2)</vt:lpstr>
      <vt:lpstr>Key Issue: modelling OS using SACT data sets: ISA+POM+DEX and DARA (1)</vt:lpstr>
      <vt:lpstr>Key Issue: modelling OS using SACT data sets: ISA+POM+DEX and DARA (2)</vt:lpstr>
      <vt:lpstr>Key Issue: Utility values*</vt:lpstr>
      <vt:lpstr>Key Issue: Costing of subsequent therapies*</vt:lpstr>
      <vt:lpstr>Key Issue: Subcutaneous injection administration costs</vt:lpstr>
      <vt:lpstr>QALY weightings for severity* </vt:lpstr>
      <vt:lpstr>Isatuximab with pomalidomide and dexamethasone for treating relapsed and refractory multiple myeloma</vt:lpstr>
      <vt:lpstr>Non reference case analysis &amp; equality considerations* </vt:lpstr>
      <vt:lpstr>Additional benefits not captured in the QALY</vt:lpstr>
      <vt:lpstr>Isatuximab with pomalidomide and dexamethasone for treating relapsed and refractory multiple myeloma</vt:lpstr>
      <vt:lpstr>Summary of company and EAG base case assumptions</vt:lpstr>
      <vt:lpstr>Cost-effectiveness results</vt:lpstr>
      <vt:lpstr>Key issues</vt:lpstr>
      <vt:lpstr>Isatuximab with pomalidomide and dexamethasone for treating relapsed and refractory multiple myeloma [Review of TA658] [ID4067]</vt:lpstr>
      <vt:lpstr>Clinical perspectives</vt:lpstr>
      <vt:lpstr>Patient perspectives</vt:lpstr>
      <vt:lpstr>Decision problem</vt:lpstr>
      <vt:lpstr>Summary of ICARIA-MM clinical trial</vt:lpstr>
      <vt:lpstr>ICARIA-MM trial results - OS (sensitivity analysis)</vt:lpstr>
      <vt:lpstr>Summary of SACT data – ISA+POM+DEX in clinical practice</vt:lpstr>
      <vt:lpstr>Company’s model overview </vt:lpstr>
      <vt:lpstr>Key Issue: Utility values (Supplementary slide)</vt:lpstr>
      <vt:lpstr>Key Issue: Subsequent therapies (Supplementary slide) </vt:lpstr>
      <vt:lpstr>QALY weightings for severity</vt:lpstr>
      <vt:lpstr>NICE Methods 4.4.16 </vt:lpstr>
      <vt:lpstr>Negotiation framework for combination therapies</vt:lpstr>
      <vt:lpstr>Value attribution (1) </vt:lpstr>
      <vt:lpstr>Value attribution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Isatuximab with pomalidomide and dexamethasone for treating relapsed and refractory multiple myeloma [Review of TA658] [ID4067]</dc:title>
  <dc:creator>Ross Wilkinson</dc:creator>
  <cp:lastModifiedBy>Ross Wilkinson</cp:lastModifiedBy>
  <cp:revision>249</cp:revision>
  <dcterms:created xsi:type="dcterms:W3CDTF">2023-11-26T16:04:30Z</dcterms:created>
  <dcterms:modified xsi:type="dcterms:W3CDTF">2024-01-30T12:18:08Z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2023-11-27T15:52:25Z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3c29f71c-aa5b-4c6b-87a8-1ddd2a7b32ab</vt:lpwstr>
  </property>
  <property fmtid="{D5CDD505-2E9C-101B-9397-08002B2CF9AE}" pid="8" name="MSIP_Label_c69d85d5-6d9e-4305-a294-1f636ec0f2d6_ContentBits">
    <vt:lpwstr>0</vt:lpwstr>
  </property>
</Properties>
</file>