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91" r:id="rId5"/>
  </p:sldMasterIdLst>
  <p:notesMasterIdLst>
    <p:notesMasterId r:id="rId56"/>
  </p:notesMasterIdLst>
  <p:handoutMasterIdLst>
    <p:handoutMasterId r:id="rId57"/>
  </p:handoutMasterIdLst>
  <p:sldIdLst>
    <p:sldId id="339" r:id="rId6"/>
    <p:sldId id="1797" r:id="rId7"/>
    <p:sldId id="404" r:id="rId8"/>
    <p:sldId id="348" r:id="rId9"/>
    <p:sldId id="347" r:id="rId10"/>
    <p:sldId id="268" r:id="rId11"/>
    <p:sldId id="405" r:id="rId12"/>
    <p:sldId id="345" r:id="rId13"/>
    <p:sldId id="375" r:id="rId14"/>
    <p:sldId id="1944" r:id="rId15"/>
    <p:sldId id="1799" r:id="rId16"/>
    <p:sldId id="349" r:id="rId17"/>
    <p:sldId id="1884" r:id="rId18"/>
    <p:sldId id="1926" r:id="rId19"/>
    <p:sldId id="1945" r:id="rId20"/>
    <p:sldId id="1872" r:id="rId21"/>
    <p:sldId id="1927" r:id="rId22"/>
    <p:sldId id="1928" r:id="rId23"/>
    <p:sldId id="1794" r:id="rId24"/>
    <p:sldId id="1896" r:id="rId25"/>
    <p:sldId id="1898" r:id="rId26"/>
    <p:sldId id="1929" r:id="rId27"/>
    <p:sldId id="1930" r:id="rId28"/>
    <p:sldId id="1942" r:id="rId29"/>
    <p:sldId id="1933" r:id="rId30"/>
    <p:sldId id="1931" r:id="rId31"/>
    <p:sldId id="1934" r:id="rId32"/>
    <p:sldId id="1932" r:id="rId33"/>
    <p:sldId id="1935" r:id="rId34"/>
    <p:sldId id="1936" r:id="rId35"/>
    <p:sldId id="367" r:id="rId36"/>
    <p:sldId id="1937" r:id="rId37"/>
    <p:sldId id="1903" r:id="rId38"/>
    <p:sldId id="370" r:id="rId39"/>
    <p:sldId id="1909" r:id="rId40"/>
    <p:sldId id="1946" r:id="rId41"/>
    <p:sldId id="1910" r:id="rId42"/>
    <p:sldId id="1803" r:id="rId43"/>
    <p:sldId id="1868" r:id="rId44"/>
    <p:sldId id="1941" r:id="rId45"/>
    <p:sldId id="1921" r:id="rId46"/>
    <p:sldId id="1923" r:id="rId47"/>
    <p:sldId id="1940" r:id="rId48"/>
    <p:sldId id="356" r:id="rId49"/>
    <p:sldId id="1897" r:id="rId50"/>
    <p:sldId id="1924" r:id="rId51"/>
    <p:sldId id="1939" r:id="rId52"/>
    <p:sldId id="1943" r:id="rId53"/>
    <p:sldId id="1907" r:id="rId54"/>
    <p:sldId id="1938" r:id="rId5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ackground and key issues" id="{5C8D397E-C577-42B3-A3E6-140C6584B864}">
          <p14:sldIdLst>
            <p14:sldId id="339"/>
            <p14:sldId id="1797"/>
            <p14:sldId id="404"/>
            <p14:sldId id="348"/>
            <p14:sldId id="347"/>
            <p14:sldId id="268"/>
            <p14:sldId id="405"/>
            <p14:sldId id="345"/>
            <p14:sldId id="375"/>
            <p14:sldId id="1944"/>
          </p14:sldIdLst>
        </p14:section>
        <p14:section name="Clinical effectiveness" id="{D1BD2FA0-3D5B-4524-80EB-1D0448D954C2}">
          <p14:sldIdLst>
            <p14:sldId id="1799"/>
            <p14:sldId id="349"/>
            <p14:sldId id="1884"/>
            <p14:sldId id="1926"/>
            <p14:sldId id="1945"/>
            <p14:sldId id="1872"/>
            <p14:sldId id="1927"/>
            <p14:sldId id="1928"/>
          </p14:sldIdLst>
        </p14:section>
        <p14:section name="Modelling and cost effectiveness" id="{15D9281D-92C0-42D4-B787-1509A0A862A1}">
          <p14:sldIdLst>
            <p14:sldId id="1794"/>
            <p14:sldId id="1896"/>
            <p14:sldId id="1898"/>
            <p14:sldId id="1929"/>
            <p14:sldId id="1930"/>
            <p14:sldId id="1942"/>
            <p14:sldId id="1933"/>
            <p14:sldId id="1931"/>
            <p14:sldId id="1934"/>
            <p14:sldId id="1932"/>
            <p14:sldId id="1935"/>
            <p14:sldId id="1936"/>
            <p14:sldId id="367"/>
            <p14:sldId id="1937"/>
            <p14:sldId id="1903"/>
            <p14:sldId id="370"/>
            <p14:sldId id="1909"/>
            <p14:sldId id="1946"/>
            <p14:sldId id="1910"/>
          </p14:sldIdLst>
        </p14:section>
        <p14:section name="Supplmentary appendix" id="{D241162D-9E75-4861-AAD2-AEDC79239825}">
          <p14:sldIdLst>
            <p14:sldId id="1803"/>
            <p14:sldId id="1868"/>
            <p14:sldId id="1941"/>
            <p14:sldId id="1921"/>
            <p14:sldId id="1923"/>
            <p14:sldId id="1940"/>
            <p14:sldId id="356"/>
            <p14:sldId id="1897"/>
            <p14:sldId id="1924"/>
            <p14:sldId id="1939"/>
            <p14:sldId id="1943"/>
            <p14:sldId id="1907"/>
            <p14:sldId id="1938"/>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75001E9-C4C5-2676-3AFB-4DDD810D0BF7}" name="PRACZ, Anna (NHS GREATER MANCHESTER ICB - 00Y)" initials="PA(GMI0" userId="S::anna.pracz@nhs.net::6f3f5905-9a85-4cbf-9b03-891e0b1a6865" providerId="AD"/>
  <p188:author id="{DAE894F4-8E61-CEEB-0EE6-01EF2407F912}" name="Caron Jones" initials="CJ" userId="S::Caron.Jones@nice.org.uk::1dc48ed7-672c-4bcb-ad74-96dd81f92c73" providerId="AD"/>
  <p188:author id="{CC3F30F7-1271-D394-00A7-68CCFEB35EB6}" name="Dilan Savani" initials="DS" userId="S::Dilan.Savani@nice.org.uk::199ea9ab-a7d2-4c2d-b03e-57277f32c0b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Stella O'Brien" initials="S" lastIdx="44" clrIdx="6">
    <p:extLst>
      <p:ext uri="{19B8F6BF-5375-455C-9EA6-DF929625EA0E}">
        <p15:presenceInfo xmlns:p15="http://schemas.microsoft.com/office/powerpoint/2012/main" userId="Stella O'Brien" providerId="None"/>
      </p:ext>
    </p:extLst>
  </p:cmAuthor>
  <p:cmAuthor id="1" name="Kate Scott" initials="KS" lastIdx="1" clrIdx="0"/>
  <p:cmAuthor id="8" name="Zoe Charles" initials="ZC" lastIdx="2" clrIdx="7">
    <p:extLst>
      <p:ext uri="{19B8F6BF-5375-455C-9EA6-DF929625EA0E}">
        <p15:presenceInfo xmlns:p15="http://schemas.microsoft.com/office/powerpoint/2012/main" userId="S::Zoe.Charles@nice.org.uk::c135eabb-d70c-4ebe-9405-64402c662e6d" providerId="AD"/>
      </p:ext>
    </p:extLst>
  </p:cmAuthor>
  <p:cmAuthor id="2" name="Charlie Hewitt" initials="CH" lastIdx="68" clrIdx="1">
    <p:extLst>
      <p:ext uri="{19B8F6BF-5375-455C-9EA6-DF929625EA0E}">
        <p15:presenceInfo xmlns:p15="http://schemas.microsoft.com/office/powerpoint/2012/main" userId="S::Charlie.Hewitt@nice.org.uk::02b58234-bd66-4ca2-852b-669d09f951b3" providerId="AD"/>
      </p:ext>
    </p:extLst>
  </p:cmAuthor>
  <p:cmAuthor id="9" name="Summaya Mohammad" initials="SM" lastIdx="25" clrIdx="8">
    <p:extLst>
      <p:ext uri="{19B8F6BF-5375-455C-9EA6-DF929625EA0E}">
        <p15:presenceInfo xmlns:p15="http://schemas.microsoft.com/office/powerpoint/2012/main" userId="S::Summaya.Mohammad@nice.org.uk::ed520788-0580-4bf3-9985-ef000bf60d0b" providerId="AD"/>
      </p:ext>
    </p:extLst>
  </p:cmAuthor>
  <p:cmAuthor id="3" name="Alexandra Sampson" initials="AS" lastIdx="8" clrIdx="2">
    <p:extLst>
      <p:ext uri="{19B8F6BF-5375-455C-9EA6-DF929625EA0E}">
        <p15:presenceInfo xmlns:p15="http://schemas.microsoft.com/office/powerpoint/2012/main" userId="S::Alexandra.Sampson@nice.org.uk::5bf57bb1-a65f-4e5e-81b7-701a6cf4a8b7" providerId="AD"/>
      </p:ext>
    </p:extLst>
  </p:cmAuthor>
  <p:cmAuthor id="10" name="Caron Jones" initials="CJ" lastIdx="40" clrIdx="9">
    <p:extLst>
      <p:ext uri="{19B8F6BF-5375-455C-9EA6-DF929625EA0E}">
        <p15:presenceInfo xmlns:p15="http://schemas.microsoft.com/office/powerpoint/2012/main" userId="S::Caron.Jones@nice.org.uk::1dc48ed7-672c-4bcb-ad74-96dd81f92c73" providerId="AD"/>
      </p:ext>
    </p:extLst>
  </p:cmAuthor>
  <p:cmAuthor id="4" name="Elizabeth Bell" initials="EB" lastIdx="9" clrIdx="3">
    <p:extLst>
      <p:ext uri="{19B8F6BF-5375-455C-9EA6-DF929625EA0E}">
        <p15:presenceInfo xmlns:p15="http://schemas.microsoft.com/office/powerpoint/2012/main" userId="S::Elizabeth.Bell@nice.org.uk::db75d52a-bbc3-4365-b187-451fb7df6c85" providerId="AD"/>
      </p:ext>
    </p:extLst>
  </p:cmAuthor>
  <p:cmAuthor id="11" name="Dilan Savani" initials="DS" lastIdx="51" clrIdx="10">
    <p:extLst>
      <p:ext uri="{19B8F6BF-5375-455C-9EA6-DF929625EA0E}">
        <p15:presenceInfo xmlns:p15="http://schemas.microsoft.com/office/powerpoint/2012/main" userId="S::Dilan.Savani@nice.org.uk::199ea9ab-a7d2-4c2d-b03e-57277f32c0bd" providerId="AD"/>
      </p:ext>
    </p:extLst>
  </p:cmAuthor>
  <p:cmAuthor id="5" name="Albany Chandler" initials="AC" lastIdx="3" clrIdx="4">
    <p:extLst>
      <p:ext uri="{19B8F6BF-5375-455C-9EA6-DF929625EA0E}">
        <p15:presenceInfo xmlns:p15="http://schemas.microsoft.com/office/powerpoint/2012/main" userId="S::Albany.Chandler@nice.org.uk::c7eab9cc-0d4b-4e4f-af44-3a7070586937" providerId="AD"/>
      </p:ext>
    </p:extLst>
  </p:cmAuthor>
  <p:cmAuthor id="12" name="Alexandra Filby" initials="AF" lastIdx="37" clrIdx="11">
    <p:extLst>
      <p:ext uri="{19B8F6BF-5375-455C-9EA6-DF929625EA0E}">
        <p15:presenceInfo xmlns:p15="http://schemas.microsoft.com/office/powerpoint/2012/main" userId="S::Alexandra.Filby@nice.org.uk::572928bd-b411-49ea-94e7-8605fd05ba42" providerId="AD"/>
      </p:ext>
    </p:extLst>
  </p:cmAuthor>
  <p:cmAuthor id="6" name="Victoria Kelly" initials="VK" lastIdx="40" clrIdx="5">
    <p:extLst>
      <p:ext uri="{19B8F6BF-5375-455C-9EA6-DF929625EA0E}">
        <p15:presenceInfo xmlns:p15="http://schemas.microsoft.com/office/powerpoint/2012/main" userId="S::Victoria.Kelly@nice.org.uk::b3cb38c1-50f8-416d-a7ac-e58820acd66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DEF"/>
    <a:srgbClr val="F2E398"/>
    <a:srgbClr val="296D52"/>
    <a:srgbClr val="00B0F0"/>
    <a:srgbClr val="228096"/>
    <a:srgbClr val="37916D"/>
    <a:srgbClr val="FFC000"/>
    <a:srgbClr val="00B050"/>
    <a:srgbClr val="C00000"/>
    <a:srgbClr val="00436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FB9FBD-F4BA-4265-A5D3-32DA5EE9C355}" v="2" dt="2024-10-01T09:41:10.6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microsoft.com/office/2015/10/relationships/revisionInfo" Target="revisionInfo.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commentAuthors" Target="commentAuthors.xml"/><Relationship Id="rId5" Type="http://schemas.openxmlformats.org/officeDocument/2006/relationships/slideMaster" Target="slideMasters/slideMaster1.xml"/><Relationship Id="rId61" Type="http://schemas.openxmlformats.org/officeDocument/2006/relationships/theme" Target="theme/theme1.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notesMaster" Target="notesMasters/notesMaster1.xml"/><Relationship Id="rId64" Type="http://schemas.microsoft.com/office/2018/10/relationships/authors" Target="author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presProps" Target="presProp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handoutMaster" Target="handoutMasters/handoutMaster1.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3A7B4E0-C5AF-4E67-A372-F7A03C7E29D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latin typeface="Arial" panose="020B0604020202020204" pitchFamily="34" charset="0"/>
            </a:endParaRPr>
          </a:p>
        </p:txBody>
      </p:sp>
      <p:sp>
        <p:nvSpPr>
          <p:cNvPr id="3" name="Date Placeholder 2">
            <a:extLst>
              <a:ext uri="{FF2B5EF4-FFF2-40B4-BE49-F238E27FC236}">
                <a16:creationId xmlns:a16="http://schemas.microsoft.com/office/drawing/2014/main" id="{FF831CFB-1E73-40F4-AB1A-D345A7F8CA0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B99B0F1-6494-479E-9AB9-629C0F1571D6}" type="datetimeFigureOut">
              <a:rPr lang="en-GB" smtClean="0">
                <a:latin typeface="Arial" panose="020B0604020202020204" pitchFamily="34" charset="0"/>
              </a:rPr>
              <a:t>01/10/2024</a:t>
            </a:fld>
            <a:endParaRPr lang="en-GB">
              <a:latin typeface="Arial" panose="020B0604020202020204" pitchFamily="34" charset="0"/>
            </a:endParaRPr>
          </a:p>
        </p:txBody>
      </p:sp>
      <p:sp>
        <p:nvSpPr>
          <p:cNvPr id="4" name="Footer Placeholder 3">
            <a:extLst>
              <a:ext uri="{FF2B5EF4-FFF2-40B4-BE49-F238E27FC236}">
                <a16:creationId xmlns:a16="http://schemas.microsoft.com/office/drawing/2014/main" id="{FC8C8A56-2EE4-4E74-BCEC-B277CFD218C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latin typeface="Arial" panose="020B0604020202020204" pitchFamily="34" charset="0"/>
            </a:endParaRPr>
          </a:p>
        </p:txBody>
      </p:sp>
      <p:sp>
        <p:nvSpPr>
          <p:cNvPr id="5" name="Slide Number Placeholder 4">
            <a:extLst>
              <a:ext uri="{FF2B5EF4-FFF2-40B4-BE49-F238E27FC236}">
                <a16:creationId xmlns:a16="http://schemas.microsoft.com/office/drawing/2014/main" id="{852F1CB3-6147-438D-AE3F-8D3A9D32BC0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D6832AD-622C-4DA7-9523-4C5A8793F563}" type="slidenum">
              <a:rPr lang="en-GB" smtClean="0">
                <a:latin typeface="Arial" panose="020B0604020202020204" pitchFamily="34" charset="0"/>
              </a:rPr>
              <a:t>‹#›</a:t>
            </a:fld>
            <a:endParaRPr lang="en-GB">
              <a:latin typeface="Arial" panose="020B0604020202020204" pitchFamily="34" charset="0"/>
            </a:endParaRPr>
          </a:p>
        </p:txBody>
      </p:sp>
    </p:spTree>
    <p:extLst>
      <p:ext uri="{BB962C8B-B14F-4D97-AF65-F5344CB8AC3E}">
        <p14:creationId xmlns:p14="http://schemas.microsoft.com/office/powerpoint/2010/main" val="35185272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defRPr>
            </a:lvl1pPr>
          </a:lstStyle>
          <a:p>
            <a:fld id="{1E0D7A42-0977-2147-8194-01C3DBCDFF3E}" type="datetimeFigureOut">
              <a:rPr lang="en-US" smtClean="0"/>
              <a:pPr/>
              <a:t>10/1/2024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20204" pitchFamily="34" charset="0"/>
              </a:defRPr>
            </a:lvl1pPr>
          </a:lstStyle>
          <a:p>
            <a:fld id="{3D92B9AF-1FF3-B64A-A57E-17202D6D58C9}" type="slidenum">
              <a:rPr lang="en-US" smtClean="0"/>
              <a:pPr/>
              <a:t>‹#›</a:t>
            </a:fld>
            <a:endParaRPr lang="en-US"/>
          </a:p>
        </p:txBody>
      </p:sp>
    </p:spTree>
    <p:extLst>
      <p:ext uri="{BB962C8B-B14F-4D97-AF65-F5344CB8AC3E}">
        <p14:creationId xmlns:p14="http://schemas.microsoft.com/office/powerpoint/2010/main" val="42326004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sz="1200">
              <a:effectLst/>
              <a:highlight>
                <a:srgbClr val="00FFFF"/>
              </a:highlight>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3D92B9AF-1FF3-B64A-A57E-17202D6D58C9}" type="slidenum">
              <a:rPr lang="en-US" smtClean="0"/>
              <a:t>1</a:t>
            </a:fld>
            <a:endParaRPr lang="en-US"/>
          </a:p>
        </p:txBody>
      </p:sp>
    </p:spTree>
    <p:extLst>
      <p:ext uri="{BB962C8B-B14F-4D97-AF65-F5344CB8AC3E}">
        <p14:creationId xmlns:p14="http://schemas.microsoft.com/office/powerpoint/2010/main" val="32979250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a:latin typeface="Arial" panose="020B0604020202020204" pitchFamily="34" charset="0"/>
            </a:endParaRPr>
          </a:p>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10</a:t>
            </a:fld>
            <a:endParaRPr lang="en-US"/>
          </a:p>
        </p:txBody>
      </p:sp>
    </p:spTree>
    <p:extLst>
      <p:ext uri="{BB962C8B-B14F-4D97-AF65-F5344CB8AC3E}">
        <p14:creationId xmlns:p14="http://schemas.microsoft.com/office/powerpoint/2010/main" val="3236273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11</a:t>
            </a:fld>
            <a:endParaRPr lang="en-US"/>
          </a:p>
        </p:txBody>
      </p:sp>
    </p:spTree>
    <p:extLst>
      <p:ext uri="{BB962C8B-B14F-4D97-AF65-F5344CB8AC3E}">
        <p14:creationId xmlns:p14="http://schemas.microsoft.com/office/powerpoint/2010/main" val="15984130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a:effectLst/>
                <a:latin typeface="Times New Roman" panose="02020603050405020304" pitchFamily="18" charset="0"/>
                <a:ea typeface="Times New Roman" panose="02020603050405020304" pitchFamily="18" charset="0"/>
                <a:cs typeface="Arial" panose="020B0604020202020204" pitchFamily="34" charset="0"/>
              </a:rPr>
              <a:t>People achieving a 50% reduction from baseline in the total AN count, with no increase from baseline in abscess or DT count are defined as HiSCR50 responders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a:effectLst/>
                <a:latin typeface="Times New Roman" panose="02020603050405020304" pitchFamily="18" charset="0"/>
                <a:ea typeface="Times New Roman" panose="02020603050405020304" pitchFamily="18" charset="0"/>
                <a:cs typeface="Arial" panose="020B0604020202020204" pitchFamily="34" charset="0"/>
              </a:rPr>
              <a:t>A disease flare was defined as at least a 25% increase in AN count with an absolute increase of ≥2 AN relative to baseline.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a:effectLst/>
                <a:latin typeface="Times New Roman" panose="02020603050405020304" pitchFamily="18" charset="0"/>
                <a:ea typeface="Times New Roman" panose="02020603050405020304" pitchFamily="18" charset="0"/>
              </a:rPr>
              <a:t>The DLQI comprises ten questions based on skin disease symptoms and impact on </a:t>
            </a:r>
            <a:r>
              <a:rPr lang="en-GB" sz="1800" err="1">
                <a:effectLst/>
                <a:latin typeface="Times New Roman" panose="02020603050405020304" pitchFamily="18" charset="0"/>
                <a:ea typeface="Times New Roman" panose="02020603050405020304" pitchFamily="18" charset="0"/>
              </a:rPr>
              <a:t>HRQoL</a:t>
            </a:r>
            <a:r>
              <a:rPr lang="en-GB" sz="1800">
                <a:effectLst/>
                <a:latin typeface="Times New Roman" panose="02020603050405020304" pitchFamily="18" charset="0"/>
                <a:ea typeface="Times New Roman" panose="02020603050405020304" pitchFamily="18" charset="0"/>
              </a:rPr>
              <a:t>. Scores range from 0 to 30, with higher scores indicating worse </a:t>
            </a:r>
            <a:r>
              <a:rPr lang="en-GB" sz="1800" err="1">
                <a:effectLst/>
                <a:latin typeface="Times New Roman" panose="02020603050405020304" pitchFamily="18" charset="0"/>
                <a:ea typeface="Times New Roman" panose="02020603050405020304" pitchFamily="18" charset="0"/>
              </a:rPr>
              <a:t>HRQoL</a:t>
            </a:r>
            <a:r>
              <a:rPr lang="en-GB" sz="1800">
                <a:effectLst/>
                <a:latin typeface="Times New Roman" panose="02020603050405020304" pitchFamily="18" charset="0"/>
                <a:ea typeface="Times New Roman" panose="02020603050405020304" pitchFamily="18" charset="0"/>
              </a:rPr>
              <a:t>. A 4 point improvement is defined as an MCID among people with baseline scores ≥ 4.</a:t>
            </a:r>
          </a:p>
          <a:p>
            <a:r>
              <a:rPr lang="en-GB" sz="1800">
                <a:effectLst/>
                <a:latin typeface="Arial" panose="020B0604020202020204" pitchFamily="34" charset="0"/>
                <a:ea typeface="Times New Roman" panose="02020603050405020304" pitchFamily="18" charset="0"/>
                <a:cs typeface="Times New Roman" panose="02020603050405020304" pitchFamily="18" charset="0"/>
              </a:rPr>
              <a:t>Absolute change from baseline in Skin Pain score was assessed using the “worst skin pain” item (11-point NRS) in the HSSDD.</a:t>
            </a:r>
          </a:p>
          <a:p>
            <a:r>
              <a:rPr lang="en-GB" sz="1800">
                <a:effectLst/>
                <a:latin typeface="Arial" panose="020B0604020202020204" pitchFamily="34" charset="0"/>
                <a:ea typeface="Times New Roman" panose="02020603050405020304" pitchFamily="18" charset="0"/>
                <a:cs typeface="Times New Roman" panose="02020603050405020304" pitchFamily="18" charset="0"/>
              </a:rPr>
              <a:t>Skin pain response was based on the threshold for clinically meaningful change (defined as at least a 3-point decrease from baseline in HSSDD weekly worst skin pain score) among study participants with a score of ≥ 3 at baseline.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p>
        </p:txBody>
      </p:sp>
      <p:sp>
        <p:nvSpPr>
          <p:cNvPr id="4" name="Slide Number Placeholder 3"/>
          <p:cNvSpPr>
            <a:spLocks noGrp="1"/>
          </p:cNvSpPr>
          <p:nvPr>
            <p:ph type="sldNum" sz="quarter" idx="5"/>
          </p:nvPr>
        </p:nvSpPr>
        <p:spPr/>
        <p:txBody>
          <a:bodyPr/>
          <a:lstStyle/>
          <a:p>
            <a:fld id="{3D92B9AF-1FF3-B64A-A57E-17202D6D58C9}" type="slidenum">
              <a:rPr lang="en-US" smtClean="0"/>
              <a:pPr/>
              <a:t>12</a:t>
            </a:fld>
            <a:endParaRPr lang="en-US"/>
          </a:p>
        </p:txBody>
      </p:sp>
    </p:spTree>
    <p:extLst>
      <p:ext uri="{BB962C8B-B14F-4D97-AF65-F5344CB8AC3E}">
        <p14:creationId xmlns:p14="http://schemas.microsoft.com/office/powerpoint/2010/main" val="11774637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a:effectLst/>
                <a:latin typeface="Times New Roman" panose="02020603050405020304" pitchFamily="18" charset="0"/>
                <a:ea typeface="Times New Roman" panose="02020603050405020304" pitchFamily="18" charset="0"/>
              </a:rPr>
              <a:t>HiSCR50: 50% reduction from baseline in the total AN count, with no increase from baseline in abscess or draining tunnel count</a:t>
            </a:r>
          </a:p>
          <a:p>
            <a:endParaRPr lang="en-GB" sz="1800">
              <a:effectLst/>
              <a:latin typeface="Times New Roman" panose="02020603050405020304" pitchFamily="18" charset="0"/>
            </a:endParaRPr>
          </a:p>
          <a:p>
            <a:r>
              <a:rPr lang="en-GB" sz="1800">
                <a:effectLst/>
                <a:latin typeface="Times New Roman" panose="02020603050405020304" pitchFamily="18" charset="0"/>
              </a:rPr>
              <a:t>Source: adapted from EAR tables 8 and 52  </a:t>
            </a:r>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13</a:t>
            </a:fld>
            <a:endParaRPr lang="en-US"/>
          </a:p>
        </p:txBody>
      </p:sp>
    </p:spTree>
    <p:extLst>
      <p:ext uri="{BB962C8B-B14F-4D97-AF65-F5344CB8AC3E}">
        <p14:creationId xmlns:p14="http://schemas.microsoft.com/office/powerpoint/2010/main" val="18950180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Source: adapted from EAR table 53</a:t>
            </a:r>
          </a:p>
        </p:txBody>
      </p:sp>
      <p:sp>
        <p:nvSpPr>
          <p:cNvPr id="4" name="Slide Number Placeholder 3"/>
          <p:cNvSpPr>
            <a:spLocks noGrp="1"/>
          </p:cNvSpPr>
          <p:nvPr>
            <p:ph type="sldNum" sz="quarter" idx="5"/>
          </p:nvPr>
        </p:nvSpPr>
        <p:spPr/>
        <p:txBody>
          <a:bodyPr/>
          <a:lstStyle/>
          <a:p>
            <a:fld id="{3D92B9AF-1FF3-B64A-A57E-17202D6D58C9}" type="slidenum">
              <a:rPr lang="en-US" smtClean="0"/>
              <a:pPr/>
              <a:t>14</a:t>
            </a:fld>
            <a:endParaRPr lang="en-US"/>
          </a:p>
        </p:txBody>
      </p:sp>
    </p:spTree>
    <p:extLst>
      <p:ext uri="{BB962C8B-B14F-4D97-AF65-F5344CB8AC3E}">
        <p14:creationId xmlns:p14="http://schemas.microsoft.com/office/powerpoint/2010/main" val="15022774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Source: adapted from EAR table 14</a:t>
            </a:r>
          </a:p>
        </p:txBody>
      </p:sp>
      <p:sp>
        <p:nvSpPr>
          <p:cNvPr id="4" name="Slide Number Placeholder 3"/>
          <p:cNvSpPr>
            <a:spLocks noGrp="1"/>
          </p:cNvSpPr>
          <p:nvPr>
            <p:ph type="sldNum" sz="quarter" idx="5"/>
          </p:nvPr>
        </p:nvSpPr>
        <p:spPr/>
        <p:txBody>
          <a:bodyPr/>
          <a:lstStyle/>
          <a:p>
            <a:fld id="{3D92B9AF-1FF3-B64A-A57E-17202D6D58C9}" type="slidenum">
              <a:rPr lang="en-US" smtClean="0"/>
              <a:pPr/>
              <a:t>15</a:t>
            </a:fld>
            <a:endParaRPr lang="en-US"/>
          </a:p>
        </p:txBody>
      </p:sp>
    </p:spTree>
    <p:extLst>
      <p:ext uri="{BB962C8B-B14F-4D97-AF65-F5344CB8AC3E}">
        <p14:creationId xmlns:p14="http://schemas.microsoft.com/office/powerpoint/2010/main" val="3979346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16</a:t>
            </a:fld>
            <a:endParaRPr lang="en-US"/>
          </a:p>
        </p:txBody>
      </p:sp>
    </p:spTree>
    <p:extLst>
      <p:ext uri="{BB962C8B-B14F-4D97-AF65-F5344CB8AC3E}">
        <p14:creationId xmlns:p14="http://schemas.microsoft.com/office/powerpoint/2010/main" val="8314474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17</a:t>
            </a:fld>
            <a:endParaRPr lang="en-US"/>
          </a:p>
        </p:txBody>
      </p:sp>
    </p:spTree>
    <p:extLst>
      <p:ext uri="{BB962C8B-B14F-4D97-AF65-F5344CB8AC3E}">
        <p14:creationId xmlns:p14="http://schemas.microsoft.com/office/powerpoint/2010/main" val="26721777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18</a:t>
            </a:fld>
            <a:endParaRPr lang="en-US"/>
          </a:p>
        </p:txBody>
      </p:sp>
    </p:spTree>
    <p:extLst>
      <p:ext uri="{BB962C8B-B14F-4D97-AF65-F5344CB8AC3E}">
        <p14:creationId xmlns:p14="http://schemas.microsoft.com/office/powerpoint/2010/main" val="29759902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19</a:t>
            </a:fld>
            <a:endParaRPr lang="en-US"/>
          </a:p>
        </p:txBody>
      </p:sp>
    </p:spTree>
    <p:extLst>
      <p:ext uri="{BB962C8B-B14F-4D97-AF65-F5344CB8AC3E}">
        <p14:creationId xmlns:p14="http://schemas.microsoft.com/office/powerpoint/2010/main" val="1943993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2</a:t>
            </a:fld>
            <a:endParaRPr lang="en-US"/>
          </a:p>
        </p:txBody>
      </p:sp>
    </p:spTree>
    <p:extLst>
      <p:ext uri="{BB962C8B-B14F-4D97-AF65-F5344CB8AC3E}">
        <p14:creationId xmlns:p14="http://schemas.microsoft.com/office/powerpoint/2010/main" val="27799142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spcBef>
                <a:spcPts val="600"/>
              </a:spcBef>
              <a:spcAft>
                <a:spcPts val="1200"/>
              </a:spcAft>
            </a:pPr>
            <a:r>
              <a:rPr lang="en-GB" sz="1800">
                <a:effectLst/>
                <a:latin typeface="Times New Roman" panose="02020603050405020304" pitchFamily="18" charset="0"/>
                <a:ea typeface="Times New Roman" panose="02020603050405020304" pitchFamily="18" charset="0"/>
                <a:cs typeface="Times New Roman" panose="02020603050405020304" pitchFamily="18" charset="0"/>
              </a:rPr>
              <a:t>All patients enter the model in the non-response health state</a:t>
            </a:r>
          </a:p>
          <a:p>
            <a:pPr>
              <a:lnSpc>
                <a:spcPct val="150000"/>
              </a:lnSpc>
              <a:spcBef>
                <a:spcPts val="600"/>
              </a:spcBef>
              <a:spcAft>
                <a:spcPts val="1200"/>
              </a:spcAft>
            </a:pPr>
            <a:r>
              <a:rPr lang="en-GB" sz="1800">
                <a:effectLst/>
                <a:latin typeface="Times New Roman" panose="02020603050405020304" pitchFamily="18" charset="0"/>
                <a:ea typeface="Times New Roman" panose="02020603050405020304" pitchFamily="18" charset="0"/>
                <a:cs typeface="Times New Roman" panose="02020603050405020304" pitchFamily="18" charset="0"/>
              </a:rPr>
              <a:t>Modelled health states:</a:t>
            </a:r>
          </a:p>
          <a:p>
            <a:pPr marL="342900" lvl="0" indent="-342900">
              <a:lnSpc>
                <a:spcPct val="150000"/>
              </a:lnSpc>
              <a:spcBef>
                <a:spcPts val="600"/>
              </a:spcBef>
              <a:buFont typeface="Symbol" panose="05050102010706020507" pitchFamily="18" charset="2"/>
              <a:buChar char=""/>
            </a:pPr>
            <a:r>
              <a:rPr lang="en-GB" sz="1800">
                <a:effectLst/>
                <a:latin typeface="Times New Roman" panose="02020603050405020304" pitchFamily="18" charset="0"/>
                <a:ea typeface="Times New Roman" panose="02020603050405020304" pitchFamily="18" charset="0"/>
                <a:cs typeface="Times New Roman" panose="02020603050405020304" pitchFamily="18" charset="0"/>
              </a:rPr>
              <a:t>“Non-response” (</a:t>
            </a:r>
            <a:r>
              <a:rPr lang="en-GB" sz="1800" err="1">
                <a:effectLst/>
                <a:latin typeface="Times New Roman" panose="02020603050405020304" pitchFamily="18" charset="0"/>
                <a:ea typeface="Times New Roman" panose="02020603050405020304" pitchFamily="18" charset="0"/>
                <a:cs typeface="Times New Roman" panose="02020603050405020304" pitchFamily="18" charset="0"/>
              </a:rPr>
              <a:t>HiSCR</a:t>
            </a:r>
            <a:r>
              <a:rPr lang="en-GB" sz="1800">
                <a:effectLst/>
                <a:latin typeface="Times New Roman" panose="02020603050405020304" pitchFamily="18" charset="0"/>
                <a:ea typeface="Times New Roman" panose="02020603050405020304" pitchFamily="18" charset="0"/>
                <a:cs typeface="Times New Roman" panose="02020603050405020304" pitchFamily="18" charset="0"/>
              </a:rPr>
              <a:t>&lt;25), corresponding to a less than 25% reduction in total AN count and/or an increase in abscesses or draining tunnels; </a:t>
            </a:r>
          </a:p>
          <a:p>
            <a:pPr marL="342900" lvl="0" indent="-342900">
              <a:lnSpc>
                <a:spcPct val="150000"/>
              </a:lnSpc>
              <a:buFont typeface="Symbol" panose="05050102010706020507" pitchFamily="18" charset="2"/>
              <a:buChar char=""/>
            </a:pPr>
            <a:r>
              <a:rPr lang="en-GB" sz="1800">
                <a:effectLst/>
                <a:latin typeface="Times New Roman" panose="02020603050405020304" pitchFamily="18" charset="0"/>
                <a:ea typeface="Times New Roman" panose="02020603050405020304" pitchFamily="18" charset="0"/>
                <a:cs typeface="Times New Roman" panose="02020603050405020304" pitchFamily="18" charset="0"/>
              </a:rPr>
              <a:t>“Partial response” (HiSCR25), a reduction in total AN count of 25% and less than 50% and no increase in abscesses or draining tunnels;</a:t>
            </a:r>
          </a:p>
          <a:p>
            <a:pPr marL="342900" lvl="0" indent="-342900">
              <a:lnSpc>
                <a:spcPct val="150000"/>
              </a:lnSpc>
              <a:buFont typeface="Symbol" panose="05050102010706020507" pitchFamily="18" charset="2"/>
              <a:buChar char=""/>
            </a:pPr>
            <a:r>
              <a:rPr lang="en-GB" sz="1800">
                <a:effectLst/>
                <a:latin typeface="Times New Roman" panose="02020603050405020304" pitchFamily="18" charset="0"/>
                <a:ea typeface="Times New Roman" panose="02020603050405020304" pitchFamily="18" charset="0"/>
                <a:cs typeface="Times New Roman" panose="02020603050405020304" pitchFamily="18" charset="0"/>
              </a:rPr>
              <a:t>“Response” (HiSCR50), a reduction of 50% and less than 75% and no increase in abscesses or draining tunnels;</a:t>
            </a:r>
          </a:p>
          <a:p>
            <a:pPr marL="342900" lvl="0" indent="-342900">
              <a:lnSpc>
                <a:spcPct val="150000"/>
              </a:lnSpc>
              <a:buFont typeface="Symbol" panose="05050102010706020507" pitchFamily="18" charset="2"/>
              <a:buChar char=""/>
            </a:pPr>
            <a:r>
              <a:rPr lang="en-GB" sz="1800">
                <a:effectLst/>
                <a:latin typeface="Times New Roman" panose="02020603050405020304" pitchFamily="18" charset="0"/>
                <a:ea typeface="Times New Roman" panose="02020603050405020304" pitchFamily="18" charset="0"/>
                <a:cs typeface="Times New Roman" panose="02020603050405020304" pitchFamily="18" charset="0"/>
              </a:rPr>
              <a:t>“High response” (HiSCR75), a reduction of 75% and less than 90% and no increase in abscesses or draining tunnels;</a:t>
            </a:r>
          </a:p>
          <a:p>
            <a:pPr marL="342900" lvl="0" indent="-342900">
              <a:lnSpc>
                <a:spcPct val="150000"/>
              </a:lnSpc>
              <a:buFont typeface="Symbol" panose="05050102010706020507" pitchFamily="18" charset="2"/>
              <a:buChar char=""/>
            </a:pPr>
            <a:r>
              <a:rPr lang="en-GB" sz="1800">
                <a:effectLst/>
                <a:latin typeface="Times New Roman" panose="02020603050405020304" pitchFamily="18" charset="0"/>
                <a:ea typeface="Times New Roman" panose="02020603050405020304" pitchFamily="18" charset="0"/>
                <a:cs typeface="Times New Roman" panose="02020603050405020304" pitchFamily="18" charset="0"/>
              </a:rPr>
              <a:t>“Very high response” (HiSCR90), showing an </a:t>
            </a:r>
            <a:r>
              <a:rPr lang="en-GB" sz="1800" err="1">
                <a:effectLst/>
                <a:latin typeface="Times New Roman" panose="02020603050405020304" pitchFamily="18" charset="0"/>
                <a:ea typeface="Times New Roman" panose="02020603050405020304" pitchFamily="18" charset="0"/>
                <a:cs typeface="Times New Roman" panose="02020603050405020304" pitchFamily="18" charset="0"/>
              </a:rPr>
              <a:t>AN</a:t>
            </a:r>
            <a:r>
              <a:rPr lang="en-GB" sz="1800">
                <a:effectLst/>
                <a:latin typeface="Times New Roman" panose="02020603050405020304" pitchFamily="18" charset="0"/>
                <a:ea typeface="Times New Roman" panose="02020603050405020304" pitchFamily="18" charset="0"/>
                <a:cs typeface="Times New Roman" panose="02020603050405020304" pitchFamily="18" charset="0"/>
              </a:rPr>
              <a:t> count reduction from baseline of 90-100% and no increase in abscesses or draining tunnels;</a:t>
            </a:r>
          </a:p>
          <a:p>
            <a:pPr marL="342900" lvl="0" indent="-342900">
              <a:lnSpc>
                <a:spcPct val="150000"/>
              </a:lnSpc>
              <a:spcAft>
                <a:spcPts val="1200"/>
              </a:spcAft>
              <a:buFont typeface="Symbol" panose="05050102010706020507" pitchFamily="18" charset="2"/>
              <a:buChar char=""/>
            </a:pPr>
            <a:r>
              <a:rPr lang="en-GB" sz="1800">
                <a:effectLst/>
                <a:latin typeface="Times New Roman" panose="02020603050405020304" pitchFamily="18" charset="0"/>
                <a:ea typeface="Times New Roman" panose="02020603050405020304" pitchFamily="18" charset="0"/>
                <a:cs typeface="Times New Roman" panose="02020603050405020304" pitchFamily="18" charset="0"/>
              </a:rPr>
              <a:t>“Death”, absorbing health state.</a:t>
            </a:r>
          </a:p>
          <a:p>
            <a:endParaRPr lang="en-GB" b="0"/>
          </a:p>
        </p:txBody>
      </p:sp>
      <p:sp>
        <p:nvSpPr>
          <p:cNvPr id="4" name="Slide Number Placeholder 3"/>
          <p:cNvSpPr>
            <a:spLocks noGrp="1"/>
          </p:cNvSpPr>
          <p:nvPr>
            <p:ph type="sldNum" sz="quarter" idx="5"/>
          </p:nvPr>
        </p:nvSpPr>
        <p:spPr/>
        <p:txBody>
          <a:bodyPr/>
          <a:lstStyle/>
          <a:p>
            <a:fld id="{3D92B9AF-1FF3-B64A-A57E-17202D6D58C9}" type="slidenum">
              <a:rPr lang="en-US" smtClean="0"/>
              <a:pPr/>
              <a:t>20</a:t>
            </a:fld>
            <a:endParaRPr lang="en-US"/>
          </a:p>
        </p:txBody>
      </p:sp>
    </p:spTree>
    <p:extLst>
      <p:ext uri="{BB962C8B-B14F-4D97-AF65-F5344CB8AC3E}">
        <p14:creationId xmlns:p14="http://schemas.microsoft.com/office/powerpoint/2010/main" val="19560179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E0B55B-E544-5774-EFB7-FB125B5AAB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08C02B-6524-494F-520E-B8331C7E4BA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57A7B5B-6DBE-EE42-DA78-20CB24053F60}"/>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963ED610-49D9-0ED4-FB4C-6D235C35BCC0}"/>
              </a:ext>
            </a:extLst>
          </p:cNvPr>
          <p:cNvSpPr>
            <a:spLocks noGrp="1"/>
          </p:cNvSpPr>
          <p:nvPr>
            <p:ph type="sldNum" sz="quarter" idx="5"/>
          </p:nvPr>
        </p:nvSpPr>
        <p:spPr/>
        <p:txBody>
          <a:bodyPr/>
          <a:lstStyle/>
          <a:p>
            <a:fld id="{3D92B9AF-1FF3-B64A-A57E-17202D6D58C9}" type="slidenum">
              <a:rPr lang="en-US" smtClean="0"/>
              <a:pPr/>
              <a:t>21</a:t>
            </a:fld>
            <a:endParaRPr lang="en-US"/>
          </a:p>
        </p:txBody>
      </p:sp>
    </p:spTree>
    <p:extLst>
      <p:ext uri="{BB962C8B-B14F-4D97-AF65-F5344CB8AC3E}">
        <p14:creationId xmlns:p14="http://schemas.microsoft.com/office/powerpoint/2010/main" val="38703908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E0B55B-E544-5774-EFB7-FB125B5AAB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08C02B-6524-494F-520E-B8331C7E4BA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57A7B5B-6DBE-EE42-DA78-20CB24053F60}"/>
              </a:ext>
            </a:extLst>
          </p:cNvPr>
          <p:cNvSpPr>
            <a:spLocks noGrp="1"/>
          </p:cNvSpPr>
          <p:nvPr>
            <p:ph type="body" idx="1"/>
          </p:nvPr>
        </p:nvSpPr>
        <p:spPr/>
        <p:txBody>
          <a:bodyPr/>
          <a:lstStyle/>
          <a:p>
            <a:r>
              <a:rPr lang="en-GB"/>
              <a:t>TA935: Secukinumab for treating moderate to severe hidradenitis suppurativa</a:t>
            </a:r>
          </a:p>
        </p:txBody>
      </p:sp>
      <p:sp>
        <p:nvSpPr>
          <p:cNvPr id="4" name="Slide Number Placeholder 3">
            <a:extLst>
              <a:ext uri="{FF2B5EF4-FFF2-40B4-BE49-F238E27FC236}">
                <a16:creationId xmlns:a16="http://schemas.microsoft.com/office/drawing/2014/main" id="{963ED610-49D9-0ED4-FB4C-6D235C35BCC0}"/>
              </a:ext>
            </a:extLst>
          </p:cNvPr>
          <p:cNvSpPr>
            <a:spLocks noGrp="1"/>
          </p:cNvSpPr>
          <p:nvPr>
            <p:ph type="sldNum" sz="quarter" idx="5"/>
          </p:nvPr>
        </p:nvSpPr>
        <p:spPr/>
        <p:txBody>
          <a:bodyPr/>
          <a:lstStyle/>
          <a:p>
            <a:fld id="{3D92B9AF-1FF3-B64A-A57E-17202D6D58C9}" type="slidenum">
              <a:rPr lang="en-US" smtClean="0"/>
              <a:pPr/>
              <a:t>22</a:t>
            </a:fld>
            <a:endParaRPr lang="en-US"/>
          </a:p>
        </p:txBody>
      </p:sp>
    </p:spTree>
    <p:extLst>
      <p:ext uri="{BB962C8B-B14F-4D97-AF65-F5344CB8AC3E}">
        <p14:creationId xmlns:p14="http://schemas.microsoft.com/office/powerpoint/2010/main" val="41707223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E0B55B-E544-5774-EFB7-FB125B5AAB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08C02B-6524-494F-520E-B8331C7E4BA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57A7B5B-6DBE-EE42-DA78-20CB24053F60}"/>
              </a:ext>
            </a:extLst>
          </p:cNvPr>
          <p:cNvSpPr>
            <a:spLocks noGrp="1"/>
          </p:cNvSpPr>
          <p:nvPr>
            <p:ph type="body" idx="1"/>
          </p:nvPr>
        </p:nvSpPr>
        <p:spPr/>
        <p:txBody>
          <a:bodyPr/>
          <a:lstStyle/>
          <a:p>
            <a:r>
              <a:rPr lang="en-GB"/>
              <a:t>Bimekizumab </a:t>
            </a:r>
            <a:r>
              <a:rPr lang="en-GB" err="1"/>
              <a:t>smpc</a:t>
            </a:r>
            <a:r>
              <a:rPr lang="en-GB"/>
              <a:t> wording on discontinuation: consideration should be given to discontinuing treatment in patients who have shown no improvement by 16 weeks of treatment. </a:t>
            </a:r>
          </a:p>
        </p:txBody>
      </p:sp>
      <p:sp>
        <p:nvSpPr>
          <p:cNvPr id="4" name="Slide Number Placeholder 3">
            <a:extLst>
              <a:ext uri="{FF2B5EF4-FFF2-40B4-BE49-F238E27FC236}">
                <a16:creationId xmlns:a16="http://schemas.microsoft.com/office/drawing/2014/main" id="{963ED610-49D9-0ED4-FB4C-6D235C35BCC0}"/>
              </a:ext>
            </a:extLst>
          </p:cNvPr>
          <p:cNvSpPr>
            <a:spLocks noGrp="1"/>
          </p:cNvSpPr>
          <p:nvPr>
            <p:ph type="sldNum" sz="quarter" idx="5"/>
          </p:nvPr>
        </p:nvSpPr>
        <p:spPr/>
        <p:txBody>
          <a:bodyPr/>
          <a:lstStyle/>
          <a:p>
            <a:fld id="{3D92B9AF-1FF3-B64A-A57E-17202D6D58C9}" type="slidenum">
              <a:rPr lang="en-US" smtClean="0"/>
              <a:pPr/>
              <a:t>23</a:t>
            </a:fld>
            <a:endParaRPr lang="en-US"/>
          </a:p>
        </p:txBody>
      </p:sp>
    </p:spTree>
    <p:extLst>
      <p:ext uri="{BB962C8B-B14F-4D97-AF65-F5344CB8AC3E}">
        <p14:creationId xmlns:p14="http://schemas.microsoft.com/office/powerpoint/2010/main" val="31159394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24</a:t>
            </a:fld>
            <a:endParaRPr lang="en-US"/>
          </a:p>
        </p:txBody>
      </p:sp>
    </p:spTree>
    <p:extLst>
      <p:ext uri="{BB962C8B-B14F-4D97-AF65-F5344CB8AC3E}">
        <p14:creationId xmlns:p14="http://schemas.microsoft.com/office/powerpoint/2010/main" val="33773677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E0B55B-E544-5774-EFB7-FB125B5AAB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08C02B-6524-494F-520E-B8331C7E4BA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57A7B5B-6DBE-EE42-DA78-20CB24053F60}"/>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TA935: </a:t>
            </a:r>
            <a:r>
              <a:rPr lang="en-GB" b="0" i="0">
                <a:solidFill>
                  <a:srgbClr val="0E0E0E"/>
                </a:solidFill>
                <a:effectLst/>
                <a:highlight>
                  <a:srgbClr val="FBFAF8"/>
                </a:highlight>
                <a:latin typeface="+mn-lt"/>
              </a:rPr>
              <a:t>Secukinumab for treating moderate to severe hidradenitis suppurativa</a:t>
            </a:r>
          </a:p>
          <a:p>
            <a:endParaRPr lang="en-GB"/>
          </a:p>
        </p:txBody>
      </p:sp>
      <p:sp>
        <p:nvSpPr>
          <p:cNvPr id="4" name="Slide Number Placeholder 3">
            <a:extLst>
              <a:ext uri="{FF2B5EF4-FFF2-40B4-BE49-F238E27FC236}">
                <a16:creationId xmlns:a16="http://schemas.microsoft.com/office/drawing/2014/main" id="{963ED610-49D9-0ED4-FB4C-6D235C35BCC0}"/>
              </a:ext>
            </a:extLst>
          </p:cNvPr>
          <p:cNvSpPr>
            <a:spLocks noGrp="1"/>
          </p:cNvSpPr>
          <p:nvPr>
            <p:ph type="sldNum" sz="quarter" idx="5"/>
          </p:nvPr>
        </p:nvSpPr>
        <p:spPr/>
        <p:txBody>
          <a:bodyPr/>
          <a:lstStyle/>
          <a:p>
            <a:fld id="{3D92B9AF-1FF3-B64A-A57E-17202D6D58C9}" type="slidenum">
              <a:rPr lang="en-US" smtClean="0"/>
              <a:pPr/>
              <a:t>25</a:t>
            </a:fld>
            <a:endParaRPr lang="en-US"/>
          </a:p>
        </p:txBody>
      </p:sp>
    </p:spTree>
    <p:extLst>
      <p:ext uri="{BB962C8B-B14F-4D97-AF65-F5344CB8AC3E}">
        <p14:creationId xmlns:p14="http://schemas.microsoft.com/office/powerpoint/2010/main" val="12130944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E0B55B-E544-5774-EFB7-FB125B5AAB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08C02B-6524-494F-520E-B8331C7E4BA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57A7B5B-6DBE-EE42-DA78-20CB24053F60}"/>
              </a:ext>
            </a:extLst>
          </p:cNvPr>
          <p:cNvSpPr>
            <a:spLocks noGrp="1"/>
          </p:cNvSpPr>
          <p:nvPr>
            <p:ph type="body" idx="1"/>
          </p:nvPr>
        </p:nvSpPr>
        <p:spPr/>
        <p:txBody>
          <a:bodyPr/>
          <a:lstStyle/>
          <a:p>
            <a:r>
              <a:rPr lang="en-GB"/>
              <a:t>TA392: Adalimumab for treating moderate to severe hidradenitis suppurativa</a:t>
            </a:r>
          </a:p>
        </p:txBody>
      </p:sp>
      <p:sp>
        <p:nvSpPr>
          <p:cNvPr id="4" name="Slide Number Placeholder 3">
            <a:extLst>
              <a:ext uri="{FF2B5EF4-FFF2-40B4-BE49-F238E27FC236}">
                <a16:creationId xmlns:a16="http://schemas.microsoft.com/office/drawing/2014/main" id="{963ED610-49D9-0ED4-FB4C-6D235C35BCC0}"/>
              </a:ext>
            </a:extLst>
          </p:cNvPr>
          <p:cNvSpPr>
            <a:spLocks noGrp="1"/>
          </p:cNvSpPr>
          <p:nvPr>
            <p:ph type="sldNum" sz="quarter" idx="5"/>
          </p:nvPr>
        </p:nvSpPr>
        <p:spPr/>
        <p:txBody>
          <a:bodyPr/>
          <a:lstStyle/>
          <a:p>
            <a:fld id="{3D92B9AF-1FF3-B64A-A57E-17202D6D58C9}" type="slidenum">
              <a:rPr lang="en-US" smtClean="0"/>
              <a:pPr/>
              <a:t>26</a:t>
            </a:fld>
            <a:endParaRPr lang="en-US"/>
          </a:p>
        </p:txBody>
      </p:sp>
    </p:spTree>
    <p:extLst>
      <p:ext uri="{BB962C8B-B14F-4D97-AF65-F5344CB8AC3E}">
        <p14:creationId xmlns:p14="http://schemas.microsoft.com/office/powerpoint/2010/main" val="38829032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E0B55B-E544-5774-EFB7-FB125B5AAB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08C02B-6524-494F-520E-B8331C7E4BA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57A7B5B-6DBE-EE42-DA78-20CB24053F60}"/>
              </a:ext>
            </a:extLst>
          </p:cNvPr>
          <p:cNvSpPr>
            <a:spLocks noGrp="1"/>
          </p:cNvSpPr>
          <p:nvPr>
            <p:ph type="body" idx="1"/>
          </p:nvPr>
        </p:nvSpPr>
        <p:spPr/>
        <p:txBody>
          <a:bodyPr/>
          <a:lstStyle/>
          <a:p>
            <a:r>
              <a:rPr lang="en-GB"/>
              <a:t>EAG: assumption as modelled clearly does not appropriately represent clinical practice</a:t>
            </a:r>
          </a:p>
        </p:txBody>
      </p:sp>
      <p:sp>
        <p:nvSpPr>
          <p:cNvPr id="4" name="Slide Number Placeholder 3">
            <a:extLst>
              <a:ext uri="{FF2B5EF4-FFF2-40B4-BE49-F238E27FC236}">
                <a16:creationId xmlns:a16="http://schemas.microsoft.com/office/drawing/2014/main" id="{963ED610-49D9-0ED4-FB4C-6D235C35BCC0}"/>
              </a:ext>
            </a:extLst>
          </p:cNvPr>
          <p:cNvSpPr>
            <a:spLocks noGrp="1"/>
          </p:cNvSpPr>
          <p:nvPr>
            <p:ph type="sldNum" sz="quarter" idx="5"/>
          </p:nvPr>
        </p:nvSpPr>
        <p:spPr/>
        <p:txBody>
          <a:bodyPr/>
          <a:lstStyle/>
          <a:p>
            <a:fld id="{3D92B9AF-1FF3-B64A-A57E-17202D6D58C9}" type="slidenum">
              <a:rPr lang="en-US" smtClean="0"/>
              <a:pPr/>
              <a:t>27</a:t>
            </a:fld>
            <a:endParaRPr lang="en-US"/>
          </a:p>
        </p:txBody>
      </p:sp>
    </p:spTree>
    <p:extLst>
      <p:ext uri="{BB962C8B-B14F-4D97-AF65-F5344CB8AC3E}">
        <p14:creationId xmlns:p14="http://schemas.microsoft.com/office/powerpoint/2010/main" val="32051052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E0B55B-E544-5774-EFB7-FB125B5AAB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08C02B-6524-494F-520E-B8331C7E4BA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57A7B5B-6DBE-EE42-DA78-20CB24053F60}"/>
              </a:ext>
            </a:extLst>
          </p:cNvPr>
          <p:cNvSpPr>
            <a:spLocks noGrp="1"/>
          </p:cNvSpPr>
          <p:nvPr>
            <p:ph type="body" idx="1"/>
          </p:nvPr>
        </p:nvSpPr>
        <p:spPr/>
        <p:txBody>
          <a:bodyPr/>
          <a:lstStyle/>
          <a:p>
            <a:r>
              <a:rPr lang="en-GB"/>
              <a:t>In TA392 and TA935, general population mortality rates were applied to all patients regardless of response level</a:t>
            </a:r>
          </a:p>
        </p:txBody>
      </p:sp>
      <p:sp>
        <p:nvSpPr>
          <p:cNvPr id="4" name="Slide Number Placeholder 3">
            <a:extLst>
              <a:ext uri="{FF2B5EF4-FFF2-40B4-BE49-F238E27FC236}">
                <a16:creationId xmlns:a16="http://schemas.microsoft.com/office/drawing/2014/main" id="{963ED610-49D9-0ED4-FB4C-6D235C35BCC0}"/>
              </a:ext>
            </a:extLst>
          </p:cNvPr>
          <p:cNvSpPr>
            <a:spLocks noGrp="1"/>
          </p:cNvSpPr>
          <p:nvPr>
            <p:ph type="sldNum" sz="quarter" idx="5"/>
          </p:nvPr>
        </p:nvSpPr>
        <p:spPr/>
        <p:txBody>
          <a:bodyPr/>
          <a:lstStyle/>
          <a:p>
            <a:fld id="{3D92B9AF-1FF3-B64A-A57E-17202D6D58C9}" type="slidenum">
              <a:rPr lang="en-US" smtClean="0"/>
              <a:pPr/>
              <a:t>28</a:t>
            </a:fld>
            <a:endParaRPr lang="en-US"/>
          </a:p>
        </p:txBody>
      </p:sp>
    </p:spTree>
    <p:extLst>
      <p:ext uri="{BB962C8B-B14F-4D97-AF65-F5344CB8AC3E}">
        <p14:creationId xmlns:p14="http://schemas.microsoft.com/office/powerpoint/2010/main" val="20934949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E0B55B-E544-5774-EFB7-FB125B5AAB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08C02B-6524-494F-520E-B8331C7E4BA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57A7B5B-6DBE-EE42-DA78-20CB24053F60}"/>
              </a:ext>
            </a:extLst>
          </p:cNvPr>
          <p:cNvSpPr>
            <a:spLocks noGrp="1"/>
          </p:cNvSpPr>
          <p:nvPr>
            <p:ph type="body" idx="1"/>
          </p:nvPr>
        </p:nvSpPr>
        <p:spPr/>
        <p:txBody>
          <a:bodyPr/>
          <a:lstStyle/>
          <a:p>
            <a:r>
              <a:rPr lang="en-GB"/>
              <a:t>Source: EAR table 31</a:t>
            </a:r>
          </a:p>
        </p:txBody>
      </p:sp>
      <p:sp>
        <p:nvSpPr>
          <p:cNvPr id="4" name="Slide Number Placeholder 3">
            <a:extLst>
              <a:ext uri="{FF2B5EF4-FFF2-40B4-BE49-F238E27FC236}">
                <a16:creationId xmlns:a16="http://schemas.microsoft.com/office/drawing/2014/main" id="{963ED610-49D9-0ED4-FB4C-6D235C35BCC0}"/>
              </a:ext>
            </a:extLst>
          </p:cNvPr>
          <p:cNvSpPr>
            <a:spLocks noGrp="1"/>
          </p:cNvSpPr>
          <p:nvPr>
            <p:ph type="sldNum" sz="quarter" idx="5"/>
          </p:nvPr>
        </p:nvSpPr>
        <p:spPr/>
        <p:txBody>
          <a:bodyPr/>
          <a:lstStyle/>
          <a:p>
            <a:fld id="{3D92B9AF-1FF3-B64A-A57E-17202D6D58C9}" type="slidenum">
              <a:rPr lang="en-US" smtClean="0"/>
              <a:pPr/>
              <a:t>29</a:t>
            </a:fld>
            <a:endParaRPr lang="en-US"/>
          </a:p>
        </p:txBody>
      </p:sp>
    </p:spTree>
    <p:extLst>
      <p:ext uri="{BB962C8B-B14F-4D97-AF65-F5344CB8AC3E}">
        <p14:creationId xmlns:p14="http://schemas.microsoft.com/office/powerpoint/2010/main" val="14297774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3</a:t>
            </a:fld>
            <a:endParaRPr lang="en-US"/>
          </a:p>
        </p:txBody>
      </p:sp>
    </p:spTree>
    <p:extLst>
      <p:ext uri="{BB962C8B-B14F-4D97-AF65-F5344CB8AC3E}">
        <p14:creationId xmlns:p14="http://schemas.microsoft.com/office/powerpoint/2010/main" val="68167152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E0B55B-E544-5774-EFB7-FB125B5AAB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08C02B-6524-494F-520E-B8331C7E4BA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57A7B5B-6DBE-EE42-DA78-20CB24053F60}"/>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963ED610-49D9-0ED4-FB4C-6D235C35BCC0}"/>
              </a:ext>
            </a:extLst>
          </p:cNvPr>
          <p:cNvSpPr>
            <a:spLocks noGrp="1"/>
          </p:cNvSpPr>
          <p:nvPr>
            <p:ph type="sldNum" sz="quarter" idx="5"/>
          </p:nvPr>
        </p:nvSpPr>
        <p:spPr/>
        <p:txBody>
          <a:bodyPr/>
          <a:lstStyle/>
          <a:p>
            <a:fld id="{3D92B9AF-1FF3-B64A-A57E-17202D6D58C9}" type="slidenum">
              <a:rPr lang="en-US" smtClean="0"/>
              <a:pPr/>
              <a:t>30</a:t>
            </a:fld>
            <a:endParaRPr lang="en-US"/>
          </a:p>
        </p:txBody>
      </p:sp>
    </p:spTree>
    <p:extLst>
      <p:ext uri="{BB962C8B-B14F-4D97-AF65-F5344CB8AC3E}">
        <p14:creationId xmlns:p14="http://schemas.microsoft.com/office/powerpoint/2010/main" val="40707986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Note- EAG model also included 2 corrections to company base case. 1) </a:t>
            </a:r>
            <a:r>
              <a:rPr lang="en-GB" sz="1800">
                <a:effectLst/>
                <a:latin typeface="Times New Roman" panose="02020603050405020304" pitchFamily="18" charset="0"/>
                <a:ea typeface="Times New Roman" panose="02020603050405020304" pitchFamily="18" charset="0"/>
              </a:rPr>
              <a:t>a correction was made to the dosing frequency of secukinumab which the company had implemented on a monthly rather than a 4-weekly basis. 2) model was also corrected to include current </a:t>
            </a:r>
            <a:r>
              <a:rPr lang="en-GB" sz="1800" err="1">
                <a:effectLst/>
                <a:latin typeface="Times New Roman" panose="02020603050405020304" pitchFamily="18" charset="0"/>
                <a:ea typeface="Times New Roman" panose="02020603050405020304" pitchFamily="18" charset="0"/>
              </a:rPr>
              <a:t>eMIT</a:t>
            </a:r>
            <a:r>
              <a:rPr lang="en-GB" sz="1800">
                <a:effectLst/>
                <a:latin typeface="Times New Roman" panose="02020603050405020304" pitchFamily="18" charset="0"/>
                <a:ea typeface="Times New Roman" panose="02020603050405020304" pitchFamily="18" charset="0"/>
              </a:rPr>
              <a:t> prices provided by NHS England which differed from the company’s in some instances</a:t>
            </a:r>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31</a:t>
            </a:fld>
            <a:endParaRPr lang="en-US"/>
          </a:p>
        </p:txBody>
      </p:sp>
    </p:spTree>
    <p:extLst>
      <p:ext uri="{BB962C8B-B14F-4D97-AF65-F5344CB8AC3E}">
        <p14:creationId xmlns:p14="http://schemas.microsoft.com/office/powerpoint/2010/main" val="15263336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0A11F7-80A9-70F8-CAC4-80030E70F7D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D3AE587-AC66-D26F-BBAE-02C7107038C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F4FDBE4-8569-C071-B56E-D5E36B0C5770}"/>
              </a:ext>
            </a:extLst>
          </p:cNvPr>
          <p:cNvSpPr>
            <a:spLocks noGrp="1"/>
          </p:cNvSpPr>
          <p:nvPr>
            <p:ph type="body" idx="1"/>
          </p:nvPr>
        </p:nvSpPr>
        <p:spPr/>
        <p:txBody>
          <a:bodyPr/>
          <a:lstStyle/>
          <a:p>
            <a:endParaRPr lang="en-GB" baseline="0"/>
          </a:p>
        </p:txBody>
      </p:sp>
      <p:sp>
        <p:nvSpPr>
          <p:cNvPr id="4" name="Slide Number Placeholder 3">
            <a:extLst>
              <a:ext uri="{FF2B5EF4-FFF2-40B4-BE49-F238E27FC236}">
                <a16:creationId xmlns:a16="http://schemas.microsoft.com/office/drawing/2014/main" id="{25C43378-0BFA-C32A-6AFA-8FED7C41D645}"/>
              </a:ext>
            </a:extLst>
          </p:cNvPr>
          <p:cNvSpPr>
            <a:spLocks noGrp="1"/>
          </p:cNvSpPr>
          <p:nvPr>
            <p:ph type="sldNum" sz="quarter" idx="5"/>
          </p:nvPr>
        </p:nvSpPr>
        <p:spPr/>
        <p:txBody>
          <a:bodyPr/>
          <a:lstStyle/>
          <a:p>
            <a:fld id="{3D92B9AF-1FF3-B64A-A57E-17202D6D58C9}" type="slidenum">
              <a:rPr lang="en-US" smtClean="0"/>
              <a:pPr/>
              <a:t>32</a:t>
            </a:fld>
            <a:endParaRPr lang="en-US"/>
          </a:p>
        </p:txBody>
      </p:sp>
    </p:spTree>
    <p:extLst>
      <p:ext uri="{BB962C8B-B14F-4D97-AF65-F5344CB8AC3E}">
        <p14:creationId xmlns:p14="http://schemas.microsoft.com/office/powerpoint/2010/main" val="23476445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0A11F7-80A9-70F8-CAC4-80030E70F7D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D3AE587-AC66-D26F-BBAE-02C7107038C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F4FDBE4-8569-C071-B56E-D5E36B0C5770}"/>
              </a:ext>
            </a:extLst>
          </p:cNvPr>
          <p:cNvSpPr>
            <a:spLocks noGrp="1"/>
          </p:cNvSpPr>
          <p:nvPr>
            <p:ph type="body" idx="1"/>
          </p:nvPr>
        </p:nvSpPr>
        <p:spPr/>
        <p:txBody>
          <a:bodyPr/>
          <a:lstStyle/>
          <a:p>
            <a:endParaRPr lang="en-GB" baseline="0"/>
          </a:p>
        </p:txBody>
      </p:sp>
      <p:sp>
        <p:nvSpPr>
          <p:cNvPr id="4" name="Slide Number Placeholder 3">
            <a:extLst>
              <a:ext uri="{FF2B5EF4-FFF2-40B4-BE49-F238E27FC236}">
                <a16:creationId xmlns:a16="http://schemas.microsoft.com/office/drawing/2014/main" id="{25C43378-0BFA-C32A-6AFA-8FED7C41D645}"/>
              </a:ext>
            </a:extLst>
          </p:cNvPr>
          <p:cNvSpPr>
            <a:spLocks noGrp="1"/>
          </p:cNvSpPr>
          <p:nvPr>
            <p:ph type="sldNum" sz="quarter" idx="5"/>
          </p:nvPr>
        </p:nvSpPr>
        <p:spPr/>
        <p:txBody>
          <a:bodyPr/>
          <a:lstStyle/>
          <a:p>
            <a:fld id="{3D92B9AF-1FF3-B64A-A57E-17202D6D58C9}" type="slidenum">
              <a:rPr lang="en-US" smtClean="0"/>
              <a:pPr/>
              <a:t>33</a:t>
            </a:fld>
            <a:endParaRPr lang="en-US"/>
          </a:p>
        </p:txBody>
      </p:sp>
    </p:spTree>
    <p:extLst>
      <p:ext uri="{BB962C8B-B14F-4D97-AF65-F5344CB8AC3E}">
        <p14:creationId xmlns:p14="http://schemas.microsoft.com/office/powerpoint/2010/main" val="7637677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34</a:t>
            </a:fld>
            <a:endParaRPr lang="en-US"/>
          </a:p>
        </p:txBody>
      </p:sp>
    </p:spTree>
    <p:extLst>
      <p:ext uri="{BB962C8B-B14F-4D97-AF65-F5344CB8AC3E}">
        <p14:creationId xmlns:p14="http://schemas.microsoft.com/office/powerpoint/2010/main" val="59479026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035CE9-8E31-C9CC-0466-41CE4059983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B970CE-3935-AB0C-ACBA-29EF3696744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3D2E56D-8D71-93C5-9FC5-902EBD37D82C}"/>
              </a:ext>
            </a:extLst>
          </p:cNvPr>
          <p:cNvSpPr>
            <a:spLocks noGrp="1"/>
          </p:cNvSpPr>
          <p:nvPr>
            <p:ph type="body" idx="1"/>
          </p:nvPr>
        </p:nvSpPr>
        <p:spPr/>
        <p:txBody>
          <a:bodyPr/>
          <a:lstStyle/>
          <a:p>
            <a:endParaRPr lang="en-GB" baseline="0"/>
          </a:p>
        </p:txBody>
      </p:sp>
      <p:sp>
        <p:nvSpPr>
          <p:cNvPr id="4" name="Slide Number Placeholder 3">
            <a:extLst>
              <a:ext uri="{FF2B5EF4-FFF2-40B4-BE49-F238E27FC236}">
                <a16:creationId xmlns:a16="http://schemas.microsoft.com/office/drawing/2014/main" id="{4C25E866-26E3-0D5C-D838-528BF5BF181F}"/>
              </a:ext>
            </a:extLst>
          </p:cNvPr>
          <p:cNvSpPr>
            <a:spLocks noGrp="1"/>
          </p:cNvSpPr>
          <p:nvPr>
            <p:ph type="sldNum" sz="quarter" idx="5"/>
          </p:nvPr>
        </p:nvSpPr>
        <p:spPr/>
        <p:txBody>
          <a:bodyPr/>
          <a:lstStyle/>
          <a:p>
            <a:fld id="{3D92B9AF-1FF3-B64A-A57E-17202D6D58C9}" type="slidenum">
              <a:rPr lang="en-US" smtClean="0"/>
              <a:pPr/>
              <a:t>35</a:t>
            </a:fld>
            <a:endParaRPr lang="en-US"/>
          </a:p>
        </p:txBody>
      </p:sp>
    </p:spTree>
    <p:extLst>
      <p:ext uri="{BB962C8B-B14F-4D97-AF65-F5344CB8AC3E}">
        <p14:creationId xmlns:p14="http://schemas.microsoft.com/office/powerpoint/2010/main" val="31277549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B7790F-EEDE-7841-82F4-313D7295DDF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3060EA1-99E6-3CBE-BC44-A713FC9DEBD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45082B-52A8-E721-7437-060CE8C36117}"/>
              </a:ext>
            </a:extLst>
          </p:cNvPr>
          <p:cNvSpPr>
            <a:spLocks noGrp="1"/>
          </p:cNvSpPr>
          <p:nvPr>
            <p:ph type="body" idx="1"/>
          </p:nvPr>
        </p:nvSpPr>
        <p:spPr/>
        <p:txBody>
          <a:bodyPr/>
          <a:lstStyle/>
          <a:p>
            <a:endParaRPr lang="en-GB" baseline="0"/>
          </a:p>
        </p:txBody>
      </p:sp>
      <p:sp>
        <p:nvSpPr>
          <p:cNvPr id="4" name="Slide Number Placeholder 3">
            <a:extLst>
              <a:ext uri="{FF2B5EF4-FFF2-40B4-BE49-F238E27FC236}">
                <a16:creationId xmlns:a16="http://schemas.microsoft.com/office/drawing/2014/main" id="{6351942B-BE35-07F3-DB6E-58FDBD87C5BC}"/>
              </a:ext>
            </a:extLst>
          </p:cNvPr>
          <p:cNvSpPr>
            <a:spLocks noGrp="1"/>
          </p:cNvSpPr>
          <p:nvPr>
            <p:ph type="sldNum" sz="quarter" idx="5"/>
          </p:nvPr>
        </p:nvSpPr>
        <p:spPr/>
        <p:txBody>
          <a:bodyPr/>
          <a:lstStyle/>
          <a:p>
            <a:fld id="{3D92B9AF-1FF3-B64A-A57E-17202D6D58C9}" type="slidenum">
              <a:rPr lang="en-US" smtClean="0"/>
              <a:pPr/>
              <a:t>36</a:t>
            </a:fld>
            <a:endParaRPr lang="en-US"/>
          </a:p>
        </p:txBody>
      </p:sp>
    </p:spTree>
    <p:extLst>
      <p:ext uri="{BB962C8B-B14F-4D97-AF65-F5344CB8AC3E}">
        <p14:creationId xmlns:p14="http://schemas.microsoft.com/office/powerpoint/2010/main" val="58423593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B7790F-EEDE-7841-82F4-313D7295DDF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3060EA1-99E6-3CBE-BC44-A713FC9DEBD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45082B-52A8-E721-7437-060CE8C36117}"/>
              </a:ext>
            </a:extLst>
          </p:cNvPr>
          <p:cNvSpPr>
            <a:spLocks noGrp="1"/>
          </p:cNvSpPr>
          <p:nvPr>
            <p:ph type="body" idx="1"/>
          </p:nvPr>
        </p:nvSpPr>
        <p:spPr/>
        <p:txBody>
          <a:bodyPr/>
          <a:lstStyle/>
          <a:p>
            <a:endParaRPr lang="en-GB" baseline="0"/>
          </a:p>
        </p:txBody>
      </p:sp>
      <p:sp>
        <p:nvSpPr>
          <p:cNvPr id="4" name="Slide Number Placeholder 3">
            <a:extLst>
              <a:ext uri="{FF2B5EF4-FFF2-40B4-BE49-F238E27FC236}">
                <a16:creationId xmlns:a16="http://schemas.microsoft.com/office/drawing/2014/main" id="{6351942B-BE35-07F3-DB6E-58FDBD87C5BC}"/>
              </a:ext>
            </a:extLst>
          </p:cNvPr>
          <p:cNvSpPr>
            <a:spLocks noGrp="1"/>
          </p:cNvSpPr>
          <p:nvPr>
            <p:ph type="sldNum" sz="quarter" idx="5"/>
          </p:nvPr>
        </p:nvSpPr>
        <p:spPr/>
        <p:txBody>
          <a:bodyPr/>
          <a:lstStyle/>
          <a:p>
            <a:fld id="{3D92B9AF-1FF3-B64A-A57E-17202D6D58C9}" type="slidenum">
              <a:rPr lang="en-US" smtClean="0"/>
              <a:pPr/>
              <a:t>37</a:t>
            </a:fld>
            <a:endParaRPr lang="en-US"/>
          </a:p>
        </p:txBody>
      </p:sp>
    </p:spTree>
    <p:extLst>
      <p:ext uri="{BB962C8B-B14F-4D97-AF65-F5344CB8AC3E}">
        <p14:creationId xmlns:p14="http://schemas.microsoft.com/office/powerpoint/2010/main" val="211175291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38</a:t>
            </a:fld>
            <a:endParaRPr lang="en-US"/>
          </a:p>
        </p:txBody>
      </p:sp>
    </p:spTree>
    <p:extLst>
      <p:ext uri="{BB962C8B-B14F-4D97-AF65-F5344CB8AC3E}">
        <p14:creationId xmlns:p14="http://schemas.microsoft.com/office/powerpoint/2010/main" val="178717699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Source: adapted from CS figure 4</a:t>
            </a:r>
          </a:p>
        </p:txBody>
      </p:sp>
      <p:sp>
        <p:nvSpPr>
          <p:cNvPr id="4" name="Slide Number Placeholder 3"/>
          <p:cNvSpPr>
            <a:spLocks noGrp="1"/>
          </p:cNvSpPr>
          <p:nvPr>
            <p:ph type="sldNum" sz="quarter" idx="5"/>
          </p:nvPr>
        </p:nvSpPr>
        <p:spPr/>
        <p:txBody>
          <a:bodyPr/>
          <a:lstStyle/>
          <a:p>
            <a:fld id="{3D92B9AF-1FF3-B64A-A57E-17202D6D58C9}" type="slidenum">
              <a:rPr lang="en-US" smtClean="0"/>
              <a:pPr/>
              <a:t>39</a:t>
            </a:fld>
            <a:endParaRPr lang="en-US"/>
          </a:p>
        </p:txBody>
      </p:sp>
    </p:spTree>
    <p:extLst>
      <p:ext uri="{BB962C8B-B14F-4D97-AF65-F5344CB8AC3E}">
        <p14:creationId xmlns:p14="http://schemas.microsoft.com/office/powerpoint/2010/main" val="3810859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4</a:t>
            </a:fld>
            <a:endParaRPr lang="en-US"/>
          </a:p>
        </p:txBody>
      </p:sp>
    </p:spTree>
    <p:extLst>
      <p:ext uri="{BB962C8B-B14F-4D97-AF65-F5344CB8AC3E}">
        <p14:creationId xmlns:p14="http://schemas.microsoft.com/office/powerpoint/2010/main" val="351295978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Source: adapted from CS tables 47 and 48</a:t>
            </a:r>
          </a:p>
        </p:txBody>
      </p:sp>
      <p:sp>
        <p:nvSpPr>
          <p:cNvPr id="4" name="Slide Number Placeholder 3"/>
          <p:cNvSpPr>
            <a:spLocks noGrp="1"/>
          </p:cNvSpPr>
          <p:nvPr>
            <p:ph type="sldNum" sz="quarter" idx="5"/>
          </p:nvPr>
        </p:nvSpPr>
        <p:spPr/>
        <p:txBody>
          <a:bodyPr/>
          <a:lstStyle/>
          <a:p>
            <a:fld id="{3D92B9AF-1FF3-B64A-A57E-17202D6D58C9}" type="slidenum">
              <a:rPr lang="en-US" smtClean="0"/>
              <a:pPr/>
              <a:t>40</a:t>
            </a:fld>
            <a:endParaRPr lang="en-US"/>
          </a:p>
        </p:txBody>
      </p:sp>
    </p:spTree>
    <p:extLst>
      <p:ext uri="{BB962C8B-B14F-4D97-AF65-F5344CB8AC3E}">
        <p14:creationId xmlns:p14="http://schemas.microsoft.com/office/powerpoint/2010/main" val="416535421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Source: adapted from EAR table 52</a:t>
            </a:r>
          </a:p>
        </p:txBody>
      </p:sp>
      <p:sp>
        <p:nvSpPr>
          <p:cNvPr id="4" name="Slide Number Placeholder 3"/>
          <p:cNvSpPr>
            <a:spLocks noGrp="1"/>
          </p:cNvSpPr>
          <p:nvPr>
            <p:ph type="sldNum" sz="quarter" idx="5"/>
          </p:nvPr>
        </p:nvSpPr>
        <p:spPr/>
        <p:txBody>
          <a:bodyPr/>
          <a:lstStyle/>
          <a:p>
            <a:fld id="{3D92B9AF-1FF3-B64A-A57E-17202D6D58C9}" type="slidenum">
              <a:rPr lang="en-US" smtClean="0"/>
              <a:pPr/>
              <a:t>41</a:t>
            </a:fld>
            <a:endParaRPr lang="en-US"/>
          </a:p>
        </p:txBody>
      </p:sp>
    </p:spTree>
    <p:extLst>
      <p:ext uri="{BB962C8B-B14F-4D97-AF65-F5344CB8AC3E}">
        <p14:creationId xmlns:p14="http://schemas.microsoft.com/office/powerpoint/2010/main" val="226926099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Source: adapted from EAR table 8</a:t>
            </a:r>
          </a:p>
        </p:txBody>
      </p:sp>
      <p:sp>
        <p:nvSpPr>
          <p:cNvPr id="4" name="Slide Number Placeholder 3"/>
          <p:cNvSpPr>
            <a:spLocks noGrp="1"/>
          </p:cNvSpPr>
          <p:nvPr>
            <p:ph type="sldNum" sz="quarter" idx="5"/>
          </p:nvPr>
        </p:nvSpPr>
        <p:spPr/>
        <p:txBody>
          <a:bodyPr/>
          <a:lstStyle/>
          <a:p>
            <a:fld id="{3D92B9AF-1FF3-B64A-A57E-17202D6D58C9}" type="slidenum">
              <a:rPr lang="en-US" smtClean="0"/>
              <a:pPr/>
              <a:t>42</a:t>
            </a:fld>
            <a:endParaRPr lang="en-US"/>
          </a:p>
        </p:txBody>
      </p:sp>
    </p:spTree>
    <p:extLst>
      <p:ext uri="{BB962C8B-B14F-4D97-AF65-F5344CB8AC3E}">
        <p14:creationId xmlns:p14="http://schemas.microsoft.com/office/powerpoint/2010/main" val="312941068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a:effectLst/>
                <a:latin typeface="Times New Roman" panose="02020603050405020304" pitchFamily="18" charset="0"/>
                <a:ea typeface="Times New Roman" panose="02020603050405020304" pitchFamily="18" charset="0"/>
              </a:rPr>
              <a:t>MAIC conducted because all people allocated to placebo had transferred to active therapy after 16 weeks, so an NMA was not feasible after this timepoint</a:t>
            </a:r>
          </a:p>
          <a:p>
            <a:endParaRPr lang="en-GB" sz="1800">
              <a:effectLst/>
              <a:latin typeface="Times New Roman" panose="02020603050405020304" pitchFamily="18" charset="0"/>
            </a:endParaRPr>
          </a:p>
          <a:p>
            <a:r>
              <a:rPr lang="en-GB" sz="1800">
                <a:effectLst/>
                <a:latin typeface="Times New Roman" panose="02020603050405020304" pitchFamily="18" charset="0"/>
              </a:rPr>
              <a:t>Table source: EAR table 54</a:t>
            </a:r>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43</a:t>
            </a:fld>
            <a:endParaRPr lang="en-US"/>
          </a:p>
        </p:txBody>
      </p:sp>
    </p:spTree>
    <p:extLst>
      <p:ext uri="{BB962C8B-B14F-4D97-AF65-F5344CB8AC3E}">
        <p14:creationId xmlns:p14="http://schemas.microsoft.com/office/powerpoint/2010/main" val="237652873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Gradual deterioration assumption: </a:t>
            </a:r>
            <a:r>
              <a:rPr lang="en-GB" sz="1800" u="none">
                <a:effectLst/>
                <a:latin typeface="Times New Roman" panose="02020603050405020304" pitchFamily="18" charset="0"/>
                <a:ea typeface="Times New Roman" panose="02020603050405020304" pitchFamily="18" charset="0"/>
              </a:rPr>
              <a:t>during the maintenance treatment period, people on BSC could only remain in their current health state, or experience deterioration in their level of response</a:t>
            </a:r>
            <a:endParaRPr lang="en-GB" u="none"/>
          </a:p>
        </p:txBody>
      </p:sp>
      <p:sp>
        <p:nvSpPr>
          <p:cNvPr id="4" name="Slide Number Placeholder 3"/>
          <p:cNvSpPr>
            <a:spLocks noGrp="1"/>
          </p:cNvSpPr>
          <p:nvPr>
            <p:ph type="sldNum" sz="quarter" idx="5"/>
          </p:nvPr>
        </p:nvSpPr>
        <p:spPr/>
        <p:txBody>
          <a:bodyPr/>
          <a:lstStyle/>
          <a:p>
            <a:fld id="{3D92B9AF-1FF3-B64A-A57E-17202D6D58C9}" type="slidenum">
              <a:rPr lang="en-US" smtClean="0"/>
              <a:pPr/>
              <a:t>44</a:t>
            </a:fld>
            <a:endParaRPr lang="en-US"/>
          </a:p>
        </p:txBody>
      </p:sp>
    </p:spTree>
    <p:extLst>
      <p:ext uri="{BB962C8B-B14F-4D97-AF65-F5344CB8AC3E}">
        <p14:creationId xmlns:p14="http://schemas.microsoft.com/office/powerpoint/2010/main" val="354174607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D6D22A-113C-E296-A02A-F84EF423E98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A866F2D-87EC-8007-7F57-F21B439058D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5C15A0A-E2FE-84FA-BD89-4FB090F1007E}"/>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t>Bimekizumab maintenance utility was applied to 20.8% of people, with the BSC induction utility applied to 79.2% of people</a:t>
            </a:r>
          </a:p>
          <a:p>
            <a:endParaRPr lang="en-GB"/>
          </a:p>
        </p:txBody>
      </p:sp>
      <p:sp>
        <p:nvSpPr>
          <p:cNvPr id="4" name="Slide Number Placeholder 3">
            <a:extLst>
              <a:ext uri="{FF2B5EF4-FFF2-40B4-BE49-F238E27FC236}">
                <a16:creationId xmlns:a16="http://schemas.microsoft.com/office/drawing/2014/main" id="{C7582AD1-E2F8-F40A-B9D8-504BB30F7AC7}"/>
              </a:ext>
            </a:extLst>
          </p:cNvPr>
          <p:cNvSpPr>
            <a:spLocks noGrp="1"/>
          </p:cNvSpPr>
          <p:nvPr>
            <p:ph type="sldNum" sz="quarter" idx="5"/>
          </p:nvPr>
        </p:nvSpPr>
        <p:spPr/>
        <p:txBody>
          <a:bodyPr/>
          <a:lstStyle/>
          <a:p>
            <a:fld id="{3D92B9AF-1FF3-B64A-A57E-17202D6D58C9}" type="slidenum">
              <a:rPr lang="en-US" smtClean="0"/>
              <a:pPr/>
              <a:t>45</a:t>
            </a:fld>
            <a:endParaRPr lang="en-US"/>
          </a:p>
        </p:txBody>
      </p:sp>
    </p:spTree>
    <p:extLst>
      <p:ext uri="{BB962C8B-B14F-4D97-AF65-F5344CB8AC3E}">
        <p14:creationId xmlns:p14="http://schemas.microsoft.com/office/powerpoint/2010/main" val="110862687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D6D22A-113C-E296-A02A-F84EF423E98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A866F2D-87EC-8007-7F57-F21B439058D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5C15A0A-E2FE-84FA-BD89-4FB090F1007E}"/>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C7582AD1-E2F8-F40A-B9D8-504BB30F7AC7}"/>
              </a:ext>
            </a:extLst>
          </p:cNvPr>
          <p:cNvSpPr>
            <a:spLocks noGrp="1"/>
          </p:cNvSpPr>
          <p:nvPr>
            <p:ph type="sldNum" sz="quarter" idx="5"/>
          </p:nvPr>
        </p:nvSpPr>
        <p:spPr/>
        <p:txBody>
          <a:bodyPr/>
          <a:lstStyle/>
          <a:p>
            <a:fld id="{3D92B9AF-1FF3-B64A-A57E-17202D6D58C9}" type="slidenum">
              <a:rPr lang="en-US" smtClean="0"/>
              <a:pPr/>
              <a:t>46</a:t>
            </a:fld>
            <a:endParaRPr lang="en-US"/>
          </a:p>
        </p:txBody>
      </p:sp>
    </p:spTree>
    <p:extLst>
      <p:ext uri="{BB962C8B-B14F-4D97-AF65-F5344CB8AC3E}">
        <p14:creationId xmlns:p14="http://schemas.microsoft.com/office/powerpoint/2010/main" val="428322475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Source: adapted from EAR table 31 and company response to clarification questions table 41</a:t>
            </a:r>
          </a:p>
        </p:txBody>
      </p:sp>
      <p:sp>
        <p:nvSpPr>
          <p:cNvPr id="4" name="Slide Number Placeholder 3"/>
          <p:cNvSpPr>
            <a:spLocks noGrp="1"/>
          </p:cNvSpPr>
          <p:nvPr>
            <p:ph type="sldNum" sz="quarter" idx="5"/>
          </p:nvPr>
        </p:nvSpPr>
        <p:spPr/>
        <p:txBody>
          <a:bodyPr/>
          <a:lstStyle/>
          <a:p>
            <a:fld id="{3D92B9AF-1FF3-B64A-A57E-17202D6D58C9}" type="slidenum">
              <a:rPr lang="en-US" smtClean="0"/>
              <a:pPr/>
              <a:t>47</a:t>
            </a:fld>
            <a:endParaRPr lang="en-US"/>
          </a:p>
        </p:txBody>
      </p:sp>
    </p:spTree>
    <p:extLst>
      <p:ext uri="{BB962C8B-B14F-4D97-AF65-F5344CB8AC3E}">
        <p14:creationId xmlns:p14="http://schemas.microsoft.com/office/powerpoint/2010/main" val="279011316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E0B55B-E544-5774-EFB7-FB125B5AAB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08C02B-6524-494F-520E-B8331C7E4BA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57A7B5B-6DBE-EE42-DA78-20CB24053F60}"/>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963ED610-49D9-0ED4-FB4C-6D235C35BCC0}"/>
              </a:ext>
            </a:extLst>
          </p:cNvPr>
          <p:cNvSpPr>
            <a:spLocks noGrp="1"/>
          </p:cNvSpPr>
          <p:nvPr>
            <p:ph type="sldNum" sz="quarter" idx="5"/>
          </p:nvPr>
        </p:nvSpPr>
        <p:spPr/>
        <p:txBody>
          <a:bodyPr/>
          <a:lstStyle/>
          <a:p>
            <a:fld id="{3D92B9AF-1FF3-B64A-A57E-17202D6D58C9}" type="slidenum">
              <a:rPr lang="en-US" smtClean="0"/>
              <a:pPr/>
              <a:t>48</a:t>
            </a:fld>
            <a:endParaRPr lang="en-US"/>
          </a:p>
        </p:txBody>
      </p:sp>
    </p:spTree>
    <p:extLst>
      <p:ext uri="{BB962C8B-B14F-4D97-AF65-F5344CB8AC3E}">
        <p14:creationId xmlns:p14="http://schemas.microsoft.com/office/powerpoint/2010/main" val="53500823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81652A-96A8-4860-A4EA-9E90FE9FD90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E8F1C82-6255-ABBB-FDF4-7F0E1D56580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08CA0AA-4904-8FC4-0569-8B5B0E57B36A}"/>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a:p>
        </p:txBody>
      </p:sp>
      <p:sp>
        <p:nvSpPr>
          <p:cNvPr id="4" name="Slide Number Placeholder 3">
            <a:extLst>
              <a:ext uri="{FF2B5EF4-FFF2-40B4-BE49-F238E27FC236}">
                <a16:creationId xmlns:a16="http://schemas.microsoft.com/office/drawing/2014/main" id="{4FDA4812-E8A9-6A78-8A5B-5D21EEAA60C5}"/>
              </a:ext>
            </a:extLst>
          </p:cNvPr>
          <p:cNvSpPr>
            <a:spLocks noGrp="1"/>
          </p:cNvSpPr>
          <p:nvPr>
            <p:ph type="sldNum" sz="quarter" idx="5"/>
          </p:nvPr>
        </p:nvSpPr>
        <p:spPr/>
        <p:txBody>
          <a:bodyPr/>
          <a:lstStyle/>
          <a:p>
            <a:fld id="{3D92B9AF-1FF3-B64A-A57E-17202D6D58C9}" type="slidenum">
              <a:rPr lang="en-US" smtClean="0"/>
              <a:pPr/>
              <a:t>49</a:t>
            </a:fld>
            <a:endParaRPr lang="en-US"/>
          </a:p>
        </p:txBody>
      </p:sp>
    </p:spTree>
    <p:extLst>
      <p:ext uri="{BB962C8B-B14F-4D97-AF65-F5344CB8AC3E}">
        <p14:creationId xmlns:p14="http://schemas.microsoft.com/office/powerpoint/2010/main" val="2383209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5</a:t>
            </a:fld>
            <a:endParaRPr lang="en-US"/>
          </a:p>
        </p:txBody>
      </p:sp>
    </p:spTree>
    <p:extLst>
      <p:ext uri="{BB962C8B-B14F-4D97-AF65-F5344CB8AC3E}">
        <p14:creationId xmlns:p14="http://schemas.microsoft.com/office/powerpoint/2010/main" val="78980964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81652A-96A8-4860-A4EA-9E90FE9FD90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E8F1C82-6255-ABBB-FDF4-7F0E1D56580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08CA0AA-4904-8FC4-0569-8B5B0E57B36A}"/>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a:p>
        </p:txBody>
      </p:sp>
      <p:sp>
        <p:nvSpPr>
          <p:cNvPr id="4" name="Slide Number Placeholder 3">
            <a:extLst>
              <a:ext uri="{FF2B5EF4-FFF2-40B4-BE49-F238E27FC236}">
                <a16:creationId xmlns:a16="http://schemas.microsoft.com/office/drawing/2014/main" id="{4FDA4812-E8A9-6A78-8A5B-5D21EEAA60C5}"/>
              </a:ext>
            </a:extLst>
          </p:cNvPr>
          <p:cNvSpPr>
            <a:spLocks noGrp="1"/>
          </p:cNvSpPr>
          <p:nvPr>
            <p:ph type="sldNum" sz="quarter" idx="5"/>
          </p:nvPr>
        </p:nvSpPr>
        <p:spPr/>
        <p:txBody>
          <a:bodyPr/>
          <a:lstStyle/>
          <a:p>
            <a:fld id="{3D92B9AF-1FF3-B64A-A57E-17202D6D58C9}" type="slidenum">
              <a:rPr lang="en-US" smtClean="0"/>
              <a:pPr/>
              <a:t>50</a:t>
            </a:fld>
            <a:endParaRPr lang="en-US"/>
          </a:p>
        </p:txBody>
      </p:sp>
    </p:spTree>
    <p:extLst>
      <p:ext uri="{BB962C8B-B14F-4D97-AF65-F5344CB8AC3E}">
        <p14:creationId xmlns:p14="http://schemas.microsoft.com/office/powerpoint/2010/main" val="20437074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t>6</a:t>
            </a:fld>
            <a:endParaRPr lang="en-US"/>
          </a:p>
        </p:txBody>
      </p:sp>
    </p:spTree>
    <p:extLst>
      <p:ext uri="{BB962C8B-B14F-4D97-AF65-F5344CB8AC3E}">
        <p14:creationId xmlns:p14="http://schemas.microsoft.com/office/powerpoint/2010/main" val="34723851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Source: Adapted from CS figure 3</a:t>
            </a:r>
          </a:p>
        </p:txBody>
      </p:sp>
      <p:sp>
        <p:nvSpPr>
          <p:cNvPr id="4" name="Slide Number Placeholder 3"/>
          <p:cNvSpPr>
            <a:spLocks noGrp="1"/>
          </p:cNvSpPr>
          <p:nvPr>
            <p:ph type="sldNum" sz="quarter" idx="5"/>
          </p:nvPr>
        </p:nvSpPr>
        <p:spPr/>
        <p:txBody>
          <a:bodyPr/>
          <a:lstStyle/>
          <a:p>
            <a:fld id="{3D92B9AF-1FF3-B64A-A57E-17202D6D58C9}" type="slidenum">
              <a:rPr lang="en-US" smtClean="0"/>
              <a:pPr/>
              <a:t>7</a:t>
            </a:fld>
            <a:endParaRPr lang="en-US"/>
          </a:p>
        </p:txBody>
      </p:sp>
    </p:spTree>
    <p:extLst>
      <p:ext uri="{BB962C8B-B14F-4D97-AF65-F5344CB8AC3E}">
        <p14:creationId xmlns:p14="http://schemas.microsoft.com/office/powerpoint/2010/main" val="14802308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GB"/>
              <a:t>Annual cost calculated assuming 13 maintenance doses per year</a:t>
            </a:r>
          </a:p>
          <a:p>
            <a:r>
              <a:rPr lang="en-GB"/>
              <a:t>Note no up-titration of dose recommended in </a:t>
            </a:r>
            <a:r>
              <a:rPr lang="en-GB" err="1"/>
              <a:t>smpc</a:t>
            </a:r>
            <a:r>
              <a:rPr lang="en-GB"/>
              <a:t> for bimekizumab (in contrast to secukinumab) </a:t>
            </a:r>
          </a:p>
        </p:txBody>
      </p:sp>
      <p:sp>
        <p:nvSpPr>
          <p:cNvPr id="4" name="Slide Number Placeholder 3"/>
          <p:cNvSpPr>
            <a:spLocks noGrp="1"/>
          </p:cNvSpPr>
          <p:nvPr>
            <p:ph type="sldNum" sz="quarter" idx="5"/>
          </p:nvPr>
        </p:nvSpPr>
        <p:spPr/>
        <p:txBody>
          <a:bodyPr/>
          <a:lstStyle/>
          <a:p>
            <a:fld id="{3D92B9AF-1FF3-B64A-A57E-17202D6D58C9}" type="slidenum">
              <a:rPr lang="en-US" smtClean="0"/>
              <a:t>8</a:t>
            </a:fld>
            <a:endParaRPr lang="en-US"/>
          </a:p>
        </p:txBody>
      </p:sp>
    </p:spTree>
    <p:extLst>
      <p:ext uri="{BB962C8B-B14F-4D97-AF65-F5344CB8AC3E}">
        <p14:creationId xmlns:p14="http://schemas.microsoft.com/office/powerpoint/2010/main" val="6235754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a:latin typeface="Arial" panose="020B0604020202020204" pitchFamily="34" charset="0"/>
            </a:endParaRPr>
          </a:p>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9</a:t>
            </a:fld>
            <a:endParaRPr lang="en-US"/>
          </a:p>
        </p:txBody>
      </p:sp>
    </p:spTree>
    <p:extLst>
      <p:ext uri="{BB962C8B-B14F-4D97-AF65-F5344CB8AC3E}">
        <p14:creationId xmlns:p14="http://schemas.microsoft.com/office/powerpoint/2010/main" val="38562343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latin typeface="Arial" panose="020B0604020202020204" pitchFamily="34" charset="0"/>
              </a:defRPr>
            </a:lvl1pPr>
          </a:lstStyle>
          <a:p>
            <a:r>
              <a:rPr lang="en-US"/>
              <a:t>This is a sample title page layout</a:t>
            </a:r>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724988" y="2253442"/>
            <a:ext cx="3924300" cy="1356518"/>
          </a:xfrm>
          <a:prstGeom prst="rect">
            <a:avLst/>
          </a:prstGeom>
        </p:spPr>
        <p:txBody>
          <a:bodyPr>
            <a:normAutofit/>
          </a:bodyPr>
          <a:lstStyle>
            <a:lvl1pPr marL="0" indent="0" algn="l">
              <a:buNone/>
              <a:defRPr sz="2000">
                <a:latin typeface="Arial" panose="020B0604020202020204" pitchFamily="34" charset="0"/>
                <a:ea typeface="Arial"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8" name="Picture Placeholder 7">
            <a:extLst>
              <a:ext uri="{FF2B5EF4-FFF2-40B4-BE49-F238E27FC236}">
                <a16:creationId xmlns:a16="http://schemas.microsoft.com/office/drawing/2014/main" id="{97505851-31E7-A767-55A1-7D4F2742B4CF}"/>
              </a:ext>
              <a:ext uri="{C183D7F6-B498-43B3-948B-1728B52AA6E4}">
                <adec:decorative xmlns:adec="http://schemas.microsoft.com/office/drawing/2017/decorative" val="1"/>
              </a:ext>
            </a:extLst>
          </p:cNvPr>
          <p:cNvSpPr>
            <a:spLocks noGrp="1"/>
          </p:cNvSpPr>
          <p:nvPr>
            <p:ph type="pic" sz="quarter" idx="10"/>
          </p:nvPr>
        </p:nvSpPr>
        <p:spPr>
          <a:xfrm>
            <a:off x="5730875" y="-9053"/>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lvl1pPr>
              <a:defRPr/>
            </a:lvl1pPr>
          </a:lstStyle>
          <a:p>
            <a:r>
              <a:rPr lang="en-US"/>
              <a:t>Click icon to add picture</a:t>
            </a:r>
          </a:p>
        </p:txBody>
      </p:sp>
      <p:sp>
        <p:nvSpPr>
          <p:cNvPr id="15" name="Slide Number Placeholder 3">
            <a:extLst>
              <a:ext uri="{FF2B5EF4-FFF2-40B4-BE49-F238E27FC236}">
                <a16:creationId xmlns:a16="http://schemas.microsoft.com/office/drawing/2014/main" id="{E57A747B-9E90-DACB-5813-5ED5C7C3B501}"/>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a:solidFill>
                <a:schemeClr val="tx1"/>
              </a:solidFill>
              <a:latin typeface="Arial" panose="020B0604020202020204" pitchFamily="34" charset="0"/>
              <a:ea typeface="Arial" panose="02000503000000020004" pitchFamily="2" charset="0"/>
            </a:endParaRPr>
          </a:p>
        </p:txBody>
      </p:sp>
      <p:sp>
        <p:nvSpPr>
          <p:cNvPr id="9" name="Slide Number Placeholder 3">
            <a:extLst>
              <a:ext uri="{FF2B5EF4-FFF2-40B4-BE49-F238E27FC236}">
                <a16:creationId xmlns:a16="http://schemas.microsoft.com/office/drawing/2014/main" id="{E57A747B-9E90-DACB-5813-5ED5C7C3B501}"/>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a:solidFill>
                <a:schemeClr val="tx1"/>
              </a:solidFill>
              <a:latin typeface="Arial" panose="020B0604020202020204" pitchFamily="34" charset="0"/>
              <a:ea typeface="Arial" panose="02000503000000020004" pitchFamily="2" charset="0"/>
            </a:endParaRPr>
          </a:p>
        </p:txBody>
      </p:sp>
      <p:sp>
        <p:nvSpPr>
          <p:cNvPr id="11" name="Slide Number Placeholder 3">
            <a:extLst>
              <a:ext uri="{FF2B5EF4-FFF2-40B4-BE49-F238E27FC236}">
                <a16:creationId xmlns:a16="http://schemas.microsoft.com/office/drawing/2014/main" id="{A5CC9FE9-D734-EAD4-B8FD-F6E441BA9309}"/>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a:solidFill>
                <a:schemeClr val="tx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67B2196E-3391-C5F1-3D54-4A20CC141C2B}"/>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a:solidFill>
                <a:schemeClr val="tx1"/>
              </a:solidFill>
              <a:latin typeface="Arial" panose="020B0604020202020204" pitchFamily="34" charset="0"/>
              <a:ea typeface="Arial" panose="02000503000000020004" pitchFamily="2" charset="0"/>
            </a:endParaRPr>
          </a:p>
        </p:txBody>
      </p:sp>
      <p:pic>
        <p:nvPicPr>
          <p:cNvPr id="16" name="Picture 15">
            <a:extLst>
              <a:ext uri="{FF2B5EF4-FFF2-40B4-BE49-F238E27FC236}">
                <a16:creationId xmlns:a16="http://schemas.microsoft.com/office/drawing/2014/main" id="{7876C832-BC07-12B0-034D-68332761892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2728407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Sample Page (White)">
    <p:spTree>
      <p:nvGrpSpPr>
        <p:cNvPr id="1" name=""/>
        <p:cNvGrpSpPr/>
        <p:nvPr/>
      </p:nvGrpSpPr>
      <p:grpSpPr>
        <a:xfrm>
          <a:off x="0" y="0"/>
          <a:ext cx="0" cy="0"/>
          <a:chOff x="0" y="0"/>
          <a:chExt cx="0" cy="0"/>
        </a:xfrm>
      </p:grpSpPr>
      <p:sp>
        <p:nvSpPr>
          <p:cNvPr id="29" name="Title 28">
            <a:extLst>
              <a:ext uri="{FF2B5EF4-FFF2-40B4-BE49-F238E27FC236}">
                <a16:creationId xmlns:a16="http://schemas.microsoft.com/office/drawing/2014/main" id="{91575A59-C87E-A604-798B-D6CF843A9BE7}"/>
              </a:ext>
            </a:extLst>
          </p:cNvPr>
          <p:cNvSpPr>
            <a:spLocks noGrp="1"/>
          </p:cNvSpPr>
          <p:nvPr>
            <p:ph type="title" hasCustomPrompt="1"/>
          </p:nvPr>
        </p:nvSpPr>
        <p:spPr>
          <a:xfrm>
            <a:off x="466724" y="263524"/>
            <a:ext cx="11250785" cy="592817"/>
          </a:xfrm>
        </p:spPr>
        <p:txBody>
          <a:bodyPr anchor="t">
            <a:normAutofit/>
          </a:bodyPr>
          <a:lstStyle>
            <a:lvl1pPr>
              <a:defRPr sz="32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This is a sample page layout</a:t>
            </a:r>
            <a:endParaRPr lang="en-GB"/>
          </a:p>
        </p:txBody>
      </p:sp>
      <p:sp>
        <p:nvSpPr>
          <p:cNvPr id="10" name="Text Placeholder 3">
            <a:extLst>
              <a:ext uri="{FF2B5EF4-FFF2-40B4-BE49-F238E27FC236}">
                <a16:creationId xmlns:a16="http://schemas.microsoft.com/office/drawing/2014/main" id="{26E9CEC9-5FAF-673A-BEDE-883241C6F8FB}"/>
              </a:ext>
            </a:extLst>
          </p:cNvPr>
          <p:cNvSpPr>
            <a:spLocks noGrp="1"/>
          </p:cNvSpPr>
          <p:nvPr>
            <p:ph type="body" sz="quarter" idx="12" hasCustomPrompt="1"/>
          </p:nvPr>
        </p:nvSpPr>
        <p:spPr>
          <a:xfrm>
            <a:off x="466724" y="1654630"/>
            <a:ext cx="11250785" cy="4167728"/>
          </a:xfrm>
        </p:spPr>
        <p:txBody>
          <a:bodyPr>
            <a:noAutofit/>
          </a:bodyPr>
          <a:lstStyle>
            <a:lvl1pPr>
              <a:lnSpc>
                <a:spcPct val="114000"/>
              </a:lnSpc>
              <a:defRPr sz="1800">
                <a:latin typeface="Arial" panose="020B0604020202020204" pitchFamily="34" charset="0"/>
                <a:ea typeface="Arial" panose="02000503000000020004" pitchFamily="2" charset="0"/>
              </a:defRPr>
            </a:lvl1pPr>
            <a:lvl2pPr>
              <a:lnSpc>
                <a:spcPct val="114000"/>
              </a:lnSpc>
              <a:defRPr sz="1800">
                <a:latin typeface="Arial" panose="020B0604020202020204" pitchFamily="34" charset="0"/>
                <a:ea typeface="Arial" panose="02000503000000020004" pitchFamily="2" charset="0"/>
              </a:defRPr>
            </a:lvl2pPr>
            <a:lvl3pPr>
              <a:lnSpc>
                <a:spcPct val="114000"/>
              </a:lnSpc>
              <a:defRPr sz="1800">
                <a:latin typeface="Arial" panose="020B0604020202020204" pitchFamily="34" charset="0"/>
                <a:ea typeface="Arial" panose="02000503000000020004" pitchFamily="2" charset="0"/>
              </a:defRPr>
            </a:lvl3pPr>
            <a:lvl4pPr>
              <a:lnSpc>
                <a:spcPct val="114000"/>
              </a:lnSpc>
              <a:defRPr sz="1800">
                <a:latin typeface="Arial" panose="020B0604020202020204" pitchFamily="34" charset="0"/>
                <a:ea typeface="Arial" panose="02000503000000020004" pitchFamily="2" charset="0"/>
              </a:defRPr>
            </a:lvl4pPr>
            <a:lvl5pPr>
              <a:lnSpc>
                <a:spcPct val="114000"/>
              </a:lnSpc>
              <a:defRPr sz="1800">
                <a:latin typeface="Arial" panose="020B0604020202020204" pitchFamily="34" charset="0"/>
                <a:ea typeface="Arial" panose="02000503000000020004" pitchFamily="2" charset="0"/>
              </a:defRPr>
            </a:lvl5pPr>
          </a:lstStyle>
          <a:p>
            <a:pPr lvl="0"/>
            <a:r>
              <a:rPr lang="en-US"/>
              <a:t>Please use this space to insert written content as required. Please use Arial with a minimum font size of 18pt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20" name="Text Placeholder 15">
            <a:extLst>
              <a:ext uri="{FF2B5EF4-FFF2-40B4-BE49-F238E27FC236}">
                <a16:creationId xmlns:a16="http://schemas.microsoft.com/office/drawing/2014/main" id="{4E2BEFB1-DB3D-9794-B1F6-3DF605CE4062}"/>
              </a:ext>
            </a:extLst>
          </p:cNvPr>
          <p:cNvSpPr>
            <a:spLocks noGrp="1"/>
          </p:cNvSpPr>
          <p:nvPr>
            <p:ph type="body" sz="quarter" idx="13" hasCustomPrompt="1"/>
          </p:nvPr>
        </p:nvSpPr>
        <p:spPr>
          <a:xfrm>
            <a:off x="1871663" y="6343650"/>
            <a:ext cx="9086850" cy="365125"/>
          </a:xfrm>
        </p:spPr>
        <p:txBody>
          <a:bodyPr>
            <a:normAutofit/>
          </a:bodyPr>
          <a:lstStyle>
            <a:lvl1pPr>
              <a:defRPr sz="1400"/>
            </a:lvl1pPr>
          </a:lstStyle>
          <a:p>
            <a:pPr lvl="0"/>
            <a:r>
              <a:rPr lang="en-US"/>
              <a:t>Abbreviations: </a:t>
            </a:r>
            <a:r>
              <a:rPr lang="en-GB" sz="1400"/>
              <a:t>[for example, OS, overall survival; ICER, incremental-cost effectiveness ratio]</a:t>
            </a:r>
            <a:endParaRPr lang="en-US"/>
          </a:p>
        </p:txBody>
      </p:sp>
      <p:sp>
        <p:nvSpPr>
          <p:cNvPr id="31" name="Text Placeholder 30">
            <a:extLst>
              <a:ext uri="{FF2B5EF4-FFF2-40B4-BE49-F238E27FC236}">
                <a16:creationId xmlns:a16="http://schemas.microsoft.com/office/drawing/2014/main" id="{7CB3B582-2053-A846-2531-8E4BB8651C13}"/>
              </a:ext>
            </a:extLst>
          </p:cNvPr>
          <p:cNvSpPr>
            <a:spLocks noGrp="1"/>
          </p:cNvSpPr>
          <p:nvPr>
            <p:ph type="body" sz="quarter" idx="14" hasCustomPrompt="1"/>
          </p:nvPr>
        </p:nvSpPr>
        <p:spPr>
          <a:xfrm>
            <a:off x="466724" y="739377"/>
            <a:ext cx="11250786" cy="520838"/>
          </a:xfrm>
        </p:spPr>
        <p:txBody>
          <a:bodyPr>
            <a:noAutofit/>
          </a:bodyPr>
          <a:lstStyle>
            <a:lvl1pPr>
              <a:defRPr sz="2400">
                <a:latin typeface="Arial" panose="020B0604020202020204" pitchFamily="34" charset="0"/>
                <a:ea typeface="Inter SemiBold" panose="02000503000000020004" pitchFamily="2" charset="0"/>
              </a:defRPr>
            </a:lvl1pPr>
            <a:lvl2pPr marL="457200" indent="0">
              <a:buNone/>
              <a:defRPr/>
            </a:lvl2pPr>
          </a:lstStyle>
          <a:p>
            <a:pPr lvl="0"/>
            <a:r>
              <a:rPr lang="en-US"/>
              <a:t>Add key message of slide</a:t>
            </a:r>
          </a:p>
        </p:txBody>
      </p:sp>
      <p:pic>
        <p:nvPicPr>
          <p:cNvPr id="2" name="Picture 1">
            <a:extLst>
              <a:ext uri="{FF2B5EF4-FFF2-40B4-BE49-F238E27FC236}">
                <a16:creationId xmlns:a16="http://schemas.microsoft.com/office/drawing/2014/main" id="{EB45DFB6-4FA6-B527-55AD-E808F9593BC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3" name="Slide Number Placeholder 3">
            <a:extLst>
              <a:ext uri="{FF2B5EF4-FFF2-40B4-BE49-F238E27FC236}">
                <a16:creationId xmlns:a16="http://schemas.microsoft.com/office/drawing/2014/main" id="{967DBF62-2C38-96E0-D1B4-7250D1C91F2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
        <p:nvSpPr>
          <p:cNvPr id="4" name="Slide Number Placeholder 3">
            <a:extLst>
              <a:ext uri="{FF2B5EF4-FFF2-40B4-BE49-F238E27FC236}">
                <a16:creationId xmlns:a16="http://schemas.microsoft.com/office/drawing/2014/main" id="{A430BADB-1804-6F91-ADB5-59B82BDEFA20}"/>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
        <p:nvSpPr>
          <p:cNvPr id="6" name="Slide Number Placeholder 3">
            <a:extLst>
              <a:ext uri="{FF2B5EF4-FFF2-40B4-BE49-F238E27FC236}">
                <a16:creationId xmlns:a16="http://schemas.microsoft.com/office/drawing/2014/main" id="{DC1A4D0B-4C01-4AD1-6293-533467CF6045}"/>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
        <p:nvSpPr>
          <p:cNvPr id="7" name="Slide Number Placeholder 3">
            <a:extLst>
              <a:ext uri="{FF2B5EF4-FFF2-40B4-BE49-F238E27FC236}">
                <a16:creationId xmlns:a16="http://schemas.microsoft.com/office/drawing/2014/main" id="{0420AE46-6512-C5AD-07BF-92733A5CBF1D}"/>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pic>
        <p:nvPicPr>
          <p:cNvPr id="8" name="Picture 7">
            <a:extLst>
              <a:ext uri="{FF2B5EF4-FFF2-40B4-BE49-F238E27FC236}">
                <a16:creationId xmlns:a16="http://schemas.microsoft.com/office/drawing/2014/main" id="{5A178427-62B0-CB63-F7BF-ABA1FBB68777}"/>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9" name="Slide Number Placeholder 3">
            <a:extLst>
              <a:ext uri="{FF2B5EF4-FFF2-40B4-BE49-F238E27FC236}">
                <a16:creationId xmlns:a16="http://schemas.microsoft.com/office/drawing/2014/main" id="{B2318348-4958-D811-415A-4F785144D2ED}"/>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
        <p:nvSpPr>
          <p:cNvPr id="11" name="Slide Number Placeholder 3">
            <a:extLst>
              <a:ext uri="{FF2B5EF4-FFF2-40B4-BE49-F238E27FC236}">
                <a16:creationId xmlns:a16="http://schemas.microsoft.com/office/drawing/2014/main" id="{3B9F3775-A76B-2E3B-C55D-11BBBDD2725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92F59C7C-29BD-4A76-3DFE-29B551998295}"/>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73334382-03BC-34F6-C0D4-76A7CA67F9AA}"/>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
        <p:nvSpPr>
          <p:cNvPr id="5" name="Rectangle 4" descr="Marker showing slides are confidential ">
            <a:extLst>
              <a:ext uri="{FF2B5EF4-FFF2-40B4-BE49-F238E27FC236}">
                <a16:creationId xmlns:a16="http://schemas.microsoft.com/office/drawing/2014/main" id="{32A58F66-3E35-CCD6-0FD0-288DC0930A7B}"/>
              </a:ext>
              <a:ext uri="{C183D7F6-B498-43B3-948B-1728B52AA6E4}">
                <adec:decorative xmlns:adec="http://schemas.microsoft.com/office/drawing/2017/decorative" val="0"/>
              </a:ext>
            </a:extLst>
          </p:cNvPr>
          <p:cNvSpPr/>
          <p:nvPr userDrawn="1"/>
        </p:nvSpPr>
        <p:spPr>
          <a:xfrm>
            <a:off x="5334000" y="0"/>
            <a:ext cx="15240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a:latin typeface="Arial" panose="020B0604020202020204" pitchFamily="34" charset="0"/>
              </a:rPr>
              <a:t>CONFIDENTIAL</a:t>
            </a:r>
          </a:p>
        </p:txBody>
      </p:sp>
    </p:spTree>
    <p:extLst>
      <p:ext uri="{BB962C8B-B14F-4D97-AF65-F5344CB8AC3E}">
        <p14:creationId xmlns:p14="http://schemas.microsoft.com/office/powerpoint/2010/main" val="3420862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ample Page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1524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8" name="Title 1">
            <a:extLst>
              <a:ext uri="{FF2B5EF4-FFF2-40B4-BE49-F238E27FC236}">
                <a16:creationId xmlns:a16="http://schemas.microsoft.com/office/drawing/2014/main" id="{7E5732A2-0045-36A6-288A-34640127F3B8}"/>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latin typeface="Arial" panose="020B0604020202020204" pitchFamily="34" charset="0"/>
              </a:defRPr>
            </a:lvl1pPr>
          </a:lstStyle>
          <a:p>
            <a:r>
              <a:rPr lang="en-US"/>
              <a:t>This is a sample page layout</a:t>
            </a:r>
            <a:br>
              <a:rPr lang="en-US"/>
            </a:br>
            <a:endParaRPr lang="en-US"/>
          </a:p>
        </p:txBody>
      </p:sp>
      <p:sp>
        <p:nvSpPr>
          <p:cNvPr id="9" name="Text Placeholder 3">
            <a:extLst>
              <a:ext uri="{FF2B5EF4-FFF2-40B4-BE49-F238E27FC236}">
                <a16:creationId xmlns:a16="http://schemas.microsoft.com/office/drawing/2014/main" id="{E1B72BB5-A87E-1535-7B76-E87F7E093A75}"/>
              </a:ext>
            </a:extLst>
          </p:cNvPr>
          <p:cNvSpPr>
            <a:spLocks noGrp="1"/>
          </p:cNvSpPr>
          <p:nvPr>
            <p:ph type="body" sz="quarter" idx="12" hasCustomPrompt="1"/>
          </p:nvPr>
        </p:nvSpPr>
        <p:spPr>
          <a:xfrm>
            <a:off x="539923" y="1904986"/>
            <a:ext cx="11177587" cy="3641147"/>
          </a:xfrm>
        </p:spPr>
        <p:txBody>
          <a:bodyPr/>
          <a:lstStyle>
            <a:lvl1pPr>
              <a:lnSpc>
                <a:spcPct val="150000"/>
              </a:lnSpc>
              <a:defRPr sz="1800">
                <a:latin typeface="Arial" panose="020B0604020202020204" pitchFamily="34" charset="0"/>
                <a:ea typeface="Arial" panose="02000503000000020004" pitchFamily="2" charset="0"/>
              </a:defRPr>
            </a:lvl1pPr>
            <a:lvl2pPr>
              <a:lnSpc>
                <a:spcPct val="150000"/>
              </a:lnSpc>
              <a:defRPr sz="1800">
                <a:latin typeface="Arial" panose="020B0604020202020204" pitchFamily="34" charset="0"/>
                <a:ea typeface="Arial" panose="02000503000000020004" pitchFamily="2" charset="0"/>
              </a:defRPr>
            </a:lvl2pPr>
            <a:lvl3pPr>
              <a:lnSpc>
                <a:spcPct val="150000"/>
              </a:lnSpc>
              <a:defRPr sz="1800">
                <a:latin typeface="Arial" panose="020B0604020202020204" pitchFamily="34" charset="0"/>
                <a:ea typeface="Arial" panose="02000503000000020004" pitchFamily="2" charset="0"/>
              </a:defRPr>
            </a:lvl3pPr>
            <a:lvl4pPr>
              <a:lnSpc>
                <a:spcPct val="150000"/>
              </a:lnSpc>
              <a:defRPr sz="1800">
                <a:latin typeface="Arial" panose="020B0604020202020204" pitchFamily="34" charset="0"/>
                <a:ea typeface="Arial" panose="02000503000000020004" pitchFamily="2" charset="0"/>
              </a:defRPr>
            </a:lvl4pPr>
            <a:lvl5pPr>
              <a:lnSpc>
                <a:spcPct val="150000"/>
              </a:lnSpc>
              <a:defRPr sz="1800">
                <a:latin typeface="Arial" panose="020B0604020202020204" pitchFamily="34" charset="0"/>
                <a:ea typeface="Arial" panose="02000503000000020004" pitchFamily="2" charset="0"/>
              </a:defRPr>
            </a:lvl5pPr>
          </a:lstStyle>
          <a:p>
            <a:pPr lvl="0"/>
            <a:r>
              <a:rPr lang="en-US"/>
              <a:t>Please use this space to insert written content as required. Please use Arial with a minimum font size of 18pt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22" name="Slide Number Placeholder 3">
            <a:extLst>
              <a:ext uri="{FF2B5EF4-FFF2-40B4-BE49-F238E27FC236}">
                <a16:creationId xmlns:a16="http://schemas.microsoft.com/office/drawing/2014/main" id="{8A6747E8-68B1-FA77-357A-655D549D6FDB}"/>
              </a:ext>
            </a:extLst>
          </p:cNvPr>
          <p:cNvSpPr txBox="1">
            <a:spLocks/>
          </p:cNvSpPr>
          <p:nvPr userDrawn="1"/>
        </p:nvSpPr>
        <p:spPr>
          <a:xfrm>
            <a:off x="11637742" y="6146056"/>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bg1"/>
                </a:solidFill>
                <a:latin typeface="Arial" panose="020B0604020202020204" pitchFamily="34" charset="0"/>
                <a:ea typeface="Arial" panose="02000503000000020004" pitchFamily="2" charset="0"/>
              </a:rPr>
              <a:pPr algn="r"/>
              <a:t>‹#›</a:t>
            </a:fld>
            <a:endParaRPr lang="en-US" sz="1400">
              <a:solidFill>
                <a:schemeClr val="bg1"/>
              </a:solidFill>
              <a:latin typeface="Arial" panose="020B0604020202020204" pitchFamily="34" charset="0"/>
              <a:ea typeface="Arial" panose="02000503000000020004" pitchFamily="2" charset="0"/>
            </a:endParaRPr>
          </a:p>
        </p:txBody>
      </p:sp>
      <p:sp>
        <p:nvSpPr>
          <p:cNvPr id="23" name="Slide Number Placeholder 3">
            <a:extLst>
              <a:ext uri="{FF2B5EF4-FFF2-40B4-BE49-F238E27FC236}">
                <a16:creationId xmlns:a16="http://schemas.microsoft.com/office/drawing/2014/main" id="{B23B27A8-588E-90D5-CE93-52FB5E3F695F}"/>
              </a:ext>
            </a:extLst>
          </p:cNvPr>
          <p:cNvSpPr txBox="1">
            <a:spLocks/>
          </p:cNvSpPr>
          <p:nvPr userDrawn="1"/>
        </p:nvSpPr>
        <p:spPr>
          <a:xfrm>
            <a:off x="11637742" y="6146056"/>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bg1"/>
                </a:solidFill>
                <a:latin typeface="Arial" panose="020B0604020202020204" pitchFamily="34" charset="0"/>
                <a:ea typeface="Arial" panose="02000503000000020004" pitchFamily="2" charset="0"/>
              </a:rPr>
              <a:pPr algn="r"/>
              <a:t>‹#›</a:t>
            </a:fld>
            <a:endParaRPr lang="en-US" sz="1400">
              <a:solidFill>
                <a:schemeClr val="bg1"/>
              </a:solidFill>
              <a:latin typeface="Arial" panose="020B0604020202020204" pitchFamily="34" charset="0"/>
              <a:ea typeface="Arial" panose="02000503000000020004" pitchFamily="2" charset="0"/>
            </a:endParaRPr>
          </a:p>
        </p:txBody>
      </p:sp>
      <p:sp>
        <p:nvSpPr>
          <p:cNvPr id="24" name="Slide Number Placeholder 3">
            <a:extLst>
              <a:ext uri="{FF2B5EF4-FFF2-40B4-BE49-F238E27FC236}">
                <a16:creationId xmlns:a16="http://schemas.microsoft.com/office/drawing/2014/main" id="{B04FBC92-CC13-3B0C-B385-715133A008B4}"/>
              </a:ext>
            </a:extLst>
          </p:cNvPr>
          <p:cNvSpPr txBox="1">
            <a:spLocks/>
          </p:cNvSpPr>
          <p:nvPr userDrawn="1"/>
        </p:nvSpPr>
        <p:spPr>
          <a:xfrm>
            <a:off x="11637742" y="6146056"/>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bg1"/>
                </a:solidFill>
                <a:latin typeface="Arial" panose="020B0604020202020204" pitchFamily="34" charset="0"/>
                <a:ea typeface="Arial" panose="02000503000000020004" pitchFamily="2" charset="0"/>
              </a:rPr>
              <a:pPr algn="r"/>
              <a:t>‹#›</a:t>
            </a:fld>
            <a:endParaRPr lang="en-US" sz="1400">
              <a:solidFill>
                <a:schemeClr val="bg1"/>
              </a:solidFill>
              <a:latin typeface="Arial" panose="020B0604020202020204" pitchFamily="34" charset="0"/>
              <a:ea typeface="Arial" panose="02000503000000020004" pitchFamily="2" charset="0"/>
            </a:endParaRPr>
          </a:p>
        </p:txBody>
      </p:sp>
      <p:sp>
        <p:nvSpPr>
          <p:cNvPr id="25" name="Slide Number Placeholder 3">
            <a:extLst>
              <a:ext uri="{FF2B5EF4-FFF2-40B4-BE49-F238E27FC236}">
                <a16:creationId xmlns:a16="http://schemas.microsoft.com/office/drawing/2014/main" id="{F7EAFF5E-9938-DEC3-4280-896E584B1A60}"/>
              </a:ext>
            </a:extLst>
          </p:cNvPr>
          <p:cNvSpPr txBox="1">
            <a:spLocks/>
          </p:cNvSpPr>
          <p:nvPr userDrawn="1"/>
        </p:nvSpPr>
        <p:spPr>
          <a:xfrm>
            <a:off x="11637742" y="6146056"/>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bg1"/>
                </a:solidFill>
                <a:latin typeface="Arial" panose="020B0604020202020204" pitchFamily="34" charset="0"/>
                <a:ea typeface="Arial" panose="02000503000000020004" pitchFamily="2" charset="0"/>
              </a:rPr>
              <a:pPr algn="r"/>
              <a:t>‹#›</a:t>
            </a:fld>
            <a:endParaRPr lang="en-US" sz="1400">
              <a:solidFill>
                <a:schemeClr val="bg1"/>
              </a:solidFill>
              <a:latin typeface="Arial" panose="020B0604020202020204" pitchFamily="34" charset="0"/>
              <a:ea typeface="Arial" panose="02000503000000020004" pitchFamily="2" charset="0"/>
            </a:endParaRPr>
          </a:p>
        </p:txBody>
      </p:sp>
      <p:pic>
        <p:nvPicPr>
          <p:cNvPr id="2" name="Picture 1">
            <a:extLst>
              <a:ext uri="{FF2B5EF4-FFF2-40B4-BE49-F238E27FC236}">
                <a16:creationId xmlns:a16="http://schemas.microsoft.com/office/drawing/2014/main" id="{6B83B70F-018F-C93E-D81F-7E4B85F2FCD7}"/>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3" name="Slide Number Placeholder 3">
            <a:extLst>
              <a:ext uri="{FF2B5EF4-FFF2-40B4-BE49-F238E27FC236}">
                <a16:creationId xmlns:a16="http://schemas.microsoft.com/office/drawing/2014/main" id="{458AB888-9953-BC43-DE70-F0EB521A1AFB}"/>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
        <p:nvSpPr>
          <p:cNvPr id="4" name="Slide Number Placeholder 3">
            <a:extLst>
              <a:ext uri="{FF2B5EF4-FFF2-40B4-BE49-F238E27FC236}">
                <a16:creationId xmlns:a16="http://schemas.microsoft.com/office/drawing/2014/main" id="{E820073A-0C14-5854-E83D-AD3E77CB12B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
        <p:nvSpPr>
          <p:cNvPr id="6" name="Slide Number Placeholder 3">
            <a:extLst>
              <a:ext uri="{FF2B5EF4-FFF2-40B4-BE49-F238E27FC236}">
                <a16:creationId xmlns:a16="http://schemas.microsoft.com/office/drawing/2014/main" id="{A57C6E1A-48F4-6571-5003-393051E425B0}"/>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
        <p:nvSpPr>
          <p:cNvPr id="7" name="Slide Number Placeholder 3">
            <a:extLst>
              <a:ext uri="{FF2B5EF4-FFF2-40B4-BE49-F238E27FC236}">
                <a16:creationId xmlns:a16="http://schemas.microsoft.com/office/drawing/2014/main" id="{AF007B79-2E82-606A-6972-F69061BCC8BA}"/>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pic>
        <p:nvPicPr>
          <p:cNvPr id="10" name="Picture 9">
            <a:extLst>
              <a:ext uri="{FF2B5EF4-FFF2-40B4-BE49-F238E27FC236}">
                <a16:creationId xmlns:a16="http://schemas.microsoft.com/office/drawing/2014/main" id="{4C5A2856-DD81-88ED-A57E-00F8BC576A22}"/>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11" name="Slide Number Placeholder 3">
            <a:extLst>
              <a:ext uri="{FF2B5EF4-FFF2-40B4-BE49-F238E27FC236}">
                <a16:creationId xmlns:a16="http://schemas.microsoft.com/office/drawing/2014/main" id="{4221C0E9-D3C6-D87C-94C0-7AA1FD263E3E}"/>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8F16F5F0-0EE6-0F83-998A-29438691FA2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C9866267-1C12-D36E-2862-ADA59AD33DE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
        <p:nvSpPr>
          <p:cNvPr id="15" name="Slide Number Placeholder 3">
            <a:extLst>
              <a:ext uri="{FF2B5EF4-FFF2-40B4-BE49-F238E27FC236}">
                <a16:creationId xmlns:a16="http://schemas.microsoft.com/office/drawing/2014/main" id="{DCAD9E0D-06F8-24BE-8A6C-524E0EF342DF}"/>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Tree>
    <p:extLst>
      <p:ext uri="{BB962C8B-B14F-4D97-AF65-F5344CB8AC3E}">
        <p14:creationId xmlns:p14="http://schemas.microsoft.com/office/powerpoint/2010/main" val="4467212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ample Pag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8" name="Title 1">
            <a:extLst>
              <a:ext uri="{FF2B5EF4-FFF2-40B4-BE49-F238E27FC236}">
                <a16:creationId xmlns:a16="http://schemas.microsoft.com/office/drawing/2014/main" id="{B286C578-67DC-CD80-788E-2DA484291CE9}"/>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solidFill>
                  <a:schemeClr val="bg1"/>
                </a:solidFill>
                <a:latin typeface="Arial" panose="020B0604020202020204" pitchFamily="34" charset="0"/>
              </a:defRPr>
            </a:lvl1pPr>
          </a:lstStyle>
          <a:p>
            <a:r>
              <a:rPr lang="en-US"/>
              <a:t>This is a sample page layout</a:t>
            </a:r>
            <a:br>
              <a:rPr lang="en-US"/>
            </a:br>
            <a:endParaRPr lang="en-US"/>
          </a:p>
        </p:txBody>
      </p:sp>
      <p:sp>
        <p:nvSpPr>
          <p:cNvPr id="9"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a:lnSpc>
                <a:spcPct val="150000"/>
              </a:lnSpc>
              <a:defRPr sz="1800">
                <a:solidFill>
                  <a:schemeClr val="bg1"/>
                </a:solidFill>
                <a:latin typeface="Arial" panose="020B0604020202020204" pitchFamily="34" charset="0"/>
                <a:ea typeface="Arial" panose="02000503000000020004" pitchFamily="2" charset="0"/>
              </a:defRPr>
            </a:lvl1pPr>
            <a:lvl2pPr>
              <a:lnSpc>
                <a:spcPct val="150000"/>
              </a:lnSpc>
              <a:defRPr sz="1800">
                <a:solidFill>
                  <a:schemeClr val="bg1"/>
                </a:solidFill>
                <a:latin typeface="Arial" panose="020B0604020202020204" pitchFamily="34" charset="0"/>
                <a:ea typeface="Arial" panose="02000503000000020004" pitchFamily="2" charset="0"/>
              </a:defRPr>
            </a:lvl2pPr>
            <a:lvl3pPr>
              <a:lnSpc>
                <a:spcPct val="150000"/>
              </a:lnSpc>
              <a:defRPr sz="1800">
                <a:solidFill>
                  <a:schemeClr val="bg1"/>
                </a:solidFill>
                <a:latin typeface="Arial" panose="020B0604020202020204" pitchFamily="34" charset="0"/>
                <a:ea typeface="Arial" panose="02000503000000020004" pitchFamily="2" charset="0"/>
              </a:defRPr>
            </a:lvl3pPr>
            <a:lvl4pPr>
              <a:lnSpc>
                <a:spcPct val="150000"/>
              </a:lnSpc>
              <a:defRPr sz="1800">
                <a:solidFill>
                  <a:schemeClr val="bg1"/>
                </a:solidFill>
                <a:latin typeface="Arial" panose="020B0604020202020204" pitchFamily="34" charset="0"/>
                <a:ea typeface="Arial" panose="02000503000000020004" pitchFamily="2" charset="0"/>
              </a:defRPr>
            </a:lvl4pPr>
            <a:lvl5pPr>
              <a:lnSpc>
                <a:spcPct val="150000"/>
              </a:lnSpc>
              <a:defRPr sz="1800">
                <a:solidFill>
                  <a:schemeClr val="bg1"/>
                </a:solidFill>
                <a:latin typeface="Arial" panose="020B0604020202020204" pitchFamily="34" charset="0"/>
                <a:ea typeface="Arial" panose="02000503000000020004" pitchFamily="2" charset="0"/>
              </a:defRPr>
            </a:lvl5pPr>
          </a:lstStyle>
          <a:p>
            <a:pPr lvl="0"/>
            <a:r>
              <a:rPr lang="en-US"/>
              <a:t>Please use this space to insert written content as required. Please use Arial with a minimum font size of 18pt and avoid changing the </a:t>
            </a:r>
            <a:r>
              <a:rPr lang="en-US" err="1"/>
              <a:t>colour</a:t>
            </a:r>
            <a:r>
              <a:rPr lang="en-US"/>
              <a:t> of the text. o</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3">
            <a:extLst>
              <a:ext uri="{FF2B5EF4-FFF2-40B4-BE49-F238E27FC236}">
                <a16:creationId xmlns:a16="http://schemas.microsoft.com/office/drawing/2014/main" id="{8D41442C-0600-5C76-C581-D615E9BBF8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8D41442C-0600-5C76-C581-D615E9BBF8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1" name="Slide Number Placeholder 3">
            <a:extLst>
              <a:ext uri="{FF2B5EF4-FFF2-40B4-BE49-F238E27FC236}">
                <a16:creationId xmlns:a16="http://schemas.microsoft.com/office/drawing/2014/main" id="{9C8E6E03-32B1-C5CD-664E-063384D556D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4" name="Slide Number Placeholder 3">
            <a:extLst>
              <a:ext uri="{FF2B5EF4-FFF2-40B4-BE49-F238E27FC236}">
                <a16:creationId xmlns:a16="http://schemas.microsoft.com/office/drawing/2014/main" id="{7AF76EB2-7323-DE1D-B4D9-E10245CCA7FD}"/>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pic>
        <p:nvPicPr>
          <p:cNvPr id="18" name="Picture 17">
            <a:extLst>
              <a:ext uri="{FF2B5EF4-FFF2-40B4-BE49-F238E27FC236}">
                <a16:creationId xmlns:a16="http://schemas.microsoft.com/office/drawing/2014/main" id="{0C9087A8-57F0-4F52-0D4C-4A508308343B}"/>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3856079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ample Page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7" name="Title 1">
            <a:extLst>
              <a:ext uri="{FF2B5EF4-FFF2-40B4-BE49-F238E27FC236}">
                <a16:creationId xmlns:a16="http://schemas.microsoft.com/office/drawing/2014/main" id="{E3BAE709-476B-A489-7DC7-5DA16C7CFE73}"/>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solidFill>
                  <a:schemeClr val="bg1"/>
                </a:solidFill>
                <a:latin typeface="Arial" panose="020B0604020202020204" pitchFamily="34" charset="0"/>
              </a:defRPr>
            </a:lvl1pPr>
          </a:lstStyle>
          <a:p>
            <a:r>
              <a:rPr lang="en-US"/>
              <a:t>This is a sample page layout</a:t>
            </a:r>
            <a:br>
              <a:rPr lang="en-US"/>
            </a:br>
            <a:endParaRPr lang="en-US"/>
          </a:p>
        </p:txBody>
      </p:sp>
      <p:sp>
        <p:nvSpPr>
          <p:cNvPr id="8" name="Text Placeholder 3">
            <a:extLst>
              <a:ext uri="{FF2B5EF4-FFF2-40B4-BE49-F238E27FC236}">
                <a16:creationId xmlns:a16="http://schemas.microsoft.com/office/drawing/2014/main" id="{B53E5169-A8A8-4023-8954-85A11AE37346}"/>
              </a:ext>
            </a:extLst>
          </p:cNvPr>
          <p:cNvSpPr>
            <a:spLocks noGrp="1"/>
          </p:cNvSpPr>
          <p:nvPr>
            <p:ph type="body" sz="quarter" idx="12" hasCustomPrompt="1"/>
          </p:nvPr>
        </p:nvSpPr>
        <p:spPr>
          <a:xfrm>
            <a:off x="539923" y="1904986"/>
            <a:ext cx="11177587" cy="3641147"/>
          </a:xfrm>
        </p:spPr>
        <p:txBody>
          <a:bodyPr/>
          <a:lstStyle>
            <a:lvl1pPr>
              <a:lnSpc>
                <a:spcPct val="150000"/>
              </a:lnSpc>
              <a:defRPr sz="1800">
                <a:solidFill>
                  <a:schemeClr val="bg1"/>
                </a:solidFill>
                <a:latin typeface="Arial" panose="020B0604020202020204" pitchFamily="34" charset="0"/>
                <a:ea typeface="Arial" panose="02000503000000020004" pitchFamily="2" charset="0"/>
              </a:defRPr>
            </a:lvl1pPr>
            <a:lvl2pPr>
              <a:lnSpc>
                <a:spcPct val="150000"/>
              </a:lnSpc>
              <a:defRPr sz="1800">
                <a:solidFill>
                  <a:schemeClr val="bg1"/>
                </a:solidFill>
                <a:latin typeface="Arial" panose="020B0604020202020204" pitchFamily="34" charset="0"/>
                <a:ea typeface="Arial" panose="02000503000000020004" pitchFamily="2" charset="0"/>
              </a:defRPr>
            </a:lvl2pPr>
            <a:lvl3pPr>
              <a:lnSpc>
                <a:spcPct val="150000"/>
              </a:lnSpc>
              <a:defRPr sz="1800">
                <a:solidFill>
                  <a:schemeClr val="bg1"/>
                </a:solidFill>
                <a:latin typeface="Arial" panose="020B0604020202020204" pitchFamily="34" charset="0"/>
                <a:ea typeface="Arial" panose="02000503000000020004" pitchFamily="2" charset="0"/>
              </a:defRPr>
            </a:lvl3pPr>
            <a:lvl4pPr>
              <a:lnSpc>
                <a:spcPct val="150000"/>
              </a:lnSpc>
              <a:defRPr sz="1800">
                <a:solidFill>
                  <a:schemeClr val="bg1"/>
                </a:solidFill>
                <a:latin typeface="Arial" panose="020B0604020202020204" pitchFamily="34" charset="0"/>
                <a:ea typeface="Arial" panose="02000503000000020004" pitchFamily="2" charset="0"/>
              </a:defRPr>
            </a:lvl4pPr>
            <a:lvl5pPr>
              <a:lnSpc>
                <a:spcPct val="150000"/>
              </a:lnSpc>
              <a:defRPr sz="1800">
                <a:solidFill>
                  <a:schemeClr val="bg1"/>
                </a:solidFill>
                <a:latin typeface="Arial" panose="020B0604020202020204" pitchFamily="34" charset="0"/>
                <a:ea typeface="Arial" panose="02000503000000020004" pitchFamily="2" charset="0"/>
              </a:defRPr>
            </a:lvl5pPr>
          </a:lstStyle>
          <a:p>
            <a:pPr lvl="0"/>
            <a:r>
              <a:rPr lang="en-US"/>
              <a:t>Please use this space to insert written content as required. Please use Arial with a minimum font size of 18pt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Slide Number Placeholder 3">
            <a:extLst>
              <a:ext uri="{FF2B5EF4-FFF2-40B4-BE49-F238E27FC236}">
                <a16:creationId xmlns:a16="http://schemas.microsoft.com/office/drawing/2014/main" id="{6AF898F7-301E-51C8-5C47-83F8D53ACAA3}"/>
              </a:ext>
            </a:extLst>
          </p:cNvPr>
          <p:cNvSpPr txBox="1">
            <a:spLocks/>
          </p:cNvSpPr>
          <p:nvPr userDrawn="1"/>
        </p:nvSpPr>
        <p:spPr>
          <a:xfrm>
            <a:off x="10733314" y="6632781"/>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pic>
        <p:nvPicPr>
          <p:cNvPr id="16" name="Picture 15">
            <a:extLst>
              <a:ext uri="{FF2B5EF4-FFF2-40B4-BE49-F238E27FC236}">
                <a16:creationId xmlns:a16="http://schemas.microsoft.com/office/drawing/2014/main" id="{A0B944DA-A86A-F9A3-D617-CEA507540995}"/>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69669" y="6632781"/>
            <a:ext cx="585971" cy="197518"/>
          </a:xfrm>
          <a:prstGeom prst="rect">
            <a:avLst/>
          </a:prstGeom>
        </p:spPr>
      </p:pic>
    </p:spTree>
    <p:extLst>
      <p:ext uri="{BB962C8B-B14F-4D97-AF65-F5344CB8AC3E}">
        <p14:creationId xmlns:p14="http://schemas.microsoft.com/office/powerpoint/2010/main" val="9250226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One Column (White)">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rgbClr val="222222"/>
                </a:solidFill>
                <a:latin typeface="Arial" panose="020B0604020202020204" pitchFamily="34" charset="0"/>
              </a:defRPr>
            </a:lvl1pPr>
          </a:lstStyle>
          <a:p>
            <a:r>
              <a:rPr lang="en-US"/>
              <a:t>This is sample bulleted text (1 column)</a:t>
            </a:r>
            <a:br>
              <a:rPr lang="en-US"/>
            </a:br>
            <a:endParaRPr lang="en-US"/>
          </a:p>
        </p:txBody>
      </p:sp>
      <p:sp>
        <p:nvSpPr>
          <p:cNvPr id="7"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Arial" panose="020B0604020202020204" pitchFamily="34" charset="0"/>
                <a:ea typeface="Arial" panose="02000503000000020004" pitchFamily="2" charset="0"/>
              </a:defRPr>
            </a:lvl1pPr>
            <a:lvl2pPr>
              <a:lnSpc>
                <a:spcPct val="150000"/>
              </a:lnSpc>
              <a:defRPr sz="1800">
                <a:solidFill>
                  <a:schemeClr val="tx1"/>
                </a:solidFill>
                <a:latin typeface="Arial" panose="02000503000000020004" pitchFamily="2" charset="0"/>
                <a:ea typeface="Arial" panose="02000503000000020004" pitchFamily="2" charset="0"/>
              </a:defRPr>
            </a:lvl2pPr>
            <a:lvl3pPr>
              <a:lnSpc>
                <a:spcPct val="150000"/>
              </a:lnSpc>
              <a:defRPr sz="1800">
                <a:solidFill>
                  <a:schemeClr val="tx1"/>
                </a:solidFill>
                <a:latin typeface="Arial" panose="02000503000000020004" pitchFamily="2" charset="0"/>
                <a:ea typeface="Arial" panose="02000503000000020004" pitchFamily="2" charset="0"/>
              </a:defRPr>
            </a:lvl3pPr>
            <a:lvl4pPr>
              <a:lnSpc>
                <a:spcPct val="150000"/>
              </a:lnSpc>
              <a:defRPr sz="1800">
                <a:solidFill>
                  <a:schemeClr val="tx1"/>
                </a:solidFill>
                <a:latin typeface="Arial" panose="02000503000000020004" pitchFamily="2" charset="0"/>
                <a:ea typeface="Arial" panose="02000503000000020004" pitchFamily="2" charset="0"/>
              </a:defRPr>
            </a:lvl4pPr>
            <a:lvl5pPr>
              <a:lnSpc>
                <a:spcPct val="150000"/>
              </a:lnSpc>
              <a:defRPr sz="1800">
                <a:solidFill>
                  <a:schemeClr val="tx1"/>
                </a:solidFill>
                <a:latin typeface="Arial" panose="02000503000000020004" pitchFamily="2" charset="0"/>
                <a:ea typeface="Arial"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pic>
        <p:nvPicPr>
          <p:cNvPr id="2" name="Picture 1">
            <a:extLst>
              <a:ext uri="{FF2B5EF4-FFF2-40B4-BE49-F238E27FC236}">
                <a16:creationId xmlns:a16="http://schemas.microsoft.com/office/drawing/2014/main" id="{F6EE4856-3FAA-1733-34B4-C11E8CBA788B}"/>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3" name="Slide Number Placeholder 3">
            <a:extLst>
              <a:ext uri="{FF2B5EF4-FFF2-40B4-BE49-F238E27FC236}">
                <a16:creationId xmlns:a16="http://schemas.microsoft.com/office/drawing/2014/main" id="{76441F1A-9F7B-AD88-F64F-DABCB474259A}"/>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
        <p:nvSpPr>
          <p:cNvPr id="4" name="Slide Number Placeholder 3">
            <a:extLst>
              <a:ext uri="{FF2B5EF4-FFF2-40B4-BE49-F238E27FC236}">
                <a16:creationId xmlns:a16="http://schemas.microsoft.com/office/drawing/2014/main" id="{006DDF3D-1996-A40C-F1E8-7022834B7CBC}"/>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
        <p:nvSpPr>
          <p:cNvPr id="6" name="Slide Number Placeholder 3">
            <a:extLst>
              <a:ext uri="{FF2B5EF4-FFF2-40B4-BE49-F238E27FC236}">
                <a16:creationId xmlns:a16="http://schemas.microsoft.com/office/drawing/2014/main" id="{8A716449-AAFB-5EEE-FECE-3FBEDFEEF6C2}"/>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9DA0EE61-3751-7151-24DC-3E3218AA75B4}"/>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pic>
        <p:nvPicPr>
          <p:cNvPr id="14" name="Picture 13">
            <a:extLst>
              <a:ext uri="{FF2B5EF4-FFF2-40B4-BE49-F238E27FC236}">
                <a16:creationId xmlns:a16="http://schemas.microsoft.com/office/drawing/2014/main" id="{C211F72A-577D-3DF0-D9EE-00B2FF796E88}"/>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15" name="Slide Number Placeholder 3">
            <a:extLst>
              <a:ext uri="{FF2B5EF4-FFF2-40B4-BE49-F238E27FC236}">
                <a16:creationId xmlns:a16="http://schemas.microsoft.com/office/drawing/2014/main" id="{1A6401F2-4FB4-BD34-BC8C-F074FEBB082E}"/>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
        <p:nvSpPr>
          <p:cNvPr id="16" name="Slide Number Placeholder 3">
            <a:extLst>
              <a:ext uri="{FF2B5EF4-FFF2-40B4-BE49-F238E27FC236}">
                <a16:creationId xmlns:a16="http://schemas.microsoft.com/office/drawing/2014/main" id="{670C9F59-0A21-3850-136E-87400D426CF2}"/>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
        <p:nvSpPr>
          <p:cNvPr id="17" name="Slide Number Placeholder 3">
            <a:extLst>
              <a:ext uri="{FF2B5EF4-FFF2-40B4-BE49-F238E27FC236}">
                <a16:creationId xmlns:a16="http://schemas.microsoft.com/office/drawing/2014/main" id="{B99C631F-C34A-3A9E-5BCE-0A4E8AA87925}"/>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
        <p:nvSpPr>
          <p:cNvPr id="18" name="Slide Number Placeholder 3">
            <a:extLst>
              <a:ext uri="{FF2B5EF4-FFF2-40B4-BE49-F238E27FC236}">
                <a16:creationId xmlns:a16="http://schemas.microsoft.com/office/drawing/2014/main" id="{586BC471-FA65-D5D9-C0A9-F8A6994280D8}"/>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Tree>
    <p:extLst>
      <p:ext uri="{BB962C8B-B14F-4D97-AF65-F5344CB8AC3E}">
        <p14:creationId xmlns:p14="http://schemas.microsoft.com/office/powerpoint/2010/main" val="38494411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One Column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10"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rgbClr val="222222"/>
                </a:solidFill>
                <a:latin typeface="Arial" panose="020B0604020202020204" pitchFamily="34" charset="0"/>
              </a:defRPr>
            </a:lvl1pPr>
          </a:lstStyle>
          <a:p>
            <a:r>
              <a:rPr lang="en-US"/>
              <a:t>This is sample bulleted text (1 column)</a:t>
            </a:r>
            <a:br>
              <a:rPr lang="en-US"/>
            </a:br>
            <a:endParaRPr lang="en-US"/>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Arial" panose="020B0604020202020204" pitchFamily="34" charset="0"/>
                <a:ea typeface="Arial" panose="02000503000000020004" pitchFamily="2" charset="0"/>
              </a:defRPr>
            </a:lvl1pPr>
            <a:lvl2pPr>
              <a:lnSpc>
                <a:spcPct val="150000"/>
              </a:lnSpc>
              <a:defRPr sz="1800">
                <a:solidFill>
                  <a:schemeClr val="tx1"/>
                </a:solidFill>
                <a:latin typeface="Arial" panose="02000503000000020004" pitchFamily="2" charset="0"/>
                <a:ea typeface="Arial" panose="02000503000000020004" pitchFamily="2" charset="0"/>
              </a:defRPr>
            </a:lvl2pPr>
            <a:lvl3pPr>
              <a:lnSpc>
                <a:spcPct val="150000"/>
              </a:lnSpc>
              <a:defRPr sz="1800">
                <a:solidFill>
                  <a:schemeClr val="tx1"/>
                </a:solidFill>
                <a:latin typeface="Arial" panose="02000503000000020004" pitchFamily="2" charset="0"/>
                <a:ea typeface="Arial" panose="02000503000000020004" pitchFamily="2" charset="0"/>
              </a:defRPr>
            </a:lvl3pPr>
            <a:lvl4pPr>
              <a:lnSpc>
                <a:spcPct val="150000"/>
              </a:lnSpc>
              <a:defRPr sz="1800">
                <a:solidFill>
                  <a:schemeClr val="tx1"/>
                </a:solidFill>
                <a:latin typeface="Arial" panose="02000503000000020004" pitchFamily="2" charset="0"/>
                <a:ea typeface="Arial" panose="02000503000000020004" pitchFamily="2" charset="0"/>
              </a:defRPr>
            </a:lvl4pPr>
            <a:lvl5pPr>
              <a:lnSpc>
                <a:spcPct val="150000"/>
              </a:lnSpc>
              <a:defRPr sz="1800">
                <a:solidFill>
                  <a:schemeClr val="tx1"/>
                </a:solidFill>
                <a:latin typeface="Arial" panose="02000503000000020004" pitchFamily="2" charset="0"/>
                <a:ea typeface="Arial"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8" name="Slide Number Placeholder 3">
            <a:extLst>
              <a:ext uri="{FF2B5EF4-FFF2-40B4-BE49-F238E27FC236}">
                <a16:creationId xmlns:a16="http://schemas.microsoft.com/office/drawing/2014/main" id="{736DE81E-4D22-5724-E8E6-41709B8213A8}"/>
              </a:ext>
            </a:extLst>
          </p:cNvPr>
          <p:cNvSpPr txBox="1">
            <a:spLocks/>
          </p:cNvSpPr>
          <p:nvPr userDrawn="1"/>
        </p:nvSpPr>
        <p:spPr>
          <a:xfrm>
            <a:off x="11637742" y="644060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bg1"/>
                </a:solidFill>
                <a:latin typeface="Arial" panose="020B0604020202020204" pitchFamily="34" charset="0"/>
                <a:ea typeface="Arial" panose="02000503000000020004" pitchFamily="2" charset="0"/>
              </a:rPr>
              <a:pPr algn="r"/>
              <a:t>‹#›</a:t>
            </a:fld>
            <a:endParaRPr lang="en-US" sz="1400">
              <a:solidFill>
                <a:schemeClr val="bg1"/>
              </a:solidFill>
              <a:latin typeface="Arial" panose="020B0604020202020204" pitchFamily="34" charset="0"/>
              <a:ea typeface="Arial" panose="02000503000000020004" pitchFamily="2" charset="0"/>
            </a:endParaRPr>
          </a:p>
        </p:txBody>
      </p:sp>
      <p:sp>
        <p:nvSpPr>
          <p:cNvPr id="19" name="Slide Number Placeholder 3">
            <a:extLst>
              <a:ext uri="{FF2B5EF4-FFF2-40B4-BE49-F238E27FC236}">
                <a16:creationId xmlns:a16="http://schemas.microsoft.com/office/drawing/2014/main" id="{D32C529E-1E67-D62F-3D84-70E6AF8A60C9}"/>
              </a:ext>
            </a:extLst>
          </p:cNvPr>
          <p:cNvSpPr txBox="1">
            <a:spLocks/>
          </p:cNvSpPr>
          <p:nvPr userDrawn="1"/>
        </p:nvSpPr>
        <p:spPr>
          <a:xfrm>
            <a:off x="11637742" y="644060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bg1"/>
                </a:solidFill>
                <a:latin typeface="Arial" panose="020B0604020202020204" pitchFamily="34" charset="0"/>
                <a:ea typeface="Arial" panose="02000503000000020004" pitchFamily="2" charset="0"/>
              </a:rPr>
              <a:pPr algn="r"/>
              <a:t>‹#›</a:t>
            </a:fld>
            <a:endParaRPr lang="en-US" sz="1400">
              <a:solidFill>
                <a:schemeClr val="bg1"/>
              </a:solidFill>
              <a:latin typeface="Arial" panose="020B0604020202020204" pitchFamily="34" charset="0"/>
              <a:ea typeface="Arial" panose="02000503000000020004" pitchFamily="2" charset="0"/>
            </a:endParaRPr>
          </a:p>
        </p:txBody>
      </p:sp>
      <p:sp>
        <p:nvSpPr>
          <p:cNvPr id="20" name="Slide Number Placeholder 3">
            <a:extLst>
              <a:ext uri="{FF2B5EF4-FFF2-40B4-BE49-F238E27FC236}">
                <a16:creationId xmlns:a16="http://schemas.microsoft.com/office/drawing/2014/main" id="{82F41CD0-3BF9-779E-55F6-55CE07AC5326}"/>
              </a:ext>
            </a:extLst>
          </p:cNvPr>
          <p:cNvSpPr txBox="1">
            <a:spLocks/>
          </p:cNvSpPr>
          <p:nvPr userDrawn="1"/>
        </p:nvSpPr>
        <p:spPr>
          <a:xfrm>
            <a:off x="11637742" y="644060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bg1"/>
                </a:solidFill>
                <a:latin typeface="Arial" panose="020B0604020202020204" pitchFamily="34" charset="0"/>
                <a:ea typeface="Arial" panose="02000503000000020004" pitchFamily="2" charset="0"/>
              </a:rPr>
              <a:pPr algn="r"/>
              <a:t>‹#›</a:t>
            </a:fld>
            <a:endParaRPr lang="en-US" sz="1400">
              <a:solidFill>
                <a:schemeClr val="bg1"/>
              </a:solidFill>
              <a:latin typeface="Arial" panose="020B0604020202020204" pitchFamily="34" charset="0"/>
              <a:ea typeface="Arial" panose="02000503000000020004" pitchFamily="2" charset="0"/>
            </a:endParaRPr>
          </a:p>
        </p:txBody>
      </p:sp>
      <p:sp>
        <p:nvSpPr>
          <p:cNvPr id="21" name="Slide Number Placeholder 3">
            <a:extLst>
              <a:ext uri="{FF2B5EF4-FFF2-40B4-BE49-F238E27FC236}">
                <a16:creationId xmlns:a16="http://schemas.microsoft.com/office/drawing/2014/main" id="{6A037A60-3B80-9000-D7FD-772E99273C0A}"/>
              </a:ext>
            </a:extLst>
          </p:cNvPr>
          <p:cNvSpPr txBox="1">
            <a:spLocks/>
          </p:cNvSpPr>
          <p:nvPr userDrawn="1"/>
        </p:nvSpPr>
        <p:spPr>
          <a:xfrm>
            <a:off x="11637742" y="644060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bg1"/>
                </a:solidFill>
                <a:latin typeface="Arial" panose="020B0604020202020204" pitchFamily="34" charset="0"/>
                <a:ea typeface="Arial" panose="02000503000000020004" pitchFamily="2" charset="0"/>
              </a:rPr>
              <a:pPr algn="r"/>
              <a:t>‹#›</a:t>
            </a:fld>
            <a:endParaRPr lang="en-US" sz="1400">
              <a:solidFill>
                <a:schemeClr val="bg1"/>
              </a:solidFill>
              <a:latin typeface="Arial" panose="020B0604020202020204" pitchFamily="34" charset="0"/>
              <a:ea typeface="Arial" panose="02000503000000020004" pitchFamily="2" charset="0"/>
            </a:endParaRPr>
          </a:p>
        </p:txBody>
      </p:sp>
      <p:pic>
        <p:nvPicPr>
          <p:cNvPr id="2" name="Picture 1">
            <a:extLst>
              <a:ext uri="{FF2B5EF4-FFF2-40B4-BE49-F238E27FC236}">
                <a16:creationId xmlns:a16="http://schemas.microsoft.com/office/drawing/2014/main" id="{4A17D717-4440-67E4-86AF-BA4E5D09B2A2}"/>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3" name="Slide Number Placeholder 3">
            <a:extLst>
              <a:ext uri="{FF2B5EF4-FFF2-40B4-BE49-F238E27FC236}">
                <a16:creationId xmlns:a16="http://schemas.microsoft.com/office/drawing/2014/main" id="{DE935865-CC37-F31B-D80C-9F595BE137BE}"/>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
        <p:nvSpPr>
          <p:cNvPr id="4" name="Slide Number Placeholder 3">
            <a:extLst>
              <a:ext uri="{FF2B5EF4-FFF2-40B4-BE49-F238E27FC236}">
                <a16:creationId xmlns:a16="http://schemas.microsoft.com/office/drawing/2014/main" id="{9B6662D1-FBEE-F4B5-4346-F2B4DF214A99}"/>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
        <p:nvSpPr>
          <p:cNvPr id="6" name="Slide Number Placeholder 3">
            <a:extLst>
              <a:ext uri="{FF2B5EF4-FFF2-40B4-BE49-F238E27FC236}">
                <a16:creationId xmlns:a16="http://schemas.microsoft.com/office/drawing/2014/main" id="{9A36CCB5-A9A8-587A-9CE0-E9B1AA55CF10}"/>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
        <p:nvSpPr>
          <p:cNvPr id="7" name="Slide Number Placeholder 3">
            <a:extLst>
              <a:ext uri="{FF2B5EF4-FFF2-40B4-BE49-F238E27FC236}">
                <a16:creationId xmlns:a16="http://schemas.microsoft.com/office/drawing/2014/main" id="{D32991FF-D68B-77AF-86E7-47E089E48C97}"/>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pic>
        <p:nvPicPr>
          <p:cNvPr id="8" name="Picture 7">
            <a:extLst>
              <a:ext uri="{FF2B5EF4-FFF2-40B4-BE49-F238E27FC236}">
                <a16:creationId xmlns:a16="http://schemas.microsoft.com/office/drawing/2014/main" id="{44DA85F1-57B3-C4FD-5F4A-6472F70618D1}"/>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9" name="Slide Number Placeholder 3">
            <a:extLst>
              <a:ext uri="{FF2B5EF4-FFF2-40B4-BE49-F238E27FC236}">
                <a16:creationId xmlns:a16="http://schemas.microsoft.com/office/drawing/2014/main" id="{20EF613F-03AF-BC9A-FA23-E991676B8CB2}"/>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4788CBBF-0470-AB58-A837-8314478E120A}"/>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093D2F16-7A89-CDF3-CEAF-ED69AD5FB5E7}"/>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
        <p:nvSpPr>
          <p:cNvPr id="14" name="Slide Number Placeholder 3">
            <a:extLst>
              <a:ext uri="{FF2B5EF4-FFF2-40B4-BE49-F238E27FC236}">
                <a16:creationId xmlns:a16="http://schemas.microsoft.com/office/drawing/2014/main" id="{F73090DC-DE05-C1C1-E128-987B8A39A129}"/>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Tree>
    <p:extLst>
      <p:ext uri="{BB962C8B-B14F-4D97-AF65-F5344CB8AC3E}">
        <p14:creationId xmlns:p14="http://schemas.microsoft.com/office/powerpoint/2010/main" val="3112633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1_One Column (Grey)">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solidFill>
                <a:schemeClr val="bg1"/>
              </a:solidFill>
              <a:latin typeface="Arial" panose="020B0604020202020204" pitchFamily="34" charset="0"/>
            </a:endParaRPr>
          </a:p>
        </p:txBody>
      </p:sp>
      <p:sp>
        <p:nvSpPr>
          <p:cNvPr id="12" name="Slide Number Placeholder 3">
            <a:extLst>
              <a:ext uri="{FF2B5EF4-FFF2-40B4-BE49-F238E27FC236}">
                <a16:creationId xmlns:a16="http://schemas.microsoft.com/office/drawing/2014/main" id="{8E98A944-FE84-2129-7C96-905FBEDEF7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3"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chemeClr val="bg1"/>
                </a:solidFill>
                <a:latin typeface="Arial" panose="020B0604020202020204" pitchFamily="34" charset="0"/>
              </a:defRPr>
            </a:lvl1pPr>
          </a:lstStyle>
          <a:p>
            <a:r>
              <a:rPr lang="en-US"/>
              <a:t>This is sample bulleted text (1 column)</a:t>
            </a:r>
            <a:br>
              <a:rPr lang="en-US"/>
            </a:br>
            <a:endParaRPr lang="en-US"/>
          </a:p>
        </p:txBody>
      </p:sp>
      <p:sp>
        <p:nvSpPr>
          <p:cNvPr id="14"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Arial" panose="020B0604020202020204" pitchFamily="34" charset="0"/>
                <a:ea typeface="Arial" panose="02000503000000020004" pitchFamily="2" charset="0"/>
              </a:defRPr>
            </a:lvl1pPr>
            <a:lvl2pPr>
              <a:lnSpc>
                <a:spcPct val="150000"/>
              </a:lnSpc>
              <a:defRPr sz="1800">
                <a:solidFill>
                  <a:schemeClr val="tx1"/>
                </a:solidFill>
                <a:latin typeface="Arial" panose="02000503000000020004" pitchFamily="2" charset="0"/>
                <a:ea typeface="Arial" panose="02000503000000020004" pitchFamily="2" charset="0"/>
              </a:defRPr>
            </a:lvl2pPr>
            <a:lvl3pPr>
              <a:lnSpc>
                <a:spcPct val="150000"/>
              </a:lnSpc>
              <a:defRPr sz="1800">
                <a:solidFill>
                  <a:schemeClr val="tx1"/>
                </a:solidFill>
                <a:latin typeface="Arial" panose="02000503000000020004" pitchFamily="2" charset="0"/>
                <a:ea typeface="Arial" panose="02000503000000020004" pitchFamily="2" charset="0"/>
              </a:defRPr>
            </a:lvl3pPr>
            <a:lvl4pPr>
              <a:lnSpc>
                <a:spcPct val="150000"/>
              </a:lnSpc>
              <a:defRPr sz="1800">
                <a:solidFill>
                  <a:schemeClr val="tx1"/>
                </a:solidFill>
                <a:latin typeface="Arial" panose="02000503000000020004" pitchFamily="2" charset="0"/>
                <a:ea typeface="Arial" panose="02000503000000020004" pitchFamily="2" charset="0"/>
              </a:defRPr>
            </a:lvl4pPr>
            <a:lvl5pPr>
              <a:lnSpc>
                <a:spcPct val="150000"/>
              </a:lnSpc>
              <a:defRPr sz="1800">
                <a:solidFill>
                  <a:schemeClr val="tx1"/>
                </a:solidFill>
                <a:latin typeface="Arial" panose="02000503000000020004" pitchFamily="2" charset="0"/>
                <a:ea typeface="Arial"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9" name="Slide Number Placeholder 3">
            <a:extLst>
              <a:ext uri="{FF2B5EF4-FFF2-40B4-BE49-F238E27FC236}">
                <a16:creationId xmlns:a16="http://schemas.microsoft.com/office/drawing/2014/main" id="{8E98A944-FE84-2129-7C96-905FBEDEF7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8" name="Slide Number Placeholder 3">
            <a:extLst>
              <a:ext uri="{FF2B5EF4-FFF2-40B4-BE49-F238E27FC236}">
                <a16:creationId xmlns:a16="http://schemas.microsoft.com/office/drawing/2014/main" id="{9C241C8F-E76E-FD73-EA23-B0D00E77E51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5" name="Slide Number Placeholder 3">
            <a:extLst>
              <a:ext uri="{FF2B5EF4-FFF2-40B4-BE49-F238E27FC236}">
                <a16:creationId xmlns:a16="http://schemas.microsoft.com/office/drawing/2014/main" id="{D2A63E50-1936-94C2-FF11-2EB49F66D145}"/>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pic>
        <p:nvPicPr>
          <p:cNvPr id="16" name="Picture 15">
            <a:extLst>
              <a:ext uri="{FF2B5EF4-FFF2-40B4-BE49-F238E27FC236}">
                <a16:creationId xmlns:a16="http://schemas.microsoft.com/office/drawing/2014/main" id="{0ED8832D-D62A-CAE6-14C4-6E11015D921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130119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One Column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9" name="Slide Number Placeholder 3">
            <a:extLst>
              <a:ext uri="{FF2B5EF4-FFF2-40B4-BE49-F238E27FC236}">
                <a16:creationId xmlns:a16="http://schemas.microsoft.com/office/drawing/2014/main" id="{F6F3ABE1-54A6-A9F0-1083-202CF26FE12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0"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chemeClr val="bg1"/>
                </a:solidFill>
                <a:latin typeface="Arial" panose="020B0604020202020204" pitchFamily="34" charset="0"/>
              </a:defRPr>
            </a:lvl1pPr>
          </a:lstStyle>
          <a:p>
            <a:r>
              <a:rPr lang="en-US"/>
              <a:t>This is sample bulleted text (1 column)</a:t>
            </a:r>
            <a:br>
              <a:rPr lang="en-US"/>
            </a:br>
            <a:endParaRPr lang="en-US"/>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Arial" panose="020B0604020202020204" pitchFamily="34" charset="0"/>
                <a:ea typeface="Arial" panose="02000503000000020004" pitchFamily="2" charset="0"/>
              </a:defRPr>
            </a:lvl1pPr>
            <a:lvl2pPr>
              <a:lnSpc>
                <a:spcPct val="150000"/>
              </a:lnSpc>
              <a:defRPr sz="1800">
                <a:solidFill>
                  <a:schemeClr val="tx1"/>
                </a:solidFill>
                <a:latin typeface="Arial" panose="02000503000000020004" pitchFamily="2" charset="0"/>
                <a:ea typeface="Arial" panose="02000503000000020004" pitchFamily="2" charset="0"/>
              </a:defRPr>
            </a:lvl2pPr>
            <a:lvl3pPr>
              <a:lnSpc>
                <a:spcPct val="150000"/>
              </a:lnSpc>
              <a:defRPr sz="1800">
                <a:solidFill>
                  <a:schemeClr val="tx1"/>
                </a:solidFill>
                <a:latin typeface="Arial" panose="02000503000000020004" pitchFamily="2" charset="0"/>
                <a:ea typeface="Arial" panose="02000503000000020004" pitchFamily="2" charset="0"/>
              </a:defRPr>
            </a:lvl3pPr>
            <a:lvl4pPr>
              <a:lnSpc>
                <a:spcPct val="150000"/>
              </a:lnSpc>
              <a:defRPr sz="1800">
                <a:solidFill>
                  <a:schemeClr val="tx1"/>
                </a:solidFill>
                <a:latin typeface="Arial" panose="02000503000000020004" pitchFamily="2" charset="0"/>
                <a:ea typeface="Arial" panose="02000503000000020004" pitchFamily="2" charset="0"/>
              </a:defRPr>
            </a:lvl4pPr>
            <a:lvl5pPr>
              <a:lnSpc>
                <a:spcPct val="150000"/>
              </a:lnSpc>
              <a:defRPr sz="1800">
                <a:solidFill>
                  <a:schemeClr val="tx1"/>
                </a:solidFill>
                <a:latin typeface="Arial" panose="02000503000000020004" pitchFamily="2" charset="0"/>
                <a:ea typeface="Arial"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F6F3ABE1-54A6-A9F0-1083-202CF26FE12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3A288302-AAB0-66ED-BC12-48B7EEB6D8A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4" name="Slide Number Placeholder 3">
            <a:extLst>
              <a:ext uri="{FF2B5EF4-FFF2-40B4-BE49-F238E27FC236}">
                <a16:creationId xmlns:a16="http://schemas.microsoft.com/office/drawing/2014/main" id="{CD855CAB-E865-8483-4CA1-749AFBA686C9}"/>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pic>
        <p:nvPicPr>
          <p:cNvPr id="15" name="Picture 14">
            <a:extLst>
              <a:ext uri="{FF2B5EF4-FFF2-40B4-BE49-F238E27FC236}">
                <a16:creationId xmlns:a16="http://schemas.microsoft.com/office/drawing/2014/main" id="{3BD15571-089F-B590-2BC4-CAC6912D8A3E}"/>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4312675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wo Column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70744" cy="1276350"/>
          </a:xfrm>
          <a:prstGeom prst="rect">
            <a:avLst/>
          </a:prstGeom>
        </p:spPr>
        <p:txBody>
          <a:bodyPr anchor="t" anchorCtr="0">
            <a:normAutofit/>
          </a:bodyPr>
          <a:lstStyle>
            <a:lvl1pPr algn="l">
              <a:defRPr sz="4000" b="1" i="0">
                <a:solidFill>
                  <a:srgbClr val="222222"/>
                </a:solidFill>
                <a:latin typeface="Arial" panose="020B0604020202020204" pitchFamily="34" charset="0"/>
              </a:defRPr>
            </a:lvl1pPr>
          </a:lstStyle>
          <a:p>
            <a:r>
              <a:rPr lang="en-US"/>
              <a:t>This is sample bulleted text (2 columns)</a:t>
            </a:r>
            <a:br>
              <a:rPr lang="en-US"/>
            </a:br>
            <a:endParaRPr lang="en-US"/>
          </a:p>
        </p:txBody>
      </p:sp>
      <p:sp>
        <p:nvSpPr>
          <p:cNvPr id="10" name="Title 1">
            <a:extLst>
              <a:ext uri="{FF2B5EF4-FFF2-40B4-BE49-F238E27FC236}">
                <a16:creationId xmlns:a16="http://schemas.microsoft.com/office/drawing/2014/main" id="{6844831D-77BF-5F4B-B60B-55D5C0D74FE3}"/>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a:latin typeface="Arial" panose="020B0604020202020204" pitchFamily="34" charset="0"/>
              <a:cs typeface="Arial" panose="020B0604020202020204" pitchFamily="34"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Arial" panose="020B0604020202020204" pitchFamily="34" charset="0"/>
                <a:ea typeface="Arial" panose="02000503000000020004" pitchFamily="2" charset="0"/>
              </a:defRPr>
            </a:lvl1pPr>
            <a:lvl2pPr>
              <a:lnSpc>
                <a:spcPct val="150000"/>
              </a:lnSpc>
              <a:defRPr sz="1800">
                <a:solidFill>
                  <a:schemeClr val="tx1"/>
                </a:solidFill>
                <a:latin typeface="Arial" panose="02000503000000020004" pitchFamily="2" charset="0"/>
                <a:ea typeface="Arial" panose="02000503000000020004" pitchFamily="2" charset="0"/>
              </a:defRPr>
            </a:lvl2pPr>
            <a:lvl3pPr>
              <a:lnSpc>
                <a:spcPct val="150000"/>
              </a:lnSpc>
              <a:defRPr sz="1800">
                <a:solidFill>
                  <a:schemeClr val="tx1"/>
                </a:solidFill>
                <a:latin typeface="Arial" panose="02000503000000020004" pitchFamily="2" charset="0"/>
                <a:ea typeface="Arial" panose="02000503000000020004" pitchFamily="2" charset="0"/>
              </a:defRPr>
            </a:lvl3pPr>
            <a:lvl4pPr>
              <a:lnSpc>
                <a:spcPct val="150000"/>
              </a:lnSpc>
              <a:defRPr sz="1800">
                <a:solidFill>
                  <a:schemeClr val="tx1"/>
                </a:solidFill>
                <a:latin typeface="Arial" panose="02000503000000020004" pitchFamily="2" charset="0"/>
                <a:ea typeface="Arial" panose="02000503000000020004" pitchFamily="2" charset="0"/>
              </a:defRPr>
            </a:lvl4pPr>
            <a:lvl5pPr>
              <a:lnSpc>
                <a:spcPct val="150000"/>
              </a:lnSpc>
              <a:defRPr sz="1800">
                <a:solidFill>
                  <a:schemeClr val="tx1"/>
                </a:solidFill>
                <a:latin typeface="Arial" panose="02000503000000020004" pitchFamily="2" charset="0"/>
                <a:ea typeface="Arial"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8" name="Title 1">
            <a:extLst>
              <a:ext uri="{FF2B5EF4-FFF2-40B4-BE49-F238E27FC236}">
                <a16:creationId xmlns:a16="http://schemas.microsoft.com/office/drawing/2014/main" id="{6844831D-77BF-5F4B-B60B-55D5C0D74FE3}"/>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a:latin typeface="Arial" panose="020B0604020202020204" pitchFamily="34" charset="0"/>
              <a:cs typeface="Arial" panose="020B0604020202020204" pitchFamily="34" charset="0"/>
            </a:endParaRPr>
          </a:p>
        </p:txBody>
      </p:sp>
      <p:sp>
        <p:nvSpPr>
          <p:cNvPr id="7" name="Title 1">
            <a:extLst>
              <a:ext uri="{FF2B5EF4-FFF2-40B4-BE49-F238E27FC236}">
                <a16:creationId xmlns:a16="http://schemas.microsoft.com/office/drawing/2014/main" id="{52FBD5A5-7A2B-0609-A33F-1EEE51712C01}"/>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a:latin typeface="Arial" panose="020B0604020202020204" pitchFamily="34" charset="0"/>
              <a:cs typeface="Arial" panose="020B0604020202020204" pitchFamily="34" charset="0"/>
            </a:endParaRPr>
          </a:p>
        </p:txBody>
      </p:sp>
      <p:sp>
        <p:nvSpPr>
          <p:cNvPr id="14" name="Title 1">
            <a:extLst>
              <a:ext uri="{FF2B5EF4-FFF2-40B4-BE49-F238E27FC236}">
                <a16:creationId xmlns:a16="http://schemas.microsoft.com/office/drawing/2014/main" id="{4A20C810-11A7-12CE-B50A-96B7E975780F}"/>
              </a:ext>
            </a:extLst>
          </p:cNvPr>
          <p:cNvSpPr txBox="1">
            <a:spLocks/>
          </p:cNvSpPr>
          <p:nvPr userDrawn="1"/>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DEBD5AC8-46A6-95DF-B791-2B369ACED69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6198298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wo Column (Gre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132199" cy="1276350"/>
          </a:xfrm>
          <a:prstGeom prst="rect">
            <a:avLst/>
          </a:prstGeom>
        </p:spPr>
        <p:txBody>
          <a:bodyPr anchor="t" anchorCtr="0">
            <a:normAutofit/>
          </a:bodyPr>
          <a:lstStyle>
            <a:lvl1pPr algn="l">
              <a:defRPr sz="4000">
                <a:solidFill>
                  <a:srgbClr val="222222"/>
                </a:solidFill>
              </a:defRPr>
            </a:lvl1pPr>
          </a:lstStyle>
          <a:p>
            <a:r>
              <a:rPr lang="en-US"/>
              <a:t>This is sample bulleted text (2 columns)</a:t>
            </a:r>
            <a:br>
              <a:rPr lang="en-US"/>
            </a:br>
            <a:endParaRPr lang="en-US"/>
          </a:p>
        </p:txBody>
      </p:sp>
      <p:sp>
        <p:nvSpPr>
          <p:cNvPr id="7" name="Slide Number Placeholder 3">
            <a:extLst>
              <a:ext uri="{FF2B5EF4-FFF2-40B4-BE49-F238E27FC236}">
                <a16:creationId xmlns:a16="http://schemas.microsoft.com/office/drawing/2014/main" id="{A6059545-8DB2-C466-C9CD-3455525CAE9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a:solidFill>
                <a:schemeClr val="tx1"/>
              </a:solidFill>
              <a:latin typeface="Arial" panose="020B0604020202020204" pitchFamily="34" charset="0"/>
              <a:ea typeface="Arial"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Arial" panose="020B0604020202020204" pitchFamily="34" charset="0"/>
                <a:ea typeface="Arial" panose="02000503000000020004" pitchFamily="2" charset="0"/>
              </a:defRPr>
            </a:lvl1pPr>
            <a:lvl2pPr>
              <a:lnSpc>
                <a:spcPct val="150000"/>
              </a:lnSpc>
              <a:defRPr sz="1800">
                <a:solidFill>
                  <a:schemeClr val="tx1"/>
                </a:solidFill>
                <a:latin typeface="Arial" panose="02000503000000020004" pitchFamily="2" charset="0"/>
                <a:ea typeface="Arial" panose="02000503000000020004" pitchFamily="2" charset="0"/>
              </a:defRPr>
            </a:lvl2pPr>
            <a:lvl3pPr>
              <a:lnSpc>
                <a:spcPct val="150000"/>
              </a:lnSpc>
              <a:defRPr sz="1800">
                <a:solidFill>
                  <a:schemeClr val="tx1"/>
                </a:solidFill>
                <a:latin typeface="Arial" panose="02000503000000020004" pitchFamily="2" charset="0"/>
                <a:ea typeface="Arial" panose="02000503000000020004" pitchFamily="2" charset="0"/>
              </a:defRPr>
            </a:lvl3pPr>
            <a:lvl4pPr>
              <a:lnSpc>
                <a:spcPct val="150000"/>
              </a:lnSpc>
              <a:defRPr sz="1800">
                <a:solidFill>
                  <a:schemeClr val="tx1"/>
                </a:solidFill>
                <a:latin typeface="Arial" panose="02000503000000020004" pitchFamily="2" charset="0"/>
                <a:ea typeface="Arial" panose="02000503000000020004" pitchFamily="2" charset="0"/>
              </a:defRPr>
            </a:lvl4pPr>
            <a:lvl5pPr>
              <a:lnSpc>
                <a:spcPct val="150000"/>
              </a:lnSpc>
              <a:defRPr sz="1800">
                <a:solidFill>
                  <a:schemeClr val="tx1"/>
                </a:solidFill>
                <a:latin typeface="Arial" panose="02000503000000020004" pitchFamily="2" charset="0"/>
                <a:ea typeface="Arial"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A6059545-8DB2-C466-C9CD-3455525CAE9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a:solidFill>
                <a:schemeClr val="tx1"/>
              </a:solidFill>
              <a:latin typeface="Arial" panose="020B0604020202020204" pitchFamily="34" charset="0"/>
              <a:ea typeface="Arial" panose="02000503000000020004" pitchFamily="2" charset="0"/>
            </a:endParaRPr>
          </a:p>
        </p:txBody>
      </p:sp>
      <p:sp>
        <p:nvSpPr>
          <p:cNvPr id="9" name="Slide Number Placeholder 3">
            <a:extLst>
              <a:ext uri="{FF2B5EF4-FFF2-40B4-BE49-F238E27FC236}">
                <a16:creationId xmlns:a16="http://schemas.microsoft.com/office/drawing/2014/main" id="{D5F2E009-4AC4-8BE8-449A-D98E0B4D419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a:solidFill>
                <a:schemeClr val="tx1"/>
              </a:solidFill>
              <a:latin typeface="Arial" panose="020B0604020202020204" pitchFamily="34" charset="0"/>
              <a:ea typeface="Arial" panose="02000503000000020004" pitchFamily="2" charset="0"/>
            </a:endParaRPr>
          </a:p>
        </p:txBody>
      </p:sp>
      <p:sp>
        <p:nvSpPr>
          <p:cNvPr id="14" name="Slide Number Placeholder 3">
            <a:extLst>
              <a:ext uri="{FF2B5EF4-FFF2-40B4-BE49-F238E27FC236}">
                <a16:creationId xmlns:a16="http://schemas.microsoft.com/office/drawing/2014/main" id="{FAC7A0B0-AE4B-F793-1F59-1EC3584DEA01}"/>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a:solidFill>
                <a:schemeClr val="tx1"/>
              </a:solidFill>
              <a:latin typeface="Arial" panose="020B0604020202020204" pitchFamily="34" charset="0"/>
              <a:ea typeface="Arial" panose="02000503000000020004" pitchFamily="2" charset="0"/>
            </a:endParaRPr>
          </a:p>
        </p:txBody>
      </p:sp>
      <p:pic>
        <p:nvPicPr>
          <p:cNvPr id="16" name="Picture 15">
            <a:extLst>
              <a:ext uri="{FF2B5EF4-FFF2-40B4-BE49-F238E27FC236}">
                <a16:creationId xmlns:a16="http://schemas.microsoft.com/office/drawing/2014/main" id="{6C6FC489-B11C-2654-C925-48D950964D7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517909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Grey)">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2F0B7A7-6AD4-440A-9072-C51E759FC231}"/>
              </a:ext>
              <a:ext uri="{C183D7F6-B498-43B3-948B-1728B52AA6E4}">
                <adec:decorative xmlns:adec="http://schemas.microsoft.com/office/drawing/2017/decorative" val="1"/>
              </a:ext>
            </a:extLst>
          </p:cNvPr>
          <p:cNvSpPr/>
          <p:nvPr/>
        </p:nvSpPr>
        <p:spPr>
          <a:xfrm>
            <a:off x="0" y="5033"/>
            <a:ext cx="12192000" cy="6857999"/>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10" name="Title 1">
            <a:extLst>
              <a:ext uri="{FF2B5EF4-FFF2-40B4-BE49-F238E27FC236}">
                <a16:creationId xmlns:a16="http://schemas.microsoft.com/office/drawing/2014/main" id="{EE3C02B6-8ECF-EFEF-0169-F2A3AC0CFFAF}"/>
              </a:ext>
            </a:extLst>
          </p:cNvPr>
          <p:cNvSpPr>
            <a:spLocks noGrp="1"/>
          </p:cNvSpPr>
          <p:nvPr>
            <p:ph type="ctrTitle" hasCustomPrompt="1"/>
          </p:nvPr>
        </p:nvSpPr>
        <p:spPr>
          <a:xfrm>
            <a:off x="724988" y="724143"/>
            <a:ext cx="4120710" cy="1276350"/>
          </a:xfrm>
          <a:prstGeom prst="rect">
            <a:avLst/>
          </a:prstGeom>
        </p:spPr>
        <p:txBody>
          <a:bodyPr anchor="t" anchorCtr="0">
            <a:normAutofit/>
          </a:bodyPr>
          <a:lstStyle>
            <a:lvl1pPr algn="l">
              <a:defRPr sz="4000" b="1" i="0">
                <a:latin typeface="Arial" panose="020B0604020202020204" pitchFamily="34" charset="0"/>
              </a:defRPr>
            </a:lvl1pPr>
          </a:lstStyle>
          <a:p>
            <a:r>
              <a:rPr lang="en-US"/>
              <a:t>This is a sample title page layout</a:t>
            </a:r>
          </a:p>
        </p:txBody>
      </p:sp>
      <p:sp>
        <p:nvSpPr>
          <p:cNvPr id="11" name="Subtitle 2">
            <a:extLst>
              <a:ext uri="{FF2B5EF4-FFF2-40B4-BE49-F238E27FC236}">
                <a16:creationId xmlns:a16="http://schemas.microsoft.com/office/drawing/2014/main" id="{5833D2BE-BF69-3979-88C5-67C970639A37}"/>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latin typeface="Arial" panose="020B0604020202020204" pitchFamily="34" charset="0"/>
                <a:ea typeface="Arial"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9" name="Picture Placeholder 7">
            <a:extLst>
              <a:ext uri="{FF2B5EF4-FFF2-40B4-BE49-F238E27FC236}">
                <a16:creationId xmlns:a16="http://schemas.microsoft.com/office/drawing/2014/main" id="{DC10BCB9-796E-4ED3-BCAB-6890E853D78A}"/>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lvl1pPr>
              <a:defRPr/>
            </a:lvl1pPr>
          </a:lstStyle>
          <a:p>
            <a:r>
              <a:rPr lang="en-US"/>
              <a:t>Click icon to add picture</a:t>
            </a:r>
          </a:p>
        </p:txBody>
      </p:sp>
      <p:sp>
        <p:nvSpPr>
          <p:cNvPr id="12" name="Slide Number Placeholder 3">
            <a:extLst>
              <a:ext uri="{FF2B5EF4-FFF2-40B4-BE49-F238E27FC236}">
                <a16:creationId xmlns:a16="http://schemas.microsoft.com/office/drawing/2014/main" id="{DAD31B37-9311-27AE-0864-6D1A54196EC1}"/>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5" name="Slide Number Placeholder 3">
            <a:extLst>
              <a:ext uri="{FF2B5EF4-FFF2-40B4-BE49-F238E27FC236}">
                <a16:creationId xmlns:a16="http://schemas.microsoft.com/office/drawing/2014/main" id="{DAD31B37-9311-27AE-0864-6D1A54196EC1}"/>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A0AA9CF9-9D4D-4527-6F05-1AF14E246EC6}"/>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7" name="Slide Number Placeholder 3">
            <a:extLst>
              <a:ext uri="{FF2B5EF4-FFF2-40B4-BE49-F238E27FC236}">
                <a16:creationId xmlns:a16="http://schemas.microsoft.com/office/drawing/2014/main" id="{F672A222-6CF7-5C28-1341-13D00CB90A8F}"/>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pic>
        <p:nvPicPr>
          <p:cNvPr id="19" name="Picture 18">
            <a:extLst>
              <a:ext uri="{FF2B5EF4-FFF2-40B4-BE49-F238E27FC236}">
                <a16:creationId xmlns:a16="http://schemas.microsoft.com/office/drawing/2014/main" id="{387D394A-E4C4-E935-0900-17F4B88EEBD3}"/>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39142826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wo Column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132199" cy="1276350"/>
          </a:xfrm>
          <a:prstGeom prst="rect">
            <a:avLst/>
          </a:prstGeom>
        </p:spPr>
        <p:txBody>
          <a:bodyPr anchor="t" anchorCtr="0">
            <a:normAutofit/>
          </a:bodyPr>
          <a:lstStyle>
            <a:lvl1pPr algn="l">
              <a:defRPr sz="4000">
                <a:solidFill>
                  <a:srgbClr val="FFFFFF"/>
                </a:solidFill>
              </a:defRPr>
            </a:lvl1pPr>
          </a:lstStyle>
          <a:p>
            <a:r>
              <a:rPr lang="en-US"/>
              <a:t>This is sample bulleted text (2 columns)</a:t>
            </a:r>
            <a:br>
              <a:rPr lang="en-US"/>
            </a:br>
            <a:endParaRPr lang="en-US"/>
          </a:p>
        </p:txBody>
      </p:sp>
      <p:sp>
        <p:nvSpPr>
          <p:cNvPr id="9" name="Slide Number Placeholder 3">
            <a:extLst>
              <a:ext uri="{FF2B5EF4-FFF2-40B4-BE49-F238E27FC236}">
                <a16:creationId xmlns:a16="http://schemas.microsoft.com/office/drawing/2014/main" id="{CEDBD470-04D9-C985-F47F-8377F68596F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0"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Arial" panose="020B0604020202020204" pitchFamily="34" charset="0"/>
                <a:ea typeface="Arial" panose="02000503000000020004" pitchFamily="2" charset="0"/>
              </a:defRPr>
            </a:lvl1pPr>
            <a:lvl2pPr>
              <a:lnSpc>
                <a:spcPct val="150000"/>
              </a:lnSpc>
              <a:defRPr sz="1800">
                <a:solidFill>
                  <a:schemeClr val="tx1"/>
                </a:solidFill>
                <a:latin typeface="Arial" panose="02000503000000020004" pitchFamily="2" charset="0"/>
                <a:ea typeface="Arial" panose="02000503000000020004" pitchFamily="2" charset="0"/>
              </a:defRPr>
            </a:lvl2pPr>
            <a:lvl3pPr>
              <a:lnSpc>
                <a:spcPct val="150000"/>
              </a:lnSpc>
              <a:defRPr sz="1800">
                <a:solidFill>
                  <a:schemeClr val="tx1"/>
                </a:solidFill>
                <a:latin typeface="Arial" panose="02000503000000020004" pitchFamily="2" charset="0"/>
                <a:ea typeface="Arial" panose="02000503000000020004" pitchFamily="2" charset="0"/>
              </a:defRPr>
            </a:lvl3pPr>
            <a:lvl4pPr>
              <a:lnSpc>
                <a:spcPct val="150000"/>
              </a:lnSpc>
              <a:defRPr sz="1800">
                <a:solidFill>
                  <a:schemeClr val="tx1"/>
                </a:solidFill>
                <a:latin typeface="Arial" panose="02000503000000020004" pitchFamily="2" charset="0"/>
                <a:ea typeface="Arial" panose="02000503000000020004" pitchFamily="2" charset="0"/>
              </a:defRPr>
            </a:lvl4pPr>
            <a:lvl5pPr>
              <a:lnSpc>
                <a:spcPct val="150000"/>
              </a:lnSpc>
              <a:defRPr sz="1800">
                <a:solidFill>
                  <a:schemeClr val="tx1"/>
                </a:solidFill>
                <a:latin typeface="Arial" panose="02000503000000020004" pitchFamily="2" charset="0"/>
                <a:ea typeface="Arial"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CEDBD470-04D9-C985-F47F-8377F68596F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1" name="Slide Number Placeholder 3">
            <a:extLst>
              <a:ext uri="{FF2B5EF4-FFF2-40B4-BE49-F238E27FC236}">
                <a16:creationId xmlns:a16="http://schemas.microsoft.com/office/drawing/2014/main" id="{A812A246-8492-A6DF-26EA-231CD0D4C72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D1E41F4E-F481-AD30-99FC-2947FB6B0A60}"/>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pic>
        <p:nvPicPr>
          <p:cNvPr id="15" name="Picture 14">
            <a:extLst>
              <a:ext uri="{FF2B5EF4-FFF2-40B4-BE49-F238E27FC236}">
                <a16:creationId xmlns:a16="http://schemas.microsoft.com/office/drawing/2014/main" id="{E655F0AC-C291-F5A1-F78F-EBA04390CB62}"/>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4523153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wo Column (Purpl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3" y="487510"/>
            <a:ext cx="11104489" cy="1291188"/>
          </a:xfrm>
          <a:prstGeom prst="rect">
            <a:avLst/>
          </a:prstGeom>
        </p:spPr>
        <p:txBody>
          <a:bodyPr anchor="t" anchorCtr="0">
            <a:normAutofit/>
          </a:bodyPr>
          <a:lstStyle>
            <a:lvl1pPr algn="l">
              <a:defRPr sz="4000" b="1" i="0">
                <a:solidFill>
                  <a:schemeClr val="bg1"/>
                </a:solidFill>
                <a:latin typeface="Arial" panose="020B0604020202020204" pitchFamily="34" charset="0"/>
              </a:defRPr>
            </a:lvl1pPr>
          </a:lstStyle>
          <a:p>
            <a:r>
              <a:rPr lang="en-US"/>
              <a:t>This is sample bulleted text (2 columns)</a:t>
            </a:r>
            <a:br>
              <a:rPr lang="en-US"/>
            </a:br>
            <a:endParaRPr lang="en-US"/>
          </a:p>
        </p:txBody>
      </p:sp>
      <p:sp>
        <p:nvSpPr>
          <p:cNvPr id="9" name="Slide Number Placeholder 3">
            <a:extLst>
              <a:ext uri="{FF2B5EF4-FFF2-40B4-BE49-F238E27FC236}">
                <a16:creationId xmlns:a16="http://schemas.microsoft.com/office/drawing/2014/main" id="{C0F2871E-DAE6-816D-2EE7-E4F57CAA123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Arial" panose="020B0604020202020204" pitchFamily="34" charset="0"/>
                <a:ea typeface="Arial" panose="02000503000000020004" pitchFamily="2" charset="0"/>
              </a:defRPr>
            </a:lvl1pPr>
            <a:lvl2pPr>
              <a:lnSpc>
                <a:spcPct val="150000"/>
              </a:lnSpc>
              <a:defRPr sz="1800">
                <a:solidFill>
                  <a:schemeClr val="tx1"/>
                </a:solidFill>
                <a:latin typeface="Arial" panose="02000503000000020004" pitchFamily="2" charset="0"/>
                <a:ea typeface="Arial" panose="02000503000000020004" pitchFamily="2" charset="0"/>
              </a:defRPr>
            </a:lvl2pPr>
            <a:lvl3pPr>
              <a:lnSpc>
                <a:spcPct val="150000"/>
              </a:lnSpc>
              <a:defRPr sz="1800">
                <a:solidFill>
                  <a:schemeClr val="tx1"/>
                </a:solidFill>
                <a:latin typeface="Arial" panose="02000503000000020004" pitchFamily="2" charset="0"/>
                <a:ea typeface="Arial" panose="02000503000000020004" pitchFamily="2" charset="0"/>
              </a:defRPr>
            </a:lvl3pPr>
            <a:lvl4pPr>
              <a:lnSpc>
                <a:spcPct val="150000"/>
              </a:lnSpc>
              <a:defRPr sz="1800">
                <a:solidFill>
                  <a:schemeClr val="tx1"/>
                </a:solidFill>
                <a:latin typeface="Arial" panose="02000503000000020004" pitchFamily="2" charset="0"/>
                <a:ea typeface="Arial" panose="02000503000000020004" pitchFamily="2" charset="0"/>
              </a:defRPr>
            </a:lvl4pPr>
            <a:lvl5pPr>
              <a:lnSpc>
                <a:spcPct val="150000"/>
              </a:lnSpc>
              <a:defRPr sz="1800">
                <a:solidFill>
                  <a:schemeClr val="tx1"/>
                </a:solidFill>
                <a:latin typeface="Arial" panose="02000503000000020004" pitchFamily="2" charset="0"/>
                <a:ea typeface="Arial"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C0F2871E-DAE6-816D-2EE7-E4F57CAA123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0" name="Slide Number Placeholder 3">
            <a:extLst>
              <a:ext uri="{FF2B5EF4-FFF2-40B4-BE49-F238E27FC236}">
                <a16:creationId xmlns:a16="http://schemas.microsoft.com/office/drawing/2014/main" id="{64CC3806-C2E5-B6D1-570D-834470E8BD6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4" name="Slide Number Placeholder 3">
            <a:extLst>
              <a:ext uri="{FF2B5EF4-FFF2-40B4-BE49-F238E27FC236}">
                <a16:creationId xmlns:a16="http://schemas.microsoft.com/office/drawing/2014/main" id="{19042514-82A1-B26E-B76D-98A3807B5026}"/>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pic>
        <p:nvPicPr>
          <p:cNvPr id="18" name="Picture 17">
            <a:extLst>
              <a:ext uri="{FF2B5EF4-FFF2-40B4-BE49-F238E27FC236}">
                <a16:creationId xmlns:a16="http://schemas.microsoft.com/office/drawing/2014/main" id="{1EBB4B56-C5CF-5A4B-2F99-B5622224CDD3}"/>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7731219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hree Column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24562" cy="1276350"/>
          </a:xfrm>
          <a:prstGeom prst="rect">
            <a:avLst/>
          </a:prstGeom>
        </p:spPr>
        <p:txBody>
          <a:bodyPr anchor="t" anchorCtr="0">
            <a:normAutofit/>
          </a:bodyPr>
          <a:lstStyle>
            <a:lvl1pPr algn="l">
              <a:defRPr sz="4000" b="1" i="0">
                <a:solidFill>
                  <a:srgbClr val="222222"/>
                </a:solidFill>
                <a:latin typeface="Arial" panose="020B0604020202020204" pitchFamily="34" charset="0"/>
              </a:defRPr>
            </a:lvl1pPr>
          </a:lstStyle>
          <a:p>
            <a:r>
              <a:rPr lang="en-US"/>
              <a:t>This is sample bulleted text (3 columns)</a:t>
            </a:r>
            <a:br>
              <a:rPr lang="en-US"/>
            </a:br>
            <a:endParaRPr lang="en-US"/>
          </a:p>
        </p:txBody>
      </p:sp>
      <p:sp>
        <p:nvSpPr>
          <p:cNvPr id="7"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Arial" panose="020B0604020202020204" pitchFamily="34" charset="0"/>
                <a:ea typeface="Arial" panose="02000503000000020004" pitchFamily="2" charset="0"/>
              </a:defRPr>
            </a:lvl1pPr>
            <a:lvl2pPr>
              <a:lnSpc>
                <a:spcPct val="150000"/>
              </a:lnSpc>
              <a:defRPr sz="1800">
                <a:solidFill>
                  <a:schemeClr val="tx1"/>
                </a:solidFill>
                <a:latin typeface="Arial" panose="02000503000000020004" pitchFamily="2" charset="0"/>
                <a:ea typeface="Arial" panose="02000503000000020004" pitchFamily="2" charset="0"/>
              </a:defRPr>
            </a:lvl2pPr>
            <a:lvl3pPr>
              <a:lnSpc>
                <a:spcPct val="150000"/>
              </a:lnSpc>
              <a:defRPr sz="1800">
                <a:solidFill>
                  <a:schemeClr val="tx1"/>
                </a:solidFill>
                <a:latin typeface="Arial" panose="02000503000000020004" pitchFamily="2" charset="0"/>
                <a:ea typeface="Arial" panose="02000503000000020004" pitchFamily="2" charset="0"/>
              </a:defRPr>
            </a:lvl3pPr>
            <a:lvl4pPr>
              <a:lnSpc>
                <a:spcPct val="150000"/>
              </a:lnSpc>
              <a:defRPr sz="1800">
                <a:solidFill>
                  <a:schemeClr val="tx1"/>
                </a:solidFill>
                <a:latin typeface="Arial" panose="02000503000000020004" pitchFamily="2" charset="0"/>
                <a:ea typeface="Arial" panose="02000503000000020004" pitchFamily="2" charset="0"/>
              </a:defRPr>
            </a:lvl4pPr>
            <a:lvl5pPr>
              <a:lnSpc>
                <a:spcPct val="150000"/>
              </a:lnSpc>
              <a:defRPr sz="1800">
                <a:solidFill>
                  <a:schemeClr val="tx1"/>
                </a:solidFill>
                <a:latin typeface="Arial" panose="02000503000000020004" pitchFamily="2" charset="0"/>
                <a:ea typeface="Arial"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pic>
        <p:nvPicPr>
          <p:cNvPr id="5" name="Picture 4">
            <a:extLst>
              <a:ext uri="{FF2B5EF4-FFF2-40B4-BE49-F238E27FC236}">
                <a16:creationId xmlns:a16="http://schemas.microsoft.com/office/drawing/2014/main" id="{ABF6E0EA-4C5B-6C5D-7447-EFE478D04333}"/>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93538708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hree Column (Gre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058308" cy="1276350"/>
          </a:xfrm>
          <a:prstGeom prst="rect">
            <a:avLst/>
          </a:prstGeom>
        </p:spPr>
        <p:txBody>
          <a:bodyPr anchor="t" anchorCtr="0">
            <a:normAutofit/>
          </a:bodyPr>
          <a:lstStyle>
            <a:lvl1pPr algn="l">
              <a:defRPr sz="4000" b="1" i="0">
                <a:solidFill>
                  <a:srgbClr val="222222"/>
                </a:solidFill>
                <a:latin typeface="Arial" panose="020B0604020202020204" pitchFamily="34" charset="0"/>
              </a:defRPr>
            </a:lvl1pPr>
          </a:lstStyle>
          <a:p>
            <a:r>
              <a:rPr lang="en-US"/>
              <a:t>This is sample bulleted text (3 columns)</a:t>
            </a:r>
            <a:br>
              <a:rPr lang="en-US"/>
            </a:br>
            <a:endParaRPr lang="en-US"/>
          </a:p>
        </p:txBody>
      </p:sp>
      <p:sp>
        <p:nvSpPr>
          <p:cNvPr id="7" name="Slide Number Placeholder 3">
            <a:extLst>
              <a:ext uri="{FF2B5EF4-FFF2-40B4-BE49-F238E27FC236}">
                <a16:creationId xmlns:a16="http://schemas.microsoft.com/office/drawing/2014/main" id="{27390C06-BD06-9CD8-C96F-FE7771E527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a:solidFill>
                <a:schemeClr val="tx1"/>
              </a:solidFill>
              <a:latin typeface="Arial" panose="020B0604020202020204" pitchFamily="34" charset="0"/>
              <a:ea typeface="Arial" panose="02000503000000020004" pitchFamily="2" charset="0"/>
            </a:endParaRPr>
          </a:p>
        </p:txBody>
      </p:sp>
      <p:sp>
        <p:nvSpPr>
          <p:cNvPr id="13"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1004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Arial" panose="020B0604020202020204" pitchFamily="34" charset="0"/>
                <a:ea typeface="Arial" panose="02000503000000020004" pitchFamily="2" charset="0"/>
              </a:defRPr>
            </a:lvl1pPr>
            <a:lvl2pPr>
              <a:lnSpc>
                <a:spcPct val="150000"/>
              </a:lnSpc>
              <a:defRPr sz="1800">
                <a:solidFill>
                  <a:schemeClr val="tx1"/>
                </a:solidFill>
                <a:latin typeface="Arial" panose="02000503000000020004" pitchFamily="2" charset="0"/>
                <a:ea typeface="Arial" panose="02000503000000020004" pitchFamily="2" charset="0"/>
              </a:defRPr>
            </a:lvl2pPr>
            <a:lvl3pPr>
              <a:lnSpc>
                <a:spcPct val="150000"/>
              </a:lnSpc>
              <a:defRPr sz="1800">
                <a:solidFill>
                  <a:schemeClr val="tx1"/>
                </a:solidFill>
                <a:latin typeface="Arial" panose="02000503000000020004" pitchFamily="2" charset="0"/>
                <a:ea typeface="Arial" panose="02000503000000020004" pitchFamily="2" charset="0"/>
              </a:defRPr>
            </a:lvl3pPr>
            <a:lvl4pPr>
              <a:lnSpc>
                <a:spcPct val="150000"/>
              </a:lnSpc>
              <a:defRPr sz="1800">
                <a:solidFill>
                  <a:schemeClr val="tx1"/>
                </a:solidFill>
                <a:latin typeface="Arial" panose="02000503000000020004" pitchFamily="2" charset="0"/>
                <a:ea typeface="Arial" panose="02000503000000020004" pitchFamily="2" charset="0"/>
              </a:defRPr>
            </a:lvl4pPr>
            <a:lvl5pPr>
              <a:lnSpc>
                <a:spcPct val="150000"/>
              </a:lnSpc>
              <a:defRPr sz="1800">
                <a:solidFill>
                  <a:schemeClr val="tx1"/>
                </a:solidFill>
                <a:latin typeface="Arial" panose="02000503000000020004" pitchFamily="2" charset="0"/>
                <a:ea typeface="Arial"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sp>
        <p:nvSpPr>
          <p:cNvPr id="12" name="Slide Number Placeholder 3">
            <a:extLst>
              <a:ext uri="{FF2B5EF4-FFF2-40B4-BE49-F238E27FC236}">
                <a16:creationId xmlns:a16="http://schemas.microsoft.com/office/drawing/2014/main" id="{27390C06-BD06-9CD8-C96F-FE7771E527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a:solidFill>
                <a:schemeClr val="tx1"/>
              </a:solidFill>
              <a:latin typeface="Arial" panose="020B0604020202020204" pitchFamily="34" charset="0"/>
              <a:ea typeface="Arial" panose="02000503000000020004" pitchFamily="2" charset="0"/>
            </a:endParaRPr>
          </a:p>
        </p:txBody>
      </p:sp>
      <p:sp>
        <p:nvSpPr>
          <p:cNvPr id="8" name="Slide Number Placeholder 3">
            <a:extLst>
              <a:ext uri="{FF2B5EF4-FFF2-40B4-BE49-F238E27FC236}">
                <a16:creationId xmlns:a16="http://schemas.microsoft.com/office/drawing/2014/main" id="{4BED9458-EC91-0DDD-81D0-D8EA7CDBB8F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a:solidFill>
                <a:schemeClr val="tx1"/>
              </a:solidFill>
              <a:latin typeface="Arial" panose="020B0604020202020204" pitchFamily="34" charset="0"/>
              <a:ea typeface="Arial" panose="02000503000000020004" pitchFamily="2" charset="0"/>
            </a:endParaRPr>
          </a:p>
        </p:txBody>
      </p:sp>
      <p:sp>
        <p:nvSpPr>
          <p:cNvPr id="14" name="Slide Number Placeholder 3">
            <a:extLst>
              <a:ext uri="{FF2B5EF4-FFF2-40B4-BE49-F238E27FC236}">
                <a16:creationId xmlns:a16="http://schemas.microsoft.com/office/drawing/2014/main" id="{6D431EAC-CCCF-F033-AA25-1C0750ED1428}"/>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a:solidFill>
                <a:schemeClr val="tx1"/>
              </a:solidFill>
              <a:latin typeface="Arial" panose="020B0604020202020204" pitchFamily="34" charset="0"/>
              <a:ea typeface="Arial" panose="02000503000000020004" pitchFamily="2" charset="0"/>
            </a:endParaRPr>
          </a:p>
        </p:txBody>
      </p:sp>
      <p:pic>
        <p:nvPicPr>
          <p:cNvPr id="16" name="Picture 15">
            <a:extLst>
              <a:ext uri="{FF2B5EF4-FFF2-40B4-BE49-F238E27FC236}">
                <a16:creationId xmlns:a16="http://schemas.microsoft.com/office/drawing/2014/main" id="{31CD765D-C425-5545-1A03-16E4327141BB}"/>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4217412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hree Column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076781" cy="1276350"/>
          </a:xfrm>
          <a:prstGeom prst="rect">
            <a:avLst/>
          </a:prstGeom>
        </p:spPr>
        <p:txBody>
          <a:bodyPr anchor="t" anchorCtr="0">
            <a:normAutofit/>
          </a:bodyPr>
          <a:lstStyle>
            <a:lvl1pPr algn="l">
              <a:defRPr sz="4000" b="1" i="0">
                <a:solidFill>
                  <a:srgbClr val="FFFFFF"/>
                </a:solidFill>
                <a:latin typeface="Arial" panose="020B0604020202020204" pitchFamily="34" charset="0"/>
              </a:defRPr>
            </a:lvl1pPr>
          </a:lstStyle>
          <a:p>
            <a:r>
              <a:rPr lang="en-US"/>
              <a:t>This is sample bulleted text (3 columns)</a:t>
            </a:r>
            <a:br>
              <a:rPr lang="en-US"/>
            </a:br>
            <a:endParaRPr lang="en-US"/>
          </a:p>
        </p:txBody>
      </p:sp>
      <p:sp>
        <p:nvSpPr>
          <p:cNvPr id="7" name="Slide Number Placeholder 3">
            <a:extLst>
              <a:ext uri="{FF2B5EF4-FFF2-40B4-BE49-F238E27FC236}">
                <a16:creationId xmlns:a16="http://schemas.microsoft.com/office/drawing/2014/main" id="{0EEA4251-8CFD-B3E0-D721-6F017DCF6B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9"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Arial" panose="020B0604020202020204" pitchFamily="34" charset="0"/>
                <a:ea typeface="Arial" panose="02000503000000020004" pitchFamily="2" charset="0"/>
              </a:defRPr>
            </a:lvl1pPr>
            <a:lvl2pPr>
              <a:lnSpc>
                <a:spcPct val="150000"/>
              </a:lnSpc>
              <a:defRPr sz="1800">
                <a:solidFill>
                  <a:schemeClr val="tx1"/>
                </a:solidFill>
                <a:latin typeface="Arial" panose="02000503000000020004" pitchFamily="2" charset="0"/>
                <a:ea typeface="Arial" panose="02000503000000020004" pitchFamily="2" charset="0"/>
              </a:defRPr>
            </a:lvl2pPr>
            <a:lvl3pPr>
              <a:lnSpc>
                <a:spcPct val="150000"/>
              </a:lnSpc>
              <a:defRPr sz="1800">
                <a:solidFill>
                  <a:schemeClr val="tx1"/>
                </a:solidFill>
                <a:latin typeface="Arial" panose="02000503000000020004" pitchFamily="2" charset="0"/>
                <a:ea typeface="Arial" panose="02000503000000020004" pitchFamily="2" charset="0"/>
              </a:defRPr>
            </a:lvl3pPr>
            <a:lvl4pPr>
              <a:lnSpc>
                <a:spcPct val="150000"/>
              </a:lnSpc>
              <a:defRPr sz="1800">
                <a:solidFill>
                  <a:schemeClr val="tx1"/>
                </a:solidFill>
                <a:latin typeface="Arial" panose="02000503000000020004" pitchFamily="2" charset="0"/>
                <a:ea typeface="Arial" panose="02000503000000020004" pitchFamily="2" charset="0"/>
              </a:defRPr>
            </a:lvl4pPr>
            <a:lvl5pPr>
              <a:lnSpc>
                <a:spcPct val="150000"/>
              </a:lnSpc>
              <a:defRPr sz="1800">
                <a:solidFill>
                  <a:schemeClr val="tx1"/>
                </a:solidFill>
                <a:latin typeface="Arial" panose="02000503000000020004" pitchFamily="2" charset="0"/>
                <a:ea typeface="Arial"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sp>
        <p:nvSpPr>
          <p:cNvPr id="13" name="Slide Number Placeholder 3">
            <a:extLst>
              <a:ext uri="{FF2B5EF4-FFF2-40B4-BE49-F238E27FC236}">
                <a16:creationId xmlns:a16="http://schemas.microsoft.com/office/drawing/2014/main" id="{0EEA4251-8CFD-B3E0-D721-6F017DCF6B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1" name="Slide Number Placeholder 3">
            <a:extLst>
              <a:ext uri="{FF2B5EF4-FFF2-40B4-BE49-F238E27FC236}">
                <a16:creationId xmlns:a16="http://schemas.microsoft.com/office/drawing/2014/main" id="{78EE0FF4-7CF4-1BE1-C7EC-A7BF890D743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FCB2ECA4-86F5-928A-8109-698BE4DB7460}"/>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pic>
        <p:nvPicPr>
          <p:cNvPr id="15" name="Picture 14">
            <a:extLst>
              <a:ext uri="{FF2B5EF4-FFF2-40B4-BE49-F238E27FC236}">
                <a16:creationId xmlns:a16="http://schemas.microsoft.com/office/drawing/2014/main" id="{5B69CD60-9A52-0A6D-BADA-DACBCE2884F3}"/>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3616617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hree Column (Purpl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33517"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487510"/>
            <a:ext cx="11132198" cy="1291188"/>
          </a:xfrm>
          <a:prstGeom prst="rect">
            <a:avLst/>
          </a:prstGeom>
        </p:spPr>
        <p:txBody>
          <a:bodyPr anchor="t" anchorCtr="0">
            <a:normAutofit/>
          </a:bodyPr>
          <a:lstStyle>
            <a:lvl1pPr algn="l">
              <a:defRPr sz="4000" b="1" i="0">
                <a:solidFill>
                  <a:schemeClr val="bg1"/>
                </a:solidFill>
                <a:latin typeface="Arial" panose="020B0604020202020204" pitchFamily="34" charset="0"/>
              </a:defRPr>
            </a:lvl1pPr>
          </a:lstStyle>
          <a:p>
            <a:r>
              <a:rPr lang="en-US"/>
              <a:t>This is sample bulleted text (3 columns)</a:t>
            </a:r>
            <a:br>
              <a:rPr lang="en-US"/>
            </a:br>
            <a:endParaRPr lang="en-US"/>
          </a:p>
        </p:txBody>
      </p:sp>
      <p:sp>
        <p:nvSpPr>
          <p:cNvPr id="9" name="Slide Number Placeholder 3">
            <a:extLst>
              <a:ext uri="{FF2B5EF4-FFF2-40B4-BE49-F238E27FC236}">
                <a16:creationId xmlns:a16="http://schemas.microsoft.com/office/drawing/2014/main" id="{03597521-B8F5-CAB8-884C-7F7852DFEC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28892"/>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Arial" panose="020B0604020202020204" pitchFamily="34" charset="0"/>
                <a:ea typeface="Arial" panose="02000503000000020004" pitchFamily="2" charset="0"/>
              </a:defRPr>
            </a:lvl1pPr>
            <a:lvl2pPr>
              <a:lnSpc>
                <a:spcPct val="150000"/>
              </a:lnSpc>
              <a:defRPr sz="1800">
                <a:solidFill>
                  <a:schemeClr val="tx1"/>
                </a:solidFill>
                <a:latin typeface="Arial" panose="02000503000000020004" pitchFamily="2" charset="0"/>
                <a:ea typeface="Arial" panose="02000503000000020004" pitchFamily="2" charset="0"/>
              </a:defRPr>
            </a:lvl2pPr>
            <a:lvl3pPr>
              <a:lnSpc>
                <a:spcPct val="150000"/>
              </a:lnSpc>
              <a:defRPr sz="1800">
                <a:solidFill>
                  <a:schemeClr val="tx1"/>
                </a:solidFill>
                <a:latin typeface="Arial" panose="02000503000000020004" pitchFamily="2" charset="0"/>
                <a:ea typeface="Arial" panose="02000503000000020004" pitchFamily="2" charset="0"/>
              </a:defRPr>
            </a:lvl3pPr>
            <a:lvl4pPr>
              <a:lnSpc>
                <a:spcPct val="150000"/>
              </a:lnSpc>
              <a:defRPr sz="1800">
                <a:solidFill>
                  <a:schemeClr val="tx1"/>
                </a:solidFill>
                <a:latin typeface="Arial" panose="02000503000000020004" pitchFamily="2" charset="0"/>
                <a:ea typeface="Arial" panose="02000503000000020004" pitchFamily="2" charset="0"/>
              </a:defRPr>
            </a:lvl4pPr>
            <a:lvl5pPr>
              <a:lnSpc>
                <a:spcPct val="150000"/>
              </a:lnSpc>
              <a:defRPr sz="1800">
                <a:solidFill>
                  <a:schemeClr val="tx1"/>
                </a:solidFill>
                <a:latin typeface="Arial" panose="02000503000000020004" pitchFamily="2" charset="0"/>
                <a:ea typeface="Arial"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sp>
        <p:nvSpPr>
          <p:cNvPr id="13" name="Slide Number Placeholder 3">
            <a:extLst>
              <a:ext uri="{FF2B5EF4-FFF2-40B4-BE49-F238E27FC236}">
                <a16:creationId xmlns:a16="http://schemas.microsoft.com/office/drawing/2014/main" id="{03597521-B8F5-CAB8-884C-7F7852DFEC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0" name="Slide Number Placeholder 3">
            <a:extLst>
              <a:ext uri="{FF2B5EF4-FFF2-40B4-BE49-F238E27FC236}">
                <a16:creationId xmlns:a16="http://schemas.microsoft.com/office/drawing/2014/main" id="{03A976B7-8EB2-91A1-8D3D-0F2289B86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12D3821A-C6BC-1009-35C8-4094C89935BD}"/>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pic>
        <p:nvPicPr>
          <p:cNvPr id="16" name="Picture 15">
            <a:extLst>
              <a:ext uri="{FF2B5EF4-FFF2-40B4-BE49-F238E27FC236}">
                <a16:creationId xmlns:a16="http://schemas.microsoft.com/office/drawing/2014/main" id="{094D1BFE-B2F4-4CD4-D233-ACB66BB716E9}"/>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7700524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Sample Layout Pag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629143" cy="1276350"/>
          </a:xfrm>
          <a:prstGeom prst="rect">
            <a:avLst/>
          </a:prstGeom>
        </p:spPr>
        <p:txBody>
          <a:bodyPr anchor="t" anchorCtr="0">
            <a:normAutofit/>
          </a:bodyPr>
          <a:lstStyle>
            <a:lvl1pPr algn="l">
              <a:defRPr sz="4000" b="1" i="0">
                <a:latin typeface="Arial" panose="020B0604020202020204" pitchFamily="34" charset="0"/>
              </a:defRPr>
            </a:lvl1pPr>
          </a:lstStyle>
          <a:p>
            <a:r>
              <a:rPr lang="en-US"/>
              <a:t>This is a sample page layout</a:t>
            </a:r>
            <a:br>
              <a:rPr lang="en-US"/>
            </a:br>
            <a:endParaRPr lang="en-US"/>
          </a:p>
        </p:txBody>
      </p:sp>
      <p:sp>
        <p:nvSpPr>
          <p:cNvPr id="7" name="Picture Placeholder 7">
            <a:extLst>
              <a:ext uri="{FF2B5EF4-FFF2-40B4-BE49-F238E27FC236}">
                <a16:creationId xmlns:a16="http://schemas.microsoft.com/office/drawing/2014/main" id="{9F1E3FF1-EAC5-11C4-A42E-BE75B5A57BA8}"/>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lvl1pPr>
              <a:defRPr/>
            </a:lvl1pPr>
          </a:lstStyle>
          <a:p>
            <a:r>
              <a:rPr lang="en-US"/>
              <a:t>Click icon to add picture</a:t>
            </a:r>
          </a:p>
        </p:txBody>
      </p:sp>
      <p:sp>
        <p:nvSpPr>
          <p:cNvPr id="8"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4" y="1928892"/>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Arial" panose="020B0604020202020204" pitchFamily="34" charset="0"/>
                <a:ea typeface="Arial" panose="02000503000000020004" pitchFamily="2" charset="0"/>
              </a:defRPr>
            </a:lvl1pPr>
            <a:lvl2pPr>
              <a:lnSpc>
                <a:spcPct val="150000"/>
              </a:lnSpc>
              <a:defRPr sz="1800">
                <a:solidFill>
                  <a:schemeClr val="tx1"/>
                </a:solidFill>
                <a:latin typeface="Arial" panose="02000503000000020004" pitchFamily="2" charset="0"/>
                <a:ea typeface="Arial" panose="02000503000000020004" pitchFamily="2" charset="0"/>
              </a:defRPr>
            </a:lvl2pPr>
            <a:lvl3pPr>
              <a:lnSpc>
                <a:spcPct val="150000"/>
              </a:lnSpc>
              <a:defRPr sz="1800">
                <a:solidFill>
                  <a:schemeClr val="tx1"/>
                </a:solidFill>
                <a:latin typeface="Arial" panose="02000503000000020004" pitchFamily="2" charset="0"/>
                <a:ea typeface="Arial" panose="02000503000000020004" pitchFamily="2" charset="0"/>
              </a:defRPr>
            </a:lvl3pPr>
            <a:lvl4pPr>
              <a:lnSpc>
                <a:spcPct val="150000"/>
              </a:lnSpc>
              <a:defRPr sz="1800">
                <a:solidFill>
                  <a:schemeClr val="tx1"/>
                </a:solidFill>
                <a:latin typeface="Arial" panose="02000503000000020004" pitchFamily="2" charset="0"/>
                <a:ea typeface="Arial" panose="02000503000000020004" pitchFamily="2" charset="0"/>
              </a:defRPr>
            </a:lvl4pPr>
            <a:lvl5pPr>
              <a:lnSpc>
                <a:spcPct val="150000"/>
              </a:lnSpc>
              <a:defRPr sz="1800">
                <a:solidFill>
                  <a:schemeClr val="tx1"/>
                </a:solidFill>
                <a:latin typeface="Arial" panose="02000503000000020004" pitchFamily="2" charset="0"/>
                <a:ea typeface="Arial"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pic>
        <p:nvPicPr>
          <p:cNvPr id="10" name="Picture 9">
            <a:extLst>
              <a:ext uri="{FF2B5EF4-FFF2-40B4-BE49-F238E27FC236}">
                <a16:creationId xmlns:a16="http://schemas.microsoft.com/office/drawing/2014/main" id="{9E874CED-1578-BC5D-FBAF-4BFF80497478}"/>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7708800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Sample Layout Page (Grey)">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p:nvSpPr>
        <p:spPr>
          <a:xfrm>
            <a:off x="0" y="0"/>
            <a:ext cx="12192000" cy="6857999"/>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35180" cy="1276350"/>
          </a:xfrm>
          <a:prstGeom prst="rect">
            <a:avLst/>
          </a:prstGeom>
        </p:spPr>
        <p:txBody>
          <a:bodyPr anchor="t" anchorCtr="0">
            <a:normAutofit/>
          </a:bodyPr>
          <a:lstStyle>
            <a:lvl1pPr algn="l">
              <a:defRPr sz="4000" b="1" i="0">
                <a:latin typeface="Arial" panose="020B0604020202020204" pitchFamily="34" charset="0"/>
              </a:defRPr>
            </a:lvl1pPr>
          </a:lstStyle>
          <a:p>
            <a:r>
              <a:rPr lang="en-US"/>
              <a:t>This is a sample page layout</a:t>
            </a:r>
            <a:br>
              <a:rPr lang="en-US"/>
            </a:br>
            <a:endParaRPr lang="en-US"/>
          </a:p>
        </p:txBody>
      </p:sp>
      <p:sp>
        <p:nvSpPr>
          <p:cNvPr id="7" name="Picture Placeholder 7">
            <a:extLst>
              <a:ext uri="{FF2B5EF4-FFF2-40B4-BE49-F238E27FC236}">
                <a16:creationId xmlns:a16="http://schemas.microsoft.com/office/drawing/2014/main" id="{96E9A876-1569-D544-913F-B065A154EB9C}"/>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lvl1pPr>
              <a:defRPr/>
            </a:lvl1pPr>
          </a:lstStyle>
          <a:p>
            <a:r>
              <a:rPr lang="en-US"/>
              <a:t>Click icon to add picture</a:t>
            </a:r>
          </a:p>
        </p:txBody>
      </p:sp>
      <p:sp>
        <p:nvSpPr>
          <p:cNvPr id="9" name="Slide Number Placeholder 3">
            <a:extLst>
              <a:ext uri="{FF2B5EF4-FFF2-40B4-BE49-F238E27FC236}">
                <a16:creationId xmlns:a16="http://schemas.microsoft.com/office/drawing/2014/main" id="{4E3DD39E-4C7C-4E22-4DE3-95C92780FBE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a:solidFill>
                <a:schemeClr val="tx1"/>
              </a:solidFill>
              <a:latin typeface="Arial" panose="020B0604020202020204" pitchFamily="34" charset="0"/>
              <a:ea typeface="Arial"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40844"/>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Arial" panose="020B0604020202020204" pitchFamily="34" charset="0"/>
                <a:ea typeface="Arial" panose="02000503000000020004" pitchFamily="2" charset="0"/>
              </a:defRPr>
            </a:lvl1pPr>
            <a:lvl2pPr>
              <a:lnSpc>
                <a:spcPct val="150000"/>
              </a:lnSpc>
              <a:defRPr sz="1800">
                <a:solidFill>
                  <a:schemeClr val="tx1"/>
                </a:solidFill>
                <a:latin typeface="Arial" panose="02000503000000020004" pitchFamily="2" charset="0"/>
                <a:ea typeface="Arial" panose="02000503000000020004" pitchFamily="2" charset="0"/>
              </a:defRPr>
            </a:lvl2pPr>
            <a:lvl3pPr>
              <a:lnSpc>
                <a:spcPct val="150000"/>
              </a:lnSpc>
              <a:defRPr sz="1800">
                <a:solidFill>
                  <a:schemeClr val="tx1"/>
                </a:solidFill>
                <a:latin typeface="Arial" panose="02000503000000020004" pitchFamily="2" charset="0"/>
                <a:ea typeface="Arial" panose="02000503000000020004" pitchFamily="2" charset="0"/>
              </a:defRPr>
            </a:lvl3pPr>
            <a:lvl4pPr>
              <a:lnSpc>
                <a:spcPct val="150000"/>
              </a:lnSpc>
              <a:defRPr sz="1800">
                <a:solidFill>
                  <a:schemeClr val="tx1"/>
                </a:solidFill>
                <a:latin typeface="Arial" panose="02000503000000020004" pitchFamily="2" charset="0"/>
                <a:ea typeface="Arial" panose="02000503000000020004" pitchFamily="2" charset="0"/>
              </a:defRPr>
            </a:lvl4pPr>
            <a:lvl5pPr>
              <a:lnSpc>
                <a:spcPct val="150000"/>
              </a:lnSpc>
              <a:defRPr sz="1800">
                <a:solidFill>
                  <a:schemeClr val="tx1"/>
                </a:solidFill>
                <a:latin typeface="Arial" panose="02000503000000020004" pitchFamily="2" charset="0"/>
                <a:ea typeface="Arial"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4" name="Slide Number Placeholder 3">
            <a:extLst>
              <a:ext uri="{FF2B5EF4-FFF2-40B4-BE49-F238E27FC236}">
                <a16:creationId xmlns:a16="http://schemas.microsoft.com/office/drawing/2014/main" id="{4E3DD39E-4C7C-4E22-4DE3-95C92780FBE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a:solidFill>
                <a:schemeClr val="tx1"/>
              </a:solidFill>
              <a:latin typeface="Arial" panose="020B0604020202020204" pitchFamily="34" charset="0"/>
              <a:ea typeface="Arial" panose="02000503000000020004" pitchFamily="2" charset="0"/>
            </a:endParaRPr>
          </a:p>
        </p:txBody>
      </p:sp>
      <p:sp>
        <p:nvSpPr>
          <p:cNvPr id="10" name="Slide Number Placeholder 3">
            <a:extLst>
              <a:ext uri="{FF2B5EF4-FFF2-40B4-BE49-F238E27FC236}">
                <a16:creationId xmlns:a16="http://schemas.microsoft.com/office/drawing/2014/main" id="{7B32D8A9-E2C9-1149-2948-98A66FD86F7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a:solidFill>
                <a:schemeClr val="tx1"/>
              </a:solidFill>
              <a:latin typeface="Arial" panose="020B0604020202020204" pitchFamily="34" charset="0"/>
              <a:ea typeface="Arial" panose="02000503000000020004" pitchFamily="2" charset="0"/>
            </a:endParaRPr>
          </a:p>
        </p:txBody>
      </p:sp>
      <p:sp>
        <p:nvSpPr>
          <p:cNvPr id="15" name="Slide Number Placeholder 3">
            <a:extLst>
              <a:ext uri="{FF2B5EF4-FFF2-40B4-BE49-F238E27FC236}">
                <a16:creationId xmlns:a16="http://schemas.microsoft.com/office/drawing/2014/main" id="{6166EBC9-B081-FB94-FE85-58E4D58A1923}"/>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a:solidFill>
                <a:schemeClr val="tx1"/>
              </a:solidFill>
              <a:latin typeface="Arial" panose="020B0604020202020204" pitchFamily="34" charset="0"/>
              <a:ea typeface="Arial" panose="02000503000000020004" pitchFamily="2" charset="0"/>
            </a:endParaRPr>
          </a:p>
        </p:txBody>
      </p:sp>
      <p:pic>
        <p:nvPicPr>
          <p:cNvPr id="17" name="Picture 16">
            <a:extLst>
              <a:ext uri="{FF2B5EF4-FFF2-40B4-BE49-F238E27FC236}">
                <a16:creationId xmlns:a16="http://schemas.microsoft.com/office/drawing/2014/main" id="{C0598603-2D8E-A8B8-49A4-6A3AD36D3F0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28393612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Sample Layout Image (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p:nvSpPr>
        <p:spPr>
          <a:xfrm>
            <a:off x="0" y="0"/>
            <a:ext cx="121919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16707" cy="1276350"/>
          </a:xfrm>
          <a:prstGeom prst="rect">
            <a:avLst/>
          </a:prstGeom>
        </p:spPr>
        <p:txBody>
          <a:bodyPr anchor="t" anchorCtr="0">
            <a:normAutofit/>
          </a:bodyPr>
          <a:lstStyle>
            <a:lvl1pPr algn="l">
              <a:defRPr sz="4000" b="1" i="0">
                <a:solidFill>
                  <a:srgbClr val="FFFFFF"/>
                </a:solidFill>
                <a:latin typeface="Arial" panose="020B0604020202020204" pitchFamily="34" charset="0"/>
              </a:defRPr>
            </a:lvl1pPr>
          </a:lstStyle>
          <a:p>
            <a:r>
              <a:rPr lang="en-US"/>
              <a:t>This is a sample page layout</a:t>
            </a:r>
            <a:br>
              <a:rPr lang="en-US"/>
            </a:br>
            <a:endParaRPr lang="en-US"/>
          </a:p>
        </p:txBody>
      </p:sp>
      <p:sp>
        <p:nvSpPr>
          <p:cNvPr id="10" name="Picture Placeholder 7">
            <a:extLst>
              <a:ext uri="{FF2B5EF4-FFF2-40B4-BE49-F238E27FC236}">
                <a16:creationId xmlns:a16="http://schemas.microsoft.com/office/drawing/2014/main" id="{65A1A24A-7B07-2001-6FA5-A2A759DD3139}"/>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lvl1pPr>
              <a:defRPr/>
            </a:lvl1pPr>
          </a:lstStyle>
          <a:p>
            <a:r>
              <a:rPr lang="en-US"/>
              <a:t>Click icon to add picture</a:t>
            </a:r>
          </a:p>
        </p:txBody>
      </p:sp>
      <p:sp>
        <p:nvSpPr>
          <p:cNvPr id="9" name="Slide Number Placeholder 3">
            <a:extLst>
              <a:ext uri="{FF2B5EF4-FFF2-40B4-BE49-F238E27FC236}">
                <a16:creationId xmlns:a16="http://schemas.microsoft.com/office/drawing/2014/main" id="{2A7FD448-0965-CC3A-F1BF-00B568BC4F5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46822"/>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Arial" panose="020B0604020202020204" pitchFamily="34" charset="0"/>
                <a:ea typeface="Arial" panose="02000503000000020004" pitchFamily="2" charset="0"/>
              </a:defRPr>
            </a:lvl1pPr>
            <a:lvl2pPr>
              <a:lnSpc>
                <a:spcPct val="150000"/>
              </a:lnSpc>
              <a:defRPr sz="1800">
                <a:solidFill>
                  <a:schemeClr val="tx1"/>
                </a:solidFill>
                <a:latin typeface="Arial" panose="02000503000000020004" pitchFamily="2" charset="0"/>
                <a:ea typeface="Arial" panose="02000503000000020004" pitchFamily="2" charset="0"/>
              </a:defRPr>
            </a:lvl2pPr>
            <a:lvl3pPr>
              <a:lnSpc>
                <a:spcPct val="150000"/>
              </a:lnSpc>
              <a:defRPr sz="1800">
                <a:solidFill>
                  <a:schemeClr val="tx1"/>
                </a:solidFill>
                <a:latin typeface="Arial" panose="02000503000000020004" pitchFamily="2" charset="0"/>
                <a:ea typeface="Arial" panose="02000503000000020004" pitchFamily="2" charset="0"/>
              </a:defRPr>
            </a:lvl3pPr>
            <a:lvl4pPr>
              <a:lnSpc>
                <a:spcPct val="150000"/>
              </a:lnSpc>
              <a:defRPr sz="1800">
                <a:solidFill>
                  <a:schemeClr val="tx1"/>
                </a:solidFill>
                <a:latin typeface="Arial" panose="02000503000000020004" pitchFamily="2" charset="0"/>
                <a:ea typeface="Arial" panose="02000503000000020004" pitchFamily="2" charset="0"/>
              </a:defRPr>
            </a:lvl4pPr>
            <a:lvl5pPr>
              <a:lnSpc>
                <a:spcPct val="150000"/>
              </a:lnSpc>
              <a:defRPr sz="1800">
                <a:solidFill>
                  <a:schemeClr val="tx1"/>
                </a:solidFill>
                <a:latin typeface="Arial" panose="02000503000000020004" pitchFamily="2" charset="0"/>
                <a:ea typeface="Arial"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4" name="Slide Number Placeholder 3">
            <a:extLst>
              <a:ext uri="{FF2B5EF4-FFF2-40B4-BE49-F238E27FC236}">
                <a16:creationId xmlns:a16="http://schemas.microsoft.com/office/drawing/2014/main" id="{2A7FD448-0965-CC3A-F1BF-00B568BC4F5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AB505628-BC0C-72D6-C38B-9E9E3ABA64A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6" name="Slide Number Placeholder 3">
            <a:extLst>
              <a:ext uri="{FF2B5EF4-FFF2-40B4-BE49-F238E27FC236}">
                <a16:creationId xmlns:a16="http://schemas.microsoft.com/office/drawing/2014/main" id="{4D0219B5-20CB-EA85-2A81-2B6B253C9B1C}"/>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pic>
        <p:nvPicPr>
          <p:cNvPr id="19" name="Picture 18">
            <a:extLst>
              <a:ext uri="{FF2B5EF4-FFF2-40B4-BE49-F238E27FC236}">
                <a16:creationId xmlns:a16="http://schemas.microsoft.com/office/drawing/2014/main" id="{05A9CFE6-42B8-596B-9A0C-8936368EFB5D}"/>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8455245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Sample Layout Image (Purpl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A2DD28E-92CA-B479-41C5-36AE7F5028FC}"/>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44416" cy="1276350"/>
          </a:xfrm>
          <a:prstGeom prst="rect">
            <a:avLst/>
          </a:prstGeom>
        </p:spPr>
        <p:txBody>
          <a:bodyPr anchor="t" anchorCtr="0">
            <a:normAutofit/>
          </a:bodyPr>
          <a:lstStyle>
            <a:lvl1pPr algn="l">
              <a:defRPr sz="4000" b="1" i="0">
                <a:solidFill>
                  <a:srgbClr val="FFFFFF"/>
                </a:solidFill>
                <a:latin typeface="Arial" panose="020B0604020202020204" pitchFamily="34" charset="0"/>
              </a:defRPr>
            </a:lvl1pPr>
          </a:lstStyle>
          <a:p>
            <a:r>
              <a:rPr lang="en-US"/>
              <a:t>This is a sample page layout</a:t>
            </a:r>
            <a:br>
              <a:rPr lang="en-US"/>
            </a:br>
            <a:endParaRPr lang="en-US"/>
          </a:p>
        </p:txBody>
      </p:sp>
      <p:sp>
        <p:nvSpPr>
          <p:cNvPr id="10" name="Picture Placeholder 7">
            <a:extLst>
              <a:ext uri="{FF2B5EF4-FFF2-40B4-BE49-F238E27FC236}">
                <a16:creationId xmlns:a16="http://schemas.microsoft.com/office/drawing/2014/main" id="{BC5741D9-7C1F-B70D-4B2B-7928DF4CA698}"/>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lvl1pPr>
              <a:defRPr/>
            </a:lvl1pPr>
          </a:lstStyle>
          <a:p>
            <a:r>
              <a:rPr lang="en-US"/>
              <a:t>Click icon to add picture</a:t>
            </a:r>
          </a:p>
        </p:txBody>
      </p:sp>
      <p:sp>
        <p:nvSpPr>
          <p:cNvPr id="9" name="Slide Number Placeholder 3">
            <a:extLst>
              <a:ext uri="{FF2B5EF4-FFF2-40B4-BE49-F238E27FC236}">
                <a16:creationId xmlns:a16="http://schemas.microsoft.com/office/drawing/2014/main" id="{53F79B87-282C-F754-9DA1-82F7EB507D4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34868"/>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Arial" panose="020B0604020202020204" pitchFamily="34" charset="0"/>
                <a:ea typeface="Arial" panose="02000503000000020004" pitchFamily="2" charset="0"/>
              </a:defRPr>
            </a:lvl1pPr>
            <a:lvl2pPr>
              <a:lnSpc>
                <a:spcPct val="150000"/>
              </a:lnSpc>
              <a:defRPr sz="1800">
                <a:solidFill>
                  <a:schemeClr val="tx1"/>
                </a:solidFill>
                <a:latin typeface="Arial" panose="02000503000000020004" pitchFamily="2" charset="0"/>
                <a:ea typeface="Arial" panose="02000503000000020004" pitchFamily="2" charset="0"/>
              </a:defRPr>
            </a:lvl2pPr>
            <a:lvl3pPr>
              <a:lnSpc>
                <a:spcPct val="150000"/>
              </a:lnSpc>
              <a:defRPr sz="1800">
                <a:solidFill>
                  <a:schemeClr val="tx1"/>
                </a:solidFill>
                <a:latin typeface="Arial" panose="02000503000000020004" pitchFamily="2" charset="0"/>
                <a:ea typeface="Arial" panose="02000503000000020004" pitchFamily="2" charset="0"/>
              </a:defRPr>
            </a:lvl3pPr>
            <a:lvl4pPr>
              <a:lnSpc>
                <a:spcPct val="150000"/>
              </a:lnSpc>
              <a:defRPr sz="1800">
                <a:solidFill>
                  <a:schemeClr val="tx1"/>
                </a:solidFill>
                <a:latin typeface="Arial" panose="02000503000000020004" pitchFamily="2" charset="0"/>
                <a:ea typeface="Arial" panose="02000503000000020004" pitchFamily="2" charset="0"/>
              </a:defRPr>
            </a:lvl4pPr>
            <a:lvl5pPr>
              <a:lnSpc>
                <a:spcPct val="150000"/>
              </a:lnSpc>
              <a:defRPr sz="1800">
                <a:solidFill>
                  <a:schemeClr val="tx1"/>
                </a:solidFill>
                <a:latin typeface="Arial" panose="02000503000000020004" pitchFamily="2" charset="0"/>
                <a:ea typeface="Arial"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5" name="Slide Number Placeholder 3">
            <a:extLst>
              <a:ext uri="{FF2B5EF4-FFF2-40B4-BE49-F238E27FC236}">
                <a16:creationId xmlns:a16="http://schemas.microsoft.com/office/drawing/2014/main" id="{53F79B87-282C-F754-9DA1-82F7EB507D4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5A7A5101-B982-3D27-A2EE-345C292E8F8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4" name="Slide Number Placeholder 3">
            <a:extLst>
              <a:ext uri="{FF2B5EF4-FFF2-40B4-BE49-F238E27FC236}">
                <a16:creationId xmlns:a16="http://schemas.microsoft.com/office/drawing/2014/main" id="{06801DB2-CB76-7A1B-0A77-E9DFD1662168}"/>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pic>
        <p:nvPicPr>
          <p:cNvPr id="19" name="Picture 18">
            <a:extLst>
              <a:ext uri="{FF2B5EF4-FFF2-40B4-BE49-F238E27FC236}">
                <a16:creationId xmlns:a16="http://schemas.microsoft.com/office/drawing/2014/main" id="{C1154617-CDEF-8A9D-8FEB-A937FC663A50}"/>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835367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7" name="Title 1">
            <a:extLst>
              <a:ext uri="{FF2B5EF4-FFF2-40B4-BE49-F238E27FC236}">
                <a16:creationId xmlns:a16="http://schemas.microsoft.com/office/drawing/2014/main" id="{3F90F9EA-6261-2BB5-A397-03E61B490C7E}"/>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Arial" panose="020B0604020202020204" pitchFamily="34" charset="0"/>
              </a:defRPr>
            </a:lvl1pPr>
          </a:lstStyle>
          <a:p>
            <a:r>
              <a:rPr lang="en-US"/>
              <a:t>This is a sample title page layout</a:t>
            </a:r>
          </a:p>
        </p:txBody>
      </p:sp>
      <p:sp>
        <p:nvSpPr>
          <p:cNvPr id="8" name="Subtitle 2">
            <a:extLst>
              <a:ext uri="{FF2B5EF4-FFF2-40B4-BE49-F238E27FC236}">
                <a16:creationId xmlns:a16="http://schemas.microsoft.com/office/drawing/2014/main" id="{F82F9766-4972-F174-153B-268D85F81A7C}"/>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Arial" panose="020B0604020202020204" pitchFamily="34" charset="0"/>
                <a:ea typeface="Arial"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11" name="Picture Placeholder 7">
            <a:extLst>
              <a:ext uri="{FF2B5EF4-FFF2-40B4-BE49-F238E27FC236}">
                <a16:creationId xmlns:a16="http://schemas.microsoft.com/office/drawing/2014/main" id="{3B414633-21DA-146B-1F4C-E0DC80EA81FC}"/>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lvl1pPr>
              <a:defRPr/>
            </a:lvl1pPr>
          </a:lstStyle>
          <a:p>
            <a:r>
              <a:rPr lang="en-US"/>
              <a:t>Click icon to add picture</a:t>
            </a:r>
          </a:p>
        </p:txBody>
      </p:sp>
      <p:sp>
        <p:nvSpPr>
          <p:cNvPr id="12" name="Slide Number Placeholder 3">
            <a:extLst>
              <a:ext uri="{FF2B5EF4-FFF2-40B4-BE49-F238E27FC236}">
                <a16:creationId xmlns:a16="http://schemas.microsoft.com/office/drawing/2014/main" id="{4880145A-77DD-C13E-E9AF-BAE16209486E}"/>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4" name="Slide Number Placeholder 3">
            <a:extLst>
              <a:ext uri="{FF2B5EF4-FFF2-40B4-BE49-F238E27FC236}">
                <a16:creationId xmlns:a16="http://schemas.microsoft.com/office/drawing/2014/main" id="{4880145A-77DD-C13E-E9AF-BAE16209486E}"/>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0" name="Slide Number Placeholder 3">
            <a:extLst>
              <a:ext uri="{FF2B5EF4-FFF2-40B4-BE49-F238E27FC236}">
                <a16:creationId xmlns:a16="http://schemas.microsoft.com/office/drawing/2014/main" id="{9FE25D1D-91F4-ECFA-44B5-F38722EB53EE}"/>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5" name="Slide Number Placeholder 3">
            <a:extLst>
              <a:ext uri="{FF2B5EF4-FFF2-40B4-BE49-F238E27FC236}">
                <a16:creationId xmlns:a16="http://schemas.microsoft.com/office/drawing/2014/main" id="{0AC358A1-1DA1-1619-1588-630E0024E5E2}"/>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pic>
        <p:nvPicPr>
          <p:cNvPr id="17" name="Picture 16">
            <a:extLst>
              <a:ext uri="{FF2B5EF4-FFF2-40B4-BE49-F238E27FC236}">
                <a16:creationId xmlns:a16="http://schemas.microsoft.com/office/drawing/2014/main" id="{8A725F94-97E3-8C0E-43B9-A9A8A0570CE2}"/>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263382334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Sample Layout Page (Teal)">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EB5C54E-87D2-DD46-9E3A-B474DB4DB5B6}"/>
              </a:ext>
              <a:ext uri="{C183D7F6-B498-43B3-948B-1728B52AA6E4}">
                <adec:decorative xmlns:adec="http://schemas.microsoft.com/office/drawing/2017/decorative" val="1"/>
              </a:ext>
            </a:extLst>
          </p:cNvPr>
          <p:cNvSpPr/>
          <p:nvPr/>
        </p:nvSpPr>
        <p:spPr>
          <a:xfrm>
            <a:off x="2598346" y="0"/>
            <a:ext cx="9593654"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Arial" panose="020B0604020202020204" pitchFamily="34" charset="0"/>
              </a:defRPr>
            </a:lvl1pPr>
          </a:lstStyle>
          <a:p>
            <a:r>
              <a:rPr lang="en-US"/>
              <a:t>This is a sample page layout</a:t>
            </a:r>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4017963" y="531813"/>
            <a:ext cx="6226175" cy="679450"/>
          </a:xfrm>
        </p:spPr>
        <p:txBody>
          <a:bodyPr/>
          <a:lstStyle>
            <a:lvl1pPr>
              <a:defRPr sz="2800" b="1" i="0">
                <a:latin typeface="Arial" panose="020B0604020202020204" pitchFamily="34" charset="0"/>
                <a:ea typeface="Lora" charset="0"/>
                <a:cs typeface="Lora" charset="0"/>
              </a:defRPr>
            </a:lvl1pPr>
          </a:lstStyle>
          <a:p>
            <a:pPr lvl="0"/>
            <a:r>
              <a:rPr lang="en-GB"/>
              <a:t>Example 1</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4018518" y="1226521"/>
            <a:ext cx="7496175" cy="1117600"/>
          </a:xfrm>
        </p:spPr>
        <p:txBody>
          <a:bodyPr>
            <a:normAutofit/>
          </a:bodyPr>
          <a:lstStyle>
            <a:lvl1pPr>
              <a:defRPr sz="1800">
                <a:latin typeface="Arial" panose="020B0604020202020204" pitchFamily="34" charset="0"/>
              </a:defRPr>
            </a:lvl1pPr>
          </a:lstStyle>
          <a:p>
            <a:r>
              <a:rPr lang="en-GB">
                <a:solidFill>
                  <a:srgbClr val="0E0E0E"/>
                </a:solidFill>
                <a:latin typeface="Arial" panose="020F0502020204030203" pitchFamily="34" charset="77"/>
              </a:rPr>
              <a:t>Please use this space to insert written content as required </a:t>
            </a:r>
          </a:p>
        </p:txBody>
      </p:sp>
      <p:sp>
        <p:nvSpPr>
          <p:cNvPr id="16" name="Text Placeholder 2">
            <a:extLst>
              <a:ext uri="{FF2B5EF4-FFF2-40B4-BE49-F238E27FC236}">
                <a16:creationId xmlns:a16="http://schemas.microsoft.com/office/drawing/2014/main" id="{B6FF4277-5991-3145-B50E-FD1554CCE67C}"/>
              </a:ext>
            </a:extLst>
          </p:cNvPr>
          <p:cNvSpPr>
            <a:spLocks noGrp="1"/>
          </p:cNvSpPr>
          <p:nvPr>
            <p:ph type="body" sz="quarter" idx="13" hasCustomPrompt="1"/>
          </p:nvPr>
        </p:nvSpPr>
        <p:spPr>
          <a:xfrm>
            <a:off x="4017963" y="2460676"/>
            <a:ext cx="6226175" cy="679450"/>
          </a:xfrm>
        </p:spPr>
        <p:txBody>
          <a:bodyPr/>
          <a:lstStyle>
            <a:lvl1pPr>
              <a:defRPr sz="2800" b="1" i="0">
                <a:latin typeface="Arial" panose="020B0604020202020204" pitchFamily="34" charset="0"/>
                <a:ea typeface="Lora" charset="0"/>
                <a:cs typeface="Lora" charset="0"/>
              </a:defRPr>
            </a:lvl1pPr>
          </a:lstStyle>
          <a:p>
            <a:pPr lvl="0"/>
            <a:r>
              <a:rPr lang="en-GB"/>
              <a:t>Example 2</a:t>
            </a:r>
            <a:endParaRPr lang="en-US"/>
          </a:p>
        </p:txBody>
      </p:sp>
      <p:sp>
        <p:nvSpPr>
          <p:cNvPr id="15" name="Text Placeholder 4">
            <a:extLst>
              <a:ext uri="{FF2B5EF4-FFF2-40B4-BE49-F238E27FC236}">
                <a16:creationId xmlns:a16="http://schemas.microsoft.com/office/drawing/2014/main" id="{0F72BB86-1186-2044-A764-944661E2A588}"/>
              </a:ext>
            </a:extLst>
          </p:cNvPr>
          <p:cNvSpPr>
            <a:spLocks noGrp="1"/>
          </p:cNvSpPr>
          <p:nvPr>
            <p:ph type="body" sz="quarter" idx="12" hasCustomPrompt="1"/>
          </p:nvPr>
        </p:nvSpPr>
        <p:spPr>
          <a:xfrm>
            <a:off x="4018518" y="3155384"/>
            <a:ext cx="7496175" cy="1117600"/>
          </a:xfrm>
        </p:spPr>
        <p:txBody>
          <a:bodyPr>
            <a:normAutofit/>
          </a:bodyPr>
          <a:lstStyle>
            <a:lvl1pPr>
              <a:defRPr sz="1800">
                <a:latin typeface="Arial" panose="020B0604020202020204" pitchFamily="34" charset="0"/>
              </a:defRPr>
            </a:lvl1pPr>
          </a:lstStyle>
          <a:p>
            <a:r>
              <a:rPr lang="en-GB">
                <a:solidFill>
                  <a:srgbClr val="0E0E0E"/>
                </a:solidFill>
                <a:latin typeface="Arial" panose="020F0502020204030203" pitchFamily="34" charset="77"/>
              </a:rPr>
              <a:t>Please use this space to insert written content as required </a:t>
            </a:r>
          </a:p>
        </p:txBody>
      </p:sp>
      <p:sp>
        <p:nvSpPr>
          <p:cNvPr id="18" name="Text Placeholder 2">
            <a:extLst>
              <a:ext uri="{FF2B5EF4-FFF2-40B4-BE49-F238E27FC236}">
                <a16:creationId xmlns:a16="http://schemas.microsoft.com/office/drawing/2014/main" id="{B25B2568-91C7-584B-93BF-260BF11F597A}"/>
              </a:ext>
            </a:extLst>
          </p:cNvPr>
          <p:cNvSpPr>
            <a:spLocks noGrp="1"/>
          </p:cNvSpPr>
          <p:nvPr>
            <p:ph type="body" sz="quarter" idx="15" hasCustomPrompt="1"/>
          </p:nvPr>
        </p:nvSpPr>
        <p:spPr>
          <a:xfrm>
            <a:off x="4017408" y="4377642"/>
            <a:ext cx="6226175" cy="679450"/>
          </a:xfrm>
        </p:spPr>
        <p:txBody>
          <a:bodyPr/>
          <a:lstStyle>
            <a:lvl1pPr>
              <a:defRPr sz="2800" b="1" i="0">
                <a:latin typeface="Arial" panose="020B0604020202020204" pitchFamily="34" charset="0"/>
                <a:ea typeface="Lora" charset="0"/>
                <a:cs typeface="Lora" charset="0"/>
              </a:defRPr>
            </a:lvl1pPr>
          </a:lstStyle>
          <a:p>
            <a:pPr lvl="0"/>
            <a:r>
              <a:rPr lang="en-GB"/>
              <a:t>Example 3</a:t>
            </a:r>
            <a:endParaRPr lang="en-US"/>
          </a:p>
        </p:txBody>
      </p:sp>
      <p:sp>
        <p:nvSpPr>
          <p:cNvPr id="17" name="Text Placeholder 4">
            <a:extLst>
              <a:ext uri="{FF2B5EF4-FFF2-40B4-BE49-F238E27FC236}">
                <a16:creationId xmlns:a16="http://schemas.microsoft.com/office/drawing/2014/main" id="{A309A51E-DEB9-C346-A901-A485A3D8BE94}"/>
              </a:ext>
            </a:extLst>
          </p:cNvPr>
          <p:cNvSpPr>
            <a:spLocks noGrp="1"/>
          </p:cNvSpPr>
          <p:nvPr>
            <p:ph type="body" sz="quarter" idx="14" hasCustomPrompt="1"/>
          </p:nvPr>
        </p:nvSpPr>
        <p:spPr>
          <a:xfrm>
            <a:off x="4017963" y="5072350"/>
            <a:ext cx="7496175" cy="1117600"/>
          </a:xfrm>
        </p:spPr>
        <p:txBody>
          <a:bodyPr>
            <a:normAutofit/>
          </a:bodyPr>
          <a:lstStyle>
            <a:lvl1pPr>
              <a:defRPr sz="1800">
                <a:latin typeface="Arial" panose="020B0604020202020204" pitchFamily="34" charset="0"/>
              </a:defRPr>
            </a:lvl1pPr>
          </a:lstStyle>
          <a:p>
            <a:r>
              <a:rPr lang="en-GB">
                <a:solidFill>
                  <a:srgbClr val="0E0E0E"/>
                </a:solidFill>
                <a:latin typeface="Arial" panose="020F0502020204030203" pitchFamily="34" charset="77"/>
              </a:rPr>
              <a:t>Please use this space to insert written content as required </a:t>
            </a:r>
          </a:p>
        </p:txBody>
      </p:sp>
      <p:pic>
        <p:nvPicPr>
          <p:cNvPr id="12" name="Picture 11" descr="A picture containing text, clipart&#10;&#10;Description automatically generated">
            <a:extLst>
              <a:ext uri="{FF2B5EF4-FFF2-40B4-BE49-F238E27FC236}">
                <a16:creationId xmlns:a16="http://schemas.microsoft.com/office/drawing/2014/main" id="{2FE84A6A-16BB-4E92-AFA8-8049FA098A25}"/>
              </a:ext>
            </a:extLst>
          </p:cNvPr>
          <p:cNvPicPr>
            <a:picLocks noChangeAspect="1"/>
          </p:cNvPicPr>
          <p:nvPr/>
        </p:nvPicPr>
        <p:blipFill>
          <a:blip r:embed="rId2"/>
          <a:stretch>
            <a:fillRect/>
          </a:stretch>
        </p:blipFill>
        <p:spPr>
          <a:xfrm>
            <a:off x="539923" y="6146056"/>
            <a:ext cx="585971" cy="197518"/>
          </a:xfrm>
          <a:prstGeom prst="rect">
            <a:avLst/>
          </a:prstGeom>
        </p:spPr>
      </p:pic>
      <p:sp>
        <p:nvSpPr>
          <p:cNvPr id="13" name="Slide Number Placeholder 3">
            <a:extLst>
              <a:ext uri="{FF2B5EF4-FFF2-40B4-BE49-F238E27FC236}">
                <a16:creationId xmlns:a16="http://schemas.microsoft.com/office/drawing/2014/main" id="{04C0E950-E3E7-F2AC-1BEC-60CA1A1D4E0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a:solidFill>
                <a:schemeClr val="tx1"/>
              </a:solidFill>
              <a:latin typeface="Arial" panose="020B0604020202020204" pitchFamily="34" charset="0"/>
              <a:ea typeface="Arial" panose="02000503000000020004" pitchFamily="2" charset="0"/>
            </a:endParaRPr>
          </a:p>
        </p:txBody>
      </p:sp>
      <p:sp>
        <p:nvSpPr>
          <p:cNvPr id="19"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pic>
        <p:nvPicPr>
          <p:cNvPr id="20" name="Picture 19" descr="A picture containing text, clipart&#10;&#10;Description automatically generated">
            <a:extLst>
              <a:ext uri="{FF2B5EF4-FFF2-40B4-BE49-F238E27FC236}">
                <a16:creationId xmlns:a16="http://schemas.microsoft.com/office/drawing/2014/main" id="{2FE84A6A-16BB-4E92-AFA8-8049FA098A25}"/>
              </a:ext>
            </a:extLst>
          </p:cNvPr>
          <p:cNvPicPr>
            <a:picLocks noChangeAspect="1"/>
          </p:cNvPicPr>
          <p:nvPr/>
        </p:nvPicPr>
        <p:blipFill>
          <a:blip r:embed="rId2"/>
          <a:stretch>
            <a:fillRect/>
          </a:stretch>
        </p:blipFill>
        <p:spPr>
          <a:xfrm>
            <a:off x="539923" y="6146056"/>
            <a:ext cx="585971" cy="197518"/>
          </a:xfrm>
          <a:prstGeom prst="rect">
            <a:avLst/>
          </a:prstGeom>
        </p:spPr>
      </p:pic>
      <p:sp>
        <p:nvSpPr>
          <p:cNvPr id="21" name="Slide Number Placeholder 3">
            <a:extLst>
              <a:ext uri="{FF2B5EF4-FFF2-40B4-BE49-F238E27FC236}">
                <a16:creationId xmlns:a16="http://schemas.microsoft.com/office/drawing/2014/main" id="{04C0E950-E3E7-F2AC-1BEC-60CA1A1D4E0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a:solidFill>
                <a:schemeClr val="tx1"/>
              </a:solidFill>
              <a:latin typeface="Arial" panose="020B0604020202020204" pitchFamily="34" charset="0"/>
              <a:ea typeface="Arial" panose="02000503000000020004" pitchFamily="2" charset="0"/>
            </a:endParaRPr>
          </a:p>
        </p:txBody>
      </p:sp>
      <p:sp>
        <p:nvSpPr>
          <p:cNvPr id="22" name="Rectangle 7">
            <a:extLst>
              <a:ext uri="{FF2B5EF4-FFF2-40B4-BE49-F238E27FC236}">
                <a16:creationId xmlns:a16="http://schemas.microsoft.com/office/drawing/2014/main" id="{9FC92788-1CF1-E651-FBDB-BD30DB47651F}"/>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pic>
        <p:nvPicPr>
          <p:cNvPr id="23" name="Picture 22" descr="A picture containing text, clipart&#10;&#10;Description automatically generated">
            <a:extLst>
              <a:ext uri="{FF2B5EF4-FFF2-40B4-BE49-F238E27FC236}">
                <a16:creationId xmlns:a16="http://schemas.microsoft.com/office/drawing/2014/main" id="{0ACD7F34-BE21-B9EC-25F0-A27252E47BDB}"/>
              </a:ext>
            </a:extLst>
          </p:cNvPr>
          <p:cNvPicPr>
            <a:picLocks noChangeAspect="1"/>
          </p:cNvPicPr>
          <p:nvPr/>
        </p:nvPicPr>
        <p:blipFill>
          <a:blip r:embed="rId2"/>
          <a:stretch>
            <a:fillRect/>
          </a:stretch>
        </p:blipFill>
        <p:spPr>
          <a:xfrm>
            <a:off x="539923" y="6146056"/>
            <a:ext cx="585971" cy="197518"/>
          </a:xfrm>
          <a:prstGeom prst="rect">
            <a:avLst/>
          </a:prstGeom>
        </p:spPr>
      </p:pic>
      <p:sp>
        <p:nvSpPr>
          <p:cNvPr id="24" name="Slide Number Placeholder 3">
            <a:extLst>
              <a:ext uri="{FF2B5EF4-FFF2-40B4-BE49-F238E27FC236}">
                <a16:creationId xmlns:a16="http://schemas.microsoft.com/office/drawing/2014/main" id="{C5FF478A-5B8E-953E-4DB6-9A571680A13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a:solidFill>
                <a:schemeClr val="tx1"/>
              </a:solidFill>
              <a:latin typeface="Arial" panose="020B0604020202020204" pitchFamily="34" charset="0"/>
              <a:ea typeface="Arial" panose="02000503000000020004" pitchFamily="2" charset="0"/>
            </a:endParaRPr>
          </a:p>
        </p:txBody>
      </p:sp>
      <p:sp>
        <p:nvSpPr>
          <p:cNvPr id="25" name="Rectangle 7">
            <a:extLst>
              <a:ext uri="{FF2B5EF4-FFF2-40B4-BE49-F238E27FC236}">
                <a16:creationId xmlns:a16="http://schemas.microsoft.com/office/drawing/2014/main" id="{C01117B1-E562-1F65-C13C-339DDF5FCABC}"/>
              </a:ext>
              <a:ext uri="{C183D7F6-B498-43B3-948B-1728B52AA6E4}">
                <adec:decorative xmlns:adec="http://schemas.microsoft.com/office/drawing/2017/decorative" val="1"/>
              </a:ext>
            </a:extLst>
          </p:cNvPr>
          <p:cNvSpPr/>
          <p:nvPr userDrawn="1"/>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27" name="Slide Number Placeholder 3">
            <a:extLst>
              <a:ext uri="{FF2B5EF4-FFF2-40B4-BE49-F238E27FC236}">
                <a16:creationId xmlns:a16="http://schemas.microsoft.com/office/drawing/2014/main" id="{74070583-3261-65ED-5C12-C94739126D29}"/>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a:solidFill>
                <a:schemeClr val="tx1"/>
              </a:solidFill>
              <a:latin typeface="Arial" panose="020B0604020202020204" pitchFamily="34" charset="0"/>
              <a:ea typeface="Arial" panose="02000503000000020004" pitchFamily="2" charset="0"/>
            </a:endParaRPr>
          </a:p>
        </p:txBody>
      </p:sp>
      <p:pic>
        <p:nvPicPr>
          <p:cNvPr id="29" name="Picture 28">
            <a:extLst>
              <a:ext uri="{FF2B5EF4-FFF2-40B4-BE49-F238E27FC236}">
                <a16:creationId xmlns:a16="http://schemas.microsoft.com/office/drawing/2014/main" id="{EB116081-2675-8645-EA72-F964A229AB7D}"/>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9871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Sample Layout Page (Purple)">
    <p:spTree>
      <p:nvGrpSpPr>
        <p:cNvPr id="1" name=""/>
        <p:cNvGrpSpPr/>
        <p:nvPr/>
      </p:nvGrpSpPr>
      <p:grpSpPr>
        <a:xfrm>
          <a:off x="0" y="0"/>
          <a:ext cx="0" cy="0"/>
          <a:chOff x="0" y="0"/>
          <a:chExt cx="0" cy="0"/>
        </a:xfrm>
      </p:grpSpPr>
      <p:sp>
        <p:nvSpPr>
          <p:cNvPr id="15" name="Rectangle 7">
            <a:extLst>
              <a:ext uri="{FF2B5EF4-FFF2-40B4-BE49-F238E27FC236}">
                <a16:creationId xmlns:a16="http://schemas.microsoft.com/office/drawing/2014/main" id="{D73E01DB-6802-DFD8-6FEC-695065F371E5}"/>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Arial" panose="020B0604020202020204" pitchFamily="34" charset="0"/>
              </a:defRPr>
            </a:lvl1pPr>
          </a:lstStyle>
          <a:p>
            <a:r>
              <a:rPr lang="en-US"/>
              <a:t>This is a sample page layout</a:t>
            </a:r>
          </a:p>
        </p:txBody>
      </p:sp>
      <p:sp>
        <p:nvSpPr>
          <p:cNvPr id="14" name="Text Placeholder 2">
            <a:extLst>
              <a:ext uri="{FF2B5EF4-FFF2-40B4-BE49-F238E27FC236}">
                <a16:creationId xmlns:a16="http://schemas.microsoft.com/office/drawing/2014/main" id="{69A1EDE6-1787-42AA-A846-F95AF5D43D0A}"/>
              </a:ext>
            </a:extLst>
          </p:cNvPr>
          <p:cNvSpPr>
            <a:spLocks noGrp="1"/>
          </p:cNvSpPr>
          <p:nvPr>
            <p:ph type="body" sz="quarter" idx="11" hasCustomPrompt="1"/>
          </p:nvPr>
        </p:nvSpPr>
        <p:spPr>
          <a:xfrm>
            <a:off x="4017963" y="531813"/>
            <a:ext cx="6226175" cy="679450"/>
          </a:xfrm>
        </p:spPr>
        <p:txBody>
          <a:bodyPr/>
          <a:lstStyle>
            <a:lvl1pPr>
              <a:defRPr sz="2800" b="1" i="0">
                <a:latin typeface="Arial" panose="020B0604020202020204" pitchFamily="34" charset="0"/>
                <a:ea typeface="Lora" charset="0"/>
                <a:cs typeface="Lora" charset="0"/>
              </a:defRPr>
            </a:lvl1pPr>
          </a:lstStyle>
          <a:p>
            <a:pPr lvl="0"/>
            <a:r>
              <a:rPr lang="en-GB"/>
              <a:t>Example 1</a:t>
            </a:r>
            <a:endParaRPr lang="en-US"/>
          </a:p>
        </p:txBody>
      </p:sp>
      <p:sp>
        <p:nvSpPr>
          <p:cNvPr id="12" name="Text Placeholder 4">
            <a:extLst>
              <a:ext uri="{FF2B5EF4-FFF2-40B4-BE49-F238E27FC236}">
                <a16:creationId xmlns:a16="http://schemas.microsoft.com/office/drawing/2014/main" id="{D162F9E1-8872-4DF8-8AE2-6F432928DB76}"/>
              </a:ext>
            </a:extLst>
          </p:cNvPr>
          <p:cNvSpPr>
            <a:spLocks noGrp="1"/>
          </p:cNvSpPr>
          <p:nvPr>
            <p:ph type="body" sz="quarter" idx="10" hasCustomPrompt="1"/>
          </p:nvPr>
        </p:nvSpPr>
        <p:spPr>
          <a:xfrm>
            <a:off x="4018518" y="1226521"/>
            <a:ext cx="7496175" cy="1117600"/>
          </a:xfrm>
        </p:spPr>
        <p:txBody>
          <a:bodyPr>
            <a:normAutofit/>
          </a:bodyPr>
          <a:lstStyle>
            <a:lvl1pPr>
              <a:defRPr sz="1800" b="0" i="0">
                <a:latin typeface="Arial" panose="020B0604020202020204" pitchFamily="34" charset="0"/>
                <a:ea typeface="Arial" panose="02000503000000020004" pitchFamily="2" charset="0"/>
              </a:defRPr>
            </a:lvl1pPr>
          </a:lstStyle>
          <a:p>
            <a:r>
              <a:rPr lang="en-GB">
                <a:solidFill>
                  <a:srgbClr val="0E0E0E"/>
                </a:solidFill>
                <a:latin typeface="Arial" panose="020F0502020204030203" pitchFamily="34" charset="77"/>
              </a:rPr>
              <a:t>Please use this space to insert written content as required </a:t>
            </a:r>
          </a:p>
        </p:txBody>
      </p:sp>
      <p:sp>
        <p:nvSpPr>
          <p:cNvPr id="20" name="Text Placeholder 2">
            <a:extLst>
              <a:ext uri="{FF2B5EF4-FFF2-40B4-BE49-F238E27FC236}">
                <a16:creationId xmlns:a16="http://schemas.microsoft.com/office/drawing/2014/main" id="{091C1152-F42A-4216-886B-4FCA841AF2E4}"/>
              </a:ext>
            </a:extLst>
          </p:cNvPr>
          <p:cNvSpPr>
            <a:spLocks noGrp="1"/>
          </p:cNvSpPr>
          <p:nvPr>
            <p:ph type="body" sz="quarter" idx="13" hasCustomPrompt="1"/>
          </p:nvPr>
        </p:nvSpPr>
        <p:spPr>
          <a:xfrm>
            <a:off x="4017963" y="2460676"/>
            <a:ext cx="6226175" cy="679450"/>
          </a:xfrm>
        </p:spPr>
        <p:txBody>
          <a:bodyPr/>
          <a:lstStyle>
            <a:lvl1pPr>
              <a:defRPr sz="2800" b="1" i="0">
                <a:latin typeface="Arial" panose="020B0604020202020204" pitchFamily="34" charset="0"/>
                <a:ea typeface="Lora" charset="0"/>
                <a:cs typeface="Lora" charset="0"/>
              </a:defRPr>
            </a:lvl1pPr>
          </a:lstStyle>
          <a:p>
            <a:pPr lvl="0"/>
            <a:r>
              <a:rPr lang="en-GB"/>
              <a:t>Example 2</a:t>
            </a:r>
            <a:endParaRPr lang="en-US"/>
          </a:p>
        </p:txBody>
      </p:sp>
      <p:sp>
        <p:nvSpPr>
          <p:cNvPr id="19" name="Text Placeholder 4">
            <a:extLst>
              <a:ext uri="{FF2B5EF4-FFF2-40B4-BE49-F238E27FC236}">
                <a16:creationId xmlns:a16="http://schemas.microsoft.com/office/drawing/2014/main" id="{27E403A3-8679-44BF-AD86-42EF9AFD9F4A}"/>
              </a:ext>
            </a:extLst>
          </p:cNvPr>
          <p:cNvSpPr>
            <a:spLocks noGrp="1"/>
          </p:cNvSpPr>
          <p:nvPr>
            <p:ph type="body" sz="quarter" idx="12" hasCustomPrompt="1"/>
          </p:nvPr>
        </p:nvSpPr>
        <p:spPr>
          <a:xfrm>
            <a:off x="4018518" y="3155384"/>
            <a:ext cx="7496175" cy="1117600"/>
          </a:xfrm>
        </p:spPr>
        <p:txBody>
          <a:bodyPr>
            <a:normAutofit/>
          </a:bodyPr>
          <a:lstStyle>
            <a:lvl1pPr>
              <a:defRPr sz="1800" b="0" i="0">
                <a:latin typeface="Arial" panose="020B0604020202020204" pitchFamily="34" charset="0"/>
                <a:ea typeface="Arial" panose="02000503000000020004" pitchFamily="2" charset="0"/>
              </a:defRPr>
            </a:lvl1pPr>
          </a:lstStyle>
          <a:p>
            <a:r>
              <a:rPr lang="en-GB">
                <a:solidFill>
                  <a:srgbClr val="0E0E0E"/>
                </a:solidFill>
                <a:latin typeface="Arial" panose="020F0502020204030203" pitchFamily="34" charset="77"/>
              </a:rPr>
              <a:t>Please use this space to insert written content as required </a:t>
            </a:r>
          </a:p>
        </p:txBody>
      </p:sp>
      <p:sp>
        <p:nvSpPr>
          <p:cNvPr id="22" name="Text Placeholder 2">
            <a:extLst>
              <a:ext uri="{FF2B5EF4-FFF2-40B4-BE49-F238E27FC236}">
                <a16:creationId xmlns:a16="http://schemas.microsoft.com/office/drawing/2014/main" id="{B6EE7173-47AA-48FF-A59B-31ADB063D0C6}"/>
              </a:ext>
            </a:extLst>
          </p:cNvPr>
          <p:cNvSpPr>
            <a:spLocks noGrp="1"/>
          </p:cNvSpPr>
          <p:nvPr>
            <p:ph type="body" sz="quarter" idx="15" hasCustomPrompt="1"/>
          </p:nvPr>
        </p:nvSpPr>
        <p:spPr>
          <a:xfrm>
            <a:off x="4017408" y="4377642"/>
            <a:ext cx="6226175" cy="679450"/>
          </a:xfrm>
        </p:spPr>
        <p:txBody>
          <a:bodyPr/>
          <a:lstStyle>
            <a:lvl1pPr>
              <a:defRPr sz="2800" b="1" i="0">
                <a:latin typeface="Arial" panose="020B0604020202020204" pitchFamily="34" charset="0"/>
                <a:ea typeface="Lora" charset="0"/>
                <a:cs typeface="Lora" charset="0"/>
              </a:defRPr>
            </a:lvl1pPr>
          </a:lstStyle>
          <a:p>
            <a:pPr lvl="0"/>
            <a:r>
              <a:rPr lang="en-GB"/>
              <a:t>Example 3</a:t>
            </a:r>
            <a:endParaRPr lang="en-US"/>
          </a:p>
        </p:txBody>
      </p:sp>
      <p:sp>
        <p:nvSpPr>
          <p:cNvPr id="21" name="Text Placeholder 4">
            <a:extLst>
              <a:ext uri="{FF2B5EF4-FFF2-40B4-BE49-F238E27FC236}">
                <a16:creationId xmlns:a16="http://schemas.microsoft.com/office/drawing/2014/main" id="{9E17D836-806F-4767-B265-5F8860713448}"/>
              </a:ext>
            </a:extLst>
          </p:cNvPr>
          <p:cNvSpPr>
            <a:spLocks noGrp="1"/>
          </p:cNvSpPr>
          <p:nvPr>
            <p:ph type="body" sz="quarter" idx="14" hasCustomPrompt="1"/>
          </p:nvPr>
        </p:nvSpPr>
        <p:spPr>
          <a:xfrm>
            <a:off x="4017963" y="5072350"/>
            <a:ext cx="7496175" cy="1117600"/>
          </a:xfrm>
        </p:spPr>
        <p:txBody>
          <a:bodyPr>
            <a:normAutofit/>
          </a:bodyPr>
          <a:lstStyle>
            <a:lvl1pPr>
              <a:defRPr sz="1800" b="0" i="0">
                <a:latin typeface="Arial" panose="020B0604020202020204" pitchFamily="34" charset="0"/>
                <a:ea typeface="Arial" panose="02000503000000020004" pitchFamily="2" charset="0"/>
              </a:defRPr>
            </a:lvl1pPr>
          </a:lstStyle>
          <a:p>
            <a:r>
              <a:rPr lang="en-GB">
                <a:solidFill>
                  <a:srgbClr val="0E0E0E"/>
                </a:solidFill>
                <a:latin typeface="Arial" panose="020F0502020204030203" pitchFamily="34" charset="77"/>
              </a:rPr>
              <a:t>Please use this space to insert written content as required </a:t>
            </a:r>
          </a:p>
        </p:txBody>
      </p:sp>
      <p:pic>
        <p:nvPicPr>
          <p:cNvPr id="13" name="Picture 12" descr="A picture containing text, clipart&#10;&#10;Description automatically generated">
            <a:extLst>
              <a:ext uri="{FF2B5EF4-FFF2-40B4-BE49-F238E27FC236}">
                <a16:creationId xmlns:a16="http://schemas.microsoft.com/office/drawing/2014/main" id="{39DD499C-21D4-3049-0CE9-67D8860B2129}"/>
              </a:ext>
            </a:extLst>
          </p:cNvPr>
          <p:cNvPicPr>
            <a:picLocks noChangeAspect="1"/>
          </p:cNvPicPr>
          <p:nvPr/>
        </p:nvPicPr>
        <p:blipFill>
          <a:blip r:embed="rId2"/>
          <a:stretch>
            <a:fillRect/>
          </a:stretch>
        </p:blipFill>
        <p:spPr>
          <a:xfrm>
            <a:off x="539923" y="6146056"/>
            <a:ext cx="585971" cy="197518"/>
          </a:xfrm>
          <a:prstGeom prst="rect">
            <a:avLst/>
          </a:prstGeom>
        </p:spPr>
      </p:pic>
      <p:sp>
        <p:nvSpPr>
          <p:cNvPr id="16" name="Slide Number Placeholder 3">
            <a:extLst>
              <a:ext uri="{FF2B5EF4-FFF2-40B4-BE49-F238E27FC236}">
                <a16:creationId xmlns:a16="http://schemas.microsoft.com/office/drawing/2014/main" id="{C2CA6CBC-1CF9-904C-7B4A-7FFE346B99A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a:solidFill>
                <a:schemeClr val="tx1"/>
              </a:solidFill>
              <a:latin typeface="Arial" panose="020B0604020202020204" pitchFamily="34" charset="0"/>
              <a:ea typeface="Arial" panose="02000503000000020004" pitchFamily="2" charset="0"/>
            </a:endParaRPr>
          </a:p>
        </p:txBody>
      </p:sp>
      <p:sp>
        <p:nvSpPr>
          <p:cNvPr id="17" name="Rectangle 7">
            <a:extLst>
              <a:ext uri="{FF2B5EF4-FFF2-40B4-BE49-F238E27FC236}">
                <a16:creationId xmlns:a16="http://schemas.microsoft.com/office/drawing/2014/main" id="{D73E01DB-6802-DFD8-6FEC-695065F371E5}"/>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pic>
        <p:nvPicPr>
          <p:cNvPr id="18" name="Picture 17" descr="A picture containing text, clipart&#10;&#10;Description automatically generated">
            <a:extLst>
              <a:ext uri="{FF2B5EF4-FFF2-40B4-BE49-F238E27FC236}">
                <a16:creationId xmlns:a16="http://schemas.microsoft.com/office/drawing/2014/main" id="{39DD499C-21D4-3049-0CE9-67D8860B2129}"/>
              </a:ext>
            </a:extLst>
          </p:cNvPr>
          <p:cNvPicPr>
            <a:picLocks noChangeAspect="1"/>
          </p:cNvPicPr>
          <p:nvPr/>
        </p:nvPicPr>
        <p:blipFill>
          <a:blip r:embed="rId2"/>
          <a:stretch>
            <a:fillRect/>
          </a:stretch>
        </p:blipFill>
        <p:spPr>
          <a:xfrm>
            <a:off x="539923" y="6146056"/>
            <a:ext cx="585971" cy="197518"/>
          </a:xfrm>
          <a:prstGeom prst="rect">
            <a:avLst/>
          </a:prstGeom>
        </p:spPr>
      </p:pic>
      <p:sp>
        <p:nvSpPr>
          <p:cNvPr id="23" name="Slide Number Placeholder 3">
            <a:extLst>
              <a:ext uri="{FF2B5EF4-FFF2-40B4-BE49-F238E27FC236}">
                <a16:creationId xmlns:a16="http://schemas.microsoft.com/office/drawing/2014/main" id="{C2CA6CBC-1CF9-904C-7B4A-7FFE346B99A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a:solidFill>
                <a:schemeClr val="tx1"/>
              </a:solidFill>
              <a:latin typeface="Arial" panose="020B0604020202020204" pitchFamily="34" charset="0"/>
              <a:ea typeface="Arial" panose="02000503000000020004" pitchFamily="2" charset="0"/>
            </a:endParaRPr>
          </a:p>
        </p:txBody>
      </p:sp>
      <p:sp>
        <p:nvSpPr>
          <p:cNvPr id="24" name="Rectangle 7">
            <a:extLst>
              <a:ext uri="{FF2B5EF4-FFF2-40B4-BE49-F238E27FC236}">
                <a16:creationId xmlns:a16="http://schemas.microsoft.com/office/drawing/2014/main" id="{61A0DDAB-8E28-0A0F-E82F-073DEE610982}"/>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pic>
        <p:nvPicPr>
          <p:cNvPr id="25" name="Picture 24" descr="A picture containing text, clipart&#10;&#10;Description automatically generated">
            <a:extLst>
              <a:ext uri="{FF2B5EF4-FFF2-40B4-BE49-F238E27FC236}">
                <a16:creationId xmlns:a16="http://schemas.microsoft.com/office/drawing/2014/main" id="{1187C572-9A59-D420-71C8-F258AAC2D08E}"/>
              </a:ext>
            </a:extLst>
          </p:cNvPr>
          <p:cNvPicPr>
            <a:picLocks noChangeAspect="1"/>
          </p:cNvPicPr>
          <p:nvPr/>
        </p:nvPicPr>
        <p:blipFill>
          <a:blip r:embed="rId2"/>
          <a:stretch>
            <a:fillRect/>
          </a:stretch>
        </p:blipFill>
        <p:spPr>
          <a:xfrm>
            <a:off x="539923" y="6146056"/>
            <a:ext cx="585971" cy="197518"/>
          </a:xfrm>
          <a:prstGeom prst="rect">
            <a:avLst/>
          </a:prstGeom>
        </p:spPr>
      </p:pic>
      <p:sp>
        <p:nvSpPr>
          <p:cNvPr id="26" name="Slide Number Placeholder 3">
            <a:extLst>
              <a:ext uri="{FF2B5EF4-FFF2-40B4-BE49-F238E27FC236}">
                <a16:creationId xmlns:a16="http://schemas.microsoft.com/office/drawing/2014/main" id="{5DC8ED7F-F887-5E37-6343-5EBF87959BE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a:solidFill>
                <a:schemeClr val="tx1"/>
              </a:solidFill>
              <a:latin typeface="Arial" panose="020B0604020202020204" pitchFamily="34" charset="0"/>
              <a:ea typeface="Arial" panose="02000503000000020004" pitchFamily="2" charset="0"/>
            </a:endParaRPr>
          </a:p>
        </p:txBody>
      </p:sp>
      <p:sp>
        <p:nvSpPr>
          <p:cNvPr id="27" name="Rectangle 7">
            <a:extLst>
              <a:ext uri="{FF2B5EF4-FFF2-40B4-BE49-F238E27FC236}">
                <a16:creationId xmlns:a16="http://schemas.microsoft.com/office/drawing/2014/main" id="{A9FB08EA-3095-8E06-DD44-33150F508530}"/>
              </a:ext>
              <a:ext uri="{C183D7F6-B498-43B3-948B-1728B52AA6E4}">
                <adec:decorative xmlns:adec="http://schemas.microsoft.com/office/drawing/2017/decorative" val="1"/>
              </a:ext>
            </a:extLst>
          </p:cNvPr>
          <p:cNvSpPr/>
          <p:nvPr userDrawn="1"/>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29" name="Slide Number Placeholder 3">
            <a:extLst>
              <a:ext uri="{FF2B5EF4-FFF2-40B4-BE49-F238E27FC236}">
                <a16:creationId xmlns:a16="http://schemas.microsoft.com/office/drawing/2014/main" id="{7C9A5DBB-FAE7-FCCD-9F30-1CC85E288387}"/>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a:solidFill>
                <a:schemeClr val="tx1"/>
              </a:solidFill>
              <a:latin typeface="Arial" panose="020B0604020202020204" pitchFamily="34" charset="0"/>
              <a:ea typeface="Arial" panose="02000503000000020004" pitchFamily="2" charset="0"/>
            </a:endParaRPr>
          </a:p>
        </p:txBody>
      </p:sp>
      <p:pic>
        <p:nvPicPr>
          <p:cNvPr id="31" name="Picture 30">
            <a:extLst>
              <a:ext uri="{FF2B5EF4-FFF2-40B4-BE49-F238E27FC236}">
                <a16:creationId xmlns:a16="http://schemas.microsoft.com/office/drawing/2014/main" id="{ED266A55-362B-7E2B-7F9C-26AC7CE3B868}"/>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76930335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Quote Image (Teal)">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9D6532A7-2381-C31B-2DC2-6BFF6B382F0A}"/>
              </a:ext>
              <a:ext uri="{C183D7F6-B498-43B3-948B-1728B52AA6E4}">
                <adec:decorative xmlns:adec="http://schemas.microsoft.com/office/drawing/2017/decorative" val="1"/>
              </a:ext>
            </a:extLst>
          </p:cNvPr>
          <p:cNvSpPr/>
          <p:nvPr/>
        </p:nvSpPr>
        <p:spPr>
          <a:xfrm>
            <a:off x="-1" y="0"/>
            <a:ext cx="423702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11" name="Picture Placeholder 11">
            <a:extLst>
              <a:ext uri="{FF2B5EF4-FFF2-40B4-BE49-F238E27FC236}">
                <a16:creationId xmlns:a16="http://schemas.microsoft.com/office/drawing/2014/main" id="{3AC38256-C8D9-6119-42DD-A10574D38789}"/>
              </a:ext>
              <a:ext uri="{C183D7F6-B498-43B3-948B-1728B52AA6E4}">
                <adec:decorative xmlns:adec="http://schemas.microsoft.com/office/drawing/2017/decorative" val="1"/>
              </a:ext>
            </a:extLst>
          </p:cNvPr>
          <p:cNvSpPr>
            <a:spLocks noGrp="1"/>
          </p:cNvSpPr>
          <p:nvPr>
            <p:ph type="pic" sz="quarter" idx="16"/>
          </p:nvPr>
        </p:nvSpPr>
        <p:spPr>
          <a:xfrm>
            <a:off x="2929468" y="-4527"/>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lvl1pPr>
              <a:defRPr/>
            </a:lvl1pPr>
          </a:lstStyle>
          <a:p>
            <a:r>
              <a:rPr lang="en-US"/>
              <a:t>Click icon to add picture</a:t>
            </a:r>
            <a:endParaRPr lang="en-GB"/>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3" y="6791"/>
            <a:ext cx="4356636"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2" y="697027"/>
            <a:ext cx="3305895" cy="1109207"/>
          </a:xfrm>
        </p:spPr>
        <p:txBody>
          <a:bodyPr/>
          <a:lstStyle>
            <a:lvl1pPr>
              <a:defRPr sz="2800" b="1">
                <a:solidFill>
                  <a:srgbClr val="222222"/>
                </a:solidFill>
                <a:latin typeface="Arial" panose="020B0604020202020204" pitchFamily="34" charset="0"/>
              </a:defRPr>
            </a:lvl1pPr>
          </a:lstStyle>
          <a:p>
            <a:pPr lvl="0"/>
            <a:r>
              <a:rPr lang="en-GB"/>
              <a:t>This is a sample quote layout page</a:t>
            </a:r>
            <a:endParaRPr lang="en-US"/>
          </a:p>
        </p:txBody>
      </p:sp>
      <p:sp>
        <p:nvSpPr>
          <p:cNvPr id="19"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2448783"/>
            <a:ext cx="3305339" cy="1109207"/>
          </a:xfrm>
        </p:spPr>
        <p:txBody>
          <a:bodyPr>
            <a:normAutofit/>
          </a:bodyPr>
          <a:lstStyle>
            <a:lvl1pPr>
              <a:defRPr sz="1800" b="0" i="0">
                <a:latin typeface="Arial" panose="020B0604020202020204" pitchFamily="34" charset="0"/>
                <a:ea typeface="Arial" panose="02000503000000020004" pitchFamily="2" charset="0"/>
              </a:defRPr>
            </a:lvl1pPr>
          </a:lstStyle>
          <a:p>
            <a:r>
              <a:rPr lang="en-GB">
                <a:solidFill>
                  <a:srgbClr val="0E0E0E"/>
                </a:solidFill>
                <a:latin typeface="Arial" panose="020F0502020204030203" pitchFamily="34" charset="77"/>
              </a:rPr>
              <a:t>“Insert quote or other important information to highlight here.”</a:t>
            </a:r>
          </a:p>
        </p:txBody>
      </p:sp>
      <p:sp>
        <p:nvSpPr>
          <p:cNvPr id="20"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26072"/>
            <a:ext cx="3305339" cy="1220117"/>
          </a:xfrm>
        </p:spPr>
        <p:txBody>
          <a:bodyPr>
            <a:normAutofit/>
          </a:bodyPr>
          <a:lstStyle>
            <a:lvl1pPr>
              <a:defRPr sz="1800" b="0" i="0">
                <a:latin typeface="Arial" panose="020B0604020202020204" pitchFamily="34" charset="0"/>
                <a:ea typeface="Arial" panose="02000503000000020004" pitchFamily="2" charset="0"/>
              </a:defRPr>
            </a:lvl1pPr>
          </a:lstStyle>
          <a:p>
            <a:r>
              <a:rPr lang="en-GB">
                <a:solidFill>
                  <a:srgbClr val="0E0E0E"/>
                </a:solidFill>
                <a:latin typeface="Arial" panose="020F0502020204030203" pitchFamily="34" charset="77"/>
              </a:rPr>
              <a:t>Insert name and job title here</a:t>
            </a:r>
          </a:p>
        </p:txBody>
      </p:sp>
      <p:pic>
        <p:nvPicPr>
          <p:cNvPr id="21" name="Picture 20">
            <a:extLst>
              <a:ext uri="{FF2B5EF4-FFF2-40B4-BE49-F238E27FC236}">
                <a16:creationId xmlns:a16="http://schemas.microsoft.com/office/drawing/2014/main" id="{A70CE413-9FF6-C607-D9B2-C926631A963D}"/>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71141626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Quote Image (Purpl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F2988EB-0ED3-084C-A870-1F7705976909}"/>
              </a:ext>
              <a:ext uri="{C183D7F6-B498-43B3-948B-1728B52AA6E4}">
                <adec:decorative xmlns:adec="http://schemas.microsoft.com/office/drawing/2017/decorative" val="1"/>
              </a:ext>
            </a:extLst>
          </p:cNvPr>
          <p:cNvSpPr/>
          <p:nvPr/>
        </p:nvSpPr>
        <p:spPr>
          <a:xfrm>
            <a:off x="0" y="-9054"/>
            <a:ext cx="4237023"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983" y="0"/>
            <a:ext cx="435601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2" y="697027"/>
            <a:ext cx="3305895" cy="1109207"/>
          </a:xfrm>
        </p:spPr>
        <p:txBody>
          <a:bodyPr/>
          <a:lstStyle>
            <a:lvl1pPr>
              <a:defRPr sz="2800" b="1" i="0">
                <a:solidFill>
                  <a:schemeClr val="tx1"/>
                </a:solidFill>
                <a:latin typeface="Arial" panose="020B0604020202020204" pitchFamily="34" charset="0"/>
              </a:defRPr>
            </a:lvl1pPr>
          </a:lstStyle>
          <a:p>
            <a:pPr lvl="0"/>
            <a:r>
              <a:rPr lang="en-GB"/>
              <a:t>This is a sample quote layout page</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2448783"/>
            <a:ext cx="3305339" cy="1109207"/>
          </a:xfrm>
        </p:spPr>
        <p:txBody>
          <a:bodyPr>
            <a:normAutofit/>
          </a:bodyPr>
          <a:lstStyle>
            <a:lvl1pPr>
              <a:defRPr sz="1800" b="0" i="0">
                <a:latin typeface="Arial" panose="020B0604020202020204" pitchFamily="34" charset="0"/>
                <a:ea typeface="Arial" panose="02000503000000020004" pitchFamily="2" charset="0"/>
              </a:defRPr>
            </a:lvl1pPr>
          </a:lstStyle>
          <a:p>
            <a:r>
              <a:rPr lang="en-GB">
                <a:solidFill>
                  <a:srgbClr val="0E0E0E"/>
                </a:solidFill>
                <a:latin typeface="Arial" panose="020F0502020204030203" pitchFamily="34" charset="77"/>
              </a:rPr>
              <a:t>“Insert quote or other important information to highlight here.”</a:t>
            </a:r>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26072"/>
            <a:ext cx="3305339" cy="1220117"/>
          </a:xfrm>
        </p:spPr>
        <p:txBody>
          <a:bodyPr>
            <a:normAutofit/>
          </a:bodyPr>
          <a:lstStyle>
            <a:lvl1pPr>
              <a:defRPr sz="1800" b="0" i="0">
                <a:latin typeface="Arial" panose="020B0604020202020204" pitchFamily="34" charset="0"/>
                <a:ea typeface="Arial" panose="02000503000000020004" pitchFamily="2" charset="0"/>
              </a:defRPr>
            </a:lvl1pPr>
          </a:lstStyle>
          <a:p>
            <a:r>
              <a:rPr lang="en-GB">
                <a:solidFill>
                  <a:srgbClr val="0E0E0E"/>
                </a:solidFill>
                <a:latin typeface="Arial" panose="020F0502020204030203" pitchFamily="34" charset="77"/>
              </a:rPr>
              <a:t>Insert name and job title here</a:t>
            </a:r>
          </a:p>
        </p:txBody>
      </p:sp>
      <p:sp>
        <p:nvSpPr>
          <p:cNvPr id="10" name="Slide Number Placeholder 3">
            <a:extLst>
              <a:ext uri="{FF2B5EF4-FFF2-40B4-BE49-F238E27FC236}">
                <a16:creationId xmlns:a16="http://schemas.microsoft.com/office/drawing/2014/main" id="{6AB867DE-1E97-720D-D158-1654870BFA9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1" name="Picture Placeholder 11">
            <a:extLst>
              <a:ext uri="{FF2B5EF4-FFF2-40B4-BE49-F238E27FC236}">
                <a16:creationId xmlns:a16="http://schemas.microsoft.com/office/drawing/2014/main" id="{3AC38256-C8D9-6119-42DD-A10574D38789}"/>
              </a:ext>
              <a:ext uri="{C183D7F6-B498-43B3-948B-1728B52AA6E4}">
                <adec:decorative xmlns:adec="http://schemas.microsoft.com/office/drawing/2017/decorative" val="1"/>
              </a:ext>
            </a:extLst>
          </p:cNvPr>
          <p:cNvSpPr>
            <a:spLocks noGrp="1"/>
          </p:cNvSpPr>
          <p:nvPr>
            <p:ph type="pic" sz="quarter" idx="16"/>
          </p:nvPr>
        </p:nvSpPr>
        <p:spPr>
          <a:xfrm>
            <a:off x="2930088" y="-9054"/>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lvl1pPr>
              <a:defRPr/>
            </a:lvl1pPr>
          </a:lstStyle>
          <a:p>
            <a:r>
              <a:rPr lang="en-US"/>
              <a:t>Click icon to add picture</a:t>
            </a:r>
            <a:endParaRPr lang="en-GB"/>
          </a:p>
        </p:txBody>
      </p:sp>
      <p:sp>
        <p:nvSpPr>
          <p:cNvPr id="16" name="Slide Number Placeholder 3">
            <a:extLst>
              <a:ext uri="{FF2B5EF4-FFF2-40B4-BE49-F238E27FC236}">
                <a16:creationId xmlns:a16="http://schemas.microsoft.com/office/drawing/2014/main" id="{6AB867DE-1E97-720D-D158-1654870BFA9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7" name="Slide Number Placeholder 3">
            <a:extLst>
              <a:ext uri="{FF2B5EF4-FFF2-40B4-BE49-F238E27FC236}">
                <a16:creationId xmlns:a16="http://schemas.microsoft.com/office/drawing/2014/main" id="{6BAE15BA-2193-296B-8642-DB0B39937A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20" name="Slide Number Placeholder 3">
            <a:extLst>
              <a:ext uri="{FF2B5EF4-FFF2-40B4-BE49-F238E27FC236}">
                <a16:creationId xmlns:a16="http://schemas.microsoft.com/office/drawing/2014/main" id="{97126ACB-6B72-1A59-AFD0-B7E5EEC9E6E1}"/>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pic>
        <p:nvPicPr>
          <p:cNvPr id="27" name="Picture 26">
            <a:extLst>
              <a:ext uri="{FF2B5EF4-FFF2-40B4-BE49-F238E27FC236}">
                <a16:creationId xmlns:a16="http://schemas.microsoft.com/office/drawing/2014/main" id="{80A8262E-7C1D-FBC5-5186-2C109D60EE0F}"/>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35928006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Example Image (Purpl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A2377DF3-4D27-DDA6-BD49-0C83FFDFCF30}"/>
              </a:ext>
              <a:ext uri="{C183D7F6-B498-43B3-948B-1728B52AA6E4}">
                <adec:decorative xmlns:adec="http://schemas.microsoft.com/office/drawing/2017/decorative" val="1"/>
              </a:ext>
            </a:extLst>
          </p:cNvPr>
          <p:cNvSpPr/>
          <p:nvPr userDrawn="1"/>
        </p:nvSpPr>
        <p:spPr>
          <a:xfrm>
            <a:off x="0" y="-9054"/>
            <a:ext cx="4237023"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Arial" panose="020B0604020202020204" pitchFamily="34" charset="0"/>
              </a:defRPr>
            </a:lvl1pPr>
          </a:lstStyle>
          <a:p>
            <a:r>
              <a:rPr lang="en-US"/>
              <a:t>This is a sample page layout</a:t>
            </a:r>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2" y="0"/>
            <a:ext cx="435663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3" y="697028"/>
            <a:ext cx="2863332" cy="741776"/>
          </a:xfrm>
        </p:spPr>
        <p:txBody>
          <a:bodyPr/>
          <a:lstStyle>
            <a:lvl1pPr>
              <a:defRPr sz="2800" b="1" i="0">
                <a:latin typeface="Arial" panose="020B0604020202020204" pitchFamily="34" charset="0"/>
                <a:ea typeface="Inter SemiBold" panose="02000503000000020004" pitchFamily="2" charset="0"/>
              </a:defRPr>
            </a:lvl1pPr>
          </a:lstStyle>
          <a:p>
            <a:pPr lvl="0"/>
            <a:r>
              <a:rPr lang="en-GB"/>
              <a:t>Example 1</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1452117"/>
            <a:ext cx="3447388" cy="1220117"/>
          </a:xfrm>
        </p:spPr>
        <p:txBody>
          <a:bodyPr>
            <a:normAutofit/>
          </a:bodyPr>
          <a:lstStyle>
            <a:lvl1pPr>
              <a:defRPr sz="1800" b="0" i="0">
                <a:latin typeface="Arial" panose="020B0604020202020204" pitchFamily="34" charset="0"/>
                <a:ea typeface="Arial" panose="02000503000000020004" pitchFamily="2" charset="0"/>
              </a:defRPr>
            </a:lvl1pPr>
          </a:lstStyle>
          <a:p>
            <a:r>
              <a:rPr lang="en-GB">
                <a:solidFill>
                  <a:srgbClr val="0E0E0E"/>
                </a:solidFill>
                <a:latin typeface="Arial" panose="020F0502020204030203" pitchFamily="34" charset="77"/>
              </a:rPr>
              <a:t>Please use this space to insert written content as required </a:t>
            </a:r>
          </a:p>
        </p:txBody>
      </p:sp>
      <p:sp>
        <p:nvSpPr>
          <p:cNvPr id="23" name="Text Placeholder 2">
            <a:extLst>
              <a:ext uri="{FF2B5EF4-FFF2-40B4-BE49-F238E27FC236}">
                <a16:creationId xmlns:a16="http://schemas.microsoft.com/office/drawing/2014/main" id="{CBB12C6A-B190-0441-8AB6-F4FCE56171CA}"/>
              </a:ext>
            </a:extLst>
          </p:cNvPr>
          <p:cNvSpPr>
            <a:spLocks noGrp="1"/>
          </p:cNvSpPr>
          <p:nvPr>
            <p:ph type="body" sz="quarter" idx="18" hasCustomPrompt="1"/>
          </p:nvPr>
        </p:nvSpPr>
        <p:spPr>
          <a:xfrm>
            <a:off x="8247673" y="3231365"/>
            <a:ext cx="2863332" cy="741776"/>
          </a:xfrm>
        </p:spPr>
        <p:txBody>
          <a:bodyPr/>
          <a:lstStyle>
            <a:lvl1pPr>
              <a:defRPr sz="2800" b="1" i="0">
                <a:latin typeface="Arial" panose="020B0604020202020204" pitchFamily="34" charset="0"/>
                <a:ea typeface="Inter SemiBold" panose="02000503000000020004" pitchFamily="2" charset="0"/>
              </a:defRPr>
            </a:lvl1pPr>
          </a:lstStyle>
          <a:p>
            <a:pPr lvl="0"/>
            <a:r>
              <a:rPr lang="en-GB"/>
              <a:t>Example 2</a:t>
            </a:r>
            <a:endParaRPr lang="en-US"/>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86454"/>
            <a:ext cx="3447388" cy="1220117"/>
          </a:xfrm>
        </p:spPr>
        <p:txBody>
          <a:bodyPr>
            <a:normAutofit/>
          </a:bodyPr>
          <a:lstStyle>
            <a:lvl1pPr>
              <a:defRPr sz="1800" b="0" i="0">
                <a:latin typeface="Arial" panose="020B0604020202020204" pitchFamily="34" charset="0"/>
                <a:ea typeface="Arial" panose="02000503000000020004" pitchFamily="2" charset="0"/>
              </a:defRPr>
            </a:lvl1pPr>
          </a:lstStyle>
          <a:p>
            <a:r>
              <a:rPr lang="en-GB">
                <a:solidFill>
                  <a:srgbClr val="0E0E0E"/>
                </a:solidFill>
                <a:latin typeface="Arial" panose="020F0502020204030203" pitchFamily="34" charset="77"/>
              </a:rPr>
              <a:t>Please use this space to insert written content as required </a:t>
            </a:r>
          </a:p>
        </p:txBody>
      </p:sp>
      <p:sp>
        <p:nvSpPr>
          <p:cNvPr id="21" name="Picture Placeholder 11">
            <a:extLst>
              <a:ext uri="{FF2B5EF4-FFF2-40B4-BE49-F238E27FC236}">
                <a16:creationId xmlns:a16="http://schemas.microsoft.com/office/drawing/2014/main" id="{C8CFE05A-6CA3-6E40-94D1-03A9048CB9B0}"/>
              </a:ext>
              <a:ext uri="{C183D7F6-B498-43B3-948B-1728B52AA6E4}">
                <adec:decorative xmlns:adec="http://schemas.microsoft.com/office/drawing/2017/decorative" val="1"/>
              </a:ext>
            </a:extLst>
          </p:cNvPr>
          <p:cNvSpPr>
            <a:spLocks noGrp="1"/>
          </p:cNvSpPr>
          <p:nvPr>
            <p:ph type="pic" sz="quarter" idx="16"/>
          </p:nvPr>
        </p:nvSpPr>
        <p:spPr>
          <a:xfrm>
            <a:off x="2929467" y="-9054"/>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lvl1pPr>
              <a:defRPr/>
            </a:lvl1pPr>
          </a:lstStyle>
          <a:p>
            <a:r>
              <a:rPr lang="en-US"/>
              <a:t>Click icon to add picture</a:t>
            </a:r>
            <a:endParaRPr lang="en-GB"/>
          </a:p>
        </p:txBody>
      </p:sp>
      <p:pic>
        <p:nvPicPr>
          <p:cNvPr id="19" name="Picture 18">
            <a:extLst>
              <a:ext uri="{FF2B5EF4-FFF2-40B4-BE49-F238E27FC236}">
                <a16:creationId xmlns:a16="http://schemas.microsoft.com/office/drawing/2014/main" id="{14EC3661-F305-0C99-24EC-2C86DEE61F2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31389633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1_Example Image (Purpl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FAD400DA-183B-B416-6ECA-CDFE2EDB42F8}"/>
              </a:ext>
              <a:ext uri="{C183D7F6-B498-43B3-948B-1728B52AA6E4}">
                <adec:decorative xmlns:adec="http://schemas.microsoft.com/office/drawing/2017/decorative" val="1"/>
              </a:ext>
            </a:extLst>
          </p:cNvPr>
          <p:cNvSpPr/>
          <p:nvPr/>
        </p:nvSpPr>
        <p:spPr>
          <a:xfrm>
            <a:off x="-1" y="0"/>
            <a:ext cx="423702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13" name="Picture Placeholder 11">
            <a:extLst>
              <a:ext uri="{FF2B5EF4-FFF2-40B4-BE49-F238E27FC236}">
                <a16:creationId xmlns:a16="http://schemas.microsoft.com/office/drawing/2014/main" id="{75A84D0F-2196-DF89-C270-C10DF42B45F2}"/>
              </a:ext>
              <a:ext uri="{C183D7F6-B498-43B3-948B-1728B52AA6E4}">
                <adec:decorative xmlns:adec="http://schemas.microsoft.com/office/drawing/2017/decorative" val="1"/>
              </a:ext>
            </a:extLst>
          </p:cNvPr>
          <p:cNvSpPr>
            <a:spLocks noGrp="1"/>
          </p:cNvSpPr>
          <p:nvPr>
            <p:ph type="pic" sz="quarter" idx="16"/>
          </p:nvPr>
        </p:nvSpPr>
        <p:spPr>
          <a:xfrm>
            <a:off x="2929467" y="0"/>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lvl1pPr>
              <a:defRPr/>
            </a:lvl1pPr>
          </a:lstStyle>
          <a:p>
            <a:r>
              <a:rPr lang="en-US"/>
              <a:t>Click icon to add picture</a:t>
            </a:r>
            <a:endParaRPr lang="en-GB"/>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Arial" panose="020B0604020202020204" pitchFamily="34" charset="0"/>
              </a:defRPr>
            </a:lvl1pPr>
          </a:lstStyle>
          <a:p>
            <a:r>
              <a:rPr lang="en-US"/>
              <a:t>This is a sample page layout</a:t>
            </a:r>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2" y="0"/>
            <a:ext cx="435663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3" y="697028"/>
            <a:ext cx="2863332" cy="741776"/>
          </a:xfrm>
        </p:spPr>
        <p:txBody>
          <a:bodyPr/>
          <a:lstStyle>
            <a:lvl1pPr>
              <a:defRPr sz="2800" b="1" i="0">
                <a:latin typeface="Arial" panose="020B0604020202020204" pitchFamily="34" charset="0"/>
                <a:ea typeface="Inter SemiBold" panose="02000503000000020004" pitchFamily="2" charset="0"/>
              </a:defRPr>
            </a:lvl1pPr>
          </a:lstStyle>
          <a:p>
            <a:pPr lvl="0"/>
            <a:r>
              <a:rPr lang="en-GB"/>
              <a:t>Example 1</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1452117"/>
            <a:ext cx="3447388" cy="1220117"/>
          </a:xfrm>
        </p:spPr>
        <p:txBody>
          <a:bodyPr>
            <a:normAutofit/>
          </a:bodyPr>
          <a:lstStyle>
            <a:lvl1pPr>
              <a:defRPr sz="1800" b="0" i="0">
                <a:latin typeface="Arial" panose="020B0604020202020204" pitchFamily="34" charset="0"/>
                <a:ea typeface="Arial" panose="02000503000000020004" pitchFamily="2" charset="0"/>
              </a:defRPr>
            </a:lvl1pPr>
          </a:lstStyle>
          <a:p>
            <a:r>
              <a:rPr lang="en-GB">
                <a:solidFill>
                  <a:srgbClr val="0E0E0E"/>
                </a:solidFill>
                <a:latin typeface="Arial" panose="020F0502020204030203" pitchFamily="34" charset="77"/>
              </a:rPr>
              <a:t>Please use this space to insert written content as required </a:t>
            </a:r>
          </a:p>
        </p:txBody>
      </p:sp>
      <p:sp>
        <p:nvSpPr>
          <p:cNvPr id="23" name="Text Placeholder 2">
            <a:extLst>
              <a:ext uri="{FF2B5EF4-FFF2-40B4-BE49-F238E27FC236}">
                <a16:creationId xmlns:a16="http://schemas.microsoft.com/office/drawing/2014/main" id="{CBB12C6A-B190-0441-8AB6-F4FCE56171CA}"/>
              </a:ext>
            </a:extLst>
          </p:cNvPr>
          <p:cNvSpPr>
            <a:spLocks noGrp="1"/>
          </p:cNvSpPr>
          <p:nvPr>
            <p:ph type="body" sz="quarter" idx="18" hasCustomPrompt="1"/>
          </p:nvPr>
        </p:nvSpPr>
        <p:spPr>
          <a:xfrm>
            <a:off x="8247673" y="3231365"/>
            <a:ext cx="2863332" cy="741776"/>
          </a:xfrm>
        </p:spPr>
        <p:txBody>
          <a:bodyPr/>
          <a:lstStyle>
            <a:lvl1pPr>
              <a:defRPr sz="2800" b="1" i="0">
                <a:latin typeface="Arial" panose="020B0604020202020204" pitchFamily="34" charset="0"/>
                <a:ea typeface="Inter SemiBold" panose="02000503000000020004" pitchFamily="2" charset="0"/>
              </a:defRPr>
            </a:lvl1pPr>
          </a:lstStyle>
          <a:p>
            <a:pPr lvl="0"/>
            <a:r>
              <a:rPr lang="en-GB"/>
              <a:t>Example 2</a:t>
            </a:r>
            <a:endParaRPr lang="en-US"/>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86454"/>
            <a:ext cx="3447388" cy="1220117"/>
          </a:xfrm>
        </p:spPr>
        <p:txBody>
          <a:bodyPr>
            <a:normAutofit/>
          </a:bodyPr>
          <a:lstStyle>
            <a:lvl1pPr>
              <a:defRPr sz="1800" b="0" i="0">
                <a:latin typeface="Arial" panose="020B0604020202020204" pitchFamily="34" charset="0"/>
                <a:ea typeface="Arial" panose="02000503000000020004" pitchFamily="2" charset="0"/>
              </a:defRPr>
            </a:lvl1pPr>
          </a:lstStyle>
          <a:p>
            <a:r>
              <a:rPr lang="en-GB">
                <a:solidFill>
                  <a:srgbClr val="0E0E0E"/>
                </a:solidFill>
                <a:latin typeface="Arial" panose="020F0502020204030203" pitchFamily="34" charset="77"/>
              </a:rPr>
              <a:t>Please use this space to insert written content as required </a:t>
            </a:r>
          </a:p>
        </p:txBody>
      </p:sp>
      <p:pic>
        <p:nvPicPr>
          <p:cNvPr id="21" name="Picture 20">
            <a:extLst>
              <a:ext uri="{FF2B5EF4-FFF2-40B4-BE49-F238E27FC236}">
                <a16:creationId xmlns:a16="http://schemas.microsoft.com/office/drawing/2014/main" id="{778166AC-89E6-95FC-9FA7-C87859540EC1}"/>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92747270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Infographics">
    <p:spTree>
      <p:nvGrpSpPr>
        <p:cNvPr id="1" name=""/>
        <p:cNvGrpSpPr/>
        <p:nvPr/>
      </p:nvGrpSpPr>
      <p:grpSpPr>
        <a:xfrm>
          <a:off x="0" y="0"/>
          <a:ext cx="0" cy="0"/>
          <a:chOff x="0" y="0"/>
          <a:chExt cx="0" cy="0"/>
        </a:xfrm>
      </p:grpSpPr>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7981282" y="0"/>
            <a:ext cx="4214838" cy="3453092"/>
          </a:xfrm>
          <a:custGeom>
            <a:avLst/>
            <a:gdLst>
              <a:gd name="connsiteX0" fmla="*/ 0 w 4716000"/>
              <a:gd name="connsiteY0" fmla="*/ 3453092 h 3453092"/>
              <a:gd name="connsiteX1" fmla="*/ 504462 w 4716000"/>
              <a:gd name="connsiteY1" fmla="*/ 0 h 3453092"/>
              <a:gd name="connsiteX2" fmla="*/ 4716000 w 4716000"/>
              <a:gd name="connsiteY2" fmla="*/ 0 h 3453092"/>
              <a:gd name="connsiteX3" fmla="*/ 4211538 w 4716000"/>
              <a:gd name="connsiteY3" fmla="*/ 3453092 h 3453092"/>
              <a:gd name="connsiteX4" fmla="*/ 0 w 4716000"/>
              <a:gd name="connsiteY4" fmla="*/ 3453092 h 3453092"/>
              <a:gd name="connsiteX0" fmla="*/ 0 w 4232423"/>
              <a:gd name="connsiteY0" fmla="*/ 3453092 h 3453092"/>
              <a:gd name="connsiteX1" fmla="*/ 504462 w 4232423"/>
              <a:gd name="connsiteY1" fmla="*/ 0 h 3453092"/>
              <a:gd name="connsiteX2" fmla="*/ 4232423 w 4232423"/>
              <a:gd name="connsiteY2" fmla="*/ 0 h 3453092"/>
              <a:gd name="connsiteX3" fmla="*/ 4211538 w 4232423"/>
              <a:gd name="connsiteY3" fmla="*/ 3453092 h 3453092"/>
              <a:gd name="connsiteX4" fmla="*/ 0 w 4232423"/>
              <a:gd name="connsiteY4" fmla="*/ 3453092 h 3453092"/>
              <a:gd name="connsiteX0" fmla="*/ 0 w 4214838"/>
              <a:gd name="connsiteY0" fmla="*/ 3453092 h 3453092"/>
              <a:gd name="connsiteX1" fmla="*/ 504462 w 4214838"/>
              <a:gd name="connsiteY1" fmla="*/ 0 h 3453092"/>
              <a:gd name="connsiteX2" fmla="*/ 4214838 w 4214838"/>
              <a:gd name="connsiteY2" fmla="*/ 0 h 3453092"/>
              <a:gd name="connsiteX3" fmla="*/ 4211538 w 4214838"/>
              <a:gd name="connsiteY3" fmla="*/ 3453092 h 3453092"/>
              <a:gd name="connsiteX4" fmla="*/ 0 w 4214838"/>
              <a:gd name="connsiteY4" fmla="*/ 3453092 h 34530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14838" h="3453092">
                <a:moveTo>
                  <a:pt x="0" y="3453092"/>
                </a:moveTo>
                <a:lnTo>
                  <a:pt x="504462" y="0"/>
                </a:lnTo>
                <a:lnTo>
                  <a:pt x="4214838" y="0"/>
                </a:lnTo>
                <a:lnTo>
                  <a:pt x="4211538" y="3453092"/>
                </a:lnTo>
                <a:lnTo>
                  <a:pt x="0" y="3453092"/>
                </a:lnTo>
                <a:close/>
              </a:path>
            </a:pathLst>
          </a:custGeom>
          <a:ln>
            <a:noFill/>
          </a:ln>
        </p:spPr>
        <p:txBody>
          <a:bodyPr/>
          <a:lstStyle>
            <a:lvl1pPr>
              <a:defRPr/>
            </a:lvl1pPr>
          </a:lstStyle>
          <a:p>
            <a:r>
              <a:rPr lang="en-US"/>
              <a:t>Click icon to add picture</a:t>
            </a:r>
            <a:endParaRPr lang="en-GB"/>
          </a:p>
        </p:txBody>
      </p:sp>
      <p:sp>
        <p:nvSpPr>
          <p:cNvPr id="11" name="Picture Placeholder 11">
            <a:extLst>
              <a:ext uri="{FF2B5EF4-FFF2-40B4-BE49-F238E27FC236}">
                <a16:creationId xmlns:a16="http://schemas.microsoft.com/office/drawing/2014/main" id="{119C8A8D-2AC3-2B4C-A6C2-A3A6B2C90BA6}"/>
              </a:ext>
              <a:ext uri="{C183D7F6-B498-43B3-948B-1728B52AA6E4}">
                <adec:decorative xmlns:adec="http://schemas.microsoft.com/office/drawing/2017/decorative" val="1"/>
              </a:ext>
            </a:extLst>
          </p:cNvPr>
          <p:cNvSpPr>
            <a:spLocks noGrp="1"/>
          </p:cNvSpPr>
          <p:nvPr>
            <p:ph type="pic" sz="quarter" idx="11"/>
          </p:nvPr>
        </p:nvSpPr>
        <p:spPr>
          <a:xfrm>
            <a:off x="3290438" y="3459198"/>
            <a:ext cx="4672038" cy="3398801"/>
          </a:xfrm>
          <a:custGeom>
            <a:avLst/>
            <a:gdLst>
              <a:gd name="connsiteX0" fmla="*/ 0 w 4716000"/>
              <a:gd name="connsiteY0" fmla="*/ 3398801 h 3398801"/>
              <a:gd name="connsiteX1" fmla="*/ 528819 w 4716000"/>
              <a:gd name="connsiteY1" fmla="*/ 0 h 3398801"/>
              <a:gd name="connsiteX2" fmla="*/ 4716000 w 4716000"/>
              <a:gd name="connsiteY2" fmla="*/ 0 h 3398801"/>
              <a:gd name="connsiteX3" fmla="*/ 4187181 w 4716000"/>
              <a:gd name="connsiteY3" fmla="*/ 3398801 h 3398801"/>
              <a:gd name="connsiteX4" fmla="*/ 0 w 4716000"/>
              <a:gd name="connsiteY4" fmla="*/ 3398801 h 3398801"/>
              <a:gd name="connsiteX0" fmla="*/ 0 w 4698415"/>
              <a:gd name="connsiteY0" fmla="*/ 3363632 h 3398801"/>
              <a:gd name="connsiteX1" fmla="*/ 511234 w 4698415"/>
              <a:gd name="connsiteY1" fmla="*/ 0 h 3398801"/>
              <a:gd name="connsiteX2" fmla="*/ 4698415 w 4698415"/>
              <a:gd name="connsiteY2" fmla="*/ 0 h 3398801"/>
              <a:gd name="connsiteX3" fmla="*/ 4169596 w 4698415"/>
              <a:gd name="connsiteY3" fmla="*/ 3398801 h 3398801"/>
              <a:gd name="connsiteX4" fmla="*/ 0 w 4698415"/>
              <a:gd name="connsiteY4" fmla="*/ 3363632 h 3398801"/>
              <a:gd name="connsiteX0" fmla="*/ 0 w 4689622"/>
              <a:gd name="connsiteY0" fmla="*/ 3416386 h 3416386"/>
              <a:gd name="connsiteX1" fmla="*/ 502441 w 4689622"/>
              <a:gd name="connsiteY1" fmla="*/ 0 h 3416386"/>
              <a:gd name="connsiteX2" fmla="*/ 4689622 w 4689622"/>
              <a:gd name="connsiteY2" fmla="*/ 0 h 3416386"/>
              <a:gd name="connsiteX3" fmla="*/ 4160803 w 4689622"/>
              <a:gd name="connsiteY3" fmla="*/ 3398801 h 3416386"/>
              <a:gd name="connsiteX4" fmla="*/ 0 w 4689622"/>
              <a:gd name="connsiteY4" fmla="*/ 3416386 h 3416386"/>
              <a:gd name="connsiteX0" fmla="*/ 0 w 4689622"/>
              <a:gd name="connsiteY0" fmla="*/ 3416386 h 3416386"/>
              <a:gd name="connsiteX1" fmla="*/ 511233 w 4689622"/>
              <a:gd name="connsiteY1" fmla="*/ 0 h 3416386"/>
              <a:gd name="connsiteX2" fmla="*/ 4689622 w 4689622"/>
              <a:gd name="connsiteY2" fmla="*/ 0 h 3416386"/>
              <a:gd name="connsiteX3" fmla="*/ 4160803 w 4689622"/>
              <a:gd name="connsiteY3" fmla="*/ 3398801 h 3416386"/>
              <a:gd name="connsiteX4" fmla="*/ 0 w 4689622"/>
              <a:gd name="connsiteY4" fmla="*/ 3416386 h 3416386"/>
              <a:gd name="connsiteX0" fmla="*/ 0 w 4680830"/>
              <a:gd name="connsiteY0" fmla="*/ 3390009 h 3398801"/>
              <a:gd name="connsiteX1" fmla="*/ 502441 w 4680830"/>
              <a:gd name="connsiteY1" fmla="*/ 0 h 3398801"/>
              <a:gd name="connsiteX2" fmla="*/ 4680830 w 4680830"/>
              <a:gd name="connsiteY2" fmla="*/ 0 h 3398801"/>
              <a:gd name="connsiteX3" fmla="*/ 4152011 w 4680830"/>
              <a:gd name="connsiteY3" fmla="*/ 3398801 h 3398801"/>
              <a:gd name="connsiteX4" fmla="*/ 0 w 4680830"/>
              <a:gd name="connsiteY4" fmla="*/ 3390009 h 3398801"/>
              <a:gd name="connsiteX0" fmla="*/ 0 w 4672038"/>
              <a:gd name="connsiteY0" fmla="*/ 3398801 h 3398801"/>
              <a:gd name="connsiteX1" fmla="*/ 493649 w 4672038"/>
              <a:gd name="connsiteY1" fmla="*/ 0 h 3398801"/>
              <a:gd name="connsiteX2" fmla="*/ 4672038 w 4672038"/>
              <a:gd name="connsiteY2" fmla="*/ 0 h 3398801"/>
              <a:gd name="connsiteX3" fmla="*/ 4143219 w 4672038"/>
              <a:gd name="connsiteY3" fmla="*/ 3398801 h 3398801"/>
              <a:gd name="connsiteX4" fmla="*/ 0 w 4672038"/>
              <a:gd name="connsiteY4" fmla="*/ 3398801 h 3398801"/>
              <a:gd name="connsiteX0" fmla="*/ 0 w 4672038"/>
              <a:gd name="connsiteY0" fmla="*/ 3398801 h 3398801"/>
              <a:gd name="connsiteX1" fmla="*/ 484857 w 4672038"/>
              <a:gd name="connsiteY1" fmla="*/ 0 h 3398801"/>
              <a:gd name="connsiteX2" fmla="*/ 4672038 w 4672038"/>
              <a:gd name="connsiteY2" fmla="*/ 0 h 3398801"/>
              <a:gd name="connsiteX3" fmla="*/ 4143219 w 4672038"/>
              <a:gd name="connsiteY3" fmla="*/ 3398801 h 3398801"/>
              <a:gd name="connsiteX4" fmla="*/ 0 w 4672038"/>
              <a:gd name="connsiteY4" fmla="*/ 3398801 h 33988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72038" h="3398801">
                <a:moveTo>
                  <a:pt x="0" y="3398801"/>
                </a:moveTo>
                <a:lnTo>
                  <a:pt x="484857" y="0"/>
                </a:lnTo>
                <a:lnTo>
                  <a:pt x="4672038" y="0"/>
                </a:lnTo>
                <a:lnTo>
                  <a:pt x="4143219" y="3398801"/>
                </a:lnTo>
                <a:lnTo>
                  <a:pt x="0" y="3398801"/>
                </a:lnTo>
                <a:close/>
              </a:path>
            </a:pathLst>
          </a:custGeom>
          <a:ln>
            <a:noFill/>
          </a:ln>
        </p:spPr>
        <p:txBody>
          <a:bodyPr vert="horz" lIns="91440" tIns="45720" rIns="91440" bIns="45720" rtlCol="0">
            <a:normAutofit/>
          </a:bodyPr>
          <a:lstStyle>
            <a:lvl1pPr>
              <a:defRPr lang="en-GB" dirty="0"/>
            </a:lvl1pPr>
          </a:lstStyle>
          <a:p>
            <a:pPr lvl="0"/>
            <a:r>
              <a:rPr lang="en-US"/>
              <a:t>Click icon to add picture</a:t>
            </a:r>
            <a:endParaRPr lang="en-GB"/>
          </a:p>
        </p:txBody>
      </p:sp>
      <p:sp>
        <p:nvSpPr>
          <p:cNvPr id="13" name="Picture Placeholder 11">
            <a:extLst>
              <a:ext uri="{FF2B5EF4-FFF2-40B4-BE49-F238E27FC236}">
                <a16:creationId xmlns:a16="http://schemas.microsoft.com/office/drawing/2014/main" id="{6B0F2D17-1073-E742-9DC7-B0AB3D753B99}"/>
              </a:ext>
              <a:ext uri="{C183D7F6-B498-43B3-948B-1728B52AA6E4}">
                <adec:decorative xmlns:adec="http://schemas.microsoft.com/office/drawing/2017/decorative" val="1"/>
              </a:ext>
            </a:extLst>
          </p:cNvPr>
          <p:cNvSpPr>
            <a:spLocks noGrp="1"/>
          </p:cNvSpPr>
          <p:nvPr>
            <p:ph type="pic" sz="quarter" idx="12"/>
          </p:nvPr>
        </p:nvSpPr>
        <p:spPr>
          <a:xfrm>
            <a:off x="1180" y="0"/>
            <a:ext cx="4281454" cy="3453092"/>
          </a:xfrm>
          <a:custGeom>
            <a:avLst/>
            <a:gdLst>
              <a:gd name="connsiteX0" fmla="*/ 0 w 4815069"/>
              <a:gd name="connsiteY0" fmla="*/ 3453092 h 3453092"/>
              <a:gd name="connsiteX1" fmla="*/ 516030 w 4815069"/>
              <a:gd name="connsiteY1" fmla="*/ 0 h 3453092"/>
              <a:gd name="connsiteX2" fmla="*/ 4815069 w 4815069"/>
              <a:gd name="connsiteY2" fmla="*/ 0 h 3453092"/>
              <a:gd name="connsiteX3" fmla="*/ 4299039 w 4815069"/>
              <a:gd name="connsiteY3" fmla="*/ 3453092 h 3453092"/>
              <a:gd name="connsiteX4" fmla="*/ 0 w 4815069"/>
              <a:gd name="connsiteY4" fmla="*/ 3453092 h 3453092"/>
              <a:gd name="connsiteX0" fmla="*/ 20300 w 4299039"/>
              <a:gd name="connsiteY0" fmla="*/ 3453092 h 3453092"/>
              <a:gd name="connsiteX1" fmla="*/ 0 w 4299039"/>
              <a:gd name="connsiteY1" fmla="*/ 0 h 3453092"/>
              <a:gd name="connsiteX2" fmla="*/ 4299039 w 4299039"/>
              <a:gd name="connsiteY2" fmla="*/ 0 h 3453092"/>
              <a:gd name="connsiteX3" fmla="*/ 3783009 w 4299039"/>
              <a:gd name="connsiteY3" fmla="*/ 3453092 h 3453092"/>
              <a:gd name="connsiteX4" fmla="*/ 20300 w 4299039"/>
              <a:gd name="connsiteY4" fmla="*/ 3453092 h 3453092"/>
              <a:gd name="connsiteX0" fmla="*/ 2715 w 4281454"/>
              <a:gd name="connsiteY0" fmla="*/ 3453092 h 3453092"/>
              <a:gd name="connsiteX1" fmla="*/ 0 w 4281454"/>
              <a:gd name="connsiteY1" fmla="*/ 0 h 3453092"/>
              <a:gd name="connsiteX2" fmla="*/ 4281454 w 4281454"/>
              <a:gd name="connsiteY2" fmla="*/ 0 h 3453092"/>
              <a:gd name="connsiteX3" fmla="*/ 3765424 w 4281454"/>
              <a:gd name="connsiteY3" fmla="*/ 3453092 h 3453092"/>
              <a:gd name="connsiteX4" fmla="*/ 2715 w 4281454"/>
              <a:gd name="connsiteY4" fmla="*/ 3453092 h 34530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81454" h="3453092">
                <a:moveTo>
                  <a:pt x="2715" y="3453092"/>
                </a:moveTo>
                <a:lnTo>
                  <a:pt x="0" y="0"/>
                </a:lnTo>
                <a:lnTo>
                  <a:pt x="4281454" y="0"/>
                </a:lnTo>
                <a:lnTo>
                  <a:pt x="3765424" y="3453092"/>
                </a:lnTo>
                <a:lnTo>
                  <a:pt x="2715" y="3453092"/>
                </a:lnTo>
                <a:close/>
              </a:path>
            </a:pathLst>
          </a:custGeom>
          <a:ln>
            <a:noFill/>
          </a:ln>
        </p:spPr>
        <p:txBody>
          <a:bodyPr/>
          <a:lstStyle>
            <a:lvl1pPr>
              <a:defRPr/>
            </a:lvl1pPr>
          </a:lstStyle>
          <a:p>
            <a:r>
              <a:rPr lang="en-US"/>
              <a:t>Click icon to add picture</a:t>
            </a:r>
            <a:endParaRPr lang="en-GB"/>
          </a:p>
        </p:txBody>
      </p:sp>
      <p:sp>
        <p:nvSpPr>
          <p:cNvPr id="3" name="Title 2">
            <a:extLst>
              <a:ext uri="{FF2B5EF4-FFF2-40B4-BE49-F238E27FC236}">
                <a16:creationId xmlns:a16="http://schemas.microsoft.com/office/drawing/2014/main" id="{4A1B12AB-40F0-2246-B10F-2DCE9FD71727}"/>
              </a:ext>
            </a:extLst>
          </p:cNvPr>
          <p:cNvSpPr>
            <a:spLocks noGrp="1"/>
          </p:cNvSpPr>
          <p:nvPr>
            <p:ph type="body" sz="quarter" idx="16" hasCustomPrompt="1"/>
          </p:nvPr>
        </p:nvSpPr>
        <p:spPr>
          <a:xfrm>
            <a:off x="267113" y="4467072"/>
            <a:ext cx="3004519" cy="609878"/>
          </a:xfrm>
        </p:spPr>
        <p:txBody>
          <a:bodyPr/>
          <a:lstStyle>
            <a:lvl1pPr>
              <a:defRPr sz="4000" b="1" i="0">
                <a:solidFill>
                  <a:schemeClr val="tx1"/>
                </a:solidFill>
                <a:latin typeface="Arial" panose="020B0604020202020204" pitchFamily="34" charset="0"/>
              </a:defRPr>
            </a:lvl1pPr>
          </a:lstStyle>
          <a:p>
            <a:r>
              <a:rPr lang="en-US"/>
              <a:t>Stat</a:t>
            </a:r>
          </a:p>
        </p:txBody>
      </p:sp>
      <p:sp>
        <p:nvSpPr>
          <p:cNvPr id="19" name="Text Placeholder 1">
            <a:extLst>
              <a:ext uri="{FF2B5EF4-FFF2-40B4-BE49-F238E27FC236}">
                <a16:creationId xmlns:a16="http://schemas.microsoft.com/office/drawing/2014/main" id="{8CD48752-2C68-1B40-9F2A-444A7689AD8C}"/>
              </a:ext>
            </a:extLst>
          </p:cNvPr>
          <p:cNvSpPr>
            <a:spLocks noGrp="1"/>
          </p:cNvSpPr>
          <p:nvPr>
            <p:ph type="body" sz="quarter" idx="15" hasCustomPrompt="1"/>
          </p:nvPr>
        </p:nvSpPr>
        <p:spPr>
          <a:xfrm>
            <a:off x="267112" y="5158598"/>
            <a:ext cx="3004519" cy="766578"/>
          </a:xfrm>
        </p:spPr>
        <p:txBody>
          <a:bodyPr/>
          <a:lstStyle>
            <a:lvl1pPr>
              <a:defRPr sz="1800" b="0" i="0">
                <a:latin typeface="Arial" panose="020B0604020202020204" pitchFamily="34" charset="0"/>
                <a:ea typeface="Arial" panose="02000503000000020004" pitchFamily="2" charset="0"/>
              </a:defRPr>
            </a:lvl1pPr>
          </a:lstStyle>
          <a:p>
            <a:pPr lvl="0"/>
            <a:r>
              <a:rPr lang="en-GB">
                <a:solidFill>
                  <a:srgbClr val="222222"/>
                </a:solidFill>
                <a:latin typeface="Arial" panose="020F0502020204030203" pitchFamily="34" charset="77"/>
              </a:rPr>
              <a:t>Use this space for more info</a:t>
            </a:r>
            <a:endParaRPr lang="en-US"/>
          </a:p>
        </p:txBody>
      </p:sp>
      <p:sp>
        <p:nvSpPr>
          <p:cNvPr id="14" name="Text Placeholder 2">
            <a:extLst>
              <a:ext uri="{FF2B5EF4-FFF2-40B4-BE49-F238E27FC236}">
                <a16:creationId xmlns:a16="http://schemas.microsoft.com/office/drawing/2014/main" id="{F4C8273F-3EAE-604D-BCE8-21597CA1A32E}"/>
              </a:ext>
            </a:extLst>
          </p:cNvPr>
          <p:cNvSpPr>
            <a:spLocks noGrp="1"/>
          </p:cNvSpPr>
          <p:nvPr>
            <p:ph type="ctrTitle" hasCustomPrompt="1"/>
          </p:nvPr>
        </p:nvSpPr>
        <p:spPr>
          <a:xfrm>
            <a:off x="4332826" y="1821118"/>
            <a:ext cx="3272085" cy="580507"/>
          </a:xfrm>
          <a:prstGeom prst="rect">
            <a:avLst/>
          </a:prstGeom>
        </p:spPr>
        <p:txBody>
          <a:bodyPr anchor="t" anchorCtr="0">
            <a:normAutofit/>
          </a:bodyPr>
          <a:lstStyle>
            <a:lvl1pPr algn="l">
              <a:defRPr sz="4000" b="1" i="0">
                <a:solidFill>
                  <a:schemeClr val="tx1"/>
                </a:solidFill>
                <a:latin typeface="Arial" panose="020B0604020202020204" pitchFamily="34" charset="0"/>
              </a:defRPr>
            </a:lvl1pPr>
          </a:lstStyle>
          <a:p>
            <a:r>
              <a:rPr lang="en-US"/>
              <a:t>Number</a:t>
            </a:r>
          </a:p>
        </p:txBody>
      </p:sp>
      <p:sp>
        <p:nvSpPr>
          <p:cNvPr id="15" name="Text Placeholder 3">
            <a:extLst>
              <a:ext uri="{FF2B5EF4-FFF2-40B4-BE49-F238E27FC236}">
                <a16:creationId xmlns:a16="http://schemas.microsoft.com/office/drawing/2014/main" id="{71710FE5-F65E-CA48-9347-3F71D352FA53}"/>
              </a:ext>
            </a:extLst>
          </p:cNvPr>
          <p:cNvSpPr>
            <a:spLocks noGrp="1"/>
          </p:cNvSpPr>
          <p:nvPr>
            <p:ph type="body" sz="quarter" idx="13" hasCustomPrompt="1"/>
          </p:nvPr>
        </p:nvSpPr>
        <p:spPr>
          <a:xfrm>
            <a:off x="4332825" y="2470096"/>
            <a:ext cx="3272085" cy="766578"/>
          </a:xfrm>
        </p:spPr>
        <p:txBody>
          <a:bodyPr/>
          <a:lstStyle>
            <a:lvl1pPr>
              <a:defRPr sz="1800" b="0" i="0">
                <a:latin typeface="Arial" panose="020B0604020202020204" pitchFamily="34" charset="0"/>
                <a:ea typeface="Arial" panose="02000503000000020004" pitchFamily="2" charset="0"/>
              </a:defRPr>
            </a:lvl1pPr>
          </a:lstStyle>
          <a:p>
            <a:pPr lvl="0"/>
            <a:r>
              <a:rPr lang="en-GB">
                <a:solidFill>
                  <a:srgbClr val="222222"/>
                </a:solidFill>
                <a:latin typeface="Arial" panose="020F0502020204030203" pitchFamily="34" charset="77"/>
              </a:rPr>
              <a:t>Use this space for more info</a:t>
            </a:r>
            <a:endParaRPr lang="en-US"/>
          </a:p>
        </p:txBody>
      </p:sp>
      <p:sp>
        <p:nvSpPr>
          <p:cNvPr id="5" name="Text Placeholder 4">
            <a:extLst>
              <a:ext uri="{FF2B5EF4-FFF2-40B4-BE49-F238E27FC236}">
                <a16:creationId xmlns:a16="http://schemas.microsoft.com/office/drawing/2014/main" id="{34613355-E55E-2940-9510-C33034146422}"/>
              </a:ext>
            </a:extLst>
          </p:cNvPr>
          <p:cNvSpPr>
            <a:spLocks noGrp="1"/>
          </p:cNvSpPr>
          <p:nvPr>
            <p:ph type="body" sz="quarter" idx="17" hasCustomPrompt="1"/>
          </p:nvPr>
        </p:nvSpPr>
        <p:spPr>
          <a:xfrm>
            <a:off x="8279787" y="4465748"/>
            <a:ext cx="3431567" cy="609878"/>
          </a:xfrm>
        </p:spPr>
        <p:txBody>
          <a:bodyPr/>
          <a:lstStyle>
            <a:lvl1pPr>
              <a:defRPr sz="4000" b="1" i="0">
                <a:solidFill>
                  <a:schemeClr val="tx1"/>
                </a:solidFill>
                <a:latin typeface="Arial" panose="020B0604020202020204" pitchFamily="34" charset="0"/>
              </a:defRPr>
            </a:lvl1pPr>
          </a:lstStyle>
          <a:p>
            <a:pPr lvl="0"/>
            <a:r>
              <a:rPr lang="en-US"/>
              <a:t>Figure</a:t>
            </a:r>
          </a:p>
        </p:txBody>
      </p:sp>
      <p:sp>
        <p:nvSpPr>
          <p:cNvPr id="17" name="Text Placeholder 5">
            <a:extLst>
              <a:ext uri="{FF2B5EF4-FFF2-40B4-BE49-F238E27FC236}">
                <a16:creationId xmlns:a16="http://schemas.microsoft.com/office/drawing/2014/main" id="{6CC24A9A-3301-E54E-827F-EBB7EC0F6881}"/>
              </a:ext>
            </a:extLst>
          </p:cNvPr>
          <p:cNvSpPr>
            <a:spLocks noGrp="1"/>
          </p:cNvSpPr>
          <p:nvPr>
            <p:ph type="body" sz="quarter" idx="14" hasCustomPrompt="1"/>
          </p:nvPr>
        </p:nvSpPr>
        <p:spPr>
          <a:xfrm>
            <a:off x="8279787" y="5158598"/>
            <a:ext cx="3431567" cy="766578"/>
          </a:xfrm>
        </p:spPr>
        <p:txBody>
          <a:bodyPr/>
          <a:lstStyle>
            <a:lvl1pPr>
              <a:defRPr sz="1600" b="0" i="0">
                <a:latin typeface="Arial" panose="020B0604020202020204" pitchFamily="34" charset="0"/>
                <a:ea typeface="Arial" panose="02000503000000020004" pitchFamily="2" charset="0"/>
              </a:defRPr>
            </a:lvl1pPr>
          </a:lstStyle>
          <a:p>
            <a:pPr lvl="0"/>
            <a:r>
              <a:rPr lang="en-GB">
                <a:solidFill>
                  <a:srgbClr val="222222"/>
                </a:solidFill>
                <a:latin typeface="Arial" panose="020F0502020204030203" pitchFamily="34" charset="77"/>
              </a:rPr>
              <a:t>Use this space for more info</a:t>
            </a:r>
            <a:endParaRPr lang="en-US"/>
          </a:p>
        </p:txBody>
      </p:sp>
      <p:sp>
        <p:nvSpPr>
          <p:cNvPr id="16" name="Slide Number Placeholder 3">
            <a:extLst>
              <a:ext uri="{FF2B5EF4-FFF2-40B4-BE49-F238E27FC236}">
                <a16:creationId xmlns:a16="http://schemas.microsoft.com/office/drawing/2014/main" id="{B5688C84-2DF6-130D-1DF9-13D6DAEDA16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20" name="Slide Number Placeholder 3">
            <a:extLst>
              <a:ext uri="{FF2B5EF4-FFF2-40B4-BE49-F238E27FC236}">
                <a16:creationId xmlns:a16="http://schemas.microsoft.com/office/drawing/2014/main" id="{B5688C84-2DF6-130D-1DF9-13D6DAEDA16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8" name="Slide Number Placeholder 3">
            <a:extLst>
              <a:ext uri="{FF2B5EF4-FFF2-40B4-BE49-F238E27FC236}">
                <a16:creationId xmlns:a16="http://schemas.microsoft.com/office/drawing/2014/main" id="{2263C4ED-0465-330A-1E88-A2707B42156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23" name="Slide Number Placeholder 3">
            <a:extLst>
              <a:ext uri="{FF2B5EF4-FFF2-40B4-BE49-F238E27FC236}">
                <a16:creationId xmlns:a16="http://schemas.microsoft.com/office/drawing/2014/main" id="{098C015F-7179-1BAE-6009-33F32BFF410E}"/>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pic>
        <p:nvPicPr>
          <p:cNvPr id="25" name="Picture 24">
            <a:extLst>
              <a:ext uri="{FF2B5EF4-FFF2-40B4-BE49-F238E27FC236}">
                <a16:creationId xmlns:a16="http://schemas.microsoft.com/office/drawing/2014/main" id="{595501B1-1B91-7D5A-9BCD-C4028C03083D}"/>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95802375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Infographics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78274"/>
            <a:ext cx="7576051" cy="1276350"/>
          </a:xfrm>
          <a:prstGeom prst="rect">
            <a:avLst/>
          </a:prstGeom>
        </p:spPr>
        <p:txBody>
          <a:bodyPr anchor="t" anchorCtr="0">
            <a:normAutofit/>
          </a:bodyPr>
          <a:lstStyle>
            <a:lvl1pPr algn="l">
              <a:defRPr sz="4000" b="1" i="0">
                <a:solidFill>
                  <a:schemeClr val="tx1"/>
                </a:solidFill>
                <a:latin typeface="Arial" panose="020B0604020202020204" pitchFamily="34" charset="0"/>
              </a:defRPr>
            </a:lvl1pPr>
          </a:lstStyle>
          <a:p>
            <a:r>
              <a:rPr lang="en-US"/>
              <a:t>This is a sample page layout</a:t>
            </a:r>
            <a:br>
              <a:rPr lang="en-US"/>
            </a:br>
            <a:endParaRPr lang="en-US"/>
          </a:p>
        </p:txBody>
      </p:sp>
      <p:sp>
        <p:nvSpPr>
          <p:cNvPr id="10" name="Oval 9">
            <a:extLst>
              <a:ext uri="{FF2B5EF4-FFF2-40B4-BE49-F238E27FC236}">
                <a16:creationId xmlns:a16="http://schemas.microsoft.com/office/drawing/2014/main" id="{4B66C64C-3FFA-634F-A991-43B9787E8866}"/>
              </a:ext>
              <a:ext uri="{C183D7F6-B498-43B3-948B-1728B52AA6E4}">
                <adec:decorative xmlns:adec="http://schemas.microsoft.com/office/drawing/2017/decorative" val="1"/>
              </a:ext>
            </a:extLst>
          </p:cNvPr>
          <p:cNvSpPr/>
          <p:nvPr/>
        </p:nvSpPr>
        <p:spPr>
          <a:xfrm>
            <a:off x="473031" y="195739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latin typeface="Arial" panose="020B0604020202020204" pitchFamily="34" charset="0"/>
            </a:endParaRPr>
          </a:p>
        </p:txBody>
      </p:sp>
      <p:sp>
        <p:nvSpPr>
          <p:cNvPr id="12" name="Text Placeholder 11">
            <a:extLst>
              <a:ext uri="{FF2B5EF4-FFF2-40B4-BE49-F238E27FC236}">
                <a16:creationId xmlns:a16="http://schemas.microsoft.com/office/drawing/2014/main" id="{8A8B500A-24C7-2C40-9CE8-A52002787C7B}"/>
              </a:ext>
            </a:extLst>
          </p:cNvPr>
          <p:cNvSpPr>
            <a:spLocks noGrp="1"/>
          </p:cNvSpPr>
          <p:nvPr>
            <p:ph type="body" sz="quarter" idx="11" hasCustomPrompt="1"/>
          </p:nvPr>
        </p:nvSpPr>
        <p:spPr>
          <a:xfrm>
            <a:off x="494219" y="2172427"/>
            <a:ext cx="1076325" cy="669260"/>
          </a:xfrm>
        </p:spPr>
        <p:txBody>
          <a:bodyPr/>
          <a:lstStyle>
            <a:lvl1pPr algn="ctr">
              <a:buFontTx/>
              <a:buNone/>
              <a:defRPr sz="4400">
                <a:solidFill>
                  <a:schemeClr val="bg1">
                    <a:lumMod val="95000"/>
                  </a:schemeClr>
                </a:solidFill>
                <a:latin typeface="Arial" panose="020B0604020202020204" pitchFamily="34" charset="0"/>
                <a:ea typeface="Arial"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A</a:t>
            </a:r>
            <a:endParaRPr lang="en-US"/>
          </a:p>
        </p:txBody>
      </p:sp>
      <p:sp>
        <p:nvSpPr>
          <p:cNvPr id="8" name="Text Placeholder 7">
            <a:extLst>
              <a:ext uri="{FF2B5EF4-FFF2-40B4-BE49-F238E27FC236}">
                <a16:creationId xmlns:a16="http://schemas.microsoft.com/office/drawing/2014/main" id="{489CD6F5-09C6-CF43-801F-11210A9B3E9A}"/>
              </a:ext>
            </a:extLst>
          </p:cNvPr>
          <p:cNvSpPr>
            <a:spLocks noGrp="1"/>
          </p:cNvSpPr>
          <p:nvPr>
            <p:ph type="body" sz="quarter" idx="10" hasCustomPrompt="1"/>
          </p:nvPr>
        </p:nvSpPr>
        <p:spPr>
          <a:xfrm>
            <a:off x="1874616" y="2159000"/>
            <a:ext cx="4221384" cy="669260"/>
          </a:xfrm>
        </p:spPr>
        <p:txBody>
          <a:bodyPr>
            <a:normAutofit/>
          </a:bodyPr>
          <a:lstStyle>
            <a:lvl1pPr>
              <a:lnSpc>
                <a:spcPct val="125000"/>
              </a:lnSpc>
              <a:buFontTx/>
              <a:buNone/>
              <a:defRPr sz="1800" b="0" i="0">
                <a:latin typeface="Arial" panose="020B0604020202020204" pitchFamily="34" charset="0"/>
                <a:ea typeface="Arial" panose="02000503000000020004" pitchFamily="2" charset="0"/>
              </a:defRPr>
            </a:lvl1pPr>
          </a:lstStyle>
          <a:p>
            <a:pPr lvl="0"/>
            <a:r>
              <a:rPr lang="en-GB"/>
              <a:t>Please use this space to insert written content as required</a:t>
            </a:r>
            <a:endParaRPr lang="en-US"/>
          </a:p>
        </p:txBody>
      </p:sp>
      <p:sp>
        <p:nvSpPr>
          <p:cNvPr id="14" name="Oval 13">
            <a:extLst>
              <a:ext uri="{FF2B5EF4-FFF2-40B4-BE49-F238E27FC236}">
                <a16:creationId xmlns:a16="http://schemas.microsoft.com/office/drawing/2014/main" id="{8577B7CD-4B9B-F849-A067-394EFA224B32}"/>
              </a:ext>
              <a:ext uri="{C183D7F6-B498-43B3-948B-1728B52AA6E4}">
                <adec:decorative xmlns:adec="http://schemas.microsoft.com/office/drawing/2017/decorative" val="1"/>
              </a:ext>
            </a:extLst>
          </p:cNvPr>
          <p:cNvSpPr/>
          <p:nvPr/>
        </p:nvSpPr>
        <p:spPr>
          <a:xfrm>
            <a:off x="496384" y="361913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latin typeface="Arial" panose="020B0604020202020204" pitchFamily="34" charset="0"/>
              <a:ea typeface="Arial" panose="02000503000000020004" pitchFamily="2" charset="0"/>
            </a:endParaRPr>
          </a:p>
        </p:txBody>
      </p:sp>
      <p:sp>
        <p:nvSpPr>
          <p:cNvPr id="15" name="Text Placeholder 11">
            <a:extLst>
              <a:ext uri="{FF2B5EF4-FFF2-40B4-BE49-F238E27FC236}">
                <a16:creationId xmlns:a16="http://schemas.microsoft.com/office/drawing/2014/main" id="{26A8F7DF-BE4D-3340-9CBA-F94B6FD2BA31}"/>
              </a:ext>
            </a:extLst>
          </p:cNvPr>
          <p:cNvSpPr>
            <a:spLocks noGrp="1"/>
          </p:cNvSpPr>
          <p:nvPr>
            <p:ph type="body" sz="quarter" idx="13" hasCustomPrompt="1"/>
          </p:nvPr>
        </p:nvSpPr>
        <p:spPr>
          <a:xfrm>
            <a:off x="485839" y="3838950"/>
            <a:ext cx="1076325" cy="669260"/>
          </a:xfrm>
        </p:spPr>
        <p:txBody>
          <a:bodyPr>
            <a:normAutofit/>
          </a:bodyPr>
          <a:lstStyle>
            <a:lvl1pPr algn="ctr">
              <a:buFontTx/>
              <a:buNone/>
              <a:defRPr sz="4000">
                <a:solidFill>
                  <a:schemeClr val="bg1"/>
                </a:solidFill>
              </a:defRPr>
            </a:lvl1pPr>
            <a:lvl2pPr>
              <a:buFontTx/>
              <a:buNone/>
              <a:defRPr/>
            </a:lvl2pPr>
            <a:lvl3pPr>
              <a:buFontTx/>
              <a:buNone/>
              <a:defRPr/>
            </a:lvl3pPr>
            <a:lvl4pPr>
              <a:buFontTx/>
              <a:buNone/>
              <a:defRPr/>
            </a:lvl4pPr>
            <a:lvl5pPr>
              <a:buFontTx/>
              <a:buNone/>
              <a:defRPr/>
            </a:lvl5pPr>
          </a:lstStyle>
          <a:p>
            <a:pPr lvl="0"/>
            <a:r>
              <a:rPr lang="en-GB"/>
              <a:t>B</a:t>
            </a:r>
            <a:endParaRPr lang="en-US"/>
          </a:p>
        </p:txBody>
      </p:sp>
      <p:sp>
        <p:nvSpPr>
          <p:cNvPr id="13" name="Text Placeholder 7">
            <a:extLst>
              <a:ext uri="{FF2B5EF4-FFF2-40B4-BE49-F238E27FC236}">
                <a16:creationId xmlns:a16="http://schemas.microsoft.com/office/drawing/2014/main" id="{8DEAEC19-F8A5-FB4E-BB11-FF53345EAEAE}"/>
              </a:ext>
            </a:extLst>
          </p:cNvPr>
          <p:cNvSpPr>
            <a:spLocks noGrp="1"/>
          </p:cNvSpPr>
          <p:nvPr>
            <p:ph type="body" sz="quarter" idx="12" hasCustomPrompt="1"/>
          </p:nvPr>
        </p:nvSpPr>
        <p:spPr>
          <a:xfrm>
            <a:off x="1874616" y="3824439"/>
            <a:ext cx="4221384" cy="669260"/>
          </a:xfrm>
        </p:spPr>
        <p:txBody>
          <a:bodyPr>
            <a:normAutofit/>
          </a:bodyPr>
          <a:lstStyle>
            <a:lvl1pPr>
              <a:lnSpc>
                <a:spcPct val="125000"/>
              </a:lnSpc>
              <a:buFontTx/>
              <a:buNone/>
              <a:defRPr sz="1800" b="0" i="0">
                <a:latin typeface="Arial" panose="020B0604020202020204" pitchFamily="34" charset="0"/>
                <a:ea typeface="Arial" panose="02000503000000020004" pitchFamily="2" charset="0"/>
              </a:defRPr>
            </a:lvl1pPr>
          </a:lstStyle>
          <a:p>
            <a:pPr lvl="0"/>
            <a:r>
              <a:rPr lang="en-GB"/>
              <a:t>Please use this space to insert written content as required</a:t>
            </a:r>
            <a:endParaRPr lang="en-US"/>
          </a:p>
        </p:txBody>
      </p:sp>
      <p:sp>
        <p:nvSpPr>
          <p:cNvPr id="23" name="Oval 22">
            <a:extLst>
              <a:ext uri="{FF2B5EF4-FFF2-40B4-BE49-F238E27FC236}">
                <a16:creationId xmlns:a16="http://schemas.microsoft.com/office/drawing/2014/main" id="{148166BF-E184-0F4D-87A0-127CC9E8E5DA}"/>
              </a:ext>
              <a:ext uri="{C183D7F6-B498-43B3-948B-1728B52AA6E4}">
                <adec:decorative xmlns:adec="http://schemas.microsoft.com/office/drawing/2017/decorative" val="1"/>
              </a:ext>
            </a:extLst>
          </p:cNvPr>
          <p:cNvSpPr/>
          <p:nvPr/>
        </p:nvSpPr>
        <p:spPr>
          <a:xfrm>
            <a:off x="6230964" y="196712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latin typeface="Arial" panose="020B0604020202020204" pitchFamily="34" charset="0"/>
            </a:endParaRPr>
          </a:p>
        </p:txBody>
      </p:sp>
      <p:sp>
        <p:nvSpPr>
          <p:cNvPr id="4" name="Text Placeholder 3">
            <a:extLst>
              <a:ext uri="{FF2B5EF4-FFF2-40B4-BE49-F238E27FC236}">
                <a16:creationId xmlns:a16="http://schemas.microsoft.com/office/drawing/2014/main" id="{DFB0D9FC-CDF8-C546-81C4-51702F12CD63}"/>
              </a:ext>
            </a:extLst>
          </p:cNvPr>
          <p:cNvSpPr>
            <a:spLocks noGrp="1"/>
          </p:cNvSpPr>
          <p:nvPr>
            <p:ph type="body" sz="quarter" idx="18"/>
          </p:nvPr>
        </p:nvSpPr>
        <p:spPr>
          <a:xfrm>
            <a:off x="6230964" y="2172427"/>
            <a:ext cx="1076325" cy="669260"/>
          </a:xfrm>
        </p:spPr>
        <p:txBody>
          <a:bodyPr>
            <a:normAutofit/>
          </a:bodyPr>
          <a:lstStyle>
            <a:lvl1pPr algn="ctr">
              <a:defRPr sz="4000">
                <a:solidFill>
                  <a:schemeClr val="bg1"/>
                </a:solidFill>
                <a:latin typeface="Arial" panose="020B0604020202020204" pitchFamily="34" charset="0"/>
                <a:ea typeface="Arial" panose="02000503000000020004" pitchFamily="2" charset="0"/>
              </a:defRPr>
            </a:lvl1pPr>
          </a:lstStyle>
          <a:p>
            <a:pPr lvl="0"/>
            <a:r>
              <a:rPr lang="en-US"/>
              <a:t>Click to edit Master text styles</a:t>
            </a:r>
          </a:p>
        </p:txBody>
      </p:sp>
      <p:sp>
        <p:nvSpPr>
          <p:cNvPr id="16" name="Text Placeholder 7">
            <a:extLst>
              <a:ext uri="{FF2B5EF4-FFF2-40B4-BE49-F238E27FC236}">
                <a16:creationId xmlns:a16="http://schemas.microsoft.com/office/drawing/2014/main" id="{74B622B4-316C-5F49-AC2A-636238951221}"/>
              </a:ext>
            </a:extLst>
          </p:cNvPr>
          <p:cNvSpPr>
            <a:spLocks noGrp="1"/>
          </p:cNvSpPr>
          <p:nvPr>
            <p:ph type="body" sz="quarter" idx="14" hasCustomPrompt="1"/>
          </p:nvPr>
        </p:nvSpPr>
        <p:spPr>
          <a:xfrm>
            <a:off x="7619742" y="2159000"/>
            <a:ext cx="4221384" cy="669260"/>
          </a:xfrm>
        </p:spPr>
        <p:txBody>
          <a:bodyPr>
            <a:normAutofit/>
          </a:bodyPr>
          <a:lstStyle>
            <a:lvl1pPr>
              <a:lnSpc>
                <a:spcPct val="125000"/>
              </a:lnSpc>
              <a:buFontTx/>
              <a:buNone/>
              <a:defRPr sz="1800" b="0" i="0">
                <a:latin typeface="Arial" panose="020B0604020202020204" pitchFamily="34" charset="0"/>
                <a:ea typeface="Arial" panose="02000503000000020004" pitchFamily="2" charset="0"/>
              </a:defRPr>
            </a:lvl1pPr>
          </a:lstStyle>
          <a:p>
            <a:pPr lvl="0"/>
            <a:r>
              <a:rPr lang="en-GB"/>
              <a:t>Please use this space to insert written content as required</a:t>
            </a:r>
            <a:endParaRPr lang="en-US"/>
          </a:p>
        </p:txBody>
      </p:sp>
      <p:sp>
        <p:nvSpPr>
          <p:cNvPr id="20" name="Oval 19">
            <a:extLst>
              <a:ext uri="{FF2B5EF4-FFF2-40B4-BE49-F238E27FC236}">
                <a16:creationId xmlns:a16="http://schemas.microsoft.com/office/drawing/2014/main" id="{63139DD6-5EFF-5444-A8E9-5BE8E706CDA1}"/>
              </a:ext>
              <a:ext uri="{C183D7F6-B498-43B3-948B-1728B52AA6E4}">
                <adec:decorative xmlns:adec="http://schemas.microsoft.com/office/drawing/2017/decorative" val="1"/>
              </a:ext>
            </a:extLst>
          </p:cNvPr>
          <p:cNvSpPr/>
          <p:nvPr/>
        </p:nvSpPr>
        <p:spPr>
          <a:xfrm>
            <a:off x="6230965" y="361913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latin typeface="Arial" panose="020B0604020202020204" pitchFamily="34" charset="0"/>
            </a:endParaRPr>
          </a:p>
        </p:txBody>
      </p:sp>
      <p:sp>
        <p:nvSpPr>
          <p:cNvPr id="21" name="Text Placeholder 11">
            <a:extLst>
              <a:ext uri="{FF2B5EF4-FFF2-40B4-BE49-F238E27FC236}">
                <a16:creationId xmlns:a16="http://schemas.microsoft.com/office/drawing/2014/main" id="{87EFCFEC-58A9-1946-A73C-89359C5AC123}"/>
              </a:ext>
            </a:extLst>
          </p:cNvPr>
          <p:cNvSpPr>
            <a:spLocks noGrp="1"/>
          </p:cNvSpPr>
          <p:nvPr>
            <p:ph type="body" sz="quarter" idx="17" hasCustomPrompt="1"/>
          </p:nvPr>
        </p:nvSpPr>
        <p:spPr>
          <a:xfrm>
            <a:off x="6230965" y="3831640"/>
            <a:ext cx="1076325" cy="669260"/>
          </a:xfrm>
        </p:spPr>
        <p:txBody>
          <a:bodyPr>
            <a:normAutofit/>
          </a:bodyPr>
          <a:lstStyle>
            <a:lvl1pPr algn="ctr">
              <a:buFontTx/>
              <a:buNone/>
              <a:defRPr sz="4000">
                <a:solidFill>
                  <a:schemeClr val="bg1"/>
                </a:solidFill>
                <a:latin typeface="Arial" panose="020B0604020202020204" pitchFamily="34" charset="0"/>
                <a:ea typeface="Arial"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D</a:t>
            </a:r>
            <a:endParaRPr lang="en-US"/>
          </a:p>
        </p:txBody>
      </p:sp>
      <p:sp>
        <p:nvSpPr>
          <p:cNvPr id="19" name="Text Placeholder 7">
            <a:extLst>
              <a:ext uri="{FF2B5EF4-FFF2-40B4-BE49-F238E27FC236}">
                <a16:creationId xmlns:a16="http://schemas.microsoft.com/office/drawing/2014/main" id="{BB6F2639-01A1-DD47-AA90-FF9C8F26AFA4}"/>
              </a:ext>
            </a:extLst>
          </p:cNvPr>
          <p:cNvSpPr>
            <a:spLocks noGrp="1"/>
          </p:cNvSpPr>
          <p:nvPr>
            <p:ph type="body" sz="quarter" idx="16" hasCustomPrompt="1"/>
          </p:nvPr>
        </p:nvSpPr>
        <p:spPr>
          <a:xfrm>
            <a:off x="7619742" y="3824439"/>
            <a:ext cx="4221384" cy="669260"/>
          </a:xfrm>
        </p:spPr>
        <p:txBody>
          <a:bodyPr>
            <a:normAutofit/>
          </a:bodyPr>
          <a:lstStyle>
            <a:lvl1pPr>
              <a:lnSpc>
                <a:spcPct val="125000"/>
              </a:lnSpc>
              <a:buFontTx/>
              <a:buNone/>
              <a:defRPr sz="1800" b="0" i="0">
                <a:latin typeface="Arial" panose="020B0604020202020204" pitchFamily="34" charset="0"/>
                <a:ea typeface="Arial" panose="02000503000000020004" pitchFamily="2" charset="0"/>
              </a:defRPr>
            </a:lvl1pPr>
          </a:lstStyle>
          <a:p>
            <a:pPr lvl="0"/>
            <a:r>
              <a:rPr lang="en-GB"/>
              <a:t>Please use this space to insert written content as required</a:t>
            </a:r>
            <a:endParaRPr lang="en-US"/>
          </a:p>
        </p:txBody>
      </p:sp>
      <p:sp>
        <p:nvSpPr>
          <p:cNvPr id="17" name="Oval 16">
            <a:extLst>
              <a:ext uri="{FF2B5EF4-FFF2-40B4-BE49-F238E27FC236}">
                <a16:creationId xmlns:a16="http://schemas.microsoft.com/office/drawing/2014/main" id="{357DCF9A-C677-91EC-81C9-7B4983CD760B}"/>
              </a:ext>
              <a:ext uri="{C183D7F6-B498-43B3-948B-1728B52AA6E4}">
                <adec:decorative xmlns:adec="http://schemas.microsoft.com/office/drawing/2017/decorative" val="1"/>
              </a:ext>
            </a:extLst>
          </p:cNvPr>
          <p:cNvSpPr/>
          <p:nvPr/>
        </p:nvSpPr>
        <p:spPr>
          <a:xfrm>
            <a:off x="473031" y="195739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latin typeface="Arial" panose="020B0604020202020204" pitchFamily="34" charset="0"/>
            </a:endParaRPr>
          </a:p>
        </p:txBody>
      </p:sp>
      <p:sp>
        <p:nvSpPr>
          <p:cNvPr id="24" name="Oval 23">
            <a:extLst>
              <a:ext uri="{FF2B5EF4-FFF2-40B4-BE49-F238E27FC236}">
                <a16:creationId xmlns:a16="http://schemas.microsoft.com/office/drawing/2014/main" id="{D09D5CEA-C3C6-D396-C772-3F7D21A4A446}"/>
              </a:ext>
              <a:ext uri="{C183D7F6-B498-43B3-948B-1728B52AA6E4}">
                <adec:decorative xmlns:adec="http://schemas.microsoft.com/office/drawing/2017/decorative" val="1"/>
              </a:ext>
            </a:extLst>
          </p:cNvPr>
          <p:cNvSpPr/>
          <p:nvPr userDrawn="1"/>
        </p:nvSpPr>
        <p:spPr>
          <a:xfrm>
            <a:off x="493129" y="195369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aseline="0">
                <a:solidFill>
                  <a:schemeClr val="bg1"/>
                </a:solidFill>
                <a:latin typeface="Arial" panose="020B0604020202020204" pitchFamily="34" charset="0"/>
              </a:rPr>
              <a:t>A</a:t>
            </a:r>
            <a:endParaRPr lang="en-US" sz="1600" baseline="0">
              <a:solidFill>
                <a:schemeClr val="bg1"/>
              </a:solidFill>
              <a:latin typeface="Arial" panose="020B0604020202020204" pitchFamily="34" charset="0"/>
            </a:endParaRPr>
          </a:p>
        </p:txBody>
      </p:sp>
      <p:pic>
        <p:nvPicPr>
          <p:cNvPr id="26" name="Picture 25">
            <a:extLst>
              <a:ext uri="{FF2B5EF4-FFF2-40B4-BE49-F238E27FC236}">
                <a16:creationId xmlns:a16="http://schemas.microsoft.com/office/drawing/2014/main" id="{5A229874-0F1B-F297-8AC7-DE01672C4975}"/>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26697486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Infographics 2">
    <p:spTree>
      <p:nvGrpSpPr>
        <p:cNvPr id="1" name=""/>
        <p:cNvGrpSpPr/>
        <p:nvPr/>
      </p:nvGrpSpPr>
      <p:grpSpPr>
        <a:xfrm>
          <a:off x="0" y="0"/>
          <a:ext cx="0" cy="0"/>
          <a:chOff x="0" y="0"/>
          <a:chExt cx="0" cy="0"/>
        </a:xfrm>
      </p:grpSpPr>
      <p:sp>
        <p:nvSpPr>
          <p:cNvPr id="28" name="Oval 27">
            <a:extLst>
              <a:ext uri="{FF2B5EF4-FFF2-40B4-BE49-F238E27FC236}">
                <a16:creationId xmlns:a16="http://schemas.microsoft.com/office/drawing/2014/main" id="{FED6A307-FCCA-AE45-6CBF-CF77FF53BE57}"/>
              </a:ext>
              <a:ext uri="{C183D7F6-B498-43B3-948B-1728B52AA6E4}">
                <adec:decorative xmlns:adec="http://schemas.microsoft.com/office/drawing/2017/decorative" val="1"/>
              </a:ext>
            </a:extLst>
          </p:cNvPr>
          <p:cNvSpPr/>
          <p:nvPr userDrawn="1"/>
        </p:nvSpPr>
        <p:spPr>
          <a:xfrm>
            <a:off x="6218157" y="363364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latin typeface="Arial" panose="020B0604020202020204" pitchFamily="34" charset="0"/>
            </a:endParaRPr>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78274"/>
            <a:ext cx="7576051" cy="1276350"/>
          </a:xfrm>
          <a:prstGeom prst="rect">
            <a:avLst/>
          </a:prstGeom>
        </p:spPr>
        <p:txBody>
          <a:bodyPr anchor="t" anchorCtr="0">
            <a:normAutofit/>
          </a:bodyPr>
          <a:lstStyle>
            <a:lvl1pPr algn="l">
              <a:defRPr sz="4000" b="1" i="0">
                <a:solidFill>
                  <a:schemeClr val="tx1"/>
                </a:solidFill>
                <a:latin typeface="Arial" panose="020B0604020202020204" pitchFamily="34" charset="0"/>
              </a:defRPr>
            </a:lvl1pPr>
          </a:lstStyle>
          <a:p>
            <a:r>
              <a:rPr lang="en-US"/>
              <a:t>This is a sample page layout</a:t>
            </a:r>
            <a:br>
              <a:rPr lang="en-US"/>
            </a:br>
            <a:endParaRPr lang="en-US"/>
          </a:p>
        </p:txBody>
      </p:sp>
      <p:sp>
        <p:nvSpPr>
          <p:cNvPr id="10" name="Oval 9">
            <a:extLst>
              <a:ext uri="{FF2B5EF4-FFF2-40B4-BE49-F238E27FC236}">
                <a16:creationId xmlns:a16="http://schemas.microsoft.com/office/drawing/2014/main" id="{4B66C64C-3FFA-634F-A991-43B9787E8866}"/>
              </a:ext>
              <a:ext uri="{C183D7F6-B498-43B3-948B-1728B52AA6E4}">
                <adec:decorative xmlns:adec="http://schemas.microsoft.com/office/drawing/2017/decorative" val="1"/>
              </a:ext>
            </a:extLst>
          </p:cNvPr>
          <p:cNvSpPr/>
          <p:nvPr/>
        </p:nvSpPr>
        <p:spPr>
          <a:xfrm>
            <a:off x="485839" y="1953699"/>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latin typeface="Arial" panose="020B0604020202020204" pitchFamily="34" charset="0"/>
            </a:endParaRPr>
          </a:p>
        </p:txBody>
      </p:sp>
      <p:sp>
        <p:nvSpPr>
          <p:cNvPr id="8" name="Text Placeholder 7">
            <a:extLst>
              <a:ext uri="{FF2B5EF4-FFF2-40B4-BE49-F238E27FC236}">
                <a16:creationId xmlns:a16="http://schemas.microsoft.com/office/drawing/2014/main" id="{489CD6F5-09C6-CF43-801F-11210A9B3E9A}"/>
              </a:ext>
            </a:extLst>
          </p:cNvPr>
          <p:cNvSpPr>
            <a:spLocks noGrp="1"/>
          </p:cNvSpPr>
          <p:nvPr>
            <p:ph type="body" sz="quarter" idx="10" hasCustomPrompt="1"/>
          </p:nvPr>
        </p:nvSpPr>
        <p:spPr>
          <a:xfrm>
            <a:off x="1874616" y="2159000"/>
            <a:ext cx="4221384" cy="669260"/>
          </a:xfrm>
        </p:spPr>
        <p:txBody>
          <a:bodyPr>
            <a:normAutofit/>
          </a:bodyPr>
          <a:lstStyle>
            <a:lvl1pPr>
              <a:lnSpc>
                <a:spcPct val="125000"/>
              </a:lnSpc>
              <a:buFontTx/>
              <a:buNone/>
              <a:defRPr sz="1800" b="0" i="0">
                <a:latin typeface="Arial" panose="020B0604020202020204" pitchFamily="34" charset="0"/>
                <a:ea typeface="Arial" panose="02000503000000020004" pitchFamily="2" charset="0"/>
              </a:defRPr>
            </a:lvl1pPr>
          </a:lstStyle>
          <a:p>
            <a:pPr lvl="0"/>
            <a:r>
              <a:rPr lang="en-GB"/>
              <a:t>Please use this space to insert written content as required</a:t>
            </a:r>
            <a:endParaRPr lang="en-US"/>
          </a:p>
        </p:txBody>
      </p:sp>
      <p:sp>
        <p:nvSpPr>
          <p:cNvPr id="14" name="Oval 13">
            <a:extLst>
              <a:ext uri="{FF2B5EF4-FFF2-40B4-BE49-F238E27FC236}">
                <a16:creationId xmlns:a16="http://schemas.microsoft.com/office/drawing/2014/main" id="{8577B7CD-4B9B-F849-A067-394EFA224B32}"/>
              </a:ext>
              <a:ext uri="{C183D7F6-B498-43B3-948B-1728B52AA6E4}">
                <adec:decorative xmlns:adec="http://schemas.microsoft.com/office/drawing/2017/decorative" val="1"/>
              </a:ext>
            </a:extLst>
          </p:cNvPr>
          <p:cNvSpPr/>
          <p:nvPr/>
        </p:nvSpPr>
        <p:spPr>
          <a:xfrm>
            <a:off x="485839" y="361913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latin typeface="Arial" panose="020B0604020202020204" pitchFamily="34" charset="0"/>
              <a:ea typeface="Arial" panose="02000503000000020004" pitchFamily="2" charset="0"/>
            </a:endParaRPr>
          </a:p>
        </p:txBody>
      </p:sp>
      <p:sp>
        <p:nvSpPr>
          <p:cNvPr id="13" name="Text Placeholder 7">
            <a:extLst>
              <a:ext uri="{FF2B5EF4-FFF2-40B4-BE49-F238E27FC236}">
                <a16:creationId xmlns:a16="http://schemas.microsoft.com/office/drawing/2014/main" id="{8DEAEC19-F8A5-FB4E-BB11-FF53345EAEAE}"/>
              </a:ext>
            </a:extLst>
          </p:cNvPr>
          <p:cNvSpPr>
            <a:spLocks noGrp="1"/>
          </p:cNvSpPr>
          <p:nvPr>
            <p:ph type="body" sz="quarter" idx="12" hasCustomPrompt="1"/>
          </p:nvPr>
        </p:nvSpPr>
        <p:spPr>
          <a:xfrm>
            <a:off x="1874616" y="3824439"/>
            <a:ext cx="4221384" cy="669260"/>
          </a:xfrm>
        </p:spPr>
        <p:txBody>
          <a:bodyPr>
            <a:normAutofit/>
          </a:bodyPr>
          <a:lstStyle>
            <a:lvl1pPr>
              <a:lnSpc>
                <a:spcPct val="125000"/>
              </a:lnSpc>
              <a:buFontTx/>
              <a:buNone/>
              <a:defRPr sz="1800" b="0" i="0">
                <a:latin typeface="Arial" panose="020B0604020202020204" pitchFamily="34" charset="0"/>
                <a:ea typeface="Arial" panose="02000503000000020004" pitchFamily="2" charset="0"/>
              </a:defRPr>
            </a:lvl1pPr>
          </a:lstStyle>
          <a:p>
            <a:pPr lvl="0"/>
            <a:r>
              <a:rPr lang="en-GB"/>
              <a:t>Please use this space to insert written content as required</a:t>
            </a:r>
            <a:endParaRPr lang="en-US"/>
          </a:p>
        </p:txBody>
      </p:sp>
      <p:sp>
        <p:nvSpPr>
          <p:cNvPr id="23" name="Oval 22">
            <a:extLst>
              <a:ext uri="{FF2B5EF4-FFF2-40B4-BE49-F238E27FC236}">
                <a16:creationId xmlns:a16="http://schemas.microsoft.com/office/drawing/2014/main" id="{148166BF-E184-0F4D-87A0-127CC9E8E5DA}"/>
              </a:ext>
              <a:ext uri="{C183D7F6-B498-43B3-948B-1728B52AA6E4}">
                <adec:decorative xmlns:adec="http://schemas.microsoft.com/office/drawing/2017/decorative" val="1"/>
              </a:ext>
            </a:extLst>
          </p:cNvPr>
          <p:cNvSpPr/>
          <p:nvPr/>
        </p:nvSpPr>
        <p:spPr>
          <a:xfrm>
            <a:off x="6230964" y="195369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latin typeface="Arial" panose="020B0604020202020204" pitchFamily="34" charset="0"/>
            </a:endParaRPr>
          </a:p>
        </p:txBody>
      </p:sp>
      <p:sp>
        <p:nvSpPr>
          <p:cNvPr id="16" name="Text Placeholder 7">
            <a:extLst>
              <a:ext uri="{FF2B5EF4-FFF2-40B4-BE49-F238E27FC236}">
                <a16:creationId xmlns:a16="http://schemas.microsoft.com/office/drawing/2014/main" id="{74B622B4-316C-5F49-AC2A-636238951221}"/>
              </a:ext>
            </a:extLst>
          </p:cNvPr>
          <p:cNvSpPr>
            <a:spLocks noGrp="1"/>
          </p:cNvSpPr>
          <p:nvPr>
            <p:ph type="body" sz="quarter" idx="14" hasCustomPrompt="1"/>
          </p:nvPr>
        </p:nvSpPr>
        <p:spPr>
          <a:xfrm>
            <a:off x="7619742" y="2159000"/>
            <a:ext cx="4221384" cy="669260"/>
          </a:xfrm>
        </p:spPr>
        <p:txBody>
          <a:bodyPr>
            <a:normAutofit/>
          </a:bodyPr>
          <a:lstStyle>
            <a:lvl1pPr>
              <a:lnSpc>
                <a:spcPct val="125000"/>
              </a:lnSpc>
              <a:buFontTx/>
              <a:buNone/>
              <a:defRPr sz="1800" b="0" i="0">
                <a:latin typeface="Arial" panose="020B0604020202020204" pitchFamily="34" charset="0"/>
                <a:ea typeface="Arial" panose="02000503000000020004" pitchFamily="2" charset="0"/>
              </a:defRPr>
            </a:lvl1pPr>
          </a:lstStyle>
          <a:p>
            <a:pPr lvl="0"/>
            <a:r>
              <a:rPr lang="en-GB"/>
              <a:t>Please use this space to insert written content as required</a:t>
            </a:r>
            <a:endParaRPr lang="en-US"/>
          </a:p>
        </p:txBody>
      </p:sp>
      <p:sp>
        <p:nvSpPr>
          <p:cNvPr id="19" name="Text Placeholder 7">
            <a:extLst>
              <a:ext uri="{FF2B5EF4-FFF2-40B4-BE49-F238E27FC236}">
                <a16:creationId xmlns:a16="http://schemas.microsoft.com/office/drawing/2014/main" id="{BB6F2639-01A1-DD47-AA90-FF9C8F26AFA4}"/>
              </a:ext>
            </a:extLst>
          </p:cNvPr>
          <p:cNvSpPr>
            <a:spLocks noGrp="1"/>
          </p:cNvSpPr>
          <p:nvPr>
            <p:ph type="body" sz="quarter" idx="16" hasCustomPrompt="1"/>
          </p:nvPr>
        </p:nvSpPr>
        <p:spPr>
          <a:xfrm>
            <a:off x="7619742" y="3824439"/>
            <a:ext cx="4221384" cy="669260"/>
          </a:xfrm>
        </p:spPr>
        <p:txBody>
          <a:bodyPr>
            <a:normAutofit/>
          </a:bodyPr>
          <a:lstStyle>
            <a:lvl1pPr>
              <a:lnSpc>
                <a:spcPct val="125000"/>
              </a:lnSpc>
              <a:buFontTx/>
              <a:buNone/>
              <a:defRPr sz="1800" b="0" i="0">
                <a:latin typeface="Arial" panose="020B0604020202020204" pitchFamily="34" charset="0"/>
                <a:ea typeface="Arial" panose="02000503000000020004" pitchFamily="2" charset="0"/>
              </a:defRPr>
            </a:lvl1pPr>
          </a:lstStyle>
          <a:p>
            <a:pPr lvl="0"/>
            <a:r>
              <a:rPr lang="en-GB"/>
              <a:t>Please use this space to insert written content as required</a:t>
            </a:r>
            <a:endParaRPr lang="en-US"/>
          </a:p>
        </p:txBody>
      </p:sp>
      <p:sp>
        <p:nvSpPr>
          <p:cNvPr id="24" name="Text Placeholder 3">
            <a:extLst>
              <a:ext uri="{FF2B5EF4-FFF2-40B4-BE49-F238E27FC236}">
                <a16:creationId xmlns:a16="http://schemas.microsoft.com/office/drawing/2014/main" id="{6C606675-ACD4-2B62-56F2-37C2F72E4960}"/>
              </a:ext>
            </a:extLst>
          </p:cNvPr>
          <p:cNvSpPr>
            <a:spLocks noGrp="1"/>
          </p:cNvSpPr>
          <p:nvPr>
            <p:ph type="body" sz="quarter" idx="18"/>
          </p:nvPr>
        </p:nvSpPr>
        <p:spPr>
          <a:xfrm>
            <a:off x="6218157" y="2178447"/>
            <a:ext cx="1076325" cy="669260"/>
          </a:xfrm>
        </p:spPr>
        <p:txBody>
          <a:bodyPr>
            <a:normAutofit/>
          </a:bodyPr>
          <a:lstStyle>
            <a:lvl1pPr algn="ctr">
              <a:defRPr sz="4000">
                <a:solidFill>
                  <a:srgbClr val="FFFFFF"/>
                </a:solidFill>
                <a:latin typeface="Arial" panose="020B0604020202020204" pitchFamily="34" charset="0"/>
                <a:ea typeface="Arial" panose="02000503000000020004" pitchFamily="2" charset="0"/>
              </a:defRPr>
            </a:lvl1pPr>
          </a:lstStyle>
          <a:p>
            <a:pPr lvl="0"/>
            <a:r>
              <a:rPr lang="en-US"/>
              <a:t>Click to edit Master text styles</a:t>
            </a:r>
          </a:p>
        </p:txBody>
      </p:sp>
      <p:sp>
        <p:nvSpPr>
          <p:cNvPr id="25" name="Text Placeholder 11">
            <a:extLst>
              <a:ext uri="{FF2B5EF4-FFF2-40B4-BE49-F238E27FC236}">
                <a16:creationId xmlns:a16="http://schemas.microsoft.com/office/drawing/2014/main" id="{30F5331F-50B6-BC59-6CBE-2BE073E3491A}"/>
              </a:ext>
            </a:extLst>
          </p:cNvPr>
          <p:cNvSpPr>
            <a:spLocks noGrp="1"/>
          </p:cNvSpPr>
          <p:nvPr>
            <p:ph type="body" sz="quarter" idx="11" hasCustomPrompt="1"/>
          </p:nvPr>
        </p:nvSpPr>
        <p:spPr>
          <a:xfrm>
            <a:off x="473030" y="2143521"/>
            <a:ext cx="1076325" cy="669260"/>
          </a:xfrm>
        </p:spPr>
        <p:txBody>
          <a:bodyPr/>
          <a:lstStyle>
            <a:lvl1pPr algn="ctr">
              <a:buFontTx/>
              <a:buNone/>
              <a:defRPr sz="4400">
                <a:solidFill>
                  <a:schemeClr val="bg1">
                    <a:lumMod val="95000"/>
                  </a:schemeClr>
                </a:solidFill>
                <a:latin typeface="Arial" panose="020B0604020202020204" pitchFamily="34" charset="0"/>
                <a:ea typeface="Arial"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A</a:t>
            </a:r>
            <a:endParaRPr lang="en-US"/>
          </a:p>
        </p:txBody>
      </p:sp>
      <p:sp>
        <p:nvSpPr>
          <p:cNvPr id="26" name="Text Placeholder 11">
            <a:extLst>
              <a:ext uri="{FF2B5EF4-FFF2-40B4-BE49-F238E27FC236}">
                <a16:creationId xmlns:a16="http://schemas.microsoft.com/office/drawing/2014/main" id="{A72CCF1F-1524-5E8B-5BCD-AE89E31AD57B}"/>
              </a:ext>
            </a:extLst>
          </p:cNvPr>
          <p:cNvSpPr>
            <a:spLocks noGrp="1"/>
          </p:cNvSpPr>
          <p:nvPr>
            <p:ph type="body" sz="quarter" idx="13" hasCustomPrompt="1"/>
          </p:nvPr>
        </p:nvSpPr>
        <p:spPr>
          <a:xfrm>
            <a:off x="473031" y="3838950"/>
            <a:ext cx="1076325" cy="669260"/>
          </a:xfrm>
        </p:spPr>
        <p:txBody>
          <a:bodyPr>
            <a:normAutofit/>
          </a:bodyPr>
          <a:lstStyle>
            <a:lvl1pPr algn="ctr">
              <a:buFontTx/>
              <a:buNone/>
              <a:defRPr sz="4000">
                <a:solidFill>
                  <a:schemeClr val="bg1"/>
                </a:solidFill>
              </a:defRPr>
            </a:lvl1pPr>
            <a:lvl2pPr>
              <a:buFontTx/>
              <a:buNone/>
              <a:defRPr/>
            </a:lvl2pPr>
            <a:lvl3pPr>
              <a:buFontTx/>
              <a:buNone/>
              <a:defRPr/>
            </a:lvl3pPr>
            <a:lvl4pPr>
              <a:buFontTx/>
              <a:buNone/>
              <a:defRPr/>
            </a:lvl4pPr>
            <a:lvl5pPr>
              <a:buFontTx/>
              <a:buNone/>
              <a:defRPr/>
            </a:lvl5pPr>
          </a:lstStyle>
          <a:p>
            <a:pPr lvl="0"/>
            <a:r>
              <a:rPr lang="en-GB"/>
              <a:t>B</a:t>
            </a:r>
            <a:endParaRPr lang="en-US"/>
          </a:p>
        </p:txBody>
      </p:sp>
      <p:sp>
        <p:nvSpPr>
          <p:cNvPr id="27" name="Text Placeholder 11">
            <a:extLst>
              <a:ext uri="{FF2B5EF4-FFF2-40B4-BE49-F238E27FC236}">
                <a16:creationId xmlns:a16="http://schemas.microsoft.com/office/drawing/2014/main" id="{3C7C9CD1-1606-31A4-A67B-26C4CC002E05}"/>
              </a:ext>
            </a:extLst>
          </p:cNvPr>
          <p:cNvSpPr>
            <a:spLocks noGrp="1"/>
          </p:cNvSpPr>
          <p:nvPr>
            <p:ph type="body" sz="quarter" idx="17" hasCustomPrompt="1"/>
          </p:nvPr>
        </p:nvSpPr>
        <p:spPr>
          <a:xfrm>
            <a:off x="6230965" y="3838950"/>
            <a:ext cx="1076325" cy="669260"/>
          </a:xfrm>
        </p:spPr>
        <p:txBody>
          <a:bodyPr>
            <a:normAutofit/>
          </a:bodyPr>
          <a:lstStyle>
            <a:lvl1pPr algn="ctr">
              <a:buFontTx/>
              <a:buNone/>
              <a:defRPr sz="4000">
                <a:solidFill>
                  <a:schemeClr val="bg1">
                    <a:lumMod val="95000"/>
                  </a:schemeClr>
                </a:solidFill>
                <a:latin typeface="Arial" panose="020B0604020202020204" pitchFamily="34" charset="0"/>
                <a:ea typeface="Arial"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D</a:t>
            </a:r>
            <a:endParaRPr lang="en-US"/>
          </a:p>
        </p:txBody>
      </p:sp>
      <p:pic>
        <p:nvPicPr>
          <p:cNvPr id="29" name="Picture 28">
            <a:extLst>
              <a:ext uri="{FF2B5EF4-FFF2-40B4-BE49-F238E27FC236}">
                <a16:creationId xmlns:a16="http://schemas.microsoft.com/office/drawing/2014/main" id="{B7DBBDEF-AF3D-CE00-F64B-C92E94E1BD61}"/>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34140978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Tab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7531197" cy="765175"/>
          </a:xfrm>
          <a:prstGeom prst="rect">
            <a:avLst/>
          </a:prstGeom>
        </p:spPr>
        <p:txBody>
          <a:bodyPr anchor="t" anchorCtr="0">
            <a:normAutofit/>
          </a:bodyPr>
          <a:lstStyle>
            <a:lvl1pPr algn="l">
              <a:defRPr sz="4000" b="1" i="0">
                <a:solidFill>
                  <a:schemeClr val="tx1"/>
                </a:solidFill>
                <a:latin typeface="Arial" panose="020B0604020202020204" pitchFamily="34" charset="0"/>
              </a:defRPr>
            </a:lvl1pPr>
          </a:lstStyle>
          <a:p>
            <a:r>
              <a:rPr lang="en-US"/>
              <a:t>Table examples</a:t>
            </a:r>
          </a:p>
        </p:txBody>
      </p:sp>
      <p:sp>
        <p:nvSpPr>
          <p:cNvPr id="4" name="Text Placeholder 4">
            <a:extLst>
              <a:ext uri="{FF2B5EF4-FFF2-40B4-BE49-F238E27FC236}">
                <a16:creationId xmlns:a16="http://schemas.microsoft.com/office/drawing/2014/main" id="{D1D1064C-AA1D-9442-93F9-A6AF006554F7}"/>
              </a:ext>
            </a:extLst>
          </p:cNvPr>
          <p:cNvSpPr>
            <a:spLocks noGrp="1"/>
          </p:cNvSpPr>
          <p:nvPr>
            <p:ph type="body" sz="quarter" idx="18" hasCustomPrompt="1"/>
          </p:nvPr>
        </p:nvSpPr>
        <p:spPr>
          <a:xfrm>
            <a:off x="496384" y="1268505"/>
            <a:ext cx="7531197" cy="765175"/>
          </a:xfrm>
        </p:spPr>
        <p:txBody>
          <a:bodyPr>
            <a:normAutofit/>
          </a:bodyPr>
          <a:lstStyle>
            <a:lvl1pPr>
              <a:defRPr sz="1800" b="0" i="0">
                <a:latin typeface="Arial" panose="020B0604020202020204" pitchFamily="34" charset="0"/>
                <a:ea typeface="Arial" panose="02000503000000020004" pitchFamily="2" charset="0"/>
              </a:defRPr>
            </a:lvl1pPr>
          </a:lstStyle>
          <a:p>
            <a:pPr lvl="0"/>
            <a:r>
              <a:rPr lang="en-GB">
                <a:solidFill>
                  <a:srgbClr val="222222"/>
                </a:solidFill>
                <a:latin typeface="Arial" panose="020F0502020204030203" pitchFamily="34" charset="77"/>
              </a:rPr>
              <a:t>Please insert tables according to the style below</a:t>
            </a:r>
            <a:endParaRPr lang="en-US"/>
          </a:p>
        </p:txBody>
      </p:sp>
      <p:sp>
        <p:nvSpPr>
          <p:cNvPr id="6" name="Table Placeholder 5">
            <a:extLst>
              <a:ext uri="{FF2B5EF4-FFF2-40B4-BE49-F238E27FC236}">
                <a16:creationId xmlns:a16="http://schemas.microsoft.com/office/drawing/2014/main" id="{7FEA4806-8CAE-8D4D-88AC-691B8A06E9A4}"/>
              </a:ext>
              <a:ext uri="{C183D7F6-B498-43B3-948B-1728B52AA6E4}">
                <adec:decorative xmlns:adec="http://schemas.microsoft.com/office/drawing/2017/decorative" val="1"/>
              </a:ext>
            </a:extLst>
          </p:cNvPr>
          <p:cNvSpPr>
            <a:spLocks noGrp="1"/>
          </p:cNvSpPr>
          <p:nvPr>
            <p:ph type="tbl" sz="quarter" idx="19"/>
          </p:nvPr>
        </p:nvSpPr>
        <p:spPr>
          <a:xfrm>
            <a:off x="496384" y="2392363"/>
            <a:ext cx="5191531" cy="2753795"/>
          </a:xfrm>
        </p:spPr>
        <p:txBody>
          <a:bodyPr/>
          <a:lstStyle>
            <a:lvl1pPr>
              <a:defRPr/>
            </a:lvl1pPr>
          </a:lstStyle>
          <a:p>
            <a:r>
              <a:rPr lang="en-US"/>
              <a:t>Click icon to add table</a:t>
            </a:r>
          </a:p>
        </p:txBody>
      </p:sp>
      <p:sp>
        <p:nvSpPr>
          <p:cNvPr id="8" name="Table Placeholder 5">
            <a:extLst>
              <a:ext uri="{FF2B5EF4-FFF2-40B4-BE49-F238E27FC236}">
                <a16:creationId xmlns:a16="http://schemas.microsoft.com/office/drawing/2014/main" id="{194BD8C5-50CB-3B48-80B0-64F3B438E273}"/>
              </a:ext>
              <a:ext uri="{C183D7F6-B498-43B3-948B-1728B52AA6E4}">
                <adec:decorative xmlns:adec="http://schemas.microsoft.com/office/drawing/2017/decorative" val="1"/>
              </a:ext>
            </a:extLst>
          </p:cNvPr>
          <p:cNvSpPr>
            <a:spLocks noGrp="1"/>
          </p:cNvSpPr>
          <p:nvPr>
            <p:ph type="tbl" sz="quarter" idx="20"/>
          </p:nvPr>
        </p:nvSpPr>
        <p:spPr>
          <a:xfrm>
            <a:off x="6096000" y="2392363"/>
            <a:ext cx="5191531" cy="2753795"/>
          </a:xfrm>
        </p:spPr>
        <p:txBody>
          <a:bodyPr/>
          <a:lstStyle>
            <a:lvl1pPr>
              <a:defRPr/>
            </a:lvl1pPr>
          </a:lstStyle>
          <a:p>
            <a:r>
              <a:rPr lang="en-US"/>
              <a:t>Click icon to add table</a:t>
            </a:r>
          </a:p>
        </p:txBody>
      </p:sp>
      <p:pic>
        <p:nvPicPr>
          <p:cNvPr id="11" name="Picture 10">
            <a:extLst>
              <a:ext uri="{FF2B5EF4-FFF2-40B4-BE49-F238E27FC236}">
                <a16:creationId xmlns:a16="http://schemas.microsoft.com/office/drawing/2014/main" id="{DF103E60-BDB7-1C8B-5FFE-00E26459E642}"/>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736091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1999"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9" name="Title 1">
            <a:extLst>
              <a:ext uri="{FF2B5EF4-FFF2-40B4-BE49-F238E27FC236}">
                <a16:creationId xmlns:a16="http://schemas.microsoft.com/office/drawing/2014/main" id="{8C754D0E-89A1-D130-ED83-26F482592FD5}"/>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Arial" panose="020B0604020202020204" pitchFamily="34" charset="0"/>
              </a:defRPr>
            </a:lvl1pPr>
          </a:lstStyle>
          <a:p>
            <a:r>
              <a:rPr lang="en-US"/>
              <a:t>This is a sample title page layout</a:t>
            </a:r>
          </a:p>
        </p:txBody>
      </p:sp>
      <p:sp>
        <p:nvSpPr>
          <p:cNvPr id="10" name="Subtitle 2">
            <a:extLst>
              <a:ext uri="{FF2B5EF4-FFF2-40B4-BE49-F238E27FC236}">
                <a16:creationId xmlns:a16="http://schemas.microsoft.com/office/drawing/2014/main" id="{D777E65B-BEAB-C8F0-F6CF-8CDC4D262CA5}"/>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Arial" panose="020B0604020202020204" pitchFamily="34" charset="0"/>
                <a:ea typeface="Arial"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8" name="Picture Placeholder 7">
            <a:extLst>
              <a:ext uri="{FF2B5EF4-FFF2-40B4-BE49-F238E27FC236}">
                <a16:creationId xmlns:a16="http://schemas.microsoft.com/office/drawing/2014/main" id="{7834F175-C293-AF7E-16DD-0AFA62C17017}"/>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lvl1pPr>
              <a:defRPr/>
            </a:lvl1pPr>
          </a:lstStyle>
          <a:p>
            <a:r>
              <a:rPr lang="en-US"/>
              <a:t>Click icon to add picture</a:t>
            </a:r>
          </a:p>
        </p:txBody>
      </p:sp>
      <p:sp>
        <p:nvSpPr>
          <p:cNvPr id="12" name="Slide Number Placeholder 3">
            <a:extLst>
              <a:ext uri="{FF2B5EF4-FFF2-40B4-BE49-F238E27FC236}">
                <a16:creationId xmlns:a16="http://schemas.microsoft.com/office/drawing/2014/main" id="{FFF09C79-A037-9375-CD24-528B9B5A1AA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5" name="Slide Number Placeholder 3">
            <a:extLst>
              <a:ext uri="{FF2B5EF4-FFF2-40B4-BE49-F238E27FC236}">
                <a16:creationId xmlns:a16="http://schemas.microsoft.com/office/drawing/2014/main" id="{FFF09C79-A037-9375-CD24-528B9B5A1AA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1" name="Slide Number Placeholder 3">
            <a:extLst>
              <a:ext uri="{FF2B5EF4-FFF2-40B4-BE49-F238E27FC236}">
                <a16:creationId xmlns:a16="http://schemas.microsoft.com/office/drawing/2014/main" id="{3F493EF1-4743-3D68-A7D4-BD0AAF73A2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6" name="Slide Number Placeholder 3">
            <a:extLst>
              <a:ext uri="{FF2B5EF4-FFF2-40B4-BE49-F238E27FC236}">
                <a16:creationId xmlns:a16="http://schemas.microsoft.com/office/drawing/2014/main" id="{66A05BEE-DA09-2B0A-00C0-E0A218F9794D}"/>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pic>
        <p:nvPicPr>
          <p:cNvPr id="18" name="Picture 17">
            <a:extLst>
              <a:ext uri="{FF2B5EF4-FFF2-40B4-BE49-F238E27FC236}">
                <a16:creationId xmlns:a16="http://schemas.microsoft.com/office/drawing/2014/main" id="{6102A304-1E8A-EDEA-6F50-5712395A378F}"/>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76497657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Char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7531197" cy="765175"/>
          </a:xfrm>
          <a:prstGeom prst="rect">
            <a:avLst/>
          </a:prstGeom>
        </p:spPr>
        <p:txBody>
          <a:bodyPr anchor="t" anchorCtr="0">
            <a:normAutofit/>
          </a:bodyPr>
          <a:lstStyle>
            <a:lvl1pPr algn="l">
              <a:defRPr sz="4000" b="1" i="0">
                <a:solidFill>
                  <a:schemeClr val="tx1"/>
                </a:solidFill>
                <a:latin typeface="Arial" panose="020B0604020202020204" pitchFamily="34" charset="0"/>
              </a:defRPr>
            </a:lvl1pPr>
          </a:lstStyle>
          <a:p>
            <a:r>
              <a:rPr lang="en-US"/>
              <a:t>Chart examples</a:t>
            </a:r>
          </a:p>
        </p:txBody>
      </p:sp>
      <p:sp>
        <p:nvSpPr>
          <p:cNvPr id="5" name="Chart Placeholder 4">
            <a:extLst>
              <a:ext uri="{FF2B5EF4-FFF2-40B4-BE49-F238E27FC236}">
                <a16:creationId xmlns:a16="http://schemas.microsoft.com/office/drawing/2014/main" id="{7E3AB261-B17C-5046-A098-0ADB62DAAA76}"/>
              </a:ext>
              <a:ext uri="{C183D7F6-B498-43B3-948B-1728B52AA6E4}">
                <adec:decorative xmlns:adec="http://schemas.microsoft.com/office/drawing/2017/decorative" val="1"/>
              </a:ext>
            </a:extLst>
          </p:cNvPr>
          <p:cNvSpPr>
            <a:spLocks noGrp="1"/>
          </p:cNvSpPr>
          <p:nvPr>
            <p:ph type="chart" sz="quarter" idx="10"/>
          </p:nvPr>
        </p:nvSpPr>
        <p:spPr>
          <a:xfrm>
            <a:off x="487148" y="2015207"/>
            <a:ext cx="4700587" cy="3668713"/>
          </a:xfrm>
        </p:spPr>
        <p:txBody>
          <a:bodyPr/>
          <a:lstStyle>
            <a:lvl1pPr>
              <a:defRPr/>
            </a:lvl1pPr>
          </a:lstStyle>
          <a:p>
            <a:r>
              <a:rPr lang="en-US"/>
              <a:t>Click icon to add chart</a:t>
            </a:r>
          </a:p>
        </p:txBody>
      </p:sp>
      <p:sp>
        <p:nvSpPr>
          <p:cNvPr id="9" name="Chart Placeholder 4">
            <a:extLst>
              <a:ext uri="{FF2B5EF4-FFF2-40B4-BE49-F238E27FC236}">
                <a16:creationId xmlns:a16="http://schemas.microsoft.com/office/drawing/2014/main" id="{3A5B2D22-2763-9D41-9CA4-2B9DADCE1519}"/>
              </a:ext>
              <a:ext uri="{C183D7F6-B498-43B3-948B-1728B52AA6E4}">
                <adec:decorative xmlns:adec="http://schemas.microsoft.com/office/drawing/2017/decorative" val="1"/>
              </a:ext>
            </a:extLst>
          </p:cNvPr>
          <p:cNvSpPr>
            <a:spLocks noGrp="1"/>
          </p:cNvSpPr>
          <p:nvPr>
            <p:ph type="chart" sz="quarter" idx="11"/>
          </p:nvPr>
        </p:nvSpPr>
        <p:spPr>
          <a:xfrm>
            <a:off x="6359933" y="2015206"/>
            <a:ext cx="4700587" cy="3668713"/>
          </a:xfrm>
        </p:spPr>
        <p:txBody>
          <a:bodyPr/>
          <a:lstStyle>
            <a:lvl1pPr>
              <a:defRPr/>
            </a:lvl1pPr>
          </a:lstStyle>
          <a:p>
            <a:r>
              <a:rPr lang="en-US"/>
              <a:t>Click icon to add chart</a:t>
            </a:r>
          </a:p>
        </p:txBody>
      </p:sp>
      <p:sp>
        <p:nvSpPr>
          <p:cNvPr id="6" name="Text Placeholder 4">
            <a:extLst>
              <a:ext uri="{FF2B5EF4-FFF2-40B4-BE49-F238E27FC236}">
                <a16:creationId xmlns:a16="http://schemas.microsoft.com/office/drawing/2014/main" id="{D00CB555-DC95-4199-AD2B-E93B100471F4}"/>
              </a:ext>
            </a:extLst>
          </p:cNvPr>
          <p:cNvSpPr>
            <a:spLocks noGrp="1"/>
          </p:cNvSpPr>
          <p:nvPr>
            <p:ph type="body" sz="quarter" idx="18" hasCustomPrompt="1"/>
          </p:nvPr>
        </p:nvSpPr>
        <p:spPr>
          <a:xfrm>
            <a:off x="487148" y="1268506"/>
            <a:ext cx="7540433" cy="411422"/>
          </a:xfrm>
        </p:spPr>
        <p:txBody>
          <a:bodyPr>
            <a:normAutofit/>
          </a:bodyPr>
          <a:lstStyle>
            <a:lvl1pPr>
              <a:defRPr sz="1600" b="0" i="0">
                <a:latin typeface="Arial" panose="020B0604020202020204" pitchFamily="34" charset="0"/>
                <a:ea typeface="Arial" panose="02000503000000020004" pitchFamily="2" charset="0"/>
              </a:defRPr>
            </a:lvl1pPr>
          </a:lstStyle>
          <a:p>
            <a:pPr lvl="0"/>
            <a:r>
              <a:rPr lang="en-GB">
                <a:solidFill>
                  <a:srgbClr val="222222"/>
                </a:solidFill>
                <a:latin typeface="Arial" panose="020F0502020204030203" pitchFamily="34" charset="77"/>
              </a:rPr>
              <a:t>Please insert charts according to the style below</a:t>
            </a:r>
            <a:endParaRPr lang="en-US"/>
          </a:p>
        </p:txBody>
      </p:sp>
      <p:pic>
        <p:nvPicPr>
          <p:cNvPr id="11" name="Picture 10">
            <a:extLst>
              <a:ext uri="{FF2B5EF4-FFF2-40B4-BE49-F238E27FC236}">
                <a16:creationId xmlns:a16="http://schemas.microsoft.com/office/drawing/2014/main" id="{43795A4B-71F7-7928-C8AF-CD1CD897C00B}"/>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39492569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Sign Off (Whit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3685A73-17F1-FC81-55C6-7E7CEAE7316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5" name="Title 1">
            <a:extLst>
              <a:ext uri="{FF2B5EF4-FFF2-40B4-BE49-F238E27FC236}">
                <a16:creationId xmlns:a16="http://schemas.microsoft.com/office/drawing/2014/main" id="{6BB0F4FE-EC56-48AB-9963-F89D9B52283A}"/>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tx1"/>
                </a:solidFill>
                <a:latin typeface="Arial" panose="020B0604020202020204" pitchFamily="34" charset="0"/>
              </a:defRPr>
            </a:lvl1pPr>
          </a:lstStyle>
          <a:p>
            <a:r>
              <a:rPr lang="en-US"/>
              <a:t>Thank you.</a:t>
            </a:r>
          </a:p>
        </p:txBody>
      </p:sp>
    </p:spTree>
    <p:extLst>
      <p:ext uri="{BB962C8B-B14F-4D97-AF65-F5344CB8AC3E}">
        <p14:creationId xmlns:p14="http://schemas.microsoft.com/office/powerpoint/2010/main" val="342220569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Sign Off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pic>
        <p:nvPicPr>
          <p:cNvPr id="7" name="Picture 6">
            <a:extLst>
              <a:ext uri="{FF2B5EF4-FFF2-40B4-BE49-F238E27FC236}">
                <a16:creationId xmlns:a16="http://schemas.microsoft.com/office/drawing/2014/main" id="{413F1794-4DE3-7521-99C3-A3EA1D51B04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10" name="Title 1">
            <a:extLst>
              <a:ext uri="{FF2B5EF4-FFF2-40B4-BE49-F238E27FC236}">
                <a16:creationId xmlns:a16="http://schemas.microsoft.com/office/drawing/2014/main" id="{03EE2BE5-8ACB-AEEC-9048-198EE0A1A95B}"/>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tx1"/>
                </a:solidFill>
                <a:latin typeface="Arial" panose="020B0604020202020204" pitchFamily="34" charset="0"/>
              </a:defRPr>
            </a:lvl1pPr>
          </a:lstStyle>
          <a:p>
            <a:r>
              <a:rPr lang="en-US"/>
              <a:t>Thank you.</a:t>
            </a:r>
          </a:p>
        </p:txBody>
      </p:sp>
      <p:sp>
        <p:nvSpPr>
          <p:cNvPr id="6" name="Slide Number Placeholder 3">
            <a:extLst>
              <a:ext uri="{FF2B5EF4-FFF2-40B4-BE49-F238E27FC236}">
                <a16:creationId xmlns:a16="http://schemas.microsoft.com/office/drawing/2014/main" id="{75F5B124-24E3-B2E2-3A9C-BF109596679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a:solidFill>
                <a:schemeClr val="tx1"/>
              </a:solidFill>
              <a:latin typeface="Arial" panose="020B0604020202020204" pitchFamily="34" charset="0"/>
              <a:ea typeface="Arial" panose="02000503000000020004" pitchFamily="2" charset="0"/>
            </a:endParaRPr>
          </a:p>
        </p:txBody>
      </p:sp>
      <p:sp>
        <p:nvSpPr>
          <p:cNvPr id="11" name="Slide Number Placeholder 3">
            <a:extLst>
              <a:ext uri="{FF2B5EF4-FFF2-40B4-BE49-F238E27FC236}">
                <a16:creationId xmlns:a16="http://schemas.microsoft.com/office/drawing/2014/main" id="{75F5B124-24E3-B2E2-3A9C-BF109596679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a:solidFill>
                <a:schemeClr val="tx1"/>
              </a:solidFill>
              <a:latin typeface="Arial" panose="020B0604020202020204" pitchFamily="34" charset="0"/>
              <a:ea typeface="Arial" panose="02000503000000020004" pitchFamily="2" charset="0"/>
            </a:endParaRPr>
          </a:p>
        </p:txBody>
      </p:sp>
      <p:sp>
        <p:nvSpPr>
          <p:cNvPr id="8" name="Slide Number Placeholder 3">
            <a:extLst>
              <a:ext uri="{FF2B5EF4-FFF2-40B4-BE49-F238E27FC236}">
                <a16:creationId xmlns:a16="http://schemas.microsoft.com/office/drawing/2014/main" id="{80DCBC59-EF55-546A-5C94-1162E0F87A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a:solidFill>
                <a:schemeClr val="tx1"/>
              </a:solidFill>
              <a:latin typeface="Arial" panose="020B0604020202020204" pitchFamily="34" charset="0"/>
              <a:ea typeface="Arial" panose="02000503000000020004" pitchFamily="2" charset="0"/>
            </a:endParaRPr>
          </a:p>
        </p:txBody>
      </p:sp>
      <p:sp>
        <p:nvSpPr>
          <p:cNvPr id="9" name="Slide Number Placeholder 3">
            <a:extLst>
              <a:ext uri="{FF2B5EF4-FFF2-40B4-BE49-F238E27FC236}">
                <a16:creationId xmlns:a16="http://schemas.microsoft.com/office/drawing/2014/main" id="{1E492165-A451-E447-4C5C-8FD4BCE717ED}"/>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a:solidFill>
                <a:schemeClr val="tx1"/>
              </a:solidFill>
              <a:latin typeface="Arial" panose="020B0604020202020204" pitchFamily="34" charset="0"/>
              <a:ea typeface="Arial" panose="02000503000000020004" pitchFamily="2" charset="0"/>
            </a:endParaRPr>
          </a:p>
        </p:txBody>
      </p:sp>
    </p:spTree>
    <p:extLst>
      <p:ext uri="{BB962C8B-B14F-4D97-AF65-F5344CB8AC3E}">
        <p14:creationId xmlns:p14="http://schemas.microsoft.com/office/powerpoint/2010/main" val="264494072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Sign Off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pic>
        <p:nvPicPr>
          <p:cNvPr id="6" name="Picture 5">
            <a:extLst>
              <a:ext uri="{FF2B5EF4-FFF2-40B4-BE49-F238E27FC236}">
                <a16:creationId xmlns:a16="http://schemas.microsoft.com/office/drawing/2014/main" id="{60C3E21D-BC07-D497-6D64-7B8F37E6D389}"/>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11" name="Title 1">
            <a:extLst>
              <a:ext uri="{FF2B5EF4-FFF2-40B4-BE49-F238E27FC236}">
                <a16:creationId xmlns:a16="http://schemas.microsoft.com/office/drawing/2014/main" id="{D4697667-507F-5A4F-34CE-8753A67C4B22}"/>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bg1"/>
                </a:solidFill>
                <a:latin typeface="Arial" panose="020B0604020202020204" pitchFamily="34" charset="0"/>
              </a:defRPr>
            </a:lvl1pPr>
          </a:lstStyle>
          <a:p>
            <a:r>
              <a:rPr lang="en-US"/>
              <a:t>Thank you.</a:t>
            </a:r>
          </a:p>
        </p:txBody>
      </p:sp>
      <p:sp>
        <p:nvSpPr>
          <p:cNvPr id="7" name="Slide Number Placeholder 3">
            <a:extLst>
              <a:ext uri="{FF2B5EF4-FFF2-40B4-BE49-F238E27FC236}">
                <a16:creationId xmlns:a16="http://schemas.microsoft.com/office/drawing/2014/main" id="{6F9AEA07-6063-C310-D4B0-ECA8CA465D2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0" name="Slide Number Placeholder 3">
            <a:extLst>
              <a:ext uri="{FF2B5EF4-FFF2-40B4-BE49-F238E27FC236}">
                <a16:creationId xmlns:a16="http://schemas.microsoft.com/office/drawing/2014/main" id="{6F9AEA07-6063-C310-D4B0-ECA8CA465D2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8" name="Slide Number Placeholder 3">
            <a:extLst>
              <a:ext uri="{FF2B5EF4-FFF2-40B4-BE49-F238E27FC236}">
                <a16:creationId xmlns:a16="http://schemas.microsoft.com/office/drawing/2014/main" id="{705628E1-5DD2-CC08-C413-3D0344AF1DF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9" name="Slide Number Placeholder 3">
            <a:extLst>
              <a:ext uri="{FF2B5EF4-FFF2-40B4-BE49-F238E27FC236}">
                <a16:creationId xmlns:a16="http://schemas.microsoft.com/office/drawing/2014/main" id="{2218A786-6A46-852B-AF07-3F9FBBB25ED6}"/>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Tree>
    <p:extLst>
      <p:ext uri="{BB962C8B-B14F-4D97-AF65-F5344CB8AC3E}">
        <p14:creationId xmlns:p14="http://schemas.microsoft.com/office/powerpoint/2010/main" val="52776144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Sign Off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bg1"/>
                </a:solidFill>
                <a:latin typeface="Arial" panose="020B0604020202020204" pitchFamily="34" charset="0"/>
              </a:defRPr>
            </a:lvl1pPr>
          </a:lstStyle>
          <a:p>
            <a:r>
              <a:rPr lang="en-US"/>
              <a:t>Thank you.</a:t>
            </a:r>
          </a:p>
        </p:txBody>
      </p:sp>
      <p:pic>
        <p:nvPicPr>
          <p:cNvPr id="6" name="Picture 5">
            <a:extLst>
              <a:ext uri="{FF2B5EF4-FFF2-40B4-BE49-F238E27FC236}">
                <a16:creationId xmlns:a16="http://schemas.microsoft.com/office/drawing/2014/main" id="{0E41E0B3-93EE-7467-F03A-0C4891B9DA4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9" name="Slide Number Placeholder 3">
            <a:extLst>
              <a:ext uri="{FF2B5EF4-FFF2-40B4-BE49-F238E27FC236}">
                <a16:creationId xmlns:a16="http://schemas.microsoft.com/office/drawing/2014/main" id="{CFCC2DEF-4916-70AA-3F71-D945B03FCAF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1" name="Slide Number Placeholder 3">
            <a:extLst>
              <a:ext uri="{FF2B5EF4-FFF2-40B4-BE49-F238E27FC236}">
                <a16:creationId xmlns:a16="http://schemas.microsoft.com/office/drawing/2014/main" id="{CFCC2DEF-4916-70AA-3F71-D945B03FCAF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7" name="Slide Number Placeholder 3">
            <a:extLst>
              <a:ext uri="{FF2B5EF4-FFF2-40B4-BE49-F238E27FC236}">
                <a16:creationId xmlns:a16="http://schemas.microsoft.com/office/drawing/2014/main" id="{846EDA84-1314-5DF2-BC8A-8F3FEF5975B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0" name="Slide Number Placeholder 3">
            <a:extLst>
              <a:ext uri="{FF2B5EF4-FFF2-40B4-BE49-F238E27FC236}">
                <a16:creationId xmlns:a16="http://schemas.microsoft.com/office/drawing/2014/main" id="{A8A60201-EB96-2897-0D4C-AEA93BB70254}"/>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Tree>
    <p:extLst>
      <p:ext uri="{BB962C8B-B14F-4D97-AF65-F5344CB8AC3E}">
        <p14:creationId xmlns:p14="http://schemas.microsoft.com/office/powerpoint/2010/main" val="779864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Divider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7" name="Title 1">
            <a:extLst>
              <a:ext uri="{FF2B5EF4-FFF2-40B4-BE49-F238E27FC236}">
                <a16:creationId xmlns:a16="http://schemas.microsoft.com/office/drawing/2014/main" id="{771B301D-2C64-31F3-4E4B-08D9B28554B7}"/>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Arial" panose="020B0604020202020204" pitchFamily="34" charset="0"/>
              </a:defRPr>
            </a:lvl1pPr>
          </a:lstStyle>
          <a:p>
            <a:r>
              <a:rPr lang="en-US"/>
              <a:t>This is a sample title page layout</a:t>
            </a:r>
          </a:p>
        </p:txBody>
      </p:sp>
      <p:sp>
        <p:nvSpPr>
          <p:cNvPr id="8" name="Subtitle 2">
            <a:extLst>
              <a:ext uri="{FF2B5EF4-FFF2-40B4-BE49-F238E27FC236}">
                <a16:creationId xmlns:a16="http://schemas.microsoft.com/office/drawing/2014/main" id="{FE53DE70-0774-B19A-0E79-7E58DC2DC230}"/>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Arial" panose="020B0604020202020204" pitchFamily="34" charset="0"/>
                <a:ea typeface="Arial"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10" name="Slide Number Placeholder 3">
            <a:extLst>
              <a:ext uri="{FF2B5EF4-FFF2-40B4-BE49-F238E27FC236}">
                <a16:creationId xmlns:a16="http://schemas.microsoft.com/office/drawing/2014/main" id="{4D8257A8-8F22-B74F-E21A-A7386D6AF15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4D8257A8-8F22-B74F-E21A-A7386D6AF15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1" name="Slide Number Placeholder 3">
            <a:extLst>
              <a:ext uri="{FF2B5EF4-FFF2-40B4-BE49-F238E27FC236}">
                <a16:creationId xmlns:a16="http://schemas.microsoft.com/office/drawing/2014/main" id="{7087CF54-FE34-F7A2-7D23-5C182E65654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1F0745D0-7E16-F49F-D743-48110849BC44}"/>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pic>
        <p:nvPicPr>
          <p:cNvPr id="14" name="Picture 13">
            <a:extLst>
              <a:ext uri="{FF2B5EF4-FFF2-40B4-BE49-F238E27FC236}">
                <a16:creationId xmlns:a16="http://schemas.microsoft.com/office/drawing/2014/main" id="{FA92A15E-E93D-426E-ED64-011A1772CF07}"/>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2465792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ivider Slide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Arial" panose="020B0604020202020204" pitchFamily="34" charset="0"/>
            </a:endParaRPr>
          </a:p>
        </p:txBody>
      </p:sp>
      <p:sp>
        <p:nvSpPr>
          <p:cNvPr id="9" name="Title 1">
            <a:extLst>
              <a:ext uri="{FF2B5EF4-FFF2-40B4-BE49-F238E27FC236}">
                <a16:creationId xmlns:a16="http://schemas.microsoft.com/office/drawing/2014/main" id="{251950EA-5C03-FF21-F62E-AAD37BC3A3A7}"/>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Arial" panose="020B0604020202020204" pitchFamily="34" charset="0"/>
              </a:defRPr>
            </a:lvl1pPr>
          </a:lstStyle>
          <a:p>
            <a:r>
              <a:rPr lang="en-US"/>
              <a:t>This is a sample title page layout</a:t>
            </a:r>
          </a:p>
        </p:txBody>
      </p:sp>
      <p:sp>
        <p:nvSpPr>
          <p:cNvPr id="10" name="Subtitle 2">
            <a:extLst>
              <a:ext uri="{FF2B5EF4-FFF2-40B4-BE49-F238E27FC236}">
                <a16:creationId xmlns:a16="http://schemas.microsoft.com/office/drawing/2014/main" id="{D23AE515-D13F-CE6C-3FD1-3B10D21BC330}"/>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Arial" panose="020B0604020202020204" pitchFamily="34" charset="0"/>
                <a:ea typeface="Arial"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7" name="Slide Number Placeholder 3">
            <a:extLst>
              <a:ext uri="{FF2B5EF4-FFF2-40B4-BE49-F238E27FC236}">
                <a16:creationId xmlns:a16="http://schemas.microsoft.com/office/drawing/2014/main" id="{4A71DFED-A6E8-558D-FDBA-57C9AE47866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4A71DFED-A6E8-558D-FDBA-57C9AE47866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8" name="Slide Number Placeholder 3">
            <a:extLst>
              <a:ext uri="{FF2B5EF4-FFF2-40B4-BE49-F238E27FC236}">
                <a16:creationId xmlns:a16="http://schemas.microsoft.com/office/drawing/2014/main" id="{40A1E58C-7525-34EF-913F-13D68CC230E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813782E8-70A3-49BA-672C-F063B8708CD6}"/>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a:solidFill>
                <a:schemeClr val="bg1"/>
              </a:solidFill>
              <a:latin typeface="Arial" panose="020B0604020202020204" pitchFamily="34" charset="0"/>
              <a:ea typeface="Arial" panose="02000503000000020004" pitchFamily="2" charset="0"/>
            </a:endParaRPr>
          </a:p>
        </p:txBody>
      </p:sp>
      <p:pic>
        <p:nvPicPr>
          <p:cNvPr id="14" name="Picture 13">
            <a:extLst>
              <a:ext uri="{FF2B5EF4-FFF2-40B4-BE49-F238E27FC236}">
                <a16:creationId xmlns:a16="http://schemas.microsoft.com/office/drawing/2014/main" id="{6B848DEA-BA99-7C9B-7047-D45F030F10AD}"/>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3024293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ample Page (White)">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1B52599A-1360-D492-947C-27972948DFBD}"/>
              </a:ext>
            </a:extLst>
          </p:cNvPr>
          <p:cNvSpPr>
            <a:spLocks noGrp="1"/>
          </p:cNvSpPr>
          <p:nvPr>
            <p:ph type="body" sz="quarter" idx="13" hasCustomPrompt="1"/>
          </p:nvPr>
        </p:nvSpPr>
        <p:spPr>
          <a:xfrm>
            <a:off x="1871663" y="6343650"/>
            <a:ext cx="9086850" cy="365125"/>
          </a:xfrm>
        </p:spPr>
        <p:txBody>
          <a:bodyPr>
            <a:normAutofit/>
          </a:bodyPr>
          <a:lstStyle>
            <a:lvl1pPr>
              <a:defRPr sz="1400"/>
            </a:lvl1pPr>
          </a:lstStyle>
          <a:p>
            <a:pPr lvl="0"/>
            <a:r>
              <a:rPr lang="en-US"/>
              <a:t>Abbreviations: </a:t>
            </a:r>
            <a:r>
              <a:rPr lang="en-GB" sz="1400"/>
              <a:t>[for example, OS, overall survival; ICER, incremental-cost effectiveness ratio]</a:t>
            </a:r>
            <a:endParaRPr lang="en-US"/>
          </a:p>
        </p:txBody>
      </p:sp>
      <p:sp>
        <p:nvSpPr>
          <p:cNvPr id="7" name="Title 28">
            <a:extLst>
              <a:ext uri="{FF2B5EF4-FFF2-40B4-BE49-F238E27FC236}">
                <a16:creationId xmlns:a16="http://schemas.microsoft.com/office/drawing/2014/main" id="{BA969C22-F5B7-6378-0699-0004CD5E651C}"/>
              </a:ext>
            </a:extLst>
          </p:cNvPr>
          <p:cNvSpPr>
            <a:spLocks noGrp="1"/>
          </p:cNvSpPr>
          <p:nvPr>
            <p:ph type="title" hasCustomPrompt="1"/>
          </p:nvPr>
        </p:nvSpPr>
        <p:spPr>
          <a:xfrm>
            <a:off x="466724" y="263524"/>
            <a:ext cx="11250785" cy="592817"/>
          </a:xfrm>
        </p:spPr>
        <p:txBody>
          <a:bodyPr anchor="t">
            <a:normAutofit/>
          </a:bodyPr>
          <a:lstStyle>
            <a:lvl1pPr>
              <a:defRPr sz="32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This is a sample page layout</a:t>
            </a:r>
            <a:endParaRPr lang="en-GB"/>
          </a:p>
        </p:txBody>
      </p:sp>
      <p:sp>
        <p:nvSpPr>
          <p:cNvPr id="8" name="Text Placeholder 3">
            <a:extLst>
              <a:ext uri="{FF2B5EF4-FFF2-40B4-BE49-F238E27FC236}">
                <a16:creationId xmlns:a16="http://schemas.microsoft.com/office/drawing/2014/main" id="{69F9F414-C853-E3F8-B5D7-EE6F4EC49EEE}"/>
              </a:ext>
            </a:extLst>
          </p:cNvPr>
          <p:cNvSpPr>
            <a:spLocks noGrp="1"/>
          </p:cNvSpPr>
          <p:nvPr>
            <p:ph type="body" sz="quarter" idx="12" hasCustomPrompt="1"/>
          </p:nvPr>
        </p:nvSpPr>
        <p:spPr>
          <a:xfrm>
            <a:off x="466724" y="1654630"/>
            <a:ext cx="11250785" cy="4167728"/>
          </a:xfrm>
        </p:spPr>
        <p:txBody>
          <a:bodyPr>
            <a:noAutofit/>
          </a:bodyPr>
          <a:lstStyle>
            <a:lvl1pPr>
              <a:lnSpc>
                <a:spcPct val="114000"/>
              </a:lnSpc>
              <a:defRPr sz="1800">
                <a:latin typeface="Arial" panose="020B0604020202020204" pitchFamily="34" charset="0"/>
                <a:ea typeface="Arial" panose="02000503000000020004" pitchFamily="2" charset="0"/>
              </a:defRPr>
            </a:lvl1pPr>
            <a:lvl2pPr>
              <a:lnSpc>
                <a:spcPct val="114000"/>
              </a:lnSpc>
              <a:defRPr sz="1800">
                <a:latin typeface="Arial" panose="020B0604020202020204" pitchFamily="34" charset="0"/>
                <a:ea typeface="Arial" panose="02000503000000020004" pitchFamily="2" charset="0"/>
              </a:defRPr>
            </a:lvl2pPr>
            <a:lvl3pPr>
              <a:lnSpc>
                <a:spcPct val="114000"/>
              </a:lnSpc>
              <a:defRPr sz="1800">
                <a:latin typeface="Arial" panose="020B0604020202020204" pitchFamily="34" charset="0"/>
                <a:ea typeface="Arial" panose="02000503000000020004" pitchFamily="2" charset="0"/>
              </a:defRPr>
            </a:lvl3pPr>
            <a:lvl4pPr>
              <a:lnSpc>
                <a:spcPct val="114000"/>
              </a:lnSpc>
              <a:defRPr sz="1800">
                <a:latin typeface="Arial" panose="020B0604020202020204" pitchFamily="34" charset="0"/>
                <a:ea typeface="Arial" panose="02000503000000020004" pitchFamily="2" charset="0"/>
              </a:defRPr>
            </a:lvl4pPr>
            <a:lvl5pPr>
              <a:lnSpc>
                <a:spcPct val="114000"/>
              </a:lnSpc>
              <a:defRPr sz="1800">
                <a:latin typeface="Arial" panose="020B0604020202020204" pitchFamily="34" charset="0"/>
                <a:ea typeface="Arial" panose="02000503000000020004" pitchFamily="2" charset="0"/>
              </a:defRPr>
            </a:lvl5pPr>
          </a:lstStyle>
          <a:p>
            <a:pPr lvl="0"/>
            <a:r>
              <a:rPr lang="en-US"/>
              <a:t>Please use this space to insert written content as required. Please use Arial with a minimum font size of 18pt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pic>
        <p:nvPicPr>
          <p:cNvPr id="2" name="Picture 1">
            <a:extLst>
              <a:ext uri="{FF2B5EF4-FFF2-40B4-BE49-F238E27FC236}">
                <a16:creationId xmlns:a16="http://schemas.microsoft.com/office/drawing/2014/main" id="{F6584AEC-14A9-767A-B8FF-071900BA57B7}"/>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7387" y="6634800"/>
            <a:ext cx="585971" cy="197518"/>
          </a:xfrm>
          <a:prstGeom prst="rect">
            <a:avLst/>
          </a:prstGeom>
        </p:spPr>
      </p:pic>
      <p:sp>
        <p:nvSpPr>
          <p:cNvPr id="3" name="Slide Number Placeholder 3">
            <a:extLst>
              <a:ext uri="{FF2B5EF4-FFF2-40B4-BE49-F238E27FC236}">
                <a16:creationId xmlns:a16="http://schemas.microsoft.com/office/drawing/2014/main" id="{5EBF30E0-13A3-D131-932E-FC37C1927746}"/>
              </a:ext>
            </a:extLst>
          </p:cNvPr>
          <p:cNvSpPr txBox="1">
            <a:spLocks/>
          </p:cNvSpPr>
          <p:nvPr userDrawn="1"/>
        </p:nvSpPr>
        <p:spPr>
          <a:xfrm>
            <a:off x="11800194" y="6634800"/>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Tree>
    <p:extLst>
      <p:ext uri="{BB962C8B-B14F-4D97-AF65-F5344CB8AC3E}">
        <p14:creationId xmlns:p14="http://schemas.microsoft.com/office/powerpoint/2010/main" val="2746286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Sample Page (White)">
    <p:spTree>
      <p:nvGrpSpPr>
        <p:cNvPr id="1" name=""/>
        <p:cNvGrpSpPr/>
        <p:nvPr/>
      </p:nvGrpSpPr>
      <p:grpSpPr>
        <a:xfrm>
          <a:off x="0" y="0"/>
          <a:ext cx="0" cy="0"/>
          <a:chOff x="0" y="0"/>
          <a:chExt cx="0" cy="0"/>
        </a:xfrm>
      </p:grpSpPr>
      <p:sp>
        <p:nvSpPr>
          <p:cNvPr id="29" name="Title 28">
            <a:extLst>
              <a:ext uri="{FF2B5EF4-FFF2-40B4-BE49-F238E27FC236}">
                <a16:creationId xmlns:a16="http://schemas.microsoft.com/office/drawing/2014/main" id="{91575A59-C87E-A604-798B-D6CF843A9BE7}"/>
              </a:ext>
            </a:extLst>
          </p:cNvPr>
          <p:cNvSpPr>
            <a:spLocks noGrp="1"/>
          </p:cNvSpPr>
          <p:nvPr>
            <p:ph type="title" hasCustomPrompt="1"/>
          </p:nvPr>
        </p:nvSpPr>
        <p:spPr>
          <a:xfrm>
            <a:off x="466724" y="263524"/>
            <a:ext cx="11250785" cy="592817"/>
          </a:xfrm>
        </p:spPr>
        <p:txBody>
          <a:bodyPr anchor="t">
            <a:normAutofit/>
          </a:bodyPr>
          <a:lstStyle>
            <a:lvl1pPr>
              <a:defRPr sz="32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This is a sample page layout</a:t>
            </a:r>
            <a:endParaRPr lang="en-GB"/>
          </a:p>
        </p:txBody>
      </p:sp>
      <p:sp>
        <p:nvSpPr>
          <p:cNvPr id="10" name="Text Placeholder 3">
            <a:extLst>
              <a:ext uri="{FF2B5EF4-FFF2-40B4-BE49-F238E27FC236}">
                <a16:creationId xmlns:a16="http://schemas.microsoft.com/office/drawing/2014/main" id="{26E9CEC9-5FAF-673A-BEDE-883241C6F8FB}"/>
              </a:ext>
            </a:extLst>
          </p:cNvPr>
          <p:cNvSpPr>
            <a:spLocks noGrp="1"/>
          </p:cNvSpPr>
          <p:nvPr>
            <p:ph type="body" sz="quarter" idx="12" hasCustomPrompt="1"/>
          </p:nvPr>
        </p:nvSpPr>
        <p:spPr>
          <a:xfrm>
            <a:off x="466724" y="1654630"/>
            <a:ext cx="11250785" cy="4167728"/>
          </a:xfrm>
        </p:spPr>
        <p:txBody>
          <a:bodyPr>
            <a:noAutofit/>
          </a:bodyPr>
          <a:lstStyle>
            <a:lvl1pPr>
              <a:lnSpc>
                <a:spcPct val="114000"/>
              </a:lnSpc>
              <a:defRPr sz="1800" baseline="0">
                <a:latin typeface="Arial" panose="020B0604020202020204" pitchFamily="34" charset="0"/>
                <a:ea typeface="Arial" panose="02000503000000020004" pitchFamily="2" charset="0"/>
              </a:defRPr>
            </a:lvl1pPr>
            <a:lvl2pPr>
              <a:lnSpc>
                <a:spcPct val="114000"/>
              </a:lnSpc>
              <a:defRPr sz="1800" baseline="0">
                <a:latin typeface="Arial" panose="020B0604020202020204" pitchFamily="34" charset="0"/>
                <a:ea typeface="Arial" panose="02000503000000020004" pitchFamily="2" charset="0"/>
              </a:defRPr>
            </a:lvl2pPr>
            <a:lvl3pPr>
              <a:lnSpc>
                <a:spcPct val="114000"/>
              </a:lnSpc>
              <a:defRPr sz="1800" baseline="0">
                <a:latin typeface="Arial" panose="020B0604020202020204" pitchFamily="34" charset="0"/>
                <a:ea typeface="Arial" panose="02000503000000020004" pitchFamily="2" charset="0"/>
              </a:defRPr>
            </a:lvl3pPr>
            <a:lvl4pPr>
              <a:lnSpc>
                <a:spcPct val="114000"/>
              </a:lnSpc>
              <a:defRPr sz="1800" baseline="0">
                <a:latin typeface="Arial" panose="020B0604020202020204" pitchFamily="34" charset="0"/>
                <a:ea typeface="Arial" panose="02000503000000020004" pitchFamily="2" charset="0"/>
              </a:defRPr>
            </a:lvl4pPr>
            <a:lvl5pPr>
              <a:lnSpc>
                <a:spcPct val="114000"/>
              </a:lnSpc>
              <a:defRPr sz="1800" baseline="0">
                <a:latin typeface="Arial" panose="020B0604020202020204" pitchFamily="34" charset="0"/>
                <a:ea typeface="Arial" panose="02000503000000020004" pitchFamily="2" charset="0"/>
              </a:defRPr>
            </a:lvl5pPr>
          </a:lstStyle>
          <a:p>
            <a:pPr lvl="0"/>
            <a:r>
              <a:rPr lang="en-US"/>
              <a:t>Please use this space to insert written content as required. Please use Arial with a minimum font size of 18pt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20" name="Text Placeholder 15">
            <a:extLst>
              <a:ext uri="{FF2B5EF4-FFF2-40B4-BE49-F238E27FC236}">
                <a16:creationId xmlns:a16="http://schemas.microsoft.com/office/drawing/2014/main" id="{4E2BEFB1-DB3D-9794-B1F6-3DF605CE4062}"/>
              </a:ext>
            </a:extLst>
          </p:cNvPr>
          <p:cNvSpPr>
            <a:spLocks noGrp="1"/>
          </p:cNvSpPr>
          <p:nvPr>
            <p:ph type="body" sz="quarter" idx="13" hasCustomPrompt="1"/>
          </p:nvPr>
        </p:nvSpPr>
        <p:spPr>
          <a:xfrm>
            <a:off x="1871663" y="6343650"/>
            <a:ext cx="9086850" cy="365125"/>
          </a:xfrm>
        </p:spPr>
        <p:txBody>
          <a:bodyPr>
            <a:normAutofit/>
          </a:bodyPr>
          <a:lstStyle>
            <a:lvl1pPr>
              <a:defRPr sz="1400"/>
            </a:lvl1pPr>
          </a:lstStyle>
          <a:p>
            <a:pPr lvl="0"/>
            <a:r>
              <a:rPr lang="en-US"/>
              <a:t>Abbreviations: </a:t>
            </a:r>
            <a:r>
              <a:rPr lang="en-GB" sz="1400"/>
              <a:t>[for example, OS, overall survival; ICER, incremental-cost effectiveness ratio]</a:t>
            </a:r>
            <a:endParaRPr lang="en-US"/>
          </a:p>
        </p:txBody>
      </p:sp>
      <p:sp>
        <p:nvSpPr>
          <p:cNvPr id="31" name="Text Placeholder 30">
            <a:extLst>
              <a:ext uri="{FF2B5EF4-FFF2-40B4-BE49-F238E27FC236}">
                <a16:creationId xmlns:a16="http://schemas.microsoft.com/office/drawing/2014/main" id="{7CB3B582-2053-A846-2531-8E4BB8651C13}"/>
              </a:ext>
            </a:extLst>
          </p:cNvPr>
          <p:cNvSpPr>
            <a:spLocks noGrp="1"/>
          </p:cNvSpPr>
          <p:nvPr>
            <p:ph type="body" sz="quarter" idx="14" hasCustomPrompt="1"/>
          </p:nvPr>
        </p:nvSpPr>
        <p:spPr>
          <a:xfrm>
            <a:off x="466724" y="739377"/>
            <a:ext cx="11250786" cy="520838"/>
          </a:xfrm>
        </p:spPr>
        <p:txBody>
          <a:bodyPr>
            <a:noAutofit/>
          </a:bodyPr>
          <a:lstStyle>
            <a:lvl1pPr>
              <a:defRPr sz="2400">
                <a:latin typeface="Arial" panose="020B0604020202020204" pitchFamily="34" charset="0"/>
                <a:ea typeface="Inter SemiBold" panose="02000503000000020004" pitchFamily="2" charset="0"/>
              </a:defRPr>
            </a:lvl1pPr>
            <a:lvl2pPr marL="457200" indent="0">
              <a:buNone/>
              <a:defRPr/>
            </a:lvl2pPr>
          </a:lstStyle>
          <a:p>
            <a:pPr lvl="0"/>
            <a:r>
              <a:rPr lang="en-US"/>
              <a:t>Add key message of slide</a:t>
            </a:r>
          </a:p>
        </p:txBody>
      </p:sp>
      <p:pic>
        <p:nvPicPr>
          <p:cNvPr id="8" name="Picture 7">
            <a:extLst>
              <a:ext uri="{FF2B5EF4-FFF2-40B4-BE49-F238E27FC236}">
                <a16:creationId xmlns:a16="http://schemas.microsoft.com/office/drawing/2014/main" id="{5A178427-62B0-CB63-F7BF-ABA1FBB68777}"/>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7387" y="6634800"/>
            <a:ext cx="585971" cy="197518"/>
          </a:xfrm>
          <a:prstGeom prst="rect">
            <a:avLst/>
          </a:prstGeom>
        </p:spPr>
      </p:pic>
      <p:sp>
        <p:nvSpPr>
          <p:cNvPr id="13" name="Slide Number Placeholder 3">
            <a:extLst>
              <a:ext uri="{FF2B5EF4-FFF2-40B4-BE49-F238E27FC236}">
                <a16:creationId xmlns:a16="http://schemas.microsoft.com/office/drawing/2014/main" id="{73334382-03BC-34F6-C0D4-76A7CA67F9AA}"/>
              </a:ext>
            </a:extLst>
          </p:cNvPr>
          <p:cNvSpPr txBox="1">
            <a:spLocks/>
          </p:cNvSpPr>
          <p:nvPr userDrawn="1"/>
        </p:nvSpPr>
        <p:spPr>
          <a:xfrm>
            <a:off x="11800194" y="6634800"/>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Tree>
    <p:extLst>
      <p:ext uri="{BB962C8B-B14F-4D97-AF65-F5344CB8AC3E}">
        <p14:creationId xmlns:p14="http://schemas.microsoft.com/office/powerpoint/2010/main" val="2137829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Sample Page (White)">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1B52599A-1360-D492-947C-27972948DFBD}"/>
              </a:ext>
            </a:extLst>
          </p:cNvPr>
          <p:cNvSpPr>
            <a:spLocks noGrp="1"/>
          </p:cNvSpPr>
          <p:nvPr>
            <p:ph type="body" sz="quarter" idx="13" hasCustomPrompt="1"/>
          </p:nvPr>
        </p:nvSpPr>
        <p:spPr>
          <a:xfrm>
            <a:off x="1871663" y="6343650"/>
            <a:ext cx="9086850" cy="365125"/>
          </a:xfrm>
        </p:spPr>
        <p:txBody>
          <a:bodyPr>
            <a:normAutofit/>
          </a:bodyPr>
          <a:lstStyle>
            <a:lvl1pPr>
              <a:defRPr sz="1400"/>
            </a:lvl1pPr>
          </a:lstStyle>
          <a:p>
            <a:pPr lvl="0"/>
            <a:r>
              <a:rPr lang="en-US"/>
              <a:t>Abbreviations: </a:t>
            </a:r>
            <a:r>
              <a:rPr lang="en-GB" sz="1400"/>
              <a:t>[for example, OS, overall survival; ICER, incremental-cost effectiveness ratio]</a:t>
            </a:r>
            <a:endParaRPr lang="en-US"/>
          </a:p>
        </p:txBody>
      </p:sp>
      <p:sp>
        <p:nvSpPr>
          <p:cNvPr id="7" name="Title 28">
            <a:extLst>
              <a:ext uri="{FF2B5EF4-FFF2-40B4-BE49-F238E27FC236}">
                <a16:creationId xmlns:a16="http://schemas.microsoft.com/office/drawing/2014/main" id="{BA969C22-F5B7-6378-0699-0004CD5E651C}"/>
              </a:ext>
            </a:extLst>
          </p:cNvPr>
          <p:cNvSpPr>
            <a:spLocks noGrp="1"/>
          </p:cNvSpPr>
          <p:nvPr>
            <p:ph type="title" hasCustomPrompt="1"/>
          </p:nvPr>
        </p:nvSpPr>
        <p:spPr>
          <a:xfrm>
            <a:off x="466724" y="263524"/>
            <a:ext cx="11250785" cy="592817"/>
          </a:xfrm>
        </p:spPr>
        <p:txBody>
          <a:bodyPr anchor="t">
            <a:normAutofit/>
          </a:bodyPr>
          <a:lstStyle>
            <a:lvl1pPr>
              <a:defRPr sz="32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This is a sample page layout</a:t>
            </a:r>
            <a:endParaRPr lang="en-GB"/>
          </a:p>
        </p:txBody>
      </p:sp>
      <p:sp>
        <p:nvSpPr>
          <p:cNvPr id="8" name="Text Placeholder 3">
            <a:extLst>
              <a:ext uri="{FF2B5EF4-FFF2-40B4-BE49-F238E27FC236}">
                <a16:creationId xmlns:a16="http://schemas.microsoft.com/office/drawing/2014/main" id="{69F9F414-C853-E3F8-B5D7-EE6F4EC49EEE}"/>
              </a:ext>
            </a:extLst>
          </p:cNvPr>
          <p:cNvSpPr>
            <a:spLocks noGrp="1"/>
          </p:cNvSpPr>
          <p:nvPr>
            <p:ph type="body" sz="quarter" idx="12" hasCustomPrompt="1"/>
          </p:nvPr>
        </p:nvSpPr>
        <p:spPr>
          <a:xfrm>
            <a:off x="466724" y="1654630"/>
            <a:ext cx="11250785" cy="4167728"/>
          </a:xfrm>
        </p:spPr>
        <p:txBody>
          <a:bodyPr>
            <a:noAutofit/>
          </a:bodyPr>
          <a:lstStyle>
            <a:lvl1pPr>
              <a:lnSpc>
                <a:spcPct val="114000"/>
              </a:lnSpc>
              <a:defRPr sz="1800">
                <a:latin typeface="Arial" panose="020B0604020202020204" pitchFamily="34" charset="0"/>
                <a:ea typeface="Arial" panose="02000503000000020004" pitchFamily="2" charset="0"/>
              </a:defRPr>
            </a:lvl1pPr>
            <a:lvl2pPr>
              <a:lnSpc>
                <a:spcPct val="114000"/>
              </a:lnSpc>
              <a:defRPr sz="1800">
                <a:latin typeface="Arial" panose="020B0604020202020204" pitchFamily="34" charset="0"/>
                <a:ea typeface="Arial" panose="02000503000000020004" pitchFamily="2" charset="0"/>
              </a:defRPr>
            </a:lvl2pPr>
            <a:lvl3pPr>
              <a:lnSpc>
                <a:spcPct val="114000"/>
              </a:lnSpc>
              <a:defRPr sz="1800">
                <a:latin typeface="Arial" panose="020B0604020202020204" pitchFamily="34" charset="0"/>
                <a:ea typeface="Arial" panose="02000503000000020004" pitchFamily="2" charset="0"/>
              </a:defRPr>
            </a:lvl3pPr>
            <a:lvl4pPr>
              <a:lnSpc>
                <a:spcPct val="114000"/>
              </a:lnSpc>
              <a:defRPr sz="1800">
                <a:latin typeface="Arial" panose="020B0604020202020204" pitchFamily="34" charset="0"/>
                <a:ea typeface="Arial" panose="02000503000000020004" pitchFamily="2" charset="0"/>
              </a:defRPr>
            </a:lvl4pPr>
            <a:lvl5pPr>
              <a:lnSpc>
                <a:spcPct val="114000"/>
              </a:lnSpc>
              <a:defRPr sz="1800">
                <a:latin typeface="Arial" panose="020B0604020202020204" pitchFamily="34" charset="0"/>
                <a:ea typeface="Arial" panose="02000503000000020004" pitchFamily="2" charset="0"/>
              </a:defRPr>
            </a:lvl5pPr>
          </a:lstStyle>
          <a:p>
            <a:pPr lvl="0"/>
            <a:r>
              <a:rPr lang="en-US"/>
              <a:t>Please use this space to insert written content as required. Please use Arial with a minimum font size of 18pt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pic>
        <p:nvPicPr>
          <p:cNvPr id="9" name="Picture 8">
            <a:extLst>
              <a:ext uri="{FF2B5EF4-FFF2-40B4-BE49-F238E27FC236}">
                <a16:creationId xmlns:a16="http://schemas.microsoft.com/office/drawing/2014/main" id="{D06895C6-52FC-13EE-C230-CF54790425CE}"/>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10" name="Slide Number Placeholder 3">
            <a:extLst>
              <a:ext uri="{FF2B5EF4-FFF2-40B4-BE49-F238E27FC236}">
                <a16:creationId xmlns:a16="http://schemas.microsoft.com/office/drawing/2014/main" id="{9CA68900-3BB3-0EFC-9736-3DE49090A9F9}"/>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
        <p:nvSpPr>
          <p:cNvPr id="11" name="Slide Number Placeholder 3">
            <a:extLst>
              <a:ext uri="{FF2B5EF4-FFF2-40B4-BE49-F238E27FC236}">
                <a16:creationId xmlns:a16="http://schemas.microsoft.com/office/drawing/2014/main" id="{BD687A46-75A4-9571-E931-EB9CFF75D038}"/>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571C6DFE-DAB2-14BB-CBDC-BCA4817B39AC}"/>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5AC7214A-0BFC-B51E-0A05-3CA3CB8A958F}"/>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pic>
        <p:nvPicPr>
          <p:cNvPr id="14" name="Picture 13">
            <a:extLst>
              <a:ext uri="{FF2B5EF4-FFF2-40B4-BE49-F238E27FC236}">
                <a16:creationId xmlns:a16="http://schemas.microsoft.com/office/drawing/2014/main" id="{BF032537-750E-BA46-CFC8-354E15A09BBB}"/>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15" name="Slide Number Placeholder 3">
            <a:extLst>
              <a:ext uri="{FF2B5EF4-FFF2-40B4-BE49-F238E27FC236}">
                <a16:creationId xmlns:a16="http://schemas.microsoft.com/office/drawing/2014/main" id="{E4C6FC8E-7299-8656-DA4C-268C30201A9A}"/>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
        <p:nvSpPr>
          <p:cNvPr id="17" name="Slide Number Placeholder 3">
            <a:extLst>
              <a:ext uri="{FF2B5EF4-FFF2-40B4-BE49-F238E27FC236}">
                <a16:creationId xmlns:a16="http://schemas.microsoft.com/office/drawing/2014/main" id="{FDE345B6-D5DC-956D-FB2F-0FF33418462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
        <p:nvSpPr>
          <p:cNvPr id="18" name="Slide Number Placeholder 3">
            <a:extLst>
              <a:ext uri="{FF2B5EF4-FFF2-40B4-BE49-F238E27FC236}">
                <a16:creationId xmlns:a16="http://schemas.microsoft.com/office/drawing/2014/main" id="{FC314C17-EE89-D4FF-7472-71B194C0CC61}"/>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
        <p:nvSpPr>
          <p:cNvPr id="19" name="Slide Number Placeholder 3">
            <a:extLst>
              <a:ext uri="{FF2B5EF4-FFF2-40B4-BE49-F238E27FC236}">
                <a16:creationId xmlns:a16="http://schemas.microsoft.com/office/drawing/2014/main" id="{CEC418C6-DC88-3973-FA56-2C8696276C0B}"/>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a:solidFill>
                <a:schemeClr val="tx1"/>
              </a:solidFill>
              <a:latin typeface="Arial" panose="020B0604020202020204" pitchFamily="34" charset="0"/>
              <a:ea typeface="Arial" panose="02000503000000020004" pitchFamily="2" charset="0"/>
            </a:endParaRPr>
          </a:p>
        </p:txBody>
      </p:sp>
      <p:sp>
        <p:nvSpPr>
          <p:cNvPr id="2" name="Rectangle 1" descr="Marker showing slides are confidential ">
            <a:extLst>
              <a:ext uri="{FF2B5EF4-FFF2-40B4-BE49-F238E27FC236}">
                <a16:creationId xmlns:a16="http://schemas.microsoft.com/office/drawing/2014/main" id="{711EDC3E-BC01-F67D-4B57-63A2731328B9}"/>
              </a:ext>
              <a:ext uri="{C183D7F6-B498-43B3-948B-1728B52AA6E4}">
                <adec:decorative xmlns:adec="http://schemas.microsoft.com/office/drawing/2017/decorative" val="0"/>
              </a:ext>
            </a:extLst>
          </p:cNvPr>
          <p:cNvSpPr/>
          <p:nvPr userDrawn="1"/>
        </p:nvSpPr>
        <p:spPr>
          <a:xfrm>
            <a:off x="5334000" y="0"/>
            <a:ext cx="15240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a:latin typeface="Arial" panose="020B0604020202020204" pitchFamily="34" charset="0"/>
              </a:rPr>
              <a:t>CONFIDENTIAL</a:t>
            </a:r>
          </a:p>
        </p:txBody>
      </p:sp>
    </p:spTree>
    <p:extLst>
      <p:ext uri="{BB962C8B-B14F-4D97-AF65-F5344CB8AC3E}">
        <p14:creationId xmlns:p14="http://schemas.microsoft.com/office/powerpoint/2010/main" val="1255703194"/>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Placeholder 6">
            <a:extLst>
              <a:ext uri="{FF2B5EF4-FFF2-40B4-BE49-F238E27FC236}">
                <a16:creationId xmlns:a16="http://schemas.microsoft.com/office/drawing/2014/main" id="{8D95A3C9-9C62-4772-A1CE-36239AA18826}"/>
              </a:ext>
            </a:extLst>
          </p:cNvPr>
          <p:cNvSpPr>
            <a:spLocks noGrp="1"/>
          </p:cNvSpPr>
          <p:nvPr>
            <p:ph type="title"/>
          </p:nvPr>
        </p:nvSpPr>
        <p:spPr>
          <a:xfrm>
            <a:off x="466725" y="365125"/>
            <a:ext cx="4324350" cy="1325563"/>
          </a:xfrm>
          <a:prstGeom prst="rect">
            <a:avLst/>
          </a:prstGeom>
        </p:spPr>
        <p:txBody>
          <a:bodyPr vert="horz" lIns="91440" tIns="45720" rIns="91440" bIns="45720" rtlCol="0" anchor="ctr">
            <a:normAutofit/>
          </a:bodyPr>
          <a:lstStyle/>
          <a:p>
            <a:r>
              <a:rPr lang="en-US"/>
              <a:t>This is the slide master template</a:t>
            </a:r>
            <a:endParaRPr lang="en-GB"/>
          </a:p>
        </p:txBody>
      </p:sp>
      <p:sp>
        <p:nvSpPr>
          <p:cNvPr id="8" name="Text Placeholder 7">
            <a:extLst>
              <a:ext uri="{FF2B5EF4-FFF2-40B4-BE49-F238E27FC236}">
                <a16:creationId xmlns:a16="http://schemas.microsoft.com/office/drawing/2014/main" id="{D8910A4F-E315-42EE-8468-BC6F4004260A}"/>
              </a:ext>
            </a:extLst>
          </p:cNvPr>
          <p:cNvSpPr>
            <a:spLocks noGrp="1"/>
          </p:cNvSpPr>
          <p:nvPr>
            <p:ph type="body" idx="1"/>
          </p:nvPr>
        </p:nvSpPr>
        <p:spPr>
          <a:xfrm>
            <a:off x="466725" y="1901825"/>
            <a:ext cx="4324350" cy="1325563"/>
          </a:xfrm>
          <a:prstGeom prst="rect">
            <a:avLst/>
          </a:prstGeom>
        </p:spPr>
        <p:txBody>
          <a:bodyPr vert="horz" lIns="91440" tIns="45720" rIns="91440" bIns="45720" rtlCol="0">
            <a:normAutofit/>
          </a:bodyPr>
          <a:lstStyle/>
          <a:p>
            <a:pPr lvl="0"/>
            <a:r>
              <a:rPr lang="en-US"/>
              <a:t>Please select from the available layout slides</a:t>
            </a:r>
            <a:endParaRPr lang="en-GB"/>
          </a:p>
        </p:txBody>
      </p:sp>
    </p:spTree>
    <p:extLst>
      <p:ext uri="{BB962C8B-B14F-4D97-AF65-F5344CB8AC3E}">
        <p14:creationId xmlns:p14="http://schemas.microsoft.com/office/powerpoint/2010/main" val="3704599898"/>
      </p:ext>
    </p:extLst>
  </p:cSld>
  <p:clrMap bg1="lt1" tx1="dk1" bg2="lt2" tx2="dk2" accent1="accent1" accent2="accent2" accent3="accent3" accent4="accent4" accent5="accent5" accent6="accent6" hlink="hlink" folHlink="folHlink"/>
  <p:sldLayoutIdLst>
    <p:sldLayoutId id="2147484092" r:id="rId1"/>
    <p:sldLayoutId id="2147484093" r:id="rId2"/>
    <p:sldLayoutId id="2147484094" r:id="rId3"/>
    <p:sldLayoutId id="2147484095" r:id="rId4"/>
    <p:sldLayoutId id="2147484096" r:id="rId5"/>
    <p:sldLayoutId id="2147484097" r:id="rId6"/>
    <p:sldLayoutId id="2147484098" r:id="rId7"/>
    <p:sldLayoutId id="2147484133" r:id="rId8"/>
    <p:sldLayoutId id="2147484134" r:id="rId9"/>
    <p:sldLayoutId id="2147484135" r:id="rId10"/>
    <p:sldLayoutId id="2147484099" r:id="rId11"/>
    <p:sldLayoutId id="2147484100" r:id="rId12"/>
    <p:sldLayoutId id="2147484101" r:id="rId13"/>
    <p:sldLayoutId id="2147484102" r:id="rId14"/>
    <p:sldLayoutId id="2147484103" r:id="rId15"/>
    <p:sldLayoutId id="2147484104" r:id="rId16"/>
    <p:sldLayoutId id="2147484105" r:id="rId17"/>
    <p:sldLayoutId id="2147484106" r:id="rId18"/>
    <p:sldLayoutId id="2147484107" r:id="rId19"/>
    <p:sldLayoutId id="2147484108" r:id="rId20"/>
    <p:sldLayoutId id="2147484109" r:id="rId21"/>
    <p:sldLayoutId id="2147484110" r:id="rId22"/>
    <p:sldLayoutId id="2147484111" r:id="rId23"/>
    <p:sldLayoutId id="2147484112" r:id="rId24"/>
    <p:sldLayoutId id="2147484113" r:id="rId25"/>
    <p:sldLayoutId id="2147484114" r:id="rId26"/>
    <p:sldLayoutId id="2147484115" r:id="rId27"/>
    <p:sldLayoutId id="2147484116" r:id="rId28"/>
    <p:sldLayoutId id="2147484117" r:id="rId29"/>
    <p:sldLayoutId id="2147484118" r:id="rId30"/>
    <p:sldLayoutId id="2147484119" r:id="rId31"/>
    <p:sldLayoutId id="2147484120" r:id="rId32"/>
    <p:sldLayoutId id="2147484121" r:id="rId33"/>
    <p:sldLayoutId id="2147484122" r:id="rId34"/>
    <p:sldLayoutId id="2147484123" r:id="rId35"/>
    <p:sldLayoutId id="2147484124" r:id="rId36"/>
    <p:sldLayoutId id="2147484125" r:id="rId37"/>
    <p:sldLayoutId id="2147484126" r:id="rId38"/>
    <p:sldLayoutId id="2147484127" r:id="rId39"/>
    <p:sldLayoutId id="2147484128" r:id="rId40"/>
    <p:sldLayoutId id="2147484129" r:id="rId41"/>
    <p:sldLayoutId id="2147484130" r:id="rId42"/>
    <p:sldLayoutId id="2147484131" r:id="rId43"/>
    <p:sldLayoutId id="2147484132" r:id="rId44"/>
  </p:sldLayoutIdLst>
  <p:hf hdr="0" dt="0"/>
  <p:txStyles>
    <p:titleStyle>
      <a:lvl1pPr algn="l" defTabSz="914400" rtl="0" eaLnBrk="1" latinLnBrk="0" hangingPunct="1">
        <a:lnSpc>
          <a:spcPct val="90000"/>
        </a:lnSpc>
        <a:spcBef>
          <a:spcPct val="0"/>
        </a:spcBef>
        <a:buNone/>
        <a:defRPr sz="4000" b="1" kern="1200">
          <a:solidFill>
            <a:schemeClr val="tx1"/>
          </a:solidFill>
          <a:latin typeface="Arial" panose="020B0604020202020204" pitchFamily="34" charset="0"/>
          <a:ea typeface="Arial" panose="020B0604020202020204" pitchFamily="34" charset="0"/>
          <a:cs typeface="Arial" panose="020B060402020202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nice.org.uk/terms-and-conditions#notice-of-rights" TargetMode="External"/><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8.xml"/><Relationship Id="rId5" Type="http://schemas.openxmlformats.org/officeDocument/2006/relationships/image" Target="../media/image9.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slide" Target="slide39.xml"/><Relationship Id="rId2" Type="http://schemas.openxmlformats.org/officeDocument/2006/relationships/notesSlide" Target="../notesSlides/notesSlide12.xml"/><Relationship Id="rId1" Type="http://schemas.openxmlformats.org/officeDocument/2006/relationships/slideLayout" Target="../slideLayouts/slideLayout8.xml"/><Relationship Id="rId5" Type="http://schemas.openxmlformats.org/officeDocument/2006/relationships/image" Target="../media/image6.sv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slide" Target="slide41.xml"/><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notesSlide" Target="../notesSlides/notesSlide14.xml"/><Relationship Id="rId1" Type="http://schemas.openxmlformats.org/officeDocument/2006/relationships/slideLayout" Target="../slideLayouts/slideLayout8.xml"/><Relationship Id="rId4" Type="http://schemas.openxmlformats.org/officeDocument/2006/relationships/slide" Target="slide43.xml"/></Relationships>
</file>

<file path=ppt/slides/_rels/slide15.xml.rels><?xml version="1.0" encoding="UTF-8" standalone="yes"?>
<Relationships xmlns="http://schemas.openxmlformats.org/package/2006/relationships"><Relationship Id="rId3" Type="http://schemas.openxmlformats.org/officeDocument/2006/relationships/slide" Target="slide43.xml"/><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8.xml"/><Relationship Id="rId5" Type="http://schemas.openxmlformats.org/officeDocument/2006/relationships/image" Target="../media/image7.png"/><Relationship Id="rId4" Type="http://schemas.openxmlformats.org/officeDocument/2006/relationships/image" Target="../media/image6.sv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8.xml"/><Relationship Id="rId5" Type="http://schemas.openxmlformats.org/officeDocument/2006/relationships/image" Target="../media/image7.png"/><Relationship Id="rId4" Type="http://schemas.openxmlformats.org/officeDocument/2006/relationships/image" Target="../media/image6.svg"/></Relationships>
</file>

<file path=ppt/slides/_rels/slide1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14.xml"/><Relationship Id="rId7" Type="http://schemas.openxmlformats.org/officeDocument/2006/relationships/image" Target="../media/image6.svg"/><Relationship Id="rId2" Type="http://schemas.openxmlformats.org/officeDocument/2006/relationships/notesSlide" Target="../notesSlides/notesSlide18.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slide" Target="slide43.xml"/><Relationship Id="rId4" Type="http://schemas.openxmlformats.org/officeDocument/2006/relationships/slide" Target="slide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8.xml"/><Relationship Id="rId5" Type="http://schemas.openxmlformats.org/officeDocument/2006/relationships/image" Target="../media/image8.png"/><Relationship Id="rId4" Type="http://schemas.openxmlformats.org/officeDocument/2006/relationships/image" Target="../media/image6.svg"/></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8.xml"/><Relationship Id="rId5" Type="http://schemas.openxmlformats.org/officeDocument/2006/relationships/image" Target="../media/image7.png"/><Relationship Id="rId4" Type="http://schemas.openxmlformats.org/officeDocument/2006/relationships/image" Target="../media/image6.svg"/></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8.xml"/><Relationship Id="rId5" Type="http://schemas.openxmlformats.org/officeDocument/2006/relationships/image" Target="../media/image8.png"/><Relationship Id="rId4" Type="http://schemas.openxmlformats.org/officeDocument/2006/relationships/image" Target="../media/image6.svg"/></Relationships>
</file>

<file path=ppt/slides/_rels/slide24.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notesSlide" Target="../notesSlides/notesSlide24.xml"/><Relationship Id="rId1" Type="http://schemas.openxmlformats.org/officeDocument/2006/relationships/slideLayout" Target="../slideLayouts/slideLayout8.xml"/><Relationship Id="rId5" Type="http://schemas.openxmlformats.org/officeDocument/2006/relationships/slide" Target="slide46.xml"/><Relationship Id="rId4" Type="http://schemas.openxmlformats.org/officeDocument/2006/relationships/slide" Target="slide45.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8.xml"/><Relationship Id="rId5" Type="http://schemas.openxmlformats.org/officeDocument/2006/relationships/image" Target="../media/image8.png"/><Relationship Id="rId4" Type="http://schemas.openxmlformats.org/officeDocument/2006/relationships/image" Target="../media/image6.svg"/></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8.xml"/><Relationship Id="rId5" Type="http://schemas.openxmlformats.org/officeDocument/2006/relationships/image" Target="../media/image8.png"/><Relationship Id="rId4" Type="http://schemas.openxmlformats.org/officeDocument/2006/relationships/image" Target="../media/image6.svg"/></Relationships>
</file>

<file path=ppt/slides/_rels/slide27.xml.rels><?xml version="1.0" encoding="UTF-8" standalone="yes"?>
<Relationships xmlns="http://schemas.openxmlformats.org/package/2006/relationships"><Relationship Id="rId3" Type="http://schemas.openxmlformats.org/officeDocument/2006/relationships/slide" Target="slide26.xml"/><Relationship Id="rId7" Type="http://schemas.openxmlformats.org/officeDocument/2006/relationships/image" Target="../media/image8.png"/><Relationship Id="rId2" Type="http://schemas.openxmlformats.org/officeDocument/2006/relationships/notesSlide" Target="../notesSlides/notesSlide27.xml"/><Relationship Id="rId1" Type="http://schemas.openxmlformats.org/officeDocument/2006/relationships/slideLayout" Target="../slideLayouts/slideLayout8.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slide" Target="slide13.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8.xml"/><Relationship Id="rId5" Type="http://schemas.openxmlformats.org/officeDocument/2006/relationships/image" Target="../media/image8.png"/><Relationship Id="rId4" Type="http://schemas.openxmlformats.org/officeDocument/2006/relationships/image" Target="../media/image6.svg"/></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3" Type="http://schemas.openxmlformats.org/officeDocument/2006/relationships/slide" Target="slide47.xml"/><Relationship Id="rId2" Type="http://schemas.openxmlformats.org/officeDocument/2006/relationships/notesSlide" Target="../notesSlides/notesSlide30.xml"/><Relationship Id="rId1" Type="http://schemas.openxmlformats.org/officeDocument/2006/relationships/slideLayout" Target="../slideLayouts/slideLayout8.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9.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8.xml"/></Relationships>
</file>

<file path=ppt/slides/_rels/slide4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8.xml"/><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image" Target="../media/image6.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A60A617C-9F99-4917-8E5F-4CCB2DA126B5}"/>
              </a:ext>
            </a:extLst>
          </p:cNvPr>
          <p:cNvSpPr>
            <a:spLocks noGrp="1"/>
          </p:cNvSpPr>
          <p:nvPr>
            <p:ph type="ctrTitle"/>
          </p:nvPr>
        </p:nvSpPr>
        <p:spPr>
          <a:xfrm>
            <a:off x="496384" y="682267"/>
            <a:ext cx="8114216" cy="1589637"/>
          </a:xfrm>
        </p:spPr>
        <p:txBody>
          <a:bodyPr>
            <a:normAutofit fontScale="90000"/>
          </a:bodyPr>
          <a:lstStyle/>
          <a:p>
            <a:r>
              <a:rPr lang="en-GB">
                <a:latin typeface="Arial" panose="020B0604020202020204" pitchFamily="34" charset="0"/>
                <a:cs typeface="Arial" panose="020B0604020202020204" pitchFamily="34" charset="0"/>
              </a:rPr>
              <a:t>Bimekizumab for treating moderate to severe hidradenitis suppurativa</a:t>
            </a:r>
          </a:p>
        </p:txBody>
      </p:sp>
      <p:sp>
        <p:nvSpPr>
          <p:cNvPr id="6" name="Text Placeholder 5">
            <a:extLst>
              <a:ext uri="{FF2B5EF4-FFF2-40B4-BE49-F238E27FC236}">
                <a16:creationId xmlns:a16="http://schemas.microsoft.com/office/drawing/2014/main" id="{98A60C21-0744-4ACA-AB51-4CC911E5D748}"/>
              </a:ext>
            </a:extLst>
          </p:cNvPr>
          <p:cNvSpPr>
            <a:spLocks noGrp="1"/>
          </p:cNvSpPr>
          <p:nvPr>
            <p:ph type="body" sz="quarter" idx="12"/>
          </p:nvPr>
        </p:nvSpPr>
        <p:spPr>
          <a:xfrm>
            <a:off x="313504" y="2396441"/>
            <a:ext cx="11328186" cy="2882900"/>
          </a:xfrm>
        </p:spPr>
        <p:txBody>
          <a:bodyPr>
            <a:normAutofit/>
          </a:bodyPr>
          <a:lstStyle/>
          <a:p>
            <a:pPr defTabSz="703434">
              <a:lnSpc>
                <a:spcPct val="100000"/>
              </a:lnSpc>
              <a:spcBef>
                <a:spcPts val="1200"/>
              </a:spcBef>
              <a:defRPr/>
            </a:pPr>
            <a:r>
              <a:rPr lang="en-US" sz="2200" b="1">
                <a:latin typeface="Arial" panose="020B0604020202020204" pitchFamily="34" charset="0"/>
                <a:cs typeface="Arial" panose="020B0604020202020204" pitchFamily="34" charset="0"/>
              </a:rPr>
              <a:t>Technology Appraisal Committee B [11 September 2024]</a:t>
            </a:r>
          </a:p>
          <a:p>
            <a:pPr defTabSz="703434">
              <a:lnSpc>
                <a:spcPct val="100000"/>
              </a:lnSpc>
              <a:spcBef>
                <a:spcPts val="1200"/>
              </a:spcBef>
              <a:defRPr/>
            </a:pPr>
            <a:r>
              <a:rPr lang="en-US" sz="2200" b="1">
                <a:latin typeface="Arial" panose="020B0604020202020204" pitchFamily="34" charset="0"/>
                <a:cs typeface="Arial" panose="020B0604020202020204" pitchFamily="34" charset="0"/>
              </a:rPr>
              <a:t>Chair: </a:t>
            </a:r>
            <a:r>
              <a:rPr lang="en-US" sz="2200"/>
              <a:t>Baljit Singh</a:t>
            </a:r>
            <a:endParaRPr lang="en-US" sz="2200">
              <a:latin typeface="Arial" panose="020B0604020202020204" pitchFamily="34" charset="0"/>
              <a:cs typeface="Arial" panose="020B0604020202020204" pitchFamily="34" charset="0"/>
            </a:endParaRPr>
          </a:p>
          <a:p>
            <a:pPr defTabSz="703434">
              <a:lnSpc>
                <a:spcPct val="100000"/>
              </a:lnSpc>
              <a:spcBef>
                <a:spcPts val="1200"/>
              </a:spcBef>
              <a:defRPr/>
            </a:pPr>
            <a:r>
              <a:rPr lang="en-US" sz="2200" b="1">
                <a:latin typeface="Arial" panose="020B0604020202020204" pitchFamily="34" charset="0"/>
                <a:cs typeface="Arial" panose="020B0604020202020204" pitchFamily="34" charset="0"/>
              </a:rPr>
              <a:t>Lead team:</a:t>
            </a:r>
            <a:r>
              <a:rPr lang="en-US" sz="2200" b="1"/>
              <a:t> </a:t>
            </a:r>
            <a:r>
              <a:rPr lang="en-US" sz="2200"/>
              <a:t>Anna </a:t>
            </a:r>
            <a:r>
              <a:rPr lang="en-US" sz="2200" err="1"/>
              <a:t>Pracz</a:t>
            </a:r>
            <a:r>
              <a:rPr lang="en-US" sz="2200">
                <a:latin typeface="Arial" panose="020B0604020202020204" pitchFamily="34" charset="0"/>
                <a:cs typeface="Arial" panose="020B0604020202020204" pitchFamily="34" charset="0"/>
              </a:rPr>
              <a:t>, Nigel Westwood, Andrew Makin</a:t>
            </a:r>
          </a:p>
          <a:p>
            <a:pPr defTabSz="703434">
              <a:lnSpc>
                <a:spcPct val="100000"/>
              </a:lnSpc>
              <a:spcBef>
                <a:spcPts val="1200"/>
              </a:spcBef>
              <a:defRPr/>
            </a:pPr>
            <a:r>
              <a:rPr lang="en-US" sz="2200" b="1">
                <a:latin typeface="Arial" panose="020B0604020202020204" pitchFamily="34" charset="0"/>
                <a:cs typeface="Arial" panose="020B0604020202020204" pitchFamily="34" charset="0"/>
              </a:rPr>
              <a:t>External assessment group: </a:t>
            </a:r>
            <a:r>
              <a:rPr lang="en-US" sz="2200">
                <a:latin typeface="Arial" panose="020B0604020202020204" pitchFamily="34" charset="0"/>
                <a:cs typeface="Arial" panose="020B0604020202020204" pitchFamily="34" charset="0"/>
              </a:rPr>
              <a:t>CRD and CHE, York </a:t>
            </a:r>
            <a:endParaRPr lang="en-US" sz="2200" strike="sngStrike">
              <a:latin typeface="Arial" panose="020B0604020202020204" pitchFamily="34" charset="0"/>
              <a:cs typeface="Arial" panose="020B0604020202020204" pitchFamily="34" charset="0"/>
            </a:endParaRPr>
          </a:p>
          <a:p>
            <a:pPr defTabSz="703434">
              <a:lnSpc>
                <a:spcPct val="100000"/>
              </a:lnSpc>
              <a:spcBef>
                <a:spcPts val="1200"/>
              </a:spcBef>
              <a:defRPr/>
            </a:pPr>
            <a:r>
              <a:rPr lang="en-US" sz="2200" b="1">
                <a:latin typeface="Arial" panose="020B0604020202020204" pitchFamily="34" charset="0"/>
                <a:cs typeface="Arial" panose="020B0604020202020204" pitchFamily="34" charset="0"/>
              </a:rPr>
              <a:t>Technical team:</a:t>
            </a:r>
            <a:r>
              <a:rPr lang="en-US" sz="2200">
                <a:latin typeface="Arial" panose="020B0604020202020204" pitchFamily="34" charset="0"/>
                <a:cs typeface="Arial" panose="020B0604020202020204" pitchFamily="34" charset="0"/>
              </a:rPr>
              <a:t> Dilan Savani, Caron Jones, Janet Robertson</a:t>
            </a:r>
          </a:p>
          <a:p>
            <a:pPr defTabSz="703434">
              <a:lnSpc>
                <a:spcPct val="100000"/>
              </a:lnSpc>
              <a:spcBef>
                <a:spcPts val="1200"/>
              </a:spcBef>
              <a:defRPr/>
            </a:pPr>
            <a:r>
              <a:rPr lang="en-US" sz="2200" b="1">
                <a:latin typeface="Arial" panose="020B0604020202020204" pitchFamily="34" charset="0"/>
                <a:cs typeface="Arial" panose="020B0604020202020204" pitchFamily="34" charset="0"/>
              </a:rPr>
              <a:t>Company: </a:t>
            </a:r>
            <a:r>
              <a:rPr lang="en-US" sz="2200">
                <a:latin typeface="Arial" panose="020B0604020202020204" pitchFamily="34" charset="0"/>
                <a:cs typeface="Arial" panose="020B0604020202020204" pitchFamily="34" charset="0"/>
              </a:rPr>
              <a:t>UCB</a:t>
            </a:r>
          </a:p>
          <a:p>
            <a:pPr>
              <a:spcBef>
                <a:spcPts val="1200"/>
              </a:spcBef>
            </a:pPr>
            <a:endParaRPr lang="en-GB" sz="220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079A72F6-6F25-4FD7-939A-E0D4CE27677C}"/>
              </a:ext>
            </a:extLst>
          </p:cNvPr>
          <p:cNvSpPr/>
          <p:nvPr/>
        </p:nvSpPr>
        <p:spPr>
          <a:xfrm>
            <a:off x="8966200" y="830755"/>
            <a:ext cx="2858370" cy="64633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Arial" panose="020B0604020202020204" pitchFamily="34" charset="0"/>
                <a:cs typeface="Arial" panose="020B0604020202020204" pitchFamily="34" charset="0"/>
              </a:rPr>
              <a:t>For public – contains redacted information</a:t>
            </a:r>
          </a:p>
        </p:txBody>
      </p:sp>
      <p:sp>
        <p:nvSpPr>
          <p:cNvPr id="7" name="Text Placeholder 3">
            <a:extLst>
              <a:ext uri="{FF2B5EF4-FFF2-40B4-BE49-F238E27FC236}">
                <a16:creationId xmlns:a16="http://schemas.microsoft.com/office/drawing/2014/main" id="{2B058ACA-0B66-4077-AB91-60A1F832DEAF}"/>
              </a:ext>
            </a:extLst>
          </p:cNvPr>
          <p:cNvSpPr txBox="1">
            <a:spLocks/>
          </p:cNvSpPr>
          <p:nvPr/>
        </p:nvSpPr>
        <p:spPr>
          <a:xfrm>
            <a:off x="1500554" y="5996978"/>
            <a:ext cx="10324016" cy="477838"/>
          </a:xfrm>
          <a:prstGeom prst="rect">
            <a:avLst/>
          </a:prstGeom>
        </p:spPr>
        <p:txBody>
          <a:bodyPr anchor="ctr"/>
          <a:lstStyle>
            <a:lvl1pPr marL="0" indent="0" algn="l" defTabSz="914400" rtl="0" eaLnBrk="1" latinLnBrk="0" hangingPunct="1">
              <a:lnSpc>
                <a:spcPct val="90000"/>
              </a:lnSpc>
              <a:spcBef>
                <a:spcPts val="1000"/>
              </a:spcBef>
              <a:buFontTx/>
              <a:buNone/>
              <a:defRPr sz="1800" kern="1200">
                <a:solidFill>
                  <a:schemeClr val="bg1">
                    <a:lumMod val="95000"/>
                  </a:schemeClr>
                </a:solidFill>
                <a:latin typeface="Arial" panose="020F0502020204030203" pitchFamily="34" charset="0"/>
                <a:ea typeface="Arial" panose="020F0502020204030203" pitchFamily="34" charset="0"/>
                <a:cs typeface="Arial" panose="020F0502020204030203" pitchFamily="34" charset="0"/>
              </a:defRPr>
            </a:lvl1pPr>
            <a:lvl2pPr marL="685800" indent="-228600" algn="l" defTabSz="914400" rtl="0" eaLnBrk="1" latinLnBrk="0" hangingPunct="1">
              <a:lnSpc>
                <a:spcPct val="90000"/>
              </a:lnSpc>
              <a:spcBef>
                <a:spcPts val="500"/>
              </a:spcBef>
              <a:buFontTx/>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Tx/>
              <a:buNone/>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Tx/>
              <a:buNone/>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Tx/>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GB">
                <a:solidFill>
                  <a:schemeClr val="tx1"/>
                </a:solidFill>
                <a:latin typeface="Arial" panose="020B0604020202020204" pitchFamily="34" charset="0"/>
                <a:ea typeface="Times New Roman" panose="02020603050405020304" pitchFamily="18" charset="0"/>
                <a:cs typeface="Arial" panose="020B0604020202020204" pitchFamily="34" charset="0"/>
              </a:rPr>
              <a:t>© NICE </a:t>
            </a:r>
            <a:fld id="{029CBA81-C7A1-4297-9E86-82333D5E6273}" type="datetimeyyyy">
              <a:rPr lang="en-GB" smtClean="0">
                <a:solidFill>
                  <a:schemeClr val="tx1"/>
                </a:solidFill>
                <a:latin typeface="Arial" panose="020B0604020202020204" pitchFamily="34" charset="0"/>
                <a:ea typeface="Times New Roman" panose="02020603050405020304" pitchFamily="18" charset="0"/>
                <a:cs typeface="Arial" panose="020B0604020202020204" pitchFamily="34" charset="0"/>
              </a:rPr>
              <a:t>2024</a:t>
            </a:fld>
            <a:r>
              <a:rPr lang="en-GB">
                <a:solidFill>
                  <a:schemeClr val="tx1"/>
                </a:solidFill>
                <a:latin typeface="Arial" panose="020B0604020202020204" pitchFamily="34" charset="0"/>
                <a:ea typeface="Times New Roman" panose="02020603050405020304" pitchFamily="18" charset="0"/>
                <a:cs typeface="Arial" panose="020B0604020202020204" pitchFamily="34" charset="0"/>
              </a:rPr>
              <a:t>. All rights reserved. Subject to </a:t>
            </a:r>
            <a:r>
              <a:rPr lang="en-GB">
                <a:solidFill>
                  <a:schemeClr val="tx1"/>
                </a:solidFill>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Notice of rights</a:t>
            </a:r>
            <a:r>
              <a:rPr lang="en-GB">
                <a:solidFill>
                  <a:schemeClr val="tx1"/>
                </a:solidFill>
                <a:latin typeface="Arial" panose="020B0604020202020204" pitchFamily="34" charset="0"/>
                <a:ea typeface="Times New Roman" panose="02020603050405020304" pitchFamily="18" charset="0"/>
                <a:cs typeface="Arial" panose="020B0604020202020204" pitchFamily="34" charset="0"/>
              </a:rPr>
              <a:t>.</a:t>
            </a:r>
            <a:r>
              <a:rPr lang="en-GB">
                <a:solidFill>
                  <a:schemeClr val="tx1"/>
                </a:solidFill>
                <a:latin typeface="Arial" panose="020B0604020202020204" pitchFamily="34" charset="0"/>
                <a:ea typeface="Arial" panose="02000503000000020004" pitchFamily="2" charset="0"/>
                <a:cs typeface="Arial" panose="020B0604020202020204" pitchFamily="34" charset="0"/>
              </a:rPr>
              <a:t> </a:t>
            </a:r>
            <a:endParaRPr lang="en-US">
              <a:solidFill>
                <a:schemeClr val="tx1"/>
              </a:solidFill>
              <a:latin typeface="Arial" panose="020B0604020202020204" pitchFamily="34" charset="0"/>
              <a:ea typeface="Arial" panose="02000503000000020004" pitchFamily="2" charset="0"/>
              <a:cs typeface="Arial" panose="020B0604020202020204" pitchFamily="34" charset="0"/>
            </a:endParaRPr>
          </a:p>
        </p:txBody>
      </p:sp>
    </p:spTree>
    <p:extLst>
      <p:ext uri="{BB962C8B-B14F-4D97-AF65-F5344CB8AC3E}">
        <p14:creationId xmlns:p14="http://schemas.microsoft.com/office/powerpoint/2010/main" val="3793402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EDC34036-A7A6-E00B-516C-A07E5F9B7441}"/>
              </a:ext>
            </a:extLst>
          </p:cNvPr>
          <p:cNvSpPr>
            <a:spLocks noGrp="1"/>
          </p:cNvSpPr>
          <p:nvPr>
            <p:ph type="title"/>
          </p:nvPr>
        </p:nvSpPr>
        <p:spPr/>
        <p:txBody>
          <a:bodyPr>
            <a:normAutofit/>
          </a:bodyPr>
          <a:lstStyle/>
          <a:p>
            <a:r>
              <a:rPr lang="en-GB" sz="2800"/>
              <a:t>Key issues for discussion - model</a:t>
            </a:r>
          </a:p>
        </p:txBody>
      </p:sp>
      <p:graphicFrame>
        <p:nvGraphicFramePr>
          <p:cNvPr id="6" name="Table 6" descr="Key issues for discussion, including clinical and cost effectiveness">
            <a:extLst>
              <a:ext uri="{FF2B5EF4-FFF2-40B4-BE49-F238E27FC236}">
                <a16:creationId xmlns:a16="http://schemas.microsoft.com/office/drawing/2014/main" id="{A94190EE-F4C3-48A7-918D-4A104E53CFA4}"/>
              </a:ext>
            </a:extLst>
          </p:cNvPr>
          <p:cNvGraphicFramePr>
            <a:graphicFrameLocks noGrp="1"/>
          </p:cNvGraphicFramePr>
          <p:nvPr>
            <p:extLst>
              <p:ext uri="{D42A27DB-BD31-4B8C-83A1-F6EECF244321}">
                <p14:modId xmlns:p14="http://schemas.microsoft.com/office/powerpoint/2010/main" val="3659541444"/>
              </p:ext>
            </p:extLst>
          </p:nvPr>
        </p:nvGraphicFramePr>
        <p:xfrm>
          <a:off x="306380" y="1053230"/>
          <a:ext cx="10532605" cy="5306774"/>
        </p:xfrm>
        <a:graphic>
          <a:graphicData uri="http://schemas.openxmlformats.org/drawingml/2006/table">
            <a:tbl>
              <a:tblPr firstRow="1" bandRow="1">
                <a:tableStyleId>{5C22544A-7EE6-4342-B048-85BDC9FD1C3A}</a:tableStyleId>
              </a:tblPr>
              <a:tblGrid>
                <a:gridCol w="1036193">
                  <a:extLst>
                    <a:ext uri="{9D8B030D-6E8A-4147-A177-3AD203B41FA5}">
                      <a16:colId xmlns:a16="http://schemas.microsoft.com/office/drawing/2014/main" val="2351925732"/>
                    </a:ext>
                  </a:extLst>
                </a:gridCol>
                <a:gridCol w="7455739">
                  <a:extLst>
                    <a:ext uri="{9D8B030D-6E8A-4147-A177-3AD203B41FA5}">
                      <a16:colId xmlns:a16="http://schemas.microsoft.com/office/drawing/2014/main" val="3322847139"/>
                    </a:ext>
                  </a:extLst>
                </a:gridCol>
                <a:gridCol w="2040673">
                  <a:extLst>
                    <a:ext uri="{9D8B030D-6E8A-4147-A177-3AD203B41FA5}">
                      <a16:colId xmlns:a16="http://schemas.microsoft.com/office/drawing/2014/main" val="354127724"/>
                    </a:ext>
                  </a:extLst>
                </a:gridCol>
              </a:tblGrid>
              <a:tr h="372347">
                <a:tc>
                  <a:txBody>
                    <a:bodyPr/>
                    <a:lstStyle/>
                    <a:p>
                      <a:endParaRPr lang="en-GB" sz="1750">
                        <a:latin typeface="Arial" panose="020B0604020202020204" pitchFamily="34" charset="0"/>
                      </a:endParaRPr>
                    </a:p>
                  </a:txBody>
                  <a:tcPr/>
                </a:tc>
                <a:tc>
                  <a:txBody>
                    <a:bodyPr/>
                    <a:lstStyle/>
                    <a:p>
                      <a:r>
                        <a:rPr lang="en-GB" sz="1750">
                          <a:latin typeface="Arial" panose="020B0604020202020204" pitchFamily="34" charset="0"/>
                        </a:rPr>
                        <a:t>Issue</a:t>
                      </a:r>
                    </a:p>
                  </a:txBody>
                  <a:tcPr/>
                </a:tc>
                <a:tc>
                  <a:txBody>
                    <a:bodyPr/>
                    <a:lstStyle/>
                    <a:p>
                      <a:r>
                        <a:rPr lang="en-GB" sz="1750">
                          <a:latin typeface="Arial" panose="020B0604020202020204" pitchFamily="34" charset="0"/>
                        </a:rPr>
                        <a:t>ICER impact</a:t>
                      </a:r>
                    </a:p>
                  </a:txBody>
                  <a:tcPr/>
                </a:tc>
                <a:extLst>
                  <a:ext uri="{0D108BD9-81ED-4DB2-BD59-A6C34878D82A}">
                    <a16:rowId xmlns:a16="http://schemas.microsoft.com/office/drawing/2014/main" val="2647452487"/>
                  </a:ext>
                </a:extLst>
              </a:tr>
              <a:tr h="649626">
                <a:tc rowSpan="8">
                  <a:txBody>
                    <a:bodyPr/>
                    <a:lstStyle/>
                    <a:p>
                      <a:r>
                        <a:rPr lang="en-GB" sz="1750" b="1">
                          <a:solidFill>
                            <a:schemeClr val="bg1"/>
                          </a:solidFill>
                          <a:latin typeface="Arial" panose="020B0604020202020204" pitchFamily="34" charset="0"/>
                        </a:rPr>
                        <a:t>Model</a:t>
                      </a:r>
                    </a:p>
                  </a:txBody>
                  <a:tcPr anchor="ctr">
                    <a:solidFill>
                      <a:schemeClr val="accent2"/>
                    </a:solidFill>
                  </a:tcPr>
                </a:tc>
                <a:tc>
                  <a:txBody>
                    <a:bodyPr/>
                    <a:lstStyle/>
                    <a:p>
                      <a:r>
                        <a:rPr lang="en-GB" sz="1800">
                          <a:latin typeface="Arial" panose="020B0604020202020204" pitchFamily="34" charset="0"/>
                        </a:rPr>
                        <a:t>Third-line use of adalimumab following discontinuation of bimekizumab and secukinumab </a:t>
                      </a:r>
                    </a:p>
                  </a:txBody>
                  <a:tcPr anchor="ctr"/>
                </a:tc>
                <a:tc>
                  <a:txBody>
                    <a:bodyPr/>
                    <a:lstStyle/>
                    <a:p>
                      <a:r>
                        <a:rPr lang="en-GB" sz="1800">
                          <a:latin typeface="Arial" panose="020B0604020202020204" pitchFamily="34" charset="0"/>
                        </a:rPr>
                        <a:t>Large</a:t>
                      </a:r>
                      <a:endParaRPr lang="en-GB" sz="1800" baseline="30000">
                        <a:latin typeface="Arial" panose="020B0604020202020204" pitchFamily="34" charset="0"/>
                      </a:endParaRPr>
                    </a:p>
                  </a:txBody>
                  <a:tcPr anchor="ctr"/>
                </a:tc>
                <a:extLst>
                  <a:ext uri="{0D108BD9-81ED-4DB2-BD59-A6C34878D82A}">
                    <a16:rowId xmlns:a16="http://schemas.microsoft.com/office/drawing/2014/main" val="1299443881"/>
                  </a:ext>
                </a:extLst>
              </a:tr>
              <a:tr h="649626">
                <a:tc vMerge="1">
                  <a:txBody>
                    <a:bodyPr/>
                    <a:lstStyle/>
                    <a:p>
                      <a:endParaRPr/>
                    </a:p>
                  </a:txBody>
                  <a:tcPr anchor="ctr">
                    <a:solidFill>
                      <a:schemeClr val="accent2"/>
                    </a:solidFill>
                  </a:tcPr>
                </a:tc>
                <a:tc>
                  <a:txBody>
                    <a:bodyPr/>
                    <a:lstStyle/>
                    <a:p>
                      <a:r>
                        <a:rPr lang="en-GB" sz="1800">
                          <a:latin typeface="Arial" panose="020B0604020202020204" pitchFamily="34" charset="0"/>
                        </a:rPr>
                        <a:t>Modelling up-titration of secukinumab</a:t>
                      </a:r>
                    </a:p>
                  </a:txBody>
                  <a:tcPr anchor="ctr"/>
                </a:tc>
                <a:tc>
                  <a:txBody>
                    <a:bodyPr/>
                    <a:lstStyle/>
                    <a:p>
                      <a:r>
                        <a:rPr lang="en-GB" sz="1800">
                          <a:latin typeface="Arial" panose="020B0604020202020204" pitchFamily="34" charset="0"/>
                        </a:rPr>
                        <a:t>Unknown</a:t>
                      </a:r>
                      <a:endParaRPr lang="en-GB" sz="1800" baseline="30000">
                        <a:latin typeface="Arial" panose="020B0604020202020204" pitchFamily="34" charset="0"/>
                      </a:endParaRPr>
                    </a:p>
                  </a:txBody>
                  <a:tcPr anchor="ctr"/>
                </a:tc>
                <a:extLst>
                  <a:ext uri="{0D108BD9-81ED-4DB2-BD59-A6C34878D82A}">
                    <a16:rowId xmlns:a16="http://schemas.microsoft.com/office/drawing/2014/main" val="1907513868"/>
                  </a:ext>
                </a:extLst>
              </a:tr>
              <a:tr h="458205">
                <a:tc vMerge="1">
                  <a:txBody>
                    <a:bodyPr/>
                    <a:lstStyle/>
                    <a:p>
                      <a:endParaRPr lang="en-GB">
                        <a:latin typeface="Arial" panose="020B0604020202020204" pitchFamily="34" charset="0"/>
                      </a:endParaRPr>
                    </a:p>
                  </a:txBody>
                  <a:tcPr anchor="ctr"/>
                </a:tc>
                <a:tc>
                  <a:txBody>
                    <a:bodyPr/>
                    <a:lstStyle/>
                    <a:p>
                      <a:r>
                        <a:rPr lang="en-GB" sz="1800">
                          <a:latin typeface="Arial" panose="020B0604020202020204" pitchFamily="34" charset="0"/>
                        </a:rPr>
                        <a:t>Implementation of stopping rule for secondary non-responders </a:t>
                      </a:r>
                    </a:p>
                  </a:txBody>
                  <a:tcPr anchor="ctr"/>
                </a:tc>
                <a:tc>
                  <a:txBody>
                    <a:bodyPr/>
                    <a:lstStyle/>
                    <a:p>
                      <a:r>
                        <a:rPr lang="en-GB" sz="1800">
                          <a:latin typeface="Arial" panose="020B0604020202020204" pitchFamily="34" charset="0"/>
                        </a:rPr>
                        <a:t>Large</a:t>
                      </a:r>
                    </a:p>
                  </a:txBody>
                  <a:tcPr anchor="ctr"/>
                </a:tc>
                <a:extLst>
                  <a:ext uri="{0D108BD9-81ED-4DB2-BD59-A6C34878D82A}">
                    <a16:rowId xmlns:a16="http://schemas.microsoft.com/office/drawing/2014/main" val="3252160011"/>
                  </a:ext>
                </a:extLst>
              </a:tr>
              <a:tr h="649626">
                <a:tc vMerge="1">
                  <a:txBody>
                    <a:bodyPr/>
                    <a:lstStyle/>
                    <a:p>
                      <a:endParaRPr lang="en-GB">
                        <a:latin typeface="Arial" panose="020B060402020202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a:latin typeface="Arial" panose="020B0604020202020204" pitchFamily="34" charset="0"/>
                        </a:rPr>
                        <a:t>Constraints imposed on BSC maintenance phase transitions</a:t>
                      </a:r>
                    </a:p>
                  </a:txBody>
                  <a:tcPr anchor="ctr"/>
                </a:tc>
                <a:tc>
                  <a:txBody>
                    <a:bodyPr/>
                    <a:lstStyle/>
                    <a:p>
                      <a:r>
                        <a:rPr lang="en-GB" sz="1800">
                          <a:latin typeface="Arial" panose="020B0604020202020204" pitchFamily="34" charset="0"/>
                        </a:rPr>
                        <a:t>Large</a:t>
                      </a:r>
                    </a:p>
                  </a:txBody>
                  <a:tcPr anchor="ctr"/>
                </a:tc>
                <a:extLst>
                  <a:ext uri="{0D108BD9-81ED-4DB2-BD59-A6C34878D82A}">
                    <a16:rowId xmlns:a16="http://schemas.microsoft.com/office/drawing/2014/main" val="730831972"/>
                  </a:ext>
                </a:extLst>
              </a:tr>
              <a:tr h="623592">
                <a:tc vMerge="1">
                  <a:txBody>
                    <a:bodyPr/>
                    <a:lstStyle/>
                    <a:p>
                      <a:endParaRPr lang="en-GB">
                        <a:latin typeface="Arial" panose="020B060402020202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a:latin typeface="Arial" panose="020B0604020202020204" pitchFamily="34" charset="0"/>
                        </a:rPr>
                        <a:t>Durable response assumption on BSC following discontinuation of active treatment</a:t>
                      </a:r>
                    </a:p>
                  </a:txBody>
                  <a:tcPr anchor="ctr"/>
                </a:tc>
                <a:tc>
                  <a:txBody>
                    <a:bodyPr/>
                    <a:lstStyle/>
                    <a:p>
                      <a:r>
                        <a:rPr lang="en-GB" sz="1800">
                          <a:latin typeface="Arial" panose="020B0604020202020204" pitchFamily="34" charset="0"/>
                        </a:rPr>
                        <a:t>Large</a:t>
                      </a:r>
                    </a:p>
                  </a:txBody>
                  <a:tcPr anchor="ctr"/>
                </a:tc>
                <a:extLst>
                  <a:ext uri="{0D108BD9-81ED-4DB2-BD59-A6C34878D82A}">
                    <a16:rowId xmlns:a16="http://schemas.microsoft.com/office/drawing/2014/main" val="2372633693"/>
                  </a:ext>
                </a:extLst>
              </a:tr>
              <a:tr h="623592">
                <a:tc vMerge="1">
                  <a:txBody>
                    <a:bodyPr/>
                    <a:lstStyle/>
                    <a:p>
                      <a:endParaRPr lang="en-GB" sz="1750" b="1">
                        <a:solidFill>
                          <a:schemeClr val="bg1"/>
                        </a:solidFill>
                        <a:latin typeface="Arial" panose="020B0604020202020204" pitchFamily="34" charset="0"/>
                      </a:endParaRPr>
                    </a:p>
                  </a:txBody>
                  <a:tcPr anchor="ctr">
                    <a:solidFill>
                      <a:schemeClr val="accent2"/>
                    </a:solidFill>
                  </a:tcPr>
                </a:tc>
                <a:tc>
                  <a:txBody>
                    <a:bodyPr/>
                    <a:lstStyle/>
                    <a:p>
                      <a:r>
                        <a:rPr lang="en-GB" sz="1800" b="0">
                          <a:latin typeface="Arial" panose="020B0604020202020204" pitchFamily="34" charset="0"/>
                        </a:rPr>
                        <a:t>Application of placebo response outcomes to people who discontinue active treatment</a:t>
                      </a:r>
                    </a:p>
                  </a:txBody>
                  <a:tcPr anchor="ctr"/>
                </a:tc>
                <a:tc>
                  <a:txBody>
                    <a:bodyPr/>
                    <a:lstStyle/>
                    <a:p>
                      <a:r>
                        <a:rPr lang="en-GB" sz="1800">
                          <a:latin typeface="Arial" panose="020B0604020202020204" pitchFamily="34" charset="0"/>
                        </a:rPr>
                        <a:t>Large</a:t>
                      </a:r>
                    </a:p>
                  </a:txBody>
                  <a:tcPr anchor="ctr"/>
                </a:tc>
                <a:extLst>
                  <a:ext uri="{0D108BD9-81ED-4DB2-BD59-A6C34878D82A}">
                    <a16:rowId xmlns:a16="http://schemas.microsoft.com/office/drawing/2014/main" val="2623511335"/>
                  </a:ext>
                </a:extLst>
              </a:tr>
              <a:tr h="623592">
                <a:tc vMerge="1">
                  <a:txBody>
                    <a:bodyPr/>
                    <a:lstStyle/>
                    <a:p>
                      <a:endParaRPr lang="en-GB" sz="1750" b="1">
                        <a:solidFill>
                          <a:schemeClr val="bg1"/>
                        </a:solidFill>
                        <a:latin typeface="Arial" panose="020B0604020202020204" pitchFamily="34" charset="0"/>
                      </a:endParaRPr>
                    </a:p>
                  </a:txBody>
                  <a:tcPr anchor="ctr">
                    <a:solidFill>
                      <a:schemeClr val="accent2"/>
                    </a:solidFill>
                  </a:tcPr>
                </a:tc>
                <a:tc>
                  <a:txBody>
                    <a:bodyPr/>
                    <a:lstStyle/>
                    <a:p>
                      <a:r>
                        <a:rPr lang="en-GB" sz="1800">
                          <a:latin typeface="Arial" panose="020B0604020202020204" pitchFamily="34" charset="0"/>
                        </a:rPr>
                        <a:t>Selective imposition of mortality</a:t>
                      </a:r>
                    </a:p>
                  </a:txBody>
                  <a:tcPr anchor="ctr"/>
                </a:tc>
                <a:tc>
                  <a:txBody>
                    <a:bodyPr/>
                    <a:lstStyle/>
                    <a:p>
                      <a:r>
                        <a:rPr lang="en-GB" sz="1800">
                          <a:latin typeface="Arial" panose="020B0604020202020204" pitchFamily="34" charset="0"/>
                        </a:rPr>
                        <a:t>Moderate</a:t>
                      </a:r>
                      <a:endParaRPr lang="en-GB" sz="1800" baseline="30000">
                        <a:latin typeface="Arial" panose="020B0604020202020204" pitchFamily="34" charset="0"/>
                      </a:endParaRPr>
                    </a:p>
                  </a:txBody>
                  <a:tcPr anchor="ctr"/>
                </a:tc>
                <a:extLst>
                  <a:ext uri="{0D108BD9-81ED-4DB2-BD59-A6C34878D82A}">
                    <a16:rowId xmlns:a16="http://schemas.microsoft.com/office/drawing/2014/main" val="193227988"/>
                  </a:ext>
                </a:extLst>
              </a:tr>
              <a:tr h="623592">
                <a:tc vMerge="1">
                  <a:txBody>
                    <a:bodyPr/>
                    <a:lstStyle/>
                    <a:p>
                      <a:endParaRPr lang="en-GB" sz="1750" b="1">
                        <a:solidFill>
                          <a:schemeClr val="bg1"/>
                        </a:solidFill>
                        <a:latin typeface="Arial" panose="020B0604020202020204" pitchFamily="34" charset="0"/>
                      </a:endParaRPr>
                    </a:p>
                  </a:txBody>
                  <a:tcPr anchor="ctr">
                    <a:solidFill>
                      <a:schemeClr val="accent2"/>
                    </a:solidFill>
                  </a:tcPr>
                </a:tc>
                <a:tc>
                  <a:txBody>
                    <a:bodyPr/>
                    <a:lstStyle/>
                    <a:p>
                      <a:r>
                        <a:rPr lang="en-GB" sz="1800">
                          <a:latin typeface="Arial" panose="020B0604020202020204" pitchFamily="34" charset="0"/>
                        </a:rPr>
                        <a:t>Analysis and implementation of health state utilities</a:t>
                      </a:r>
                    </a:p>
                  </a:txBody>
                  <a:tcPr anchor="ctr"/>
                </a:tc>
                <a:tc>
                  <a:txBody>
                    <a:bodyPr/>
                    <a:lstStyle/>
                    <a:p>
                      <a:r>
                        <a:rPr lang="en-GB" sz="1800">
                          <a:latin typeface="Arial" panose="020B0604020202020204" pitchFamily="34" charset="0"/>
                        </a:rPr>
                        <a:t>Small</a:t>
                      </a:r>
                    </a:p>
                  </a:txBody>
                  <a:tcPr anchor="ctr"/>
                </a:tc>
                <a:extLst>
                  <a:ext uri="{0D108BD9-81ED-4DB2-BD59-A6C34878D82A}">
                    <a16:rowId xmlns:a16="http://schemas.microsoft.com/office/drawing/2014/main" val="402281548"/>
                  </a:ext>
                </a:extLst>
              </a:tr>
            </a:tbl>
          </a:graphicData>
        </a:graphic>
      </p:graphicFrame>
      <p:sp>
        <p:nvSpPr>
          <p:cNvPr id="3" name="TextBox 2">
            <a:extLst>
              <a:ext uri="{FF2B5EF4-FFF2-40B4-BE49-F238E27FC236}">
                <a16:creationId xmlns:a16="http://schemas.microsoft.com/office/drawing/2014/main" id="{AB9AD113-3EC6-8A5C-FF74-F26A2556394A}"/>
              </a:ext>
            </a:extLst>
          </p:cNvPr>
          <p:cNvSpPr txBox="1"/>
          <p:nvPr/>
        </p:nvSpPr>
        <p:spPr>
          <a:xfrm>
            <a:off x="258878" y="754265"/>
            <a:ext cx="2116798" cy="369332"/>
          </a:xfrm>
          <a:prstGeom prst="rect">
            <a:avLst/>
          </a:prstGeom>
          <a:noFill/>
        </p:spPr>
        <p:txBody>
          <a:bodyPr wrap="none" rtlCol="0">
            <a:spAutoFit/>
          </a:bodyPr>
          <a:lstStyle/>
          <a:p>
            <a:r>
              <a:rPr lang="en-GB" b="1">
                <a:latin typeface="Arial" panose="020B0604020202020204" pitchFamily="34" charset="0"/>
              </a:rPr>
              <a:t>Table: Key issues</a:t>
            </a:r>
          </a:p>
        </p:txBody>
      </p:sp>
      <p:pic>
        <p:nvPicPr>
          <p:cNvPr id="11" name="Picture 10">
            <a:extLst>
              <a:ext uri="{FF2B5EF4-FFF2-40B4-BE49-F238E27FC236}">
                <a16:creationId xmlns:a16="http://schemas.microsoft.com/office/drawing/2014/main" id="{96352DF2-9076-5B7F-343F-987DDB5F37D3}"/>
              </a:ext>
              <a:ext uri="{C183D7F6-B498-43B3-948B-1728B52AA6E4}">
                <adec:decorative xmlns:adec="http://schemas.microsoft.com/office/drawing/2017/decorative" val="1"/>
              </a:ext>
            </a:extLst>
          </p:cNvPr>
          <p:cNvPicPr>
            <a:picLocks noChangeAspect="1"/>
          </p:cNvPicPr>
          <p:nvPr/>
        </p:nvPicPr>
        <p:blipFill rotWithShape="1">
          <a:blip r:embed="rId3"/>
          <a:srcRect l="16406" t="4575" r="14821" b="4613"/>
          <a:stretch/>
        </p:blipFill>
        <p:spPr>
          <a:xfrm>
            <a:off x="10048983" y="2758579"/>
            <a:ext cx="392119" cy="392119"/>
          </a:xfrm>
          <a:prstGeom prst="rect">
            <a:avLst/>
          </a:prstGeom>
        </p:spPr>
      </p:pic>
      <p:pic>
        <p:nvPicPr>
          <p:cNvPr id="12" name="Picture 11">
            <a:extLst>
              <a:ext uri="{FF2B5EF4-FFF2-40B4-BE49-F238E27FC236}">
                <a16:creationId xmlns:a16="http://schemas.microsoft.com/office/drawing/2014/main" id="{09DED44E-312B-2E14-9E4A-C3B9DCCB7B98}"/>
              </a:ext>
              <a:ext uri="{C183D7F6-B498-43B3-948B-1728B52AA6E4}">
                <adec:decorative xmlns:adec="http://schemas.microsoft.com/office/drawing/2017/decorative" val="1"/>
              </a:ext>
            </a:extLst>
          </p:cNvPr>
          <p:cNvPicPr>
            <a:picLocks noChangeAspect="1"/>
          </p:cNvPicPr>
          <p:nvPr/>
        </p:nvPicPr>
        <p:blipFill rotWithShape="1">
          <a:blip r:embed="rId3"/>
          <a:srcRect l="16406" t="4575" r="14821" b="4613"/>
          <a:stretch/>
        </p:blipFill>
        <p:spPr>
          <a:xfrm>
            <a:off x="10048985" y="3299702"/>
            <a:ext cx="392119" cy="392119"/>
          </a:xfrm>
          <a:prstGeom prst="rect">
            <a:avLst/>
          </a:prstGeom>
        </p:spPr>
      </p:pic>
      <p:pic>
        <p:nvPicPr>
          <p:cNvPr id="13" name="Picture 12">
            <a:extLst>
              <a:ext uri="{FF2B5EF4-FFF2-40B4-BE49-F238E27FC236}">
                <a16:creationId xmlns:a16="http://schemas.microsoft.com/office/drawing/2014/main" id="{4493D40B-FBF2-C5DE-08D1-1BDCAD47621E}"/>
              </a:ext>
              <a:ext uri="{C183D7F6-B498-43B3-948B-1728B52AA6E4}">
                <adec:decorative xmlns:adec="http://schemas.microsoft.com/office/drawing/2017/decorative" val="1"/>
              </a:ext>
            </a:extLst>
          </p:cNvPr>
          <p:cNvPicPr>
            <a:picLocks noChangeAspect="1"/>
          </p:cNvPicPr>
          <p:nvPr/>
        </p:nvPicPr>
        <p:blipFill rotWithShape="1">
          <a:blip r:embed="rId3"/>
          <a:srcRect l="16406" t="4575" r="14821" b="4613"/>
          <a:stretch/>
        </p:blipFill>
        <p:spPr>
          <a:xfrm>
            <a:off x="10040367" y="3950014"/>
            <a:ext cx="392119" cy="392119"/>
          </a:xfrm>
          <a:prstGeom prst="rect">
            <a:avLst/>
          </a:prstGeom>
        </p:spPr>
      </p:pic>
      <p:pic>
        <p:nvPicPr>
          <p:cNvPr id="4" name="Picture 3">
            <a:extLst>
              <a:ext uri="{FF2B5EF4-FFF2-40B4-BE49-F238E27FC236}">
                <a16:creationId xmlns:a16="http://schemas.microsoft.com/office/drawing/2014/main" id="{2C9A0EA5-C529-0042-9B1C-414EE5966F4A}"/>
              </a:ext>
              <a:ext uri="{C183D7F6-B498-43B3-948B-1728B52AA6E4}">
                <adec:decorative xmlns:adec="http://schemas.microsoft.com/office/drawing/2017/decorative" val="1"/>
              </a:ext>
            </a:extLst>
          </p:cNvPr>
          <p:cNvPicPr>
            <a:picLocks noChangeAspect="1"/>
          </p:cNvPicPr>
          <p:nvPr/>
        </p:nvPicPr>
        <p:blipFill rotWithShape="1">
          <a:blip r:embed="rId3"/>
          <a:srcRect l="16406" t="4575" r="14821" b="4613"/>
          <a:stretch/>
        </p:blipFill>
        <p:spPr>
          <a:xfrm>
            <a:off x="10048986" y="1529462"/>
            <a:ext cx="392119" cy="392119"/>
          </a:xfrm>
          <a:prstGeom prst="rect">
            <a:avLst/>
          </a:prstGeom>
        </p:spPr>
      </p:pic>
      <p:pic>
        <p:nvPicPr>
          <p:cNvPr id="15" name="Picture 14">
            <a:extLst>
              <a:ext uri="{FF2B5EF4-FFF2-40B4-BE49-F238E27FC236}">
                <a16:creationId xmlns:a16="http://schemas.microsoft.com/office/drawing/2014/main" id="{FB7574CC-5ABC-01E0-6D3D-C265C423E722}"/>
              </a:ext>
              <a:ext uri="{C183D7F6-B498-43B3-948B-1728B52AA6E4}">
                <adec:decorative xmlns:adec="http://schemas.microsoft.com/office/drawing/2017/decorative" val="1"/>
              </a:ext>
            </a:extLst>
          </p:cNvPr>
          <p:cNvPicPr>
            <a:picLocks/>
          </p:cNvPicPr>
          <p:nvPr/>
        </p:nvPicPr>
        <p:blipFill rotWithShape="1">
          <a:blip r:embed="rId4"/>
          <a:srcRect l="16268" t="3813" r="14723" b="4056"/>
          <a:stretch/>
        </p:blipFill>
        <p:spPr>
          <a:xfrm>
            <a:off x="10040367" y="2202831"/>
            <a:ext cx="440877" cy="351185"/>
          </a:xfrm>
          <a:prstGeom prst="rect">
            <a:avLst/>
          </a:prstGeom>
        </p:spPr>
      </p:pic>
      <p:sp>
        <p:nvSpPr>
          <p:cNvPr id="16" name="Text Placeholder 12">
            <a:extLst>
              <a:ext uri="{FF2B5EF4-FFF2-40B4-BE49-F238E27FC236}">
                <a16:creationId xmlns:a16="http://schemas.microsoft.com/office/drawing/2014/main" id="{F1594A3C-BDAF-7FC1-6E9E-152F041A31A7}"/>
              </a:ext>
            </a:extLst>
          </p:cNvPr>
          <p:cNvSpPr txBox="1">
            <a:spLocks/>
          </p:cNvSpPr>
          <p:nvPr/>
        </p:nvSpPr>
        <p:spPr>
          <a:xfrm>
            <a:off x="875375" y="6418544"/>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BSC, Best supportive care; ICER, Incremental cost-effectiveness ratio</a:t>
            </a:r>
          </a:p>
          <a:p>
            <a:r>
              <a:rPr lang="en-GB"/>
              <a:t> </a:t>
            </a:r>
          </a:p>
        </p:txBody>
      </p:sp>
      <p:pic>
        <p:nvPicPr>
          <p:cNvPr id="2" name="Picture 1">
            <a:extLst>
              <a:ext uri="{FF2B5EF4-FFF2-40B4-BE49-F238E27FC236}">
                <a16:creationId xmlns:a16="http://schemas.microsoft.com/office/drawing/2014/main" id="{0A1DAE8C-1BAF-BE60-7F1E-A0A23A9F25E8}"/>
              </a:ext>
              <a:ext uri="{C183D7F6-B498-43B3-948B-1728B52AA6E4}">
                <adec:decorative xmlns:adec="http://schemas.microsoft.com/office/drawing/2017/decorative" val="1"/>
              </a:ext>
            </a:extLst>
          </p:cNvPr>
          <p:cNvPicPr>
            <a:picLocks noChangeAspect="1"/>
          </p:cNvPicPr>
          <p:nvPr/>
        </p:nvPicPr>
        <p:blipFill rotWithShape="1">
          <a:blip r:embed="rId3"/>
          <a:srcRect l="16406" t="4575" r="14821" b="4613"/>
          <a:stretch/>
        </p:blipFill>
        <p:spPr>
          <a:xfrm>
            <a:off x="10045950" y="4624222"/>
            <a:ext cx="392119" cy="392119"/>
          </a:xfrm>
          <a:prstGeom prst="rect">
            <a:avLst/>
          </a:prstGeom>
        </p:spPr>
      </p:pic>
      <p:pic>
        <p:nvPicPr>
          <p:cNvPr id="10" name="Picture 9">
            <a:extLst>
              <a:ext uri="{FF2B5EF4-FFF2-40B4-BE49-F238E27FC236}">
                <a16:creationId xmlns:a16="http://schemas.microsoft.com/office/drawing/2014/main" id="{2B40EE54-7063-0484-6DB8-ABAED9DA8FD6}"/>
              </a:ext>
              <a:ext uri="{C183D7F6-B498-43B3-948B-1728B52AA6E4}">
                <adec:decorative xmlns:adec="http://schemas.microsoft.com/office/drawing/2017/decorative" val="1"/>
              </a:ext>
            </a:extLst>
          </p:cNvPr>
          <p:cNvPicPr>
            <a:picLocks/>
          </p:cNvPicPr>
          <p:nvPr/>
        </p:nvPicPr>
        <p:blipFill rotWithShape="1">
          <a:blip r:embed="rId5"/>
          <a:srcRect l="15651" t="4371" r="14330" b="4307"/>
          <a:stretch/>
        </p:blipFill>
        <p:spPr>
          <a:xfrm>
            <a:off x="10045950" y="5835661"/>
            <a:ext cx="440877" cy="411082"/>
          </a:xfrm>
          <a:prstGeom prst="rect">
            <a:avLst/>
          </a:prstGeom>
        </p:spPr>
      </p:pic>
      <p:pic>
        <p:nvPicPr>
          <p:cNvPr id="14" name="Picture 13">
            <a:extLst>
              <a:ext uri="{FF2B5EF4-FFF2-40B4-BE49-F238E27FC236}">
                <a16:creationId xmlns:a16="http://schemas.microsoft.com/office/drawing/2014/main" id="{0F4023AE-509A-9F7E-B874-9A5FCEF3D9A8}"/>
              </a:ext>
              <a:ext uri="{C183D7F6-B498-43B3-948B-1728B52AA6E4}">
                <adec:decorative xmlns:adec="http://schemas.microsoft.com/office/drawing/2017/decorative" val="1"/>
              </a:ext>
            </a:extLst>
          </p:cNvPr>
          <p:cNvPicPr>
            <a:picLocks noChangeAspect="1"/>
          </p:cNvPicPr>
          <p:nvPr/>
        </p:nvPicPr>
        <p:blipFill rotWithShape="1">
          <a:blip r:embed="rId3"/>
          <a:srcRect l="16406" t="4575" r="14821" b="4613"/>
          <a:stretch/>
        </p:blipFill>
        <p:spPr>
          <a:xfrm>
            <a:off x="10045950" y="5229941"/>
            <a:ext cx="392119" cy="392119"/>
          </a:xfrm>
          <a:prstGeom prst="rect">
            <a:avLst/>
          </a:prstGeom>
        </p:spPr>
      </p:pic>
    </p:spTree>
    <p:extLst>
      <p:ext uri="{BB962C8B-B14F-4D97-AF65-F5344CB8AC3E}">
        <p14:creationId xmlns:p14="http://schemas.microsoft.com/office/powerpoint/2010/main" val="4162132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vigation 1: Durvalumab with gemcitabine and cisplatin for treating unresectable or advanced biliary tract cancer (ID4031) ">
            <a:extLst>
              <a:ext uri="{FF2B5EF4-FFF2-40B4-BE49-F238E27FC236}">
                <a16:creationId xmlns:a16="http://schemas.microsoft.com/office/drawing/2014/main" id="{4E564872-136A-6EF1-C136-9D122F2CDB4D}"/>
              </a:ext>
            </a:extLst>
          </p:cNvPr>
          <p:cNvSpPr>
            <a:spLocks noGrp="1"/>
          </p:cNvSpPr>
          <p:nvPr>
            <p:ph type="ctrTitle"/>
          </p:nvPr>
        </p:nvSpPr>
        <p:spPr>
          <a:xfrm>
            <a:off x="724988" y="298450"/>
            <a:ext cx="11136812" cy="1841437"/>
          </a:xfrm>
        </p:spPr>
        <p:txBody>
          <a:bodyPr>
            <a:normAutofit/>
          </a:bodyPr>
          <a:lstStyle/>
          <a:p>
            <a:r>
              <a:rPr lang="en-GB">
                <a:latin typeface="Arial" panose="020B0604020202020204" pitchFamily="34" charset="0"/>
                <a:cs typeface="Arial" panose="020B0604020202020204" pitchFamily="34" charset="0"/>
              </a:rPr>
              <a:t>Bimekizumab for treating moderate to severe hidradenitis suppurativa</a:t>
            </a:r>
            <a:endParaRPr lang="en-GB"/>
          </a:p>
        </p:txBody>
      </p:sp>
      <p:sp>
        <p:nvSpPr>
          <p:cNvPr id="3" name="Guide with 'background' selected" descr="Clinical effectiveness is selected&#10;">
            <a:extLst>
              <a:ext uri="{FF2B5EF4-FFF2-40B4-BE49-F238E27FC236}">
                <a16:creationId xmlns:a16="http://schemas.microsoft.com/office/drawing/2014/main" id="{B2CE1EC4-9D1A-A984-B594-1C7354CFC7A5}"/>
              </a:ext>
              <a:ext uri="{C183D7F6-B498-43B3-948B-1728B52AA6E4}">
                <adec:decorative xmlns:adec="http://schemas.microsoft.com/office/drawing/2017/decorative" val="0"/>
              </a:ext>
            </a:extLst>
          </p:cNvPr>
          <p:cNvSpPr>
            <a:spLocks noGrp="1"/>
          </p:cNvSpPr>
          <p:nvPr>
            <p:ph type="subTitle" idx="1"/>
          </p:nvPr>
        </p:nvSpPr>
        <p:spPr>
          <a:xfrm>
            <a:off x="724988" y="3138923"/>
            <a:ext cx="10026139" cy="1579191"/>
          </a:xfrm>
        </p:spPr>
        <p:txBody>
          <a:bodyPr>
            <a:noAutofit/>
          </a:bodyPr>
          <a:lstStyle/>
          <a:p>
            <a:pPr marL="457200" indent="-457200">
              <a:buSzPts val="2400"/>
              <a:buFont typeface="Wingdings" pitchFamily="2" charset="2"/>
              <a:buChar char="q"/>
            </a:pPr>
            <a:r>
              <a:rPr lang="en-GB" sz="2800"/>
              <a:t> Background and key issues</a:t>
            </a:r>
          </a:p>
          <a:p>
            <a:pPr marL="457200" indent="-457200">
              <a:buSzPts val="2200"/>
              <a:buFont typeface="Wingdings" pitchFamily="2" charset="2"/>
              <a:buChar char="ü"/>
            </a:pPr>
            <a:r>
              <a:rPr lang="en-GB" sz="2800" b="1"/>
              <a:t> Clinical effectiveness</a:t>
            </a:r>
          </a:p>
          <a:p>
            <a:pPr marL="457200" indent="-457200">
              <a:buSzPts val="2200"/>
              <a:buFont typeface="Wingdings" pitchFamily="2" charset="2"/>
              <a:buChar char="q"/>
            </a:pPr>
            <a:r>
              <a:rPr lang="en-GB" sz="2800"/>
              <a:t> Modelling and cost effectiveness</a:t>
            </a:r>
          </a:p>
          <a:p>
            <a:endParaRPr lang="en-GB" sz="2800"/>
          </a:p>
        </p:txBody>
      </p:sp>
    </p:spTree>
    <p:extLst>
      <p:ext uri="{BB962C8B-B14F-4D97-AF65-F5344CB8AC3E}">
        <p14:creationId xmlns:p14="http://schemas.microsoft.com/office/powerpoint/2010/main" val="4129032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E7892-21FA-C57C-C950-AF55E9490E51}"/>
              </a:ext>
            </a:extLst>
          </p:cNvPr>
          <p:cNvSpPr>
            <a:spLocks noGrp="1"/>
          </p:cNvSpPr>
          <p:nvPr>
            <p:ph type="title"/>
          </p:nvPr>
        </p:nvSpPr>
        <p:spPr>
          <a:xfrm>
            <a:off x="336094" y="99704"/>
            <a:ext cx="11250785" cy="592817"/>
          </a:xfrm>
        </p:spPr>
        <p:txBody>
          <a:bodyPr>
            <a:noAutofit/>
          </a:bodyPr>
          <a:lstStyle/>
          <a:p>
            <a:r>
              <a:rPr lang="en-GB" sz="2800"/>
              <a:t>Key clinical trial</a:t>
            </a:r>
            <a:br>
              <a:rPr lang="en-GB" sz="2800"/>
            </a:br>
            <a:endParaRPr lang="en-GB" sz="2800"/>
          </a:p>
        </p:txBody>
      </p:sp>
      <p:sp>
        <p:nvSpPr>
          <p:cNvPr id="5" name="Text Placeholder 12">
            <a:extLst>
              <a:ext uri="{FF2B5EF4-FFF2-40B4-BE49-F238E27FC236}">
                <a16:creationId xmlns:a16="http://schemas.microsoft.com/office/drawing/2014/main" id="{93FCACDB-4B34-1C7A-08B6-BA537423ED39}"/>
              </a:ext>
            </a:extLst>
          </p:cNvPr>
          <p:cNvSpPr txBox="1">
            <a:spLocks/>
          </p:cNvSpPr>
          <p:nvPr/>
        </p:nvSpPr>
        <p:spPr>
          <a:xfrm>
            <a:off x="875375" y="6423217"/>
            <a:ext cx="10842133" cy="36512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sp>
        <p:nvSpPr>
          <p:cNvPr id="6" name="Text Placeholder 10">
            <a:extLst>
              <a:ext uri="{FF2B5EF4-FFF2-40B4-BE49-F238E27FC236}">
                <a16:creationId xmlns:a16="http://schemas.microsoft.com/office/drawing/2014/main" id="{D595519B-925E-C365-0536-3919675E1F10}"/>
              </a:ext>
            </a:extLst>
          </p:cNvPr>
          <p:cNvSpPr txBox="1">
            <a:spLocks/>
          </p:cNvSpPr>
          <p:nvPr/>
        </p:nvSpPr>
        <p:spPr>
          <a:xfrm>
            <a:off x="336091" y="423699"/>
            <a:ext cx="10199981" cy="470277"/>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Inter SemiBold" panose="02000503000000020004" pitchFamily="2" charset="0"/>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a:solidFill>
                  <a:schemeClr val="accent1"/>
                </a:solidFill>
              </a:rPr>
              <a:t>Company’s clinical effectiveness evidence comes from two identically designed phase 3 trials – BE HEARD I and BE HEARD II (known collectively as the BE HEARD trials)</a:t>
            </a:r>
          </a:p>
        </p:txBody>
      </p:sp>
      <p:sp>
        <p:nvSpPr>
          <p:cNvPr id="4" name="TextBox 3">
            <a:extLst>
              <a:ext uri="{FF2B5EF4-FFF2-40B4-BE49-F238E27FC236}">
                <a16:creationId xmlns:a16="http://schemas.microsoft.com/office/drawing/2014/main" id="{52C9B0BC-FC40-558A-417E-E80727D84257}"/>
              </a:ext>
            </a:extLst>
          </p:cNvPr>
          <p:cNvSpPr txBox="1"/>
          <p:nvPr/>
        </p:nvSpPr>
        <p:spPr>
          <a:xfrm>
            <a:off x="336091" y="939927"/>
            <a:ext cx="3540265" cy="369332"/>
          </a:xfrm>
          <a:prstGeom prst="rect">
            <a:avLst/>
          </a:prstGeom>
          <a:noFill/>
        </p:spPr>
        <p:txBody>
          <a:bodyPr wrap="none" rtlCol="0">
            <a:spAutoFit/>
          </a:bodyPr>
          <a:lstStyle/>
          <a:p>
            <a:r>
              <a:rPr lang="en-GB" b="1">
                <a:latin typeface="Arial" panose="020B0604020202020204" pitchFamily="34" charset="0"/>
              </a:rPr>
              <a:t>Table: BE HEARD trial design</a:t>
            </a:r>
          </a:p>
        </p:txBody>
      </p:sp>
      <p:graphicFrame>
        <p:nvGraphicFramePr>
          <p:cNvPr id="10" name="Table 3" descr="Key clinical trials, including design, population, intervention, comparators">
            <a:extLst>
              <a:ext uri="{FF2B5EF4-FFF2-40B4-BE49-F238E27FC236}">
                <a16:creationId xmlns:a16="http://schemas.microsoft.com/office/drawing/2014/main" id="{E425D98F-F520-A587-D302-27E19DDE8112}"/>
              </a:ext>
            </a:extLst>
          </p:cNvPr>
          <p:cNvGraphicFramePr>
            <a:graphicFrameLocks noGrp="1"/>
          </p:cNvGraphicFramePr>
          <p:nvPr>
            <p:extLst>
              <p:ext uri="{D42A27DB-BD31-4B8C-83A1-F6EECF244321}">
                <p14:modId xmlns:p14="http://schemas.microsoft.com/office/powerpoint/2010/main" val="3851845161"/>
              </p:ext>
            </p:extLst>
          </p:nvPr>
        </p:nvGraphicFramePr>
        <p:xfrm>
          <a:off x="334945" y="1224044"/>
          <a:ext cx="11857055" cy="4907280"/>
        </p:xfrm>
        <a:graphic>
          <a:graphicData uri="http://schemas.openxmlformats.org/drawingml/2006/table">
            <a:tbl>
              <a:tblPr firstRow="1" bandRow="1">
                <a:tableStyleId>{5C22544A-7EE6-4342-B048-85BDC9FD1C3A}</a:tableStyleId>
              </a:tblPr>
              <a:tblGrid>
                <a:gridCol w="2240783">
                  <a:extLst>
                    <a:ext uri="{9D8B030D-6E8A-4147-A177-3AD203B41FA5}">
                      <a16:colId xmlns:a16="http://schemas.microsoft.com/office/drawing/2014/main" val="2781295461"/>
                    </a:ext>
                  </a:extLst>
                </a:gridCol>
                <a:gridCol w="9616272">
                  <a:extLst>
                    <a:ext uri="{9D8B030D-6E8A-4147-A177-3AD203B41FA5}">
                      <a16:colId xmlns:a16="http://schemas.microsoft.com/office/drawing/2014/main" val="458621282"/>
                    </a:ext>
                  </a:extLst>
                </a:gridCol>
              </a:tblGrid>
              <a:tr h="216435">
                <a:tc>
                  <a:txBody>
                    <a:bodyPr/>
                    <a:lstStyle/>
                    <a:p>
                      <a:endParaRPr lang="en-GB" sz="1700">
                        <a:solidFill>
                          <a:schemeClr val="bg1"/>
                        </a:solidFill>
                        <a:latin typeface="Arial" panose="020B0604020202020204" pitchFamily="34" charset="0"/>
                      </a:endParaRPr>
                    </a:p>
                  </a:txBody>
                  <a:tcPr>
                    <a:solidFill>
                      <a:schemeClr val="accent1"/>
                    </a:solidFill>
                  </a:tcPr>
                </a:tc>
                <a:tc>
                  <a:txBody>
                    <a:bodyPr/>
                    <a:lstStyle/>
                    <a:p>
                      <a:r>
                        <a:rPr lang="en-GB" sz="1700">
                          <a:latin typeface="Arial" panose="020B0604020202020204" pitchFamily="34" charset="0"/>
                        </a:rPr>
                        <a:t>BE HEARD I (n=505) and BE HEARD 2 (n=509) </a:t>
                      </a:r>
                      <a:endParaRPr lang="en-GB" sz="1700">
                        <a:solidFill>
                          <a:srgbClr val="FF0000"/>
                        </a:solidFill>
                        <a:latin typeface="Arial" panose="020B0604020202020204" pitchFamily="34" charset="0"/>
                      </a:endParaRPr>
                    </a:p>
                  </a:txBody>
                  <a:tcPr/>
                </a:tc>
                <a:extLst>
                  <a:ext uri="{0D108BD9-81ED-4DB2-BD59-A6C34878D82A}">
                    <a16:rowId xmlns:a16="http://schemas.microsoft.com/office/drawing/2014/main" val="1220355904"/>
                  </a:ext>
                </a:extLst>
              </a:tr>
              <a:tr h="216435">
                <a:tc>
                  <a:txBody>
                    <a:bodyPr/>
                    <a:lstStyle/>
                    <a:p>
                      <a:r>
                        <a:rPr lang="en-GB" sz="1700" b="1">
                          <a:solidFill>
                            <a:schemeClr val="bg1"/>
                          </a:solidFill>
                          <a:latin typeface="Arial" panose="020B0604020202020204" pitchFamily="34" charset="0"/>
                        </a:rPr>
                        <a:t>Design</a:t>
                      </a:r>
                    </a:p>
                  </a:txBody>
                  <a:tcPr>
                    <a:solidFill>
                      <a:schemeClr val="accent1"/>
                    </a:solidFill>
                  </a:tcPr>
                </a:tc>
                <a:tc>
                  <a:txBody>
                    <a:bodyPr/>
                    <a:lstStyle/>
                    <a:p>
                      <a:r>
                        <a:rPr lang="en-GB" sz="1700">
                          <a:latin typeface="+mn-lt"/>
                        </a:rPr>
                        <a:t>Phase 3 randomised, double-blind, placebo-controlled trials</a:t>
                      </a:r>
                    </a:p>
                  </a:txBody>
                  <a:tcPr/>
                </a:tc>
                <a:extLst>
                  <a:ext uri="{0D108BD9-81ED-4DB2-BD59-A6C34878D82A}">
                    <a16:rowId xmlns:a16="http://schemas.microsoft.com/office/drawing/2014/main" val="683507817"/>
                  </a:ext>
                </a:extLst>
              </a:tr>
              <a:tr h="216435">
                <a:tc>
                  <a:txBody>
                    <a:bodyPr/>
                    <a:lstStyle/>
                    <a:p>
                      <a:r>
                        <a:rPr lang="en-GB" sz="1700" b="1">
                          <a:solidFill>
                            <a:schemeClr val="bg1"/>
                          </a:solidFill>
                          <a:latin typeface="Arial" panose="020B0604020202020204" pitchFamily="34" charset="0"/>
                        </a:rPr>
                        <a:t>Population</a:t>
                      </a:r>
                    </a:p>
                  </a:txBody>
                  <a:tcPr>
                    <a:solidFill>
                      <a:schemeClr val="accent1"/>
                    </a:solidFill>
                  </a:tcPr>
                </a:tc>
                <a:tc>
                  <a:txBody>
                    <a:bodyPr/>
                    <a:lstStyle/>
                    <a:p>
                      <a:r>
                        <a:rPr lang="en-GB" sz="1700">
                          <a:latin typeface="+mn-lt"/>
                        </a:rPr>
                        <a:t>Adults (≥18 years old) with moderate to severe HS </a:t>
                      </a:r>
                    </a:p>
                  </a:txBody>
                  <a:tcPr/>
                </a:tc>
                <a:extLst>
                  <a:ext uri="{0D108BD9-81ED-4DB2-BD59-A6C34878D82A}">
                    <a16:rowId xmlns:a16="http://schemas.microsoft.com/office/drawing/2014/main" val="1606641215"/>
                  </a:ext>
                </a:extLst>
              </a:tr>
              <a:tr h="536383">
                <a:tc>
                  <a:txBody>
                    <a:bodyPr/>
                    <a:lstStyle/>
                    <a:p>
                      <a:r>
                        <a:rPr lang="en-GB" sz="1700" b="1">
                          <a:solidFill>
                            <a:schemeClr val="bg1"/>
                          </a:solidFill>
                          <a:latin typeface="Arial" panose="020B0604020202020204" pitchFamily="34" charset="0"/>
                        </a:rPr>
                        <a:t>Intervention</a:t>
                      </a:r>
                    </a:p>
                  </a:txBody>
                  <a:tcPr>
                    <a:solidFill>
                      <a:schemeClr val="accent1"/>
                    </a:solidFill>
                  </a:tcPr>
                </a:tc>
                <a:tc>
                  <a:txBody>
                    <a:bodyPr/>
                    <a:lstStyle/>
                    <a:p>
                      <a:pPr marL="0" indent="0">
                        <a:buFont typeface="Arial" panose="020B0604020202020204" pitchFamily="34" charset="0"/>
                        <a:buNone/>
                      </a:pPr>
                      <a:r>
                        <a:rPr lang="en-GB" sz="1700">
                          <a:latin typeface="+mn-lt"/>
                        </a:rPr>
                        <a:t>1) Bimekizumab 320 mg Q2W or 2) </a:t>
                      </a:r>
                      <a:r>
                        <a:rPr lang="en-GB" sz="1700" kern="1200">
                          <a:solidFill>
                            <a:schemeClr val="dk1"/>
                          </a:solidFill>
                          <a:latin typeface="+mn-lt"/>
                          <a:ea typeface="+mn-ea"/>
                          <a:cs typeface="+mn-cs"/>
                        </a:rPr>
                        <a:t>Bimekizumab 320 mg Q4W or</a:t>
                      </a:r>
                    </a:p>
                    <a:p>
                      <a:pPr marL="0" indent="0" algn="l" defTabSz="914400" rtl="0" eaLnBrk="1" latinLnBrk="0" hangingPunct="1">
                        <a:buFont typeface="Arial" panose="020B0604020202020204" pitchFamily="34" charset="0"/>
                        <a:buNone/>
                      </a:pPr>
                      <a:r>
                        <a:rPr lang="en-GB" sz="1700" kern="1200">
                          <a:solidFill>
                            <a:schemeClr val="dk1"/>
                          </a:solidFill>
                          <a:latin typeface="+mn-lt"/>
                          <a:ea typeface="+mn-ea"/>
                          <a:cs typeface="+mn-cs"/>
                        </a:rPr>
                        <a:t>3) Bimekizumab 320 mg Q2W initial treatment up to Week 16, followed by bimekizumab 320 mg Q4W maintenance treatment</a:t>
                      </a:r>
                    </a:p>
                  </a:txBody>
                  <a:tcPr/>
                </a:tc>
                <a:extLst>
                  <a:ext uri="{0D108BD9-81ED-4DB2-BD59-A6C34878D82A}">
                    <a16:rowId xmlns:a16="http://schemas.microsoft.com/office/drawing/2014/main" val="1086869075"/>
                  </a:ext>
                </a:extLst>
              </a:tr>
              <a:tr h="216435">
                <a:tc>
                  <a:txBody>
                    <a:bodyPr/>
                    <a:lstStyle/>
                    <a:p>
                      <a:r>
                        <a:rPr lang="en-GB" sz="1700" b="1">
                          <a:solidFill>
                            <a:schemeClr val="bg1"/>
                          </a:solidFill>
                          <a:latin typeface="Arial" panose="020B0604020202020204" pitchFamily="34" charset="0"/>
                        </a:rPr>
                        <a:t>Comparator(s)</a:t>
                      </a:r>
                    </a:p>
                  </a:txBody>
                  <a:tcPr>
                    <a:solidFill>
                      <a:schemeClr val="accent1"/>
                    </a:solidFill>
                  </a:tcPr>
                </a:tc>
                <a:tc>
                  <a:txBody>
                    <a:bodyPr/>
                    <a:lstStyle/>
                    <a:p>
                      <a:r>
                        <a:rPr lang="en-GB" sz="1700">
                          <a:latin typeface="+mn-lt"/>
                        </a:rPr>
                        <a:t>Placebo initial treatment up to Week 16, followed by bimekizumab 320 mg Q2W maintenance</a:t>
                      </a:r>
                    </a:p>
                  </a:txBody>
                  <a:tcPr/>
                </a:tc>
                <a:extLst>
                  <a:ext uri="{0D108BD9-81ED-4DB2-BD59-A6C34878D82A}">
                    <a16:rowId xmlns:a16="http://schemas.microsoft.com/office/drawing/2014/main" val="3789602645"/>
                  </a:ext>
                </a:extLst>
              </a:tr>
              <a:tr h="216435">
                <a:tc>
                  <a:txBody>
                    <a:bodyPr/>
                    <a:lstStyle/>
                    <a:p>
                      <a:r>
                        <a:rPr lang="en-GB" sz="1700" b="1">
                          <a:solidFill>
                            <a:schemeClr val="bg1"/>
                          </a:solidFill>
                          <a:latin typeface="Arial" panose="020B0604020202020204" pitchFamily="34" charset="0"/>
                        </a:rPr>
                        <a:t>Duration</a:t>
                      </a:r>
                    </a:p>
                  </a:txBody>
                  <a:tcPr>
                    <a:solidFill>
                      <a:schemeClr val="accent1"/>
                    </a:solidFill>
                  </a:tcPr>
                </a:tc>
                <a:tc>
                  <a:txBody>
                    <a:bodyPr/>
                    <a:lstStyle/>
                    <a:p>
                      <a:r>
                        <a:rPr lang="en-GB" sz="1700">
                          <a:latin typeface="+mn-lt"/>
                        </a:rPr>
                        <a:t>48 weeks</a:t>
                      </a:r>
                    </a:p>
                  </a:txBody>
                  <a:tcPr/>
                </a:tc>
                <a:extLst>
                  <a:ext uri="{0D108BD9-81ED-4DB2-BD59-A6C34878D82A}">
                    <a16:rowId xmlns:a16="http://schemas.microsoft.com/office/drawing/2014/main" val="2605528485"/>
                  </a:ext>
                </a:extLst>
              </a:tr>
              <a:tr h="216435">
                <a:tc>
                  <a:txBody>
                    <a:bodyPr/>
                    <a:lstStyle/>
                    <a:p>
                      <a:r>
                        <a:rPr lang="en-GB" sz="1700" b="1">
                          <a:solidFill>
                            <a:schemeClr val="bg1"/>
                          </a:solidFill>
                          <a:latin typeface="Arial" panose="020B0604020202020204" pitchFamily="34" charset="0"/>
                        </a:rPr>
                        <a:t>Primary outcome</a:t>
                      </a:r>
                    </a:p>
                  </a:txBody>
                  <a:tcPr>
                    <a:solidFill>
                      <a:schemeClr val="accent1"/>
                    </a:solidFill>
                  </a:tcPr>
                </a:tc>
                <a:tc>
                  <a:txBody>
                    <a:bodyPr/>
                    <a:lstStyle/>
                    <a:p>
                      <a:r>
                        <a:rPr lang="en-GB" sz="1700" b="0" i="0" kern="1200">
                          <a:solidFill>
                            <a:schemeClr val="dk1"/>
                          </a:solidFill>
                          <a:effectLst/>
                          <a:latin typeface="+mn-lt"/>
                          <a:ea typeface="+mn-ea"/>
                          <a:cs typeface="+mn-cs"/>
                        </a:rPr>
                        <a:t>Proportion of patients with HiSCR50 at Week 16</a:t>
                      </a:r>
                      <a:endParaRPr lang="en-GB" sz="1700" b="1">
                        <a:latin typeface="+mn-lt"/>
                      </a:endParaRPr>
                    </a:p>
                  </a:txBody>
                  <a:tcPr/>
                </a:tc>
                <a:extLst>
                  <a:ext uri="{0D108BD9-81ED-4DB2-BD59-A6C34878D82A}">
                    <a16:rowId xmlns:a16="http://schemas.microsoft.com/office/drawing/2014/main" val="3245755481"/>
                  </a:ext>
                </a:extLst>
              </a:tr>
              <a:tr h="376409">
                <a:tc>
                  <a:txBody>
                    <a:bodyPr/>
                    <a:lstStyle/>
                    <a:p>
                      <a:r>
                        <a:rPr lang="en-GB" sz="1700" b="1">
                          <a:solidFill>
                            <a:schemeClr val="bg1"/>
                          </a:solidFill>
                          <a:latin typeface="Arial" panose="020B0604020202020204" pitchFamily="34" charset="0"/>
                        </a:rPr>
                        <a:t>Key secondary outcomes</a:t>
                      </a:r>
                    </a:p>
                  </a:txBody>
                  <a:tcPr>
                    <a:solidFill>
                      <a:schemeClr val="accent1"/>
                    </a:solidFill>
                  </a:tcPr>
                </a:tc>
                <a:tc>
                  <a:txBody>
                    <a:bodyPr/>
                    <a:lstStyle/>
                    <a:p>
                      <a:r>
                        <a:rPr lang="en-GB" sz="1700">
                          <a:solidFill>
                            <a:schemeClr val="tx1"/>
                          </a:solidFill>
                          <a:latin typeface="+mn-lt"/>
                        </a:rPr>
                        <a:t>HiSCR75, Flare status, DLQI total score </a:t>
                      </a:r>
                      <a:r>
                        <a:rPr lang="en-GB" sz="1700" err="1">
                          <a:solidFill>
                            <a:schemeClr val="tx1"/>
                          </a:solidFill>
                          <a:latin typeface="+mn-lt"/>
                        </a:rPr>
                        <a:t>CfB</a:t>
                      </a:r>
                      <a:r>
                        <a:rPr lang="en-GB" sz="1700">
                          <a:solidFill>
                            <a:schemeClr val="tx1"/>
                          </a:solidFill>
                          <a:latin typeface="+mn-lt"/>
                        </a:rPr>
                        <a:t>, worst HS skin pain </a:t>
                      </a:r>
                      <a:r>
                        <a:rPr lang="en-GB" sz="1700" err="1">
                          <a:solidFill>
                            <a:schemeClr val="tx1"/>
                          </a:solidFill>
                          <a:latin typeface="+mn-lt"/>
                        </a:rPr>
                        <a:t>CfB</a:t>
                      </a:r>
                      <a:r>
                        <a:rPr lang="en-GB" sz="1700">
                          <a:solidFill>
                            <a:schemeClr val="tx1"/>
                          </a:solidFill>
                          <a:latin typeface="+mn-lt"/>
                        </a:rPr>
                        <a:t>, HS skin pain response</a:t>
                      </a:r>
                    </a:p>
                  </a:txBody>
                  <a:tcPr/>
                </a:tc>
                <a:extLst>
                  <a:ext uri="{0D108BD9-81ED-4DB2-BD59-A6C34878D82A}">
                    <a16:rowId xmlns:a16="http://schemas.microsoft.com/office/drawing/2014/main" val="1997387758"/>
                  </a:ext>
                </a:extLst>
              </a:tr>
              <a:tr h="216435">
                <a:tc>
                  <a:txBody>
                    <a:bodyPr/>
                    <a:lstStyle/>
                    <a:p>
                      <a:r>
                        <a:rPr lang="en-GB" sz="1700" b="1">
                          <a:solidFill>
                            <a:schemeClr val="bg1"/>
                          </a:solidFill>
                          <a:latin typeface="Arial" panose="020B0604020202020204" pitchFamily="34" charset="0"/>
                        </a:rPr>
                        <a:t>Locations</a:t>
                      </a:r>
                    </a:p>
                  </a:txBody>
                  <a:tcPr>
                    <a:solidFill>
                      <a:schemeClr val="accent1"/>
                    </a:solidFill>
                  </a:tcPr>
                </a:tc>
                <a:tc>
                  <a:txBody>
                    <a:bodyPr/>
                    <a:lstStyle/>
                    <a:p>
                      <a:r>
                        <a:rPr lang="en-GB" sz="1700" kern="1200">
                          <a:solidFill>
                            <a:schemeClr val="dk1"/>
                          </a:solidFill>
                          <a:effectLst/>
                          <a:latin typeface="+mn-lt"/>
                          <a:ea typeface="+mn-ea"/>
                          <a:cs typeface="+mn-cs"/>
                        </a:rPr>
                        <a:t>North America, Europe (5 people from UK), Australia, Israel, Turkey and Japan</a:t>
                      </a:r>
                      <a:endParaRPr lang="en-GB" sz="1700">
                        <a:latin typeface="+mn-lt"/>
                      </a:endParaRPr>
                    </a:p>
                  </a:txBody>
                  <a:tcPr/>
                </a:tc>
                <a:extLst>
                  <a:ext uri="{0D108BD9-81ED-4DB2-BD59-A6C34878D82A}">
                    <a16:rowId xmlns:a16="http://schemas.microsoft.com/office/drawing/2014/main" val="4222386618"/>
                  </a:ext>
                </a:extLst>
              </a:tr>
              <a:tr h="376409">
                <a:tc>
                  <a:txBody>
                    <a:bodyPr/>
                    <a:lstStyle/>
                    <a:p>
                      <a:r>
                        <a:rPr lang="en-GB" sz="1700" b="1">
                          <a:solidFill>
                            <a:schemeClr val="bg1"/>
                          </a:solidFill>
                          <a:latin typeface="Arial" panose="020B0604020202020204" pitchFamily="34" charset="0"/>
                        </a:rPr>
                        <a:t>Used in model?</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700">
                          <a:latin typeface="+mn-lt"/>
                        </a:rPr>
                        <a:t>Yes (</a:t>
                      </a:r>
                      <a:r>
                        <a:rPr lang="en-GB" sz="1700" b="0" kern="1200">
                          <a:solidFill>
                            <a:schemeClr val="dk1"/>
                          </a:solidFill>
                          <a:effectLst/>
                          <a:latin typeface="+mn-lt"/>
                          <a:ea typeface="+mn-ea"/>
                          <a:cs typeface="+mn-cs"/>
                        </a:rPr>
                        <a:t>HiSCR25, HiSCR50, HiSCR75, HiSCR90, EQ-5D, AEs [sensitivity analysis only</a:t>
                      </a:r>
                      <a:r>
                        <a:rPr lang="en-US" sz="1700" b="0" kern="1200">
                          <a:solidFill>
                            <a:schemeClr val="dk1"/>
                          </a:solidFill>
                          <a:effectLst/>
                          <a:latin typeface="+mn-lt"/>
                          <a:ea typeface="+mn-ea"/>
                          <a:cs typeface="+mn-cs"/>
                        </a:rPr>
                        <a:t>]), data pooled due to identical study design</a:t>
                      </a:r>
                      <a:endParaRPr lang="en-GB" sz="1700" b="0" kern="1200">
                        <a:solidFill>
                          <a:schemeClr val="dk1"/>
                        </a:solidFill>
                        <a:effectLst/>
                        <a:latin typeface="+mn-lt"/>
                        <a:ea typeface="+mn-ea"/>
                        <a:cs typeface="+mn-cs"/>
                      </a:endParaRPr>
                    </a:p>
                  </a:txBody>
                  <a:tcPr/>
                </a:tc>
                <a:extLst>
                  <a:ext uri="{0D108BD9-81ED-4DB2-BD59-A6C34878D82A}">
                    <a16:rowId xmlns:a16="http://schemas.microsoft.com/office/drawing/2014/main" val="1907692530"/>
                  </a:ext>
                </a:extLst>
              </a:tr>
              <a:tr h="225846">
                <a:tc>
                  <a:txBody>
                    <a:bodyPr/>
                    <a:lstStyle/>
                    <a:p>
                      <a:r>
                        <a:rPr lang="en-GB" b="1">
                          <a:solidFill>
                            <a:schemeClr val="bg1"/>
                          </a:solidFill>
                          <a:latin typeface="Arial" panose="020B0604020202020204" pitchFamily="34" charset="0"/>
                        </a:rPr>
                        <a:t>BL characteristics</a:t>
                      </a:r>
                    </a:p>
                  </a:txBody>
                  <a:tcPr>
                    <a:solidFill>
                      <a:schemeClr val="accent1"/>
                    </a:solidFill>
                  </a:tcPr>
                </a:tc>
                <a:tc>
                  <a:txBody>
                    <a:bodyPr/>
                    <a:lstStyle/>
                    <a:p>
                      <a:pPr marL="0" indent="0">
                        <a:buFont typeface="Arial" panose="020B0604020202020204" pitchFamily="34" charset="0"/>
                        <a:buNone/>
                      </a:pPr>
                      <a:r>
                        <a:rPr lang="en-GB" sz="1700">
                          <a:latin typeface="+mn-lt"/>
                        </a:rPr>
                        <a:t>Mean age – 36.6 years; female (%) – 57%; mean weight – 97.3kg;  bio-experienced (%) – 18.8%</a:t>
                      </a:r>
                    </a:p>
                  </a:txBody>
                  <a:tcPr/>
                </a:tc>
                <a:extLst>
                  <a:ext uri="{0D108BD9-81ED-4DB2-BD59-A6C34878D82A}">
                    <a16:rowId xmlns:a16="http://schemas.microsoft.com/office/drawing/2014/main" val="3474118095"/>
                  </a:ext>
                </a:extLst>
              </a:tr>
            </a:tbl>
          </a:graphicData>
        </a:graphic>
      </p:graphicFrame>
      <p:sp>
        <p:nvSpPr>
          <p:cNvPr id="3" name="Text Placeholder 12">
            <a:extLst>
              <a:ext uri="{FF2B5EF4-FFF2-40B4-BE49-F238E27FC236}">
                <a16:creationId xmlns:a16="http://schemas.microsoft.com/office/drawing/2014/main" id="{93346E78-9B8B-05FD-55AA-CE10AE77F218}"/>
              </a:ext>
            </a:extLst>
          </p:cNvPr>
          <p:cNvSpPr txBox="1">
            <a:spLocks/>
          </p:cNvSpPr>
          <p:nvPr/>
        </p:nvSpPr>
        <p:spPr>
          <a:xfrm>
            <a:off x="875375" y="6418544"/>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AE, Adverse event; BL, Baseline; </a:t>
            </a:r>
            <a:r>
              <a:rPr lang="en-GB" err="1"/>
              <a:t>CfB</a:t>
            </a:r>
            <a:r>
              <a:rPr lang="en-GB"/>
              <a:t>, Change from baseline; DLQI, Dermatology Life Quality Index; EQ-5D, </a:t>
            </a:r>
            <a:r>
              <a:rPr lang="en-GB" err="1"/>
              <a:t>EuroQol</a:t>
            </a:r>
            <a:r>
              <a:rPr lang="en-GB"/>
              <a:t> 5-dimension; </a:t>
            </a:r>
            <a:r>
              <a:rPr lang="en-GB" err="1"/>
              <a:t>HiSCR</a:t>
            </a:r>
            <a:r>
              <a:rPr lang="en-GB"/>
              <a:t>, Hidradenitis Suppurativa Clinical Response; HS, Hidradenitis suppurativa; Q2W, Every 2 weeks; Q4W, Every 4 weeks </a:t>
            </a:r>
          </a:p>
        </p:txBody>
      </p:sp>
      <p:sp>
        <p:nvSpPr>
          <p:cNvPr id="7" name="TextBox 6">
            <a:extLst>
              <a:ext uri="{FF2B5EF4-FFF2-40B4-BE49-F238E27FC236}">
                <a16:creationId xmlns:a16="http://schemas.microsoft.com/office/drawing/2014/main" id="{49C623D1-5BE7-A144-55E5-2A893FFA642B}"/>
              </a:ext>
            </a:extLst>
          </p:cNvPr>
          <p:cNvSpPr txBox="1"/>
          <p:nvPr/>
        </p:nvSpPr>
        <p:spPr>
          <a:xfrm>
            <a:off x="10536073" y="121920"/>
            <a:ext cx="1721575" cy="461665"/>
          </a:xfrm>
          <a:prstGeom prst="rect">
            <a:avLst/>
          </a:prstGeom>
          <a:noFill/>
        </p:spPr>
        <p:txBody>
          <a:bodyPr wrap="square" rtlCol="0">
            <a:spAutoFit/>
          </a:bodyPr>
          <a:lstStyle/>
          <a:p>
            <a:r>
              <a:rPr lang="en-GB" sz="1200" dirty="0"/>
              <a:t>See </a:t>
            </a:r>
            <a:r>
              <a:rPr lang="en-GB" sz="1200" dirty="0">
                <a:hlinkClick r:id="rId3" action="ppaction://hlinksldjump"/>
              </a:rPr>
              <a:t>slide 39</a:t>
            </a:r>
            <a:r>
              <a:rPr lang="en-GB" sz="1200" dirty="0"/>
              <a:t> for BE HEARD trials design </a:t>
            </a:r>
          </a:p>
        </p:txBody>
      </p:sp>
      <p:grpSp>
        <p:nvGrpSpPr>
          <p:cNvPr id="8" name="Group 7">
            <a:extLst>
              <a:ext uri="{FF2B5EF4-FFF2-40B4-BE49-F238E27FC236}">
                <a16:creationId xmlns:a16="http://schemas.microsoft.com/office/drawing/2014/main" id="{2815734F-A889-B6EB-5E48-A75213EBA2E1}"/>
              </a:ext>
            </a:extLst>
          </p:cNvPr>
          <p:cNvGrpSpPr/>
          <p:nvPr/>
        </p:nvGrpSpPr>
        <p:grpSpPr>
          <a:xfrm>
            <a:off x="2789904" y="6155090"/>
            <a:ext cx="7238350" cy="287863"/>
            <a:chOff x="-1027781" y="5541505"/>
            <a:chExt cx="12749550" cy="617889"/>
          </a:xfrm>
        </p:grpSpPr>
        <p:sp>
          <p:nvSpPr>
            <p:cNvPr id="9" name="Rectangle 8" descr="Question to committee">
              <a:extLst>
                <a:ext uri="{FF2B5EF4-FFF2-40B4-BE49-F238E27FC236}">
                  <a16:creationId xmlns:a16="http://schemas.microsoft.com/office/drawing/2014/main" id="{3133222A-227D-ED6D-9737-B9BE4C8E7DA4}"/>
                </a:ext>
              </a:extLst>
            </p:cNvPr>
            <p:cNvSpPr/>
            <p:nvPr/>
          </p:nvSpPr>
          <p:spPr>
            <a:xfrm>
              <a:off x="-469100" y="5585005"/>
              <a:ext cx="12190869" cy="522757"/>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lIns="252000" rtlCol="0" anchor="ctr"/>
            <a:lstStyle/>
            <a:p>
              <a:r>
                <a:rPr lang="en-GB">
                  <a:solidFill>
                    <a:schemeClr val="tx1"/>
                  </a:solidFill>
                  <a:latin typeface="Arial" panose="020B0604020202020204" pitchFamily="34" charset="0"/>
                </a:rPr>
                <a:t>Are the BE HEARD trial populations generalisable to the NHS?</a:t>
              </a:r>
            </a:p>
          </p:txBody>
        </p:sp>
        <p:grpSp>
          <p:nvGrpSpPr>
            <p:cNvPr id="11" name="Group 10">
              <a:extLst>
                <a:ext uri="{FF2B5EF4-FFF2-40B4-BE49-F238E27FC236}">
                  <a16:creationId xmlns:a16="http://schemas.microsoft.com/office/drawing/2014/main" id="{6706B1BB-AD15-1E57-87CC-C293030A67B2}"/>
                </a:ext>
                <a:ext uri="{C183D7F6-B498-43B3-948B-1728B52AA6E4}">
                  <adec:decorative xmlns:adec="http://schemas.microsoft.com/office/drawing/2017/decorative" val="1"/>
                </a:ext>
              </a:extLst>
            </p:cNvPr>
            <p:cNvGrpSpPr/>
            <p:nvPr/>
          </p:nvGrpSpPr>
          <p:grpSpPr>
            <a:xfrm>
              <a:off x="-1027781" y="5541505"/>
              <a:ext cx="737194" cy="617889"/>
              <a:chOff x="-3924274" y="4043268"/>
              <a:chExt cx="737194" cy="617889"/>
            </a:xfrm>
          </p:grpSpPr>
          <p:sp>
            <p:nvSpPr>
              <p:cNvPr id="12" name="Oval 11">
                <a:extLst>
                  <a:ext uri="{FF2B5EF4-FFF2-40B4-BE49-F238E27FC236}">
                    <a16:creationId xmlns:a16="http://schemas.microsoft.com/office/drawing/2014/main" id="{27EDCD96-D68E-3CD9-9BE3-F19AA250029F}"/>
                  </a:ext>
                </a:extLst>
              </p:cNvPr>
              <p:cNvSpPr/>
              <p:nvPr/>
            </p:nvSpPr>
            <p:spPr>
              <a:xfrm>
                <a:off x="-3924274" y="4043268"/>
                <a:ext cx="737194" cy="542895"/>
              </a:xfrm>
              <a:prstGeom prst="ellipse">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endParaRPr>
              </a:p>
            </p:txBody>
          </p:sp>
          <p:pic>
            <p:nvPicPr>
              <p:cNvPr id="13" name="Graphic 12">
                <a:extLst>
                  <a:ext uri="{FF2B5EF4-FFF2-40B4-BE49-F238E27FC236}">
                    <a16:creationId xmlns:a16="http://schemas.microsoft.com/office/drawing/2014/main" id="{9C415647-1ECB-6295-46A6-6119A848A2A4}"/>
                  </a:ext>
                  <a:ext uri="{C183D7F6-B498-43B3-948B-1728B52AA6E4}">
                    <adec:decorative xmlns:adec="http://schemas.microsoft.com/office/drawing/2017/decorative" val="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784977" y="4043268"/>
                <a:ext cx="471379" cy="617889"/>
              </a:xfrm>
              <a:prstGeom prst="rect">
                <a:avLst/>
              </a:prstGeom>
            </p:spPr>
          </p:pic>
        </p:grpSp>
      </p:grpSp>
    </p:spTree>
    <p:extLst>
      <p:ext uri="{BB962C8B-B14F-4D97-AF65-F5344CB8AC3E}">
        <p14:creationId xmlns:p14="http://schemas.microsoft.com/office/powerpoint/2010/main" val="3413819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6DC5C-F794-2171-DC24-9C4DFCB612BB}"/>
              </a:ext>
            </a:extLst>
          </p:cNvPr>
          <p:cNvSpPr>
            <a:spLocks noGrp="1"/>
          </p:cNvSpPr>
          <p:nvPr>
            <p:ph type="title"/>
          </p:nvPr>
        </p:nvSpPr>
        <p:spPr>
          <a:xfrm>
            <a:off x="313478" y="228576"/>
            <a:ext cx="11250785" cy="592817"/>
          </a:xfrm>
        </p:spPr>
        <p:txBody>
          <a:bodyPr>
            <a:normAutofit/>
          </a:bodyPr>
          <a:lstStyle/>
          <a:p>
            <a:r>
              <a:rPr lang="en-GB" sz="2800"/>
              <a:t>BE HEARD trials primary outcome summary results</a:t>
            </a:r>
          </a:p>
        </p:txBody>
      </p:sp>
      <p:sp>
        <p:nvSpPr>
          <p:cNvPr id="3" name="Text Placeholder 10">
            <a:extLst>
              <a:ext uri="{FF2B5EF4-FFF2-40B4-BE49-F238E27FC236}">
                <a16:creationId xmlns:a16="http://schemas.microsoft.com/office/drawing/2014/main" id="{1C0ECB63-E7A5-799A-5C49-2A4E19CCE5EF}"/>
              </a:ext>
            </a:extLst>
          </p:cNvPr>
          <p:cNvSpPr txBox="1">
            <a:spLocks/>
          </p:cNvSpPr>
          <p:nvPr/>
        </p:nvSpPr>
        <p:spPr>
          <a:xfrm>
            <a:off x="313476" y="791856"/>
            <a:ext cx="11878524" cy="56375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Inter SemiBold" panose="02000503000000020004" pitchFamily="2" charset="0"/>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000">
              <a:solidFill>
                <a:schemeClr val="accent1"/>
              </a:solidFill>
            </a:endParaRPr>
          </a:p>
        </p:txBody>
      </p:sp>
      <p:sp>
        <p:nvSpPr>
          <p:cNvPr id="4" name="TextBox 3">
            <a:extLst>
              <a:ext uri="{FF2B5EF4-FFF2-40B4-BE49-F238E27FC236}">
                <a16:creationId xmlns:a16="http://schemas.microsoft.com/office/drawing/2014/main" id="{B3D9EB0E-EBC2-4EFE-D47C-3D3A0DC3B170}"/>
              </a:ext>
            </a:extLst>
          </p:cNvPr>
          <p:cNvSpPr txBox="1"/>
          <p:nvPr/>
        </p:nvSpPr>
        <p:spPr>
          <a:xfrm>
            <a:off x="313474" y="1399068"/>
            <a:ext cx="10222595" cy="646331"/>
          </a:xfrm>
          <a:prstGeom prst="rect">
            <a:avLst/>
          </a:prstGeom>
          <a:noFill/>
        </p:spPr>
        <p:txBody>
          <a:bodyPr wrap="square" rtlCol="0">
            <a:spAutoFit/>
          </a:bodyPr>
          <a:lstStyle/>
          <a:p>
            <a:r>
              <a:rPr lang="en-GB" b="1"/>
              <a:t>Table: </a:t>
            </a:r>
            <a:r>
              <a:rPr lang="en-GB" sz="1800" b="1">
                <a:effectLst/>
              </a:rPr>
              <a:t>HiSCR50</a:t>
            </a:r>
            <a:r>
              <a:rPr lang="en-GB" b="1"/>
              <a:t> </a:t>
            </a:r>
            <a:r>
              <a:rPr lang="en-GB" sz="1800" b="1">
                <a:effectLst/>
                <a:ea typeface="Times New Roman" panose="02020603050405020304" pitchFamily="18" charset="0"/>
              </a:rPr>
              <a:t>imputed results from the HS-ABX* analyses for the whole BE HEARD cohort (both biologic-naïve and biologic-experienced people) at 16 weeks</a:t>
            </a:r>
            <a:endParaRPr lang="en-GB" b="1"/>
          </a:p>
        </p:txBody>
      </p:sp>
      <p:sp>
        <p:nvSpPr>
          <p:cNvPr id="5" name="Text Placeholder 12">
            <a:extLst>
              <a:ext uri="{FF2B5EF4-FFF2-40B4-BE49-F238E27FC236}">
                <a16:creationId xmlns:a16="http://schemas.microsoft.com/office/drawing/2014/main" id="{17C6AE19-32CC-E5AF-AE89-ECCA6BEB723E}"/>
              </a:ext>
            </a:extLst>
          </p:cNvPr>
          <p:cNvSpPr txBox="1">
            <a:spLocks/>
          </p:cNvSpPr>
          <p:nvPr/>
        </p:nvSpPr>
        <p:spPr>
          <a:xfrm>
            <a:off x="875375" y="6423217"/>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graphicFrame>
        <p:nvGraphicFramePr>
          <p:cNvPr id="10" name="Table 9">
            <a:extLst>
              <a:ext uri="{FF2B5EF4-FFF2-40B4-BE49-F238E27FC236}">
                <a16:creationId xmlns:a16="http://schemas.microsoft.com/office/drawing/2014/main" id="{4C11BE1B-EDE8-778F-C528-589BF1955258}"/>
              </a:ext>
            </a:extLst>
          </p:cNvPr>
          <p:cNvGraphicFramePr>
            <a:graphicFrameLocks noGrp="1"/>
          </p:cNvGraphicFramePr>
          <p:nvPr>
            <p:extLst>
              <p:ext uri="{D42A27DB-BD31-4B8C-83A1-F6EECF244321}">
                <p14:modId xmlns:p14="http://schemas.microsoft.com/office/powerpoint/2010/main" val="3864086192"/>
              </p:ext>
            </p:extLst>
          </p:nvPr>
        </p:nvGraphicFramePr>
        <p:xfrm>
          <a:off x="313478" y="2042688"/>
          <a:ext cx="11649921" cy="1579635"/>
        </p:xfrm>
        <a:graphic>
          <a:graphicData uri="http://schemas.openxmlformats.org/drawingml/2006/table">
            <a:tbl>
              <a:tblPr firstRow="1" firstCol="1" bandRow="1">
                <a:tableStyleId>{5C22544A-7EE6-4342-B048-85BDC9FD1C3A}</a:tableStyleId>
              </a:tblPr>
              <a:tblGrid>
                <a:gridCol w="2809052">
                  <a:extLst>
                    <a:ext uri="{9D8B030D-6E8A-4147-A177-3AD203B41FA5}">
                      <a16:colId xmlns:a16="http://schemas.microsoft.com/office/drawing/2014/main" val="2122528070"/>
                    </a:ext>
                  </a:extLst>
                </a:gridCol>
                <a:gridCol w="1572429">
                  <a:extLst>
                    <a:ext uri="{9D8B030D-6E8A-4147-A177-3AD203B41FA5}">
                      <a16:colId xmlns:a16="http://schemas.microsoft.com/office/drawing/2014/main" val="4117690399"/>
                    </a:ext>
                  </a:extLst>
                </a:gridCol>
                <a:gridCol w="2631094">
                  <a:extLst>
                    <a:ext uri="{9D8B030D-6E8A-4147-A177-3AD203B41FA5}">
                      <a16:colId xmlns:a16="http://schemas.microsoft.com/office/drawing/2014/main" val="542981277"/>
                    </a:ext>
                  </a:extLst>
                </a:gridCol>
                <a:gridCol w="2366587">
                  <a:extLst>
                    <a:ext uri="{9D8B030D-6E8A-4147-A177-3AD203B41FA5}">
                      <a16:colId xmlns:a16="http://schemas.microsoft.com/office/drawing/2014/main" val="2222594904"/>
                    </a:ext>
                  </a:extLst>
                </a:gridCol>
                <a:gridCol w="2270759">
                  <a:extLst>
                    <a:ext uri="{9D8B030D-6E8A-4147-A177-3AD203B41FA5}">
                      <a16:colId xmlns:a16="http://schemas.microsoft.com/office/drawing/2014/main" val="667879352"/>
                    </a:ext>
                  </a:extLst>
                </a:gridCol>
              </a:tblGrid>
              <a:tr h="260588">
                <a:tc>
                  <a:txBody>
                    <a:bodyPr/>
                    <a:lstStyle/>
                    <a:p>
                      <a:pPr>
                        <a:lnSpc>
                          <a:spcPct val="150000"/>
                        </a:lnSpc>
                        <a:spcBef>
                          <a:spcPts val="600"/>
                        </a:spcBef>
                        <a:spcAft>
                          <a:spcPts val="1200"/>
                        </a:spcAft>
                      </a:pPr>
                      <a:r>
                        <a:rPr lang="en-GB" sz="1800">
                          <a:effectLst/>
                        </a:rPr>
                        <a:t>Trial outcome</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032" marR="53032" marT="13749" marB="13749"/>
                </a:tc>
                <a:tc>
                  <a:txBody>
                    <a:bodyPr/>
                    <a:lstStyle/>
                    <a:p>
                      <a:pPr>
                        <a:lnSpc>
                          <a:spcPct val="150000"/>
                        </a:lnSpc>
                        <a:spcBef>
                          <a:spcPts val="600"/>
                        </a:spcBef>
                        <a:spcAft>
                          <a:spcPts val="1200"/>
                        </a:spcAft>
                      </a:pPr>
                      <a:r>
                        <a:rPr lang="en-GB" sz="1800">
                          <a:effectLst/>
                        </a:rPr>
                        <a:t>Study</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032" marR="53032" marT="13749" marB="13749"/>
                </a:tc>
                <a:tc>
                  <a:txBody>
                    <a:bodyPr/>
                    <a:lstStyle/>
                    <a:p>
                      <a:pPr>
                        <a:lnSpc>
                          <a:spcPct val="150000"/>
                        </a:lnSpc>
                        <a:spcBef>
                          <a:spcPts val="600"/>
                        </a:spcBef>
                        <a:spcAft>
                          <a:spcPts val="1200"/>
                        </a:spcAft>
                      </a:pPr>
                      <a:r>
                        <a:rPr lang="en-GB" sz="1800">
                          <a:effectLst/>
                        </a:rPr>
                        <a:t>Bimekizumab Q2W/Q2W</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032" marR="53032" marT="13749" marB="13749"/>
                </a:tc>
                <a:tc>
                  <a:txBody>
                    <a:bodyPr/>
                    <a:lstStyle/>
                    <a:p>
                      <a:pPr>
                        <a:lnSpc>
                          <a:spcPct val="150000"/>
                        </a:lnSpc>
                        <a:spcBef>
                          <a:spcPts val="600"/>
                        </a:spcBef>
                        <a:spcAft>
                          <a:spcPts val="1200"/>
                        </a:spcAft>
                      </a:pPr>
                      <a:r>
                        <a:rPr lang="en-GB" sz="1800">
                          <a:effectLst/>
                        </a:rPr>
                        <a:t>Bimekizumab Q2W/Q4W</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032" marR="53032" marT="13749" marB="13749"/>
                </a:tc>
                <a:tc>
                  <a:txBody>
                    <a:bodyPr/>
                    <a:lstStyle/>
                    <a:p>
                      <a:pPr>
                        <a:lnSpc>
                          <a:spcPct val="150000"/>
                        </a:lnSpc>
                        <a:spcBef>
                          <a:spcPts val="600"/>
                        </a:spcBef>
                        <a:spcAft>
                          <a:spcPts val="1200"/>
                        </a:spcAft>
                      </a:pPr>
                      <a:r>
                        <a:rPr lang="en-GB" sz="1800">
                          <a:effectLst/>
                        </a:rPr>
                        <a:t>Placebo</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032" marR="53032" marT="13749" marB="13749"/>
                </a:tc>
                <a:extLst>
                  <a:ext uri="{0D108BD9-81ED-4DB2-BD59-A6C34878D82A}">
                    <a16:rowId xmlns:a16="http://schemas.microsoft.com/office/drawing/2014/main" val="2481951114"/>
                  </a:ext>
                </a:extLst>
              </a:tr>
              <a:tr h="260588">
                <a:tc>
                  <a:txBody>
                    <a:bodyPr/>
                    <a:lstStyle/>
                    <a:p>
                      <a:pPr>
                        <a:lnSpc>
                          <a:spcPct val="150000"/>
                        </a:lnSpc>
                        <a:spcBef>
                          <a:spcPts val="600"/>
                        </a:spcBef>
                        <a:spcAft>
                          <a:spcPts val="1200"/>
                        </a:spcAft>
                      </a:pPr>
                      <a:r>
                        <a:rPr lang="en-GB" sz="1800">
                          <a:effectLst/>
                        </a:rPr>
                        <a:t>HiSCR50, % (95% CI) [n]</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032" marR="53032" marT="13749" marB="13749"/>
                </a:tc>
                <a:tc>
                  <a:txBody>
                    <a:bodyPr/>
                    <a:lstStyle/>
                    <a:p>
                      <a:pPr algn="l">
                        <a:lnSpc>
                          <a:spcPct val="150000"/>
                        </a:lnSpc>
                        <a:spcBef>
                          <a:spcPts val="600"/>
                        </a:spcBef>
                        <a:spcAft>
                          <a:spcPts val="1200"/>
                        </a:spcAft>
                      </a:pPr>
                      <a:r>
                        <a:rPr lang="en-GB" sz="1800">
                          <a:effectLst/>
                        </a:rPr>
                        <a:t>BE HEARD I</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032" marR="53032" marT="13749" marB="13749"/>
                </a:tc>
                <a:tc>
                  <a:txBody>
                    <a:bodyPr/>
                    <a:lstStyle/>
                    <a:p>
                      <a:pPr algn="l">
                        <a:lnSpc>
                          <a:spcPct val="150000"/>
                        </a:lnSpc>
                        <a:spcBef>
                          <a:spcPts val="600"/>
                        </a:spcBef>
                        <a:spcAft>
                          <a:spcPts val="1200"/>
                        </a:spcAft>
                      </a:pPr>
                      <a:r>
                        <a:rPr lang="en-GB" sz="1800">
                          <a:effectLst/>
                        </a:rPr>
                        <a:t>59.8 (51.4, 68.2) [143]</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032" marR="53032" marT="13749" marB="13749"/>
                </a:tc>
                <a:tc>
                  <a:txBody>
                    <a:bodyPr/>
                    <a:lstStyle/>
                    <a:p>
                      <a:pPr algn="l">
                        <a:lnSpc>
                          <a:spcPct val="150000"/>
                        </a:lnSpc>
                        <a:spcBef>
                          <a:spcPts val="600"/>
                        </a:spcBef>
                        <a:spcAft>
                          <a:spcPts val="1200"/>
                        </a:spcAft>
                      </a:pPr>
                      <a:r>
                        <a:rPr lang="en-GB" sz="1800">
                          <a:effectLst/>
                        </a:rPr>
                        <a:t>50.4 (42.1, 58.8) [146]</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032" marR="53032" marT="13749" marB="13749"/>
                </a:tc>
                <a:tc>
                  <a:txBody>
                    <a:bodyPr/>
                    <a:lstStyle/>
                    <a:p>
                      <a:pPr algn="l">
                        <a:lnSpc>
                          <a:spcPct val="150000"/>
                        </a:lnSpc>
                        <a:spcBef>
                          <a:spcPts val="600"/>
                        </a:spcBef>
                        <a:spcAft>
                          <a:spcPts val="1200"/>
                        </a:spcAft>
                      </a:pPr>
                      <a:r>
                        <a:rPr lang="en-GB" sz="1800">
                          <a:effectLst/>
                        </a:rPr>
                        <a:t>34.0 (23.0, 45.1) [72]</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032" marR="53032" marT="13749" marB="13749"/>
                </a:tc>
                <a:extLst>
                  <a:ext uri="{0D108BD9-81ED-4DB2-BD59-A6C34878D82A}">
                    <a16:rowId xmlns:a16="http://schemas.microsoft.com/office/drawing/2014/main" val="1458891321"/>
                  </a:ext>
                </a:extLst>
              </a:tr>
              <a:tr h="260588">
                <a:tc>
                  <a:txBody>
                    <a:bodyPr/>
                    <a:lstStyle/>
                    <a:p>
                      <a:pPr>
                        <a:lnSpc>
                          <a:spcPct val="150000"/>
                        </a:lnSpc>
                        <a:spcBef>
                          <a:spcPts val="600"/>
                        </a:spcBef>
                        <a:spcAft>
                          <a:spcPts val="1200"/>
                        </a:spcAft>
                      </a:pPr>
                      <a:r>
                        <a:rPr lang="en-GB" sz="1800">
                          <a:effectLst/>
                        </a:rPr>
                        <a:t>HiSCR50, % (95% CI) [n]</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032" marR="53032" marT="13749" marB="13749"/>
                </a:tc>
                <a:tc>
                  <a:txBody>
                    <a:bodyPr/>
                    <a:lstStyle/>
                    <a:p>
                      <a:pPr algn="l">
                        <a:lnSpc>
                          <a:spcPct val="150000"/>
                        </a:lnSpc>
                        <a:spcBef>
                          <a:spcPts val="600"/>
                        </a:spcBef>
                        <a:spcAft>
                          <a:spcPts val="1200"/>
                        </a:spcAft>
                      </a:pPr>
                      <a:r>
                        <a:rPr lang="en-GB" sz="1800">
                          <a:effectLst/>
                        </a:rPr>
                        <a:t>BE HEARD II</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032" marR="53032" marT="13749" marB="13749"/>
                </a:tc>
                <a:tc>
                  <a:txBody>
                    <a:bodyPr/>
                    <a:lstStyle/>
                    <a:p>
                      <a:pPr algn="l">
                        <a:lnSpc>
                          <a:spcPct val="150000"/>
                        </a:lnSpc>
                        <a:spcBef>
                          <a:spcPts val="600"/>
                        </a:spcBef>
                        <a:spcAft>
                          <a:spcPts val="1200"/>
                        </a:spcAft>
                      </a:pPr>
                      <a:r>
                        <a:rPr lang="en-GB" sz="1800">
                          <a:effectLst/>
                        </a:rPr>
                        <a:t>56.1 (47.9, 64.4) [145]</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032" marR="53032" marT="13749" marB="13749"/>
                </a:tc>
                <a:tc>
                  <a:txBody>
                    <a:bodyPr/>
                    <a:lstStyle/>
                    <a:p>
                      <a:pPr algn="l">
                        <a:lnSpc>
                          <a:spcPct val="150000"/>
                        </a:lnSpc>
                        <a:spcBef>
                          <a:spcPts val="600"/>
                        </a:spcBef>
                        <a:spcAft>
                          <a:spcPts val="1200"/>
                        </a:spcAft>
                      </a:pPr>
                      <a:r>
                        <a:rPr lang="en-GB" sz="1800">
                          <a:effectLst/>
                        </a:rPr>
                        <a:t>61.1 (52.9, 69.2) [146]</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032" marR="53032" marT="13749" marB="13749"/>
                </a:tc>
                <a:tc>
                  <a:txBody>
                    <a:bodyPr/>
                    <a:lstStyle/>
                    <a:p>
                      <a:pPr algn="l">
                        <a:lnSpc>
                          <a:spcPct val="150000"/>
                        </a:lnSpc>
                        <a:spcBef>
                          <a:spcPts val="600"/>
                        </a:spcBef>
                        <a:spcAft>
                          <a:spcPts val="1200"/>
                        </a:spcAft>
                      </a:pPr>
                      <a:r>
                        <a:rPr lang="en-GB" sz="1800">
                          <a:effectLst/>
                        </a:rPr>
                        <a:t>32.3 (21.5, 43.1) [74]</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032" marR="53032" marT="13749" marB="13749"/>
                </a:tc>
                <a:extLst>
                  <a:ext uri="{0D108BD9-81ED-4DB2-BD59-A6C34878D82A}">
                    <a16:rowId xmlns:a16="http://schemas.microsoft.com/office/drawing/2014/main" val="4159138599"/>
                  </a:ext>
                </a:extLst>
              </a:tr>
            </a:tbl>
          </a:graphicData>
        </a:graphic>
      </p:graphicFrame>
      <p:graphicFrame>
        <p:nvGraphicFramePr>
          <p:cNvPr id="11" name="Table 10">
            <a:extLst>
              <a:ext uri="{FF2B5EF4-FFF2-40B4-BE49-F238E27FC236}">
                <a16:creationId xmlns:a16="http://schemas.microsoft.com/office/drawing/2014/main" id="{5FD46392-C5FC-3099-DB97-F7AF7B61015D}"/>
              </a:ext>
            </a:extLst>
          </p:cNvPr>
          <p:cNvGraphicFramePr>
            <a:graphicFrameLocks noGrp="1"/>
          </p:cNvGraphicFramePr>
          <p:nvPr>
            <p:extLst>
              <p:ext uri="{D42A27DB-BD31-4B8C-83A1-F6EECF244321}">
                <p14:modId xmlns:p14="http://schemas.microsoft.com/office/powerpoint/2010/main" val="1383913868"/>
              </p:ext>
            </p:extLst>
          </p:nvPr>
        </p:nvGraphicFramePr>
        <p:xfrm>
          <a:off x="313474" y="4394577"/>
          <a:ext cx="10628843" cy="1502878"/>
        </p:xfrm>
        <a:graphic>
          <a:graphicData uri="http://schemas.openxmlformats.org/drawingml/2006/table">
            <a:tbl>
              <a:tblPr firstRow="1" firstCol="1" bandRow="1">
                <a:tableStyleId>{5C22544A-7EE6-4342-B048-85BDC9FD1C3A}</a:tableStyleId>
              </a:tblPr>
              <a:tblGrid>
                <a:gridCol w="2971705">
                  <a:extLst>
                    <a:ext uri="{9D8B030D-6E8A-4147-A177-3AD203B41FA5}">
                      <a16:colId xmlns:a16="http://schemas.microsoft.com/office/drawing/2014/main" val="2122528070"/>
                    </a:ext>
                  </a:extLst>
                </a:gridCol>
                <a:gridCol w="2506017">
                  <a:extLst>
                    <a:ext uri="{9D8B030D-6E8A-4147-A177-3AD203B41FA5}">
                      <a16:colId xmlns:a16="http://schemas.microsoft.com/office/drawing/2014/main" val="542981277"/>
                    </a:ext>
                  </a:extLst>
                </a:gridCol>
                <a:gridCol w="2606040">
                  <a:extLst>
                    <a:ext uri="{9D8B030D-6E8A-4147-A177-3AD203B41FA5}">
                      <a16:colId xmlns:a16="http://schemas.microsoft.com/office/drawing/2014/main" val="2222594904"/>
                    </a:ext>
                  </a:extLst>
                </a:gridCol>
                <a:gridCol w="2545081">
                  <a:extLst>
                    <a:ext uri="{9D8B030D-6E8A-4147-A177-3AD203B41FA5}">
                      <a16:colId xmlns:a16="http://schemas.microsoft.com/office/drawing/2014/main" val="667879352"/>
                    </a:ext>
                  </a:extLst>
                </a:gridCol>
              </a:tblGrid>
              <a:tr h="809137">
                <a:tc>
                  <a:txBody>
                    <a:bodyPr/>
                    <a:lstStyle/>
                    <a:p>
                      <a:pPr>
                        <a:lnSpc>
                          <a:spcPct val="150000"/>
                        </a:lnSpc>
                        <a:spcBef>
                          <a:spcPts val="600"/>
                        </a:spcBef>
                        <a:spcAft>
                          <a:spcPts val="1200"/>
                        </a:spcAft>
                      </a:pPr>
                      <a:r>
                        <a:rPr lang="en-GB" sz="1800">
                          <a:effectLst/>
                        </a:rPr>
                        <a:t>Trial outcome</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032" marR="53032" marT="13749" marB="13749"/>
                </a:tc>
                <a:tc>
                  <a:txBody>
                    <a:bodyPr/>
                    <a:lstStyle/>
                    <a:p>
                      <a:pPr>
                        <a:lnSpc>
                          <a:spcPct val="150000"/>
                        </a:lnSpc>
                        <a:spcBef>
                          <a:spcPts val="600"/>
                        </a:spcBef>
                        <a:spcAft>
                          <a:spcPts val="1200"/>
                        </a:spcAft>
                      </a:pPr>
                      <a:r>
                        <a:rPr lang="en-GB" sz="1800">
                          <a:effectLst/>
                        </a:rPr>
                        <a:t>Bimekizumab Q2W/Q2W</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032" marR="53032" marT="13749" marB="13749"/>
                </a:tc>
                <a:tc>
                  <a:txBody>
                    <a:bodyPr/>
                    <a:lstStyle/>
                    <a:p>
                      <a:pPr>
                        <a:lnSpc>
                          <a:spcPct val="150000"/>
                        </a:lnSpc>
                        <a:spcBef>
                          <a:spcPts val="600"/>
                        </a:spcBef>
                        <a:spcAft>
                          <a:spcPts val="1200"/>
                        </a:spcAft>
                      </a:pPr>
                      <a:r>
                        <a:rPr lang="en-GB" sz="1800">
                          <a:effectLst/>
                        </a:rPr>
                        <a:t>Bimekizumab Q2W/Q4W</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032" marR="53032" marT="13749" marB="13749"/>
                </a:tc>
                <a:tc>
                  <a:txBody>
                    <a:bodyPr/>
                    <a:lstStyle/>
                    <a:p>
                      <a:pPr>
                        <a:lnSpc>
                          <a:spcPct val="150000"/>
                        </a:lnSpc>
                        <a:spcBef>
                          <a:spcPts val="600"/>
                        </a:spcBef>
                        <a:spcAft>
                          <a:spcPts val="1200"/>
                        </a:spcAft>
                      </a:pPr>
                      <a:r>
                        <a:rPr lang="en-GB" sz="1800">
                          <a:effectLst/>
                        </a:rPr>
                        <a:t>Placebo</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032" marR="53032" marT="13749" marB="13749"/>
                </a:tc>
                <a:extLst>
                  <a:ext uri="{0D108BD9-81ED-4DB2-BD59-A6C34878D82A}">
                    <a16:rowId xmlns:a16="http://schemas.microsoft.com/office/drawing/2014/main" val="2481951114"/>
                  </a:ext>
                </a:extLst>
              </a:tr>
              <a:tr h="693741">
                <a:tc>
                  <a:txBody>
                    <a:bodyPr/>
                    <a:lstStyle/>
                    <a:p>
                      <a:pPr>
                        <a:lnSpc>
                          <a:spcPct val="150000"/>
                        </a:lnSpc>
                        <a:spcBef>
                          <a:spcPts val="600"/>
                        </a:spcBef>
                        <a:spcAft>
                          <a:spcPts val="1200"/>
                        </a:spcAft>
                      </a:pPr>
                      <a:r>
                        <a:rPr lang="en-GB" sz="1800">
                          <a:effectLst/>
                        </a:rPr>
                        <a:t>HiSCR50, % (95% CI) [n]</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032" marR="53032" marT="13749" marB="13749"/>
                </a:tc>
                <a:tc>
                  <a:txBody>
                    <a:bodyPr/>
                    <a:lstStyle/>
                    <a:p>
                      <a:pPr>
                        <a:lnSpc>
                          <a:spcPct val="150000"/>
                        </a:lnSpc>
                        <a:spcBef>
                          <a:spcPts val="600"/>
                        </a:spcBef>
                        <a:spcAft>
                          <a:spcPts val="1200"/>
                        </a:spcAft>
                      </a:pPr>
                      <a:r>
                        <a:rPr lang="en-GB" sz="1800">
                          <a:effectLst/>
                          <a:latin typeface="+mj-lt"/>
                          <a:ea typeface="Times New Roman" panose="02020603050405020304" pitchFamily="18" charset="0"/>
                          <a:cs typeface="Times New Roman" panose="02020603050405020304" pitchFamily="18" charset="0"/>
                        </a:rPr>
                        <a:t>56.0 (43.3, 68.6) [59]</a:t>
                      </a:r>
                    </a:p>
                  </a:txBody>
                  <a:tcPr marL="68580" marR="68580" marT="17780" marB="17780"/>
                </a:tc>
                <a:tc>
                  <a:txBody>
                    <a:bodyPr/>
                    <a:lstStyle/>
                    <a:p>
                      <a:pPr>
                        <a:lnSpc>
                          <a:spcPct val="150000"/>
                        </a:lnSpc>
                        <a:spcBef>
                          <a:spcPts val="600"/>
                        </a:spcBef>
                        <a:spcAft>
                          <a:spcPts val="1200"/>
                        </a:spcAft>
                      </a:pPr>
                      <a:r>
                        <a:rPr lang="en-GB" sz="1800">
                          <a:effectLst/>
                          <a:latin typeface="+mj-lt"/>
                          <a:ea typeface="Times New Roman" panose="02020603050405020304" pitchFamily="18" charset="0"/>
                          <a:cs typeface="Times New Roman" panose="02020603050405020304" pitchFamily="18" charset="0"/>
                        </a:rPr>
                        <a:t>49.3 (36.0, 62.7) [56]</a:t>
                      </a:r>
                    </a:p>
                  </a:txBody>
                  <a:tcPr marL="68580" marR="68580" marT="17780" marB="17780"/>
                </a:tc>
                <a:tc>
                  <a:txBody>
                    <a:bodyPr/>
                    <a:lstStyle/>
                    <a:p>
                      <a:pPr>
                        <a:lnSpc>
                          <a:spcPct val="150000"/>
                        </a:lnSpc>
                        <a:spcBef>
                          <a:spcPts val="600"/>
                        </a:spcBef>
                        <a:spcAft>
                          <a:spcPts val="1200"/>
                        </a:spcAft>
                      </a:pPr>
                      <a:r>
                        <a:rPr lang="en-GB" sz="1800">
                          <a:effectLst/>
                          <a:latin typeface="+mj-lt"/>
                          <a:ea typeface="Times New Roman" panose="02020603050405020304" pitchFamily="18" charset="0"/>
                          <a:cs typeface="Times New Roman" panose="02020603050405020304" pitchFamily="18" charset="0"/>
                        </a:rPr>
                        <a:t>27.6 (NC, NC) [29]</a:t>
                      </a:r>
                    </a:p>
                  </a:txBody>
                  <a:tcPr marL="68580" marR="68580" marT="17780" marB="17780"/>
                </a:tc>
                <a:extLst>
                  <a:ext uri="{0D108BD9-81ED-4DB2-BD59-A6C34878D82A}">
                    <a16:rowId xmlns:a16="http://schemas.microsoft.com/office/drawing/2014/main" val="1458891321"/>
                  </a:ext>
                </a:extLst>
              </a:tr>
            </a:tbl>
          </a:graphicData>
        </a:graphic>
      </p:graphicFrame>
      <p:sp>
        <p:nvSpPr>
          <p:cNvPr id="12" name="TextBox 11">
            <a:extLst>
              <a:ext uri="{FF2B5EF4-FFF2-40B4-BE49-F238E27FC236}">
                <a16:creationId xmlns:a16="http://schemas.microsoft.com/office/drawing/2014/main" id="{8789E470-70FD-24C7-E802-84A2EC291CA0}"/>
              </a:ext>
            </a:extLst>
          </p:cNvPr>
          <p:cNvSpPr txBox="1"/>
          <p:nvPr/>
        </p:nvSpPr>
        <p:spPr>
          <a:xfrm>
            <a:off x="313474" y="3781069"/>
            <a:ext cx="10857446" cy="646331"/>
          </a:xfrm>
          <a:prstGeom prst="rect">
            <a:avLst/>
          </a:prstGeom>
          <a:noFill/>
        </p:spPr>
        <p:txBody>
          <a:bodyPr wrap="square" rtlCol="0">
            <a:spAutoFit/>
          </a:bodyPr>
          <a:lstStyle/>
          <a:p>
            <a:r>
              <a:rPr lang="en-GB" b="1"/>
              <a:t>Table: </a:t>
            </a:r>
            <a:r>
              <a:rPr lang="en-GB" sz="1800" b="1">
                <a:effectLst/>
              </a:rPr>
              <a:t>HiSCR50</a:t>
            </a:r>
            <a:r>
              <a:rPr lang="en-GB" b="1"/>
              <a:t> </a:t>
            </a:r>
            <a:r>
              <a:rPr lang="en-GB" sz="1800" b="1">
                <a:effectLst/>
                <a:ea typeface="Times New Roman" panose="02020603050405020304" pitchFamily="18" charset="0"/>
              </a:rPr>
              <a:t>imputed results from the HS-ABX* for biologic-experienced people</a:t>
            </a:r>
            <a:r>
              <a:rPr lang="en-GB" b="1">
                <a:ea typeface="Times New Roman" panose="02020603050405020304" pitchFamily="18" charset="0"/>
              </a:rPr>
              <a:t>, pooled results at 16 weeks</a:t>
            </a:r>
            <a:endParaRPr lang="en-GB" b="1"/>
          </a:p>
        </p:txBody>
      </p:sp>
      <p:sp>
        <p:nvSpPr>
          <p:cNvPr id="6" name="TextBox 5">
            <a:extLst>
              <a:ext uri="{FF2B5EF4-FFF2-40B4-BE49-F238E27FC236}">
                <a16:creationId xmlns:a16="http://schemas.microsoft.com/office/drawing/2014/main" id="{C165726E-3F73-F039-650F-E9A6CA4776C7}"/>
              </a:ext>
            </a:extLst>
          </p:cNvPr>
          <p:cNvSpPr txBox="1"/>
          <p:nvPr/>
        </p:nvSpPr>
        <p:spPr>
          <a:xfrm>
            <a:off x="10536073" y="121920"/>
            <a:ext cx="1721575" cy="646331"/>
          </a:xfrm>
          <a:prstGeom prst="rect">
            <a:avLst/>
          </a:prstGeom>
          <a:noFill/>
        </p:spPr>
        <p:txBody>
          <a:bodyPr wrap="square" rtlCol="0">
            <a:spAutoFit/>
          </a:bodyPr>
          <a:lstStyle/>
          <a:p>
            <a:r>
              <a:rPr lang="en-GB" sz="1200" dirty="0"/>
              <a:t>See </a:t>
            </a:r>
            <a:r>
              <a:rPr lang="en-GB" sz="1200" dirty="0">
                <a:hlinkClick r:id="rId3" action="ppaction://hlinksldjump"/>
              </a:rPr>
              <a:t>slide 41</a:t>
            </a:r>
            <a:r>
              <a:rPr lang="en-GB" sz="1200" dirty="0"/>
              <a:t> for other </a:t>
            </a:r>
            <a:r>
              <a:rPr lang="en-GB" sz="1200" dirty="0" err="1"/>
              <a:t>HiSCR</a:t>
            </a:r>
            <a:r>
              <a:rPr lang="en-GB" sz="1200" dirty="0"/>
              <a:t> outcome results</a:t>
            </a:r>
          </a:p>
        </p:txBody>
      </p:sp>
      <p:sp>
        <p:nvSpPr>
          <p:cNvPr id="7" name="Text Placeholder 12">
            <a:extLst>
              <a:ext uri="{FF2B5EF4-FFF2-40B4-BE49-F238E27FC236}">
                <a16:creationId xmlns:a16="http://schemas.microsoft.com/office/drawing/2014/main" id="{17094440-5E4E-77DB-50D8-CDE25582AA31}"/>
              </a:ext>
            </a:extLst>
          </p:cNvPr>
          <p:cNvSpPr txBox="1">
            <a:spLocks/>
          </p:cNvSpPr>
          <p:nvPr/>
        </p:nvSpPr>
        <p:spPr>
          <a:xfrm>
            <a:off x="875375" y="6418544"/>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ABX, Antibiotics; CI, Confidence interval; </a:t>
            </a:r>
            <a:r>
              <a:rPr lang="en-GB" err="1"/>
              <a:t>HiSCR</a:t>
            </a:r>
            <a:r>
              <a:rPr lang="en-GB"/>
              <a:t>, Hidradenitis Suppurativa Clinical Response; HS, Hidradenitis suppurativa; NC, Not calculable; Q2W, Every 2 weeks; Q4W, Every 4 weeks </a:t>
            </a:r>
          </a:p>
        </p:txBody>
      </p:sp>
      <p:sp>
        <p:nvSpPr>
          <p:cNvPr id="8" name="Text Placeholder 12">
            <a:extLst>
              <a:ext uri="{FF2B5EF4-FFF2-40B4-BE49-F238E27FC236}">
                <a16:creationId xmlns:a16="http://schemas.microsoft.com/office/drawing/2014/main" id="{BC62D6B3-70B5-9A46-69ED-717CAEEAB5E1}"/>
              </a:ext>
            </a:extLst>
          </p:cNvPr>
          <p:cNvSpPr txBox="1">
            <a:spLocks/>
          </p:cNvSpPr>
          <p:nvPr/>
        </p:nvSpPr>
        <p:spPr>
          <a:xfrm>
            <a:off x="234614" y="5907250"/>
            <a:ext cx="11162246" cy="377926"/>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effectLst/>
                <a:latin typeface="+mn-lt"/>
                <a:ea typeface="Times New Roman" panose="02020603050405020304" pitchFamily="18" charset="0"/>
              </a:rPr>
              <a:t>*HS-ABX approach: antibiotic use for other conditions, or for non-rescue therapy in HS not classified as intercurrent event/treatment failure </a:t>
            </a:r>
            <a:endParaRPr lang="en-GB">
              <a:latin typeface="+mn-lt"/>
            </a:endParaRPr>
          </a:p>
        </p:txBody>
      </p:sp>
      <p:sp>
        <p:nvSpPr>
          <p:cNvPr id="9" name="Text Placeholder 10">
            <a:extLst>
              <a:ext uri="{FF2B5EF4-FFF2-40B4-BE49-F238E27FC236}">
                <a16:creationId xmlns:a16="http://schemas.microsoft.com/office/drawing/2014/main" id="{9BD012EB-0061-3FC2-63EE-3FCB4823A65A}"/>
              </a:ext>
            </a:extLst>
          </p:cNvPr>
          <p:cNvSpPr txBox="1">
            <a:spLocks/>
          </p:cNvSpPr>
          <p:nvPr/>
        </p:nvSpPr>
        <p:spPr>
          <a:xfrm>
            <a:off x="313474" y="724446"/>
            <a:ext cx="11250786" cy="592816"/>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Inter SemiBold" panose="02000503000000020004" pitchFamily="2" charset="0"/>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a:solidFill>
                  <a:schemeClr val="accent1"/>
                </a:solidFill>
              </a:rPr>
              <a:t>Results from the BE HEARD trials at 16 weeks indicates that bimekizumab was superior to placebo for the primary </a:t>
            </a:r>
            <a:r>
              <a:rPr lang="en-GB" sz="2000" err="1">
                <a:solidFill>
                  <a:schemeClr val="accent1"/>
                </a:solidFill>
              </a:rPr>
              <a:t>HiSCR</a:t>
            </a:r>
            <a:r>
              <a:rPr lang="en-GB" sz="2000">
                <a:solidFill>
                  <a:schemeClr val="accent1"/>
                </a:solidFill>
              </a:rPr>
              <a:t> outcome</a:t>
            </a:r>
          </a:p>
        </p:txBody>
      </p:sp>
    </p:spTree>
    <p:extLst>
      <p:ext uri="{BB962C8B-B14F-4D97-AF65-F5344CB8AC3E}">
        <p14:creationId xmlns:p14="http://schemas.microsoft.com/office/powerpoint/2010/main" val="20614459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6DC5C-F794-2171-DC24-9C4DFCB612BB}"/>
              </a:ext>
            </a:extLst>
          </p:cNvPr>
          <p:cNvSpPr>
            <a:spLocks noGrp="1"/>
          </p:cNvSpPr>
          <p:nvPr>
            <p:ph type="title"/>
          </p:nvPr>
        </p:nvSpPr>
        <p:spPr>
          <a:xfrm>
            <a:off x="313476" y="105833"/>
            <a:ext cx="11250785" cy="592817"/>
          </a:xfrm>
        </p:spPr>
        <p:txBody>
          <a:bodyPr>
            <a:normAutofit/>
          </a:bodyPr>
          <a:lstStyle/>
          <a:p>
            <a:r>
              <a:rPr lang="en-GB" sz="2800"/>
              <a:t>NMA overview (1)</a:t>
            </a:r>
          </a:p>
        </p:txBody>
      </p:sp>
      <p:sp>
        <p:nvSpPr>
          <p:cNvPr id="3" name="Text Placeholder 10">
            <a:extLst>
              <a:ext uri="{FF2B5EF4-FFF2-40B4-BE49-F238E27FC236}">
                <a16:creationId xmlns:a16="http://schemas.microsoft.com/office/drawing/2014/main" id="{1C0ECB63-E7A5-799A-5C49-2A4E19CCE5EF}"/>
              </a:ext>
            </a:extLst>
          </p:cNvPr>
          <p:cNvSpPr txBox="1">
            <a:spLocks/>
          </p:cNvSpPr>
          <p:nvPr/>
        </p:nvSpPr>
        <p:spPr>
          <a:xfrm>
            <a:off x="313476" y="791856"/>
            <a:ext cx="11878524" cy="56375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Inter SemiBold" panose="02000503000000020004" pitchFamily="2" charset="0"/>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000">
              <a:solidFill>
                <a:schemeClr val="accent1"/>
              </a:solidFill>
            </a:endParaRPr>
          </a:p>
        </p:txBody>
      </p:sp>
      <p:sp>
        <p:nvSpPr>
          <p:cNvPr id="4" name="TextBox 3">
            <a:extLst>
              <a:ext uri="{FF2B5EF4-FFF2-40B4-BE49-F238E27FC236}">
                <a16:creationId xmlns:a16="http://schemas.microsoft.com/office/drawing/2014/main" id="{B3D9EB0E-EBC2-4EFE-D47C-3D3A0DC3B170}"/>
              </a:ext>
            </a:extLst>
          </p:cNvPr>
          <p:cNvSpPr txBox="1"/>
          <p:nvPr/>
        </p:nvSpPr>
        <p:spPr>
          <a:xfrm>
            <a:off x="188314" y="3733870"/>
            <a:ext cx="10222595" cy="369332"/>
          </a:xfrm>
          <a:prstGeom prst="rect">
            <a:avLst/>
          </a:prstGeom>
          <a:noFill/>
        </p:spPr>
        <p:txBody>
          <a:bodyPr wrap="square" rtlCol="0">
            <a:spAutoFit/>
          </a:bodyPr>
          <a:lstStyle/>
          <a:p>
            <a:r>
              <a:rPr lang="en-GB" b="1"/>
              <a:t>Table: </a:t>
            </a:r>
            <a:r>
              <a:rPr lang="en-GB" sz="1800" b="1">
                <a:effectLst/>
              </a:rPr>
              <a:t>Week 16 fixed effect model NMA results using full trial populations</a:t>
            </a:r>
            <a:endParaRPr lang="en-GB" b="1"/>
          </a:p>
        </p:txBody>
      </p:sp>
      <p:sp>
        <p:nvSpPr>
          <p:cNvPr id="5" name="Text Placeholder 12">
            <a:extLst>
              <a:ext uri="{FF2B5EF4-FFF2-40B4-BE49-F238E27FC236}">
                <a16:creationId xmlns:a16="http://schemas.microsoft.com/office/drawing/2014/main" id="{17C6AE19-32CC-E5AF-AE89-ECCA6BEB723E}"/>
              </a:ext>
            </a:extLst>
          </p:cNvPr>
          <p:cNvSpPr txBox="1">
            <a:spLocks/>
          </p:cNvSpPr>
          <p:nvPr/>
        </p:nvSpPr>
        <p:spPr>
          <a:xfrm>
            <a:off x="875375" y="6423217"/>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graphicFrame>
        <p:nvGraphicFramePr>
          <p:cNvPr id="6" name="Table 5">
            <a:extLst>
              <a:ext uri="{FF2B5EF4-FFF2-40B4-BE49-F238E27FC236}">
                <a16:creationId xmlns:a16="http://schemas.microsoft.com/office/drawing/2014/main" id="{31461439-F4C4-48C8-E644-374E8C173006}"/>
              </a:ext>
            </a:extLst>
          </p:cNvPr>
          <p:cNvGraphicFramePr>
            <a:graphicFrameLocks noGrp="1"/>
          </p:cNvGraphicFramePr>
          <p:nvPr>
            <p:extLst>
              <p:ext uri="{D42A27DB-BD31-4B8C-83A1-F6EECF244321}">
                <p14:modId xmlns:p14="http://schemas.microsoft.com/office/powerpoint/2010/main" val="3469247291"/>
              </p:ext>
            </p:extLst>
          </p:nvPr>
        </p:nvGraphicFramePr>
        <p:xfrm>
          <a:off x="212158" y="4081010"/>
          <a:ext cx="7545493" cy="1777351"/>
        </p:xfrm>
        <a:graphic>
          <a:graphicData uri="http://schemas.openxmlformats.org/drawingml/2006/table">
            <a:tbl>
              <a:tblPr firstRow="1" firstCol="1" bandRow="1">
                <a:tableStyleId>{5C22544A-7EE6-4342-B048-85BDC9FD1C3A}</a:tableStyleId>
              </a:tblPr>
              <a:tblGrid>
                <a:gridCol w="2964355">
                  <a:extLst>
                    <a:ext uri="{9D8B030D-6E8A-4147-A177-3AD203B41FA5}">
                      <a16:colId xmlns:a16="http://schemas.microsoft.com/office/drawing/2014/main" val="2384108023"/>
                    </a:ext>
                  </a:extLst>
                </a:gridCol>
                <a:gridCol w="2047490">
                  <a:extLst>
                    <a:ext uri="{9D8B030D-6E8A-4147-A177-3AD203B41FA5}">
                      <a16:colId xmlns:a16="http://schemas.microsoft.com/office/drawing/2014/main" val="507446909"/>
                    </a:ext>
                  </a:extLst>
                </a:gridCol>
                <a:gridCol w="2533648">
                  <a:extLst>
                    <a:ext uri="{9D8B030D-6E8A-4147-A177-3AD203B41FA5}">
                      <a16:colId xmlns:a16="http://schemas.microsoft.com/office/drawing/2014/main" val="1545908715"/>
                    </a:ext>
                  </a:extLst>
                </a:gridCol>
              </a:tblGrid>
              <a:tr h="592451">
                <a:tc>
                  <a:txBody>
                    <a:bodyPr/>
                    <a:lstStyle/>
                    <a:p>
                      <a:pPr algn="l">
                        <a:spcAft>
                          <a:spcPts val="200"/>
                        </a:spcAft>
                      </a:pPr>
                      <a:r>
                        <a:rPr lang="en-GB" sz="1800">
                          <a:effectLst/>
                        </a:rPr>
                        <a:t> </a:t>
                      </a:r>
                      <a:endParaRPr lang="en-GB" sz="1800">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703" marR="3703" marT="0" marB="0"/>
                </a:tc>
                <a:tc>
                  <a:txBody>
                    <a:bodyPr/>
                    <a:lstStyle/>
                    <a:p>
                      <a:pPr algn="ctr">
                        <a:spcAft>
                          <a:spcPts val="200"/>
                        </a:spcAft>
                      </a:pPr>
                      <a:r>
                        <a:rPr lang="en-US" sz="1800">
                          <a:effectLst/>
                        </a:rPr>
                        <a:t>BKZ Q2W vs SEC 300 mg Q2W </a:t>
                      </a:r>
                      <a:endParaRPr lang="en-GB" sz="1800" b="1">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703" marR="3703" marT="0" marB="0"/>
                </a:tc>
                <a:tc>
                  <a:txBody>
                    <a:bodyPr/>
                    <a:lstStyle/>
                    <a:p>
                      <a:pPr algn="ctr">
                        <a:spcAft>
                          <a:spcPts val="200"/>
                        </a:spcAft>
                      </a:pPr>
                      <a:r>
                        <a:rPr lang="en-US" sz="1800">
                          <a:effectLst/>
                        </a:rPr>
                        <a:t>BKZ Q2W vs SEC 300 mg Q4W </a:t>
                      </a:r>
                      <a:endParaRPr lang="en-GB" sz="1800" b="1">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703" marR="3703" marT="0" marB="0"/>
                </a:tc>
                <a:extLst>
                  <a:ext uri="{0D108BD9-81ED-4DB2-BD59-A6C34878D82A}">
                    <a16:rowId xmlns:a16="http://schemas.microsoft.com/office/drawing/2014/main" val="4286551068"/>
                  </a:ext>
                </a:extLst>
              </a:tr>
              <a:tr h="296225">
                <a:tc>
                  <a:txBody>
                    <a:bodyPr/>
                    <a:lstStyle/>
                    <a:p>
                      <a:pPr algn="l">
                        <a:spcAft>
                          <a:spcPts val="200"/>
                        </a:spcAft>
                      </a:pPr>
                      <a:r>
                        <a:rPr lang="en-GB" sz="1800">
                          <a:effectLst/>
                        </a:rPr>
                        <a:t>HiSCR50 [OR (95% </a:t>
                      </a:r>
                      <a:r>
                        <a:rPr lang="en-GB" sz="1800" err="1">
                          <a:effectLst/>
                        </a:rPr>
                        <a:t>CrI</a:t>
                      </a:r>
                      <a:r>
                        <a:rPr lang="en-GB" sz="1800">
                          <a:effectLst/>
                        </a:rPr>
                        <a:t>)]*</a:t>
                      </a:r>
                      <a:endParaRPr lang="en-GB" sz="1800">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703" marR="3703" marT="0" marB="0" anchor="ctr"/>
                </a:tc>
                <a:tc>
                  <a:txBody>
                    <a:bodyPr/>
                    <a:lstStyle/>
                    <a:p>
                      <a:pPr algn="l">
                        <a:spcAft>
                          <a:spcPts val="200"/>
                        </a:spcAft>
                      </a:pPr>
                      <a:r>
                        <a:rPr lang="en-GB" sz="1800">
                          <a:effectLst/>
                        </a:rPr>
                        <a:t>1.70 (1.16, ‍2.45)</a:t>
                      </a:r>
                      <a:endParaRPr lang="en-GB" sz="1800">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703" marR="3703" marT="0" marB="0"/>
                </a:tc>
                <a:tc>
                  <a:txBody>
                    <a:bodyPr/>
                    <a:lstStyle/>
                    <a:p>
                      <a:pPr algn="l">
                        <a:spcAft>
                          <a:spcPts val="200"/>
                        </a:spcAft>
                      </a:pPr>
                      <a:r>
                        <a:rPr lang="en-GB" sz="1800">
                          <a:effectLst/>
                        </a:rPr>
                        <a:t>1.69 (1.14, ‍2.43)</a:t>
                      </a:r>
                      <a:endParaRPr lang="en-GB" sz="1800">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703" marR="3703" marT="0" marB="0"/>
                </a:tc>
                <a:extLst>
                  <a:ext uri="{0D108BD9-81ED-4DB2-BD59-A6C34878D82A}">
                    <a16:rowId xmlns:a16="http://schemas.microsoft.com/office/drawing/2014/main" val="3480823975"/>
                  </a:ext>
                </a:extLst>
              </a:tr>
              <a:tr h="296225">
                <a:tc>
                  <a:txBody>
                    <a:bodyPr/>
                    <a:lstStyle/>
                    <a:p>
                      <a:pPr algn="l">
                        <a:spcAft>
                          <a:spcPts val="200"/>
                        </a:spcAft>
                      </a:pPr>
                      <a:r>
                        <a:rPr lang="en-GB" sz="1800">
                          <a:effectLst/>
                        </a:rPr>
                        <a:t>HiSCR75 [OR (95% </a:t>
                      </a:r>
                      <a:r>
                        <a:rPr lang="en-GB" sz="1800" err="1">
                          <a:effectLst/>
                        </a:rPr>
                        <a:t>CrI</a:t>
                      </a:r>
                      <a:r>
                        <a:rPr lang="en-GB" sz="1800">
                          <a:effectLst/>
                        </a:rPr>
                        <a:t>)]*</a:t>
                      </a:r>
                      <a:endParaRPr lang="en-GB" sz="1800">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703" marR="3703" marT="0" marB="0" anchor="ctr"/>
                </a:tc>
                <a:tc>
                  <a:txBody>
                    <a:bodyPr/>
                    <a:lstStyle/>
                    <a:p>
                      <a:pPr algn="l">
                        <a:spcAft>
                          <a:spcPts val="200"/>
                        </a:spcAft>
                      </a:pPr>
                      <a:r>
                        <a:rPr lang="en-GB" sz="1800">
                          <a:effectLst/>
                        </a:rPr>
                        <a:t>2.02 (1.38, ‍3.20)</a:t>
                      </a:r>
                      <a:endParaRPr lang="en-GB" sz="1800">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703" marR="3703" marT="0" marB="0"/>
                </a:tc>
                <a:tc>
                  <a:txBody>
                    <a:bodyPr/>
                    <a:lstStyle/>
                    <a:p>
                      <a:pPr algn="l">
                        <a:spcAft>
                          <a:spcPts val="200"/>
                        </a:spcAft>
                      </a:pPr>
                      <a:r>
                        <a:rPr lang="en-GB" sz="1800">
                          <a:effectLst/>
                        </a:rPr>
                        <a:t>1.85 (1.26, ‍2.90)</a:t>
                      </a:r>
                      <a:endParaRPr lang="en-GB" sz="1800">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703" marR="3703" marT="0" marB="0"/>
                </a:tc>
                <a:extLst>
                  <a:ext uri="{0D108BD9-81ED-4DB2-BD59-A6C34878D82A}">
                    <a16:rowId xmlns:a16="http://schemas.microsoft.com/office/drawing/2014/main" val="359186456"/>
                  </a:ext>
                </a:extLst>
              </a:tr>
              <a:tr h="296225">
                <a:tc>
                  <a:txBody>
                    <a:bodyPr/>
                    <a:lstStyle/>
                    <a:p>
                      <a:pPr marR="71755" algn="l">
                        <a:spcAft>
                          <a:spcPts val="200"/>
                        </a:spcAft>
                      </a:pPr>
                      <a:r>
                        <a:rPr lang="en-GB" sz="1800">
                          <a:effectLst/>
                        </a:rPr>
                        <a:t>HiSCR90 [OR (95% </a:t>
                      </a:r>
                      <a:r>
                        <a:rPr lang="en-GB" sz="1800" err="1">
                          <a:effectLst/>
                        </a:rPr>
                        <a:t>CrI</a:t>
                      </a:r>
                      <a:r>
                        <a:rPr lang="en-GB" sz="1800">
                          <a:effectLst/>
                        </a:rPr>
                        <a:t>)]*</a:t>
                      </a:r>
                      <a:endParaRPr lang="en-GB" sz="1800">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703" marR="3703" marT="0" marB="0"/>
                </a:tc>
                <a:tc>
                  <a:txBody>
                    <a:bodyPr/>
                    <a:lstStyle/>
                    <a:p>
                      <a:pPr algn="l">
                        <a:spcAft>
                          <a:spcPts val="200"/>
                        </a:spcAft>
                      </a:pPr>
                      <a:r>
                        <a:rPr lang="en-GB" sz="1800">
                          <a:effectLst/>
                        </a:rPr>
                        <a:t>1.86 (1.30, ‍2.75)</a:t>
                      </a:r>
                      <a:endParaRPr lang="en-GB" sz="1800">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703" marR="3703" marT="0" marB="0"/>
                </a:tc>
                <a:tc>
                  <a:txBody>
                    <a:bodyPr/>
                    <a:lstStyle/>
                    <a:p>
                      <a:pPr algn="l">
                        <a:spcAft>
                          <a:spcPts val="200"/>
                        </a:spcAft>
                      </a:pPr>
                      <a:r>
                        <a:rPr lang="en-GB" sz="1800">
                          <a:effectLst/>
                        </a:rPr>
                        <a:t>1.62 (1.13, 2.36)</a:t>
                      </a:r>
                      <a:endParaRPr lang="en-GB" sz="1800">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703" marR="3703" marT="0" marB="0"/>
                </a:tc>
                <a:extLst>
                  <a:ext uri="{0D108BD9-81ED-4DB2-BD59-A6C34878D82A}">
                    <a16:rowId xmlns:a16="http://schemas.microsoft.com/office/drawing/2014/main" val="3097708154"/>
                  </a:ext>
                </a:extLst>
              </a:tr>
              <a:tr h="296225">
                <a:tc>
                  <a:txBody>
                    <a:bodyPr/>
                    <a:lstStyle/>
                    <a:p>
                      <a:pPr marL="0" marR="71755" lvl="0" indent="0" algn="l" defTabSz="914400" rtl="0" eaLnBrk="1" fontAlgn="auto" latinLnBrk="0" hangingPunct="1">
                        <a:lnSpc>
                          <a:spcPct val="100000"/>
                        </a:lnSpc>
                        <a:spcBef>
                          <a:spcPts val="0"/>
                        </a:spcBef>
                        <a:spcAft>
                          <a:spcPts val="200"/>
                        </a:spcAft>
                        <a:buClrTx/>
                        <a:buSzTx/>
                        <a:buFontTx/>
                        <a:buNone/>
                        <a:tabLst/>
                        <a:defRPr/>
                      </a:pPr>
                      <a:r>
                        <a:rPr lang="en-GB" sz="1800">
                          <a:effectLst/>
                        </a:rPr>
                        <a:t>HiSCR100 [OR (95% </a:t>
                      </a:r>
                      <a:r>
                        <a:rPr lang="en-GB" sz="1800" err="1">
                          <a:effectLst/>
                        </a:rPr>
                        <a:t>CrI</a:t>
                      </a:r>
                      <a:r>
                        <a:rPr lang="en-GB" sz="1800">
                          <a:effectLst/>
                        </a:rPr>
                        <a:t>)]*</a:t>
                      </a:r>
                      <a:endParaRPr lang="en-GB" sz="1800">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703" marR="3703" marT="0" marB="0"/>
                </a:tc>
                <a:tc>
                  <a:txBody>
                    <a:bodyPr/>
                    <a:lstStyle/>
                    <a:p>
                      <a:pPr algn="l">
                        <a:spcAft>
                          <a:spcPts val="200"/>
                        </a:spcAft>
                      </a:pPr>
                      <a:r>
                        <a:rPr lang="en-GB" sz="1800">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1.77 (1.12, 2.77)</a:t>
                      </a:r>
                    </a:p>
                  </a:txBody>
                  <a:tcPr marL="3703" marR="3703" marT="0" marB="0"/>
                </a:tc>
                <a:tc>
                  <a:txBody>
                    <a:bodyPr/>
                    <a:lstStyle/>
                    <a:p>
                      <a:pPr algn="l">
                        <a:spcAft>
                          <a:spcPts val="200"/>
                        </a:spcAft>
                      </a:pPr>
                      <a:r>
                        <a:rPr lang="en-GB" sz="1800">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1.88 (1.18, 3.00)</a:t>
                      </a:r>
                    </a:p>
                  </a:txBody>
                  <a:tcPr marL="3703" marR="3703" marT="0" marB="0"/>
                </a:tc>
                <a:extLst>
                  <a:ext uri="{0D108BD9-81ED-4DB2-BD59-A6C34878D82A}">
                    <a16:rowId xmlns:a16="http://schemas.microsoft.com/office/drawing/2014/main" val="3473325169"/>
                  </a:ext>
                </a:extLst>
              </a:tr>
            </a:tbl>
          </a:graphicData>
        </a:graphic>
      </p:graphicFrame>
      <p:sp>
        <p:nvSpPr>
          <p:cNvPr id="7" name="TextBox 6">
            <a:extLst>
              <a:ext uri="{FF2B5EF4-FFF2-40B4-BE49-F238E27FC236}">
                <a16:creationId xmlns:a16="http://schemas.microsoft.com/office/drawing/2014/main" id="{0FC317DB-DAFB-7C43-5EE2-268647BA5494}"/>
              </a:ext>
            </a:extLst>
          </p:cNvPr>
          <p:cNvSpPr txBox="1"/>
          <p:nvPr/>
        </p:nvSpPr>
        <p:spPr>
          <a:xfrm>
            <a:off x="188314" y="5858361"/>
            <a:ext cx="3892764" cy="338554"/>
          </a:xfrm>
          <a:prstGeom prst="rect">
            <a:avLst/>
          </a:prstGeom>
          <a:noFill/>
        </p:spPr>
        <p:txBody>
          <a:bodyPr wrap="square" rtlCol="0">
            <a:spAutoFit/>
          </a:bodyPr>
          <a:lstStyle/>
          <a:p>
            <a:r>
              <a:rPr lang="en-GB" sz="1600" baseline="30000">
                <a:latin typeface="Arial" panose="020B0604020202020204" pitchFamily="34" charset="0"/>
              </a:rPr>
              <a:t>*Placebo adjustment applied</a:t>
            </a:r>
            <a:endParaRPr lang="en-GB" sz="1600"/>
          </a:p>
        </p:txBody>
      </p:sp>
      <p:sp>
        <p:nvSpPr>
          <p:cNvPr id="8" name="TextBox 7">
            <a:extLst>
              <a:ext uri="{FF2B5EF4-FFF2-40B4-BE49-F238E27FC236}">
                <a16:creationId xmlns:a16="http://schemas.microsoft.com/office/drawing/2014/main" id="{8BCC9F4A-3C6E-DEEB-146D-F1641830E597}"/>
              </a:ext>
            </a:extLst>
          </p:cNvPr>
          <p:cNvSpPr txBox="1"/>
          <p:nvPr/>
        </p:nvSpPr>
        <p:spPr>
          <a:xfrm>
            <a:off x="262816" y="953395"/>
            <a:ext cx="11666367" cy="2585323"/>
          </a:xfrm>
          <a:prstGeom prst="rect">
            <a:avLst/>
          </a:prstGeom>
          <a:noFill/>
        </p:spPr>
        <p:txBody>
          <a:bodyPr wrap="square" rtlCol="0">
            <a:spAutoFit/>
          </a:bodyPr>
          <a:lstStyle/>
          <a:p>
            <a:r>
              <a:rPr lang="en-GB" sz="1800" b="1" u="sng">
                <a:effectLst/>
                <a:latin typeface="+mj-lt"/>
                <a:ea typeface="Times New Roman" panose="02020603050405020304" pitchFamily="18" charset="0"/>
              </a:rPr>
              <a:t>Methods</a:t>
            </a:r>
            <a:endParaRPr lang="en-GB" b="1" u="sng">
              <a:effectLst/>
              <a:latin typeface="+mj-lt"/>
              <a:ea typeface="Times New Roman" panose="02020603050405020304" pitchFamily="18" charset="0"/>
            </a:endParaRPr>
          </a:p>
          <a:p>
            <a:pPr marL="285750" indent="-285750">
              <a:buFont typeface="Arial" panose="020B0604020202020204" pitchFamily="34" charset="0"/>
              <a:buChar char="•"/>
            </a:pPr>
            <a:r>
              <a:rPr lang="en-GB">
                <a:effectLst/>
                <a:ea typeface="Times New Roman" panose="02020603050405020304" pitchFamily="18" charset="0"/>
              </a:rPr>
              <a:t>NMAs for 0 to 16 weeks using all trial data and separate NMA for biologic-experienced subgroup</a:t>
            </a:r>
            <a:endParaRPr lang="en-GB" strike="sngStrike">
              <a:solidFill>
                <a:srgbClr val="FF0000"/>
              </a:solidFill>
              <a:effectLst/>
              <a:ea typeface="Times New Roman" panose="02020603050405020304" pitchFamily="18" charset="0"/>
            </a:endParaRPr>
          </a:p>
          <a:p>
            <a:pPr marL="285750" indent="-285750">
              <a:buFont typeface="Arial" panose="020B0604020202020204" pitchFamily="34" charset="0"/>
              <a:buChar char="•"/>
            </a:pPr>
            <a:r>
              <a:rPr lang="en-GB">
                <a:effectLst/>
                <a:ea typeface="Times New Roman" panose="02020603050405020304" pitchFamily="18" charset="0"/>
              </a:rPr>
              <a:t>Treatments: 1</a:t>
            </a:r>
            <a:r>
              <a:rPr lang="en-GB">
                <a:ea typeface="Times New Roman" panose="02020603050405020304" pitchFamily="18" charset="0"/>
                <a:cs typeface="Times New Roman" panose="02020603050405020304" pitchFamily="18" charset="0"/>
              </a:rPr>
              <a:t>) placebo; 2) </a:t>
            </a:r>
            <a:r>
              <a:rPr lang="en-GB">
                <a:effectLst/>
                <a:ea typeface="Times New Roman" panose="02020603050405020304" pitchFamily="18" charset="0"/>
                <a:cs typeface="Times New Roman" panose="02020603050405020304" pitchFamily="18" charset="0"/>
              </a:rPr>
              <a:t>bimekizumab 320 mg every two weeks and every four weeks (BKZ Q2W and BKZ Q4W) and 3)</a:t>
            </a:r>
            <a:r>
              <a:rPr lang="en-GB">
                <a:ea typeface="Times New Roman" panose="02020603050405020304" pitchFamily="18" charset="0"/>
                <a:cs typeface="Times New Roman" panose="02020603050405020304" pitchFamily="18" charset="0"/>
              </a:rPr>
              <a:t> </a:t>
            </a:r>
            <a:r>
              <a:rPr lang="en-GB">
                <a:effectLst/>
                <a:ea typeface="Times New Roman" panose="02020603050405020304" pitchFamily="18" charset="0"/>
                <a:cs typeface="Times New Roman" panose="02020603050405020304" pitchFamily="18" charset="0"/>
              </a:rPr>
              <a:t>secukinumab 300 mg every two weeks and every four weeks (SEC Q2W and Q4W) </a:t>
            </a:r>
          </a:p>
          <a:p>
            <a:pPr marL="285750" indent="-285750">
              <a:buFont typeface="Arial" panose="020B0604020202020204" pitchFamily="34" charset="0"/>
              <a:buChar char="•"/>
            </a:pPr>
            <a:r>
              <a:rPr lang="en-GB"/>
              <a:t>Outcomes included: </a:t>
            </a:r>
            <a:r>
              <a:rPr lang="en-GB" err="1"/>
              <a:t>HiSCR</a:t>
            </a:r>
            <a:r>
              <a:rPr lang="en-GB"/>
              <a:t>, IHS4-55, % change in AN count, flare, reduction in worst skin pain (NRS30), DLQI minimal clinically important difference 5-point reduction and EQ-5D VAS. </a:t>
            </a:r>
            <a:r>
              <a:rPr lang="en-GB" err="1"/>
              <a:t>HiSCR</a:t>
            </a:r>
            <a:r>
              <a:rPr lang="en-GB"/>
              <a:t> outcomes inform model</a:t>
            </a:r>
          </a:p>
          <a:p>
            <a:pPr marL="285750" indent="-285750">
              <a:buFont typeface="Arial" panose="020B0604020202020204" pitchFamily="34" charset="0"/>
              <a:buChar char="•"/>
            </a:pPr>
            <a:r>
              <a:rPr lang="en-GB" err="1"/>
              <a:t>HiSCR</a:t>
            </a:r>
            <a:r>
              <a:rPr lang="en-GB"/>
              <a:t> analysis in the predominantly biologic-naïve population involved post hoc placebo-adjustment using a meta-regression model in the overall analysis</a:t>
            </a:r>
          </a:p>
          <a:p>
            <a:pPr marL="285750" indent="-285750">
              <a:buFont typeface="Arial" panose="020B0604020202020204" pitchFamily="34" charset="0"/>
              <a:buChar char="•"/>
            </a:pPr>
            <a:r>
              <a:rPr lang="en-GB"/>
              <a:t>Fixed effects models used for all analyses</a:t>
            </a:r>
          </a:p>
        </p:txBody>
      </p:sp>
      <p:sp>
        <p:nvSpPr>
          <p:cNvPr id="9" name="Text Placeholder 10">
            <a:extLst>
              <a:ext uri="{FF2B5EF4-FFF2-40B4-BE49-F238E27FC236}">
                <a16:creationId xmlns:a16="http://schemas.microsoft.com/office/drawing/2014/main" id="{ACC2EFAB-5B03-E5EF-C06E-8EDBB91FF0E7}"/>
              </a:ext>
            </a:extLst>
          </p:cNvPr>
          <p:cNvSpPr txBox="1">
            <a:spLocks/>
          </p:cNvSpPr>
          <p:nvPr/>
        </p:nvSpPr>
        <p:spPr>
          <a:xfrm>
            <a:off x="313476" y="517977"/>
            <a:ext cx="11878524" cy="56375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Inter SemiBold" panose="02000503000000020004" pitchFamily="2" charset="0"/>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a:solidFill>
                  <a:schemeClr val="accent1"/>
                </a:solidFill>
                <a:latin typeface="+mj-lt"/>
                <a:ea typeface="Times New Roman" panose="02020603050405020304" pitchFamily="18" charset="0"/>
              </a:rPr>
              <a:t>No</a:t>
            </a:r>
            <a:r>
              <a:rPr lang="en-GB" sz="2000">
                <a:solidFill>
                  <a:schemeClr val="accent1"/>
                </a:solidFill>
                <a:effectLst/>
                <a:latin typeface="+mj-lt"/>
                <a:ea typeface="Times New Roman" panose="02020603050405020304" pitchFamily="18" charset="0"/>
              </a:rPr>
              <a:t> direct evidence comparing bimekizumab with secukinumab</a:t>
            </a:r>
          </a:p>
        </p:txBody>
      </p:sp>
      <p:sp>
        <p:nvSpPr>
          <p:cNvPr id="12" name="TextBox 11">
            <a:extLst>
              <a:ext uri="{FF2B5EF4-FFF2-40B4-BE49-F238E27FC236}">
                <a16:creationId xmlns:a16="http://schemas.microsoft.com/office/drawing/2014/main" id="{2297BDF7-6AC6-E13D-3BEB-5BB401C434E1}"/>
              </a:ext>
            </a:extLst>
          </p:cNvPr>
          <p:cNvSpPr txBox="1"/>
          <p:nvPr/>
        </p:nvSpPr>
        <p:spPr>
          <a:xfrm>
            <a:off x="8132690" y="4355806"/>
            <a:ext cx="3796493" cy="1477328"/>
          </a:xfrm>
          <a:prstGeom prst="rect">
            <a:avLst/>
          </a:prstGeom>
          <a:noFill/>
        </p:spPr>
        <p:txBody>
          <a:bodyPr wrap="square" rtlCol="0">
            <a:spAutoFit/>
          </a:bodyPr>
          <a:lstStyle/>
          <a:p>
            <a:r>
              <a:rPr lang="en-GB"/>
              <a:t>Note: NMA from full trial population used in company’s model but company also provided results for </a:t>
            </a:r>
            <a:r>
              <a:rPr lang="en-GB" sz="1800">
                <a:effectLst/>
                <a:ea typeface="Times New Roman" panose="02020603050405020304" pitchFamily="18" charset="0"/>
              </a:rPr>
              <a:t>biologic-experienced subgroup </a:t>
            </a:r>
            <a:r>
              <a:rPr lang="en-GB">
                <a:ea typeface="Times New Roman" panose="02020603050405020304" pitchFamily="18" charset="0"/>
              </a:rPr>
              <a:t>(</a:t>
            </a:r>
            <a:r>
              <a:rPr lang="en-GB" sz="1800">
                <a:effectLst/>
                <a:ea typeface="Times New Roman" panose="02020603050405020304" pitchFamily="18" charset="0"/>
              </a:rPr>
              <a:t>see </a:t>
            </a:r>
            <a:r>
              <a:rPr lang="en-GB" sz="1800">
                <a:effectLst/>
                <a:ea typeface="Times New Roman" panose="02020603050405020304" pitchFamily="18" charset="0"/>
                <a:hlinkClick r:id="rId3" action="ppaction://hlinksldjump"/>
              </a:rPr>
              <a:t>next slide</a:t>
            </a:r>
            <a:r>
              <a:rPr lang="en-GB" sz="1800">
                <a:effectLst/>
                <a:ea typeface="Times New Roman" panose="02020603050405020304" pitchFamily="18" charset="0"/>
              </a:rPr>
              <a:t>)</a:t>
            </a:r>
            <a:endParaRPr lang="en-GB"/>
          </a:p>
        </p:txBody>
      </p:sp>
      <p:sp>
        <p:nvSpPr>
          <p:cNvPr id="13" name="TextBox 12">
            <a:extLst>
              <a:ext uri="{FF2B5EF4-FFF2-40B4-BE49-F238E27FC236}">
                <a16:creationId xmlns:a16="http://schemas.microsoft.com/office/drawing/2014/main" id="{57F48C3F-8790-187E-6644-D47F89AF4A22}"/>
              </a:ext>
            </a:extLst>
          </p:cNvPr>
          <p:cNvSpPr txBox="1"/>
          <p:nvPr/>
        </p:nvSpPr>
        <p:spPr>
          <a:xfrm>
            <a:off x="10434752" y="121920"/>
            <a:ext cx="1721575" cy="461665"/>
          </a:xfrm>
          <a:prstGeom prst="rect">
            <a:avLst/>
          </a:prstGeom>
          <a:noFill/>
        </p:spPr>
        <p:txBody>
          <a:bodyPr wrap="square" rtlCol="0">
            <a:spAutoFit/>
          </a:bodyPr>
          <a:lstStyle/>
          <a:p>
            <a:r>
              <a:rPr lang="en-GB" sz="1200" dirty="0"/>
              <a:t>See </a:t>
            </a:r>
            <a:r>
              <a:rPr lang="en-GB" sz="1200" dirty="0">
                <a:hlinkClick r:id="rId4" action="ppaction://hlinksldjump"/>
              </a:rPr>
              <a:t>slide 43</a:t>
            </a:r>
            <a:r>
              <a:rPr lang="en-GB" sz="1200" dirty="0"/>
              <a:t> for MAIC overview</a:t>
            </a:r>
          </a:p>
        </p:txBody>
      </p:sp>
      <p:sp>
        <p:nvSpPr>
          <p:cNvPr id="10" name="Text Placeholder 12">
            <a:extLst>
              <a:ext uri="{FF2B5EF4-FFF2-40B4-BE49-F238E27FC236}">
                <a16:creationId xmlns:a16="http://schemas.microsoft.com/office/drawing/2014/main" id="{C75D2734-B8B8-3B6D-513F-DEA10D367D52}"/>
              </a:ext>
            </a:extLst>
          </p:cNvPr>
          <p:cNvSpPr txBox="1">
            <a:spLocks/>
          </p:cNvSpPr>
          <p:nvPr/>
        </p:nvSpPr>
        <p:spPr>
          <a:xfrm>
            <a:off x="875375" y="6252556"/>
            <a:ext cx="10842133" cy="60544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ABX, Antibiotics; AN, Abscess and inflammatory nodule; </a:t>
            </a:r>
            <a:r>
              <a:rPr lang="en-GB" err="1"/>
              <a:t>CrI</a:t>
            </a:r>
            <a:r>
              <a:rPr lang="en-GB"/>
              <a:t>, Credible interval; DLQI, Dermatology Life Quality; </a:t>
            </a:r>
            <a:r>
              <a:rPr lang="fr-FR"/>
              <a:t>EQ5D VAS, </a:t>
            </a:r>
            <a:r>
              <a:rPr lang="fr-FR" err="1"/>
              <a:t>EuroQol</a:t>
            </a:r>
            <a:r>
              <a:rPr lang="fr-FR"/>
              <a:t> 5-dimension </a:t>
            </a:r>
            <a:r>
              <a:rPr lang="fr-FR" err="1"/>
              <a:t>visual</a:t>
            </a:r>
            <a:r>
              <a:rPr lang="fr-FR"/>
              <a:t> analogue </a:t>
            </a:r>
            <a:r>
              <a:rPr lang="fr-FR" err="1"/>
              <a:t>scale</a:t>
            </a:r>
            <a:r>
              <a:rPr lang="en-GB"/>
              <a:t>; </a:t>
            </a:r>
            <a:r>
              <a:rPr lang="en-GB" err="1"/>
              <a:t>HiSCR</a:t>
            </a:r>
            <a:r>
              <a:rPr lang="en-GB"/>
              <a:t>, Hidradenitis Suppurativa Clinical Response; HS, Hidradenitis suppurativa; NMA, Network meta-analysis; NRS, Numerical rating scale; OR, Odds ratio;  Q2W, Every 2 weeks; Q4W, Every 4 weeks </a:t>
            </a:r>
          </a:p>
        </p:txBody>
      </p:sp>
      <p:sp>
        <p:nvSpPr>
          <p:cNvPr id="11" name="TextBox 10">
            <a:extLst>
              <a:ext uri="{FF2B5EF4-FFF2-40B4-BE49-F238E27FC236}">
                <a16:creationId xmlns:a16="http://schemas.microsoft.com/office/drawing/2014/main" id="{2698AFCB-0ED7-A719-DD4C-21C4F1BB3640}"/>
              </a:ext>
            </a:extLst>
          </p:cNvPr>
          <p:cNvSpPr txBox="1"/>
          <p:nvPr/>
        </p:nvSpPr>
        <p:spPr>
          <a:xfrm>
            <a:off x="212158" y="3422497"/>
            <a:ext cx="3414963" cy="369332"/>
          </a:xfrm>
          <a:prstGeom prst="rect">
            <a:avLst/>
          </a:prstGeom>
          <a:noFill/>
        </p:spPr>
        <p:txBody>
          <a:bodyPr wrap="square" rtlCol="0">
            <a:spAutoFit/>
          </a:bodyPr>
          <a:lstStyle/>
          <a:p>
            <a:r>
              <a:rPr lang="en-GB" b="1" u="sng"/>
              <a:t>Results</a:t>
            </a:r>
          </a:p>
        </p:txBody>
      </p:sp>
    </p:spTree>
    <p:extLst>
      <p:ext uri="{BB962C8B-B14F-4D97-AF65-F5344CB8AC3E}">
        <p14:creationId xmlns:p14="http://schemas.microsoft.com/office/powerpoint/2010/main" val="1839389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6DC5C-F794-2171-DC24-9C4DFCB612BB}"/>
              </a:ext>
            </a:extLst>
          </p:cNvPr>
          <p:cNvSpPr>
            <a:spLocks noGrp="1"/>
          </p:cNvSpPr>
          <p:nvPr>
            <p:ph type="title"/>
          </p:nvPr>
        </p:nvSpPr>
        <p:spPr>
          <a:xfrm>
            <a:off x="313476" y="105833"/>
            <a:ext cx="11250785" cy="592817"/>
          </a:xfrm>
        </p:spPr>
        <p:txBody>
          <a:bodyPr>
            <a:normAutofit/>
          </a:bodyPr>
          <a:lstStyle/>
          <a:p>
            <a:r>
              <a:rPr lang="en-GB" sz="2800"/>
              <a:t>NMA overview (2)</a:t>
            </a:r>
          </a:p>
        </p:txBody>
      </p:sp>
      <p:sp>
        <p:nvSpPr>
          <p:cNvPr id="3" name="Text Placeholder 10">
            <a:extLst>
              <a:ext uri="{FF2B5EF4-FFF2-40B4-BE49-F238E27FC236}">
                <a16:creationId xmlns:a16="http://schemas.microsoft.com/office/drawing/2014/main" id="{1C0ECB63-E7A5-799A-5C49-2A4E19CCE5EF}"/>
              </a:ext>
            </a:extLst>
          </p:cNvPr>
          <p:cNvSpPr txBox="1">
            <a:spLocks/>
          </p:cNvSpPr>
          <p:nvPr/>
        </p:nvSpPr>
        <p:spPr>
          <a:xfrm>
            <a:off x="313476" y="791856"/>
            <a:ext cx="11878524" cy="56375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Inter SemiBold" panose="02000503000000020004" pitchFamily="2" charset="0"/>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000">
              <a:solidFill>
                <a:schemeClr val="accent1"/>
              </a:solidFill>
            </a:endParaRPr>
          </a:p>
        </p:txBody>
      </p:sp>
      <p:sp>
        <p:nvSpPr>
          <p:cNvPr id="4" name="TextBox 3">
            <a:extLst>
              <a:ext uri="{FF2B5EF4-FFF2-40B4-BE49-F238E27FC236}">
                <a16:creationId xmlns:a16="http://schemas.microsoft.com/office/drawing/2014/main" id="{B3D9EB0E-EBC2-4EFE-D47C-3D3A0DC3B170}"/>
              </a:ext>
            </a:extLst>
          </p:cNvPr>
          <p:cNvSpPr txBox="1"/>
          <p:nvPr/>
        </p:nvSpPr>
        <p:spPr>
          <a:xfrm>
            <a:off x="212157" y="1448816"/>
            <a:ext cx="10222595" cy="369332"/>
          </a:xfrm>
          <a:prstGeom prst="rect">
            <a:avLst/>
          </a:prstGeom>
          <a:noFill/>
        </p:spPr>
        <p:txBody>
          <a:bodyPr wrap="square" rtlCol="0">
            <a:spAutoFit/>
          </a:bodyPr>
          <a:lstStyle/>
          <a:p>
            <a:r>
              <a:rPr lang="en-GB" b="1"/>
              <a:t>Table: Week 16 </a:t>
            </a:r>
            <a:r>
              <a:rPr lang="en-GB" sz="1800" b="1">
                <a:effectLst/>
              </a:rPr>
              <a:t>NMA of clinical response outcomes in biologic-experienced subgroup </a:t>
            </a:r>
            <a:endParaRPr lang="en-GB" b="1"/>
          </a:p>
        </p:txBody>
      </p:sp>
      <p:sp>
        <p:nvSpPr>
          <p:cNvPr id="5" name="Text Placeholder 12">
            <a:extLst>
              <a:ext uri="{FF2B5EF4-FFF2-40B4-BE49-F238E27FC236}">
                <a16:creationId xmlns:a16="http://schemas.microsoft.com/office/drawing/2014/main" id="{17C6AE19-32CC-E5AF-AE89-ECCA6BEB723E}"/>
              </a:ext>
            </a:extLst>
          </p:cNvPr>
          <p:cNvSpPr txBox="1">
            <a:spLocks/>
          </p:cNvSpPr>
          <p:nvPr/>
        </p:nvSpPr>
        <p:spPr>
          <a:xfrm>
            <a:off x="875375" y="6423217"/>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sp>
        <p:nvSpPr>
          <p:cNvPr id="9" name="Text Placeholder 10">
            <a:extLst>
              <a:ext uri="{FF2B5EF4-FFF2-40B4-BE49-F238E27FC236}">
                <a16:creationId xmlns:a16="http://schemas.microsoft.com/office/drawing/2014/main" id="{ACC2EFAB-5B03-E5EF-C06E-8EDBB91FF0E7}"/>
              </a:ext>
            </a:extLst>
          </p:cNvPr>
          <p:cNvSpPr txBox="1">
            <a:spLocks/>
          </p:cNvSpPr>
          <p:nvPr/>
        </p:nvSpPr>
        <p:spPr>
          <a:xfrm>
            <a:off x="313476" y="517977"/>
            <a:ext cx="11878524" cy="56375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Inter SemiBold" panose="02000503000000020004" pitchFamily="2" charset="0"/>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a:solidFill>
                  <a:schemeClr val="accent1"/>
                </a:solidFill>
                <a:latin typeface="+mj-lt"/>
                <a:ea typeface="Times New Roman" panose="02020603050405020304" pitchFamily="18" charset="0"/>
              </a:rPr>
              <a:t>For the biologic-experienced subgroup, NMA results showed significant benefit for bimekizumab Q2W compared with placebo but with wide credible intervals</a:t>
            </a:r>
            <a:endParaRPr lang="en-GB" sz="2000">
              <a:solidFill>
                <a:schemeClr val="accent1"/>
              </a:solidFill>
              <a:effectLst/>
              <a:latin typeface="+mj-lt"/>
              <a:ea typeface="Times New Roman" panose="02020603050405020304" pitchFamily="18" charset="0"/>
            </a:endParaRPr>
          </a:p>
        </p:txBody>
      </p:sp>
      <p:sp>
        <p:nvSpPr>
          <p:cNvPr id="13" name="TextBox 12">
            <a:extLst>
              <a:ext uri="{FF2B5EF4-FFF2-40B4-BE49-F238E27FC236}">
                <a16:creationId xmlns:a16="http://schemas.microsoft.com/office/drawing/2014/main" id="{57F48C3F-8790-187E-6644-D47F89AF4A22}"/>
              </a:ext>
            </a:extLst>
          </p:cNvPr>
          <p:cNvSpPr txBox="1"/>
          <p:nvPr/>
        </p:nvSpPr>
        <p:spPr>
          <a:xfrm>
            <a:off x="10434752" y="121920"/>
            <a:ext cx="1721575" cy="461665"/>
          </a:xfrm>
          <a:prstGeom prst="rect">
            <a:avLst/>
          </a:prstGeom>
          <a:noFill/>
        </p:spPr>
        <p:txBody>
          <a:bodyPr wrap="square" rtlCol="0">
            <a:spAutoFit/>
          </a:bodyPr>
          <a:lstStyle/>
          <a:p>
            <a:r>
              <a:rPr lang="en-GB" sz="1200" dirty="0"/>
              <a:t>See </a:t>
            </a:r>
            <a:r>
              <a:rPr lang="en-GB" sz="1200" dirty="0">
                <a:hlinkClick r:id="rId3" action="ppaction://hlinksldjump"/>
              </a:rPr>
              <a:t>slide 43</a:t>
            </a:r>
            <a:r>
              <a:rPr lang="en-GB" sz="1200" dirty="0"/>
              <a:t> for MAIC overview</a:t>
            </a:r>
          </a:p>
        </p:txBody>
      </p:sp>
      <p:sp>
        <p:nvSpPr>
          <p:cNvPr id="10" name="Text Placeholder 12">
            <a:extLst>
              <a:ext uri="{FF2B5EF4-FFF2-40B4-BE49-F238E27FC236}">
                <a16:creationId xmlns:a16="http://schemas.microsoft.com/office/drawing/2014/main" id="{C75D2734-B8B8-3B6D-513F-DEA10D367D52}"/>
              </a:ext>
            </a:extLst>
          </p:cNvPr>
          <p:cNvSpPr txBox="1">
            <a:spLocks/>
          </p:cNvSpPr>
          <p:nvPr/>
        </p:nvSpPr>
        <p:spPr>
          <a:xfrm>
            <a:off x="875375" y="6423216"/>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err="1"/>
              <a:t>CrI</a:t>
            </a:r>
            <a:r>
              <a:rPr lang="en-GB"/>
              <a:t>, Credible interval; </a:t>
            </a:r>
            <a:r>
              <a:rPr lang="en-GB" err="1"/>
              <a:t>HiSCR</a:t>
            </a:r>
            <a:r>
              <a:rPr lang="en-GB"/>
              <a:t>, Hidradenitis Suppurativa Clinical Response; MAIC, Matching-adjusted indirect comparison; NMA, Network meta-analysis; OR, Odds ratio;  Q2W, Every 2 weeks; Q4W, Every 4 weeks </a:t>
            </a:r>
          </a:p>
        </p:txBody>
      </p:sp>
      <p:graphicFrame>
        <p:nvGraphicFramePr>
          <p:cNvPr id="14" name="Table 13">
            <a:extLst>
              <a:ext uri="{FF2B5EF4-FFF2-40B4-BE49-F238E27FC236}">
                <a16:creationId xmlns:a16="http://schemas.microsoft.com/office/drawing/2014/main" id="{E331DDC2-BCD5-D45B-A1BE-2120052A7AF5}"/>
              </a:ext>
            </a:extLst>
          </p:cNvPr>
          <p:cNvGraphicFramePr>
            <a:graphicFrameLocks noGrp="1"/>
          </p:cNvGraphicFramePr>
          <p:nvPr>
            <p:extLst>
              <p:ext uri="{D42A27DB-BD31-4B8C-83A1-F6EECF244321}">
                <p14:modId xmlns:p14="http://schemas.microsoft.com/office/powerpoint/2010/main" val="4108704596"/>
              </p:ext>
            </p:extLst>
          </p:nvPr>
        </p:nvGraphicFramePr>
        <p:xfrm>
          <a:off x="325833" y="1831897"/>
          <a:ext cx="8916490" cy="1806321"/>
        </p:xfrm>
        <a:graphic>
          <a:graphicData uri="http://schemas.openxmlformats.org/drawingml/2006/table">
            <a:tbl>
              <a:tblPr firstRow="1" firstCol="1" bandRow="1">
                <a:tableStyleId>{5C22544A-7EE6-4342-B048-85BDC9FD1C3A}</a:tableStyleId>
              </a:tblPr>
              <a:tblGrid>
                <a:gridCol w="2253030">
                  <a:extLst>
                    <a:ext uri="{9D8B030D-6E8A-4147-A177-3AD203B41FA5}">
                      <a16:colId xmlns:a16="http://schemas.microsoft.com/office/drawing/2014/main" val="3206303096"/>
                    </a:ext>
                  </a:extLst>
                </a:gridCol>
                <a:gridCol w="2353353">
                  <a:extLst>
                    <a:ext uri="{9D8B030D-6E8A-4147-A177-3AD203B41FA5}">
                      <a16:colId xmlns:a16="http://schemas.microsoft.com/office/drawing/2014/main" val="425118220"/>
                    </a:ext>
                  </a:extLst>
                </a:gridCol>
                <a:gridCol w="2353353">
                  <a:extLst>
                    <a:ext uri="{9D8B030D-6E8A-4147-A177-3AD203B41FA5}">
                      <a16:colId xmlns:a16="http://schemas.microsoft.com/office/drawing/2014/main" val="989415804"/>
                    </a:ext>
                  </a:extLst>
                </a:gridCol>
                <a:gridCol w="1956754">
                  <a:extLst>
                    <a:ext uri="{9D8B030D-6E8A-4147-A177-3AD203B41FA5}">
                      <a16:colId xmlns:a16="http://schemas.microsoft.com/office/drawing/2014/main" val="1667180157"/>
                    </a:ext>
                  </a:extLst>
                </a:gridCol>
              </a:tblGrid>
              <a:tr h="163650">
                <a:tc rowSpan="2">
                  <a:txBody>
                    <a:bodyPr/>
                    <a:lstStyle/>
                    <a:p>
                      <a:pPr>
                        <a:lnSpc>
                          <a:spcPct val="150000"/>
                        </a:lnSpc>
                        <a:spcBef>
                          <a:spcPts val="600"/>
                        </a:spcBef>
                        <a:spcAft>
                          <a:spcPts val="1200"/>
                        </a:spcAft>
                      </a:pPr>
                      <a:r>
                        <a:rPr lang="en-GB" sz="1800">
                          <a:effectLst/>
                        </a:rPr>
                        <a:t>Outcome</a:t>
                      </a:r>
                    </a:p>
                    <a:p>
                      <a:pPr>
                        <a:lnSpc>
                          <a:spcPct val="150000"/>
                        </a:lnSpc>
                        <a:spcBef>
                          <a:spcPts val="600"/>
                        </a:spcBef>
                        <a:spcAft>
                          <a:spcPts val="1200"/>
                        </a:spcAft>
                      </a:pPr>
                      <a:r>
                        <a:rPr lang="en-GB" sz="1800">
                          <a:effectLst/>
                        </a:rPr>
                        <a:t> </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00" marR="51800" marT="13430" marB="13430"/>
                </a:tc>
                <a:tc gridSpan="3">
                  <a:txBody>
                    <a:bodyPr/>
                    <a:lstStyle/>
                    <a:p>
                      <a:pPr algn="ctr">
                        <a:lnSpc>
                          <a:spcPct val="150000"/>
                        </a:lnSpc>
                        <a:spcBef>
                          <a:spcPts val="600"/>
                        </a:spcBef>
                        <a:spcAft>
                          <a:spcPts val="1200"/>
                        </a:spcAft>
                      </a:pPr>
                      <a:r>
                        <a:rPr lang="en-GB" sz="1800">
                          <a:effectLst/>
                        </a:rPr>
                        <a:t>Bimekizumab Q2W versus: [OR (95% CrI)]</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00" marR="51800" marT="13430" marB="1343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792357499"/>
                  </a:ext>
                </a:extLst>
              </a:tr>
              <a:tr h="328067">
                <a:tc vMerge="1">
                  <a:txBody>
                    <a:bodyPr/>
                    <a:lstStyle/>
                    <a:p>
                      <a:endParaRPr lang="en-GB"/>
                    </a:p>
                  </a:txBody>
                  <a:tcPr/>
                </a:tc>
                <a:tc>
                  <a:txBody>
                    <a:bodyPr/>
                    <a:lstStyle/>
                    <a:p>
                      <a:pPr>
                        <a:lnSpc>
                          <a:spcPct val="150000"/>
                        </a:lnSpc>
                        <a:spcBef>
                          <a:spcPts val="600"/>
                        </a:spcBef>
                        <a:spcAft>
                          <a:spcPts val="1200"/>
                        </a:spcAft>
                      </a:pPr>
                      <a:r>
                        <a:rPr lang="en-GB" sz="1800">
                          <a:effectLst/>
                        </a:rPr>
                        <a:t>Secukinumab Q2W </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00" marR="51800" marT="13430" marB="13430"/>
                </a:tc>
                <a:tc>
                  <a:txBody>
                    <a:bodyPr/>
                    <a:lstStyle/>
                    <a:p>
                      <a:pPr>
                        <a:lnSpc>
                          <a:spcPct val="150000"/>
                        </a:lnSpc>
                        <a:spcBef>
                          <a:spcPts val="600"/>
                        </a:spcBef>
                        <a:spcAft>
                          <a:spcPts val="1200"/>
                        </a:spcAft>
                      </a:pPr>
                      <a:r>
                        <a:rPr lang="en-GB" sz="1800">
                          <a:effectLst/>
                        </a:rPr>
                        <a:t>Secukinumab Q4W </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00" marR="51800" marT="13430" marB="13430"/>
                </a:tc>
                <a:tc>
                  <a:txBody>
                    <a:bodyPr/>
                    <a:lstStyle/>
                    <a:p>
                      <a:pPr>
                        <a:lnSpc>
                          <a:spcPct val="150000"/>
                        </a:lnSpc>
                        <a:spcBef>
                          <a:spcPts val="600"/>
                        </a:spcBef>
                        <a:spcAft>
                          <a:spcPts val="1200"/>
                        </a:spcAft>
                      </a:pPr>
                      <a:r>
                        <a:rPr lang="en-GB" sz="1800">
                          <a:effectLst/>
                        </a:rPr>
                        <a:t>Placebo</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00" marR="51800" marT="13430" marB="13430"/>
                </a:tc>
                <a:extLst>
                  <a:ext uri="{0D108BD9-81ED-4DB2-BD59-A6C34878D82A}">
                    <a16:rowId xmlns:a16="http://schemas.microsoft.com/office/drawing/2014/main" val="247489640"/>
                  </a:ext>
                </a:extLst>
              </a:tr>
              <a:tr h="163650">
                <a:tc>
                  <a:txBody>
                    <a:bodyPr/>
                    <a:lstStyle/>
                    <a:p>
                      <a:pPr>
                        <a:lnSpc>
                          <a:spcPct val="150000"/>
                        </a:lnSpc>
                        <a:spcBef>
                          <a:spcPts val="600"/>
                        </a:spcBef>
                        <a:spcAft>
                          <a:spcPts val="1200"/>
                        </a:spcAft>
                      </a:pPr>
                      <a:r>
                        <a:rPr lang="en-GB" sz="1800">
                          <a:effectLst/>
                        </a:rPr>
                        <a:t>HiSCR50 </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00" marR="51800" marT="13430" marB="13430"/>
                </a:tc>
                <a:tc>
                  <a:txBody>
                    <a:bodyPr/>
                    <a:lstStyle/>
                    <a:p>
                      <a:pPr>
                        <a:lnSpc>
                          <a:spcPct val="150000"/>
                        </a:lnSpc>
                        <a:spcBef>
                          <a:spcPts val="600"/>
                        </a:spcBef>
                        <a:spcAft>
                          <a:spcPts val="1200"/>
                        </a:spcAft>
                      </a:pPr>
                      <a:r>
                        <a:rPr lang="en-GB" sz="1800">
                          <a:effectLst/>
                        </a:rPr>
                        <a:t>1.97 (0.67, 6.27)</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00" marR="51800" marT="13430" marB="13430"/>
                </a:tc>
                <a:tc>
                  <a:txBody>
                    <a:bodyPr/>
                    <a:lstStyle/>
                    <a:p>
                      <a:pPr>
                        <a:lnSpc>
                          <a:spcPct val="150000"/>
                        </a:lnSpc>
                        <a:spcBef>
                          <a:spcPts val="600"/>
                        </a:spcBef>
                        <a:spcAft>
                          <a:spcPts val="1200"/>
                        </a:spcAft>
                      </a:pPr>
                      <a:r>
                        <a:rPr lang="en-GB" sz="1800">
                          <a:effectLst/>
                        </a:rPr>
                        <a:t>1.90 (0.65, 6.00)</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00" marR="51800" marT="13430" marB="13430"/>
                </a:tc>
                <a:tc>
                  <a:txBody>
                    <a:bodyPr/>
                    <a:lstStyle/>
                    <a:p>
                      <a:pPr>
                        <a:lnSpc>
                          <a:spcPct val="150000"/>
                        </a:lnSpc>
                        <a:spcBef>
                          <a:spcPts val="600"/>
                        </a:spcBef>
                        <a:spcAft>
                          <a:spcPts val="1200"/>
                        </a:spcAft>
                      </a:pPr>
                      <a:r>
                        <a:rPr lang="en-GB" sz="1800">
                          <a:effectLst/>
                        </a:rPr>
                        <a:t>3.08 (1.31, 8.09)</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00" marR="51800" marT="13430" marB="13430"/>
                </a:tc>
                <a:extLst>
                  <a:ext uri="{0D108BD9-81ED-4DB2-BD59-A6C34878D82A}">
                    <a16:rowId xmlns:a16="http://schemas.microsoft.com/office/drawing/2014/main" val="1385881759"/>
                  </a:ext>
                </a:extLst>
              </a:tr>
              <a:tr h="163650">
                <a:tc>
                  <a:txBody>
                    <a:bodyPr/>
                    <a:lstStyle/>
                    <a:p>
                      <a:pPr>
                        <a:lnSpc>
                          <a:spcPct val="150000"/>
                        </a:lnSpc>
                        <a:spcBef>
                          <a:spcPts val="600"/>
                        </a:spcBef>
                        <a:spcAft>
                          <a:spcPts val="1200"/>
                        </a:spcAft>
                      </a:pPr>
                      <a:r>
                        <a:rPr lang="en-GB" sz="1800">
                          <a:effectLst/>
                        </a:rPr>
                        <a:t>HiSCR75 </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00" marR="51800" marT="13430" marB="13430"/>
                </a:tc>
                <a:tc>
                  <a:txBody>
                    <a:bodyPr/>
                    <a:lstStyle/>
                    <a:p>
                      <a:pPr>
                        <a:lnSpc>
                          <a:spcPct val="150000"/>
                        </a:lnSpc>
                        <a:spcBef>
                          <a:spcPts val="600"/>
                        </a:spcBef>
                        <a:spcAft>
                          <a:spcPts val="1200"/>
                        </a:spcAft>
                      </a:pPr>
                      <a:r>
                        <a:rPr lang="en-GB" sz="1800">
                          <a:effectLst/>
                        </a:rPr>
                        <a:t>2.06 (0.52, 9.77)</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00" marR="51800" marT="13430" marB="13430"/>
                </a:tc>
                <a:tc>
                  <a:txBody>
                    <a:bodyPr/>
                    <a:lstStyle/>
                    <a:p>
                      <a:pPr>
                        <a:lnSpc>
                          <a:spcPct val="150000"/>
                        </a:lnSpc>
                        <a:spcBef>
                          <a:spcPts val="600"/>
                        </a:spcBef>
                        <a:spcAft>
                          <a:spcPts val="1200"/>
                        </a:spcAft>
                      </a:pPr>
                      <a:r>
                        <a:rPr lang="en-GB" sz="1800">
                          <a:effectLst/>
                        </a:rPr>
                        <a:t>1.93 (0.48, 9.07)</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00" marR="51800" marT="13430" marB="13430"/>
                </a:tc>
                <a:tc>
                  <a:txBody>
                    <a:bodyPr/>
                    <a:lstStyle/>
                    <a:p>
                      <a:pPr>
                        <a:lnSpc>
                          <a:spcPct val="150000"/>
                        </a:lnSpc>
                        <a:spcBef>
                          <a:spcPts val="600"/>
                        </a:spcBef>
                        <a:spcAft>
                          <a:spcPts val="1200"/>
                        </a:spcAft>
                      </a:pPr>
                      <a:r>
                        <a:rPr lang="en-GB" sz="1800">
                          <a:effectLst/>
                        </a:rPr>
                        <a:t>3.87 (1.36, 14.60)</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00" marR="51800" marT="13430" marB="13430"/>
                </a:tc>
                <a:extLst>
                  <a:ext uri="{0D108BD9-81ED-4DB2-BD59-A6C34878D82A}">
                    <a16:rowId xmlns:a16="http://schemas.microsoft.com/office/drawing/2014/main" val="4251068306"/>
                  </a:ext>
                </a:extLst>
              </a:tr>
            </a:tbl>
          </a:graphicData>
        </a:graphic>
      </p:graphicFrame>
      <p:sp>
        <p:nvSpPr>
          <p:cNvPr id="7" name="TextBox 6">
            <a:extLst>
              <a:ext uri="{FF2B5EF4-FFF2-40B4-BE49-F238E27FC236}">
                <a16:creationId xmlns:a16="http://schemas.microsoft.com/office/drawing/2014/main" id="{A7D89B35-9A6D-9EA5-B957-FC84BB19EB87}"/>
              </a:ext>
            </a:extLst>
          </p:cNvPr>
          <p:cNvSpPr txBox="1"/>
          <p:nvPr/>
        </p:nvSpPr>
        <p:spPr>
          <a:xfrm>
            <a:off x="325833" y="4867947"/>
            <a:ext cx="10682205" cy="646331"/>
          </a:xfrm>
          <a:prstGeom prst="rect">
            <a:avLst/>
          </a:prstGeom>
          <a:noFill/>
        </p:spPr>
        <p:txBody>
          <a:bodyPr wrap="square" rtlCol="0">
            <a:spAutoFit/>
          </a:bodyPr>
          <a:lstStyle/>
          <a:p>
            <a:r>
              <a:rPr lang="en-GB">
                <a:latin typeface="+mj-lt"/>
              </a:rPr>
              <a:t>Company also performed a MAIC for </a:t>
            </a:r>
            <a:r>
              <a:rPr lang="en-GB" sz="1800" b="0" i="0" u="none" strike="noStrike" baseline="0">
                <a:latin typeface="+mj-lt"/>
              </a:rPr>
              <a:t>the follow-up time of 48 weeks to compare bimekizumab to secukinumab, however this is not used in model </a:t>
            </a:r>
            <a:endParaRPr lang="en-GB">
              <a:latin typeface="+mj-lt"/>
            </a:endParaRPr>
          </a:p>
        </p:txBody>
      </p:sp>
      <p:sp>
        <p:nvSpPr>
          <p:cNvPr id="8" name="TextBox 7">
            <a:extLst>
              <a:ext uri="{FF2B5EF4-FFF2-40B4-BE49-F238E27FC236}">
                <a16:creationId xmlns:a16="http://schemas.microsoft.com/office/drawing/2014/main" id="{EF92D565-3E3B-2973-CC33-24464FA52638}"/>
              </a:ext>
            </a:extLst>
          </p:cNvPr>
          <p:cNvSpPr txBox="1"/>
          <p:nvPr/>
        </p:nvSpPr>
        <p:spPr>
          <a:xfrm>
            <a:off x="212157" y="3706578"/>
            <a:ext cx="10222595" cy="861774"/>
          </a:xfrm>
          <a:prstGeom prst="rect">
            <a:avLst/>
          </a:prstGeom>
          <a:noFill/>
        </p:spPr>
        <p:txBody>
          <a:bodyPr wrap="square">
            <a:spAutoFit/>
          </a:bodyPr>
          <a:lstStyle/>
          <a:p>
            <a:r>
              <a:rPr lang="en-GB"/>
              <a:t> </a:t>
            </a:r>
            <a:r>
              <a:rPr lang="en-GB" sz="1600"/>
              <a:t>Note for biologic-experienced subgroup NMA, HiSCR50, % change in AN count, flare and NRS30 outcomes were based on the “HS-ABX” data adjusted for antibiotic use</a:t>
            </a:r>
            <a:r>
              <a:rPr lang="en-GB" sz="1600">
                <a:solidFill>
                  <a:schemeClr val="tx1"/>
                </a:solidFill>
              </a:rPr>
              <a:t> → </a:t>
            </a:r>
            <a:r>
              <a:rPr lang="en-GB" sz="1600"/>
              <a:t>consistency with secukinumab trials (other outcomes did not use HS-ABX analysis data)</a:t>
            </a:r>
          </a:p>
        </p:txBody>
      </p:sp>
    </p:spTree>
    <p:extLst>
      <p:ext uri="{BB962C8B-B14F-4D97-AF65-F5344CB8AC3E}">
        <p14:creationId xmlns:p14="http://schemas.microsoft.com/office/powerpoint/2010/main" val="40980523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1835E-E578-093E-2D0B-0280CB67EB1D}"/>
              </a:ext>
            </a:extLst>
          </p:cNvPr>
          <p:cNvSpPr>
            <a:spLocks noGrp="1"/>
          </p:cNvSpPr>
          <p:nvPr>
            <p:ph type="title"/>
          </p:nvPr>
        </p:nvSpPr>
        <p:spPr>
          <a:xfrm>
            <a:off x="179696" y="284515"/>
            <a:ext cx="11079282" cy="612378"/>
          </a:xfrm>
        </p:spPr>
        <p:txBody>
          <a:bodyPr>
            <a:normAutofit/>
          </a:bodyPr>
          <a:lstStyle/>
          <a:p>
            <a:r>
              <a:rPr lang="en-GB" sz="2800"/>
              <a:t>Limited evidence on people with prior exposure to adalimumab</a:t>
            </a:r>
          </a:p>
        </p:txBody>
      </p:sp>
      <p:sp>
        <p:nvSpPr>
          <p:cNvPr id="15" name="Rectangle 14">
            <a:extLst>
              <a:ext uri="{FF2B5EF4-FFF2-40B4-BE49-F238E27FC236}">
                <a16:creationId xmlns:a16="http://schemas.microsoft.com/office/drawing/2014/main" id="{A095D89B-195A-4D94-A8DE-CD5502F42403}"/>
              </a:ext>
            </a:extLst>
          </p:cNvPr>
          <p:cNvSpPr/>
          <p:nvPr/>
        </p:nvSpPr>
        <p:spPr>
          <a:xfrm>
            <a:off x="175584" y="2435258"/>
            <a:ext cx="11832608" cy="1192195"/>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a:solidFill>
                  <a:schemeClr val="accent2"/>
                </a:solidFill>
                <a:latin typeface="Arial" panose="020B0604020202020204" pitchFamily="34" charset="0"/>
              </a:rPr>
              <a:t>Company: </a:t>
            </a:r>
          </a:p>
          <a:p>
            <a:pPr marL="285750" indent="-285750">
              <a:buFont typeface="Arial" panose="020B0604020202020204" pitchFamily="34" charset="0"/>
              <a:buChar char="•"/>
            </a:pPr>
            <a:r>
              <a:rPr lang="en-GB">
                <a:solidFill>
                  <a:schemeClr val="tx1"/>
                </a:solidFill>
                <a:latin typeface="Arial" panose="020B0604020202020204" pitchFamily="34" charset="0"/>
              </a:rPr>
              <a:t>Separate models for ‘bio-experienced’ and ‘bio-naïve’ provided at clarification </a:t>
            </a:r>
          </a:p>
          <a:p>
            <a:pPr marL="285750" indent="-285750">
              <a:buFont typeface="Arial" panose="020B0604020202020204" pitchFamily="34" charset="0"/>
              <a:buChar char="•"/>
            </a:pPr>
            <a:r>
              <a:rPr lang="en-GB">
                <a:solidFill>
                  <a:schemeClr val="tx1"/>
                </a:solidFill>
                <a:latin typeface="Arial" panose="020B0604020202020204" pitchFamily="34" charset="0"/>
              </a:rPr>
              <a:t>Provided scenarios with ‘bio-experienced’ and ‘bio-naïve’ subgroups→ total QALYs and costs very similar between overall population and subgroup analyses</a:t>
            </a:r>
          </a:p>
        </p:txBody>
      </p:sp>
      <p:sp>
        <p:nvSpPr>
          <p:cNvPr id="16" name="Rectangle 15">
            <a:extLst>
              <a:ext uri="{FF2B5EF4-FFF2-40B4-BE49-F238E27FC236}">
                <a16:creationId xmlns:a16="http://schemas.microsoft.com/office/drawing/2014/main" id="{BE4E1D21-37B6-4DED-9C97-E9DA5819D47B}"/>
              </a:ext>
            </a:extLst>
          </p:cNvPr>
          <p:cNvSpPr/>
          <p:nvPr/>
        </p:nvSpPr>
        <p:spPr>
          <a:xfrm>
            <a:off x="175584" y="3692501"/>
            <a:ext cx="11832608" cy="202727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a:solidFill>
                  <a:schemeClr val="tx1"/>
                </a:solidFill>
                <a:latin typeface="Arial" panose="020B0604020202020204" pitchFamily="34" charset="0"/>
              </a:rPr>
              <a:t>EAG: </a:t>
            </a:r>
          </a:p>
          <a:p>
            <a:pPr marL="285750" indent="-285750">
              <a:buFont typeface="Arial" panose="020B0604020202020204" pitchFamily="34" charset="0"/>
              <a:buChar char="•"/>
            </a:pPr>
            <a:r>
              <a:rPr lang="en-GB">
                <a:solidFill>
                  <a:schemeClr val="tx1"/>
                </a:solidFill>
                <a:latin typeface="Arial" panose="020B0604020202020204" pitchFamily="34" charset="0"/>
              </a:rPr>
              <a:t>Restricting analysis to ‘bio-experienced’ substantially reduced the size of the population → increased uncertainty in all effect estimates. May be differences in outcomes on bimekizumab subgroups </a:t>
            </a:r>
          </a:p>
          <a:p>
            <a:pPr marL="285750" indent="-285750">
              <a:buFont typeface="Arial" panose="020B0604020202020204" pitchFamily="34" charset="0"/>
              <a:buChar char="•"/>
            </a:pPr>
            <a:r>
              <a:rPr lang="en-GB">
                <a:solidFill>
                  <a:schemeClr val="tx1"/>
                </a:solidFill>
                <a:latin typeface="Arial" panose="020B0604020202020204" pitchFamily="34" charset="0"/>
              </a:rPr>
              <a:t>Some people who are ‘bio-experienced’ received treatments other than adalimumab, and this population does not necessarily include people for who adalimumab was unsuitable→ evidence presented does not precisely match target population</a:t>
            </a:r>
          </a:p>
          <a:p>
            <a:pPr marL="285750" indent="-285750">
              <a:buFont typeface="Arial" panose="020B0604020202020204" pitchFamily="34" charset="0"/>
              <a:buChar char="•"/>
            </a:pPr>
            <a:r>
              <a:rPr lang="en-GB">
                <a:solidFill>
                  <a:schemeClr val="tx1"/>
                </a:solidFill>
                <a:latin typeface="Arial" panose="020B0604020202020204" pitchFamily="34" charset="0"/>
              </a:rPr>
              <a:t>Subgroup models provided not correctly set up to run probabilistic analysis → EAG unable to validate results</a:t>
            </a:r>
          </a:p>
        </p:txBody>
      </p:sp>
      <p:sp>
        <p:nvSpPr>
          <p:cNvPr id="13" name="Rectangle 12">
            <a:extLst>
              <a:ext uri="{FF2B5EF4-FFF2-40B4-BE49-F238E27FC236}">
                <a16:creationId xmlns:a16="http://schemas.microsoft.com/office/drawing/2014/main" id="{E82CA74A-6F08-4190-9479-10C9823605C7}"/>
              </a:ext>
            </a:extLst>
          </p:cNvPr>
          <p:cNvSpPr/>
          <p:nvPr/>
        </p:nvSpPr>
        <p:spPr>
          <a:xfrm>
            <a:off x="179696" y="690232"/>
            <a:ext cx="11832608" cy="1695224"/>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a:solidFill>
                  <a:schemeClr val="accent1"/>
                </a:solidFill>
                <a:latin typeface="Arial" panose="020B0604020202020204" pitchFamily="34" charset="0"/>
              </a:rPr>
              <a:t>Background</a:t>
            </a:r>
          </a:p>
          <a:p>
            <a:pPr marL="285750" indent="-285750">
              <a:buFont typeface="Arial" panose="020B0604020202020204" pitchFamily="34" charset="0"/>
              <a:buChar char="•"/>
            </a:pPr>
            <a:r>
              <a:rPr lang="en-GB">
                <a:solidFill>
                  <a:schemeClr val="tx1"/>
                </a:solidFill>
                <a:latin typeface="Arial" panose="020B0604020202020204" pitchFamily="34" charset="0"/>
              </a:rPr>
              <a:t>Target population is people with prior exposure to adalimumab, or people for whom adalimumab is unsuitable</a:t>
            </a:r>
          </a:p>
          <a:p>
            <a:pPr marL="285750" indent="-285750">
              <a:buFont typeface="Arial" panose="020B0604020202020204" pitchFamily="34" charset="0"/>
              <a:buChar char="•"/>
            </a:pPr>
            <a:r>
              <a:rPr lang="en-GB">
                <a:solidFill>
                  <a:schemeClr val="tx1"/>
                </a:solidFill>
                <a:latin typeface="Arial" panose="020B0604020202020204" pitchFamily="34" charset="0"/>
              </a:rPr>
              <a:t>Much of evidence from BE HEARD trials is from people who have not received adalimumab (BE HEARD studies included 191 (18.8%) biologic-experienced patients)</a:t>
            </a:r>
          </a:p>
          <a:p>
            <a:pPr marL="285750" indent="-285750">
              <a:buFont typeface="Arial" panose="020B0604020202020204" pitchFamily="34" charset="0"/>
              <a:buChar char="•"/>
            </a:pPr>
            <a:r>
              <a:rPr lang="en-GB">
                <a:solidFill>
                  <a:schemeClr val="tx1"/>
                </a:solidFill>
                <a:latin typeface="Arial" panose="020B0604020202020204" pitchFamily="34" charset="0"/>
              </a:rPr>
              <a:t>In TA935, company submitted evidence for overall population of SUNNY trials (secukinumab trials)→ ~23% biologic-experienced patients</a:t>
            </a:r>
          </a:p>
        </p:txBody>
      </p:sp>
      <p:grpSp>
        <p:nvGrpSpPr>
          <p:cNvPr id="5" name="Group 4">
            <a:extLst>
              <a:ext uri="{FF2B5EF4-FFF2-40B4-BE49-F238E27FC236}">
                <a16:creationId xmlns:a16="http://schemas.microsoft.com/office/drawing/2014/main" id="{617FE83B-D726-E6AA-176E-F56A213C48A6}"/>
              </a:ext>
            </a:extLst>
          </p:cNvPr>
          <p:cNvGrpSpPr/>
          <p:nvPr/>
        </p:nvGrpSpPr>
        <p:grpSpPr>
          <a:xfrm>
            <a:off x="584689" y="5784825"/>
            <a:ext cx="11423503" cy="576786"/>
            <a:chOff x="-713995" y="5559495"/>
            <a:chExt cx="11423503" cy="582754"/>
          </a:xfrm>
        </p:grpSpPr>
        <p:sp>
          <p:nvSpPr>
            <p:cNvPr id="7" name="Rectangle 6" descr="Question to committee">
              <a:extLst>
                <a:ext uri="{FF2B5EF4-FFF2-40B4-BE49-F238E27FC236}">
                  <a16:creationId xmlns:a16="http://schemas.microsoft.com/office/drawing/2014/main" id="{8A3741F1-C497-7D5C-44B6-5BD6CD772E19}"/>
                </a:ext>
              </a:extLst>
            </p:cNvPr>
            <p:cNvSpPr/>
            <p:nvPr/>
          </p:nvSpPr>
          <p:spPr>
            <a:xfrm>
              <a:off x="-290588" y="5559495"/>
              <a:ext cx="11000096" cy="582053"/>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lIns="252000" rtlCol="0" anchor="ctr"/>
            <a:lstStyle/>
            <a:p>
              <a:r>
                <a:rPr lang="en-GB">
                  <a:solidFill>
                    <a:schemeClr val="tx1"/>
                  </a:solidFill>
                  <a:latin typeface="Arial" panose="020B0604020202020204" pitchFamily="34" charset="0"/>
                </a:rPr>
                <a:t>Is the full population data or the biologic-experienced data most relevant for decision making?</a:t>
              </a:r>
            </a:p>
            <a:p>
              <a:r>
                <a:rPr lang="en-GB">
                  <a:solidFill>
                    <a:schemeClr val="tx1"/>
                  </a:solidFill>
                  <a:latin typeface="Arial" panose="020B0604020202020204" pitchFamily="34" charset="0"/>
                </a:rPr>
                <a:t>Would both deterministic and probabilistic subgroups results be useful for decision making?</a:t>
              </a:r>
            </a:p>
          </p:txBody>
        </p:sp>
        <p:grpSp>
          <p:nvGrpSpPr>
            <p:cNvPr id="8" name="Group 7">
              <a:extLst>
                <a:ext uri="{FF2B5EF4-FFF2-40B4-BE49-F238E27FC236}">
                  <a16:creationId xmlns:a16="http://schemas.microsoft.com/office/drawing/2014/main" id="{B70ED555-D39C-145B-E07A-28CB1F20222B}"/>
                </a:ext>
                <a:ext uri="{C183D7F6-B498-43B3-948B-1728B52AA6E4}">
                  <adec:decorative xmlns:adec="http://schemas.microsoft.com/office/drawing/2017/decorative" val="1"/>
                </a:ext>
              </a:extLst>
            </p:cNvPr>
            <p:cNvGrpSpPr/>
            <p:nvPr/>
          </p:nvGrpSpPr>
          <p:grpSpPr>
            <a:xfrm>
              <a:off x="-713995" y="5566249"/>
              <a:ext cx="576000" cy="576000"/>
              <a:chOff x="-3610488" y="4068012"/>
              <a:chExt cx="576000" cy="576000"/>
            </a:xfrm>
          </p:grpSpPr>
          <p:sp>
            <p:nvSpPr>
              <p:cNvPr id="9" name="Oval 8">
                <a:extLst>
                  <a:ext uri="{FF2B5EF4-FFF2-40B4-BE49-F238E27FC236}">
                    <a16:creationId xmlns:a16="http://schemas.microsoft.com/office/drawing/2014/main" id="{0BB9DD3C-4F29-13D0-72B4-0165D2BDB628}"/>
                  </a:ext>
                </a:extLst>
              </p:cNvPr>
              <p:cNvSpPr/>
              <p:nvPr/>
            </p:nvSpPr>
            <p:spPr>
              <a:xfrm>
                <a:off x="-3610488" y="4068012"/>
                <a:ext cx="576000" cy="576000"/>
              </a:xfrm>
              <a:prstGeom prst="ellipse">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endParaRPr>
              </a:p>
            </p:txBody>
          </p:sp>
          <p:pic>
            <p:nvPicPr>
              <p:cNvPr id="10" name="Graphic 9">
                <a:extLst>
                  <a:ext uri="{FF2B5EF4-FFF2-40B4-BE49-F238E27FC236}">
                    <a16:creationId xmlns:a16="http://schemas.microsoft.com/office/drawing/2014/main" id="{FECAD317-3E73-9E5F-53F8-212554D181E5}"/>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554220" y="4120552"/>
                <a:ext cx="463463" cy="463463"/>
              </a:xfrm>
              <a:prstGeom prst="rect">
                <a:avLst/>
              </a:prstGeom>
            </p:spPr>
          </p:pic>
        </p:grpSp>
      </p:grpSp>
      <p:pic>
        <p:nvPicPr>
          <p:cNvPr id="3" name="Picture 2">
            <a:extLst>
              <a:ext uri="{FF2B5EF4-FFF2-40B4-BE49-F238E27FC236}">
                <a16:creationId xmlns:a16="http://schemas.microsoft.com/office/drawing/2014/main" id="{4C565D15-2128-184D-0844-2ECF009DE719}"/>
              </a:ext>
              <a:ext uri="{C183D7F6-B498-43B3-948B-1728B52AA6E4}">
                <adec:decorative xmlns:adec="http://schemas.microsoft.com/office/drawing/2017/decorative" val="1"/>
              </a:ext>
            </a:extLst>
          </p:cNvPr>
          <p:cNvPicPr>
            <a:picLocks/>
          </p:cNvPicPr>
          <p:nvPr/>
        </p:nvPicPr>
        <p:blipFill rotWithShape="1">
          <a:blip r:embed="rId5"/>
          <a:srcRect l="16268" t="3813" r="14723" b="4056"/>
          <a:stretch/>
        </p:blipFill>
        <p:spPr>
          <a:xfrm>
            <a:off x="11619943" y="19205"/>
            <a:ext cx="540000" cy="540000"/>
          </a:xfrm>
          <a:prstGeom prst="rect">
            <a:avLst/>
          </a:prstGeom>
        </p:spPr>
      </p:pic>
      <p:sp>
        <p:nvSpPr>
          <p:cNvPr id="11" name="Text Placeholder 12">
            <a:extLst>
              <a:ext uri="{FF2B5EF4-FFF2-40B4-BE49-F238E27FC236}">
                <a16:creationId xmlns:a16="http://schemas.microsoft.com/office/drawing/2014/main" id="{E0D128BC-CFE9-4273-F715-A701E7260639}"/>
              </a:ext>
            </a:extLst>
          </p:cNvPr>
          <p:cNvSpPr txBox="1">
            <a:spLocks/>
          </p:cNvSpPr>
          <p:nvPr/>
        </p:nvSpPr>
        <p:spPr>
          <a:xfrm>
            <a:off x="872688" y="6356046"/>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EAG, External Assessment Group; QALY, Quality-adjusted life year</a:t>
            </a:r>
          </a:p>
        </p:txBody>
      </p:sp>
    </p:spTree>
    <p:extLst>
      <p:ext uri="{BB962C8B-B14F-4D97-AF65-F5344CB8AC3E}">
        <p14:creationId xmlns:p14="http://schemas.microsoft.com/office/powerpoint/2010/main" val="541570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1835E-E578-093E-2D0B-0280CB67EB1D}"/>
              </a:ext>
            </a:extLst>
          </p:cNvPr>
          <p:cNvSpPr>
            <a:spLocks noGrp="1"/>
          </p:cNvSpPr>
          <p:nvPr>
            <p:ph type="title"/>
          </p:nvPr>
        </p:nvSpPr>
        <p:spPr>
          <a:xfrm>
            <a:off x="191070" y="236375"/>
            <a:ext cx="11079282" cy="612378"/>
          </a:xfrm>
        </p:spPr>
        <p:txBody>
          <a:bodyPr>
            <a:noAutofit/>
          </a:bodyPr>
          <a:lstStyle/>
          <a:p>
            <a:r>
              <a:rPr lang="en-GB" sz="2800"/>
              <a:t>Limited evidence for people receiving the recommended dosing schedule for bimekizumab</a:t>
            </a:r>
          </a:p>
        </p:txBody>
      </p:sp>
      <p:sp>
        <p:nvSpPr>
          <p:cNvPr id="15" name="Rectangle 14">
            <a:extLst>
              <a:ext uri="{FF2B5EF4-FFF2-40B4-BE49-F238E27FC236}">
                <a16:creationId xmlns:a16="http://schemas.microsoft.com/office/drawing/2014/main" id="{A095D89B-195A-4D94-A8DE-CD5502F42403}"/>
              </a:ext>
            </a:extLst>
          </p:cNvPr>
          <p:cNvSpPr/>
          <p:nvPr/>
        </p:nvSpPr>
        <p:spPr>
          <a:xfrm>
            <a:off x="191070" y="2585990"/>
            <a:ext cx="11832608" cy="1022340"/>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a:solidFill>
                  <a:schemeClr val="accent2"/>
                </a:solidFill>
                <a:latin typeface="Arial" panose="020B0604020202020204" pitchFamily="34" charset="0"/>
              </a:rPr>
              <a:t>Company: </a:t>
            </a:r>
          </a:p>
          <a:p>
            <a:pPr marL="285750" indent="-285750">
              <a:buFont typeface="Arial" panose="020B0604020202020204" pitchFamily="34" charset="0"/>
              <a:buChar char="•"/>
            </a:pPr>
            <a:r>
              <a:rPr lang="en-GB">
                <a:solidFill>
                  <a:schemeClr val="tx1"/>
                </a:solidFill>
                <a:latin typeface="Arial" panose="020B0604020202020204" pitchFamily="34" charset="0"/>
              </a:rPr>
              <a:t>Given that randomised Q2W/Q4W and Q2W/Q2W dosing regimens are identical (Q2W) to Week 16, 16-week NMA analyses from BE HEARD I/II are based on all subjects receiving Q2W dosing to Week 16 (n=580)</a:t>
            </a:r>
          </a:p>
        </p:txBody>
      </p:sp>
      <p:sp>
        <p:nvSpPr>
          <p:cNvPr id="16" name="Rectangle 15">
            <a:extLst>
              <a:ext uri="{FF2B5EF4-FFF2-40B4-BE49-F238E27FC236}">
                <a16:creationId xmlns:a16="http://schemas.microsoft.com/office/drawing/2014/main" id="{BE4E1D21-37B6-4DED-9C97-E9DA5819D47B}"/>
              </a:ext>
            </a:extLst>
          </p:cNvPr>
          <p:cNvSpPr/>
          <p:nvPr/>
        </p:nvSpPr>
        <p:spPr>
          <a:xfrm>
            <a:off x="179696" y="3709327"/>
            <a:ext cx="11832608" cy="175266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a:solidFill>
                  <a:schemeClr val="tx1"/>
                </a:solidFill>
                <a:latin typeface="Arial" panose="020B0604020202020204" pitchFamily="34" charset="0"/>
              </a:rPr>
              <a:t>EAG: </a:t>
            </a:r>
          </a:p>
          <a:p>
            <a:pPr marL="285750" indent="-285750">
              <a:buFont typeface="Arial" panose="020B0604020202020204" pitchFamily="34" charset="0"/>
              <a:buChar char="•"/>
            </a:pPr>
            <a:r>
              <a:rPr lang="en-GB">
                <a:solidFill>
                  <a:schemeClr val="tx1"/>
                </a:solidFill>
                <a:latin typeface="Arial" panose="020B0604020202020204" pitchFamily="34" charset="0"/>
              </a:rPr>
              <a:t>16-week (placebo controlled) data for the two groups that received bimekizumab every 2 weeks for first 16 weeks is relevant to decision problem/recommended dosing schedule (n=580)</a:t>
            </a:r>
          </a:p>
          <a:p>
            <a:pPr marL="285750" indent="-285750">
              <a:buFont typeface="Arial" panose="020B0604020202020204" pitchFamily="34" charset="0"/>
              <a:buChar char="•"/>
            </a:pPr>
            <a:r>
              <a:rPr lang="en-GB">
                <a:solidFill>
                  <a:schemeClr val="tx1"/>
                </a:solidFill>
                <a:latin typeface="Arial" panose="020B0604020202020204" pitchFamily="34" charset="0"/>
              </a:rPr>
              <a:t>Relevant 48-week data restricted to 3rd group receiving recommended dosing schedule (n=292)→ limited evidence for people receiving the recommended dosing schedule of bimekizumab may introduce additional uncertainty into cost-effectiveness results</a:t>
            </a:r>
          </a:p>
          <a:p>
            <a:pPr marL="285750" indent="-285750">
              <a:buFont typeface="Arial" panose="020B0604020202020204" pitchFamily="34" charset="0"/>
              <a:buChar char="•"/>
            </a:pPr>
            <a:endParaRPr lang="en-GB">
              <a:solidFill>
                <a:schemeClr val="tx1"/>
              </a:solidFill>
              <a:latin typeface="Arial" panose="020B0604020202020204" pitchFamily="34" charset="0"/>
            </a:endParaRPr>
          </a:p>
        </p:txBody>
      </p:sp>
      <p:sp>
        <p:nvSpPr>
          <p:cNvPr id="13" name="Rectangle 12">
            <a:extLst>
              <a:ext uri="{FF2B5EF4-FFF2-40B4-BE49-F238E27FC236}">
                <a16:creationId xmlns:a16="http://schemas.microsoft.com/office/drawing/2014/main" id="{E82CA74A-6F08-4190-9479-10C9823605C7}"/>
              </a:ext>
            </a:extLst>
          </p:cNvPr>
          <p:cNvSpPr/>
          <p:nvPr/>
        </p:nvSpPr>
        <p:spPr>
          <a:xfrm>
            <a:off x="191070" y="1187454"/>
            <a:ext cx="11832608" cy="1271848"/>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a:solidFill>
                  <a:schemeClr val="accent1"/>
                </a:solidFill>
                <a:latin typeface="Arial" panose="020B0604020202020204" pitchFamily="34" charset="0"/>
              </a:rPr>
              <a:t>Background</a:t>
            </a:r>
          </a:p>
          <a:p>
            <a:pPr marL="285750" indent="-285750">
              <a:buFont typeface="Arial" panose="020B0604020202020204" pitchFamily="34" charset="0"/>
              <a:buChar char="•"/>
            </a:pPr>
            <a:r>
              <a:rPr lang="en-GB">
                <a:solidFill>
                  <a:schemeClr val="tx1"/>
                </a:solidFill>
                <a:latin typeface="Arial" panose="020B0604020202020204" pitchFamily="34" charset="0"/>
              </a:rPr>
              <a:t>BE HEARD trials included three bimekizumab arms with differing dosing regimens: 1) every 2 weeks (Q2W/Q2W); 2) every 4 weeks (Q4W/Q4W); 3) </a:t>
            </a:r>
            <a:r>
              <a:rPr lang="en-GB" b="1">
                <a:solidFill>
                  <a:schemeClr val="tx1"/>
                </a:solidFill>
                <a:latin typeface="Arial" panose="020B0604020202020204" pitchFamily="34" charset="0"/>
              </a:rPr>
              <a:t>every 2 weeks for 16 weeks and every 4 weeks thereafter (Q2W/Q4W; recommended licensed</a:t>
            </a:r>
            <a:r>
              <a:rPr lang="en-GB">
                <a:solidFill>
                  <a:schemeClr val="tx1"/>
                </a:solidFill>
                <a:latin typeface="Arial" panose="020B0604020202020204" pitchFamily="34" charset="0"/>
              </a:rPr>
              <a:t> dosing schedule) </a:t>
            </a:r>
          </a:p>
        </p:txBody>
      </p:sp>
      <p:grpSp>
        <p:nvGrpSpPr>
          <p:cNvPr id="5" name="Group 4">
            <a:extLst>
              <a:ext uri="{FF2B5EF4-FFF2-40B4-BE49-F238E27FC236}">
                <a16:creationId xmlns:a16="http://schemas.microsoft.com/office/drawing/2014/main" id="{617FE83B-D726-E6AA-176E-F56A213C48A6}"/>
              </a:ext>
            </a:extLst>
          </p:cNvPr>
          <p:cNvGrpSpPr/>
          <p:nvPr/>
        </p:nvGrpSpPr>
        <p:grpSpPr>
          <a:xfrm>
            <a:off x="584689" y="5646743"/>
            <a:ext cx="11423503" cy="661459"/>
            <a:chOff x="-713995" y="5559495"/>
            <a:chExt cx="11423503" cy="582754"/>
          </a:xfrm>
        </p:grpSpPr>
        <p:sp>
          <p:nvSpPr>
            <p:cNvPr id="7" name="Rectangle 6" descr="Question to committee">
              <a:extLst>
                <a:ext uri="{FF2B5EF4-FFF2-40B4-BE49-F238E27FC236}">
                  <a16:creationId xmlns:a16="http://schemas.microsoft.com/office/drawing/2014/main" id="{8A3741F1-C497-7D5C-44B6-5BD6CD772E19}"/>
                </a:ext>
              </a:extLst>
            </p:cNvPr>
            <p:cNvSpPr/>
            <p:nvPr/>
          </p:nvSpPr>
          <p:spPr>
            <a:xfrm>
              <a:off x="-290588" y="5559495"/>
              <a:ext cx="11000096" cy="582053"/>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lIns="252000" rtlCol="0" anchor="ctr"/>
            <a:lstStyle/>
            <a:p>
              <a:r>
                <a:rPr lang="en-GB">
                  <a:solidFill>
                    <a:schemeClr val="tx1"/>
                  </a:solidFill>
                  <a:latin typeface="Arial" panose="020B0604020202020204" pitchFamily="34" charset="0"/>
                </a:rPr>
                <a:t>Is the evidence for people receiving the recommended dosing schedule for bimekizumab sufficiently robust for decision making?</a:t>
              </a:r>
            </a:p>
          </p:txBody>
        </p:sp>
        <p:grpSp>
          <p:nvGrpSpPr>
            <p:cNvPr id="8" name="Group 7">
              <a:extLst>
                <a:ext uri="{FF2B5EF4-FFF2-40B4-BE49-F238E27FC236}">
                  <a16:creationId xmlns:a16="http://schemas.microsoft.com/office/drawing/2014/main" id="{B70ED555-D39C-145B-E07A-28CB1F20222B}"/>
                </a:ext>
                <a:ext uri="{C183D7F6-B498-43B3-948B-1728B52AA6E4}">
                  <adec:decorative xmlns:adec="http://schemas.microsoft.com/office/drawing/2017/decorative" val="1"/>
                </a:ext>
              </a:extLst>
            </p:cNvPr>
            <p:cNvGrpSpPr/>
            <p:nvPr/>
          </p:nvGrpSpPr>
          <p:grpSpPr>
            <a:xfrm>
              <a:off x="-713995" y="5566249"/>
              <a:ext cx="576000" cy="576000"/>
              <a:chOff x="-3610488" y="4068012"/>
              <a:chExt cx="576000" cy="576000"/>
            </a:xfrm>
          </p:grpSpPr>
          <p:sp>
            <p:nvSpPr>
              <p:cNvPr id="9" name="Oval 8">
                <a:extLst>
                  <a:ext uri="{FF2B5EF4-FFF2-40B4-BE49-F238E27FC236}">
                    <a16:creationId xmlns:a16="http://schemas.microsoft.com/office/drawing/2014/main" id="{0BB9DD3C-4F29-13D0-72B4-0165D2BDB628}"/>
                  </a:ext>
                </a:extLst>
              </p:cNvPr>
              <p:cNvSpPr/>
              <p:nvPr/>
            </p:nvSpPr>
            <p:spPr>
              <a:xfrm>
                <a:off x="-3610488" y="4068012"/>
                <a:ext cx="576000" cy="576000"/>
              </a:xfrm>
              <a:prstGeom prst="ellipse">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endParaRPr>
              </a:p>
            </p:txBody>
          </p:sp>
          <p:pic>
            <p:nvPicPr>
              <p:cNvPr id="10" name="Graphic 9">
                <a:extLst>
                  <a:ext uri="{FF2B5EF4-FFF2-40B4-BE49-F238E27FC236}">
                    <a16:creationId xmlns:a16="http://schemas.microsoft.com/office/drawing/2014/main" id="{FECAD317-3E73-9E5F-53F8-212554D181E5}"/>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554220" y="4120552"/>
                <a:ext cx="463463" cy="463463"/>
              </a:xfrm>
              <a:prstGeom prst="rect">
                <a:avLst/>
              </a:prstGeom>
            </p:spPr>
          </p:pic>
        </p:grpSp>
      </p:grpSp>
      <p:pic>
        <p:nvPicPr>
          <p:cNvPr id="3" name="Picture 2">
            <a:extLst>
              <a:ext uri="{FF2B5EF4-FFF2-40B4-BE49-F238E27FC236}">
                <a16:creationId xmlns:a16="http://schemas.microsoft.com/office/drawing/2014/main" id="{4C565D15-2128-184D-0844-2ECF009DE719}"/>
              </a:ext>
              <a:ext uri="{C183D7F6-B498-43B3-948B-1728B52AA6E4}">
                <adec:decorative xmlns:adec="http://schemas.microsoft.com/office/drawing/2017/decorative" val="1"/>
              </a:ext>
            </a:extLst>
          </p:cNvPr>
          <p:cNvPicPr>
            <a:picLocks/>
          </p:cNvPicPr>
          <p:nvPr/>
        </p:nvPicPr>
        <p:blipFill rotWithShape="1">
          <a:blip r:embed="rId5"/>
          <a:srcRect l="16268" t="3813" r="14723" b="4056"/>
          <a:stretch/>
        </p:blipFill>
        <p:spPr>
          <a:xfrm>
            <a:off x="11619943" y="19205"/>
            <a:ext cx="540000" cy="540000"/>
          </a:xfrm>
          <a:prstGeom prst="rect">
            <a:avLst/>
          </a:prstGeom>
        </p:spPr>
      </p:pic>
      <p:sp>
        <p:nvSpPr>
          <p:cNvPr id="4" name="Text Placeholder 12">
            <a:extLst>
              <a:ext uri="{FF2B5EF4-FFF2-40B4-BE49-F238E27FC236}">
                <a16:creationId xmlns:a16="http://schemas.microsoft.com/office/drawing/2014/main" id="{8A0D5807-1B76-44F8-39F1-C5E6185AAA5A}"/>
              </a:ext>
            </a:extLst>
          </p:cNvPr>
          <p:cNvSpPr txBox="1">
            <a:spLocks/>
          </p:cNvSpPr>
          <p:nvPr/>
        </p:nvSpPr>
        <p:spPr>
          <a:xfrm>
            <a:off x="875375" y="6423217"/>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sp>
        <p:nvSpPr>
          <p:cNvPr id="6" name="Text Placeholder 12">
            <a:extLst>
              <a:ext uri="{FF2B5EF4-FFF2-40B4-BE49-F238E27FC236}">
                <a16:creationId xmlns:a16="http://schemas.microsoft.com/office/drawing/2014/main" id="{5975A099-4E61-03DB-C2F0-6341E8DEC34E}"/>
              </a:ext>
            </a:extLst>
          </p:cNvPr>
          <p:cNvSpPr txBox="1">
            <a:spLocks/>
          </p:cNvSpPr>
          <p:nvPr/>
        </p:nvSpPr>
        <p:spPr>
          <a:xfrm>
            <a:off x="875375" y="6418544"/>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EAG, External Assessment Group; NMA, Network meta-analyses; Q2W, Every 2 weeks; Q4W, Every 4 weeks </a:t>
            </a:r>
          </a:p>
        </p:txBody>
      </p:sp>
    </p:spTree>
    <p:extLst>
      <p:ext uri="{BB962C8B-B14F-4D97-AF65-F5344CB8AC3E}">
        <p14:creationId xmlns:p14="http://schemas.microsoft.com/office/powerpoint/2010/main" val="35548414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1835E-E578-093E-2D0B-0280CB67EB1D}"/>
              </a:ext>
            </a:extLst>
          </p:cNvPr>
          <p:cNvSpPr>
            <a:spLocks noGrp="1"/>
          </p:cNvSpPr>
          <p:nvPr>
            <p:ph type="title"/>
          </p:nvPr>
        </p:nvSpPr>
        <p:spPr>
          <a:xfrm>
            <a:off x="191070" y="240188"/>
            <a:ext cx="11250783" cy="612378"/>
          </a:xfrm>
        </p:spPr>
        <p:txBody>
          <a:bodyPr>
            <a:noAutofit/>
          </a:bodyPr>
          <a:lstStyle/>
          <a:p>
            <a:r>
              <a:rPr lang="en-GB" sz="2800"/>
              <a:t>Lack of direct evidence comparing bimekizumab with secukinumab</a:t>
            </a:r>
          </a:p>
        </p:txBody>
      </p:sp>
      <p:sp>
        <p:nvSpPr>
          <p:cNvPr id="15" name="Rectangle 14">
            <a:extLst>
              <a:ext uri="{FF2B5EF4-FFF2-40B4-BE49-F238E27FC236}">
                <a16:creationId xmlns:a16="http://schemas.microsoft.com/office/drawing/2014/main" id="{A095D89B-195A-4D94-A8DE-CD5502F42403}"/>
              </a:ext>
            </a:extLst>
          </p:cNvPr>
          <p:cNvSpPr/>
          <p:nvPr/>
        </p:nvSpPr>
        <p:spPr>
          <a:xfrm>
            <a:off x="175584" y="2063160"/>
            <a:ext cx="11832608" cy="763266"/>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a:solidFill>
                  <a:schemeClr val="accent2"/>
                </a:solidFill>
                <a:latin typeface="Arial" panose="020B0604020202020204" pitchFamily="34" charset="0"/>
              </a:rPr>
              <a:t>Company: </a:t>
            </a:r>
          </a:p>
          <a:p>
            <a:pPr marL="285750" indent="-285750">
              <a:buFont typeface="Arial" panose="020B0604020202020204" pitchFamily="34" charset="0"/>
              <a:buChar char="•"/>
            </a:pPr>
            <a:r>
              <a:rPr lang="en-GB">
                <a:solidFill>
                  <a:schemeClr val="tx1"/>
                </a:solidFill>
                <a:latin typeface="Arial" panose="020B0604020202020204" pitchFamily="34" charset="0"/>
              </a:rPr>
              <a:t>NMAs and MAICs performed to estimate relative effectiveness for relevant outcomes</a:t>
            </a:r>
          </a:p>
        </p:txBody>
      </p:sp>
      <p:sp>
        <p:nvSpPr>
          <p:cNvPr id="16" name="Rectangle 15">
            <a:extLst>
              <a:ext uri="{FF2B5EF4-FFF2-40B4-BE49-F238E27FC236}">
                <a16:creationId xmlns:a16="http://schemas.microsoft.com/office/drawing/2014/main" id="{BE4E1D21-37B6-4DED-9C97-E9DA5819D47B}"/>
              </a:ext>
            </a:extLst>
          </p:cNvPr>
          <p:cNvSpPr/>
          <p:nvPr/>
        </p:nvSpPr>
        <p:spPr>
          <a:xfrm>
            <a:off x="191070" y="2938865"/>
            <a:ext cx="11832608" cy="196841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tx1"/>
                </a:solidFill>
                <a:latin typeface="Arial" panose="020B0604020202020204" pitchFamily="34" charset="0"/>
              </a:rPr>
              <a:t>EAG: </a:t>
            </a:r>
          </a:p>
          <a:p>
            <a:pPr marL="285750" indent="-285750">
              <a:buFont typeface="Arial" panose="020B0604020202020204" pitchFamily="34" charset="0"/>
              <a:buChar char="•"/>
            </a:pPr>
            <a:r>
              <a:rPr lang="en-GB" dirty="0">
                <a:solidFill>
                  <a:schemeClr val="tx1"/>
                </a:solidFill>
                <a:latin typeface="Arial" panose="020B0604020202020204" pitchFamily="34" charset="0"/>
              </a:rPr>
              <a:t>NMAs and MAICs have potential for bias if trials have different characteristics (see </a:t>
            </a:r>
            <a:r>
              <a:rPr lang="en-GB" dirty="0">
                <a:solidFill>
                  <a:schemeClr val="tx1"/>
                </a:solidFill>
                <a:latin typeface="Arial" panose="020B0604020202020204" pitchFamily="34" charset="0"/>
                <a:hlinkClick r:id="rId3" action="ppaction://hlinksldjump"/>
              </a:rPr>
              <a:t>slide 14</a:t>
            </a:r>
            <a:r>
              <a:rPr lang="en-GB" dirty="0">
                <a:solidFill>
                  <a:schemeClr val="tx1"/>
                </a:solidFill>
                <a:latin typeface="Arial" panose="020B0604020202020204" pitchFamily="34" charset="0"/>
              </a:rPr>
              <a:t> and </a:t>
            </a:r>
            <a:r>
              <a:rPr lang="en-GB" dirty="0">
                <a:solidFill>
                  <a:schemeClr val="tx1"/>
                </a:solidFill>
                <a:latin typeface="Arial" panose="020B0604020202020204" pitchFamily="34" charset="0"/>
                <a:hlinkClick r:id="rId4" action="ppaction://hlinksldjump"/>
              </a:rPr>
              <a:t>slide 15 </a:t>
            </a:r>
            <a:r>
              <a:rPr lang="en-GB" dirty="0">
                <a:solidFill>
                  <a:schemeClr val="tx1"/>
                </a:solidFill>
                <a:latin typeface="Arial" panose="020B0604020202020204" pitchFamily="34" charset="0"/>
              </a:rPr>
              <a:t>for NMA results; see </a:t>
            </a:r>
            <a:r>
              <a:rPr lang="en-GB" dirty="0">
                <a:solidFill>
                  <a:schemeClr val="tx1"/>
                </a:solidFill>
                <a:latin typeface="Arial" panose="020B0604020202020204" pitchFamily="34" charset="0"/>
                <a:hlinkClick r:id="rId5" action="ppaction://hlinksldjump"/>
              </a:rPr>
              <a:t>slide 43</a:t>
            </a:r>
            <a:r>
              <a:rPr lang="en-GB" dirty="0">
                <a:solidFill>
                  <a:schemeClr val="tx1"/>
                </a:solidFill>
                <a:latin typeface="Arial" panose="020B0604020202020204" pitchFamily="34" charset="0"/>
              </a:rPr>
              <a:t> for MAIC results)</a:t>
            </a:r>
          </a:p>
          <a:p>
            <a:pPr marL="285750" indent="-285750">
              <a:buFont typeface="Arial" panose="020B0604020202020204" pitchFamily="34" charset="0"/>
              <a:buChar char="•"/>
            </a:pPr>
            <a:r>
              <a:rPr lang="en-GB" dirty="0">
                <a:solidFill>
                  <a:schemeClr val="tx1"/>
                </a:solidFill>
                <a:latin typeface="Arial" panose="020B0604020202020204" pitchFamily="34" charset="0"/>
              </a:rPr>
              <a:t>Some differences in potential outcome modifiers (weight, BMI, Hurley stage, DLQI, IHS4 and antibiotic use) across comparisons, making inconsistency possible</a:t>
            </a:r>
          </a:p>
          <a:p>
            <a:pPr marL="285750" indent="-285750">
              <a:buFont typeface="Arial" panose="020B0604020202020204" pitchFamily="34" charset="0"/>
              <a:buChar char="•"/>
            </a:pPr>
            <a:r>
              <a:rPr lang="en-GB" dirty="0">
                <a:solidFill>
                  <a:schemeClr val="tx1"/>
                </a:solidFill>
                <a:latin typeface="Arial" panose="020B0604020202020204" pitchFamily="34" charset="0"/>
              </a:rPr>
              <a:t>No loops in NMA network→ not possible to formally evaluate inconsistency</a:t>
            </a:r>
          </a:p>
          <a:p>
            <a:pPr marL="285750" indent="-285750">
              <a:buFont typeface="Arial" panose="020B0604020202020204" pitchFamily="34" charset="0"/>
              <a:buChar char="•"/>
            </a:pPr>
            <a:r>
              <a:rPr lang="en-GB" dirty="0">
                <a:solidFill>
                  <a:schemeClr val="tx1"/>
                </a:solidFill>
                <a:latin typeface="Arial" panose="020B0604020202020204" pitchFamily="34" charset="0"/>
              </a:rPr>
              <a:t>Results of indirect comparisons of bimekizumab and secukinumab should be treated with caution</a:t>
            </a:r>
          </a:p>
        </p:txBody>
      </p:sp>
      <p:sp>
        <p:nvSpPr>
          <p:cNvPr id="13" name="Rectangle 12">
            <a:extLst>
              <a:ext uri="{FF2B5EF4-FFF2-40B4-BE49-F238E27FC236}">
                <a16:creationId xmlns:a16="http://schemas.microsoft.com/office/drawing/2014/main" id="{E82CA74A-6F08-4190-9479-10C9823605C7}"/>
              </a:ext>
            </a:extLst>
          </p:cNvPr>
          <p:cNvSpPr/>
          <p:nvPr/>
        </p:nvSpPr>
        <p:spPr>
          <a:xfrm>
            <a:off x="191070" y="1187454"/>
            <a:ext cx="11832608" cy="763266"/>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a:solidFill>
                  <a:schemeClr val="accent1"/>
                </a:solidFill>
                <a:latin typeface="Arial" panose="020B0604020202020204" pitchFamily="34" charset="0"/>
              </a:rPr>
              <a:t>Background</a:t>
            </a:r>
          </a:p>
          <a:p>
            <a:pPr marL="285750" indent="-285750">
              <a:buFont typeface="Arial" panose="020B0604020202020204" pitchFamily="34" charset="0"/>
              <a:buChar char="•"/>
            </a:pPr>
            <a:r>
              <a:rPr lang="en-GB">
                <a:solidFill>
                  <a:schemeClr val="tx1"/>
                </a:solidFill>
                <a:latin typeface="Arial" panose="020B0604020202020204" pitchFamily="34" charset="0"/>
              </a:rPr>
              <a:t>No head-to-head trials of bimekizumab and secukinumab exist</a:t>
            </a:r>
          </a:p>
        </p:txBody>
      </p:sp>
      <p:grpSp>
        <p:nvGrpSpPr>
          <p:cNvPr id="5" name="Group 4">
            <a:extLst>
              <a:ext uri="{FF2B5EF4-FFF2-40B4-BE49-F238E27FC236}">
                <a16:creationId xmlns:a16="http://schemas.microsoft.com/office/drawing/2014/main" id="{617FE83B-D726-E6AA-176E-F56A213C48A6}"/>
              </a:ext>
            </a:extLst>
          </p:cNvPr>
          <p:cNvGrpSpPr/>
          <p:nvPr/>
        </p:nvGrpSpPr>
        <p:grpSpPr>
          <a:xfrm>
            <a:off x="395622" y="5286683"/>
            <a:ext cx="11423503" cy="636635"/>
            <a:chOff x="-713995" y="5559495"/>
            <a:chExt cx="11423503" cy="582754"/>
          </a:xfrm>
        </p:grpSpPr>
        <p:sp>
          <p:nvSpPr>
            <p:cNvPr id="7" name="Rectangle 6" descr="Question to committee">
              <a:extLst>
                <a:ext uri="{FF2B5EF4-FFF2-40B4-BE49-F238E27FC236}">
                  <a16:creationId xmlns:a16="http://schemas.microsoft.com/office/drawing/2014/main" id="{8A3741F1-C497-7D5C-44B6-5BD6CD772E19}"/>
                </a:ext>
              </a:extLst>
            </p:cNvPr>
            <p:cNvSpPr/>
            <p:nvPr/>
          </p:nvSpPr>
          <p:spPr>
            <a:xfrm>
              <a:off x="-290588" y="5559495"/>
              <a:ext cx="11000096" cy="582053"/>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lIns="252000" rtlCol="0" anchor="ctr"/>
            <a:lstStyle/>
            <a:p>
              <a:r>
                <a:rPr lang="en-GB">
                  <a:solidFill>
                    <a:schemeClr val="tx1"/>
                  </a:solidFill>
                  <a:latin typeface="Arial" panose="020B0604020202020204" pitchFamily="34" charset="0"/>
                </a:rPr>
                <a:t>Is the indirect evidence comparing bimekizumab and secukinumab sufficiently robust for decision making?</a:t>
              </a:r>
            </a:p>
          </p:txBody>
        </p:sp>
        <p:grpSp>
          <p:nvGrpSpPr>
            <p:cNvPr id="8" name="Group 7">
              <a:extLst>
                <a:ext uri="{FF2B5EF4-FFF2-40B4-BE49-F238E27FC236}">
                  <a16:creationId xmlns:a16="http://schemas.microsoft.com/office/drawing/2014/main" id="{B70ED555-D39C-145B-E07A-28CB1F20222B}"/>
                </a:ext>
                <a:ext uri="{C183D7F6-B498-43B3-948B-1728B52AA6E4}">
                  <adec:decorative xmlns:adec="http://schemas.microsoft.com/office/drawing/2017/decorative" val="1"/>
                </a:ext>
              </a:extLst>
            </p:cNvPr>
            <p:cNvGrpSpPr/>
            <p:nvPr/>
          </p:nvGrpSpPr>
          <p:grpSpPr>
            <a:xfrm>
              <a:off x="-713995" y="5566249"/>
              <a:ext cx="576000" cy="576000"/>
              <a:chOff x="-3610488" y="4068012"/>
              <a:chExt cx="576000" cy="576000"/>
            </a:xfrm>
          </p:grpSpPr>
          <p:sp>
            <p:nvSpPr>
              <p:cNvPr id="9" name="Oval 8">
                <a:extLst>
                  <a:ext uri="{FF2B5EF4-FFF2-40B4-BE49-F238E27FC236}">
                    <a16:creationId xmlns:a16="http://schemas.microsoft.com/office/drawing/2014/main" id="{0BB9DD3C-4F29-13D0-72B4-0165D2BDB628}"/>
                  </a:ext>
                </a:extLst>
              </p:cNvPr>
              <p:cNvSpPr/>
              <p:nvPr/>
            </p:nvSpPr>
            <p:spPr>
              <a:xfrm>
                <a:off x="-3610488" y="4068012"/>
                <a:ext cx="576000" cy="576000"/>
              </a:xfrm>
              <a:prstGeom prst="ellipse">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endParaRPr>
              </a:p>
            </p:txBody>
          </p:sp>
          <p:pic>
            <p:nvPicPr>
              <p:cNvPr id="10" name="Graphic 9">
                <a:extLst>
                  <a:ext uri="{FF2B5EF4-FFF2-40B4-BE49-F238E27FC236}">
                    <a16:creationId xmlns:a16="http://schemas.microsoft.com/office/drawing/2014/main" id="{FECAD317-3E73-9E5F-53F8-212554D181E5}"/>
                  </a:ext>
                  <a:ext uri="{C183D7F6-B498-43B3-948B-1728B52AA6E4}">
                    <adec:decorative xmlns:adec="http://schemas.microsoft.com/office/drawing/2017/decorative" val="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554220" y="4120552"/>
                <a:ext cx="463463" cy="463463"/>
              </a:xfrm>
              <a:prstGeom prst="rect">
                <a:avLst/>
              </a:prstGeom>
            </p:spPr>
          </p:pic>
        </p:grpSp>
      </p:grpSp>
      <p:pic>
        <p:nvPicPr>
          <p:cNvPr id="3" name="Picture 2">
            <a:extLst>
              <a:ext uri="{FF2B5EF4-FFF2-40B4-BE49-F238E27FC236}">
                <a16:creationId xmlns:a16="http://schemas.microsoft.com/office/drawing/2014/main" id="{4C565D15-2128-184D-0844-2ECF009DE719}"/>
              </a:ext>
              <a:ext uri="{C183D7F6-B498-43B3-948B-1728B52AA6E4}">
                <adec:decorative xmlns:adec="http://schemas.microsoft.com/office/drawing/2017/decorative" val="1"/>
              </a:ext>
            </a:extLst>
          </p:cNvPr>
          <p:cNvPicPr>
            <a:picLocks/>
          </p:cNvPicPr>
          <p:nvPr/>
        </p:nvPicPr>
        <p:blipFill rotWithShape="1">
          <a:blip r:embed="rId8"/>
          <a:srcRect l="16268" t="3813" r="14723" b="4056"/>
          <a:stretch/>
        </p:blipFill>
        <p:spPr>
          <a:xfrm>
            <a:off x="11619943" y="19205"/>
            <a:ext cx="540000" cy="540000"/>
          </a:xfrm>
          <a:prstGeom prst="rect">
            <a:avLst/>
          </a:prstGeom>
        </p:spPr>
      </p:pic>
      <p:sp>
        <p:nvSpPr>
          <p:cNvPr id="4" name="Text Placeholder 12">
            <a:extLst>
              <a:ext uri="{FF2B5EF4-FFF2-40B4-BE49-F238E27FC236}">
                <a16:creationId xmlns:a16="http://schemas.microsoft.com/office/drawing/2014/main" id="{8A0D5807-1B76-44F8-39F1-C5E6185AAA5A}"/>
              </a:ext>
            </a:extLst>
          </p:cNvPr>
          <p:cNvSpPr txBox="1">
            <a:spLocks/>
          </p:cNvSpPr>
          <p:nvPr/>
        </p:nvSpPr>
        <p:spPr>
          <a:xfrm>
            <a:off x="875375" y="6423217"/>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sp>
        <p:nvSpPr>
          <p:cNvPr id="6" name="Text Placeholder 12">
            <a:extLst>
              <a:ext uri="{FF2B5EF4-FFF2-40B4-BE49-F238E27FC236}">
                <a16:creationId xmlns:a16="http://schemas.microsoft.com/office/drawing/2014/main" id="{3F661307-45BD-8553-55A6-70F88489E055}"/>
              </a:ext>
            </a:extLst>
          </p:cNvPr>
          <p:cNvSpPr txBox="1">
            <a:spLocks/>
          </p:cNvSpPr>
          <p:nvPr/>
        </p:nvSpPr>
        <p:spPr>
          <a:xfrm>
            <a:off x="875375" y="6418544"/>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BMI, Body mass index; DLQI, Dermatology Life Quality Index; EAG, External Assessment Group; IHS4, International Hidradenitis Suppurativa Severity Score System; MAIC, Matching-adjusted indirect comparison; NMA, Network meta-analyses</a:t>
            </a:r>
          </a:p>
        </p:txBody>
      </p:sp>
    </p:spTree>
    <p:extLst>
      <p:ext uri="{BB962C8B-B14F-4D97-AF65-F5344CB8AC3E}">
        <p14:creationId xmlns:p14="http://schemas.microsoft.com/office/powerpoint/2010/main" val="2216828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vigation 1: Durvalumab with gemcitabine and cisplatin for treating unresectable or advanced biliary tract cancer (ID4031) ">
            <a:extLst>
              <a:ext uri="{FF2B5EF4-FFF2-40B4-BE49-F238E27FC236}">
                <a16:creationId xmlns:a16="http://schemas.microsoft.com/office/drawing/2014/main" id="{4E564872-136A-6EF1-C136-9D122F2CDB4D}"/>
              </a:ext>
            </a:extLst>
          </p:cNvPr>
          <p:cNvSpPr>
            <a:spLocks noGrp="1"/>
          </p:cNvSpPr>
          <p:nvPr>
            <p:ph type="ctrTitle"/>
          </p:nvPr>
        </p:nvSpPr>
        <p:spPr>
          <a:xfrm>
            <a:off x="724988" y="298450"/>
            <a:ext cx="11136812" cy="1841437"/>
          </a:xfrm>
        </p:spPr>
        <p:txBody>
          <a:bodyPr>
            <a:normAutofit/>
          </a:bodyPr>
          <a:lstStyle/>
          <a:p>
            <a:r>
              <a:rPr lang="en-GB">
                <a:latin typeface="Arial" panose="020B0604020202020204" pitchFamily="34" charset="0"/>
                <a:cs typeface="Arial" panose="020B0604020202020204" pitchFamily="34" charset="0"/>
              </a:rPr>
              <a:t>Bimekizumab for treating moderate to severe hidradenitis suppurativa</a:t>
            </a:r>
            <a:endParaRPr lang="en-GB"/>
          </a:p>
        </p:txBody>
      </p:sp>
      <p:sp>
        <p:nvSpPr>
          <p:cNvPr id="3" name="Guide with 'background' selected">
            <a:extLst>
              <a:ext uri="{FF2B5EF4-FFF2-40B4-BE49-F238E27FC236}">
                <a16:creationId xmlns:a16="http://schemas.microsoft.com/office/drawing/2014/main" id="{B2CE1EC4-9D1A-A984-B594-1C7354CFC7A5}"/>
              </a:ext>
            </a:extLst>
          </p:cNvPr>
          <p:cNvSpPr>
            <a:spLocks noGrp="1"/>
          </p:cNvSpPr>
          <p:nvPr>
            <p:ph type="subTitle" idx="1"/>
          </p:nvPr>
        </p:nvSpPr>
        <p:spPr>
          <a:xfrm>
            <a:off x="724988" y="3055908"/>
            <a:ext cx="11136812" cy="1662206"/>
          </a:xfrm>
        </p:spPr>
        <p:txBody>
          <a:bodyPr>
            <a:noAutofit/>
          </a:bodyPr>
          <a:lstStyle/>
          <a:p>
            <a:pPr marL="457200" indent="-457200">
              <a:buSzPts val="2400"/>
              <a:buFont typeface="Wingdings" pitchFamily="2" charset="2"/>
              <a:buChar char="q"/>
            </a:pPr>
            <a:r>
              <a:rPr lang="en-GB" sz="2800"/>
              <a:t> Background and key issues</a:t>
            </a:r>
          </a:p>
          <a:p>
            <a:pPr marL="457200" indent="-457200">
              <a:buSzPts val="2200"/>
              <a:buFont typeface="Wingdings" pitchFamily="2" charset="2"/>
              <a:buChar char="q"/>
            </a:pPr>
            <a:r>
              <a:rPr lang="en-GB" sz="2800"/>
              <a:t> Clinical effectiveness</a:t>
            </a:r>
          </a:p>
          <a:p>
            <a:pPr marL="457200" indent="-457200">
              <a:buSzPts val="2200"/>
              <a:buFont typeface="Wingdings" pitchFamily="2" charset="2"/>
              <a:buChar char="ü"/>
            </a:pPr>
            <a:r>
              <a:rPr lang="en-GB" sz="2800" b="1"/>
              <a:t> Modelling and cost effectiveness</a:t>
            </a:r>
          </a:p>
          <a:p>
            <a:endParaRPr lang="en-GB" sz="2800"/>
          </a:p>
        </p:txBody>
      </p:sp>
    </p:spTree>
    <p:extLst>
      <p:ext uri="{BB962C8B-B14F-4D97-AF65-F5344CB8AC3E}">
        <p14:creationId xmlns:p14="http://schemas.microsoft.com/office/powerpoint/2010/main" val="615957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vigation 1: [Technology] for treating [condition] (IDxxxx) ">
            <a:extLst>
              <a:ext uri="{FF2B5EF4-FFF2-40B4-BE49-F238E27FC236}">
                <a16:creationId xmlns:a16="http://schemas.microsoft.com/office/drawing/2014/main" id="{4E564872-136A-6EF1-C136-9D122F2CDB4D}"/>
              </a:ext>
            </a:extLst>
          </p:cNvPr>
          <p:cNvSpPr>
            <a:spLocks noGrp="1"/>
          </p:cNvSpPr>
          <p:nvPr>
            <p:ph type="ctrTitle"/>
          </p:nvPr>
        </p:nvSpPr>
        <p:spPr>
          <a:xfrm>
            <a:off x="724988" y="298450"/>
            <a:ext cx="11136812" cy="1841437"/>
          </a:xfrm>
        </p:spPr>
        <p:txBody>
          <a:bodyPr>
            <a:normAutofit/>
          </a:bodyPr>
          <a:lstStyle/>
          <a:p>
            <a:r>
              <a:rPr lang="en-GB">
                <a:latin typeface="Arial" panose="020B0604020202020204" pitchFamily="34" charset="0"/>
                <a:cs typeface="Arial" panose="020B0604020202020204" pitchFamily="34" charset="0"/>
              </a:rPr>
              <a:t>Bimekizumab for treating moderate to severe hidradenitis suppurativa</a:t>
            </a:r>
            <a:endParaRPr lang="en-GB"/>
          </a:p>
        </p:txBody>
      </p:sp>
      <p:sp>
        <p:nvSpPr>
          <p:cNvPr id="3" name="Guide with 'background' selected">
            <a:extLst>
              <a:ext uri="{FF2B5EF4-FFF2-40B4-BE49-F238E27FC236}">
                <a16:creationId xmlns:a16="http://schemas.microsoft.com/office/drawing/2014/main" id="{B2CE1EC4-9D1A-A984-B594-1C7354CFC7A5}"/>
              </a:ext>
            </a:extLst>
          </p:cNvPr>
          <p:cNvSpPr>
            <a:spLocks noGrp="1"/>
          </p:cNvSpPr>
          <p:nvPr>
            <p:ph type="subTitle" idx="1"/>
          </p:nvPr>
        </p:nvSpPr>
        <p:spPr>
          <a:xfrm>
            <a:off x="724988" y="3163340"/>
            <a:ext cx="10026139" cy="1841438"/>
          </a:xfrm>
        </p:spPr>
        <p:txBody>
          <a:bodyPr>
            <a:noAutofit/>
          </a:bodyPr>
          <a:lstStyle/>
          <a:p>
            <a:pPr marL="457200" indent="-457200">
              <a:buSzPts val="2400"/>
              <a:buFont typeface="Wingdings" pitchFamily="2" charset="2"/>
              <a:buChar char="ü"/>
            </a:pPr>
            <a:r>
              <a:rPr lang="en-GB" sz="2800"/>
              <a:t> </a:t>
            </a:r>
            <a:r>
              <a:rPr lang="en-GB" sz="2800" b="1"/>
              <a:t>Background and key issues</a:t>
            </a:r>
          </a:p>
          <a:p>
            <a:pPr marL="457200" indent="-457200">
              <a:buSzPts val="2200"/>
              <a:buFont typeface="Wingdings" pitchFamily="2" charset="2"/>
              <a:buChar char="q"/>
            </a:pPr>
            <a:r>
              <a:rPr lang="en-GB" sz="2800"/>
              <a:t> Clinical effectiveness</a:t>
            </a:r>
          </a:p>
          <a:p>
            <a:pPr marL="457200" indent="-457200">
              <a:buSzPts val="2200"/>
              <a:buFont typeface="Wingdings" pitchFamily="2" charset="2"/>
              <a:buChar char="q"/>
            </a:pPr>
            <a:r>
              <a:rPr lang="en-GB" sz="2800"/>
              <a:t> Modelling and cost effectiveness</a:t>
            </a:r>
          </a:p>
          <a:p>
            <a:pPr>
              <a:buSzPts val="2000"/>
            </a:pPr>
            <a:endParaRPr lang="en-GB" sz="2800"/>
          </a:p>
        </p:txBody>
      </p:sp>
    </p:spTree>
    <p:extLst>
      <p:ext uri="{BB962C8B-B14F-4D97-AF65-F5344CB8AC3E}">
        <p14:creationId xmlns:p14="http://schemas.microsoft.com/office/powerpoint/2010/main" val="34369295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diagram of a response process&#10;&#10;Description automatically generated">
            <a:extLst>
              <a:ext uri="{FF2B5EF4-FFF2-40B4-BE49-F238E27FC236}">
                <a16:creationId xmlns:a16="http://schemas.microsoft.com/office/drawing/2014/main" id="{03CDDF3B-F80F-C5AB-F9FD-D1EC1B19704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3747" y="1485900"/>
            <a:ext cx="5622253" cy="3690784"/>
          </a:xfrm>
          <a:prstGeom prst="rect">
            <a:avLst/>
          </a:prstGeom>
        </p:spPr>
      </p:pic>
      <p:sp>
        <p:nvSpPr>
          <p:cNvPr id="17" name="Title 16">
            <a:extLst>
              <a:ext uri="{FF2B5EF4-FFF2-40B4-BE49-F238E27FC236}">
                <a16:creationId xmlns:a16="http://schemas.microsoft.com/office/drawing/2014/main" id="{A54012EF-38D3-A5A1-0454-EE063676FD2F}"/>
              </a:ext>
            </a:extLst>
          </p:cNvPr>
          <p:cNvSpPr>
            <a:spLocks noGrp="1"/>
          </p:cNvSpPr>
          <p:nvPr>
            <p:ph type="title"/>
          </p:nvPr>
        </p:nvSpPr>
        <p:spPr>
          <a:xfrm>
            <a:off x="336095" y="118625"/>
            <a:ext cx="11250785" cy="592817"/>
          </a:xfrm>
        </p:spPr>
        <p:txBody>
          <a:bodyPr>
            <a:noAutofit/>
          </a:bodyPr>
          <a:lstStyle/>
          <a:p>
            <a:r>
              <a:rPr lang="en-GB" sz="2800"/>
              <a:t>Company’s model overview</a:t>
            </a:r>
            <a:br>
              <a:rPr lang="en-GB" sz="2800"/>
            </a:br>
            <a:endParaRPr lang="en-GB" sz="2800"/>
          </a:p>
        </p:txBody>
      </p:sp>
      <p:sp>
        <p:nvSpPr>
          <p:cNvPr id="3" name="TextBox 2">
            <a:extLst>
              <a:ext uri="{FF2B5EF4-FFF2-40B4-BE49-F238E27FC236}">
                <a16:creationId xmlns:a16="http://schemas.microsoft.com/office/drawing/2014/main" id="{D8DE9A30-6322-FFF5-4F5A-18AB4D2FF9BC}"/>
              </a:ext>
            </a:extLst>
          </p:cNvPr>
          <p:cNvSpPr txBox="1"/>
          <p:nvPr/>
        </p:nvSpPr>
        <p:spPr>
          <a:xfrm>
            <a:off x="336095" y="887548"/>
            <a:ext cx="4074577" cy="369332"/>
          </a:xfrm>
          <a:prstGeom prst="rect">
            <a:avLst/>
          </a:prstGeom>
          <a:noFill/>
        </p:spPr>
        <p:txBody>
          <a:bodyPr wrap="none" rtlCol="0">
            <a:spAutoFit/>
          </a:bodyPr>
          <a:lstStyle/>
          <a:p>
            <a:r>
              <a:rPr lang="en-GB" b="1">
                <a:latin typeface="Arial" panose="020B0604020202020204" pitchFamily="34" charset="0"/>
              </a:rPr>
              <a:t>Figure: Company’s model structure</a:t>
            </a:r>
          </a:p>
        </p:txBody>
      </p:sp>
      <p:sp>
        <p:nvSpPr>
          <p:cNvPr id="7" name="TextBox 6">
            <a:extLst>
              <a:ext uri="{FF2B5EF4-FFF2-40B4-BE49-F238E27FC236}">
                <a16:creationId xmlns:a16="http://schemas.microsoft.com/office/drawing/2014/main" id="{BC065827-EAE3-ED9F-9AE3-8442B1D7B47A}"/>
              </a:ext>
            </a:extLst>
          </p:cNvPr>
          <p:cNvSpPr txBox="1"/>
          <p:nvPr/>
        </p:nvSpPr>
        <p:spPr>
          <a:xfrm>
            <a:off x="2129202" y="5300389"/>
            <a:ext cx="3211880" cy="830997"/>
          </a:xfrm>
          <a:prstGeom prst="rect">
            <a:avLst/>
          </a:prstGeom>
          <a:noFill/>
        </p:spPr>
        <p:txBody>
          <a:bodyPr wrap="square">
            <a:spAutoFit/>
          </a:bodyPr>
          <a:lstStyle/>
          <a:p>
            <a:r>
              <a:rPr lang="en-GB" sz="1600">
                <a:effectLst/>
                <a:ea typeface="Times New Roman" panose="02020603050405020304" pitchFamily="18" charset="0"/>
              </a:rPr>
              <a:t>Note- For BSC, transitions shown in figure only apply to people during the induction phase</a:t>
            </a:r>
            <a:endParaRPr lang="en-GB" sz="1600"/>
          </a:p>
        </p:txBody>
      </p:sp>
      <p:sp>
        <p:nvSpPr>
          <p:cNvPr id="9" name="TextBox 8">
            <a:extLst>
              <a:ext uri="{FF2B5EF4-FFF2-40B4-BE49-F238E27FC236}">
                <a16:creationId xmlns:a16="http://schemas.microsoft.com/office/drawing/2014/main" id="{1424F8F8-461A-95CD-35BD-3D6E522543BB}"/>
              </a:ext>
            </a:extLst>
          </p:cNvPr>
          <p:cNvSpPr txBox="1"/>
          <p:nvPr/>
        </p:nvSpPr>
        <p:spPr>
          <a:xfrm>
            <a:off x="6229580" y="115330"/>
            <a:ext cx="5743533" cy="5755422"/>
          </a:xfrm>
          <a:prstGeom prst="rect">
            <a:avLst/>
          </a:prstGeom>
          <a:noFill/>
          <a:ln>
            <a:solidFill>
              <a:schemeClr val="accent2"/>
            </a:solidFill>
          </a:ln>
        </p:spPr>
        <p:txBody>
          <a:bodyPr wrap="square" rtlCol="0">
            <a:spAutoFit/>
          </a:bodyPr>
          <a:lstStyle/>
          <a:p>
            <a:r>
              <a:rPr lang="en-GB" sz="1600">
                <a:latin typeface="Arial" panose="020B0604020202020204" pitchFamily="34" charset="0"/>
              </a:rPr>
              <a:t>The company presented a </a:t>
            </a:r>
            <a:r>
              <a:rPr lang="en-GB" sz="1600" b="1">
                <a:latin typeface="Arial" panose="020B0604020202020204" pitchFamily="34" charset="0"/>
              </a:rPr>
              <a:t>de novo Markov model</a:t>
            </a:r>
            <a:r>
              <a:rPr lang="en-GB" sz="1600">
                <a:latin typeface="Arial" panose="020B0604020202020204" pitchFamily="34" charset="0"/>
              </a:rPr>
              <a:t> with a </a:t>
            </a:r>
            <a:r>
              <a:rPr lang="en-GB" sz="1600" b="1">
                <a:latin typeface="Arial" panose="020B0604020202020204" pitchFamily="34" charset="0"/>
              </a:rPr>
              <a:t>cycle length of 4 weeks </a:t>
            </a:r>
            <a:r>
              <a:rPr lang="en-GB" sz="1600">
                <a:latin typeface="Arial" panose="020B0604020202020204" pitchFamily="34" charset="0"/>
              </a:rPr>
              <a:t>and a </a:t>
            </a:r>
            <a:r>
              <a:rPr lang="en-GB" sz="1600" b="1">
                <a:latin typeface="Arial" panose="020B0604020202020204" pitchFamily="34" charset="0"/>
              </a:rPr>
              <a:t>time horizon of 60 years. </a:t>
            </a:r>
          </a:p>
          <a:p>
            <a:endParaRPr lang="en-GB" sz="1600">
              <a:latin typeface="Arial" panose="020B0604020202020204" pitchFamily="34" charset="0"/>
            </a:endParaRPr>
          </a:p>
          <a:p>
            <a:r>
              <a:rPr lang="en-GB" sz="1600">
                <a:latin typeface="Arial" panose="020B0604020202020204" pitchFamily="34" charset="0"/>
              </a:rPr>
              <a:t>Bimekizumab affects </a:t>
            </a:r>
            <a:r>
              <a:rPr lang="en-GB" sz="1600" b="1">
                <a:latin typeface="Arial" panose="020B0604020202020204" pitchFamily="34" charset="0"/>
              </a:rPr>
              <a:t>costs</a:t>
            </a:r>
            <a:r>
              <a:rPr lang="en-GB" sz="1600">
                <a:latin typeface="Arial" panose="020B0604020202020204" pitchFamily="34" charset="0"/>
              </a:rPr>
              <a:t> by:</a:t>
            </a:r>
          </a:p>
          <a:p>
            <a:pPr marL="285750" indent="-285750">
              <a:buFont typeface="Arial" panose="020B0604020202020204" pitchFamily="34" charset="0"/>
              <a:buChar char="•"/>
            </a:pPr>
            <a:r>
              <a:rPr lang="en-GB" sz="1600">
                <a:latin typeface="Arial" panose="020B0604020202020204" pitchFamily="34" charset="0"/>
              </a:rPr>
              <a:t>Higher treatment acquisition costs;</a:t>
            </a:r>
          </a:p>
          <a:p>
            <a:pPr marL="285750" indent="-285750">
              <a:buFont typeface="Arial" panose="020B0604020202020204" pitchFamily="34" charset="0"/>
              <a:buChar char="•"/>
            </a:pPr>
            <a:r>
              <a:rPr lang="en-GB" sz="1600">
                <a:latin typeface="Arial" panose="020B0604020202020204" pitchFamily="34" charset="0"/>
              </a:rPr>
              <a:t>Reducing resource use associated with HS management</a:t>
            </a:r>
          </a:p>
          <a:p>
            <a:pPr marL="285750" indent="-285750">
              <a:buFont typeface="Arial" panose="020B0604020202020204" pitchFamily="34" charset="0"/>
              <a:buChar char="•"/>
            </a:pPr>
            <a:r>
              <a:rPr lang="en-GB" sz="1600">
                <a:latin typeface="Arial" panose="020B0604020202020204" pitchFamily="34" charset="0"/>
              </a:rPr>
              <a:t>People remaining on active treatment for longer</a:t>
            </a:r>
          </a:p>
          <a:p>
            <a:endParaRPr lang="en-GB" sz="1600">
              <a:latin typeface="Arial" panose="020B0604020202020204" pitchFamily="34" charset="0"/>
            </a:endParaRPr>
          </a:p>
          <a:p>
            <a:r>
              <a:rPr lang="en-GB" sz="1600">
                <a:latin typeface="Arial" panose="020B0604020202020204" pitchFamily="34" charset="0"/>
              </a:rPr>
              <a:t>Bimekizumab affects </a:t>
            </a:r>
            <a:r>
              <a:rPr lang="en-GB" sz="1600" b="1">
                <a:latin typeface="Arial" panose="020B0604020202020204" pitchFamily="34" charset="0"/>
              </a:rPr>
              <a:t>QALYs</a:t>
            </a:r>
            <a:r>
              <a:rPr lang="en-GB" sz="1600">
                <a:latin typeface="Arial" panose="020B0604020202020204" pitchFamily="34" charset="0"/>
              </a:rPr>
              <a:t> by:</a:t>
            </a:r>
          </a:p>
          <a:p>
            <a:pPr marL="285750" indent="-285750">
              <a:buFont typeface="Arial" panose="020B0604020202020204" pitchFamily="34" charset="0"/>
              <a:buChar char="•"/>
            </a:pPr>
            <a:r>
              <a:rPr lang="en-GB" sz="1600">
                <a:latin typeface="Arial" panose="020B0604020202020204" pitchFamily="34" charset="0"/>
              </a:rPr>
              <a:t>Increasing the proportion of people achieving a </a:t>
            </a:r>
            <a:r>
              <a:rPr lang="en-GB" sz="1600" err="1">
                <a:latin typeface="Arial" panose="020B0604020202020204" pitchFamily="34" charset="0"/>
              </a:rPr>
              <a:t>HiSCR</a:t>
            </a:r>
            <a:r>
              <a:rPr lang="en-GB" sz="1600">
                <a:latin typeface="Arial" panose="020B0604020202020204" pitchFamily="34" charset="0"/>
              </a:rPr>
              <a:t> response;</a:t>
            </a:r>
          </a:p>
          <a:p>
            <a:pPr marL="285750" indent="-285750">
              <a:buFont typeface="Arial" panose="020B0604020202020204" pitchFamily="34" charset="0"/>
              <a:buChar char="•"/>
            </a:pPr>
            <a:r>
              <a:rPr lang="en-GB" sz="1600">
                <a:latin typeface="Arial" panose="020B0604020202020204" pitchFamily="34" charset="0"/>
              </a:rPr>
              <a:t>Increasing the proportion of people achieving higher levels of </a:t>
            </a:r>
            <a:r>
              <a:rPr lang="en-GB" sz="1600" err="1">
                <a:latin typeface="Arial" panose="020B0604020202020204" pitchFamily="34" charset="0"/>
              </a:rPr>
              <a:t>HiSCR</a:t>
            </a:r>
            <a:r>
              <a:rPr lang="en-GB" sz="1600">
                <a:latin typeface="Arial" panose="020B0604020202020204" pitchFamily="34" charset="0"/>
              </a:rPr>
              <a:t> response;</a:t>
            </a:r>
          </a:p>
          <a:p>
            <a:pPr marL="285750" indent="-285750">
              <a:buFont typeface="Arial" panose="020B0604020202020204" pitchFamily="34" charset="0"/>
              <a:buChar char="•"/>
            </a:pPr>
            <a:r>
              <a:rPr lang="en-GB" sz="1600">
                <a:latin typeface="Arial" panose="020B0604020202020204" pitchFamily="34" charset="0"/>
              </a:rPr>
              <a:t>Allowing more people to benefit from assumptions applied to the effectiveness of BSC, prolonging the time over which people maintain a response to treatment.</a:t>
            </a:r>
          </a:p>
          <a:p>
            <a:pPr marL="742950" lvl="1" indent="-285750">
              <a:buFont typeface="Arial" panose="020B0604020202020204" pitchFamily="34" charset="0"/>
              <a:buChar char="•"/>
            </a:pPr>
            <a:endParaRPr lang="en-GB" sz="1600">
              <a:latin typeface="Arial" panose="020B0604020202020204" pitchFamily="34" charset="0"/>
            </a:endParaRPr>
          </a:p>
          <a:p>
            <a:r>
              <a:rPr lang="en-GB" sz="1600">
                <a:latin typeface="Arial" panose="020B0604020202020204" pitchFamily="34" charset="0"/>
              </a:rPr>
              <a:t>Assumptions with greatest ICER effect:</a:t>
            </a:r>
          </a:p>
          <a:p>
            <a:pPr marL="285750" indent="-285750">
              <a:buFont typeface="Arial" panose="020B0604020202020204" pitchFamily="34" charset="0"/>
              <a:buChar char="•"/>
            </a:pPr>
            <a:r>
              <a:rPr lang="en-GB" sz="1600">
                <a:latin typeface="Arial" panose="020B0604020202020204" pitchFamily="34" charset="0"/>
              </a:rPr>
              <a:t>Assumptions around how BSC effectiveness is modelled, especially when used as a subsequent therapy after discontinuation;</a:t>
            </a:r>
          </a:p>
          <a:p>
            <a:pPr marL="285750" indent="-285750">
              <a:buFont typeface="Arial" panose="020B0604020202020204" pitchFamily="34" charset="0"/>
              <a:buChar char="•"/>
            </a:pPr>
            <a:r>
              <a:rPr lang="en-GB" sz="1600">
                <a:latin typeface="Arial" panose="020B0604020202020204" pitchFamily="34" charset="0"/>
              </a:rPr>
              <a:t>Application of stopping rules for bimekizumab and secukinumab</a:t>
            </a:r>
          </a:p>
        </p:txBody>
      </p:sp>
      <p:sp>
        <p:nvSpPr>
          <p:cNvPr id="2" name="Text Placeholder 12">
            <a:extLst>
              <a:ext uri="{FF2B5EF4-FFF2-40B4-BE49-F238E27FC236}">
                <a16:creationId xmlns:a16="http://schemas.microsoft.com/office/drawing/2014/main" id="{3DC44160-7E69-5B7A-176D-D4484535AAEE}"/>
              </a:ext>
            </a:extLst>
          </p:cNvPr>
          <p:cNvSpPr txBox="1">
            <a:spLocks/>
          </p:cNvSpPr>
          <p:nvPr/>
        </p:nvSpPr>
        <p:spPr>
          <a:xfrm>
            <a:off x="875375" y="6418544"/>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BSC, Best supportive care; EAG, External Assessment Group; </a:t>
            </a:r>
            <a:r>
              <a:rPr lang="en-GB" err="1"/>
              <a:t>HiSCR</a:t>
            </a:r>
            <a:r>
              <a:rPr lang="en-GB"/>
              <a:t>, Hidradenitis Suppurativa Clinical Response; ICER, Incremental cost-effectiveness ratio; QALY, Quality-adjusted life year  </a:t>
            </a:r>
          </a:p>
        </p:txBody>
      </p:sp>
      <p:sp>
        <p:nvSpPr>
          <p:cNvPr id="4" name="TextBox 3">
            <a:extLst>
              <a:ext uri="{FF2B5EF4-FFF2-40B4-BE49-F238E27FC236}">
                <a16:creationId xmlns:a16="http://schemas.microsoft.com/office/drawing/2014/main" id="{99F0AF80-5C4E-345B-53AD-2E1D9C098E36}"/>
              </a:ext>
            </a:extLst>
          </p:cNvPr>
          <p:cNvSpPr txBox="1"/>
          <p:nvPr/>
        </p:nvSpPr>
        <p:spPr>
          <a:xfrm>
            <a:off x="118402" y="3202131"/>
            <a:ext cx="2172621" cy="1477328"/>
          </a:xfrm>
          <a:prstGeom prst="rect">
            <a:avLst/>
          </a:prstGeom>
          <a:noFill/>
          <a:ln>
            <a:solidFill>
              <a:schemeClr val="tx1"/>
            </a:solidFill>
            <a:prstDash val="dash"/>
          </a:ln>
        </p:spPr>
        <p:txBody>
          <a:bodyPr wrap="square" rtlCol="0">
            <a:spAutoFit/>
          </a:bodyPr>
          <a:lstStyle/>
          <a:p>
            <a:r>
              <a:rPr lang="en-GB"/>
              <a:t>EAG: Model structure broadly appropriate and consistent with TA392 and TA935</a:t>
            </a:r>
          </a:p>
        </p:txBody>
      </p:sp>
    </p:spTree>
    <p:extLst>
      <p:ext uri="{BB962C8B-B14F-4D97-AF65-F5344CB8AC3E}">
        <p14:creationId xmlns:p14="http://schemas.microsoft.com/office/powerpoint/2010/main" val="32005879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CF36BE-4BD4-F03A-CAB3-F9F5D1365D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AC7A82-0BE3-8123-1447-E472ECD1C339}"/>
              </a:ext>
            </a:extLst>
          </p:cNvPr>
          <p:cNvSpPr>
            <a:spLocks noGrp="1"/>
          </p:cNvSpPr>
          <p:nvPr>
            <p:ph type="title"/>
          </p:nvPr>
        </p:nvSpPr>
        <p:spPr>
          <a:xfrm>
            <a:off x="170821" y="183505"/>
            <a:ext cx="11680752" cy="612378"/>
          </a:xfrm>
        </p:spPr>
        <p:txBody>
          <a:bodyPr>
            <a:noAutofit/>
          </a:bodyPr>
          <a:lstStyle/>
          <a:p>
            <a:r>
              <a:rPr lang="en-GB" sz="2800"/>
              <a:t>Key issue: Third-line use of adalimumab following discontinuation of bimekizumab and secukinumab</a:t>
            </a:r>
          </a:p>
        </p:txBody>
      </p:sp>
      <p:sp>
        <p:nvSpPr>
          <p:cNvPr id="15" name="Rectangle 14">
            <a:extLst>
              <a:ext uri="{FF2B5EF4-FFF2-40B4-BE49-F238E27FC236}">
                <a16:creationId xmlns:a16="http://schemas.microsoft.com/office/drawing/2014/main" id="{DA9B870A-D2D4-31F3-9C5D-6C9994E1502B}"/>
              </a:ext>
            </a:extLst>
          </p:cNvPr>
          <p:cNvSpPr/>
          <p:nvPr/>
        </p:nvSpPr>
        <p:spPr>
          <a:xfrm>
            <a:off x="170820" y="2285186"/>
            <a:ext cx="11832607" cy="1717828"/>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a:solidFill>
                  <a:schemeClr val="accent2"/>
                </a:solidFill>
                <a:latin typeface="Arial" panose="020B0604020202020204" pitchFamily="34" charset="0"/>
              </a:rPr>
              <a:t>Company: </a:t>
            </a:r>
          </a:p>
          <a:p>
            <a:pPr marL="285750" indent="-285750">
              <a:buFont typeface="Arial" panose="020B0604020202020204" pitchFamily="34" charset="0"/>
              <a:buChar char="•"/>
            </a:pPr>
            <a:r>
              <a:rPr lang="en-GB">
                <a:solidFill>
                  <a:schemeClr val="tx1"/>
                </a:solidFill>
                <a:latin typeface="Arial" panose="020B0604020202020204" pitchFamily="34" charset="0"/>
              </a:rPr>
              <a:t>Evidence suggests in NHS practice, people continue on biologic treatment, despite lack of biologic efficacy</a:t>
            </a:r>
          </a:p>
          <a:p>
            <a:pPr marL="285750" indent="-285750">
              <a:buFont typeface="Arial" panose="020B0604020202020204" pitchFamily="34" charset="0"/>
              <a:buChar char="•"/>
            </a:pPr>
            <a:r>
              <a:rPr lang="en-GB">
                <a:solidFill>
                  <a:schemeClr val="tx1"/>
                </a:solidFill>
                <a:latin typeface="Arial" panose="020B0604020202020204" pitchFamily="34" charset="0"/>
              </a:rPr>
              <a:t>Prospective multinational survey of people with HS conducted between October 2017 and July 2018, reported that a proportion continued on adalimumab despite failure to respond (Global VOICE study). </a:t>
            </a:r>
          </a:p>
          <a:p>
            <a:pPr marL="285750" indent="-285750">
              <a:buFont typeface="Arial" panose="020B0604020202020204" pitchFamily="34" charset="0"/>
              <a:buChar char="•"/>
            </a:pPr>
            <a:r>
              <a:rPr lang="en-GB">
                <a:solidFill>
                  <a:schemeClr val="tx1"/>
                </a:solidFill>
                <a:latin typeface="Arial" panose="020B0604020202020204" pitchFamily="34" charset="0"/>
              </a:rPr>
              <a:t>Clinicians consulted in advisory boards supported that being on biological therapies was beneficial for people even after losing HiSCR25 response</a:t>
            </a:r>
          </a:p>
        </p:txBody>
      </p:sp>
      <p:sp>
        <p:nvSpPr>
          <p:cNvPr id="16" name="Rectangle 15">
            <a:extLst>
              <a:ext uri="{FF2B5EF4-FFF2-40B4-BE49-F238E27FC236}">
                <a16:creationId xmlns:a16="http://schemas.microsoft.com/office/drawing/2014/main" id="{DCF242EE-06BE-75BA-9516-FEAD3465F972}"/>
              </a:ext>
            </a:extLst>
          </p:cNvPr>
          <p:cNvSpPr/>
          <p:nvPr/>
        </p:nvSpPr>
        <p:spPr>
          <a:xfrm>
            <a:off x="170821" y="4100429"/>
            <a:ext cx="11832608" cy="148959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a:solidFill>
                  <a:schemeClr val="tx1"/>
                </a:solidFill>
                <a:latin typeface="Arial" panose="020B0604020202020204" pitchFamily="34" charset="0"/>
              </a:rPr>
              <a:t>EAG: </a:t>
            </a:r>
          </a:p>
          <a:p>
            <a:pPr marL="285750" indent="-285750">
              <a:buFont typeface="Arial" panose="020B0604020202020204" pitchFamily="34" charset="0"/>
              <a:buChar char="•"/>
            </a:pPr>
            <a:r>
              <a:rPr lang="en-GB">
                <a:solidFill>
                  <a:schemeClr val="tx1"/>
                </a:solidFill>
                <a:latin typeface="Arial" panose="020B0604020202020204" pitchFamily="34" charset="0"/>
              </a:rPr>
              <a:t>EAG’s understanding that re-initiation of adalimumab is unlikely to be reimbursed on NHS</a:t>
            </a:r>
          </a:p>
          <a:p>
            <a:pPr marL="285750" indent="-285750">
              <a:buFont typeface="Arial" panose="020B0604020202020204" pitchFamily="34" charset="0"/>
              <a:buChar char="•"/>
            </a:pPr>
            <a:r>
              <a:rPr lang="en-GB">
                <a:solidFill>
                  <a:schemeClr val="tx1"/>
                </a:solidFill>
                <a:latin typeface="Arial" panose="020B0604020202020204" pitchFamily="34" charset="0"/>
              </a:rPr>
              <a:t>Plausible that a proportion of people may continue to receive a biologic therapy following partial loss of response→  provided scenario in which 20.8% of people on active treatment arms continue to receive bimekizumab or secukinumab (alongside BSC) following a loss of response</a:t>
            </a:r>
          </a:p>
        </p:txBody>
      </p:sp>
      <p:sp>
        <p:nvSpPr>
          <p:cNvPr id="13" name="Rectangle 12">
            <a:extLst>
              <a:ext uri="{FF2B5EF4-FFF2-40B4-BE49-F238E27FC236}">
                <a16:creationId xmlns:a16="http://schemas.microsoft.com/office/drawing/2014/main" id="{CD3B6E3A-0A0B-1573-CE3D-C847AAC81489}"/>
              </a:ext>
            </a:extLst>
          </p:cNvPr>
          <p:cNvSpPr/>
          <p:nvPr/>
        </p:nvSpPr>
        <p:spPr>
          <a:xfrm>
            <a:off x="173667" y="1047802"/>
            <a:ext cx="11832608" cy="1161058"/>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a:solidFill>
                  <a:schemeClr val="accent1"/>
                </a:solidFill>
                <a:latin typeface="Arial" panose="020B0604020202020204" pitchFamily="34" charset="0"/>
              </a:rPr>
              <a:t>Background</a:t>
            </a:r>
          </a:p>
          <a:p>
            <a:pPr marL="285750" indent="-285750">
              <a:buFont typeface="Arial" panose="020B0604020202020204" pitchFamily="34" charset="0"/>
              <a:buChar char="•"/>
            </a:pPr>
            <a:r>
              <a:rPr lang="en-GB">
                <a:solidFill>
                  <a:schemeClr val="tx1"/>
                </a:solidFill>
                <a:latin typeface="Arial" panose="020B0604020202020204" pitchFamily="34" charset="0"/>
              </a:rPr>
              <a:t>In model, people who discontinue bimekizumab and secukinumab, switch to BSC</a:t>
            </a:r>
          </a:p>
          <a:p>
            <a:pPr marL="285750" indent="-285750">
              <a:buFont typeface="Arial" panose="020B0604020202020204" pitchFamily="34" charset="0"/>
              <a:buChar char="•"/>
            </a:pPr>
            <a:r>
              <a:rPr lang="en-GB">
                <a:solidFill>
                  <a:schemeClr val="tx1"/>
                </a:solidFill>
                <a:latin typeface="Arial" panose="020B0604020202020204" pitchFamily="34" charset="0"/>
              </a:rPr>
              <a:t>Company assume that BSC comprises adalimumab for 20.8% of people (proportion based on Garg et al. 2020) </a:t>
            </a:r>
          </a:p>
          <a:p>
            <a:pPr marL="285750" indent="-285750">
              <a:buFont typeface="Arial" panose="020B0604020202020204" pitchFamily="34" charset="0"/>
              <a:buChar char="•"/>
            </a:pPr>
            <a:r>
              <a:rPr lang="en-GB">
                <a:solidFill>
                  <a:schemeClr val="tx1"/>
                </a:solidFill>
                <a:latin typeface="Arial" panose="020B0604020202020204" pitchFamily="34" charset="0"/>
              </a:rPr>
              <a:t>Assumed that 20.8% of people who discontinue bimekizumab and secukinumab switch to adalimumab</a:t>
            </a:r>
          </a:p>
        </p:txBody>
      </p:sp>
      <p:grpSp>
        <p:nvGrpSpPr>
          <p:cNvPr id="5" name="Group 4">
            <a:extLst>
              <a:ext uri="{FF2B5EF4-FFF2-40B4-BE49-F238E27FC236}">
                <a16:creationId xmlns:a16="http://schemas.microsoft.com/office/drawing/2014/main" id="{A18E91B4-B573-1BC8-21D2-B9F8100C3870}"/>
              </a:ext>
            </a:extLst>
          </p:cNvPr>
          <p:cNvGrpSpPr/>
          <p:nvPr/>
        </p:nvGrpSpPr>
        <p:grpSpPr>
          <a:xfrm>
            <a:off x="79930" y="5759391"/>
            <a:ext cx="11862534" cy="587720"/>
            <a:chOff x="826620" y="5464699"/>
            <a:chExt cx="9477170" cy="710599"/>
          </a:xfrm>
        </p:grpSpPr>
        <p:sp>
          <p:nvSpPr>
            <p:cNvPr id="7" name="Rectangle 6" descr="Question to committee">
              <a:extLst>
                <a:ext uri="{FF2B5EF4-FFF2-40B4-BE49-F238E27FC236}">
                  <a16:creationId xmlns:a16="http://schemas.microsoft.com/office/drawing/2014/main" id="{A143FEF3-A436-325C-AF6D-C4715100E37B}"/>
                </a:ext>
              </a:extLst>
            </p:cNvPr>
            <p:cNvSpPr/>
            <p:nvPr/>
          </p:nvSpPr>
          <p:spPr>
            <a:xfrm>
              <a:off x="1254393" y="5464699"/>
              <a:ext cx="9049397" cy="710599"/>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lIns="252000" rtlCol="0" anchor="ctr"/>
            <a:lstStyle/>
            <a:p>
              <a:r>
                <a:rPr lang="en-GB">
                  <a:solidFill>
                    <a:schemeClr val="tx1"/>
                  </a:solidFill>
                  <a:latin typeface="Arial" panose="020B0604020202020204" pitchFamily="34" charset="0"/>
                </a:rPr>
                <a:t>What proportion of primary non-responders/secondary non-responders would continue to have a biological treatment? Would people switch to adalimumab or continue to have </a:t>
              </a:r>
              <a:r>
                <a:rPr lang="en-GB" sz="1800">
                  <a:solidFill>
                    <a:schemeClr val="tx1"/>
                  </a:solidFill>
                  <a:latin typeface="Arial" panose="020B0604020202020204" pitchFamily="34" charset="0"/>
                </a:rPr>
                <a:t>bimekizumab or secukinumab?</a:t>
              </a:r>
              <a:endParaRPr lang="en-GB">
                <a:solidFill>
                  <a:schemeClr val="tx1"/>
                </a:solidFill>
                <a:latin typeface="Arial" panose="020B0604020202020204" pitchFamily="34" charset="0"/>
              </a:endParaRPr>
            </a:p>
          </p:txBody>
        </p:sp>
        <p:grpSp>
          <p:nvGrpSpPr>
            <p:cNvPr id="8" name="Group 7">
              <a:extLst>
                <a:ext uri="{FF2B5EF4-FFF2-40B4-BE49-F238E27FC236}">
                  <a16:creationId xmlns:a16="http://schemas.microsoft.com/office/drawing/2014/main" id="{B2285D8E-6DBC-4D3D-0276-E48FD07C51B9}"/>
                </a:ext>
                <a:ext uri="{C183D7F6-B498-43B3-948B-1728B52AA6E4}">
                  <adec:decorative xmlns:adec="http://schemas.microsoft.com/office/drawing/2017/decorative" val="1"/>
                </a:ext>
              </a:extLst>
            </p:cNvPr>
            <p:cNvGrpSpPr/>
            <p:nvPr/>
          </p:nvGrpSpPr>
          <p:grpSpPr>
            <a:xfrm>
              <a:off x="826620" y="5464699"/>
              <a:ext cx="576000" cy="638886"/>
              <a:chOff x="-2069873" y="3966462"/>
              <a:chExt cx="576000" cy="638886"/>
            </a:xfrm>
          </p:grpSpPr>
          <p:sp>
            <p:nvSpPr>
              <p:cNvPr id="9" name="Oval 8">
                <a:extLst>
                  <a:ext uri="{FF2B5EF4-FFF2-40B4-BE49-F238E27FC236}">
                    <a16:creationId xmlns:a16="http://schemas.microsoft.com/office/drawing/2014/main" id="{EC02C935-7A0D-176A-4124-73A1BBB34413}"/>
                  </a:ext>
                </a:extLst>
              </p:cNvPr>
              <p:cNvSpPr/>
              <p:nvPr/>
            </p:nvSpPr>
            <p:spPr>
              <a:xfrm>
                <a:off x="-2069873" y="3966462"/>
                <a:ext cx="576000" cy="629026"/>
              </a:xfrm>
              <a:prstGeom prst="ellipse">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endParaRPr>
              </a:p>
            </p:txBody>
          </p:sp>
          <p:pic>
            <p:nvPicPr>
              <p:cNvPr id="10" name="Graphic 9">
                <a:extLst>
                  <a:ext uri="{FF2B5EF4-FFF2-40B4-BE49-F238E27FC236}">
                    <a16:creationId xmlns:a16="http://schemas.microsoft.com/office/drawing/2014/main" id="{47DD7F07-A96D-6E3E-F3E3-459CFF6FF575}"/>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11285" y="3976324"/>
                <a:ext cx="463463" cy="629024"/>
              </a:xfrm>
              <a:prstGeom prst="rect">
                <a:avLst/>
              </a:prstGeom>
            </p:spPr>
          </p:pic>
        </p:grpSp>
      </p:grpSp>
      <p:sp>
        <p:nvSpPr>
          <p:cNvPr id="4" name="Text Placeholder 12">
            <a:extLst>
              <a:ext uri="{FF2B5EF4-FFF2-40B4-BE49-F238E27FC236}">
                <a16:creationId xmlns:a16="http://schemas.microsoft.com/office/drawing/2014/main" id="{D654860D-0267-24A7-DB49-FCBA64F62FA6}"/>
              </a:ext>
            </a:extLst>
          </p:cNvPr>
          <p:cNvSpPr txBox="1">
            <a:spLocks/>
          </p:cNvSpPr>
          <p:nvPr/>
        </p:nvSpPr>
        <p:spPr>
          <a:xfrm>
            <a:off x="875375" y="6423217"/>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pic>
        <p:nvPicPr>
          <p:cNvPr id="6" name="Picture 5">
            <a:extLst>
              <a:ext uri="{FF2B5EF4-FFF2-40B4-BE49-F238E27FC236}">
                <a16:creationId xmlns:a16="http://schemas.microsoft.com/office/drawing/2014/main" id="{AC989697-6926-C046-481F-3B83AB5F7244}"/>
              </a:ext>
              <a:ext uri="{C183D7F6-B498-43B3-948B-1728B52AA6E4}">
                <adec:decorative xmlns:adec="http://schemas.microsoft.com/office/drawing/2017/decorative" val="1"/>
              </a:ext>
            </a:extLst>
          </p:cNvPr>
          <p:cNvPicPr>
            <a:picLocks noChangeAspect="1"/>
          </p:cNvPicPr>
          <p:nvPr/>
        </p:nvPicPr>
        <p:blipFill rotWithShape="1">
          <a:blip r:embed="rId5"/>
          <a:srcRect l="16406" t="4575" r="14821" b="4613"/>
          <a:stretch/>
        </p:blipFill>
        <p:spPr>
          <a:xfrm>
            <a:off x="11611309" y="26886"/>
            <a:ext cx="580691" cy="580691"/>
          </a:xfrm>
          <a:prstGeom prst="rect">
            <a:avLst/>
          </a:prstGeom>
        </p:spPr>
      </p:pic>
      <p:sp>
        <p:nvSpPr>
          <p:cNvPr id="11" name="Text Placeholder 12">
            <a:extLst>
              <a:ext uri="{FF2B5EF4-FFF2-40B4-BE49-F238E27FC236}">
                <a16:creationId xmlns:a16="http://schemas.microsoft.com/office/drawing/2014/main" id="{9837D1CD-41DA-2420-C286-9A6FC23C8D4B}"/>
              </a:ext>
            </a:extLst>
          </p:cNvPr>
          <p:cNvSpPr txBox="1">
            <a:spLocks/>
          </p:cNvSpPr>
          <p:nvPr/>
        </p:nvSpPr>
        <p:spPr>
          <a:xfrm>
            <a:off x="875375" y="6418544"/>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BSC, Best supportive care; EAG, External Assessment Group</a:t>
            </a:r>
          </a:p>
        </p:txBody>
      </p:sp>
    </p:spTree>
    <p:extLst>
      <p:ext uri="{BB962C8B-B14F-4D97-AF65-F5344CB8AC3E}">
        <p14:creationId xmlns:p14="http://schemas.microsoft.com/office/powerpoint/2010/main" val="40129270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CF36BE-4BD4-F03A-CAB3-F9F5D1365D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AC7A82-0BE3-8123-1447-E472ECD1C339}"/>
              </a:ext>
            </a:extLst>
          </p:cNvPr>
          <p:cNvSpPr>
            <a:spLocks noGrp="1"/>
          </p:cNvSpPr>
          <p:nvPr>
            <p:ph type="title"/>
          </p:nvPr>
        </p:nvSpPr>
        <p:spPr>
          <a:xfrm>
            <a:off x="173667" y="214041"/>
            <a:ext cx="11384849" cy="612378"/>
          </a:xfrm>
        </p:spPr>
        <p:txBody>
          <a:bodyPr>
            <a:normAutofit/>
          </a:bodyPr>
          <a:lstStyle/>
          <a:p>
            <a:r>
              <a:rPr lang="en-GB" sz="2800"/>
              <a:t>Key issue: Up-titration of secukinumab</a:t>
            </a:r>
          </a:p>
        </p:txBody>
      </p:sp>
      <p:sp>
        <p:nvSpPr>
          <p:cNvPr id="15" name="Rectangle 14">
            <a:extLst>
              <a:ext uri="{FF2B5EF4-FFF2-40B4-BE49-F238E27FC236}">
                <a16:creationId xmlns:a16="http://schemas.microsoft.com/office/drawing/2014/main" id="{DA9B870A-D2D4-31F3-9C5D-6C9994E1502B}"/>
              </a:ext>
            </a:extLst>
          </p:cNvPr>
          <p:cNvSpPr/>
          <p:nvPr/>
        </p:nvSpPr>
        <p:spPr>
          <a:xfrm>
            <a:off x="173667" y="2546929"/>
            <a:ext cx="11832607" cy="1767202"/>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accent2"/>
                </a:solidFill>
                <a:latin typeface="Arial" panose="020B0604020202020204" pitchFamily="34" charset="0"/>
              </a:rPr>
              <a:t>Company: </a:t>
            </a:r>
          </a:p>
          <a:p>
            <a:pPr marL="285750" indent="-285750">
              <a:buFont typeface="Arial" panose="020B0604020202020204" pitchFamily="34" charset="0"/>
              <a:buChar char="•"/>
            </a:pPr>
            <a:r>
              <a:rPr lang="en-GB" dirty="0">
                <a:solidFill>
                  <a:schemeClr val="tx1"/>
                </a:solidFill>
                <a:latin typeface="Arial" panose="020B0604020202020204" pitchFamily="34" charset="0"/>
              </a:rPr>
              <a:t>SUNNY trials (for secukinumab) did not show clear dose-response relationship for secukinumab</a:t>
            </a:r>
          </a:p>
          <a:p>
            <a:pPr marL="285750" indent="-285750">
              <a:buFont typeface="Arial" panose="020B0604020202020204" pitchFamily="34" charset="0"/>
              <a:buChar char="•"/>
            </a:pPr>
            <a:r>
              <a:rPr lang="en-GB" dirty="0">
                <a:solidFill>
                  <a:schemeClr val="tx1"/>
                </a:solidFill>
                <a:latin typeface="Arial" panose="020B0604020202020204" pitchFamily="34" charset="0"/>
              </a:rPr>
              <a:t>Provided scenario which reduced the proportion of people that stopped treatment due to non-response up to Week 48, in absence of 12-week </a:t>
            </a:r>
            <a:r>
              <a:rPr lang="en-GB">
                <a:solidFill>
                  <a:schemeClr val="tx1"/>
                </a:solidFill>
                <a:latin typeface="Arial" panose="020B0604020202020204" pitchFamily="34" charset="0"/>
              </a:rPr>
              <a:t>tunnel state</a:t>
            </a:r>
            <a:endParaRPr lang="en-GB" dirty="0">
              <a:solidFill>
                <a:schemeClr val="tx1"/>
              </a:solidFill>
              <a:latin typeface="Arial" panose="020B0604020202020204" pitchFamily="34" charset="0"/>
            </a:endParaRPr>
          </a:p>
          <a:p>
            <a:pPr marL="285750" indent="-285750">
              <a:buFont typeface="Arial" panose="020B0604020202020204" pitchFamily="34" charset="0"/>
              <a:buChar char="•"/>
            </a:pPr>
            <a:r>
              <a:rPr lang="en-GB" dirty="0">
                <a:solidFill>
                  <a:schemeClr val="tx1"/>
                </a:solidFill>
                <a:latin typeface="Arial" panose="020B0604020202020204" pitchFamily="34" charset="0"/>
              </a:rPr>
              <a:t>In TA935, committee preferred not to model up-titration of secukinumab because it concluded that it was not possible to robustly model the inclusion of up-titration</a:t>
            </a:r>
          </a:p>
        </p:txBody>
      </p:sp>
      <p:sp>
        <p:nvSpPr>
          <p:cNvPr id="16" name="Rectangle 15">
            <a:extLst>
              <a:ext uri="{FF2B5EF4-FFF2-40B4-BE49-F238E27FC236}">
                <a16:creationId xmlns:a16="http://schemas.microsoft.com/office/drawing/2014/main" id="{DCF242EE-06BE-75BA-9516-FEAD3465F972}"/>
              </a:ext>
            </a:extLst>
          </p:cNvPr>
          <p:cNvSpPr/>
          <p:nvPr/>
        </p:nvSpPr>
        <p:spPr>
          <a:xfrm>
            <a:off x="173665" y="4404396"/>
            <a:ext cx="11832608" cy="144191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a:solidFill>
                  <a:schemeClr val="tx1"/>
                </a:solidFill>
                <a:latin typeface="Arial" panose="020B0604020202020204" pitchFamily="34" charset="0"/>
              </a:rPr>
              <a:t>EAG: </a:t>
            </a:r>
          </a:p>
          <a:p>
            <a:pPr marL="285750" indent="-285750">
              <a:buFont typeface="Arial" panose="020B0604020202020204" pitchFamily="34" charset="0"/>
              <a:buChar char="•"/>
            </a:pPr>
            <a:r>
              <a:rPr lang="en-GB">
                <a:solidFill>
                  <a:schemeClr val="tx1"/>
                </a:solidFill>
                <a:latin typeface="Arial" panose="020B0604020202020204" pitchFamily="34" charset="0"/>
              </a:rPr>
              <a:t>Inclusion of up-titration of secukinumab would increase total QALYs relative to bimekizumab due to a larger proportion of people achieving a response. Total costs on secukinumab would also be higher as people would remain on treatment for longer→ net effect on cost effectiveness is uncertain</a:t>
            </a:r>
          </a:p>
          <a:p>
            <a:pPr marL="285750" indent="-285750">
              <a:buFont typeface="Arial" panose="020B0604020202020204" pitchFamily="34" charset="0"/>
              <a:buChar char="•"/>
            </a:pPr>
            <a:r>
              <a:rPr lang="en-GB">
                <a:solidFill>
                  <a:schemeClr val="tx1"/>
                </a:solidFill>
                <a:latin typeface="Arial" panose="020B0604020202020204" pitchFamily="34" charset="0"/>
              </a:rPr>
              <a:t>Up-titration of secukinumab should be modelled as scenario in line with MA and scenario in TA935</a:t>
            </a:r>
          </a:p>
        </p:txBody>
      </p:sp>
      <p:sp>
        <p:nvSpPr>
          <p:cNvPr id="13" name="Rectangle 12">
            <a:extLst>
              <a:ext uri="{FF2B5EF4-FFF2-40B4-BE49-F238E27FC236}">
                <a16:creationId xmlns:a16="http://schemas.microsoft.com/office/drawing/2014/main" id="{CD3B6E3A-0A0B-1573-CE3D-C847AAC81489}"/>
              </a:ext>
            </a:extLst>
          </p:cNvPr>
          <p:cNvSpPr/>
          <p:nvPr/>
        </p:nvSpPr>
        <p:spPr>
          <a:xfrm>
            <a:off x="185725" y="701115"/>
            <a:ext cx="11832608" cy="1762885"/>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a:solidFill>
                  <a:schemeClr val="accent1"/>
                </a:solidFill>
                <a:latin typeface="Arial" panose="020B0604020202020204" pitchFamily="34" charset="0"/>
              </a:rPr>
              <a:t>Background</a:t>
            </a:r>
          </a:p>
          <a:p>
            <a:pPr marL="285750" indent="-285750">
              <a:buFont typeface="Arial" panose="020B0604020202020204" pitchFamily="34" charset="0"/>
              <a:buChar char="•"/>
            </a:pPr>
            <a:r>
              <a:rPr lang="en-GB">
                <a:solidFill>
                  <a:schemeClr val="tx1"/>
                </a:solidFill>
                <a:latin typeface="Arial" panose="020B0604020202020204" pitchFamily="34" charset="0"/>
              </a:rPr>
              <a:t>Marketing authorisation for secukinumab allows for standard Q4W maintenance dose to be increased to Q2W depending on response to treatment. Complex PAS for secukinumab so cost of Q2W same as cost of Q4W</a:t>
            </a:r>
          </a:p>
          <a:p>
            <a:pPr marL="285750" indent="-285750">
              <a:buFont typeface="Arial" panose="020B0604020202020204" pitchFamily="34" charset="0"/>
              <a:buChar char="•"/>
            </a:pPr>
            <a:r>
              <a:rPr lang="en-GB">
                <a:solidFill>
                  <a:schemeClr val="tx1"/>
                </a:solidFill>
                <a:latin typeface="Arial" panose="020B0604020202020204" pitchFamily="34" charset="0"/>
              </a:rPr>
              <a:t>Up-titration of secukinumab modelled as a scenario in TA935→ at Week 16 people who did not respond, had their dose up-titrated for 12 weeks, and stopped treatment if they continued to have no response at Week 28 </a:t>
            </a:r>
          </a:p>
          <a:p>
            <a:pPr marL="285750" indent="-285750">
              <a:buFont typeface="Arial" panose="020B0604020202020204" pitchFamily="34" charset="0"/>
              <a:buChar char="•"/>
            </a:pPr>
            <a:r>
              <a:rPr lang="en-GB">
                <a:solidFill>
                  <a:schemeClr val="tx1"/>
                </a:solidFill>
                <a:latin typeface="Arial" panose="020B0604020202020204" pitchFamily="34" charset="0"/>
              </a:rPr>
              <a:t>Up-titration of secukinumab from Q4W to Q2W not included in company base case</a:t>
            </a:r>
          </a:p>
        </p:txBody>
      </p:sp>
      <p:sp>
        <p:nvSpPr>
          <p:cNvPr id="4" name="Text Placeholder 12">
            <a:extLst>
              <a:ext uri="{FF2B5EF4-FFF2-40B4-BE49-F238E27FC236}">
                <a16:creationId xmlns:a16="http://schemas.microsoft.com/office/drawing/2014/main" id="{D654860D-0267-24A7-DB49-FCBA64F62FA6}"/>
              </a:ext>
            </a:extLst>
          </p:cNvPr>
          <p:cNvSpPr txBox="1">
            <a:spLocks/>
          </p:cNvSpPr>
          <p:nvPr/>
        </p:nvSpPr>
        <p:spPr>
          <a:xfrm>
            <a:off x="875375" y="6423217"/>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grpSp>
        <p:nvGrpSpPr>
          <p:cNvPr id="6" name="Group 5">
            <a:extLst>
              <a:ext uri="{FF2B5EF4-FFF2-40B4-BE49-F238E27FC236}">
                <a16:creationId xmlns:a16="http://schemas.microsoft.com/office/drawing/2014/main" id="{7F3C9412-5DA4-4B6C-63FB-B95681530CF7}"/>
              </a:ext>
            </a:extLst>
          </p:cNvPr>
          <p:cNvGrpSpPr/>
          <p:nvPr/>
        </p:nvGrpSpPr>
        <p:grpSpPr>
          <a:xfrm>
            <a:off x="1038154" y="5910750"/>
            <a:ext cx="10278471" cy="537782"/>
            <a:chOff x="-667665" y="5718605"/>
            <a:chExt cx="9923101" cy="504787"/>
          </a:xfrm>
        </p:grpSpPr>
        <p:sp>
          <p:nvSpPr>
            <p:cNvPr id="11" name="Rectangle 10" descr="Question to committee">
              <a:extLst>
                <a:ext uri="{FF2B5EF4-FFF2-40B4-BE49-F238E27FC236}">
                  <a16:creationId xmlns:a16="http://schemas.microsoft.com/office/drawing/2014/main" id="{7BDDB5FB-836F-FA02-2E04-D3EBAA981609}"/>
                </a:ext>
              </a:extLst>
            </p:cNvPr>
            <p:cNvSpPr/>
            <p:nvPr/>
          </p:nvSpPr>
          <p:spPr>
            <a:xfrm>
              <a:off x="-290587" y="5718605"/>
              <a:ext cx="9546023" cy="504787"/>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lIns="252000" rtlCol="0" anchor="ctr"/>
            <a:lstStyle/>
            <a:p>
              <a:r>
                <a:rPr lang="en-GB">
                  <a:solidFill>
                    <a:schemeClr val="tx1"/>
                  </a:solidFill>
                  <a:latin typeface="Arial" panose="020B0604020202020204" pitchFamily="34" charset="0"/>
                </a:rPr>
                <a:t>Would committee prefer the model to include up-titration of secukinumab. If so, how should this be modelled?</a:t>
              </a:r>
            </a:p>
          </p:txBody>
        </p:sp>
        <p:grpSp>
          <p:nvGrpSpPr>
            <p:cNvPr id="12" name="Group 11">
              <a:extLst>
                <a:ext uri="{FF2B5EF4-FFF2-40B4-BE49-F238E27FC236}">
                  <a16:creationId xmlns:a16="http://schemas.microsoft.com/office/drawing/2014/main" id="{80797D51-3CB2-DA91-3A63-F9239154CE6C}"/>
                </a:ext>
                <a:ext uri="{C183D7F6-B498-43B3-948B-1728B52AA6E4}">
                  <adec:decorative xmlns:adec="http://schemas.microsoft.com/office/drawing/2017/decorative" val="1"/>
                </a:ext>
              </a:extLst>
            </p:cNvPr>
            <p:cNvGrpSpPr/>
            <p:nvPr/>
          </p:nvGrpSpPr>
          <p:grpSpPr>
            <a:xfrm>
              <a:off x="-667665" y="5750181"/>
              <a:ext cx="519731" cy="463463"/>
              <a:chOff x="-3564158" y="4251944"/>
              <a:chExt cx="519731" cy="463463"/>
            </a:xfrm>
          </p:grpSpPr>
          <p:sp>
            <p:nvSpPr>
              <p:cNvPr id="14" name="Oval 13">
                <a:extLst>
                  <a:ext uri="{FF2B5EF4-FFF2-40B4-BE49-F238E27FC236}">
                    <a16:creationId xmlns:a16="http://schemas.microsoft.com/office/drawing/2014/main" id="{A74D0B50-F03F-6A92-C968-6E12E417E5B6}"/>
                  </a:ext>
                </a:extLst>
              </p:cNvPr>
              <p:cNvSpPr/>
              <p:nvPr/>
            </p:nvSpPr>
            <p:spPr>
              <a:xfrm>
                <a:off x="-3564158" y="4286002"/>
                <a:ext cx="519731" cy="377868"/>
              </a:xfrm>
              <a:prstGeom prst="ellipse">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endParaRPr>
              </a:p>
            </p:txBody>
          </p:sp>
          <p:pic>
            <p:nvPicPr>
              <p:cNvPr id="17" name="Graphic 16">
                <a:extLst>
                  <a:ext uri="{FF2B5EF4-FFF2-40B4-BE49-F238E27FC236}">
                    <a16:creationId xmlns:a16="http://schemas.microsoft.com/office/drawing/2014/main" id="{10B146D9-81AA-8AA6-EBC7-671C3A3A7A06}"/>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513004" y="4251944"/>
                <a:ext cx="463463" cy="463463"/>
              </a:xfrm>
              <a:prstGeom prst="rect">
                <a:avLst/>
              </a:prstGeom>
            </p:spPr>
          </p:pic>
        </p:grpSp>
      </p:grpSp>
      <p:pic>
        <p:nvPicPr>
          <p:cNvPr id="5" name="Picture 4">
            <a:extLst>
              <a:ext uri="{FF2B5EF4-FFF2-40B4-BE49-F238E27FC236}">
                <a16:creationId xmlns:a16="http://schemas.microsoft.com/office/drawing/2014/main" id="{9AA9B12A-9017-E765-7D0A-10A21F550C06}"/>
              </a:ext>
              <a:ext uri="{C183D7F6-B498-43B3-948B-1728B52AA6E4}">
                <adec:decorative xmlns:adec="http://schemas.microsoft.com/office/drawing/2017/decorative" val="1"/>
              </a:ext>
            </a:extLst>
          </p:cNvPr>
          <p:cNvPicPr>
            <a:picLocks/>
          </p:cNvPicPr>
          <p:nvPr/>
        </p:nvPicPr>
        <p:blipFill rotWithShape="1">
          <a:blip r:embed="rId5"/>
          <a:srcRect l="16268" t="3813" r="14723" b="4056"/>
          <a:stretch/>
        </p:blipFill>
        <p:spPr>
          <a:xfrm>
            <a:off x="11619943" y="19205"/>
            <a:ext cx="540000" cy="540000"/>
          </a:xfrm>
          <a:prstGeom prst="rect">
            <a:avLst/>
          </a:prstGeom>
        </p:spPr>
      </p:pic>
      <p:sp>
        <p:nvSpPr>
          <p:cNvPr id="7" name="Text Placeholder 12">
            <a:extLst>
              <a:ext uri="{FF2B5EF4-FFF2-40B4-BE49-F238E27FC236}">
                <a16:creationId xmlns:a16="http://schemas.microsoft.com/office/drawing/2014/main" id="{82008DA9-C551-9A14-6E00-C5AFFF92E140}"/>
              </a:ext>
            </a:extLst>
          </p:cNvPr>
          <p:cNvSpPr txBox="1">
            <a:spLocks/>
          </p:cNvSpPr>
          <p:nvPr/>
        </p:nvSpPr>
        <p:spPr>
          <a:xfrm>
            <a:off x="777810" y="6419524"/>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EAG, External Assessment Group; MA, Marketing authorisation QALYs, Quality-adjusted life years; Q2W, Every 2 weeks; Q4W, Every 4 weeks </a:t>
            </a:r>
          </a:p>
        </p:txBody>
      </p:sp>
    </p:spTree>
    <p:extLst>
      <p:ext uri="{BB962C8B-B14F-4D97-AF65-F5344CB8AC3E}">
        <p14:creationId xmlns:p14="http://schemas.microsoft.com/office/powerpoint/2010/main" val="32922680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CF36BE-4BD4-F03A-CAB3-F9F5D1365D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AC7A82-0BE3-8123-1447-E472ECD1C339}"/>
              </a:ext>
            </a:extLst>
          </p:cNvPr>
          <p:cNvSpPr>
            <a:spLocks noGrp="1"/>
          </p:cNvSpPr>
          <p:nvPr>
            <p:ph type="title"/>
          </p:nvPr>
        </p:nvSpPr>
        <p:spPr>
          <a:xfrm>
            <a:off x="69047" y="263524"/>
            <a:ext cx="11384849" cy="612378"/>
          </a:xfrm>
        </p:spPr>
        <p:txBody>
          <a:bodyPr>
            <a:noAutofit/>
          </a:bodyPr>
          <a:lstStyle/>
          <a:p>
            <a:r>
              <a:rPr lang="en-GB" sz="2800"/>
              <a:t>Key issue: Implementation of stopping rule for secondary non-responders </a:t>
            </a:r>
            <a:br>
              <a:rPr lang="en-GB" sz="2800" b="1" kern="1600">
                <a:effectLst/>
                <a:latin typeface="Arial" panose="020B0604020202020204" pitchFamily="34" charset="0"/>
                <a:ea typeface="Times New Roman" panose="02020603050405020304" pitchFamily="18" charset="0"/>
                <a:cs typeface="Times New Roman" panose="02020603050405020304" pitchFamily="18" charset="0"/>
              </a:rPr>
            </a:br>
            <a:endParaRPr lang="en-GB" sz="2800"/>
          </a:p>
        </p:txBody>
      </p:sp>
      <p:sp>
        <p:nvSpPr>
          <p:cNvPr id="15" name="Rectangle 14">
            <a:extLst>
              <a:ext uri="{FF2B5EF4-FFF2-40B4-BE49-F238E27FC236}">
                <a16:creationId xmlns:a16="http://schemas.microsoft.com/office/drawing/2014/main" id="{DA9B870A-D2D4-31F3-9C5D-6C9994E1502B}"/>
              </a:ext>
            </a:extLst>
          </p:cNvPr>
          <p:cNvSpPr/>
          <p:nvPr/>
        </p:nvSpPr>
        <p:spPr>
          <a:xfrm>
            <a:off x="117273" y="2596168"/>
            <a:ext cx="11937227" cy="946576"/>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a:solidFill>
                  <a:schemeClr val="accent2"/>
                </a:solidFill>
                <a:latin typeface="Arial" panose="020B0604020202020204" pitchFamily="34" charset="0"/>
              </a:rPr>
              <a:t>Company: </a:t>
            </a:r>
          </a:p>
          <a:p>
            <a:pPr marL="285750" indent="-285750">
              <a:buFont typeface="Arial" panose="020B0604020202020204" pitchFamily="34" charset="0"/>
              <a:buChar char="•"/>
            </a:pPr>
            <a:r>
              <a:rPr lang="en-GB">
                <a:solidFill>
                  <a:schemeClr val="tx1"/>
                </a:solidFill>
                <a:latin typeface="Arial" panose="020B0604020202020204" pitchFamily="34" charset="0"/>
              </a:rPr>
              <a:t>Licence for secukinumab does not provide any “hard rules” for discontinuation → use of modelled stopping rule consistent with the secukinumab licence</a:t>
            </a:r>
          </a:p>
        </p:txBody>
      </p:sp>
      <p:sp>
        <p:nvSpPr>
          <p:cNvPr id="16" name="Rectangle 15">
            <a:extLst>
              <a:ext uri="{FF2B5EF4-FFF2-40B4-BE49-F238E27FC236}">
                <a16:creationId xmlns:a16="http://schemas.microsoft.com/office/drawing/2014/main" id="{DCF242EE-06BE-75BA-9516-FEAD3465F972}"/>
              </a:ext>
            </a:extLst>
          </p:cNvPr>
          <p:cNvSpPr/>
          <p:nvPr/>
        </p:nvSpPr>
        <p:spPr>
          <a:xfrm>
            <a:off x="127390" y="3599917"/>
            <a:ext cx="11937226" cy="224521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tx1"/>
                </a:solidFill>
                <a:latin typeface="Arial" panose="020B0604020202020204" pitchFamily="34" charset="0"/>
              </a:rPr>
              <a:t>EAG: </a:t>
            </a:r>
          </a:p>
          <a:p>
            <a:pPr marL="285750" indent="-285750">
              <a:buFont typeface="Arial" panose="020B0604020202020204" pitchFamily="34" charset="0"/>
              <a:buChar char="•"/>
            </a:pPr>
            <a:r>
              <a:rPr lang="en-GB" dirty="0">
                <a:solidFill>
                  <a:schemeClr val="tx1"/>
                </a:solidFill>
                <a:latin typeface="Arial" panose="020B0604020202020204" pitchFamily="34" charset="0"/>
              </a:rPr>
              <a:t>Model does not capture possibility to regain and maintain treatment response, and associated costs→ based on BE HEARD ~</a:t>
            </a:r>
            <a:r>
              <a:rPr lang="en-GB" u="sng" dirty="0" err="1">
                <a:solidFill>
                  <a:schemeClr val="tx1"/>
                </a:solidFill>
                <a:highlight>
                  <a:srgbClr val="000000"/>
                </a:highlight>
                <a:latin typeface="Arial" panose="020B0604020202020204" pitchFamily="34" charset="0"/>
              </a:rPr>
              <a:t>xxx</a:t>
            </a:r>
            <a:r>
              <a:rPr lang="en-GB" dirty="0" err="1">
                <a:solidFill>
                  <a:schemeClr val="tx1"/>
                </a:solidFill>
                <a:highlight>
                  <a:srgbClr val="000000"/>
                </a:highlight>
                <a:latin typeface="Arial" panose="020B0604020202020204" pitchFamily="34" charset="0"/>
              </a:rPr>
              <a:t>of</a:t>
            </a:r>
            <a:r>
              <a:rPr lang="en-GB" dirty="0">
                <a:solidFill>
                  <a:schemeClr val="tx1"/>
                </a:solidFill>
                <a:latin typeface="Arial" panose="020B0604020202020204" pitchFamily="34" charset="0"/>
              </a:rPr>
              <a:t> non-responders should regain response in given maintenance phase cycle</a:t>
            </a:r>
          </a:p>
          <a:p>
            <a:pPr marL="285750" indent="-285750">
              <a:buFont typeface="Arial" panose="020B0604020202020204" pitchFamily="34" charset="0"/>
              <a:buChar char="•"/>
            </a:pPr>
            <a:r>
              <a:rPr lang="en-GB" dirty="0">
                <a:solidFill>
                  <a:schemeClr val="tx1"/>
                </a:solidFill>
                <a:latin typeface="Arial" panose="020B0604020202020204" pitchFamily="34" charset="0"/>
              </a:rPr>
              <a:t>In BE HEARD </a:t>
            </a:r>
            <a:r>
              <a:rPr lang="en-GB" u="sng" dirty="0" err="1">
                <a:solidFill>
                  <a:schemeClr val="tx1"/>
                </a:solidFill>
                <a:highlight>
                  <a:srgbClr val="000000"/>
                </a:highlight>
                <a:latin typeface="Arial" panose="020B0604020202020204" pitchFamily="34" charset="0"/>
              </a:rPr>
              <a:t>xxxx</a:t>
            </a:r>
            <a:r>
              <a:rPr lang="en-GB" dirty="0">
                <a:solidFill>
                  <a:schemeClr val="tx1"/>
                </a:solidFill>
                <a:latin typeface="Arial" panose="020B0604020202020204" pitchFamily="34" charset="0"/>
              </a:rPr>
              <a:t> of Week 16 responders to bimekizumab discontinued by Week 48 but the model predicts discontinuation of </a:t>
            </a:r>
            <a:r>
              <a:rPr lang="en-GB" u="sng" dirty="0" err="1">
                <a:solidFill>
                  <a:schemeClr val="tx1"/>
                </a:solidFill>
                <a:highlight>
                  <a:srgbClr val="000000"/>
                </a:highlight>
                <a:latin typeface="Arial" panose="020B0604020202020204" pitchFamily="34" charset="0"/>
              </a:rPr>
              <a:t>xxxx</a:t>
            </a:r>
            <a:r>
              <a:rPr lang="en-GB" dirty="0">
                <a:solidFill>
                  <a:schemeClr val="tx1"/>
                </a:solidFill>
                <a:latin typeface="Arial" panose="020B0604020202020204" pitchFamily="34" charset="0"/>
              </a:rPr>
              <a:t> in this same period</a:t>
            </a:r>
          </a:p>
          <a:p>
            <a:pPr marL="285750" indent="-285750">
              <a:buFont typeface="Arial" panose="020B0604020202020204" pitchFamily="34" charset="0"/>
              <a:buChar char="•"/>
            </a:pPr>
            <a:r>
              <a:rPr lang="en-GB" dirty="0">
                <a:solidFill>
                  <a:schemeClr val="tx1"/>
                </a:solidFill>
                <a:latin typeface="Arial" panose="020B0604020202020204" pitchFamily="34" charset="0"/>
              </a:rPr>
              <a:t>Would prefer model structure incorporating stopping rule accepted in TA935 but implemented approximation of this stopping rule in an alternative base case, assuming a smaller proportion of people in non-response health state discontinue in a given cycle</a:t>
            </a:r>
          </a:p>
        </p:txBody>
      </p:sp>
      <p:sp>
        <p:nvSpPr>
          <p:cNvPr id="13" name="Rectangle 12">
            <a:extLst>
              <a:ext uri="{FF2B5EF4-FFF2-40B4-BE49-F238E27FC236}">
                <a16:creationId xmlns:a16="http://schemas.microsoft.com/office/drawing/2014/main" id="{CD3B6E3A-0A0B-1573-CE3D-C847AAC81489}"/>
              </a:ext>
            </a:extLst>
          </p:cNvPr>
          <p:cNvSpPr/>
          <p:nvPr/>
        </p:nvSpPr>
        <p:spPr>
          <a:xfrm>
            <a:off x="127387" y="1087879"/>
            <a:ext cx="11937229" cy="1443001"/>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a:solidFill>
                  <a:schemeClr val="accent1"/>
                </a:solidFill>
                <a:latin typeface="Arial" panose="020B0604020202020204" pitchFamily="34" charset="0"/>
              </a:rPr>
              <a:t>Background</a:t>
            </a:r>
          </a:p>
          <a:p>
            <a:pPr marL="285750" indent="-285750">
              <a:buFont typeface="Arial" panose="020B0604020202020204" pitchFamily="34" charset="0"/>
              <a:buChar char="•"/>
            </a:pPr>
            <a:r>
              <a:rPr lang="en-GB">
                <a:solidFill>
                  <a:schemeClr val="tx1"/>
                </a:solidFill>
                <a:latin typeface="Arial" panose="020B0604020202020204" pitchFamily="34" charset="0"/>
              </a:rPr>
              <a:t>Company assumed that people having bimekizumab and secukinumab who lost response during maintenance phase, discontinued treatment immediately</a:t>
            </a:r>
          </a:p>
          <a:p>
            <a:pPr marL="285750" indent="-285750">
              <a:buFont typeface="Arial" panose="020B0604020202020204" pitchFamily="34" charset="0"/>
              <a:buChar char="•"/>
            </a:pPr>
            <a:r>
              <a:rPr lang="en-GB">
                <a:solidFill>
                  <a:schemeClr val="tx1"/>
                </a:solidFill>
                <a:latin typeface="Arial" panose="020B0604020202020204" pitchFamily="34" charset="0"/>
              </a:rPr>
              <a:t>Committee accepted in TA935, during the maintenance phase, that treatment should only be discontinued when a person stops responding, and maintains non-response for 12 weeks</a:t>
            </a:r>
          </a:p>
        </p:txBody>
      </p:sp>
      <p:sp>
        <p:nvSpPr>
          <p:cNvPr id="4" name="Text Placeholder 12">
            <a:extLst>
              <a:ext uri="{FF2B5EF4-FFF2-40B4-BE49-F238E27FC236}">
                <a16:creationId xmlns:a16="http://schemas.microsoft.com/office/drawing/2014/main" id="{D654860D-0267-24A7-DB49-FCBA64F62FA6}"/>
              </a:ext>
            </a:extLst>
          </p:cNvPr>
          <p:cNvSpPr txBox="1">
            <a:spLocks/>
          </p:cNvSpPr>
          <p:nvPr/>
        </p:nvSpPr>
        <p:spPr>
          <a:xfrm>
            <a:off x="875375" y="6423217"/>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grpSp>
        <p:nvGrpSpPr>
          <p:cNvPr id="6" name="Group 5">
            <a:extLst>
              <a:ext uri="{FF2B5EF4-FFF2-40B4-BE49-F238E27FC236}">
                <a16:creationId xmlns:a16="http://schemas.microsoft.com/office/drawing/2014/main" id="{7F3C9412-5DA4-4B6C-63FB-B95681530CF7}"/>
              </a:ext>
            </a:extLst>
          </p:cNvPr>
          <p:cNvGrpSpPr/>
          <p:nvPr/>
        </p:nvGrpSpPr>
        <p:grpSpPr>
          <a:xfrm>
            <a:off x="48225" y="5941875"/>
            <a:ext cx="12006275" cy="569613"/>
            <a:chOff x="-713995" y="5618790"/>
            <a:chExt cx="12614277" cy="523459"/>
          </a:xfrm>
        </p:grpSpPr>
        <p:sp>
          <p:nvSpPr>
            <p:cNvPr id="11" name="Rectangle 10" descr="Question to committee">
              <a:extLst>
                <a:ext uri="{FF2B5EF4-FFF2-40B4-BE49-F238E27FC236}">
                  <a16:creationId xmlns:a16="http://schemas.microsoft.com/office/drawing/2014/main" id="{7BDDB5FB-836F-FA02-2E04-D3EBAA981609}"/>
                </a:ext>
              </a:extLst>
            </p:cNvPr>
            <p:cNvSpPr/>
            <p:nvPr/>
          </p:nvSpPr>
          <p:spPr>
            <a:xfrm>
              <a:off x="-382445" y="5618790"/>
              <a:ext cx="12282727" cy="523459"/>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lIns="252000" rtlCol="0" anchor="ctr"/>
            <a:lstStyle/>
            <a:p>
              <a:r>
                <a:rPr lang="en-GB" sz="1700">
                  <a:solidFill>
                    <a:schemeClr val="tx1"/>
                  </a:solidFill>
                  <a:latin typeface="Arial" panose="020B0604020202020204" pitchFamily="34" charset="0"/>
                </a:rPr>
                <a:t>For the maintenance phase, would committee prefer a stopping rule in which treatment is discontinued when a person maintains non-response for 12 weeks, or in which treatment is discontinued immediately following loss of response?</a:t>
              </a:r>
            </a:p>
          </p:txBody>
        </p:sp>
        <p:grpSp>
          <p:nvGrpSpPr>
            <p:cNvPr id="12" name="Group 11">
              <a:extLst>
                <a:ext uri="{FF2B5EF4-FFF2-40B4-BE49-F238E27FC236}">
                  <a16:creationId xmlns:a16="http://schemas.microsoft.com/office/drawing/2014/main" id="{80797D51-3CB2-DA91-3A63-F9239154CE6C}"/>
                </a:ext>
                <a:ext uri="{C183D7F6-B498-43B3-948B-1728B52AA6E4}">
                  <adec:decorative xmlns:adec="http://schemas.microsoft.com/office/drawing/2017/decorative" val="1"/>
                </a:ext>
              </a:extLst>
            </p:cNvPr>
            <p:cNvGrpSpPr/>
            <p:nvPr/>
          </p:nvGrpSpPr>
          <p:grpSpPr>
            <a:xfrm>
              <a:off x="-713995" y="5618790"/>
              <a:ext cx="576000" cy="523459"/>
              <a:chOff x="-3610488" y="4120553"/>
              <a:chExt cx="576000" cy="523459"/>
            </a:xfrm>
          </p:grpSpPr>
          <p:sp>
            <p:nvSpPr>
              <p:cNvPr id="14" name="Oval 13">
                <a:extLst>
                  <a:ext uri="{FF2B5EF4-FFF2-40B4-BE49-F238E27FC236}">
                    <a16:creationId xmlns:a16="http://schemas.microsoft.com/office/drawing/2014/main" id="{A74D0B50-F03F-6A92-C968-6E12E417E5B6}"/>
                  </a:ext>
                </a:extLst>
              </p:cNvPr>
              <p:cNvSpPr/>
              <p:nvPr/>
            </p:nvSpPr>
            <p:spPr>
              <a:xfrm>
                <a:off x="-3610488" y="4120553"/>
                <a:ext cx="576000" cy="523459"/>
              </a:xfrm>
              <a:prstGeom prst="ellipse">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endParaRPr>
              </a:p>
            </p:txBody>
          </p:sp>
          <p:pic>
            <p:nvPicPr>
              <p:cNvPr id="17" name="Graphic 16">
                <a:extLst>
                  <a:ext uri="{FF2B5EF4-FFF2-40B4-BE49-F238E27FC236}">
                    <a16:creationId xmlns:a16="http://schemas.microsoft.com/office/drawing/2014/main" id="{10B146D9-81AA-8AA6-EBC7-671C3A3A7A06}"/>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554220" y="4200629"/>
                <a:ext cx="463463" cy="383386"/>
              </a:xfrm>
              <a:prstGeom prst="rect">
                <a:avLst/>
              </a:prstGeom>
            </p:spPr>
          </p:pic>
        </p:grpSp>
      </p:grpSp>
      <p:sp>
        <p:nvSpPr>
          <p:cNvPr id="5" name="Rectangle 4" descr="Marker showing slides are confidential ">
            <a:extLst>
              <a:ext uri="{FF2B5EF4-FFF2-40B4-BE49-F238E27FC236}">
                <a16:creationId xmlns:a16="http://schemas.microsoft.com/office/drawing/2014/main" id="{1FD3AB02-FB09-86A3-2A86-6CF98DFED79D}"/>
              </a:ext>
              <a:ext uri="{C183D7F6-B498-43B3-948B-1728B52AA6E4}">
                <adec:decorative xmlns:adec="http://schemas.microsoft.com/office/drawing/2017/decorative" val="0"/>
              </a:ext>
            </a:extLst>
          </p:cNvPr>
          <p:cNvSpPr/>
          <p:nvPr/>
        </p:nvSpPr>
        <p:spPr>
          <a:xfrm>
            <a:off x="5334000" y="0"/>
            <a:ext cx="15240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Arial" panose="020B0604020202020204" pitchFamily="34" charset="0"/>
              </a:rPr>
              <a:t>CONFIDENTIAL</a:t>
            </a:r>
          </a:p>
        </p:txBody>
      </p:sp>
      <p:pic>
        <p:nvPicPr>
          <p:cNvPr id="7" name="Picture 6">
            <a:extLst>
              <a:ext uri="{FF2B5EF4-FFF2-40B4-BE49-F238E27FC236}">
                <a16:creationId xmlns:a16="http://schemas.microsoft.com/office/drawing/2014/main" id="{3A479E9D-1CC6-3B03-732C-244F1DDD5A78}"/>
              </a:ext>
              <a:ext uri="{C183D7F6-B498-43B3-948B-1728B52AA6E4}">
                <adec:decorative xmlns:adec="http://schemas.microsoft.com/office/drawing/2017/decorative" val="1"/>
              </a:ext>
            </a:extLst>
          </p:cNvPr>
          <p:cNvPicPr>
            <a:picLocks noChangeAspect="1"/>
          </p:cNvPicPr>
          <p:nvPr/>
        </p:nvPicPr>
        <p:blipFill rotWithShape="1">
          <a:blip r:embed="rId5"/>
          <a:srcRect l="16406" t="4575" r="14821" b="4613"/>
          <a:stretch/>
        </p:blipFill>
        <p:spPr>
          <a:xfrm>
            <a:off x="11611309" y="26886"/>
            <a:ext cx="580691" cy="580691"/>
          </a:xfrm>
          <a:prstGeom prst="rect">
            <a:avLst/>
          </a:prstGeom>
        </p:spPr>
      </p:pic>
      <p:sp>
        <p:nvSpPr>
          <p:cNvPr id="3" name="Text Placeholder 12">
            <a:extLst>
              <a:ext uri="{FF2B5EF4-FFF2-40B4-BE49-F238E27FC236}">
                <a16:creationId xmlns:a16="http://schemas.microsoft.com/office/drawing/2014/main" id="{B709B029-AEB0-8290-D938-57C881E3EA3B}"/>
              </a:ext>
            </a:extLst>
          </p:cNvPr>
          <p:cNvSpPr txBox="1">
            <a:spLocks/>
          </p:cNvSpPr>
          <p:nvPr/>
        </p:nvSpPr>
        <p:spPr>
          <a:xfrm>
            <a:off x="788080" y="6559492"/>
            <a:ext cx="10842133" cy="27162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EAG, External Assessment Group; BSC, Best supportive care</a:t>
            </a:r>
          </a:p>
        </p:txBody>
      </p:sp>
    </p:spTree>
    <p:extLst>
      <p:ext uri="{BB962C8B-B14F-4D97-AF65-F5344CB8AC3E}">
        <p14:creationId xmlns:p14="http://schemas.microsoft.com/office/powerpoint/2010/main" val="31569306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1148850-CB50-7F5B-1B10-C6F7ECB93004}"/>
              </a:ext>
            </a:extLst>
          </p:cNvPr>
          <p:cNvSpPr>
            <a:spLocks noGrp="1"/>
          </p:cNvSpPr>
          <p:nvPr>
            <p:ph type="title"/>
          </p:nvPr>
        </p:nvSpPr>
        <p:spPr>
          <a:xfrm>
            <a:off x="466724" y="162484"/>
            <a:ext cx="11530203" cy="938711"/>
          </a:xfrm>
        </p:spPr>
        <p:txBody>
          <a:bodyPr>
            <a:noAutofit/>
          </a:bodyPr>
          <a:lstStyle/>
          <a:p>
            <a:r>
              <a:rPr lang="en-GB" sz="2800">
                <a:ea typeface="Arial" panose="02000503000000020004" pitchFamily="2" charset="0"/>
              </a:rPr>
              <a:t>Efficacy and extrapolation in company base case</a:t>
            </a:r>
            <a:endParaRPr lang="en-GB" sz="2800"/>
          </a:p>
        </p:txBody>
      </p:sp>
      <p:graphicFrame>
        <p:nvGraphicFramePr>
          <p:cNvPr id="4" name="Table 4" descr="Base case assumptions for company and evidence review group">
            <a:extLst>
              <a:ext uri="{FF2B5EF4-FFF2-40B4-BE49-F238E27FC236}">
                <a16:creationId xmlns:a16="http://schemas.microsoft.com/office/drawing/2014/main" id="{10085F72-4B1B-4005-8CA6-3133B34C17EF}"/>
              </a:ext>
            </a:extLst>
          </p:cNvPr>
          <p:cNvGraphicFramePr>
            <a:graphicFrameLocks noGrp="1"/>
          </p:cNvGraphicFramePr>
          <p:nvPr>
            <p:extLst>
              <p:ext uri="{D42A27DB-BD31-4B8C-83A1-F6EECF244321}">
                <p14:modId xmlns:p14="http://schemas.microsoft.com/office/powerpoint/2010/main" val="3259630169"/>
              </p:ext>
            </p:extLst>
          </p:nvPr>
        </p:nvGraphicFramePr>
        <p:xfrm>
          <a:off x="466724" y="1001678"/>
          <a:ext cx="10842131" cy="5051679"/>
        </p:xfrm>
        <a:graphic>
          <a:graphicData uri="http://schemas.openxmlformats.org/drawingml/2006/table">
            <a:tbl>
              <a:tblPr firstRow="1" firstCol="1" bandRow="1">
                <a:tableStyleId>{5C22544A-7EE6-4342-B048-85BDC9FD1C3A}</a:tableStyleId>
              </a:tblPr>
              <a:tblGrid>
                <a:gridCol w="2522282">
                  <a:extLst>
                    <a:ext uri="{9D8B030D-6E8A-4147-A177-3AD203B41FA5}">
                      <a16:colId xmlns:a16="http://schemas.microsoft.com/office/drawing/2014/main" val="4289090289"/>
                    </a:ext>
                  </a:extLst>
                </a:gridCol>
                <a:gridCol w="2762865">
                  <a:extLst>
                    <a:ext uri="{9D8B030D-6E8A-4147-A177-3AD203B41FA5}">
                      <a16:colId xmlns:a16="http://schemas.microsoft.com/office/drawing/2014/main" val="3834478098"/>
                    </a:ext>
                  </a:extLst>
                </a:gridCol>
                <a:gridCol w="2359742">
                  <a:extLst>
                    <a:ext uri="{9D8B030D-6E8A-4147-A177-3AD203B41FA5}">
                      <a16:colId xmlns:a16="http://schemas.microsoft.com/office/drawing/2014/main" val="1429469876"/>
                    </a:ext>
                  </a:extLst>
                </a:gridCol>
                <a:gridCol w="3197242">
                  <a:extLst>
                    <a:ext uri="{9D8B030D-6E8A-4147-A177-3AD203B41FA5}">
                      <a16:colId xmlns:a16="http://schemas.microsoft.com/office/drawing/2014/main" val="464925609"/>
                    </a:ext>
                  </a:extLst>
                </a:gridCol>
              </a:tblGrid>
              <a:tr h="288270">
                <a:tc>
                  <a:txBody>
                    <a:bodyPr/>
                    <a:lstStyle/>
                    <a:p>
                      <a:endParaRPr lang="en-GB">
                        <a:latin typeface="Arial" panose="020B0604020202020204" pitchFamily="34" charset="0"/>
                      </a:endParaRPr>
                    </a:p>
                  </a:txBody>
                  <a:tcPr/>
                </a:tc>
                <a:tc>
                  <a:txBody>
                    <a:bodyPr/>
                    <a:lstStyle/>
                    <a:p>
                      <a:r>
                        <a:rPr lang="en-GB">
                          <a:solidFill>
                            <a:schemeClr val="bg1"/>
                          </a:solidFill>
                        </a:rPr>
                        <a:t>Bimekizumab</a:t>
                      </a:r>
                      <a:endParaRPr lang="en-GB">
                        <a:solidFill>
                          <a:schemeClr val="bg1"/>
                        </a:solidFill>
                        <a:latin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solidFill>
                            <a:schemeClr val="bg1"/>
                          </a:solidFill>
                        </a:rPr>
                        <a:t>Secukinumab</a:t>
                      </a:r>
                      <a:endParaRPr lang="en-GB">
                        <a:solidFill>
                          <a:schemeClr val="bg1"/>
                        </a:solidFill>
                        <a:latin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solidFill>
                            <a:schemeClr val="bg1"/>
                          </a:solidFill>
                        </a:rPr>
                        <a:t>BSC</a:t>
                      </a:r>
                      <a:endParaRPr lang="en-GB">
                        <a:solidFill>
                          <a:schemeClr val="bg1"/>
                        </a:solidFill>
                        <a:latin typeface="Arial" panose="020B0604020202020204" pitchFamily="34" charset="0"/>
                      </a:endParaRPr>
                    </a:p>
                  </a:txBody>
                  <a:tcPr/>
                </a:tc>
                <a:extLst>
                  <a:ext uri="{0D108BD9-81ED-4DB2-BD59-A6C34878D82A}">
                    <a16:rowId xmlns:a16="http://schemas.microsoft.com/office/drawing/2014/main" val="1365441208"/>
                  </a:ext>
                </a:extLst>
              </a:tr>
              <a:tr h="936879">
                <a:tc>
                  <a:txBody>
                    <a:bodyPr/>
                    <a:lstStyle/>
                    <a:p>
                      <a:r>
                        <a:rPr lang="en-GB">
                          <a:solidFill>
                            <a:schemeClr val="bg1"/>
                          </a:solidFill>
                          <a:latin typeface="Arial" panose="020B0604020202020204" pitchFamily="34" charset="0"/>
                        </a:rPr>
                        <a:t>Induction phase (weeks 0 to 16) </a:t>
                      </a:r>
                    </a:p>
                  </a:txBody>
                  <a:tcPr/>
                </a:tc>
                <a:tc>
                  <a:txBody>
                    <a:bodyPr/>
                    <a:lstStyle/>
                    <a:p>
                      <a:r>
                        <a:rPr lang="en-GB">
                          <a:solidFill>
                            <a:schemeClr val="tx1"/>
                          </a:solidFill>
                          <a:latin typeface="Arial" panose="020B0604020202020204" pitchFamily="34" charset="0"/>
                        </a:rPr>
                        <a:t>TPs based on Q2W data from intervention arm of BE HEARD (Q2W/Q2W, Q2W/Q4W)</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solidFill>
                            <a:schemeClr val="tx1"/>
                          </a:solidFill>
                          <a:latin typeface="Arial" panose="020B0604020202020204" pitchFamily="34" charset="0"/>
                        </a:rPr>
                        <a:t>RRs from week 16 NMA used to adjust bimekizumab TPs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solidFill>
                            <a:schemeClr val="tx1"/>
                          </a:solidFill>
                          <a:latin typeface="Arial" panose="020B0604020202020204" pitchFamily="34" charset="0"/>
                        </a:rPr>
                        <a:t>RRs from week 16 NMA placebo arm used to adjust bimekizumab TPs</a:t>
                      </a:r>
                    </a:p>
                  </a:txBody>
                  <a:tcPr/>
                </a:tc>
                <a:extLst>
                  <a:ext uri="{0D108BD9-81ED-4DB2-BD59-A6C34878D82A}">
                    <a16:rowId xmlns:a16="http://schemas.microsoft.com/office/drawing/2014/main" val="3888311949"/>
                  </a:ext>
                </a:extLst>
              </a:tr>
              <a:tr h="9368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a:solidFill>
                            <a:schemeClr val="bg1"/>
                          </a:solidFill>
                          <a:latin typeface="+mn-lt"/>
                        </a:rPr>
                        <a:t>Maintenance phase (weeks 16 to 48):</a:t>
                      </a:r>
                    </a:p>
                  </a:txBody>
                  <a:tcPr/>
                </a:tc>
                <a:tc>
                  <a:txBody>
                    <a:bodyPr/>
                    <a:lstStyle/>
                    <a:p>
                      <a:r>
                        <a:rPr lang="en-GB">
                          <a:solidFill>
                            <a:schemeClr val="tx1"/>
                          </a:solidFill>
                          <a:latin typeface="Arial" panose="020B0604020202020204" pitchFamily="34" charset="0"/>
                        </a:rPr>
                        <a:t>TPs based on Q4W data from intervention arm of BE HEARD (Q2W/Q4W)</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solidFill>
                            <a:schemeClr val="tx1"/>
                          </a:solidFill>
                          <a:latin typeface="Arial" panose="020B0604020202020204" pitchFamily="34" charset="0"/>
                        </a:rPr>
                        <a:t>RRs from week 16 NMA used to adjust bimekizumab TPs</a:t>
                      </a:r>
                    </a:p>
                  </a:txBody>
                  <a:tcPr>
                    <a:solidFill>
                      <a:srgbClr val="E8EDEF"/>
                    </a:solidFill>
                  </a:tcPr>
                </a:tc>
                <a:tc>
                  <a:txBody>
                    <a:bodyPr/>
                    <a:lstStyle/>
                    <a:p>
                      <a:r>
                        <a:rPr lang="en-GB" dirty="0">
                          <a:solidFill>
                            <a:schemeClr val="tx1"/>
                          </a:solidFill>
                          <a:latin typeface="Arial" panose="020B0604020202020204" pitchFamily="34" charset="0"/>
                        </a:rPr>
                        <a:t>TPs from induction phase adjusted to incorporate gradual deterioration assumption</a:t>
                      </a:r>
                    </a:p>
                  </a:txBody>
                  <a:tcPr/>
                </a:tc>
                <a:extLst>
                  <a:ext uri="{0D108BD9-81ED-4DB2-BD59-A6C34878D82A}">
                    <a16:rowId xmlns:a16="http://schemas.microsoft.com/office/drawing/2014/main" val="3471957187"/>
                  </a:ext>
                </a:extLst>
              </a:tr>
              <a:tr h="9368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a:solidFill>
                            <a:schemeClr val="bg1"/>
                          </a:solidFill>
                          <a:latin typeface="+mn-lt"/>
                        </a:rPr>
                        <a:t>Post 48 weeks:</a:t>
                      </a:r>
                    </a:p>
                  </a:txBody>
                  <a:tcPr/>
                </a:tc>
                <a:tc>
                  <a:txBody>
                    <a:bodyPr/>
                    <a:lstStyle/>
                    <a:p>
                      <a:r>
                        <a:rPr lang="en-GB">
                          <a:solidFill>
                            <a:schemeClr val="tx1"/>
                          </a:solidFill>
                          <a:latin typeface="Arial" panose="020B0604020202020204" pitchFamily="34" charset="0"/>
                        </a:rPr>
                        <a:t>As for maintenance phase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solidFill>
                            <a:schemeClr val="tx1"/>
                          </a:solidFill>
                          <a:latin typeface="Arial" panose="020B0604020202020204" pitchFamily="34" charset="0"/>
                        </a:rPr>
                        <a:t>As for maintenance phase</a:t>
                      </a:r>
                    </a:p>
                    <a:p>
                      <a:endParaRPr lang="en-GB">
                        <a:solidFill>
                          <a:schemeClr val="tx1"/>
                        </a:solidFill>
                        <a:latin typeface="Arial" panose="020B0604020202020204" pitchFamily="34" charset="0"/>
                      </a:endParaRPr>
                    </a:p>
                  </a:txBody>
                  <a:tcPr/>
                </a:tc>
                <a:tc>
                  <a:txBody>
                    <a:bodyPr/>
                    <a:lstStyle/>
                    <a:p>
                      <a:r>
                        <a:rPr lang="en-GB" strike="noStrike">
                          <a:solidFill>
                            <a:schemeClr val="tx1"/>
                          </a:solidFill>
                          <a:latin typeface="Arial" panose="020B0604020202020204" pitchFamily="34" charset="0"/>
                        </a:rPr>
                        <a:t>M</a:t>
                      </a:r>
                      <a:r>
                        <a:rPr lang="en-GB">
                          <a:solidFill>
                            <a:schemeClr val="tx1"/>
                          </a:solidFill>
                          <a:latin typeface="Arial" panose="020B0604020202020204" pitchFamily="34" charset="0"/>
                        </a:rPr>
                        <a:t>aintain week 48 response level indefinitely</a:t>
                      </a:r>
                    </a:p>
                  </a:txBody>
                  <a:tcPr/>
                </a:tc>
                <a:extLst>
                  <a:ext uri="{0D108BD9-81ED-4DB2-BD59-A6C34878D82A}">
                    <a16:rowId xmlns:a16="http://schemas.microsoft.com/office/drawing/2014/main" val="2121904842"/>
                  </a:ext>
                </a:extLst>
              </a:tr>
              <a:tr h="2882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b="1">
                        <a:latin typeface="+mn-lt"/>
                      </a:endParaRPr>
                    </a:p>
                  </a:txBody>
                  <a:tcPr/>
                </a:tc>
                <a:tc gridSpan="3">
                  <a:txBody>
                    <a:bodyPr/>
                    <a:lstStyle/>
                    <a:p>
                      <a:r>
                        <a:rPr lang="en-GB" b="1">
                          <a:solidFill>
                            <a:schemeClr val="bg1"/>
                          </a:solidFill>
                          <a:latin typeface="Arial" panose="020B0604020202020204" pitchFamily="34" charset="0"/>
                        </a:rPr>
                        <a:t>People switching from active treatment to BSC</a:t>
                      </a:r>
                    </a:p>
                  </a:txBody>
                  <a:tcPr>
                    <a:solidFill>
                      <a:schemeClr val="accent1"/>
                    </a:solidFill>
                  </a:tcPr>
                </a:tc>
                <a:tc hMerge="1">
                  <a:txBody>
                    <a:bodyPr/>
                    <a:lstStyle/>
                    <a:p>
                      <a:endParaRPr lang="en-GB">
                        <a:latin typeface="Arial" panose="020B0604020202020204" pitchFamily="34" charset="0"/>
                      </a:endParaRPr>
                    </a:p>
                  </a:txBody>
                  <a:tcPr/>
                </a:tc>
                <a:tc hMerge="1">
                  <a:txBody>
                    <a:bodyPr/>
                    <a:lstStyle/>
                    <a:p>
                      <a:endParaRPr lang="en-GB">
                        <a:latin typeface="Arial" panose="020B0604020202020204" pitchFamily="34" charset="0"/>
                      </a:endParaRPr>
                    </a:p>
                  </a:txBody>
                  <a:tcPr/>
                </a:tc>
                <a:extLst>
                  <a:ext uri="{0D108BD9-81ED-4DB2-BD59-A6C34878D82A}">
                    <a16:rowId xmlns:a16="http://schemas.microsoft.com/office/drawing/2014/main" val="3808077481"/>
                  </a:ext>
                </a:extLst>
              </a:tr>
              <a:tr h="5044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a:solidFill>
                            <a:schemeClr val="bg1"/>
                          </a:solidFill>
                          <a:latin typeface="Arial" panose="020B0604020202020204" pitchFamily="34" charset="0"/>
                        </a:rPr>
                        <a:t>Model weeks 0 to 48</a:t>
                      </a:r>
                      <a:endParaRPr lang="en-GB" sz="1800" b="1">
                        <a:solidFill>
                          <a:schemeClr val="bg1"/>
                        </a:solidFill>
                        <a:latin typeface="+mn-lt"/>
                      </a:endParaRPr>
                    </a:p>
                  </a:txBody>
                  <a:tcPr/>
                </a:tc>
                <a:tc gridSpan="3">
                  <a:txBody>
                    <a:bodyPr/>
                    <a:lstStyle/>
                    <a:p>
                      <a:r>
                        <a:rPr lang="en-GB" b="0">
                          <a:solidFill>
                            <a:schemeClr val="tx1"/>
                          </a:solidFill>
                          <a:latin typeface="Arial" panose="020B0604020202020204" pitchFamily="34" charset="0"/>
                        </a:rPr>
                        <a:t>BSC induction phase TPs for 12 weeks* followed by BSC maintenance phase TPs until model week 48 </a:t>
                      </a:r>
                    </a:p>
                  </a:txBody>
                  <a:tcPr>
                    <a:solidFill>
                      <a:srgbClr val="E8EDEF"/>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585277181"/>
                  </a:ext>
                </a:extLst>
              </a:tr>
              <a:tr h="2882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a:solidFill>
                            <a:schemeClr val="bg1"/>
                          </a:solidFill>
                          <a:latin typeface="+mn-lt"/>
                        </a:rPr>
                        <a:t>Post 48 model weeks</a:t>
                      </a:r>
                    </a:p>
                  </a:txBody>
                  <a:tcPr/>
                </a:tc>
                <a:tc gridSpan="3">
                  <a:txBody>
                    <a:bodyPr/>
                    <a:lstStyle/>
                    <a:p>
                      <a:r>
                        <a:rPr lang="en-GB" b="0" strike="noStrike" dirty="0">
                          <a:solidFill>
                            <a:schemeClr val="tx1"/>
                          </a:solidFill>
                          <a:latin typeface="Arial" panose="020B0604020202020204" pitchFamily="34" charset="0"/>
                        </a:rPr>
                        <a:t>Response</a:t>
                      </a:r>
                      <a:r>
                        <a:rPr lang="en-GB" b="0" dirty="0">
                          <a:solidFill>
                            <a:schemeClr val="tx1"/>
                          </a:solidFill>
                          <a:latin typeface="Arial" panose="020B0604020202020204" pitchFamily="34" charset="0"/>
                        </a:rPr>
                        <a:t> level maintained indefinitely</a:t>
                      </a:r>
                    </a:p>
                  </a:txBody>
                  <a:tcPr>
                    <a:solidFill>
                      <a:srgbClr val="E8EDEF"/>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679732444"/>
                  </a:ext>
                </a:extLst>
              </a:tr>
            </a:tbl>
          </a:graphicData>
        </a:graphic>
      </p:graphicFrame>
      <p:sp>
        <p:nvSpPr>
          <p:cNvPr id="5" name="TextBox 4">
            <a:extLst>
              <a:ext uri="{FF2B5EF4-FFF2-40B4-BE49-F238E27FC236}">
                <a16:creationId xmlns:a16="http://schemas.microsoft.com/office/drawing/2014/main" id="{F8F0795C-1B9B-6B9D-511B-482C7B379ADA}"/>
              </a:ext>
            </a:extLst>
          </p:cNvPr>
          <p:cNvSpPr txBox="1"/>
          <p:nvPr/>
        </p:nvSpPr>
        <p:spPr>
          <a:xfrm>
            <a:off x="466724" y="642456"/>
            <a:ext cx="8956234" cy="369332"/>
          </a:xfrm>
          <a:prstGeom prst="rect">
            <a:avLst/>
          </a:prstGeom>
          <a:noFill/>
        </p:spPr>
        <p:txBody>
          <a:bodyPr wrap="none" rtlCol="0">
            <a:spAutoFit/>
          </a:bodyPr>
          <a:lstStyle/>
          <a:p>
            <a:r>
              <a:rPr lang="en-GB" b="1">
                <a:latin typeface="Arial" panose="020B0604020202020204" pitchFamily="34" charset="0"/>
              </a:rPr>
              <a:t>Table: Summary of efficacy and extrapolation approach in company’s base case</a:t>
            </a:r>
          </a:p>
        </p:txBody>
      </p:sp>
      <p:sp>
        <p:nvSpPr>
          <p:cNvPr id="7" name="Text Placeholder 12">
            <a:extLst>
              <a:ext uri="{FF2B5EF4-FFF2-40B4-BE49-F238E27FC236}">
                <a16:creationId xmlns:a16="http://schemas.microsoft.com/office/drawing/2014/main" id="{E1079175-0E27-256B-7B80-DA3747F3ED28}"/>
              </a:ext>
            </a:extLst>
          </p:cNvPr>
          <p:cNvSpPr txBox="1">
            <a:spLocks/>
          </p:cNvSpPr>
          <p:nvPr/>
        </p:nvSpPr>
        <p:spPr>
          <a:xfrm>
            <a:off x="875375" y="6418544"/>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BSC, Best supportive care; NMA, Network meta-analysis; Q2W, Every 2 weeks; Q4W, Every 4 weeks; RR, Relative risk; TPs, Transition probabilities</a:t>
            </a:r>
          </a:p>
        </p:txBody>
      </p:sp>
      <p:sp>
        <p:nvSpPr>
          <p:cNvPr id="9" name="TextBox 8">
            <a:extLst>
              <a:ext uri="{FF2B5EF4-FFF2-40B4-BE49-F238E27FC236}">
                <a16:creationId xmlns:a16="http://schemas.microsoft.com/office/drawing/2014/main" id="{D269115E-9ED3-7260-0933-D3CF026C6197}"/>
              </a:ext>
            </a:extLst>
          </p:cNvPr>
          <p:cNvSpPr txBox="1"/>
          <p:nvPr/>
        </p:nvSpPr>
        <p:spPr>
          <a:xfrm>
            <a:off x="442442" y="6054914"/>
            <a:ext cx="11307116" cy="338554"/>
          </a:xfrm>
          <a:prstGeom prst="rect">
            <a:avLst/>
          </a:prstGeom>
          <a:noFill/>
        </p:spPr>
        <p:txBody>
          <a:bodyPr wrap="square">
            <a:spAutoFit/>
          </a:bodyPr>
          <a:lstStyle/>
          <a:p>
            <a:r>
              <a:rPr lang="en-GB" sz="1600">
                <a:effectLst/>
                <a:latin typeface="+mj-lt"/>
                <a:ea typeface="Times New Roman" panose="02020603050405020304" pitchFamily="18" charset="0"/>
              </a:rPr>
              <a:t>*If a person responds during this period, this response can be maintained indefinitely</a:t>
            </a:r>
            <a:endParaRPr lang="en-GB" sz="1600">
              <a:latin typeface="+mj-lt"/>
            </a:endParaRPr>
          </a:p>
        </p:txBody>
      </p:sp>
      <p:sp>
        <p:nvSpPr>
          <p:cNvPr id="2" name="TextBox 1">
            <a:extLst>
              <a:ext uri="{FF2B5EF4-FFF2-40B4-BE49-F238E27FC236}">
                <a16:creationId xmlns:a16="http://schemas.microsoft.com/office/drawing/2014/main" id="{7873EC7D-8B42-6AF7-C87F-11D913EB1421}"/>
              </a:ext>
            </a:extLst>
          </p:cNvPr>
          <p:cNvSpPr txBox="1"/>
          <p:nvPr/>
        </p:nvSpPr>
        <p:spPr>
          <a:xfrm>
            <a:off x="10299023" y="121920"/>
            <a:ext cx="2008280" cy="830997"/>
          </a:xfrm>
          <a:prstGeom prst="rect">
            <a:avLst/>
          </a:prstGeom>
          <a:noFill/>
        </p:spPr>
        <p:txBody>
          <a:bodyPr wrap="square" rtlCol="0">
            <a:spAutoFit/>
          </a:bodyPr>
          <a:lstStyle/>
          <a:p>
            <a:r>
              <a:rPr lang="en-GB" sz="1200" dirty="0"/>
              <a:t>See slides </a:t>
            </a:r>
            <a:r>
              <a:rPr lang="en-GB" sz="1200" dirty="0">
                <a:hlinkClick r:id="rId3" action="ppaction://hlinksldjump"/>
              </a:rPr>
              <a:t>44</a:t>
            </a:r>
            <a:r>
              <a:rPr lang="en-GB" sz="1200" dirty="0"/>
              <a:t>,</a:t>
            </a:r>
            <a:r>
              <a:rPr lang="en-GB" sz="1200" dirty="0">
                <a:hlinkClick r:id="rId4" action="ppaction://hlinksldjump"/>
              </a:rPr>
              <a:t>45</a:t>
            </a:r>
            <a:r>
              <a:rPr lang="en-GB" sz="1200" dirty="0"/>
              <a:t> and </a:t>
            </a:r>
            <a:r>
              <a:rPr lang="en-GB" sz="1200" dirty="0">
                <a:hlinkClick r:id="rId5" action="ppaction://hlinksldjump"/>
              </a:rPr>
              <a:t>46</a:t>
            </a:r>
            <a:r>
              <a:rPr lang="en-GB" sz="1200" dirty="0"/>
              <a:t> for incorporation of evidence in company’s  base case model</a:t>
            </a:r>
          </a:p>
        </p:txBody>
      </p:sp>
    </p:spTree>
    <p:extLst>
      <p:ext uri="{BB962C8B-B14F-4D97-AF65-F5344CB8AC3E}">
        <p14:creationId xmlns:p14="http://schemas.microsoft.com/office/powerpoint/2010/main" val="38956846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CF36BE-4BD4-F03A-CAB3-F9F5D1365D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AC7A82-0BE3-8123-1447-E472ECD1C339}"/>
              </a:ext>
            </a:extLst>
          </p:cNvPr>
          <p:cNvSpPr>
            <a:spLocks noGrp="1"/>
          </p:cNvSpPr>
          <p:nvPr>
            <p:ph type="title"/>
          </p:nvPr>
        </p:nvSpPr>
        <p:spPr>
          <a:xfrm>
            <a:off x="177958" y="149259"/>
            <a:ext cx="11539550" cy="612378"/>
          </a:xfrm>
        </p:spPr>
        <p:txBody>
          <a:bodyPr>
            <a:noAutofit/>
          </a:bodyPr>
          <a:lstStyle/>
          <a:p>
            <a:r>
              <a:rPr lang="en-GB" sz="2800"/>
              <a:t>Key issue: Constraints imposed on BSC maintenance phase transitions </a:t>
            </a:r>
            <a:br>
              <a:rPr lang="en-GB" sz="2800" b="1" kern="1600">
                <a:effectLst/>
                <a:latin typeface="Arial" panose="020B0604020202020204" pitchFamily="34" charset="0"/>
                <a:ea typeface="Times New Roman" panose="02020603050405020304" pitchFamily="18" charset="0"/>
                <a:cs typeface="Times New Roman" panose="02020603050405020304" pitchFamily="18" charset="0"/>
              </a:rPr>
            </a:br>
            <a:endParaRPr lang="en-GB" sz="2800"/>
          </a:p>
        </p:txBody>
      </p:sp>
      <p:sp>
        <p:nvSpPr>
          <p:cNvPr id="15" name="Rectangle 14">
            <a:extLst>
              <a:ext uri="{FF2B5EF4-FFF2-40B4-BE49-F238E27FC236}">
                <a16:creationId xmlns:a16="http://schemas.microsoft.com/office/drawing/2014/main" id="{DA9B870A-D2D4-31F3-9C5D-6C9994E1502B}"/>
              </a:ext>
            </a:extLst>
          </p:cNvPr>
          <p:cNvSpPr/>
          <p:nvPr/>
        </p:nvSpPr>
        <p:spPr>
          <a:xfrm>
            <a:off x="173666" y="2204745"/>
            <a:ext cx="11832607" cy="1724826"/>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a:solidFill>
                  <a:schemeClr val="accent2"/>
                </a:solidFill>
                <a:latin typeface="Arial" panose="020B0604020202020204" pitchFamily="34" charset="0"/>
              </a:rPr>
              <a:t>Company: </a:t>
            </a:r>
          </a:p>
          <a:p>
            <a:pPr marL="285750" indent="-285750">
              <a:buFont typeface="Arial" panose="020B0604020202020204" pitchFamily="34" charset="0"/>
              <a:buChar char="•"/>
            </a:pPr>
            <a:r>
              <a:rPr lang="en-GB">
                <a:solidFill>
                  <a:schemeClr val="tx1"/>
                </a:solidFill>
                <a:latin typeface="Arial" panose="020B0604020202020204" pitchFamily="34" charset="0"/>
              </a:rPr>
              <a:t>Feedback from 2 UK advisory boards: BSC would not maintain response in the long term – view aligned with clinical opinion in TA935</a:t>
            </a:r>
          </a:p>
          <a:p>
            <a:pPr marL="285750" indent="-285750">
              <a:buFont typeface="Arial" panose="020B0604020202020204" pitchFamily="34" charset="0"/>
              <a:buChar char="•"/>
            </a:pPr>
            <a:r>
              <a:rPr lang="en-GB">
                <a:solidFill>
                  <a:schemeClr val="tx1"/>
                </a:solidFill>
                <a:latin typeface="Arial" panose="020B0604020202020204" pitchFamily="34" charset="0"/>
              </a:rPr>
              <a:t>Presented 2 additional scenarios: 1) estimated loss of response for BSC based on 36-week PIONEER II (adalimumab trial) placebo arm data </a:t>
            </a:r>
            <a:r>
              <a:rPr lang="en-GB">
                <a:solidFill>
                  <a:schemeClr val="tx1"/>
                </a:solidFill>
              </a:rPr>
              <a:t>(allows loss and maintenance of response) </a:t>
            </a:r>
            <a:r>
              <a:rPr lang="en-GB">
                <a:solidFill>
                  <a:schemeClr val="tx1"/>
                </a:solidFill>
                <a:latin typeface="Arial" panose="020B0604020202020204" pitchFamily="34" charset="0"/>
              </a:rPr>
              <a:t>and 2) used week 16 NMA against placebo to estimate BSC efficacy </a:t>
            </a:r>
            <a:r>
              <a:rPr lang="en-GB">
                <a:solidFill>
                  <a:schemeClr val="tx1"/>
                </a:solidFill>
              </a:rPr>
              <a:t>(allows loss and regain of response)</a:t>
            </a:r>
          </a:p>
          <a:p>
            <a:pPr marL="285750" indent="-285750">
              <a:buFont typeface="Arial" panose="020B0604020202020204" pitchFamily="34" charset="0"/>
              <a:buChar char="•"/>
            </a:pPr>
            <a:endParaRPr lang="en-GB">
              <a:solidFill>
                <a:schemeClr val="tx1"/>
              </a:solidFill>
              <a:latin typeface="Arial" panose="020B0604020202020204" pitchFamily="34" charset="0"/>
            </a:endParaRPr>
          </a:p>
        </p:txBody>
      </p:sp>
      <p:sp>
        <p:nvSpPr>
          <p:cNvPr id="16" name="Rectangle 15">
            <a:extLst>
              <a:ext uri="{FF2B5EF4-FFF2-40B4-BE49-F238E27FC236}">
                <a16:creationId xmlns:a16="http://schemas.microsoft.com/office/drawing/2014/main" id="{DCF242EE-06BE-75BA-9516-FEAD3465F972}"/>
              </a:ext>
            </a:extLst>
          </p:cNvPr>
          <p:cNvSpPr/>
          <p:nvPr/>
        </p:nvSpPr>
        <p:spPr>
          <a:xfrm>
            <a:off x="177958" y="3995437"/>
            <a:ext cx="11832608" cy="173303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tx1"/>
                </a:solidFill>
                <a:latin typeface="Arial" panose="020B0604020202020204" pitchFamily="34" charset="0"/>
              </a:rPr>
              <a:t>EAG: </a:t>
            </a:r>
          </a:p>
          <a:p>
            <a:pPr marL="285750" indent="-285750">
              <a:buFont typeface="Arial" panose="020B0604020202020204" pitchFamily="34" charset="0"/>
              <a:buChar char="•"/>
            </a:pPr>
            <a:r>
              <a:rPr lang="en-GB" dirty="0">
                <a:solidFill>
                  <a:schemeClr val="tx1"/>
                </a:solidFill>
              </a:rPr>
              <a:t>HS characterised by transient exacerbations and improvements</a:t>
            </a:r>
            <a:r>
              <a:rPr lang="en-GB" dirty="0">
                <a:solidFill>
                  <a:schemeClr val="tx1"/>
                </a:solidFill>
                <a:latin typeface="Arial" panose="020B0604020202020204" pitchFamily="34" charset="0"/>
              </a:rPr>
              <a:t> →</a:t>
            </a:r>
            <a:r>
              <a:rPr lang="en-GB" dirty="0">
                <a:solidFill>
                  <a:schemeClr val="tx1"/>
                </a:solidFill>
              </a:rPr>
              <a:t> company’s modelling approach is an incomplete representation of natural history of HS and underestimates proportion of responders to BSC</a:t>
            </a:r>
          </a:p>
          <a:p>
            <a:pPr marL="285750" indent="-285750">
              <a:buFont typeface="Arial" panose="020B0604020202020204" pitchFamily="34" charset="0"/>
              <a:buChar char="•"/>
            </a:pPr>
            <a:r>
              <a:rPr lang="en-GB" dirty="0">
                <a:solidFill>
                  <a:schemeClr val="tx1"/>
                </a:solidFill>
              </a:rPr>
              <a:t>Proportion of people with a &gt;HiSCR50 response at week 36 lower in model </a:t>
            </a:r>
            <a:r>
              <a:rPr lang="en-GB" dirty="0">
                <a:solidFill>
                  <a:schemeClr val="tx1"/>
                </a:solidFill>
                <a:highlight>
                  <a:srgbClr val="000000"/>
                </a:highlight>
              </a:rPr>
              <a:t>[</a:t>
            </a:r>
            <a:r>
              <a:rPr lang="en-GB" u="sng" dirty="0">
                <a:solidFill>
                  <a:schemeClr val="tx1"/>
                </a:solidFill>
                <a:highlight>
                  <a:srgbClr val="000000"/>
                </a:highlight>
              </a:rPr>
              <a:t>xxx]</a:t>
            </a:r>
            <a:r>
              <a:rPr lang="en-GB" dirty="0">
                <a:solidFill>
                  <a:schemeClr val="tx1"/>
                </a:solidFill>
                <a:highlight>
                  <a:srgbClr val="000000"/>
                </a:highlight>
              </a:rPr>
              <a:t> </a:t>
            </a:r>
            <a:r>
              <a:rPr lang="en-GB" dirty="0">
                <a:solidFill>
                  <a:schemeClr val="tx1"/>
                </a:solidFill>
              </a:rPr>
              <a:t>compared to PIONEER II [15.9%] and proportion predicted using company’s NMA to adjust bimekizumab TPs </a:t>
            </a:r>
            <a:r>
              <a:rPr lang="en-GB" u="sng" dirty="0" err="1">
                <a:solidFill>
                  <a:schemeClr val="tx1"/>
                </a:solidFill>
                <a:highlight>
                  <a:srgbClr val="000000"/>
                </a:highlight>
              </a:rPr>
              <a:t>xxxx</a:t>
            </a:r>
            <a:endParaRPr lang="en-GB" u="sng" dirty="0">
              <a:solidFill>
                <a:schemeClr val="tx1"/>
              </a:solidFill>
              <a:highlight>
                <a:srgbClr val="000000"/>
              </a:highlight>
            </a:endParaRPr>
          </a:p>
          <a:p>
            <a:pPr marL="285750" indent="-285750">
              <a:buFont typeface="Arial" panose="020B0604020202020204" pitchFamily="34" charset="0"/>
              <a:buChar char="•"/>
            </a:pPr>
            <a:r>
              <a:rPr lang="en-GB" dirty="0">
                <a:solidFill>
                  <a:schemeClr val="tx1"/>
                </a:solidFill>
              </a:rPr>
              <a:t>Prefers using company’s week 16 NMA to derive transitions for BSC after week 16</a:t>
            </a:r>
          </a:p>
          <a:p>
            <a:pPr marL="285750" indent="-285750">
              <a:buFont typeface="Arial" panose="020B0604020202020204" pitchFamily="34" charset="0"/>
              <a:buChar char="•"/>
            </a:pPr>
            <a:endParaRPr lang="en-GB" dirty="0">
              <a:solidFill>
                <a:schemeClr val="tx1"/>
              </a:solidFill>
            </a:endParaRPr>
          </a:p>
        </p:txBody>
      </p:sp>
      <p:sp>
        <p:nvSpPr>
          <p:cNvPr id="13" name="Rectangle 12">
            <a:extLst>
              <a:ext uri="{FF2B5EF4-FFF2-40B4-BE49-F238E27FC236}">
                <a16:creationId xmlns:a16="http://schemas.microsoft.com/office/drawing/2014/main" id="{CD3B6E3A-0A0B-1573-CE3D-C847AAC81489}"/>
              </a:ext>
            </a:extLst>
          </p:cNvPr>
          <p:cNvSpPr/>
          <p:nvPr/>
        </p:nvSpPr>
        <p:spPr>
          <a:xfrm>
            <a:off x="177958" y="943566"/>
            <a:ext cx="11832608" cy="117279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a:solidFill>
                  <a:schemeClr val="accent1"/>
                </a:solidFill>
                <a:latin typeface="Arial" panose="020B0604020202020204" pitchFamily="34" charset="0"/>
              </a:rPr>
              <a:t>Background</a:t>
            </a:r>
          </a:p>
          <a:p>
            <a:pPr marL="285750" indent="-285750">
              <a:buFont typeface="Arial" panose="020B0604020202020204" pitchFamily="34" charset="0"/>
              <a:buChar char="•"/>
            </a:pPr>
            <a:r>
              <a:rPr lang="en-GB">
                <a:solidFill>
                  <a:schemeClr val="tx1"/>
                </a:solidFill>
                <a:latin typeface="Arial" panose="020B0604020202020204" pitchFamily="34" charset="0"/>
              </a:rPr>
              <a:t>Data beyond 16 weeks for placebo not available from BE HEARD trials (not placebo controlled after 16 weeks)</a:t>
            </a:r>
          </a:p>
          <a:p>
            <a:pPr marL="285750" indent="-285750">
              <a:buFont typeface="Arial" panose="020B0604020202020204" pitchFamily="34" charset="0"/>
              <a:buChar char="•"/>
            </a:pPr>
            <a:r>
              <a:rPr lang="en-GB">
                <a:solidFill>
                  <a:schemeClr val="tx1"/>
                </a:solidFill>
                <a:latin typeface="Arial" panose="020B0604020202020204" pitchFamily="34" charset="0"/>
              </a:rPr>
              <a:t>In company’s model, during maintenance phase, transitions for people on BSC restricted to continuation in current health state or decline (i.e. transitions to higher level of response not possible beyond week 16)</a:t>
            </a:r>
          </a:p>
        </p:txBody>
      </p:sp>
      <p:sp>
        <p:nvSpPr>
          <p:cNvPr id="4" name="Text Placeholder 12">
            <a:extLst>
              <a:ext uri="{FF2B5EF4-FFF2-40B4-BE49-F238E27FC236}">
                <a16:creationId xmlns:a16="http://schemas.microsoft.com/office/drawing/2014/main" id="{D654860D-0267-24A7-DB49-FCBA64F62FA6}"/>
              </a:ext>
            </a:extLst>
          </p:cNvPr>
          <p:cNvSpPr txBox="1">
            <a:spLocks/>
          </p:cNvSpPr>
          <p:nvPr/>
        </p:nvSpPr>
        <p:spPr>
          <a:xfrm>
            <a:off x="875375" y="6423217"/>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grpSp>
        <p:nvGrpSpPr>
          <p:cNvPr id="6" name="Group 5">
            <a:extLst>
              <a:ext uri="{FF2B5EF4-FFF2-40B4-BE49-F238E27FC236}">
                <a16:creationId xmlns:a16="http://schemas.microsoft.com/office/drawing/2014/main" id="{7F3C9412-5DA4-4B6C-63FB-B95681530CF7}"/>
              </a:ext>
            </a:extLst>
          </p:cNvPr>
          <p:cNvGrpSpPr/>
          <p:nvPr/>
        </p:nvGrpSpPr>
        <p:grpSpPr>
          <a:xfrm>
            <a:off x="86833" y="5794341"/>
            <a:ext cx="12006274" cy="555826"/>
            <a:chOff x="-713994" y="5413962"/>
            <a:chExt cx="12614276" cy="668292"/>
          </a:xfrm>
        </p:grpSpPr>
        <p:sp>
          <p:nvSpPr>
            <p:cNvPr id="11" name="Rectangle 10" descr="Question to committee">
              <a:extLst>
                <a:ext uri="{FF2B5EF4-FFF2-40B4-BE49-F238E27FC236}">
                  <a16:creationId xmlns:a16="http://schemas.microsoft.com/office/drawing/2014/main" id="{7BDDB5FB-836F-FA02-2E04-D3EBAA981609}"/>
                </a:ext>
              </a:extLst>
            </p:cNvPr>
            <p:cNvSpPr/>
            <p:nvPr/>
          </p:nvSpPr>
          <p:spPr>
            <a:xfrm>
              <a:off x="-290588" y="5413962"/>
              <a:ext cx="12190870" cy="668292"/>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lIns="252000" rtlCol="0" anchor="ctr"/>
            <a:lstStyle/>
            <a:p>
              <a:r>
                <a:rPr lang="en-GB">
                  <a:solidFill>
                    <a:schemeClr val="tx1"/>
                  </a:solidFill>
                  <a:latin typeface="Arial" panose="020B0604020202020204" pitchFamily="34" charset="0"/>
                </a:rPr>
                <a:t>Would outcomes on BSC include improvements in symptoms or only decline?</a:t>
              </a:r>
            </a:p>
            <a:p>
              <a:r>
                <a:rPr lang="en-GB">
                  <a:solidFill>
                    <a:schemeClr val="tx1"/>
                  </a:solidFill>
                  <a:latin typeface="Arial" panose="020B0604020202020204" pitchFamily="34" charset="0"/>
                </a:rPr>
                <a:t>What is the committee’s preference for modelling BSC treatment response during the maintenance phase?</a:t>
              </a:r>
            </a:p>
          </p:txBody>
        </p:sp>
        <p:grpSp>
          <p:nvGrpSpPr>
            <p:cNvPr id="12" name="Group 11">
              <a:extLst>
                <a:ext uri="{FF2B5EF4-FFF2-40B4-BE49-F238E27FC236}">
                  <a16:creationId xmlns:a16="http://schemas.microsoft.com/office/drawing/2014/main" id="{80797D51-3CB2-DA91-3A63-F9239154CE6C}"/>
                </a:ext>
                <a:ext uri="{C183D7F6-B498-43B3-948B-1728B52AA6E4}">
                  <adec:decorative xmlns:adec="http://schemas.microsoft.com/office/drawing/2017/decorative" val="1"/>
                </a:ext>
              </a:extLst>
            </p:cNvPr>
            <p:cNvGrpSpPr/>
            <p:nvPr/>
          </p:nvGrpSpPr>
          <p:grpSpPr>
            <a:xfrm>
              <a:off x="-713994" y="5431161"/>
              <a:ext cx="519731" cy="572965"/>
              <a:chOff x="-3610487" y="3932924"/>
              <a:chExt cx="519731" cy="572965"/>
            </a:xfrm>
          </p:grpSpPr>
          <p:sp>
            <p:nvSpPr>
              <p:cNvPr id="14" name="Oval 13">
                <a:extLst>
                  <a:ext uri="{FF2B5EF4-FFF2-40B4-BE49-F238E27FC236}">
                    <a16:creationId xmlns:a16="http://schemas.microsoft.com/office/drawing/2014/main" id="{A74D0B50-F03F-6A92-C968-6E12E417E5B6}"/>
                  </a:ext>
                </a:extLst>
              </p:cNvPr>
              <p:cNvSpPr/>
              <p:nvPr/>
            </p:nvSpPr>
            <p:spPr>
              <a:xfrm>
                <a:off x="-3610487" y="3932924"/>
                <a:ext cx="519731" cy="572965"/>
              </a:xfrm>
              <a:prstGeom prst="ellipse">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endParaRPr>
              </a:p>
            </p:txBody>
          </p:sp>
          <p:pic>
            <p:nvPicPr>
              <p:cNvPr id="17" name="Graphic 16">
                <a:extLst>
                  <a:ext uri="{FF2B5EF4-FFF2-40B4-BE49-F238E27FC236}">
                    <a16:creationId xmlns:a16="http://schemas.microsoft.com/office/drawing/2014/main" id="{10B146D9-81AA-8AA6-EBC7-671C3A3A7A06}"/>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554220" y="4042426"/>
                <a:ext cx="463463" cy="463463"/>
              </a:xfrm>
              <a:prstGeom prst="rect">
                <a:avLst/>
              </a:prstGeom>
            </p:spPr>
          </p:pic>
        </p:grpSp>
      </p:grpSp>
      <p:pic>
        <p:nvPicPr>
          <p:cNvPr id="5" name="Picture 4">
            <a:extLst>
              <a:ext uri="{FF2B5EF4-FFF2-40B4-BE49-F238E27FC236}">
                <a16:creationId xmlns:a16="http://schemas.microsoft.com/office/drawing/2014/main" id="{D23C94F5-A232-66A2-30B0-93FFC99E93B5}"/>
              </a:ext>
              <a:ext uri="{C183D7F6-B498-43B3-948B-1728B52AA6E4}">
                <adec:decorative xmlns:adec="http://schemas.microsoft.com/office/drawing/2017/decorative" val="1"/>
              </a:ext>
            </a:extLst>
          </p:cNvPr>
          <p:cNvPicPr>
            <a:picLocks noChangeAspect="1"/>
          </p:cNvPicPr>
          <p:nvPr/>
        </p:nvPicPr>
        <p:blipFill rotWithShape="1">
          <a:blip r:embed="rId5"/>
          <a:srcRect l="16406" t="4575" r="14821" b="4613"/>
          <a:stretch/>
        </p:blipFill>
        <p:spPr>
          <a:xfrm>
            <a:off x="11611309" y="26886"/>
            <a:ext cx="580691" cy="580691"/>
          </a:xfrm>
          <a:prstGeom prst="rect">
            <a:avLst/>
          </a:prstGeom>
        </p:spPr>
      </p:pic>
      <p:sp>
        <p:nvSpPr>
          <p:cNvPr id="3" name="Text Placeholder 12">
            <a:extLst>
              <a:ext uri="{FF2B5EF4-FFF2-40B4-BE49-F238E27FC236}">
                <a16:creationId xmlns:a16="http://schemas.microsoft.com/office/drawing/2014/main" id="{5C006553-7B0F-8886-BDD3-735C8A4BE34E}"/>
              </a:ext>
            </a:extLst>
          </p:cNvPr>
          <p:cNvSpPr txBox="1">
            <a:spLocks/>
          </p:cNvSpPr>
          <p:nvPr/>
        </p:nvSpPr>
        <p:spPr>
          <a:xfrm>
            <a:off x="875375" y="6418544"/>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BSC, Best supportive care; EAG, External Assessment Group; </a:t>
            </a:r>
            <a:r>
              <a:rPr lang="en-GB" err="1"/>
              <a:t>HiSCR</a:t>
            </a:r>
            <a:r>
              <a:rPr lang="en-GB"/>
              <a:t>, Hidradenitis Suppurativa Clinical Response; HS, Hidradenitis suppurativa; NMA, Network meta-analysis; TP, Transition probability</a:t>
            </a:r>
          </a:p>
        </p:txBody>
      </p:sp>
      <p:sp>
        <p:nvSpPr>
          <p:cNvPr id="7" name="Rectangle 6" descr="Marker showing slides are confidential ">
            <a:extLst>
              <a:ext uri="{FF2B5EF4-FFF2-40B4-BE49-F238E27FC236}">
                <a16:creationId xmlns:a16="http://schemas.microsoft.com/office/drawing/2014/main" id="{CD98A199-989F-2699-C9CA-2D61E097BFF3}"/>
              </a:ext>
              <a:ext uri="{C183D7F6-B498-43B3-948B-1728B52AA6E4}">
                <adec:decorative xmlns:adec="http://schemas.microsoft.com/office/drawing/2017/decorative" val="0"/>
              </a:ext>
            </a:extLst>
          </p:cNvPr>
          <p:cNvSpPr/>
          <p:nvPr/>
        </p:nvSpPr>
        <p:spPr>
          <a:xfrm>
            <a:off x="5334000" y="0"/>
            <a:ext cx="15240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Arial" panose="020B0604020202020204" pitchFamily="34" charset="0"/>
              </a:rPr>
              <a:t>CONFIDENTIAL</a:t>
            </a:r>
          </a:p>
        </p:txBody>
      </p:sp>
    </p:spTree>
    <p:extLst>
      <p:ext uri="{BB962C8B-B14F-4D97-AF65-F5344CB8AC3E}">
        <p14:creationId xmlns:p14="http://schemas.microsoft.com/office/powerpoint/2010/main" val="28884592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CF36BE-4BD4-F03A-CAB3-F9F5D1365D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AC7A82-0BE3-8123-1447-E472ECD1C339}"/>
              </a:ext>
            </a:extLst>
          </p:cNvPr>
          <p:cNvSpPr>
            <a:spLocks noGrp="1"/>
          </p:cNvSpPr>
          <p:nvPr>
            <p:ph type="title"/>
          </p:nvPr>
        </p:nvSpPr>
        <p:spPr>
          <a:xfrm>
            <a:off x="173667" y="180339"/>
            <a:ext cx="11384849" cy="612378"/>
          </a:xfrm>
        </p:spPr>
        <p:txBody>
          <a:bodyPr>
            <a:noAutofit/>
          </a:bodyPr>
          <a:lstStyle/>
          <a:p>
            <a:r>
              <a:rPr lang="en-GB" sz="2800"/>
              <a:t>Key issue: Durable response assumption on BSC</a:t>
            </a:r>
            <a:br>
              <a:rPr lang="en-GB" sz="2800" b="1" kern="1600">
                <a:effectLst/>
                <a:latin typeface="Arial" panose="020B0604020202020204" pitchFamily="34" charset="0"/>
                <a:ea typeface="Times New Roman" panose="02020603050405020304" pitchFamily="18" charset="0"/>
                <a:cs typeface="Times New Roman" panose="02020603050405020304" pitchFamily="18" charset="0"/>
              </a:rPr>
            </a:br>
            <a:endParaRPr lang="en-GB" sz="2800"/>
          </a:p>
        </p:txBody>
      </p:sp>
      <p:sp>
        <p:nvSpPr>
          <p:cNvPr id="15" name="Rectangle 14">
            <a:extLst>
              <a:ext uri="{FF2B5EF4-FFF2-40B4-BE49-F238E27FC236}">
                <a16:creationId xmlns:a16="http://schemas.microsoft.com/office/drawing/2014/main" id="{DA9B870A-D2D4-31F3-9C5D-6C9994E1502B}"/>
              </a:ext>
            </a:extLst>
          </p:cNvPr>
          <p:cNvSpPr/>
          <p:nvPr/>
        </p:nvSpPr>
        <p:spPr>
          <a:xfrm>
            <a:off x="173668" y="2750260"/>
            <a:ext cx="11832607" cy="1421185"/>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a:solidFill>
                  <a:schemeClr val="accent2"/>
                </a:solidFill>
                <a:latin typeface="Arial" panose="020B0604020202020204" pitchFamily="34" charset="0"/>
              </a:rPr>
              <a:t>Company: </a:t>
            </a:r>
          </a:p>
          <a:p>
            <a:pPr marL="285750" indent="-285750">
              <a:buFont typeface="Arial" panose="020B0604020202020204" pitchFamily="34" charset="0"/>
              <a:buChar char="•"/>
            </a:pPr>
            <a:r>
              <a:rPr lang="en-GB">
                <a:solidFill>
                  <a:schemeClr val="tx1"/>
                </a:solidFill>
                <a:latin typeface="Arial" panose="020B0604020202020204" pitchFamily="34" charset="0"/>
              </a:rPr>
              <a:t>Plateau of treatment response modelled in TA392 for people on BSC→ in absence of better evidence, same assumption made in this appraisal after 48 weeks for BSC</a:t>
            </a:r>
          </a:p>
          <a:p>
            <a:pPr marL="285750" indent="-285750">
              <a:buFont typeface="Arial" panose="020B0604020202020204" pitchFamily="34" charset="0"/>
              <a:buChar char="•"/>
            </a:pPr>
            <a:r>
              <a:rPr lang="en-GB">
                <a:solidFill>
                  <a:schemeClr val="tx1"/>
                </a:solidFill>
                <a:latin typeface="Arial" panose="020B0604020202020204" pitchFamily="34" charset="0"/>
              </a:rPr>
              <a:t>Not possible to implement EAG’s requested changes to model in timeframe given - major model structural changes would be required, including implementation of additional tunnel states</a:t>
            </a:r>
          </a:p>
        </p:txBody>
      </p:sp>
      <p:sp>
        <p:nvSpPr>
          <p:cNvPr id="16" name="Rectangle 15">
            <a:extLst>
              <a:ext uri="{FF2B5EF4-FFF2-40B4-BE49-F238E27FC236}">
                <a16:creationId xmlns:a16="http://schemas.microsoft.com/office/drawing/2014/main" id="{DCF242EE-06BE-75BA-9516-FEAD3465F972}"/>
              </a:ext>
            </a:extLst>
          </p:cNvPr>
          <p:cNvSpPr/>
          <p:nvPr/>
        </p:nvSpPr>
        <p:spPr>
          <a:xfrm>
            <a:off x="173667" y="4236942"/>
            <a:ext cx="11832608" cy="151419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a:solidFill>
                  <a:schemeClr val="tx1"/>
                </a:solidFill>
                <a:latin typeface="Arial" panose="020B0604020202020204" pitchFamily="34" charset="0"/>
              </a:rPr>
              <a:t>EAG: </a:t>
            </a:r>
          </a:p>
          <a:p>
            <a:pPr marL="285750" indent="-285750">
              <a:buFont typeface="Arial" panose="020B0604020202020204" pitchFamily="34" charset="0"/>
              <a:buChar char="•"/>
            </a:pPr>
            <a:r>
              <a:rPr lang="en-GB">
                <a:solidFill>
                  <a:schemeClr val="tx1"/>
                </a:solidFill>
              </a:rPr>
              <a:t>In model, value case for bimekizumab built around incentive to discontinue active treatment closest to week 48 </a:t>
            </a:r>
          </a:p>
          <a:p>
            <a:pPr marL="285750" indent="-285750">
              <a:buFont typeface="Arial" panose="020B0604020202020204" pitchFamily="34" charset="0"/>
              <a:buChar char="•"/>
            </a:pPr>
            <a:r>
              <a:rPr lang="en-GB">
                <a:solidFill>
                  <a:schemeClr val="tx1"/>
                </a:solidFill>
              </a:rPr>
              <a:t>Prefers a model structure which allow people to transition freely between health states indefinitely on BSC→ bimekizumab </a:t>
            </a:r>
            <a:r>
              <a:rPr lang="en-GB">
                <a:solidFill>
                  <a:schemeClr val="tx1"/>
                </a:solidFill>
                <a:effectLst/>
                <a:ea typeface="Times New Roman" panose="02020603050405020304" pitchFamily="18" charset="0"/>
              </a:rPr>
              <a:t>treatment efficacy is less dependent upon BSC assumptions</a:t>
            </a:r>
          </a:p>
          <a:p>
            <a:pPr marL="285750" indent="-285750">
              <a:buFont typeface="Arial" panose="020B0604020202020204" pitchFamily="34" charset="0"/>
              <a:buChar char="•"/>
            </a:pPr>
            <a:r>
              <a:rPr lang="en-GB">
                <a:solidFill>
                  <a:schemeClr val="tx1"/>
                </a:solidFill>
              </a:rPr>
              <a:t>But, in principle not opposed to a response rate plateau on BSC if implemented as requested at clarification</a:t>
            </a:r>
          </a:p>
        </p:txBody>
      </p:sp>
      <p:sp>
        <p:nvSpPr>
          <p:cNvPr id="13" name="Rectangle 12">
            <a:extLst>
              <a:ext uri="{FF2B5EF4-FFF2-40B4-BE49-F238E27FC236}">
                <a16:creationId xmlns:a16="http://schemas.microsoft.com/office/drawing/2014/main" id="{CD3B6E3A-0A0B-1573-CE3D-C847AAC81489}"/>
              </a:ext>
            </a:extLst>
          </p:cNvPr>
          <p:cNvSpPr/>
          <p:nvPr/>
        </p:nvSpPr>
        <p:spPr>
          <a:xfrm>
            <a:off x="173667" y="706015"/>
            <a:ext cx="11832608" cy="1975230"/>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a:solidFill>
                  <a:schemeClr val="accent1"/>
                </a:solidFill>
                <a:latin typeface="Arial" panose="020B0604020202020204" pitchFamily="34" charset="0"/>
              </a:rPr>
              <a:t>Background</a:t>
            </a:r>
          </a:p>
          <a:p>
            <a:pPr marL="285750" indent="-285750">
              <a:buFont typeface="Arial" panose="020B0604020202020204" pitchFamily="34" charset="0"/>
              <a:buChar char="•"/>
            </a:pPr>
            <a:r>
              <a:rPr lang="en-GB">
                <a:solidFill>
                  <a:schemeClr val="tx1"/>
                </a:solidFill>
                <a:latin typeface="Arial" panose="020B0604020202020204" pitchFamily="34" charset="0"/>
              </a:rPr>
              <a:t>In company’s model, people on BSC remain in their current health state indefinitely beyond week 48</a:t>
            </a:r>
          </a:p>
          <a:p>
            <a:pPr marL="285750" indent="-285750">
              <a:buFont typeface="Arial" panose="020B0604020202020204" pitchFamily="34" charset="0"/>
              <a:buChar char="•"/>
            </a:pPr>
            <a:r>
              <a:rPr lang="en-GB">
                <a:solidFill>
                  <a:schemeClr val="tx1"/>
                </a:solidFill>
                <a:latin typeface="Arial" panose="020B0604020202020204" pitchFamily="34" charset="0"/>
              </a:rPr>
              <a:t>People discontinuing active treatment can in this way potentially retain the level of response they have achieved indefinitely upon reaching 48 weeks of the model</a:t>
            </a:r>
          </a:p>
          <a:p>
            <a:pPr marL="285750" indent="-285750">
              <a:buFont typeface="Arial" panose="020B0604020202020204" pitchFamily="34" charset="0"/>
              <a:buChar char="•"/>
            </a:pPr>
            <a:r>
              <a:rPr lang="en-GB">
                <a:solidFill>
                  <a:schemeClr val="tx1"/>
                </a:solidFill>
                <a:latin typeface="Arial" panose="020B0604020202020204" pitchFamily="34" charset="0"/>
              </a:rPr>
              <a:t>At clarification, EAG requested company to update model such that TPs on BSC beyond week 48 are applied only once a person who has discontinued active treatment has been on BSC for 48 weeks, rather than from week 48 of the model time horizon</a:t>
            </a:r>
          </a:p>
        </p:txBody>
      </p:sp>
      <p:sp>
        <p:nvSpPr>
          <p:cNvPr id="4" name="Text Placeholder 12">
            <a:extLst>
              <a:ext uri="{FF2B5EF4-FFF2-40B4-BE49-F238E27FC236}">
                <a16:creationId xmlns:a16="http://schemas.microsoft.com/office/drawing/2014/main" id="{D654860D-0267-24A7-DB49-FCBA64F62FA6}"/>
              </a:ext>
            </a:extLst>
          </p:cNvPr>
          <p:cNvSpPr txBox="1">
            <a:spLocks/>
          </p:cNvSpPr>
          <p:nvPr/>
        </p:nvSpPr>
        <p:spPr>
          <a:xfrm>
            <a:off x="875375" y="6423217"/>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grpSp>
        <p:nvGrpSpPr>
          <p:cNvPr id="6" name="Group 5">
            <a:extLst>
              <a:ext uri="{FF2B5EF4-FFF2-40B4-BE49-F238E27FC236}">
                <a16:creationId xmlns:a16="http://schemas.microsoft.com/office/drawing/2014/main" id="{7F3C9412-5DA4-4B6C-63FB-B95681530CF7}"/>
              </a:ext>
            </a:extLst>
          </p:cNvPr>
          <p:cNvGrpSpPr/>
          <p:nvPr/>
        </p:nvGrpSpPr>
        <p:grpSpPr>
          <a:xfrm>
            <a:off x="86833" y="5918942"/>
            <a:ext cx="12006275" cy="568850"/>
            <a:chOff x="-713995" y="5559495"/>
            <a:chExt cx="12614277" cy="522757"/>
          </a:xfrm>
        </p:grpSpPr>
        <p:sp>
          <p:nvSpPr>
            <p:cNvPr id="11" name="Rectangle 10" descr="Question to committee">
              <a:extLst>
                <a:ext uri="{FF2B5EF4-FFF2-40B4-BE49-F238E27FC236}">
                  <a16:creationId xmlns:a16="http://schemas.microsoft.com/office/drawing/2014/main" id="{7BDDB5FB-836F-FA02-2E04-D3EBAA981609}"/>
                </a:ext>
              </a:extLst>
            </p:cNvPr>
            <p:cNvSpPr/>
            <p:nvPr/>
          </p:nvSpPr>
          <p:spPr>
            <a:xfrm>
              <a:off x="-290588" y="5559495"/>
              <a:ext cx="12190870" cy="522757"/>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lIns="252000" rtlCol="0" anchor="ctr"/>
            <a:lstStyle/>
            <a:p>
              <a:r>
                <a:rPr lang="en-GB">
                  <a:solidFill>
                    <a:schemeClr val="tx1"/>
                  </a:solidFill>
                  <a:latin typeface="Arial" panose="020B0604020202020204" pitchFamily="34" charset="0"/>
                </a:rPr>
                <a:t>What is the committee’s preference for modelling treatment response after week 48 for people who started on BSC, and for people who switched to BSC?</a:t>
              </a:r>
            </a:p>
          </p:txBody>
        </p:sp>
        <p:grpSp>
          <p:nvGrpSpPr>
            <p:cNvPr id="12" name="Group 11">
              <a:extLst>
                <a:ext uri="{FF2B5EF4-FFF2-40B4-BE49-F238E27FC236}">
                  <a16:creationId xmlns:a16="http://schemas.microsoft.com/office/drawing/2014/main" id="{80797D51-3CB2-DA91-3A63-F9239154CE6C}"/>
                </a:ext>
                <a:ext uri="{C183D7F6-B498-43B3-948B-1728B52AA6E4}">
                  <adec:decorative xmlns:adec="http://schemas.microsoft.com/office/drawing/2017/decorative" val="1"/>
                </a:ext>
              </a:extLst>
            </p:cNvPr>
            <p:cNvGrpSpPr/>
            <p:nvPr/>
          </p:nvGrpSpPr>
          <p:grpSpPr>
            <a:xfrm>
              <a:off x="-713995" y="5566249"/>
              <a:ext cx="576000" cy="516003"/>
              <a:chOff x="-3610488" y="4068012"/>
              <a:chExt cx="576000" cy="516003"/>
            </a:xfrm>
          </p:grpSpPr>
          <p:sp>
            <p:nvSpPr>
              <p:cNvPr id="14" name="Oval 13">
                <a:extLst>
                  <a:ext uri="{FF2B5EF4-FFF2-40B4-BE49-F238E27FC236}">
                    <a16:creationId xmlns:a16="http://schemas.microsoft.com/office/drawing/2014/main" id="{A74D0B50-F03F-6A92-C968-6E12E417E5B6}"/>
                  </a:ext>
                </a:extLst>
              </p:cNvPr>
              <p:cNvSpPr/>
              <p:nvPr/>
            </p:nvSpPr>
            <p:spPr>
              <a:xfrm>
                <a:off x="-3610488" y="4068012"/>
                <a:ext cx="576000" cy="437876"/>
              </a:xfrm>
              <a:prstGeom prst="ellipse">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endParaRPr>
              </a:p>
            </p:txBody>
          </p:sp>
          <p:pic>
            <p:nvPicPr>
              <p:cNvPr id="17" name="Graphic 16">
                <a:extLst>
                  <a:ext uri="{FF2B5EF4-FFF2-40B4-BE49-F238E27FC236}">
                    <a16:creationId xmlns:a16="http://schemas.microsoft.com/office/drawing/2014/main" id="{10B146D9-81AA-8AA6-EBC7-671C3A3A7A06}"/>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554220" y="4120552"/>
                <a:ext cx="463463" cy="463463"/>
              </a:xfrm>
              <a:prstGeom prst="rect">
                <a:avLst/>
              </a:prstGeom>
            </p:spPr>
          </p:pic>
        </p:grpSp>
      </p:grpSp>
      <p:pic>
        <p:nvPicPr>
          <p:cNvPr id="5" name="Picture 4">
            <a:extLst>
              <a:ext uri="{FF2B5EF4-FFF2-40B4-BE49-F238E27FC236}">
                <a16:creationId xmlns:a16="http://schemas.microsoft.com/office/drawing/2014/main" id="{DCC9DFF9-4073-86D7-AFC6-A22997DDF31E}"/>
              </a:ext>
              <a:ext uri="{C183D7F6-B498-43B3-948B-1728B52AA6E4}">
                <adec:decorative xmlns:adec="http://schemas.microsoft.com/office/drawing/2017/decorative" val="1"/>
              </a:ext>
            </a:extLst>
          </p:cNvPr>
          <p:cNvPicPr>
            <a:picLocks noChangeAspect="1"/>
          </p:cNvPicPr>
          <p:nvPr/>
        </p:nvPicPr>
        <p:blipFill rotWithShape="1">
          <a:blip r:embed="rId5"/>
          <a:srcRect l="16406" t="4575" r="14821" b="4613"/>
          <a:stretch/>
        </p:blipFill>
        <p:spPr>
          <a:xfrm>
            <a:off x="11611309" y="26886"/>
            <a:ext cx="580691" cy="580691"/>
          </a:xfrm>
          <a:prstGeom prst="rect">
            <a:avLst/>
          </a:prstGeom>
        </p:spPr>
      </p:pic>
      <p:sp>
        <p:nvSpPr>
          <p:cNvPr id="3" name="Text Placeholder 12">
            <a:extLst>
              <a:ext uri="{FF2B5EF4-FFF2-40B4-BE49-F238E27FC236}">
                <a16:creationId xmlns:a16="http://schemas.microsoft.com/office/drawing/2014/main" id="{875E2BB7-9D71-D09F-8119-230E8E969CF0}"/>
              </a:ext>
            </a:extLst>
          </p:cNvPr>
          <p:cNvSpPr txBox="1">
            <a:spLocks/>
          </p:cNvSpPr>
          <p:nvPr/>
        </p:nvSpPr>
        <p:spPr>
          <a:xfrm>
            <a:off x="875375" y="6539696"/>
            <a:ext cx="10842133" cy="31363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BSC, Best supportive care; EAG, External Assessment Group; TP, Transition probability</a:t>
            </a:r>
          </a:p>
        </p:txBody>
      </p:sp>
    </p:spTree>
    <p:extLst>
      <p:ext uri="{BB962C8B-B14F-4D97-AF65-F5344CB8AC3E}">
        <p14:creationId xmlns:p14="http://schemas.microsoft.com/office/powerpoint/2010/main" val="25921406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CF36BE-4BD4-F03A-CAB3-F9F5D1365D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AC7A82-0BE3-8123-1447-E472ECD1C339}"/>
              </a:ext>
            </a:extLst>
          </p:cNvPr>
          <p:cNvSpPr>
            <a:spLocks noGrp="1"/>
          </p:cNvSpPr>
          <p:nvPr>
            <p:ph type="title"/>
          </p:nvPr>
        </p:nvSpPr>
        <p:spPr>
          <a:xfrm>
            <a:off x="167638" y="238123"/>
            <a:ext cx="11384849" cy="612378"/>
          </a:xfrm>
        </p:spPr>
        <p:txBody>
          <a:bodyPr>
            <a:noAutofit/>
          </a:bodyPr>
          <a:lstStyle/>
          <a:p>
            <a:r>
              <a:rPr lang="en-GB" sz="2800"/>
              <a:t>Key issue: Application of placebo response outcomes to people who discontinue active treatment</a:t>
            </a:r>
          </a:p>
        </p:txBody>
      </p:sp>
      <p:sp>
        <p:nvSpPr>
          <p:cNvPr id="15" name="Rectangle 14">
            <a:extLst>
              <a:ext uri="{FF2B5EF4-FFF2-40B4-BE49-F238E27FC236}">
                <a16:creationId xmlns:a16="http://schemas.microsoft.com/office/drawing/2014/main" id="{DA9B870A-D2D4-31F3-9C5D-6C9994E1502B}"/>
              </a:ext>
            </a:extLst>
          </p:cNvPr>
          <p:cNvSpPr/>
          <p:nvPr/>
        </p:nvSpPr>
        <p:spPr>
          <a:xfrm>
            <a:off x="233081" y="1723276"/>
            <a:ext cx="11832607" cy="930441"/>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a:solidFill>
                  <a:schemeClr val="accent2"/>
                </a:solidFill>
                <a:latin typeface="Arial" panose="020B0604020202020204" pitchFamily="34" charset="0"/>
              </a:rPr>
              <a:t>Company: </a:t>
            </a:r>
          </a:p>
          <a:p>
            <a:pPr marL="285750" indent="-285750">
              <a:buFont typeface="Arial" panose="020B0604020202020204" pitchFamily="34" charset="0"/>
              <a:buChar char="•"/>
            </a:pPr>
            <a:r>
              <a:rPr lang="en-GB" sz="1750">
                <a:solidFill>
                  <a:schemeClr val="tx1"/>
                </a:solidFill>
                <a:latin typeface="Arial" panose="020B0604020202020204" pitchFamily="34" charset="0"/>
              </a:rPr>
              <a:t>In model, people who discontinue bimekizumab or secukinumab switched to BSC and were subject to induction phase placebo response outcomes from BE HEARD trials (for 12 weeks)</a:t>
            </a:r>
          </a:p>
        </p:txBody>
      </p:sp>
      <p:sp>
        <p:nvSpPr>
          <p:cNvPr id="16" name="Rectangle 15">
            <a:extLst>
              <a:ext uri="{FF2B5EF4-FFF2-40B4-BE49-F238E27FC236}">
                <a16:creationId xmlns:a16="http://schemas.microsoft.com/office/drawing/2014/main" id="{DCF242EE-06BE-75BA-9516-FEAD3465F972}"/>
              </a:ext>
            </a:extLst>
          </p:cNvPr>
          <p:cNvSpPr/>
          <p:nvPr/>
        </p:nvSpPr>
        <p:spPr>
          <a:xfrm>
            <a:off x="233081" y="2728579"/>
            <a:ext cx="11832608" cy="306792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tx1"/>
                </a:solidFill>
                <a:latin typeface="Arial" panose="020B0604020202020204" pitchFamily="34" charset="0"/>
              </a:rPr>
              <a:t>EAG: </a:t>
            </a:r>
          </a:p>
          <a:p>
            <a:pPr marL="285750" indent="-285750">
              <a:buFont typeface="Arial" panose="020B0604020202020204" pitchFamily="34" charset="0"/>
              <a:buChar char="•"/>
            </a:pPr>
            <a:r>
              <a:rPr lang="en-GB" sz="1750" dirty="0">
                <a:solidFill>
                  <a:schemeClr val="tx1"/>
                </a:solidFill>
              </a:rPr>
              <a:t>Loss of response to active treatment resulted in boost to response rates, based on trial placebo response (i.e. people in ‘non-response’ health state can transition to a ‘response’ health state upon discontinuation</a:t>
            </a:r>
          </a:p>
          <a:p>
            <a:pPr marL="285750" indent="-285750">
              <a:buFont typeface="Arial" panose="020B0604020202020204" pitchFamily="34" charset="0"/>
              <a:buChar char="•"/>
            </a:pPr>
            <a:r>
              <a:rPr lang="en-GB" sz="1750" dirty="0">
                <a:solidFill>
                  <a:schemeClr val="tx1"/>
                </a:solidFill>
              </a:rPr>
              <a:t>In NHS setting, person unblinded to fact they have stopped receiving active treatment may be unlikely to experience benefit of placebo response (but may still experience fluctuation in symptoms inherent to HS) </a:t>
            </a:r>
          </a:p>
          <a:p>
            <a:pPr marL="285750" indent="-285750">
              <a:buFont typeface="Arial" panose="020B0604020202020204" pitchFamily="34" charset="0"/>
              <a:buChar char="•"/>
            </a:pPr>
            <a:r>
              <a:rPr lang="en-GB" sz="1750" dirty="0">
                <a:solidFill>
                  <a:schemeClr val="tx1"/>
                </a:solidFill>
              </a:rPr>
              <a:t>In company’s base case, when combined with BSC durable response assumption  (see </a:t>
            </a:r>
            <a:r>
              <a:rPr lang="en-GB" sz="1750" dirty="0">
                <a:solidFill>
                  <a:schemeClr val="tx1"/>
                </a:solidFill>
                <a:hlinkClick r:id="rId3" action="ppaction://hlinksldjump"/>
              </a:rPr>
              <a:t>previous slide</a:t>
            </a:r>
            <a:r>
              <a:rPr lang="en-GB" sz="1750" dirty="0">
                <a:solidFill>
                  <a:schemeClr val="tx1"/>
                </a:solidFill>
              </a:rPr>
              <a:t>): </a:t>
            </a:r>
          </a:p>
          <a:p>
            <a:pPr marL="742950" lvl="1" indent="-285750">
              <a:buFont typeface="Arial" panose="020B0604020202020204" pitchFamily="34" charset="0"/>
              <a:buChar char="•"/>
            </a:pPr>
            <a:r>
              <a:rPr lang="en-GB" sz="1750" dirty="0">
                <a:solidFill>
                  <a:schemeClr val="tx1"/>
                </a:solidFill>
              </a:rPr>
              <a:t>this generated ~75% QALY benefit attributed to bimekizumab compared with secukinumab and BSC</a:t>
            </a:r>
          </a:p>
          <a:p>
            <a:pPr marL="742950" lvl="1" indent="-285750">
              <a:buFont typeface="Arial" panose="020B0604020202020204" pitchFamily="34" charset="0"/>
              <a:buChar char="•"/>
            </a:pPr>
            <a:r>
              <a:rPr lang="en-GB" sz="1750" dirty="0">
                <a:solidFill>
                  <a:schemeClr val="tx1"/>
                </a:solidFill>
              </a:rPr>
              <a:t>resulted in response rates of </a:t>
            </a:r>
            <a:r>
              <a:rPr lang="en-GB" sz="1750" u="sng" dirty="0" err="1">
                <a:solidFill>
                  <a:schemeClr val="tx1"/>
                </a:solidFill>
                <a:highlight>
                  <a:srgbClr val="000000"/>
                </a:highlight>
              </a:rPr>
              <a:t>xxxx</a:t>
            </a:r>
            <a:r>
              <a:rPr lang="en-GB" sz="1750" dirty="0">
                <a:solidFill>
                  <a:schemeClr val="tx1"/>
                </a:solidFill>
              </a:rPr>
              <a:t> in perpetuity on bimekizumab, compared with </a:t>
            </a:r>
            <a:r>
              <a:rPr lang="en-GB" sz="1750" u="sng" dirty="0">
                <a:solidFill>
                  <a:schemeClr val="tx1"/>
                </a:solidFill>
                <a:highlight>
                  <a:srgbClr val="000000"/>
                </a:highlight>
              </a:rPr>
              <a:t>xxx</a:t>
            </a:r>
            <a:r>
              <a:rPr lang="en-GB" sz="1750" dirty="0">
                <a:solidFill>
                  <a:schemeClr val="tx1"/>
                </a:solidFill>
              </a:rPr>
              <a:t> on BSC, despite &gt;99% of people having discontinued treatment</a:t>
            </a:r>
          </a:p>
          <a:p>
            <a:pPr marL="285750" indent="-285750">
              <a:buFont typeface="Arial" panose="020B0604020202020204" pitchFamily="34" charset="0"/>
              <a:buChar char="•"/>
            </a:pPr>
            <a:r>
              <a:rPr lang="en-GB" sz="1750" dirty="0">
                <a:solidFill>
                  <a:schemeClr val="tx1"/>
                </a:solidFill>
              </a:rPr>
              <a:t>Application of maintenance phase BSC outcomes (rather than induction phase outcomes) may better represent outcomes for people discontinuing active treatment</a:t>
            </a:r>
          </a:p>
        </p:txBody>
      </p:sp>
      <p:sp>
        <p:nvSpPr>
          <p:cNvPr id="13" name="Rectangle 12">
            <a:extLst>
              <a:ext uri="{FF2B5EF4-FFF2-40B4-BE49-F238E27FC236}">
                <a16:creationId xmlns:a16="http://schemas.microsoft.com/office/drawing/2014/main" id="{CD3B6E3A-0A0B-1573-CE3D-C847AAC81489}"/>
              </a:ext>
            </a:extLst>
          </p:cNvPr>
          <p:cNvSpPr/>
          <p:nvPr/>
        </p:nvSpPr>
        <p:spPr>
          <a:xfrm>
            <a:off x="227113" y="1037902"/>
            <a:ext cx="11826578" cy="612378"/>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a:solidFill>
                  <a:schemeClr val="accent1"/>
                </a:solidFill>
                <a:latin typeface="Arial" panose="020B0604020202020204" pitchFamily="34" charset="0"/>
              </a:rPr>
              <a:t>Background</a:t>
            </a:r>
          </a:p>
          <a:p>
            <a:pPr marL="285750" indent="-285750">
              <a:buFont typeface="Arial" panose="020B0604020202020204" pitchFamily="34" charset="0"/>
              <a:buChar char="•"/>
            </a:pPr>
            <a:r>
              <a:rPr lang="en-GB" sz="1750">
                <a:solidFill>
                  <a:schemeClr val="tx1"/>
                </a:solidFill>
                <a:latin typeface="Arial" panose="020B0604020202020204" pitchFamily="34" charset="0"/>
              </a:rPr>
              <a:t>In BE HEARD trials, a proportion of people in the placebo arm achieved a ‘response’ (≥HiSCR50) – see </a:t>
            </a:r>
            <a:r>
              <a:rPr lang="en-GB" sz="1750">
                <a:solidFill>
                  <a:schemeClr val="tx1"/>
                </a:solidFill>
                <a:latin typeface="Arial" panose="020B0604020202020204" pitchFamily="34" charset="0"/>
                <a:hlinkClick r:id="rId4" action="ppaction://hlinksldjump"/>
              </a:rPr>
              <a:t>slide 13</a:t>
            </a:r>
            <a:endParaRPr lang="en-GB" sz="1750">
              <a:solidFill>
                <a:schemeClr val="tx1"/>
              </a:solidFill>
              <a:latin typeface="Arial" panose="020B0604020202020204" pitchFamily="34" charset="0"/>
            </a:endParaRPr>
          </a:p>
          <a:p>
            <a:endParaRPr lang="en-GB" b="1">
              <a:solidFill>
                <a:schemeClr val="accent1"/>
              </a:solidFill>
              <a:latin typeface="Arial" panose="020B0604020202020204" pitchFamily="34" charset="0"/>
            </a:endParaRPr>
          </a:p>
          <a:p>
            <a:endParaRPr lang="en-GB" b="1">
              <a:solidFill>
                <a:schemeClr val="accent1"/>
              </a:solidFill>
              <a:latin typeface="Arial" panose="020B0604020202020204" pitchFamily="34" charset="0"/>
            </a:endParaRPr>
          </a:p>
        </p:txBody>
      </p:sp>
      <p:sp>
        <p:nvSpPr>
          <p:cNvPr id="4" name="Text Placeholder 12">
            <a:extLst>
              <a:ext uri="{FF2B5EF4-FFF2-40B4-BE49-F238E27FC236}">
                <a16:creationId xmlns:a16="http://schemas.microsoft.com/office/drawing/2014/main" id="{D654860D-0267-24A7-DB49-FCBA64F62FA6}"/>
              </a:ext>
            </a:extLst>
          </p:cNvPr>
          <p:cNvSpPr txBox="1">
            <a:spLocks/>
          </p:cNvSpPr>
          <p:nvPr/>
        </p:nvSpPr>
        <p:spPr>
          <a:xfrm>
            <a:off x="875375" y="6423217"/>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grpSp>
        <p:nvGrpSpPr>
          <p:cNvPr id="6" name="Group 5">
            <a:extLst>
              <a:ext uri="{FF2B5EF4-FFF2-40B4-BE49-F238E27FC236}">
                <a16:creationId xmlns:a16="http://schemas.microsoft.com/office/drawing/2014/main" id="{7F3C9412-5DA4-4B6C-63FB-B95681530CF7}"/>
              </a:ext>
            </a:extLst>
          </p:cNvPr>
          <p:cNvGrpSpPr/>
          <p:nvPr/>
        </p:nvGrpSpPr>
        <p:grpSpPr>
          <a:xfrm>
            <a:off x="387907" y="5850347"/>
            <a:ext cx="11452027" cy="604644"/>
            <a:chOff x="-358996" y="5640009"/>
            <a:chExt cx="12496768" cy="486444"/>
          </a:xfrm>
        </p:grpSpPr>
        <p:sp>
          <p:nvSpPr>
            <p:cNvPr id="11" name="Rectangle 10" descr="Question to committee">
              <a:extLst>
                <a:ext uri="{FF2B5EF4-FFF2-40B4-BE49-F238E27FC236}">
                  <a16:creationId xmlns:a16="http://schemas.microsoft.com/office/drawing/2014/main" id="{7BDDB5FB-836F-FA02-2E04-D3EBAA981609}"/>
                </a:ext>
              </a:extLst>
            </p:cNvPr>
            <p:cNvSpPr/>
            <p:nvPr/>
          </p:nvSpPr>
          <p:spPr>
            <a:xfrm>
              <a:off x="-53097" y="5640009"/>
              <a:ext cx="12190869" cy="463463"/>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lIns="252000" rtlCol="0" anchor="ctr"/>
            <a:lstStyle/>
            <a:p>
              <a:r>
                <a:rPr lang="en-GB">
                  <a:solidFill>
                    <a:schemeClr val="tx1"/>
                  </a:solidFill>
                  <a:latin typeface="Arial" panose="020B0604020202020204" pitchFamily="34" charset="0"/>
                </a:rPr>
                <a:t>Does committee prefer to assume that people who switch to BSC from active treatment are subject to the induction phase BSC outcomes, or maintenance phase BSC outcomes?</a:t>
              </a:r>
            </a:p>
          </p:txBody>
        </p:sp>
        <p:grpSp>
          <p:nvGrpSpPr>
            <p:cNvPr id="12" name="Group 11">
              <a:extLst>
                <a:ext uri="{FF2B5EF4-FFF2-40B4-BE49-F238E27FC236}">
                  <a16:creationId xmlns:a16="http://schemas.microsoft.com/office/drawing/2014/main" id="{80797D51-3CB2-DA91-3A63-F9239154CE6C}"/>
                </a:ext>
                <a:ext uri="{C183D7F6-B498-43B3-948B-1728B52AA6E4}">
                  <adec:decorative xmlns:adec="http://schemas.microsoft.com/office/drawing/2017/decorative" val="1"/>
                </a:ext>
              </a:extLst>
            </p:cNvPr>
            <p:cNvGrpSpPr/>
            <p:nvPr/>
          </p:nvGrpSpPr>
          <p:grpSpPr>
            <a:xfrm>
              <a:off x="-358996" y="5645258"/>
              <a:ext cx="576000" cy="481195"/>
              <a:chOff x="-3255489" y="4147021"/>
              <a:chExt cx="576000" cy="481195"/>
            </a:xfrm>
          </p:grpSpPr>
          <p:sp>
            <p:nvSpPr>
              <p:cNvPr id="14" name="Oval 13">
                <a:extLst>
                  <a:ext uri="{FF2B5EF4-FFF2-40B4-BE49-F238E27FC236}">
                    <a16:creationId xmlns:a16="http://schemas.microsoft.com/office/drawing/2014/main" id="{A74D0B50-F03F-6A92-C968-6E12E417E5B6}"/>
                  </a:ext>
                </a:extLst>
              </p:cNvPr>
              <p:cNvSpPr/>
              <p:nvPr/>
            </p:nvSpPr>
            <p:spPr>
              <a:xfrm>
                <a:off x="-3255489" y="4147021"/>
                <a:ext cx="576000" cy="437876"/>
              </a:xfrm>
              <a:prstGeom prst="ellipse">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endParaRPr>
              </a:p>
            </p:txBody>
          </p:sp>
          <p:pic>
            <p:nvPicPr>
              <p:cNvPr id="17" name="Graphic 16">
                <a:extLst>
                  <a:ext uri="{FF2B5EF4-FFF2-40B4-BE49-F238E27FC236}">
                    <a16:creationId xmlns:a16="http://schemas.microsoft.com/office/drawing/2014/main" id="{10B146D9-81AA-8AA6-EBC7-671C3A3A7A06}"/>
                  </a:ext>
                  <a:ext uri="{C183D7F6-B498-43B3-948B-1728B52AA6E4}">
                    <adec:decorative xmlns:adec="http://schemas.microsoft.com/office/drawing/2017/decorative" val="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181322" y="4164753"/>
                <a:ext cx="463463" cy="463463"/>
              </a:xfrm>
              <a:prstGeom prst="rect">
                <a:avLst/>
              </a:prstGeom>
            </p:spPr>
          </p:pic>
        </p:grpSp>
      </p:grpSp>
      <p:pic>
        <p:nvPicPr>
          <p:cNvPr id="5" name="Picture 4">
            <a:extLst>
              <a:ext uri="{FF2B5EF4-FFF2-40B4-BE49-F238E27FC236}">
                <a16:creationId xmlns:a16="http://schemas.microsoft.com/office/drawing/2014/main" id="{D734DFC3-D1D8-91A2-0C21-DEE9F07F4732}"/>
              </a:ext>
              <a:ext uri="{C183D7F6-B498-43B3-948B-1728B52AA6E4}">
                <adec:decorative xmlns:adec="http://schemas.microsoft.com/office/drawing/2017/decorative" val="1"/>
              </a:ext>
            </a:extLst>
          </p:cNvPr>
          <p:cNvPicPr>
            <a:picLocks noChangeAspect="1"/>
          </p:cNvPicPr>
          <p:nvPr/>
        </p:nvPicPr>
        <p:blipFill rotWithShape="1">
          <a:blip r:embed="rId7"/>
          <a:srcRect l="16406" t="4575" r="14821" b="4613"/>
          <a:stretch/>
        </p:blipFill>
        <p:spPr>
          <a:xfrm>
            <a:off x="11611309" y="26886"/>
            <a:ext cx="580691" cy="580691"/>
          </a:xfrm>
          <a:prstGeom prst="rect">
            <a:avLst/>
          </a:prstGeom>
        </p:spPr>
      </p:pic>
      <p:sp>
        <p:nvSpPr>
          <p:cNvPr id="3" name="Text Placeholder 12">
            <a:extLst>
              <a:ext uri="{FF2B5EF4-FFF2-40B4-BE49-F238E27FC236}">
                <a16:creationId xmlns:a16="http://schemas.microsoft.com/office/drawing/2014/main" id="{11A35FFC-E5D5-EEFF-AE37-42CF192DC8A5}"/>
              </a:ext>
            </a:extLst>
          </p:cNvPr>
          <p:cNvSpPr txBox="1">
            <a:spLocks/>
          </p:cNvSpPr>
          <p:nvPr/>
        </p:nvSpPr>
        <p:spPr>
          <a:xfrm>
            <a:off x="875375" y="6418544"/>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BSC, Best supportive care; EAG, External Assessment Group; </a:t>
            </a:r>
            <a:r>
              <a:rPr lang="en-GB" err="1"/>
              <a:t>HiSCR</a:t>
            </a:r>
            <a:r>
              <a:rPr lang="en-GB"/>
              <a:t>, Hidradenitis Suppurativa Clinical Response; HS, Hidradenitis suppurativa; QALYs, Quality-adjusted life years</a:t>
            </a:r>
          </a:p>
        </p:txBody>
      </p:sp>
      <p:sp>
        <p:nvSpPr>
          <p:cNvPr id="7" name="Rectangle 6" descr="Marker showing slides are confidential ">
            <a:extLst>
              <a:ext uri="{FF2B5EF4-FFF2-40B4-BE49-F238E27FC236}">
                <a16:creationId xmlns:a16="http://schemas.microsoft.com/office/drawing/2014/main" id="{8341135E-B65B-90AD-53FD-4F88C0898482}"/>
              </a:ext>
              <a:ext uri="{C183D7F6-B498-43B3-948B-1728B52AA6E4}">
                <adec:decorative xmlns:adec="http://schemas.microsoft.com/office/drawing/2017/decorative" val="0"/>
              </a:ext>
            </a:extLst>
          </p:cNvPr>
          <p:cNvSpPr/>
          <p:nvPr/>
        </p:nvSpPr>
        <p:spPr>
          <a:xfrm>
            <a:off x="5334000" y="0"/>
            <a:ext cx="15240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Arial" panose="020B0604020202020204" pitchFamily="34" charset="0"/>
              </a:rPr>
              <a:t>CONFIDENTIAL</a:t>
            </a:r>
          </a:p>
        </p:txBody>
      </p:sp>
    </p:spTree>
    <p:extLst>
      <p:ext uri="{BB962C8B-B14F-4D97-AF65-F5344CB8AC3E}">
        <p14:creationId xmlns:p14="http://schemas.microsoft.com/office/powerpoint/2010/main" val="18529831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CF36BE-4BD4-F03A-CAB3-F9F5D1365D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AC7A82-0BE3-8123-1447-E472ECD1C339}"/>
              </a:ext>
            </a:extLst>
          </p:cNvPr>
          <p:cNvSpPr>
            <a:spLocks noGrp="1"/>
          </p:cNvSpPr>
          <p:nvPr>
            <p:ph type="title"/>
          </p:nvPr>
        </p:nvSpPr>
        <p:spPr>
          <a:xfrm>
            <a:off x="143413" y="235854"/>
            <a:ext cx="11384849" cy="612378"/>
          </a:xfrm>
        </p:spPr>
        <p:txBody>
          <a:bodyPr>
            <a:noAutofit/>
          </a:bodyPr>
          <a:lstStyle/>
          <a:p>
            <a:r>
              <a:rPr lang="en-GB" sz="2800"/>
              <a:t>Key issue: Selective imposition of mortality</a:t>
            </a:r>
            <a:br>
              <a:rPr lang="en-GB" sz="2800" b="1" kern="1600">
                <a:effectLst/>
                <a:latin typeface="Arial" panose="020B0604020202020204" pitchFamily="34" charset="0"/>
                <a:ea typeface="Times New Roman" panose="02020603050405020304" pitchFamily="18" charset="0"/>
                <a:cs typeface="Times New Roman" panose="02020603050405020304" pitchFamily="18" charset="0"/>
              </a:rPr>
            </a:br>
            <a:endParaRPr lang="en-GB" sz="2800"/>
          </a:p>
        </p:txBody>
      </p:sp>
      <p:sp>
        <p:nvSpPr>
          <p:cNvPr id="15" name="Rectangle 14">
            <a:extLst>
              <a:ext uri="{FF2B5EF4-FFF2-40B4-BE49-F238E27FC236}">
                <a16:creationId xmlns:a16="http://schemas.microsoft.com/office/drawing/2014/main" id="{DA9B870A-D2D4-31F3-9C5D-6C9994E1502B}"/>
              </a:ext>
            </a:extLst>
          </p:cNvPr>
          <p:cNvSpPr/>
          <p:nvPr/>
        </p:nvSpPr>
        <p:spPr>
          <a:xfrm>
            <a:off x="143413" y="1877822"/>
            <a:ext cx="11832607" cy="1941143"/>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a:solidFill>
                  <a:schemeClr val="accent2"/>
                </a:solidFill>
                <a:latin typeface="Arial" panose="020B0604020202020204" pitchFamily="34" charset="0"/>
              </a:rPr>
              <a:t>Company: </a:t>
            </a:r>
          </a:p>
          <a:p>
            <a:pPr marL="285750" indent="-285750">
              <a:buFont typeface="Arial" panose="020B0604020202020204" pitchFamily="34" charset="0"/>
              <a:buChar char="•"/>
            </a:pPr>
            <a:r>
              <a:rPr lang="en-GB">
                <a:solidFill>
                  <a:schemeClr val="tx1"/>
                </a:solidFill>
                <a:latin typeface="Arial" panose="020B0604020202020204" pitchFamily="34" charset="0"/>
              </a:rPr>
              <a:t>Not identified any evidence to inform distribution of mortality risk based on </a:t>
            </a:r>
            <a:r>
              <a:rPr lang="en-GB" err="1">
                <a:solidFill>
                  <a:schemeClr val="tx1"/>
                </a:solidFill>
                <a:latin typeface="Arial" panose="020B0604020202020204" pitchFamily="34" charset="0"/>
              </a:rPr>
              <a:t>HiSCR</a:t>
            </a:r>
            <a:r>
              <a:rPr lang="en-GB">
                <a:solidFill>
                  <a:schemeClr val="tx1"/>
                </a:solidFill>
                <a:latin typeface="Arial" panose="020B0604020202020204" pitchFamily="34" charset="0"/>
              </a:rPr>
              <a:t> response levels</a:t>
            </a:r>
          </a:p>
          <a:p>
            <a:pPr marL="285750" indent="-285750">
              <a:buFont typeface="Arial" panose="020B0604020202020204" pitchFamily="34" charset="0"/>
              <a:buChar char="•"/>
            </a:pPr>
            <a:r>
              <a:rPr lang="en-GB">
                <a:solidFill>
                  <a:schemeClr val="tx1"/>
                </a:solidFill>
                <a:latin typeface="Arial" panose="020B0604020202020204" pitchFamily="34" charset="0"/>
              </a:rPr>
              <a:t>Source study noted that people who underwent surgery were more likely to have more severe HS→ people in non-response (more severe) health state assumed to have increased mortality risk </a:t>
            </a:r>
          </a:p>
          <a:p>
            <a:pPr marL="285750" indent="-285750">
              <a:buFont typeface="Arial" panose="020B0604020202020204" pitchFamily="34" charset="0"/>
              <a:buChar char="•"/>
            </a:pPr>
            <a:r>
              <a:rPr lang="en-GB">
                <a:solidFill>
                  <a:schemeClr val="tx1"/>
                </a:solidFill>
                <a:latin typeface="Arial" panose="020B0604020202020204" pitchFamily="34" charset="0"/>
              </a:rPr>
              <a:t>Assumed that severity of HS is a causal factor in comorbidities that contribute to increased mortality</a:t>
            </a:r>
          </a:p>
          <a:p>
            <a:pPr marL="285750" indent="-285750">
              <a:buFont typeface="Arial" panose="020B0604020202020204" pitchFamily="34" charset="0"/>
              <a:buChar char="•"/>
            </a:pPr>
            <a:r>
              <a:rPr lang="en-GB">
                <a:solidFill>
                  <a:schemeClr val="tx1"/>
                </a:solidFill>
                <a:latin typeface="Arial" panose="020B0604020202020204" pitchFamily="34" charset="0"/>
              </a:rPr>
              <a:t>Current CS base-case assumption may underestimate the mortality risk for those in most severe health states → conducted scenarios applying SMR to all health states</a:t>
            </a:r>
          </a:p>
        </p:txBody>
      </p:sp>
      <p:sp>
        <p:nvSpPr>
          <p:cNvPr id="16" name="Rectangle 15">
            <a:extLst>
              <a:ext uri="{FF2B5EF4-FFF2-40B4-BE49-F238E27FC236}">
                <a16:creationId xmlns:a16="http://schemas.microsoft.com/office/drawing/2014/main" id="{DCF242EE-06BE-75BA-9516-FEAD3465F972}"/>
              </a:ext>
            </a:extLst>
          </p:cNvPr>
          <p:cNvSpPr/>
          <p:nvPr/>
        </p:nvSpPr>
        <p:spPr>
          <a:xfrm>
            <a:off x="143412" y="3887402"/>
            <a:ext cx="11832608" cy="199769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tx1"/>
                </a:solidFill>
                <a:latin typeface="Arial" panose="020B0604020202020204" pitchFamily="34" charset="0"/>
              </a:rPr>
              <a:t>EAG: </a:t>
            </a:r>
          </a:p>
          <a:p>
            <a:pPr marL="285750" indent="-285750">
              <a:buFont typeface="Arial" panose="020B0604020202020204" pitchFamily="34" charset="0"/>
              <a:buChar char="•"/>
            </a:pPr>
            <a:r>
              <a:rPr lang="en-GB" dirty="0">
                <a:solidFill>
                  <a:schemeClr val="tx1"/>
                </a:solidFill>
              </a:rPr>
              <a:t>EAG’s understanding that excess mortality related to HS also attributable to long-standing metabolic and cardiovascular co-morbidities, which are not fully resolved immediately upon achieving a response to treatment</a:t>
            </a:r>
          </a:p>
          <a:p>
            <a:pPr marL="285750" indent="-285750">
              <a:buFont typeface="Arial" panose="020B0604020202020204" pitchFamily="34" charset="0"/>
              <a:buChar char="•"/>
            </a:pPr>
            <a:r>
              <a:rPr lang="en-GB" dirty="0">
                <a:solidFill>
                  <a:schemeClr val="tx1"/>
                </a:solidFill>
              </a:rPr>
              <a:t>Unclear whether it is appropriate that people in response health states are exempt from this excess mortality risk</a:t>
            </a:r>
            <a:endParaRPr lang="en-GB" dirty="0">
              <a:solidFill>
                <a:schemeClr val="tx1"/>
              </a:solidFill>
              <a:latin typeface="Segoe UI" panose="020B0502040204020203" pitchFamily="34" charset="0"/>
            </a:endParaRPr>
          </a:p>
          <a:p>
            <a:pPr marL="285750" indent="-285750">
              <a:buFont typeface="Arial" panose="020B0604020202020204" pitchFamily="34" charset="0"/>
              <a:buChar char="•"/>
            </a:pPr>
            <a:r>
              <a:rPr lang="en-GB" dirty="0">
                <a:solidFill>
                  <a:schemeClr val="tx1"/>
                </a:solidFill>
              </a:rPr>
              <a:t>Not in line with approach TA392 and TA935</a:t>
            </a:r>
          </a:p>
          <a:p>
            <a:pPr marL="285750" indent="-285750">
              <a:buFont typeface="Arial" panose="020B0604020202020204" pitchFamily="34" charset="0"/>
              <a:buChar char="•"/>
            </a:pPr>
            <a:r>
              <a:rPr lang="en-GB" dirty="0">
                <a:solidFill>
                  <a:schemeClr val="tx1"/>
                </a:solidFill>
              </a:rPr>
              <a:t>Provides scenarios: applying general population mortality to all health states, applying SMR of 1.86 to all health states and applying SMR of 1.48 to all health states</a:t>
            </a:r>
          </a:p>
        </p:txBody>
      </p:sp>
      <p:sp>
        <p:nvSpPr>
          <p:cNvPr id="13" name="Rectangle 12">
            <a:extLst>
              <a:ext uri="{FF2B5EF4-FFF2-40B4-BE49-F238E27FC236}">
                <a16:creationId xmlns:a16="http://schemas.microsoft.com/office/drawing/2014/main" id="{CD3B6E3A-0A0B-1573-CE3D-C847AAC81489}"/>
              </a:ext>
            </a:extLst>
          </p:cNvPr>
          <p:cNvSpPr/>
          <p:nvPr/>
        </p:nvSpPr>
        <p:spPr>
          <a:xfrm>
            <a:off x="149199" y="688679"/>
            <a:ext cx="11832608" cy="1120706"/>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a:solidFill>
                  <a:schemeClr val="accent1"/>
                </a:solidFill>
                <a:latin typeface="Arial" panose="020B0604020202020204" pitchFamily="34" charset="0"/>
              </a:rPr>
              <a:t>Background</a:t>
            </a:r>
          </a:p>
          <a:p>
            <a:pPr marL="285750" indent="-285750">
              <a:buFont typeface="Arial" panose="020B0604020202020204" pitchFamily="34" charset="0"/>
              <a:buChar char="•"/>
            </a:pPr>
            <a:r>
              <a:rPr lang="en-GB">
                <a:solidFill>
                  <a:schemeClr val="tx1"/>
                </a:solidFill>
                <a:latin typeface="Arial" panose="020B0604020202020204" pitchFamily="34" charset="0"/>
              </a:rPr>
              <a:t>In company’s model, a standardised mortality ratio (SMR) of 1.86, reflecting excess mortality in people who have undergone surgery for severe HS, was applied only to people in the non-response health state</a:t>
            </a:r>
          </a:p>
          <a:p>
            <a:pPr marL="285750" indent="-285750">
              <a:buFont typeface="Arial" panose="020B0604020202020204" pitchFamily="34" charset="0"/>
              <a:buChar char="•"/>
            </a:pPr>
            <a:r>
              <a:rPr lang="en-GB">
                <a:solidFill>
                  <a:schemeClr val="tx1"/>
                </a:solidFill>
                <a:latin typeface="Arial" panose="020B0604020202020204" pitchFamily="34" charset="0"/>
              </a:rPr>
              <a:t>Crude SMR of 1.86 used but source study also reports an adjusted SMR of 1.48</a:t>
            </a:r>
          </a:p>
        </p:txBody>
      </p:sp>
      <p:sp>
        <p:nvSpPr>
          <p:cNvPr id="4" name="Text Placeholder 12">
            <a:extLst>
              <a:ext uri="{FF2B5EF4-FFF2-40B4-BE49-F238E27FC236}">
                <a16:creationId xmlns:a16="http://schemas.microsoft.com/office/drawing/2014/main" id="{D654860D-0267-24A7-DB49-FCBA64F62FA6}"/>
              </a:ext>
            </a:extLst>
          </p:cNvPr>
          <p:cNvSpPr txBox="1">
            <a:spLocks/>
          </p:cNvSpPr>
          <p:nvPr/>
        </p:nvSpPr>
        <p:spPr>
          <a:xfrm>
            <a:off x="875375" y="6423217"/>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grpSp>
        <p:nvGrpSpPr>
          <p:cNvPr id="6" name="Group 5">
            <a:extLst>
              <a:ext uri="{FF2B5EF4-FFF2-40B4-BE49-F238E27FC236}">
                <a16:creationId xmlns:a16="http://schemas.microsoft.com/office/drawing/2014/main" id="{7F3C9412-5DA4-4B6C-63FB-B95681530CF7}"/>
              </a:ext>
            </a:extLst>
          </p:cNvPr>
          <p:cNvGrpSpPr/>
          <p:nvPr/>
        </p:nvGrpSpPr>
        <p:grpSpPr>
          <a:xfrm>
            <a:off x="1543909" y="5951631"/>
            <a:ext cx="8583855" cy="588429"/>
            <a:chOff x="-1027781" y="5541505"/>
            <a:chExt cx="12928063" cy="611192"/>
          </a:xfrm>
        </p:grpSpPr>
        <p:sp>
          <p:nvSpPr>
            <p:cNvPr id="11" name="Rectangle 10" descr="Question to committee">
              <a:extLst>
                <a:ext uri="{FF2B5EF4-FFF2-40B4-BE49-F238E27FC236}">
                  <a16:creationId xmlns:a16="http://schemas.microsoft.com/office/drawing/2014/main" id="{7BDDB5FB-836F-FA02-2E04-D3EBAA981609}"/>
                </a:ext>
              </a:extLst>
            </p:cNvPr>
            <p:cNvSpPr/>
            <p:nvPr/>
          </p:nvSpPr>
          <p:spPr>
            <a:xfrm>
              <a:off x="-290588" y="5559498"/>
              <a:ext cx="12190870" cy="522757"/>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lIns="252000" rtlCol="0" anchor="ctr"/>
            <a:lstStyle/>
            <a:p>
              <a:r>
                <a:rPr lang="en-GB">
                  <a:solidFill>
                    <a:schemeClr val="tx1"/>
                  </a:solidFill>
                  <a:latin typeface="Arial" panose="020B0604020202020204" pitchFamily="34" charset="0"/>
                </a:rPr>
                <a:t>What is the committee’s preferred approach for modelling mortality?</a:t>
              </a:r>
            </a:p>
          </p:txBody>
        </p:sp>
        <p:grpSp>
          <p:nvGrpSpPr>
            <p:cNvPr id="12" name="Group 11">
              <a:extLst>
                <a:ext uri="{FF2B5EF4-FFF2-40B4-BE49-F238E27FC236}">
                  <a16:creationId xmlns:a16="http://schemas.microsoft.com/office/drawing/2014/main" id="{80797D51-3CB2-DA91-3A63-F9239154CE6C}"/>
                </a:ext>
                <a:ext uri="{C183D7F6-B498-43B3-948B-1728B52AA6E4}">
                  <adec:decorative xmlns:adec="http://schemas.microsoft.com/office/drawing/2017/decorative" val="1"/>
                </a:ext>
              </a:extLst>
            </p:cNvPr>
            <p:cNvGrpSpPr/>
            <p:nvPr/>
          </p:nvGrpSpPr>
          <p:grpSpPr>
            <a:xfrm>
              <a:off x="-1027781" y="5541505"/>
              <a:ext cx="889788" cy="611192"/>
              <a:chOff x="-3924274" y="4043268"/>
              <a:chExt cx="889788" cy="611192"/>
            </a:xfrm>
          </p:grpSpPr>
          <p:sp>
            <p:nvSpPr>
              <p:cNvPr id="14" name="Oval 13">
                <a:extLst>
                  <a:ext uri="{FF2B5EF4-FFF2-40B4-BE49-F238E27FC236}">
                    <a16:creationId xmlns:a16="http://schemas.microsoft.com/office/drawing/2014/main" id="{A74D0B50-F03F-6A92-C968-6E12E417E5B6}"/>
                  </a:ext>
                </a:extLst>
              </p:cNvPr>
              <p:cNvSpPr/>
              <p:nvPr/>
            </p:nvSpPr>
            <p:spPr>
              <a:xfrm>
                <a:off x="-3924274" y="4043268"/>
                <a:ext cx="889788" cy="542896"/>
              </a:xfrm>
              <a:prstGeom prst="ellipse">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endParaRPr>
              </a:p>
            </p:txBody>
          </p:sp>
          <p:pic>
            <p:nvPicPr>
              <p:cNvPr id="17" name="Graphic 16">
                <a:extLst>
                  <a:ext uri="{FF2B5EF4-FFF2-40B4-BE49-F238E27FC236}">
                    <a16:creationId xmlns:a16="http://schemas.microsoft.com/office/drawing/2014/main" id="{10B146D9-81AA-8AA6-EBC7-671C3A3A7A06}"/>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784977" y="4043268"/>
                <a:ext cx="611193" cy="611192"/>
              </a:xfrm>
              <a:prstGeom prst="rect">
                <a:avLst/>
              </a:prstGeom>
            </p:spPr>
          </p:pic>
        </p:grpSp>
      </p:grpSp>
      <p:pic>
        <p:nvPicPr>
          <p:cNvPr id="7" name="Picture 6">
            <a:extLst>
              <a:ext uri="{FF2B5EF4-FFF2-40B4-BE49-F238E27FC236}">
                <a16:creationId xmlns:a16="http://schemas.microsoft.com/office/drawing/2014/main" id="{C4B14497-F951-0216-F876-BBB724E592C8}"/>
              </a:ext>
              <a:ext uri="{C183D7F6-B498-43B3-948B-1728B52AA6E4}">
                <adec:decorative xmlns:adec="http://schemas.microsoft.com/office/drawing/2017/decorative" val="1"/>
              </a:ext>
            </a:extLst>
          </p:cNvPr>
          <p:cNvPicPr>
            <a:picLocks noChangeAspect="1"/>
          </p:cNvPicPr>
          <p:nvPr/>
        </p:nvPicPr>
        <p:blipFill rotWithShape="1">
          <a:blip r:embed="rId5"/>
          <a:srcRect l="16406" t="4575" r="14821" b="4613"/>
          <a:stretch/>
        </p:blipFill>
        <p:spPr>
          <a:xfrm>
            <a:off x="11611309" y="26886"/>
            <a:ext cx="580691" cy="580691"/>
          </a:xfrm>
          <a:prstGeom prst="rect">
            <a:avLst/>
          </a:prstGeom>
        </p:spPr>
      </p:pic>
      <p:sp>
        <p:nvSpPr>
          <p:cNvPr id="3" name="Text Placeholder 12">
            <a:extLst>
              <a:ext uri="{FF2B5EF4-FFF2-40B4-BE49-F238E27FC236}">
                <a16:creationId xmlns:a16="http://schemas.microsoft.com/office/drawing/2014/main" id="{556F1331-1EA8-78F6-9459-BD66956D30E9}"/>
              </a:ext>
            </a:extLst>
          </p:cNvPr>
          <p:cNvSpPr txBox="1">
            <a:spLocks/>
          </p:cNvSpPr>
          <p:nvPr/>
        </p:nvSpPr>
        <p:spPr>
          <a:xfrm>
            <a:off x="875375" y="6418544"/>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CS, Company submission; EAG, External Assessment Group; </a:t>
            </a:r>
            <a:r>
              <a:rPr lang="en-GB" err="1"/>
              <a:t>HiSCR</a:t>
            </a:r>
            <a:r>
              <a:rPr lang="en-GB"/>
              <a:t>, Hidradenitis Suppurativa Clinical Response; HS, Hidradenitis suppurativa; SMR, Standardised mortality ratio</a:t>
            </a:r>
          </a:p>
        </p:txBody>
      </p:sp>
    </p:spTree>
    <p:extLst>
      <p:ext uri="{BB962C8B-B14F-4D97-AF65-F5344CB8AC3E}">
        <p14:creationId xmlns:p14="http://schemas.microsoft.com/office/powerpoint/2010/main" val="2246278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CF36BE-4BD4-F03A-CAB3-F9F5D1365D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AC7A82-0BE3-8123-1447-E472ECD1C339}"/>
              </a:ext>
            </a:extLst>
          </p:cNvPr>
          <p:cNvSpPr>
            <a:spLocks noGrp="1"/>
          </p:cNvSpPr>
          <p:nvPr>
            <p:ph type="title"/>
          </p:nvPr>
        </p:nvSpPr>
        <p:spPr>
          <a:xfrm>
            <a:off x="466724" y="263524"/>
            <a:ext cx="11384849" cy="612378"/>
          </a:xfrm>
        </p:spPr>
        <p:txBody>
          <a:bodyPr>
            <a:noAutofit/>
          </a:bodyPr>
          <a:lstStyle/>
          <a:p>
            <a:r>
              <a:rPr lang="en-GB" sz="2800"/>
              <a:t>Key issue: Analysis and implementation of utilities</a:t>
            </a:r>
            <a:br>
              <a:rPr lang="en-GB" sz="2800"/>
            </a:br>
            <a:br>
              <a:rPr lang="en-GB" sz="2800" b="1" kern="1600">
                <a:effectLst/>
                <a:latin typeface="Arial" panose="020B0604020202020204" pitchFamily="34" charset="0"/>
                <a:ea typeface="Times New Roman" panose="02020603050405020304" pitchFamily="18" charset="0"/>
                <a:cs typeface="Times New Roman" panose="02020603050405020304" pitchFamily="18" charset="0"/>
              </a:rPr>
            </a:br>
            <a:endParaRPr lang="en-GB" sz="2800"/>
          </a:p>
        </p:txBody>
      </p:sp>
      <p:sp>
        <p:nvSpPr>
          <p:cNvPr id="13" name="Rectangle 12">
            <a:extLst>
              <a:ext uri="{FF2B5EF4-FFF2-40B4-BE49-F238E27FC236}">
                <a16:creationId xmlns:a16="http://schemas.microsoft.com/office/drawing/2014/main" id="{CD3B6E3A-0A0B-1573-CE3D-C847AAC81489}"/>
              </a:ext>
            </a:extLst>
          </p:cNvPr>
          <p:cNvSpPr/>
          <p:nvPr/>
        </p:nvSpPr>
        <p:spPr>
          <a:xfrm>
            <a:off x="129241" y="815618"/>
            <a:ext cx="11832608" cy="5607599"/>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a:solidFill>
                  <a:schemeClr val="accent1"/>
                </a:solidFill>
                <a:latin typeface="Arial" panose="020B0604020202020204" pitchFamily="34" charset="0"/>
              </a:rPr>
              <a:t>Background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a:ln>
                  <a:noFill/>
                </a:ln>
                <a:solidFill>
                  <a:srgbClr val="000000"/>
                </a:solidFill>
                <a:effectLst/>
                <a:uLnTx/>
                <a:uFillTx/>
                <a:latin typeface="Arial" panose="020B0604020202020204" pitchFamily="34" charset="0"/>
                <a:ea typeface="+mn-ea"/>
                <a:cs typeface="+mn-cs"/>
              </a:rPr>
              <a:t>EQ-5D-3L data collected throughout trial period from BE HEARD studies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a:ln>
                  <a:noFill/>
                </a:ln>
                <a:solidFill>
                  <a:srgbClr val="000000"/>
                </a:solidFill>
                <a:effectLst/>
                <a:uLnTx/>
                <a:uFillTx/>
                <a:latin typeface="Arial" panose="020B0604020202020204" pitchFamily="34" charset="0"/>
                <a:ea typeface="+mn-ea"/>
                <a:cs typeface="+mn-cs"/>
              </a:rPr>
              <a:t>In company’s model, utility values were assumed to be dependent on health state, treatment arm and treatment period (initial vs maintenance)</a:t>
            </a:r>
          </a:p>
          <a:p>
            <a:pPr marR="0" lvl="0" algn="l" defTabSz="914400" rtl="0" eaLnBrk="1" fontAlgn="auto" latinLnBrk="0" hangingPunct="1">
              <a:lnSpc>
                <a:spcPct val="100000"/>
              </a:lnSpc>
              <a:spcBef>
                <a:spcPts val="0"/>
              </a:spcBef>
              <a:spcAft>
                <a:spcPts val="0"/>
              </a:spcAft>
              <a:buClrTx/>
              <a:buSzTx/>
              <a:tabLst/>
              <a:defRPr/>
            </a:pPr>
            <a:endParaRPr lang="en-GB">
              <a:solidFill>
                <a:srgbClr val="000000"/>
              </a:solidFill>
              <a:latin typeface="Arial" panose="020B0604020202020204" pitchFamily="34" charset="0"/>
            </a:endParaRPr>
          </a:p>
          <a:p>
            <a:pPr marR="0" lvl="0" algn="l" defTabSz="914400" rtl="0" eaLnBrk="1" fontAlgn="auto" latinLnBrk="0" hangingPunct="1">
              <a:lnSpc>
                <a:spcPct val="100000"/>
              </a:lnSpc>
              <a:spcBef>
                <a:spcPts val="0"/>
              </a:spcBef>
              <a:spcAft>
                <a:spcPts val="0"/>
              </a:spcAft>
              <a:buClrTx/>
              <a:buSzTx/>
              <a:tabLst/>
              <a:defRPr/>
            </a:pPr>
            <a:endParaRPr kumimoji="0" lang="en-GB"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pic>
        <p:nvPicPr>
          <p:cNvPr id="3" name="Picture 2">
            <a:extLst>
              <a:ext uri="{FF2B5EF4-FFF2-40B4-BE49-F238E27FC236}">
                <a16:creationId xmlns:a16="http://schemas.microsoft.com/office/drawing/2014/main" id="{E60E035E-63C3-652B-11D6-73AE31B4F7AB}"/>
              </a:ext>
              <a:ext uri="{C183D7F6-B498-43B3-948B-1728B52AA6E4}">
                <adec:decorative xmlns:adec="http://schemas.microsoft.com/office/drawing/2017/decorative" val="1"/>
              </a:ext>
            </a:extLst>
          </p:cNvPr>
          <p:cNvPicPr>
            <a:picLocks/>
          </p:cNvPicPr>
          <p:nvPr/>
        </p:nvPicPr>
        <p:blipFill rotWithShape="1">
          <a:blip r:embed="rId3"/>
          <a:srcRect l="15651" t="4371" r="14330" b="4307"/>
          <a:stretch/>
        </p:blipFill>
        <p:spPr>
          <a:xfrm>
            <a:off x="11649550" y="15794"/>
            <a:ext cx="540000" cy="540000"/>
          </a:xfrm>
          <a:prstGeom prst="rect">
            <a:avLst/>
          </a:prstGeom>
        </p:spPr>
      </p:pic>
      <p:sp>
        <p:nvSpPr>
          <p:cNvPr id="4" name="Text Placeholder 12">
            <a:extLst>
              <a:ext uri="{FF2B5EF4-FFF2-40B4-BE49-F238E27FC236}">
                <a16:creationId xmlns:a16="http://schemas.microsoft.com/office/drawing/2014/main" id="{D654860D-0267-24A7-DB49-FCBA64F62FA6}"/>
              </a:ext>
            </a:extLst>
          </p:cNvPr>
          <p:cNvSpPr txBox="1">
            <a:spLocks/>
          </p:cNvSpPr>
          <p:nvPr/>
        </p:nvSpPr>
        <p:spPr>
          <a:xfrm>
            <a:off x="875375" y="6423217"/>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graphicFrame>
        <p:nvGraphicFramePr>
          <p:cNvPr id="5" name="Table 4">
            <a:extLst>
              <a:ext uri="{FF2B5EF4-FFF2-40B4-BE49-F238E27FC236}">
                <a16:creationId xmlns:a16="http://schemas.microsoft.com/office/drawing/2014/main" id="{CB0B7544-6410-CF30-3686-45F55B150D17}"/>
              </a:ext>
            </a:extLst>
          </p:cNvPr>
          <p:cNvGraphicFramePr>
            <a:graphicFrameLocks noGrp="1"/>
          </p:cNvGraphicFramePr>
          <p:nvPr>
            <p:extLst>
              <p:ext uri="{D42A27DB-BD31-4B8C-83A1-F6EECF244321}">
                <p14:modId xmlns:p14="http://schemas.microsoft.com/office/powerpoint/2010/main" val="2001020063"/>
              </p:ext>
            </p:extLst>
          </p:nvPr>
        </p:nvGraphicFramePr>
        <p:xfrm>
          <a:off x="466724" y="2348177"/>
          <a:ext cx="10102523" cy="4019358"/>
        </p:xfrm>
        <a:graphic>
          <a:graphicData uri="http://schemas.openxmlformats.org/drawingml/2006/table">
            <a:tbl>
              <a:tblPr firstRow="1" firstCol="1" bandRow="1">
                <a:tableStyleId>{5C22544A-7EE6-4342-B048-85BDC9FD1C3A}</a:tableStyleId>
              </a:tblPr>
              <a:tblGrid>
                <a:gridCol w="3455063">
                  <a:extLst>
                    <a:ext uri="{9D8B030D-6E8A-4147-A177-3AD203B41FA5}">
                      <a16:colId xmlns:a16="http://schemas.microsoft.com/office/drawing/2014/main" val="1388765886"/>
                    </a:ext>
                  </a:extLst>
                </a:gridCol>
                <a:gridCol w="3707627">
                  <a:extLst>
                    <a:ext uri="{9D8B030D-6E8A-4147-A177-3AD203B41FA5}">
                      <a16:colId xmlns:a16="http://schemas.microsoft.com/office/drawing/2014/main" val="3798891830"/>
                    </a:ext>
                  </a:extLst>
                </a:gridCol>
                <a:gridCol w="2939833">
                  <a:extLst>
                    <a:ext uri="{9D8B030D-6E8A-4147-A177-3AD203B41FA5}">
                      <a16:colId xmlns:a16="http://schemas.microsoft.com/office/drawing/2014/main" val="1117560380"/>
                    </a:ext>
                  </a:extLst>
                </a:gridCol>
              </a:tblGrid>
              <a:tr h="382875">
                <a:tc>
                  <a:txBody>
                    <a:bodyPr/>
                    <a:lstStyle/>
                    <a:p>
                      <a:pPr>
                        <a:spcAft>
                          <a:spcPts val="200"/>
                        </a:spcAft>
                      </a:pPr>
                      <a:r>
                        <a:rPr lang="en-GB" sz="1800">
                          <a:effectLst/>
                        </a:rPr>
                        <a:t>Response health state</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lang="en-GB" sz="1800">
                          <a:effectLst/>
                        </a:rPr>
                        <a:t>Biologics</a:t>
                      </a:r>
                    </a:p>
                    <a:p>
                      <a:pPr algn="ctr">
                        <a:spcAft>
                          <a:spcPts val="200"/>
                        </a:spcAft>
                      </a:pPr>
                      <a:r>
                        <a:rPr lang="en-GB" sz="1800">
                          <a:effectLst/>
                        </a:rPr>
                        <a:t>mean utility (SE)</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lang="en-GB" sz="1800">
                          <a:effectLst/>
                        </a:rPr>
                        <a:t>Best supportive care</a:t>
                      </a:r>
                    </a:p>
                    <a:p>
                      <a:pPr algn="ctr">
                        <a:spcAft>
                          <a:spcPts val="200"/>
                        </a:spcAft>
                      </a:pPr>
                      <a:r>
                        <a:rPr lang="en-GB" sz="1800">
                          <a:effectLst/>
                        </a:rPr>
                        <a:t>mean utility (SE)</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extLst>
                  <a:ext uri="{0D108BD9-81ED-4DB2-BD59-A6C34878D82A}">
                    <a16:rowId xmlns:a16="http://schemas.microsoft.com/office/drawing/2014/main" val="2141440925"/>
                  </a:ext>
                </a:extLst>
              </a:tr>
              <a:tr h="137017">
                <a:tc gridSpan="3">
                  <a:txBody>
                    <a:bodyPr/>
                    <a:lstStyle/>
                    <a:p>
                      <a:pPr algn="ctr">
                        <a:spcAft>
                          <a:spcPts val="200"/>
                        </a:spcAft>
                      </a:pPr>
                      <a:r>
                        <a:rPr lang="en-GB" sz="1800">
                          <a:effectLst/>
                        </a:rPr>
                        <a:t>Induction phase</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241027453"/>
                  </a:ext>
                </a:extLst>
              </a:tr>
              <a:tr h="248112">
                <a:tc>
                  <a:txBody>
                    <a:bodyPr/>
                    <a:lstStyle/>
                    <a:p>
                      <a:pPr>
                        <a:spcAft>
                          <a:spcPts val="200"/>
                        </a:spcAft>
                      </a:pPr>
                      <a:r>
                        <a:rPr lang="en-GB" sz="1800">
                          <a:effectLst/>
                        </a:rPr>
                        <a:t>Non-response (HiSCR&lt;25)</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lang="en-GB" sz="1800" u="sng" dirty="0" err="1">
                          <a:effectLst/>
                          <a:highlight>
                            <a:srgbClr val="000000"/>
                          </a:highlight>
                        </a:rPr>
                        <a:t>xxxxxxxxxxx</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xxxxxxxxxxx</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extLst>
                  <a:ext uri="{0D108BD9-81ED-4DB2-BD59-A6C34878D82A}">
                    <a16:rowId xmlns:a16="http://schemas.microsoft.com/office/drawing/2014/main" val="789536445"/>
                  </a:ext>
                </a:extLst>
              </a:tr>
              <a:tr h="248112">
                <a:tc>
                  <a:txBody>
                    <a:bodyPr/>
                    <a:lstStyle/>
                    <a:p>
                      <a:pPr>
                        <a:spcAft>
                          <a:spcPts val="200"/>
                        </a:spcAft>
                      </a:pPr>
                      <a:r>
                        <a:rPr lang="en-GB" sz="1800">
                          <a:effectLst/>
                        </a:rPr>
                        <a:t>Partial response (HiSCR25)</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kumimoji="0" lang="en-GB" sz="1800" b="0" i="0" u="sng" strike="noStrike" kern="1200" cap="none" spc="0" normalizeH="0" baseline="0" noProof="0" dirty="0" err="1">
                          <a:ln>
                            <a:noFill/>
                          </a:ln>
                          <a:solidFill>
                            <a:srgbClr val="000000"/>
                          </a:solidFill>
                          <a:effectLst/>
                          <a:highlight>
                            <a:srgbClr val="000000"/>
                          </a:highlight>
                          <a:uLnTx/>
                          <a:uFillTx/>
                          <a:latin typeface="Arial" panose="020B0604020202020204"/>
                          <a:ea typeface="+mn-ea"/>
                          <a:cs typeface="+mn-cs"/>
                        </a:rPr>
                        <a:t>xxxxxxxxxxx</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xxxxxxxxxxx</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extLst>
                  <a:ext uri="{0D108BD9-81ED-4DB2-BD59-A6C34878D82A}">
                    <a16:rowId xmlns:a16="http://schemas.microsoft.com/office/drawing/2014/main" val="3617407320"/>
                  </a:ext>
                </a:extLst>
              </a:tr>
              <a:tr h="137017">
                <a:tc>
                  <a:txBody>
                    <a:bodyPr/>
                    <a:lstStyle/>
                    <a:p>
                      <a:pPr>
                        <a:spcAft>
                          <a:spcPts val="200"/>
                        </a:spcAft>
                      </a:pPr>
                      <a:r>
                        <a:rPr lang="en-GB" sz="1800">
                          <a:effectLst/>
                        </a:rPr>
                        <a:t>Response (HiSCR50)</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kumimoji="0" lang="en-GB" sz="1800" b="0" i="0" u="sng" strike="noStrike" kern="1200" cap="none" spc="0" normalizeH="0" baseline="0" noProof="0" dirty="0" err="1">
                          <a:ln>
                            <a:noFill/>
                          </a:ln>
                          <a:solidFill>
                            <a:srgbClr val="000000"/>
                          </a:solidFill>
                          <a:effectLst/>
                          <a:highlight>
                            <a:srgbClr val="000000"/>
                          </a:highlight>
                          <a:uLnTx/>
                          <a:uFillTx/>
                          <a:latin typeface="Arial" panose="020B0604020202020204"/>
                          <a:ea typeface="+mn-ea"/>
                          <a:cs typeface="+mn-cs"/>
                        </a:rPr>
                        <a:t>xxxxxxxxxxx</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xxxxxxxxxxx</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extLst>
                  <a:ext uri="{0D108BD9-81ED-4DB2-BD59-A6C34878D82A}">
                    <a16:rowId xmlns:a16="http://schemas.microsoft.com/office/drawing/2014/main" val="1290963548"/>
                  </a:ext>
                </a:extLst>
              </a:tr>
              <a:tr h="248112">
                <a:tc>
                  <a:txBody>
                    <a:bodyPr/>
                    <a:lstStyle/>
                    <a:p>
                      <a:pPr>
                        <a:spcAft>
                          <a:spcPts val="200"/>
                        </a:spcAft>
                      </a:pPr>
                      <a:r>
                        <a:rPr lang="en-GB" sz="1800">
                          <a:effectLst/>
                        </a:rPr>
                        <a:t>High response (HiSCR75)</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kumimoji="0" lang="en-GB" sz="1800" b="0" i="0" u="sng" strike="noStrike" kern="1200" cap="none" spc="0" normalizeH="0" baseline="0" noProof="0" dirty="0" err="1">
                          <a:ln>
                            <a:noFill/>
                          </a:ln>
                          <a:solidFill>
                            <a:srgbClr val="000000"/>
                          </a:solidFill>
                          <a:effectLst/>
                          <a:highlight>
                            <a:srgbClr val="000000"/>
                          </a:highlight>
                          <a:uLnTx/>
                          <a:uFillTx/>
                          <a:latin typeface="Arial" panose="020B0604020202020204"/>
                          <a:ea typeface="+mn-ea"/>
                          <a:cs typeface="+mn-cs"/>
                        </a:rPr>
                        <a:t>xxxxxxxxxxx</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xxxxxxxxxxx</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extLst>
                  <a:ext uri="{0D108BD9-81ED-4DB2-BD59-A6C34878D82A}">
                    <a16:rowId xmlns:a16="http://schemas.microsoft.com/office/drawing/2014/main" val="1351262361"/>
                  </a:ext>
                </a:extLst>
              </a:tr>
              <a:tr h="248112">
                <a:tc>
                  <a:txBody>
                    <a:bodyPr/>
                    <a:lstStyle/>
                    <a:p>
                      <a:pPr>
                        <a:spcAft>
                          <a:spcPts val="200"/>
                        </a:spcAft>
                      </a:pPr>
                      <a:r>
                        <a:rPr lang="en-GB" sz="1800">
                          <a:effectLst/>
                        </a:rPr>
                        <a:t>Very high response (HiSCR90)</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kumimoji="0" lang="en-GB" sz="1800" b="0" i="0" u="sng" strike="noStrike" kern="1200" cap="none" spc="0" normalizeH="0" baseline="0" noProof="0" dirty="0" err="1">
                          <a:ln>
                            <a:noFill/>
                          </a:ln>
                          <a:solidFill>
                            <a:srgbClr val="000000"/>
                          </a:solidFill>
                          <a:effectLst/>
                          <a:highlight>
                            <a:srgbClr val="000000"/>
                          </a:highlight>
                          <a:uLnTx/>
                          <a:uFillTx/>
                          <a:latin typeface="Arial" panose="020B0604020202020204"/>
                          <a:ea typeface="+mn-ea"/>
                          <a:cs typeface="+mn-cs"/>
                        </a:rPr>
                        <a:t>xxxxxxxxxxx</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kumimoji="0" lang="en-GB" sz="1800" b="0" i="0" u="sng" strike="noStrike" kern="1200" cap="none" spc="0" normalizeH="0" baseline="0" noProof="0" dirty="0" err="1">
                          <a:ln>
                            <a:noFill/>
                          </a:ln>
                          <a:solidFill>
                            <a:srgbClr val="000000"/>
                          </a:solidFill>
                          <a:effectLst/>
                          <a:highlight>
                            <a:srgbClr val="000000"/>
                          </a:highlight>
                          <a:uLnTx/>
                          <a:uFillTx/>
                          <a:latin typeface="Arial" panose="020B0604020202020204"/>
                          <a:ea typeface="+mn-ea"/>
                          <a:cs typeface="+mn-cs"/>
                        </a:rPr>
                        <a:t>xxxxxxxxxxx</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extLst>
                  <a:ext uri="{0D108BD9-81ED-4DB2-BD59-A6C34878D82A}">
                    <a16:rowId xmlns:a16="http://schemas.microsoft.com/office/drawing/2014/main" val="2982417285"/>
                  </a:ext>
                </a:extLst>
              </a:tr>
              <a:tr h="137017">
                <a:tc gridSpan="3">
                  <a:txBody>
                    <a:bodyPr/>
                    <a:lstStyle/>
                    <a:p>
                      <a:pPr algn="ctr">
                        <a:spcAft>
                          <a:spcPts val="200"/>
                        </a:spcAft>
                      </a:pPr>
                      <a:r>
                        <a:rPr lang="en-GB" sz="1800">
                          <a:effectLst/>
                        </a:rPr>
                        <a:t>Maintenance treatment period</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688372444"/>
                  </a:ext>
                </a:extLst>
              </a:tr>
              <a:tr h="248112">
                <a:tc>
                  <a:txBody>
                    <a:bodyPr/>
                    <a:lstStyle/>
                    <a:p>
                      <a:pPr>
                        <a:spcAft>
                          <a:spcPts val="200"/>
                        </a:spcAft>
                      </a:pPr>
                      <a:r>
                        <a:rPr lang="en-GB" sz="1800">
                          <a:effectLst/>
                        </a:rPr>
                        <a:t>Non-response (HiSCR&lt;25)</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kumimoji="0" lang="en-GB" sz="1800" b="0" i="0" u="sng" strike="noStrike" kern="1200" cap="none" spc="0" normalizeH="0" baseline="0" noProof="0" dirty="0" err="1">
                          <a:ln>
                            <a:noFill/>
                          </a:ln>
                          <a:solidFill>
                            <a:srgbClr val="000000"/>
                          </a:solidFill>
                          <a:effectLst/>
                          <a:highlight>
                            <a:srgbClr val="000000"/>
                          </a:highlight>
                          <a:uLnTx/>
                          <a:uFillTx/>
                          <a:latin typeface="Arial" panose="020B0604020202020204"/>
                          <a:ea typeface="+mn-ea"/>
                          <a:cs typeface="+mn-cs"/>
                        </a:rPr>
                        <a:t>xxxxxxxxxxx</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lang="en-GB" sz="1800" u="sng" dirty="0" err="1">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rPr>
                        <a:t>xxxx</a:t>
                      </a:r>
                      <a:endParaRPr lang="en-GB" sz="1800" u="sng"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extLst>
                  <a:ext uri="{0D108BD9-81ED-4DB2-BD59-A6C34878D82A}">
                    <a16:rowId xmlns:a16="http://schemas.microsoft.com/office/drawing/2014/main" val="3998539313"/>
                  </a:ext>
                </a:extLst>
              </a:tr>
              <a:tr h="161855">
                <a:tc>
                  <a:txBody>
                    <a:bodyPr/>
                    <a:lstStyle/>
                    <a:p>
                      <a:pPr>
                        <a:spcAft>
                          <a:spcPts val="200"/>
                        </a:spcAft>
                      </a:pPr>
                      <a:r>
                        <a:rPr lang="en-GB" sz="1800">
                          <a:effectLst/>
                        </a:rPr>
                        <a:t>Partial response (HiSCR25)</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kumimoji="0" lang="en-GB" sz="1800" b="0" i="0" u="sng" strike="noStrike" kern="1200" cap="none" spc="0" normalizeH="0" baseline="0" noProof="0" dirty="0" err="1">
                          <a:ln>
                            <a:noFill/>
                          </a:ln>
                          <a:solidFill>
                            <a:srgbClr val="000000"/>
                          </a:solidFill>
                          <a:effectLst/>
                          <a:highlight>
                            <a:srgbClr val="000000"/>
                          </a:highlight>
                          <a:uLnTx/>
                          <a:uFillTx/>
                          <a:latin typeface="Arial" panose="020B0604020202020204"/>
                          <a:ea typeface="+mn-ea"/>
                          <a:cs typeface="+mn-cs"/>
                        </a:rPr>
                        <a:t>xxxxxxxxxxx</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kumimoji="0" lang="en-GB" sz="1800" b="0" i="0" u="sng" strike="noStrike" kern="1200" cap="none" spc="0" normalizeH="0" baseline="0" noProof="0" dirty="0" err="1">
                          <a:ln>
                            <a:noFill/>
                          </a:ln>
                          <a:solidFill>
                            <a:srgbClr val="000000"/>
                          </a:solidFill>
                          <a:effectLst/>
                          <a:highlight>
                            <a:srgbClr val="000000"/>
                          </a:highlight>
                          <a:uLnTx/>
                          <a:uFillTx/>
                          <a:latin typeface="Arial" panose="020B0604020202020204" pitchFamily="34" charset="0"/>
                          <a:ea typeface="Times New Roman" panose="02020603050405020304" pitchFamily="18" charset="0"/>
                          <a:cs typeface="Times New Roman" panose="02020603050405020304" pitchFamily="18" charset="0"/>
                        </a:rPr>
                        <a:t>xxxx</a:t>
                      </a:r>
                      <a:endParaRPr lang="en-GB" sz="1800" u="sng"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extLst>
                  <a:ext uri="{0D108BD9-81ED-4DB2-BD59-A6C34878D82A}">
                    <a16:rowId xmlns:a16="http://schemas.microsoft.com/office/drawing/2014/main" val="3177103487"/>
                  </a:ext>
                </a:extLst>
              </a:tr>
              <a:tr h="137017">
                <a:tc>
                  <a:txBody>
                    <a:bodyPr/>
                    <a:lstStyle/>
                    <a:p>
                      <a:pPr>
                        <a:spcAft>
                          <a:spcPts val="200"/>
                        </a:spcAft>
                      </a:pPr>
                      <a:r>
                        <a:rPr lang="en-GB" sz="1800">
                          <a:effectLst/>
                        </a:rPr>
                        <a:t>Response (HiSCR50)</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kumimoji="0" lang="en-GB" sz="1800" b="0" i="0" u="sng" strike="noStrike" kern="1200" cap="none" spc="0" normalizeH="0" baseline="0" noProof="0" dirty="0" err="1">
                          <a:ln>
                            <a:noFill/>
                          </a:ln>
                          <a:solidFill>
                            <a:srgbClr val="000000"/>
                          </a:solidFill>
                          <a:effectLst/>
                          <a:highlight>
                            <a:srgbClr val="000000"/>
                          </a:highlight>
                          <a:uLnTx/>
                          <a:uFillTx/>
                          <a:latin typeface="Arial" panose="020B0604020202020204"/>
                          <a:ea typeface="+mn-ea"/>
                          <a:cs typeface="+mn-cs"/>
                        </a:rPr>
                        <a:t>xxxxxxxxxxx</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kumimoji="0" lang="en-GB" sz="1800" b="0" i="0" u="sng" strike="noStrike" kern="1200" cap="none" spc="0" normalizeH="0" baseline="0" noProof="0" dirty="0" err="1">
                          <a:ln>
                            <a:noFill/>
                          </a:ln>
                          <a:solidFill>
                            <a:srgbClr val="000000"/>
                          </a:solidFill>
                          <a:effectLst/>
                          <a:highlight>
                            <a:srgbClr val="000000"/>
                          </a:highlight>
                          <a:uLnTx/>
                          <a:uFillTx/>
                          <a:latin typeface="Arial" panose="020B0604020202020204" pitchFamily="34" charset="0"/>
                          <a:ea typeface="Times New Roman" panose="02020603050405020304" pitchFamily="18" charset="0"/>
                          <a:cs typeface="Times New Roman" panose="02020603050405020304" pitchFamily="18" charset="0"/>
                        </a:rPr>
                        <a:t>xxxx</a:t>
                      </a:r>
                      <a:endParaRPr lang="en-GB" sz="1800" u="sng"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extLst>
                  <a:ext uri="{0D108BD9-81ED-4DB2-BD59-A6C34878D82A}">
                    <a16:rowId xmlns:a16="http://schemas.microsoft.com/office/drawing/2014/main" val="3123849648"/>
                  </a:ext>
                </a:extLst>
              </a:tr>
              <a:tr h="248112">
                <a:tc>
                  <a:txBody>
                    <a:bodyPr/>
                    <a:lstStyle/>
                    <a:p>
                      <a:pPr>
                        <a:spcAft>
                          <a:spcPts val="200"/>
                        </a:spcAft>
                      </a:pPr>
                      <a:r>
                        <a:rPr lang="en-GB" sz="1800">
                          <a:effectLst/>
                        </a:rPr>
                        <a:t>High response (HiSCR75)</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kumimoji="0" lang="en-GB" sz="1800" b="0" i="0" u="sng" strike="noStrike" kern="1200" cap="none" spc="0" normalizeH="0" baseline="0" noProof="0" dirty="0" err="1">
                          <a:ln>
                            <a:noFill/>
                          </a:ln>
                          <a:solidFill>
                            <a:srgbClr val="000000"/>
                          </a:solidFill>
                          <a:effectLst/>
                          <a:highlight>
                            <a:srgbClr val="000000"/>
                          </a:highlight>
                          <a:uLnTx/>
                          <a:uFillTx/>
                          <a:latin typeface="Arial" panose="020B0604020202020204"/>
                          <a:ea typeface="+mn-ea"/>
                          <a:cs typeface="+mn-cs"/>
                        </a:rPr>
                        <a:t>xxxxxxxxxxx</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kumimoji="0" lang="en-GB" sz="1800" b="0" i="0" u="sng" strike="noStrike" kern="1200" cap="none" spc="0" normalizeH="0" baseline="0" noProof="0" dirty="0" err="1">
                          <a:ln>
                            <a:noFill/>
                          </a:ln>
                          <a:solidFill>
                            <a:srgbClr val="000000"/>
                          </a:solidFill>
                          <a:effectLst/>
                          <a:highlight>
                            <a:srgbClr val="000000"/>
                          </a:highlight>
                          <a:uLnTx/>
                          <a:uFillTx/>
                          <a:latin typeface="Arial" panose="020B0604020202020204" pitchFamily="34" charset="0"/>
                          <a:ea typeface="Times New Roman" panose="02020603050405020304" pitchFamily="18" charset="0"/>
                          <a:cs typeface="Times New Roman" panose="02020603050405020304" pitchFamily="18" charset="0"/>
                        </a:rPr>
                        <a:t>xxxx</a:t>
                      </a:r>
                      <a:endParaRPr lang="en-GB" sz="1800" u="sng"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extLst>
                  <a:ext uri="{0D108BD9-81ED-4DB2-BD59-A6C34878D82A}">
                    <a16:rowId xmlns:a16="http://schemas.microsoft.com/office/drawing/2014/main" val="3440850501"/>
                  </a:ext>
                </a:extLst>
              </a:tr>
              <a:tr h="248112">
                <a:tc>
                  <a:txBody>
                    <a:bodyPr/>
                    <a:lstStyle/>
                    <a:p>
                      <a:pPr>
                        <a:spcAft>
                          <a:spcPts val="200"/>
                        </a:spcAft>
                      </a:pPr>
                      <a:r>
                        <a:rPr lang="en-GB" sz="1800">
                          <a:effectLst/>
                        </a:rPr>
                        <a:t>Very high response (HiSCR90)</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kumimoji="0" lang="en-GB" sz="1800" b="0" i="0" u="sng" strike="noStrike" kern="1200" cap="none" spc="0" normalizeH="0" baseline="0" noProof="0" dirty="0" err="1">
                          <a:ln>
                            <a:noFill/>
                          </a:ln>
                          <a:solidFill>
                            <a:srgbClr val="000000"/>
                          </a:solidFill>
                          <a:effectLst/>
                          <a:highlight>
                            <a:srgbClr val="000000"/>
                          </a:highlight>
                          <a:uLnTx/>
                          <a:uFillTx/>
                          <a:latin typeface="Arial" panose="020B0604020202020204"/>
                          <a:ea typeface="+mn-ea"/>
                          <a:cs typeface="+mn-cs"/>
                        </a:rPr>
                        <a:t>xxxxxxxxxxx</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kumimoji="0" lang="en-GB" sz="1800" b="0" i="0" u="sng" strike="noStrike" kern="1200" cap="none" spc="0" normalizeH="0" baseline="0" noProof="0" dirty="0" err="1">
                          <a:ln>
                            <a:noFill/>
                          </a:ln>
                          <a:solidFill>
                            <a:srgbClr val="000000"/>
                          </a:solidFill>
                          <a:effectLst/>
                          <a:highlight>
                            <a:srgbClr val="000000"/>
                          </a:highlight>
                          <a:uLnTx/>
                          <a:uFillTx/>
                          <a:latin typeface="Arial" panose="020B0604020202020204" pitchFamily="34" charset="0"/>
                          <a:ea typeface="Times New Roman" panose="02020603050405020304" pitchFamily="18" charset="0"/>
                          <a:cs typeface="Times New Roman" panose="02020603050405020304" pitchFamily="18" charset="0"/>
                        </a:rPr>
                        <a:t>xxxx</a:t>
                      </a:r>
                      <a:endParaRPr lang="en-GB" sz="1800" u="sng"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extLst>
                  <a:ext uri="{0D108BD9-81ED-4DB2-BD59-A6C34878D82A}">
                    <a16:rowId xmlns:a16="http://schemas.microsoft.com/office/drawing/2014/main" val="3947890250"/>
                  </a:ext>
                </a:extLst>
              </a:tr>
            </a:tbl>
          </a:graphicData>
        </a:graphic>
      </p:graphicFrame>
      <p:sp>
        <p:nvSpPr>
          <p:cNvPr id="8" name="TextBox 7">
            <a:extLst>
              <a:ext uri="{FF2B5EF4-FFF2-40B4-BE49-F238E27FC236}">
                <a16:creationId xmlns:a16="http://schemas.microsoft.com/office/drawing/2014/main" id="{9817D913-0D69-EC54-6590-EA2BC3C2E017}"/>
              </a:ext>
            </a:extLst>
          </p:cNvPr>
          <p:cNvSpPr txBox="1"/>
          <p:nvPr/>
        </p:nvSpPr>
        <p:spPr>
          <a:xfrm>
            <a:off x="466723" y="2017893"/>
            <a:ext cx="10389551" cy="369332"/>
          </a:xfrm>
          <a:prstGeom prst="rect">
            <a:avLst/>
          </a:prstGeom>
          <a:noFill/>
        </p:spPr>
        <p:txBody>
          <a:bodyPr wrap="square">
            <a:spAutoFit/>
          </a:bodyPr>
          <a:lstStyle/>
          <a:p>
            <a:r>
              <a:rPr lang="en-GB" b="1"/>
              <a:t>Table: </a:t>
            </a:r>
            <a:r>
              <a:rPr lang="en-GB" sz="1800" b="1">
                <a:effectLst/>
              </a:rPr>
              <a:t>Health state utilities in company base case</a:t>
            </a:r>
            <a:endParaRPr lang="en-GB" b="1"/>
          </a:p>
        </p:txBody>
      </p:sp>
      <p:sp>
        <p:nvSpPr>
          <p:cNvPr id="6" name="Rectangle 5" descr="Marker showing slides are confidential ">
            <a:extLst>
              <a:ext uri="{FF2B5EF4-FFF2-40B4-BE49-F238E27FC236}">
                <a16:creationId xmlns:a16="http://schemas.microsoft.com/office/drawing/2014/main" id="{1E0FB20B-EA9B-DEC1-D00E-B1AB776F3979}"/>
              </a:ext>
              <a:ext uri="{C183D7F6-B498-43B3-948B-1728B52AA6E4}">
                <adec:decorative xmlns:adec="http://schemas.microsoft.com/office/drawing/2017/decorative" val="0"/>
              </a:ext>
            </a:extLst>
          </p:cNvPr>
          <p:cNvSpPr/>
          <p:nvPr/>
        </p:nvSpPr>
        <p:spPr>
          <a:xfrm>
            <a:off x="5334000" y="0"/>
            <a:ext cx="15240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a:latin typeface="Arial" panose="020B0604020202020204" pitchFamily="34" charset="0"/>
              </a:rPr>
              <a:t>CONFIDENTIAL</a:t>
            </a:r>
          </a:p>
        </p:txBody>
      </p:sp>
      <p:sp>
        <p:nvSpPr>
          <p:cNvPr id="7" name="Text Placeholder 12">
            <a:extLst>
              <a:ext uri="{FF2B5EF4-FFF2-40B4-BE49-F238E27FC236}">
                <a16:creationId xmlns:a16="http://schemas.microsoft.com/office/drawing/2014/main" id="{4571909F-E415-AD6E-5A00-303CC9545C8A}"/>
              </a:ext>
            </a:extLst>
          </p:cNvPr>
          <p:cNvSpPr txBox="1">
            <a:spLocks/>
          </p:cNvSpPr>
          <p:nvPr/>
        </p:nvSpPr>
        <p:spPr>
          <a:xfrm>
            <a:off x="875375" y="6418544"/>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EQ-5D-3L, </a:t>
            </a:r>
            <a:r>
              <a:rPr lang="en-GB" err="1"/>
              <a:t>EuroQoL</a:t>
            </a:r>
            <a:r>
              <a:rPr lang="en-GB"/>
              <a:t> 5-dimension 3 levels; </a:t>
            </a:r>
            <a:r>
              <a:rPr lang="en-GB" err="1"/>
              <a:t>HiSCR</a:t>
            </a:r>
            <a:r>
              <a:rPr lang="en-GB"/>
              <a:t>, Hidradenitis Suppurativa Clinical Response; SE, Standard error</a:t>
            </a:r>
          </a:p>
        </p:txBody>
      </p:sp>
    </p:spTree>
    <p:extLst>
      <p:ext uri="{BB962C8B-B14F-4D97-AF65-F5344CB8AC3E}">
        <p14:creationId xmlns:p14="http://schemas.microsoft.com/office/powerpoint/2010/main" val="1838893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54D5C-77B6-05FC-416F-4530E9520D25}"/>
              </a:ext>
            </a:extLst>
          </p:cNvPr>
          <p:cNvSpPr>
            <a:spLocks noGrp="1"/>
          </p:cNvSpPr>
          <p:nvPr>
            <p:ph type="title"/>
          </p:nvPr>
        </p:nvSpPr>
        <p:spPr/>
        <p:txBody>
          <a:bodyPr>
            <a:noAutofit/>
          </a:bodyPr>
          <a:lstStyle/>
          <a:p>
            <a:r>
              <a:rPr lang="en-GB" sz="2800">
                <a:ea typeface="Arial" panose="02000503000000020004" pitchFamily="2" charset="0"/>
              </a:rPr>
              <a:t>Background on hidradenitis suppurativa (HS)</a:t>
            </a:r>
            <a:br>
              <a:rPr lang="en-GB" sz="2800">
                <a:ea typeface="Arial" panose="02000503000000020004" pitchFamily="2" charset="0"/>
              </a:rPr>
            </a:br>
            <a:endParaRPr lang="en-GB" sz="2800"/>
          </a:p>
        </p:txBody>
      </p:sp>
      <p:sp>
        <p:nvSpPr>
          <p:cNvPr id="4" name="Text Placeholder 12">
            <a:extLst>
              <a:ext uri="{FF2B5EF4-FFF2-40B4-BE49-F238E27FC236}">
                <a16:creationId xmlns:a16="http://schemas.microsoft.com/office/drawing/2014/main" id="{3FAC34EA-BA36-17F5-A41A-A5D2AF27BEB6}"/>
              </a:ext>
            </a:extLst>
          </p:cNvPr>
          <p:cNvSpPr txBox="1">
            <a:spLocks/>
          </p:cNvSpPr>
          <p:nvPr/>
        </p:nvSpPr>
        <p:spPr>
          <a:xfrm>
            <a:off x="875375" y="6418544"/>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HS, Hidradenitis suppurativa </a:t>
            </a:r>
          </a:p>
        </p:txBody>
      </p:sp>
      <p:sp>
        <p:nvSpPr>
          <p:cNvPr id="7" name="Text Placeholder 2">
            <a:extLst>
              <a:ext uri="{FF2B5EF4-FFF2-40B4-BE49-F238E27FC236}">
                <a16:creationId xmlns:a16="http://schemas.microsoft.com/office/drawing/2014/main" id="{DF9AF91F-3295-C051-F62A-B92B53A9E6A8}"/>
              </a:ext>
            </a:extLst>
          </p:cNvPr>
          <p:cNvSpPr>
            <a:spLocks noGrp="1"/>
          </p:cNvSpPr>
          <p:nvPr>
            <p:ph type="body" sz="quarter" idx="12"/>
          </p:nvPr>
        </p:nvSpPr>
        <p:spPr>
          <a:xfrm>
            <a:off x="466724" y="960227"/>
            <a:ext cx="11410901" cy="5591033"/>
          </a:xfrm>
        </p:spPr>
        <p:txBody>
          <a:bodyPr/>
          <a:lstStyle/>
          <a:p>
            <a:pPr>
              <a:lnSpc>
                <a:spcPct val="114000"/>
              </a:lnSpc>
              <a:spcBef>
                <a:spcPts val="600"/>
              </a:spcBef>
            </a:pPr>
            <a:r>
              <a:rPr lang="en-GB" sz="2000" b="1"/>
              <a:t>Condition</a:t>
            </a:r>
          </a:p>
          <a:p>
            <a:pPr marL="285750" indent="-285750">
              <a:spcBef>
                <a:spcPts val="600"/>
              </a:spcBef>
              <a:buFont typeface="Arial" panose="020B0604020202020204" pitchFamily="34" charset="0"/>
              <a:buChar char="•"/>
            </a:pPr>
            <a:r>
              <a:rPr lang="en-GB"/>
              <a:t>Hidradenitis suppurativa (HS) is a painful, long-term skin condition that causes abscesses and scarring</a:t>
            </a:r>
            <a:endParaRPr lang="en-GB" baseline="30000"/>
          </a:p>
          <a:p>
            <a:pPr marL="285750" indent="-285750">
              <a:spcBef>
                <a:spcPts val="600"/>
              </a:spcBef>
              <a:buFont typeface="Arial" panose="020B0604020202020204" pitchFamily="34" charset="0"/>
              <a:buChar char="•"/>
            </a:pPr>
            <a:r>
              <a:rPr lang="en-GB"/>
              <a:t>The exact cause of HS is unknown, but it occurs in skin folds where there are sweat glands, in particular the groin and armpits. Lumps on skin develop due to blocked hair follicles</a:t>
            </a:r>
            <a:endParaRPr lang="en-GB" baseline="30000"/>
          </a:p>
          <a:p>
            <a:pPr>
              <a:lnSpc>
                <a:spcPct val="114000"/>
              </a:lnSpc>
              <a:spcBef>
                <a:spcPts val="600"/>
              </a:spcBef>
            </a:pPr>
            <a:r>
              <a:rPr lang="en-GB" sz="2000" b="1"/>
              <a:t>Epidemiology</a:t>
            </a:r>
          </a:p>
          <a:p>
            <a:pPr marL="285750" indent="-285750">
              <a:spcBef>
                <a:spcPts val="600"/>
              </a:spcBef>
              <a:buFont typeface="Arial" panose="020B0604020202020204" pitchFamily="34" charset="0"/>
              <a:buChar char="•"/>
            </a:pPr>
            <a:r>
              <a:rPr lang="en-GB"/>
              <a:t>Affects about 1 in 130 people in the UK and is more common in women than men</a:t>
            </a:r>
            <a:endParaRPr lang="en-GB" baseline="30000"/>
          </a:p>
          <a:p>
            <a:pPr>
              <a:spcBef>
                <a:spcPts val="1200"/>
              </a:spcBef>
            </a:pPr>
            <a:r>
              <a:rPr lang="en-GB" sz="2000" b="1"/>
              <a:t>Symptoms and prognosis</a:t>
            </a:r>
          </a:p>
          <a:p>
            <a:pPr marL="285750" indent="-285750">
              <a:spcBef>
                <a:spcPts val="600"/>
              </a:spcBef>
              <a:buFont typeface="Arial" panose="020B0604020202020204" pitchFamily="34" charset="0"/>
              <a:buChar char="•"/>
            </a:pPr>
            <a:r>
              <a:rPr lang="en-GB"/>
              <a:t>Symptoms of HS can range from mild to severe:</a:t>
            </a:r>
          </a:p>
          <a:p>
            <a:pPr marL="971550" lvl="1" indent="-285750">
              <a:spcBef>
                <a:spcPts val="600"/>
              </a:spcBef>
            </a:pPr>
            <a:r>
              <a:rPr lang="en-GB"/>
              <a:t>Early symptoms include isolated, painful nodules; with or without intermittent inflammation</a:t>
            </a:r>
          </a:p>
          <a:p>
            <a:pPr marL="971550" lvl="1" indent="-285750">
              <a:spcBef>
                <a:spcPts val="600"/>
              </a:spcBef>
            </a:pPr>
            <a:r>
              <a:rPr lang="en-GB"/>
              <a:t>Disease progression is characterised by development of sinus tracts (pus-discharging tunnels) fistulas and/or abscesses</a:t>
            </a:r>
          </a:p>
          <a:p>
            <a:pPr marL="971550" lvl="1" indent="-285750">
              <a:spcBef>
                <a:spcPts val="600"/>
              </a:spcBef>
            </a:pPr>
            <a:r>
              <a:rPr lang="en-GB"/>
              <a:t>Abscesses may result in scarring which can limit movement and the ability to work or study</a:t>
            </a:r>
          </a:p>
          <a:p>
            <a:pPr marL="285750" indent="-285750">
              <a:spcBef>
                <a:spcPts val="600"/>
              </a:spcBef>
              <a:buFont typeface="Arial" panose="020B0604020202020204" pitchFamily="34" charset="0"/>
              <a:buChar char="•"/>
            </a:pPr>
            <a:r>
              <a:rPr lang="en-GB"/>
              <a:t>Extent and severity of disease are often assessed using the Hurley staging system→ focus of company’s submission is moderate (Hurley stage II) to severe (Hurley stage III) HS</a:t>
            </a:r>
          </a:p>
        </p:txBody>
      </p:sp>
    </p:spTree>
    <p:extLst>
      <p:ext uri="{BB962C8B-B14F-4D97-AF65-F5344CB8AC3E}">
        <p14:creationId xmlns:p14="http://schemas.microsoft.com/office/powerpoint/2010/main" val="4375598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CF36BE-4BD4-F03A-CAB3-F9F5D1365D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AC7A82-0BE3-8123-1447-E472ECD1C339}"/>
              </a:ext>
            </a:extLst>
          </p:cNvPr>
          <p:cNvSpPr>
            <a:spLocks noGrp="1"/>
          </p:cNvSpPr>
          <p:nvPr>
            <p:ph type="title"/>
          </p:nvPr>
        </p:nvSpPr>
        <p:spPr>
          <a:xfrm>
            <a:off x="180157" y="263524"/>
            <a:ext cx="11384849" cy="612378"/>
          </a:xfrm>
        </p:spPr>
        <p:txBody>
          <a:bodyPr>
            <a:normAutofit/>
          </a:bodyPr>
          <a:lstStyle/>
          <a:p>
            <a:r>
              <a:rPr lang="en-GB" sz="2800"/>
              <a:t>Key issue: Analysis and implementation of utilities</a:t>
            </a:r>
          </a:p>
        </p:txBody>
      </p:sp>
      <p:sp>
        <p:nvSpPr>
          <p:cNvPr id="15" name="Rectangle 14">
            <a:extLst>
              <a:ext uri="{FF2B5EF4-FFF2-40B4-BE49-F238E27FC236}">
                <a16:creationId xmlns:a16="http://schemas.microsoft.com/office/drawing/2014/main" id="{DA9B870A-D2D4-31F3-9C5D-6C9994E1502B}"/>
              </a:ext>
            </a:extLst>
          </p:cNvPr>
          <p:cNvSpPr/>
          <p:nvPr/>
        </p:nvSpPr>
        <p:spPr>
          <a:xfrm>
            <a:off x="179697" y="924776"/>
            <a:ext cx="11832607" cy="2094504"/>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a:solidFill>
                  <a:schemeClr val="accent2"/>
                </a:solidFill>
                <a:latin typeface="Arial" panose="020B0604020202020204" pitchFamily="34" charset="0"/>
              </a:rPr>
              <a:t>Company:</a:t>
            </a:r>
            <a:endParaRPr lang="en-GB">
              <a:solidFill>
                <a:schemeClr val="tx1"/>
              </a:solidFill>
            </a:endParaRPr>
          </a:p>
          <a:p>
            <a:pPr marL="285750" indent="-285750">
              <a:buFont typeface="Arial" panose="020B0604020202020204" pitchFamily="34" charset="0"/>
              <a:buChar char="•"/>
            </a:pPr>
            <a:r>
              <a:rPr lang="en-GB" u="sng">
                <a:solidFill>
                  <a:schemeClr val="tx1"/>
                </a:solidFill>
              </a:rPr>
              <a:t>Treatment-specific utility values </a:t>
            </a:r>
            <a:r>
              <a:rPr lang="en-GB">
                <a:solidFill>
                  <a:schemeClr val="tx1"/>
                </a:solidFill>
              </a:rPr>
              <a:t>accepted in TA935 - accepted that trial data demonstrated a statistically significant </a:t>
            </a:r>
            <a:r>
              <a:rPr lang="en-GB" err="1">
                <a:solidFill>
                  <a:schemeClr val="tx1"/>
                </a:solidFill>
              </a:rPr>
              <a:t>HRQoL</a:t>
            </a:r>
            <a:r>
              <a:rPr lang="en-GB">
                <a:solidFill>
                  <a:schemeClr val="tx1"/>
                </a:solidFill>
              </a:rPr>
              <a:t> benefit on secukinumab relative to placebo within most </a:t>
            </a:r>
            <a:r>
              <a:rPr lang="en-GB" err="1">
                <a:solidFill>
                  <a:schemeClr val="tx1"/>
                </a:solidFill>
              </a:rPr>
              <a:t>HiSCR</a:t>
            </a:r>
            <a:r>
              <a:rPr lang="en-GB">
                <a:solidFill>
                  <a:schemeClr val="tx1"/>
                </a:solidFill>
              </a:rPr>
              <a:t> categories</a:t>
            </a:r>
          </a:p>
          <a:p>
            <a:pPr marL="285750" indent="-285750">
              <a:buFont typeface="Arial" panose="020B0604020202020204" pitchFamily="34" charset="0"/>
              <a:buChar char="•"/>
            </a:pPr>
            <a:r>
              <a:rPr lang="en-GB">
                <a:solidFill>
                  <a:schemeClr val="tx1"/>
                </a:solidFill>
              </a:rPr>
              <a:t>Significant treatment effect upon EQ-5D was observed in non-response and high response health states → treatment-specific utility values also suitable in this appraisal</a:t>
            </a:r>
          </a:p>
          <a:p>
            <a:pPr marL="285750" indent="-285750">
              <a:buFont typeface="Arial" panose="020B0604020202020204" pitchFamily="34" charset="0"/>
              <a:buChar char="•"/>
            </a:pPr>
            <a:r>
              <a:rPr lang="en-GB">
                <a:solidFill>
                  <a:schemeClr val="tx1"/>
                </a:solidFill>
              </a:rPr>
              <a:t>Use of </a:t>
            </a:r>
            <a:r>
              <a:rPr lang="en-GB" u="sng">
                <a:solidFill>
                  <a:schemeClr val="tx1"/>
                </a:solidFill>
              </a:rPr>
              <a:t>phase-specific utility values</a:t>
            </a:r>
            <a:r>
              <a:rPr lang="en-GB">
                <a:solidFill>
                  <a:schemeClr val="tx1"/>
                </a:solidFill>
              </a:rPr>
              <a:t> compared with non-phase-specific demonstrated to have minimal impact on cost effectiveness results based on scenario analysis</a:t>
            </a:r>
            <a:endParaRPr lang="en-GB" u="sng">
              <a:solidFill>
                <a:schemeClr val="tx1"/>
              </a:solidFill>
            </a:endParaRPr>
          </a:p>
          <a:p>
            <a:endParaRPr lang="en-GB">
              <a:solidFill>
                <a:schemeClr val="tx1"/>
              </a:solidFill>
            </a:endParaRPr>
          </a:p>
          <a:p>
            <a:endParaRPr lang="en-GB">
              <a:solidFill>
                <a:schemeClr val="tx1"/>
              </a:solidFill>
            </a:endParaRPr>
          </a:p>
          <a:p>
            <a:pPr marL="285750" indent="-285750">
              <a:buFont typeface="Arial" panose="020B0604020202020204" pitchFamily="34" charset="0"/>
              <a:buChar char="•"/>
            </a:pPr>
            <a:endParaRPr lang="en-GB">
              <a:solidFill>
                <a:schemeClr val="tx1"/>
              </a:solidFill>
            </a:endParaRPr>
          </a:p>
          <a:p>
            <a:r>
              <a:rPr lang="en-GB" b="1">
                <a:solidFill>
                  <a:schemeClr val="accent2"/>
                </a:solidFill>
                <a:latin typeface="Arial" panose="020B0604020202020204" pitchFamily="34" charset="0"/>
              </a:rPr>
              <a:t> </a:t>
            </a:r>
          </a:p>
        </p:txBody>
      </p:sp>
      <p:sp>
        <p:nvSpPr>
          <p:cNvPr id="16" name="Rectangle 15">
            <a:extLst>
              <a:ext uri="{FF2B5EF4-FFF2-40B4-BE49-F238E27FC236}">
                <a16:creationId xmlns:a16="http://schemas.microsoft.com/office/drawing/2014/main" id="{DCF242EE-06BE-75BA-9516-FEAD3465F972}"/>
              </a:ext>
            </a:extLst>
          </p:cNvPr>
          <p:cNvSpPr/>
          <p:nvPr/>
        </p:nvSpPr>
        <p:spPr>
          <a:xfrm>
            <a:off x="179696" y="3152656"/>
            <a:ext cx="11832608" cy="2238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tx1"/>
                </a:solidFill>
                <a:latin typeface="Arial" panose="020B0604020202020204" pitchFamily="34" charset="0"/>
              </a:rPr>
              <a:t>EAG: </a:t>
            </a:r>
          </a:p>
          <a:p>
            <a:pPr marL="285750" indent="-285750">
              <a:buFont typeface="Arial" panose="020B0604020202020204" pitchFamily="34" charset="0"/>
              <a:buChar char="•"/>
            </a:pPr>
            <a:r>
              <a:rPr lang="en-GB" u="sng" dirty="0">
                <a:solidFill>
                  <a:schemeClr val="tx1"/>
                </a:solidFill>
              </a:rPr>
              <a:t>Treatment specific utilities</a:t>
            </a:r>
            <a:r>
              <a:rPr lang="en-GB" b="1" u="sng" dirty="0">
                <a:solidFill>
                  <a:schemeClr val="tx1"/>
                </a:solidFill>
              </a:rPr>
              <a:t>: </a:t>
            </a:r>
            <a:r>
              <a:rPr lang="en-GB" dirty="0">
                <a:solidFill>
                  <a:schemeClr val="tx1"/>
                </a:solidFill>
              </a:rPr>
              <a:t>utility benefits over placebo for people on bimekizumab were only significant in the non-response and high response health states but not consistent for all response categories</a:t>
            </a:r>
          </a:p>
          <a:p>
            <a:pPr marL="285750" indent="-285750">
              <a:buFont typeface="Arial" panose="020B0604020202020204" pitchFamily="34" charset="0"/>
              <a:buChar char="•"/>
            </a:pPr>
            <a:r>
              <a:rPr lang="en-GB" u="sng" dirty="0">
                <a:solidFill>
                  <a:schemeClr val="tx1"/>
                </a:solidFill>
              </a:rPr>
              <a:t>Phase-specific utilities: </a:t>
            </a:r>
            <a:r>
              <a:rPr lang="en-GB" dirty="0">
                <a:solidFill>
                  <a:schemeClr val="tx1"/>
                </a:solidFill>
              </a:rPr>
              <a:t>no evidence that differences in utilities between maintenance phase and initial phase by response state were statistically significant</a:t>
            </a:r>
          </a:p>
          <a:p>
            <a:pPr marL="285750" indent="-285750">
              <a:buFont typeface="Arial" panose="020B0604020202020204" pitchFamily="34" charset="0"/>
              <a:buChar char="•"/>
            </a:pPr>
            <a:r>
              <a:rPr lang="en-GB" dirty="0">
                <a:solidFill>
                  <a:schemeClr val="tx1"/>
                </a:solidFill>
              </a:rPr>
              <a:t>Prefers alternative health state utility values which applies a treatment-specific utility only to non-responders (see </a:t>
            </a:r>
            <a:r>
              <a:rPr lang="en-GB" dirty="0">
                <a:solidFill>
                  <a:schemeClr val="tx1"/>
                </a:solidFill>
                <a:hlinkClick r:id="rId3" action="ppaction://hlinksldjump"/>
              </a:rPr>
              <a:t>slide 47</a:t>
            </a:r>
            <a:r>
              <a:rPr lang="en-GB" dirty="0">
                <a:solidFill>
                  <a:schemeClr val="tx1"/>
                </a:solidFill>
              </a:rPr>
              <a:t>)→ better reflects the underlying mechanism of treatment and the statistical significance of the utility analysis</a:t>
            </a:r>
          </a:p>
        </p:txBody>
      </p:sp>
      <p:pic>
        <p:nvPicPr>
          <p:cNvPr id="3" name="Picture 2">
            <a:extLst>
              <a:ext uri="{FF2B5EF4-FFF2-40B4-BE49-F238E27FC236}">
                <a16:creationId xmlns:a16="http://schemas.microsoft.com/office/drawing/2014/main" id="{E60E035E-63C3-652B-11D6-73AE31B4F7AB}"/>
              </a:ext>
              <a:ext uri="{C183D7F6-B498-43B3-948B-1728B52AA6E4}">
                <adec:decorative xmlns:adec="http://schemas.microsoft.com/office/drawing/2017/decorative" val="1"/>
              </a:ext>
            </a:extLst>
          </p:cNvPr>
          <p:cNvPicPr>
            <a:picLocks/>
          </p:cNvPicPr>
          <p:nvPr/>
        </p:nvPicPr>
        <p:blipFill rotWithShape="1">
          <a:blip r:embed="rId4"/>
          <a:srcRect l="15651" t="4371" r="14330" b="4307"/>
          <a:stretch/>
        </p:blipFill>
        <p:spPr>
          <a:xfrm>
            <a:off x="11649550" y="15794"/>
            <a:ext cx="540000" cy="540000"/>
          </a:xfrm>
          <a:prstGeom prst="rect">
            <a:avLst/>
          </a:prstGeom>
        </p:spPr>
      </p:pic>
      <p:sp>
        <p:nvSpPr>
          <p:cNvPr id="4" name="Text Placeholder 12">
            <a:extLst>
              <a:ext uri="{FF2B5EF4-FFF2-40B4-BE49-F238E27FC236}">
                <a16:creationId xmlns:a16="http://schemas.microsoft.com/office/drawing/2014/main" id="{D654860D-0267-24A7-DB49-FCBA64F62FA6}"/>
              </a:ext>
            </a:extLst>
          </p:cNvPr>
          <p:cNvSpPr txBox="1">
            <a:spLocks/>
          </p:cNvSpPr>
          <p:nvPr/>
        </p:nvSpPr>
        <p:spPr>
          <a:xfrm>
            <a:off x="875375" y="6423217"/>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grpSp>
        <p:nvGrpSpPr>
          <p:cNvPr id="6" name="Group 5">
            <a:extLst>
              <a:ext uri="{FF2B5EF4-FFF2-40B4-BE49-F238E27FC236}">
                <a16:creationId xmlns:a16="http://schemas.microsoft.com/office/drawing/2014/main" id="{7F3C9412-5DA4-4B6C-63FB-B95681530CF7}"/>
              </a:ext>
            </a:extLst>
          </p:cNvPr>
          <p:cNvGrpSpPr/>
          <p:nvPr/>
        </p:nvGrpSpPr>
        <p:grpSpPr>
          <a:xfrm>
            <a:off x="286603" y="5596754"/>
            <a:ext cx="11725701" cy="826458"/>
            <a:chOff x="-721196" y="5559496"/>
            <a:chExt cx="13122042" cy="621762"/>
          </a:xfrm>
        </p:grpSpPr>
        <p:sp>
          <p:nvSpPr>
            <p:cNvPr id="11" name="Rectangle 10" descr="Question to committee">
              <a:extLst>
                <a:ext uri="{FF2B5EF4-FFF2-40B4-BE49-F238E27FC236}">
                  <a16:creationId xmlns:a16="http://schemas.microsoft.com/office/drawing/2014/main" id="{7BDDB5FB-836F-FA02-2E04-D3EBAA981609}"/>
                </a:ext>
              </a:extLst>
            </p:cNvPr>
            <p:cNvSpPr/>
            <p:nvPr/>
          </p:nvSpPr>
          <p:spPr>
            <a:xfrm>
              <a:off x="-290588" y="5559496"/>
              <a:ext cx="12691434" cy="621762"/>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lIns="252000" rtlCol="0" anchor="ctr"/>
            <a:lstStyle/>
            <a:p>
              <a:r>
                <a:rPr lang="en-GB">
                  <a:solidFill>
                    <a:schemeClr val="tx1"/>
                  </a:solidFill>
                  <a:latin typeface="Arial" panose="020B0604020202020204" pitchFamily="34" charset="0"/>
                </a:rPr>
                <a:t>Does the committee prefer utility values split by treatment arm and treatment period (company base case) or utility values in which a treatment specific utility is only applied to non-responders (EAG base case)?</a:t>
              </a:r>
            </a:p>
          </p:txBody>
        </p:sp>
        <p:grpSp>
          <p:nvGrpSpPr>
            <p:cNvPr id="12" name="Group 11">
              <a:extLst>
                <a:ext uri="{FF2B5EF4-FFF2-40B4-BE49-F238E27FC236}">
                  <a16:creationId xmlns:a16="http://schemas.microsoft.com/office/drawing/2014/main" id="{80797D51-3CB2-DA91-3A63-F9239154CE6C}"/>
                </a:ext>
                <a:ext uri="{C183D7F6-B498-43B3-948B-1728B52AA6E4}">
                  <adec:decorative xmlns:adec="http://schemas.microsoft.com/office/drawing/2017/decorative" val="1"/>
                </a:ext>
              </a:extLst>
            </p:cNvPr>
            <p:cNvGrpSpPr/>
            <p:nvPr/>
          </p:nvGrpSpPr>
          <p:grpSpPr>
            <a:xfrm>
              <a:off x="-721196" y="5684321"/>
              <a:ext cx="576000" cy="463463"/>
              <a:chOff x="-3617689" y="4186084"/>
              <a:chExt cx="576000" cy="463463"/>
            </a:xfrm>
          </p:grpSpPr>
          <p:sp>
            <p:nvSpPr>
              <p:cNvPr id="14" name="Oval 13">
                <a:extLst>
                  <a:ext uri="{FF2B5EF4-FFF2-40B4-BE49-F238E27FC236}">
                    <a16:creationId xmlns:a16="http://schemas.microsoft.com/office/drawing/2014/main" id="{A74D0B50-F03F-6A92-C968-6E12E417E5B6}"/>
                  </a:ext>
                </a:extLst>
              </p:cNvPr>
              <p:cNvSpPr/>
              <p:nvPr/>
            </p:nvSpPr>
            <p:spPr>
              <a:xfrm>
                <a:off x="-3617689" y="4198877"/>
                <a:ext cx="576000" cy="437876"/>
              </a:xfrm>
              <a:prstGeom prst="ellipse">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endParaRPr>
              </a:p>
            </p:txBody>
          </p:sp>
          <p:pic>
            <p:nvPicPr>
              <p:cNvPr id="17" name="Graphic 16">
                <a:extLst>
                  <a:ext uri="{FF2B5EF4-FFF2-40B4-BE49-F238E27FC236}">
                    <a16:creationId xmlns:a16="http://schemas.microsoft.com/office/drawing/2014/main" id="{10B146D9-81AA-8AA6-EBC7-671C3A3A7A06}"/>
                  </a:ext>
                  <a:ext uri="{C183D7F6-B498-43B3-948B-1728B52AA6E4}">
                    <adec:decorative xmlns:adec="http://schemas.microsoft.com/office/drawing/2017/decorative" val="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554220" y="4186084"/>
                <a:ext cx="463463" cy="463463"/>
              </a:xfrm>
              <a:prstGeom prst="rect">
                <a:avLst/>
              </a:prstGeom>
            </p:spPr>
          </p:pic>
        </p:grpSp>
      </p:grpSp>
      <p:sp>
        <p:nvSpPr>
          <p:cNvPr id="10" name="Rectangle 1">
            <a:extLst>
              <a:ext uri="{FF2B5EF4-FFF2-40B4-BE49-F238E27FC236}">
                <a16:creationId xmlns:a16="http://schemas.microsoft.com/office/drawing/2014/main" id="{36696C63-5975-8019-0ABA-6204A5045754}"/>
              </a:ext>
            </a:extLst>
          </p:cNvPr>
          <p:cNvSpPr>
            <a:spLocks noChangeArrowheads="1"/>
          </p:cNvSpPr>
          <p:nvPr/>
        </p:nvSpPr>
        <p:spPr bwMode="auto">
          <a:xfrm>
            <a:off x="865188" y="187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GB" altLang="en-US" sz="1800" b="0" i="0" u="none" strike="noStrike" cap="none" normalizeH="0" baseline="0">
                <a:ln>
                  <a:noFill/>
                </a:ln>
                <a:solidFill>
                  <a:schemeClr val="tx1"/>
                </a:solidFill>
                <a:effectLst/>
                <a:latin typeface="Arial" panose="020B0604020202020204" pitchFamily="34" charset="0"/>
              </a:rPr>
            </a:b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5" name="Text Placeholder 12">
            <a:extLst>
              <a:ext uri="{FF2B5EF4-FFF2-40B4-BE49-F238E27FC236}">
                <a16:creationId xmlns:a16="http://schemas.microsoft.com/office/drawing/2014/main" id="{BF5D6985-D383-D7F1-705B-13FEC1D3AB05}"/>
              </a:ext>
            </a:extLst>
          </p:cNvPr>
          <p:cNvSpPr txBox="1">
            <a:spLocks/>
          </p:cNvSpPr>
          <p:nvPr/>
        </p:nvSpPr>
        <p:spPr>
          <a:xfrm>
            <a:off x="875375" y="6418544"/>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EAG, External Assessment Group; EQ-5D, </a:t>
            </a:r>
            <a:r>
              <a:rPr lang="en-GB" err="1"/>
              <a:t>EuroQoL</a:t>
            </a:r>
            <a:r>
              <a:rPr lang="en-GB"/>
              <a:t> 5-dimension; </a:t>
            </a:r>
            <a:r>
              <a:rPr lang="en-GB" err="1"/>
              <a:t>HiSCR</a:t>
            </a:r>
            <a:r>
              <a:rPr lang="en-GB"/>
              <a:t>, Hidradenitis Suppurativa Clinical Response; </a:t>
            </a:r>
            <a:r>
              <a:rPr lang="en-GB" err="1"/>
              <a:t>HRQoL</a:t>
            </a:r>
            <a:r>
              <a:rPr lang="en-GB"/>
              <a:t>, Health-related quality of life</a:t>
            </a:r>
          </a:p>
        </p:txBody>
      </p:sp>
    </p:spTree>
    <p:extLst>
      <p:ext uri="{BB962C8B-B14F-4D97-AF65-F5344CB8AC3E}">
        <p14:creationId xmlns:p14="http://schemas.microsoft.com/office/powerpoint/2010/main" val="28335989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1148850-CB50-7F5B-1B10-C6F7ECB93004}"/>
              </a:ext>
            </a:extLst>
          </p:cNvPr>
          <p:cNvSpPr>
            <a:spLocks noGrp="1"/>
          </p:cNvSpPr>
          <p:nvPr>
            <p:ph type="title"/>
          </p:nvPr>
        </p:nvSpPr>
        <p:spPr>
          <a:xfrm>
            <a:off x="352095" y="263524"/>
            <a:ext cx="11530203" cy="938711"/>
          </a:xfrm>
        </p:spPr>
        <p:txBody>
          <a:bodyPr>
            <a:noAutofit/>
          </a:bodyPr>
          <a:lstStyle/>
          <a:p>
            <a:r>
              <a:rPr lang="en-GB" sz="2800">
                <a:ea typeface="Arial" panose="02000503000000020004" pitchFamily="2" charset="0"/>
              </a:rPr>
              <a:t>Summary of differences in company and EAG base cases (1)</a:t>
            </a:r>
            <a:endParaRPr lang="en-GB" sz="2800"/>
          </a:p>
        </p:txBody>
      </p:sp>
      <p:graphicFrame>
        <p:nvGraphicFramePr>
          <p:cNvPr id="4" name="Table 4" descr="Base case assumptions for company and evidence review group">
            <a:extLst>
              <a:ext uri="{FF2B5EF4-FFF2-40B4-BE49-F238E27FC236}">
                <a16:creationId xmlns:a16="http://schemas.microsoft.com/office/drawing/2014/main" id="{10085F72-4B1B-4005-8CA6-3133B34C17EF}"/>
              </a:ext>
            </a:extLst>
          </p:cNvPr>
          <p:cNvGraphicFramePr>
            <a:graphicFrameLocks noGrp="1"/>
          </p:cNvGraphicFramePr>
          <p:nvPr>
            <p:extLst>
              <p:ext uri="{D42A27DB-BD31-4B8C-83A1-F6EECF244321}">
                <p14:modId xmlns:p14="http://schemas.microsoft.com/office/powerpoint/2010/main" val="1655851776"/>
              </p:ext>
            </p:extLst>
          </p:nvPr>
        </p:nvGraphicFramePr>
        <p:xfrm>
          <a:off x="466724" y="3341166"/>
          <a:ext cx="11530203" cy="3108960"/>
        </p:xfrm>
        <a:graphic>
          <a:graphicData uri="http://schemas.openxmlformats.org/drawingml/2006/table">
            <a:tbl>
              <a:tblPr firstRow="1" firstCol="1" bandRow="1">
                <a:tableStyleId>{21E4AEA4-8DFA-4A89-87EB-49C32662AFE0}</a:tableStyleId>
              </a:tblPr>
              <a:tblGrid>
                <a:gridCol w="2525054">
                  <a:extLst>
                    <a:ext uri="{9D8B030D-6E8A-4147-A177-3AD203B41FA5}">
                      <a16:colId xmlns:a16="http://schemas.microsoft.com/office/drawing/2014/main" val="4289090289"/>
                    </a:ext>
                  </a:extLst>
                </a:gridCol>
                <a:gridCol w="3054733">
                  <a:extLst>
                    <a:ext uri="{9D8B030D-6E8A-4147-A177-3AD203B41FA5}">
                      <a16:colId xmlns:a16="http://schemas.microsoft.com/office/drawing/2014/main" val="3834478098"/>
                    </a:ext>
                  </a:extLst>
                </a:gridCol>
                <a:gridCol w="2933032">
                  <a:extLst>
                    <a:ext uri="{9D8B030D-6E8A-4147-A177-3AD203B41FA5}">
                      <a16:colId xmlns:a16="http://schemas.microsoft.com/office/drawing/2014/main" val="1429469876"/>
                    </a:ext>
                  </a:extLst>
                </a:gridCol>
                <a:gridCol w="3017384">
                  <a:extLst>
                    <a:ext uri="{9D8B030D-6E8A-4147-A177-3AD203B41FA5}">
                      <a16:colId xmlns:a16="http://schemas.microsoft.com/office/drawing/2014/main" val="464925609"/>
                    </a:ext>
                  </a:extLst>
                </a:gridCol>
              </a:tblGrid>
              <a:tr h="229309">
                <a:tc>
                  <a:txBody>
                    <a:bodyPr/>
                    <a:lstStyle/>
                    <a:p>
                      <a:r>
                        <a:rPr lang="en-GB">
                          <a:latin typeface="Arial" panose="020B0604020202020204" pitchFamily="34" charset="0"/>
                        </a:rPr>
                        <a:t>Assumption</a:t>
                      </a:r>
                    </a:p>
                  </a:txBody>
                  <a:tcPr/>
                </a:tc>
                <a:tc>
                  <a:txBody>
                    <a:bodyPr/>
                    <a:lstStyle/>
                    <a:p>
                      <a:r>
                        <a:rPr lang="en-GB">
                          <a:solidFill>
                            <a:schemeClr val="tx1"/>
                          </a:solidFill>
                          <a:latin typeface="Arial" panose="020B0604020202020204" pitchFamily="34" charset="0"/>
                        </a:rPr>
                        <a:t>Company base case</a:t>
                      </a:r>
                    </a:p>
                  </a:txBody>
                  <a:tcP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solidFill>
                            <a:schemeClr val="tx1"/>
                          </a:solidFill>
                          <a:latin typeface="Arial" panose="020B0604020202020204" pitchFamily="34" charset="0"/>
                        </a:rPr>
                        <a:t>EAG base case 1</a:t>
                      </a:r>
                    </a:p>
                  </a:txBody>
                  <a:tcP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solidFill>
                            <a:schemeClr val="tx1"/>
                          </a:solidFill>
                          <a:latin typeface="Arial" panose="020B0604020202020204" pitchFamily="34" charset="0"/>
                        </a:rPr>
                        <a:t>EAG base case 2</a:t>
                      </a:r>
                    </a:p>
                  </a:txBody>
                  <a:tcPr>
                    <a:solidFill>
                      <a:schemeClr val="accent3"/>
                    </a:solidFill>
                  </a:tcPr>
                </a:tc>
                <a:extLst>
                  <a:ext uri="{0D108BD9-81ED-4DB2-BD59-A6C34878D82A}">
                    <a16:rowId xmlns:a16="http://schemas.microsoft.com/office/drawing/2014/main" val="1365441208"/>
                  </a:ext>
                </a:extLst>
              </a:tr>
              <a:tr h="131034">
                <a:tc>
                  <a:txBody>
                    <a:bodyPr/>
                    <a:lstStyle/>
                    <a:p>
                      <a:r>
                        <a:rPr lang="en-GB">
                          <a:latin typeface="Arial" panose="020B0604020202020204" pitchFamily="34" charset="0"/>
                        </a:rPr>
                        <a:t>BSC composition upon discontinuation</a:t>
                      </a:r>
                    </a:p>
                  </a:txBody>
                  <a:tcPr/>
                </a:tc>
                <a:tc>
                  <a:txBody>
                    <a:bodyPr/>
                    <a:lstStyle/>
                    <a:p>
                      <a:r>
                        <a:rPr lang="en-GB">
                          <a:latin typeface="Arial" panose="020B0604020202020204" pitchFamily="34" charset="0"/>
                        </a:rPr>
                        <a:t>20.8% adalimumab</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atin typeface="Arial" panose="020B0604020202020204" pitchFamily="34" charset="0"/>
                        </a:rPr>
                        <a:t>Replace adalimumab with discontinued active treatment</a:t>
                      </a:r>
                    </a:p>
                  </a:txBody>
                  <a:tcPr/>
                </a:tc>
                <a:tc>
                  <a:txBody>
                    <a:bodyPr/>
                    <a:lstStyle/>
                    <a:p>
                      <a:r>
                        <a:rPr lang="en-GB">
                          <a:latin typeface="Arial" panose="020B0604020202020204" pitchFamily="34" charset="0"/>
                        </a:rPr>
                        <a:t>Replace adalimumab with discontinued active treatment</a:t>
                      </a:r>
                    </a:p>
                  </a:txBody>
                  <a:tcPr/>
                </a:tc>
                <a:extLst>
                  <a:ext uri="{0D108BD9-81ED-4DB2-BD59-A6C34878D82A}">
                    <a16:rowId xmlns:a16="http://schemas.microsoft.com/office/drawing/2014/main" val="3471957187"/>
                  </a:ext>
                </a:extLst>
              </a:tr>
              <a:tr h="327585">
                <a:tc>
                  <a:txBody>
                    <a:bodyPr/>
                    <a:lstStyle/>
                    <a:p>
                      <a:r>
                        <a:rPr lang="en-GB">
                          <a:latin typeface="Arial" panose="020B0604020202020204" pitchFamily="34" charset="0"/>
                        </a:rPr>
                        <a:t>Time horizon</a:t>
                      </a:r>
                    </a:p>
                  </a:txBody>
                  <a:tcPr/>
                </a:tc>
                <a:tc>
                  <a:txBody>
                    <a:bodyPr/>
                    <a:lstStyle/>
                    <a:p>
                      <a:r>
                        <a:rPr lang="en-GB">
                          <a:latin typeface="Arial" panose="020B0604020202020204" pitchFamily="34" charset="0"/>
                        </a:rPr>
                        <a:t>60 years</a:t>
                      </a:r>
                    </a:p>
                  </a:txBody>
                  <a:tcPr/>
                </a:tc>
                <a:tc>
                  <a:txBody>
                    <a:bodyPr/>
                    <a:lstStyle/>
                    <a:p>
                      <a:r>
                        <a:rPr lang="en-GB">
                          <a:latin typeface="Arial" panose="020B0604020202020204" pitchFamily="34" charset="0"/>
                        </a:rPr>
                        <a:t>70 years</a:t>
                      </a:r>
                    </a:p>
                  </a:txBody>
                  <a:tcPr/>
                </a:tc>
                <a:tc>
                  <a:txBody>
                    <a:bodyPr/>
                    <a:lstStyle/>
                    <a:p>
                      <a:r>
                        <a:rPr lang="en-GB">
                          <a:latin typeface="Arial" panose="020B0604020202020204" pitchFamily="34" charset="0"/>
                        </a:rPr>
                        <a:t>70 years</a:t>
                      </a:r>
                    </a:p>
                  </a:txBody>
                  <a:tcPr/>
                </a:tc>
                <a:extLst>
                  <a:ext uri="{0D108BD9-81ED-4DB2-BD59-A6C34878D82A}">
                    <a16:rowId xmlns:a16="http://schemas.microsoft.com/office/drawing/2014/main" val="2121904842"/>
                  </a:ext>
                </a:extLst>
              </a:tr>
              <a:tr h="327585">
                <a:tc>
                  <a:txBody>
                    <a:bodyPr/>
                    <a:lstStyle/>
                    <a:p>
                      <a:r>
                        <a:rPr lang="en-GB">
                          <a:latin typeface="Arial" panose="020B0604020202020204" pitchFamily="34" charset="0"/>
                        </a:rPr>
                        <a:t>BSC transition probabilities (TPs) Week 16+</a:t>
                      </a:r>
                    </a:p>
                  </a:txBody>
                  <a:tcPr/>
                </a:tc>
                <a:tc>
                  <a:txBody>
                    <a:bodyPr/>
                    <a:lstStyle/>
                    <a:p>
                      <a:r>
                        <a:rPr lang="en-GB">
                          <a:solidFill>
                            <a:schemeClr val="tx1"/>
                          </a:solidFill>
                          <a:latin typeface="Arial" panose="020B0604020202020204" pitchFamily="34" charset="0"/>
                        </a:rPr>
                        <a:t>Week 16-48: ‘gradual deterioration assumption’</a:t>
                      </a:r>
                    </a:p>
                    <a:p>
                      <a:r>
                        <a:rPr lang="en-GB">
                          <a:solidFill>
                            <a:schemeClr val="tx1"/>
                          </a:solidFill>
                          <a:latin typeface="Arial" panose="020B0604020202020204" pitchFamily="34" charset="0"/>
                        </a:rPr>
                        <a:t>week 48+: stay in same response health state (plateau)</a:t>
                      </a:r>
                    </a:p>
                  </a:txBody>
                  <a:tcPr/>
                </a:tc>
                <a:tc>
                  <a:txBody>
                    <a:bodyPr/>
                    <a:lstStyle/>
                    <a:p>
                      <a:r>
                        <a:rPr lang="en-GB">
                          <a:solidFill>
                            <a:schemeClr val="tx1"/>
                          </a:solidFill>
                          <a:latin typeface="Arial" panose="020B0604020202020204" pitchFamily="34" charset="0"/>
                        </a:rPr>
                        <a:t>RR risk from company’s week 16 NMA applied to bimekizumab TPs to derive BSC TPs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solidFill>
                            <a:schemeClr val="tx1"/>
                          </a:solidFill>
                          <a:latin typeface="Arial" panose="020B0604020202020204" pitchFamily="34" charset="0"/>
                        </a:rPr>
                        <a:t>RR risk from company’s week 16 NMA applied to bimekizumab TPs to derive BSC TPs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a:solidFill>
                          <a:schemeClr val="tx1"/>
                        </a:solidFill>
                        <a:latin typeface="Arial" panose="020B0604020202020204" pitchFamily="34" charset="0"/>
                      </a:endParaRPr>
                    </a:p>
                  </a:txBody>
                  <a:tcPr/>
                </a:tc>
                <a:extLst>
                  <a:ext uri="{0D108BD9-81ED-4DB2-BD59-A6C34878D82A}">
                    <a16:rowId xmlns:a16="http://schemas.microsoft.com/office/drawing/2014/main" val="1661879072"/>
                  </a:ext>
                </a:extLst>
              </a:tr>
            </a:tbl>
          </a:graphicData>
        </a:graphic>
      </p:graphicFrame>
      <p:sp>
        <p:nvSpPr>
          <p:cNvPr id="2" name="Text Placeholder 10">
            <a:extLst>
              <a:ext uri="{FF2B5EF4-FFF2-40B4-BE49-F238E27FC236}">
                <a16:creationId xmlns:a16="http://schemas.microsoft.com/office/drawing/2014/main" id="{8ECF7E07-5B20-05A0-C058-438F0A5A37A0}"/>
              </a:ext>
            </a:extLst>
          </p:cNvPr>
          <p:cNvSpPr txBox="1">
            <a:spLocks/>
          </p:cNvSpPr>
          <p:nvPr/>
        </p:nvSpPr>
        <p:spPr>
          <a:xfrm>
            <a:off x="352095" y="849990"/>
            <a:ext cx="11250785" cy="2018637"/>
          </a:xfrm>
          <a:prstGeom prst="rect">
            <a:avLst/>
          </a:prstGeom>
          <a:ln w="38100">
            <a:solidFill>
              <a:schemeClr val="accent1"/>
            </a:solidFill>
            <a:prstDash val="solid"/>
          </a:ln>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Inter SemiBold" panose="02000503000000020004" pitchFamily="2" charset="0"/>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600"/>
              </a:spcBef>
            </a:pPr>
            <a:r>
              <a:rPr lang="en-GB" sz="1800"/>
              <a:t>EAG views that important structural changes (as per key issues) must be made before model can be considered fit for decision making purposes. EAG presents 2 alternative base cases:</a:t>
            </a:r>
          </a:p>
          <a:p>
            <a:pPr marL="285750" indent="-285750">
              <a:spcBef>
                <a:spcPts val="600"/>
              </a:spcBef>
              <a:buFontTx/>
              <a:buChar char="-"/>
            </a:pPr>
            <a:r>
              <a:rPr lang="en-GB" sz="1800"/>
              <a:t>EAG base case 1: removes model assumptions the EAG have identified as either clinically implausible, or as artificially and selectively imposing certain treatment benefits for bimekizumab</a:t>
            </a:r>
          </a:p>
          <a:p>
            <a:pPr marL="285750" indent="-285750">
              <a:spcBef>
                <a:spcPts val="600"/>
              </a:spcBef>
              <a:buFontTx/>
              <a:buChar char="-"/>
            </a:pPr>
            <a:r>
              <a:rPr lang="en-GB" sz="1800"/>
              <a:t>EAG base case 2: adopts a clinically plausible alternative set of assumptions which EAG consider to more fairly represent differential cost-effectiveness of secukinumab and bimekizumab (BSC comparisons more limited in their utility) – EAG considers this most clinically plausible of the analyses presented</a:t>
            </a:r>
          </a:p>
        </p:txBody>
      </p:sp>
      <p:sp>
        <p:nvSpPr>
          <p:cNvPr id="5" name="TextBox 4">
            <a:extLst>
              <a:ext uri="{FF2B5EF4-FFF2-40B4-BE49-F238E27FC236}">
                <a16:creationId xmlns:a16="http://schemas.microsoft.com/office/drawing/2014/main" id="{F8F0795C-1B9B-6B9D-511B-482C7B379ADA}"/>
              </a:ext>
            </a:extLst>
          </p:cNvPr>
          <p:cNvSpPr txBox="1"/>
          <p:nvPr/>
        </p:nvSpPr>
        <p:spPr>
          <a:xfrm>
            <a:off x="336173" y="2930466"/>
            <a:ext cx="5566460" cy="369332"/>
          </a:xfrm>
          <a:prstGeom prst="rect">
            <a:avLst/>
          </a:prstGeom>
          <a:noFill/>
        </p:spPr>
        <p:txBody>
          <a:bodyPr wrap="none" rtlCol="0">
            <a:spAutoFit/>
          </a:bodyPr>
          <a:lstStyle/>
          <a:p>
            <a:r>
              <a:rPr lang="en-GB" b="1">
                <a:latin typeface="Arial" panose="020B0604020202020204" pitchFamily="34" charset="0"/>
              </a:rPr>
              <a:t>Table: Summary of differences between analyses</a:t>
            </a:r>
          </a:p>
        </p:txBody>
      </p:sp>
      <p:sp>
        <p:nvSpPr>
          <p:cNvPr id="3" name="Text Placeholder 12">
            <a:extLst>
              <a:ext uri="{FF2B5EF4-FFF2-40B4-BE49-F238E27FC236}">
                <a16:creationId xmlns:a16="http://schemas.microsoft.com/office/drawing/2014/main" id="{D3A02589-967F-5462-3476-0CDECD514CAA}"/>
              </a:ext>
            </a:extLst>
          </p:cNvPr>
          <p:cNvSpPr txBox="1">
            <a:spLocks/>
          </p:cNvSpPr>
          <p:nvPr/>
        </p:nvSpPr>
        <p:spPr>
          <a:xfrm>
            <a:off x="875375" y="6418544"/>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BSC, Best supportive care; EAG, External Assessment Group; NMA, Network meta-analysis; RR, Relative risk; TP, Transition probability </a:t>
            </a:r>
          </a:p>
        </p:txBody>
      </p:sp>
    </p:spTree>
    <p:extLst>
      <p:ext uri="{BB962C8B-B14F-4D97-AF65-F5344CB8AC3E}">
        <p14:creationId xmlns:p14="http://schemas.microsoft.com/office/powerpoint/2010/main" val="35083043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6D597A-CEEA-C68F-FD1C-09ED81F8EE2B}"/>
            </a:ext>
          </a:extLst>
        </p:cNvPr>
        <p:cNvGrpSpPr/>
        <p:nvPr/>
      </p:nvGrpSpPr>
      <p:grpSpPr>
        <a:xfrm>
          <a:off x="0" y="0"/>
          <a:ext cx="0" cy="0"/>
          <a:chOff x="0" y="0"/>
          <a:chExt cx="0" cy="0"/>
        </a:xfrm>
      </p:grpSpPr>
      <p:graphicFrame>
        <p:nvGraphicFramePr>
          <p:cNvPr id="4" name="Table 4" descr="Base case assumptions for company and evidence review group">
            <a:extLst>
              <a:ext uri="{FF2B5EF4-FFF2-40B4-BE49-F238E27FC236}">
                <a16:creationId xmlns:a16="http://schemas.microsoft.com/office/drawing/2014/main" id="{04035CF6-6687-12CE-3FAE-1DD727B95967}"/>
              </a:ext>
            </a:extLst>
          </p:cNvPr>
          <p:cNvGraphicFramePr>
            <a:graphicFrameLocks noGrp="1"/>
          </p:cNvGraphicFramePr>
          <p:nvPr>
            <p:extLst>
              <p:ext uri="{D42A27DB-BD31-4B8C-83A1-F6EECF244321}">
                <p14:modId xmlns:p14="http://schemas.microsoft.com/office/powerpoint/2010/main" val="1075093749"/>
              </p:ext>
            </p:extLst>
          </p:nvPr>
        </p:nvGraphicFramePr>
        <p:xfrm>
          <a:off x="288593" y="1202235"/>
          <a:ext cx="11250785" cy="4846320"/>
        </p:xfrm>
        <a:graphic>
          <a:graphicData uri="http://schemas.openxmlformats.org/drawingml/2006/table">
            <a:tbl>
              <a:tblPr firstRow="1" firstCol="1" bandRow="1">
                <a:tableStyleId>{21E4AEA4-8DFA-4A89-87EB-49C32662AFE0}</a:tableStyleId>
              </a:tblPr>
              <a:tblGrid>
                <a:gridCol w="2463863">
                  <a:extLst>
                    <a:ext uri="{9D8B030D-6E8A-4147-A177-3AD203B41FA5}">
                      <a16:colId xmlns:a16="http://schemas.microsoft.com/office/drawing/2014/main" val="4289090289"/>
                    </a:ext>
                  </a:extLst>
                </a:gridCol>
                <a:gridCol w="2916824">
                  <a:extLst>
                    <a:ext uri="{9D8B030D-6E8A-4147-A177-3AD203B41FA5}">
                      <a16:colId xmlns:a16="http://schemas.microsoft.com/office/drawing/2014/main" val="3834478098"/>
                    </a:ext>
                  </a:extLst>
                </a:gridCol>
                <a:gridCol w="2925836">
                  <a:extLst>
                    <a:ext uri="{9D8B030D-6E8A-4147-A177-3AD203B41FA5}">
                      <a16:colId xmlns:a16="http://schemas.microsoft.com/office/drawing/2014/main" val="1429469876"/>
                    </a:ext>
                  </a:extLst>
                </a:gridCol>
                <a:gridCol w="2944262">
                  <a:extLst>
                    <a:ext uri="{9D8B030D-6E8A-4147-A177-3AD203B41FA5}">
                      <a16:colId xmlns:a16="http://schemas.microsoft.com/office/drawing/2014/main" val="464925609"/>
                    </a:ext>
                  </a:extLst>
                </a:gridCol>
              </a:tblGrid>
              <a:tr h="317277">
                <a:tc>
                  <a:txBody>
                    <a:bodyPr/>
                    <a:lstStyle/>
                    <a:p>
                      <a:r>
                        <a:rPr lang="en-GB">
                          <a:latin typeface="Arial" panose="020B0604020202020204" pitchFamily="34" charset="0"/>
                        </a:rPr>
                        <a:t>Assumption</a:t>
                      </a:r>
                    </a:p>
                  </a:txBody>
                  <a:tcPr/>
                </a:tc>
                <a:tc>
                  <a:txBody>
                    <a:bodyPr/>
                    <a:lstStyle/>
                    <a:p>
                      <a:r>
                        <a:rPr lang="en-GB">
                          <a:solidFill>
                            <a:schemeClr val="tx1"/>
                          </a:solidFill>
                          <a:latin typeface="Arial" panose="020B0604020202020204" pitchFamily="34" charset="0"/>
                        </a:rPr>
                        <a:t>Company base case</a:t>
                      </a:r>
                    </a:p>
                  </a:txBody>
                  <a:tcP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solidFill>
                            <a:schemeClr val="tx1"/>
                          </a:solidFill>
                          <a:latin typeface="Arial" panose="020B0604020202020204" pitchFamily="34" charset="0"/>
                        </a:rPr>
                        <a:t>EAG base case 1</a:t>
                      </a:r>
                    </a:p>
                  </a:txBody>
                  <a:tcP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solidFill>
                            <a:schemeClr val="tx1"/>
                          </a:solidFill>
                          <a:latin typeface="Arial" panose="020B0604020202020204" pitchFamily="34" charset="0"/>
                        </a:rPr>
                        <a:t>EAG base case 2</a:t>
                      </a:r>
                    </a:p>
                  </a:txBody>
                  <a:tcPr>
                    <a:solidFill>
                      <a:schemeClr val="accent3"/>
                    </a:solidFill>
                  </a:tcPr>
                </a:tc>
                <a:extLst>
                  <a:ext uri="{0D108BD9-81ED-4DB2-BD59-A6C34878D82A}">
                    <a16:rowId xmlns:a16="http://schemas.microsoft.com/office/drawing/2014/main" val="1365441208"/>
                  </a:ext>
                </a:extLst>
              </a:tr>
              <a:tr h="453253">
                <a:tc>
                  <a:txBody>
                    <a:bodyPr/>
                    <a:lstStyle/>
                    <a:p>
                      <a:r>
                        <a:rPr lang="en-GB">
                          <a:latin typeface="Arial" panose="020B0604020202020204" pitchFamily="34" charset="0"/>
                        </a:rPr>
                        <a:t>TPs following active treatment discontinuation</a:t>
                      </a:r>
                    </a:p>
                  </a:txBody>
                  <a:tcPr/>
                </a:tc>
                <a:tc>
                  <a:txBody>
                    <a:bodyPr/>
                    <a:lstStyle/>
                    <a:p>
                      <a:r>
                        <a:rPr lang="en-GB">
                          <a:latin typeface="Arial" panose="020B0604020202020204" pitchFamily="34" charset="0"/>
                        </a:rPr>
                        <a:t>TPs based on placebo response rates from initial period of BE HEARD trials</a:t>
                      </a:r>
                    </a:p>
                  </a:txBody>
                  <a:tcPr/>
                </a:tc>
                <a:tc>
                  <a:txBody>
                    <a:bodyPr/>
                    <a:lstStyle/>
                    <a:p>
                      <a:r>
                        <a:rPr lang="en-GB">
                          <a:latin typeface="Arial" panose="020B0604020202020204" pitchFamily="34" charset="0"/>
                        </a:rPr>
                        <a:t>TPs based on placebo response rates from initial period of BE HEARD trials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atin typeface="Arial" panose="020B0604020202020204" pitchFamily="34" charset="0"/>
                        </a:rPr>
                        <a:t>BSC maintenance period TPs applied immediately following discontinuation</a:t>
                      </a:r>
                    </a:p>
                  </a:txBody>
                  <a:tcPr/>
                </a:tc>
                <a:extLst>
                  <a:ext uri="{0D108BD9-81ED-4DB2-BD59-A6C34878D82A}">
                    <a16:rowId xmlns:a16="http://schemas.microsoft.com/office/drawing/2014/main" val="1548695966"/>
                  </a:ext>
                </a:extLst>
              </a:tr>
              <a:tr h="453253">
                <a:tc>
                  <a:txBody>
                    <a:bodyPr/>
                    <a:lstStyle/>
                    <a:p>
                      <a:r>
                        <a:rPr lang="en-GB">
                          <a:latin typeface="Arial" panose="020B0604020202020204" pitchFamily="34" charset="0"/>
                        </a:rPr>
                        <a:t>Treatment following secondary loss of response </a:t>
                      </a:r>
                    </a:p>
                  </a:txBody>
                  <a:tcPr/>
                </a:tc>
                <a:tc>
                  <a:txBody>
                    <a:bodyPr/>
                    <a:lstStyle/>
                    <a:p>
                      <a:r>
                        <a:rPr lang="en-GB">
                          <a:latin typeface="Arial" panose="020B0604020202020204" pitchFamily="34" charset="0"/>
                        </a:rPr>
                        <a:t>Immediately switch to BSC (no further active treatment costs)</a:t>
                      </a:r>
                    </a:p>
                  </a:txBody>
                  <a:tcPr/>
                </a:tc>
                <a:tc>
                  <a:txBody>
                    <a:bodyPr/>
                    <a:lstStyle/>
                    <a:p>
                      <a:r>
                        <a:rPr lang="en-GB">
                          <a:latin typeface="Arial" panose="020B0604020202020204" pitchFamily="34" charset="0"/>
                        </a:rPr>
                        <a:t>Further 12 weeks active treatment costs (explore impact of alternative stopping rule)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atin typeface="Arial" panose="020B0604020202020204" pitchFamily="34" charset="0"/>
                        </a:rPr>
                        <a:t>Immediately switch to BSC (no further active treatment costs)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a:latin typeface="Arial" panose="020B0604020202020204" pitchFamily="34" charset="0"/>
                      </a:endParaRPr>
                    </a:p>
                  </a:txBody>
                  <a:tcPr/>
                </a:tc>
                <a:extLst>
                  <a:ext uri="{0D108BD9-81ED-4DB2-BD59-A6C34878D82A}">
                    <a16:rowId xmlns:a16="http://schemas.microsoft.com/office/drawing/2014/main" val="1450535090"/>
                  </a:ext>
                </a:extLst>
              </a:tr>
              <a:tr h="453253">
                <a:tc>
                  <a:txBody>
                    <a:bodyPr/>
                    <a:lstStyle/>
                    <a:p>
                      <a:r>
                        <a:rPr lang="en-GB">
                          <a:latin typeface="Arial" panose="020B0604020202020204" pitchFamily="34" charset="0"/>
                        </a:rPr>
                        <a:t>Secondary non-response stopping rule</a:t>
                      </a:r>
                    </a:p>
                  </a:txBody>
                  <a:tcPr/>
                </a:tc>
                <a:tc>
                  <a:txBody>
                    <a:bodyPr/>
                    <a:lstStyle/>
                    <a:p>
                      <a:r>
                        <a:rPr lang="en-GB">
                          <a:latin typeface="Arial" panose="020B0604020202020204" pitchFamily="34" charset="0"/>
                        </a:rPr>
                        <a:t>100% of people in non-response state discontinue in any given cycle</a:t>
                      </a:r>
                    </a:p>
                  </a:txBody>
                  <a:tcPr/>
                </a:tc>
                <a:tc>
                  <a:txBody>
                    <a:bodyPr/>
                    <a:lstStyle/>
                    <a:p>
                      <a:r>
                        <a:rPr lang="en-GB">
                          <a:latin typeface="Arial" panose="020B0604020202020204" pitchFamily="34" charset="0"/>
                        </a:rPr>
                        <a:t>100% of people in non-response state discontinue in any given cycle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atin typeface="Arial" panose="020B0604020202020204" pitchFamily="34" charset="0"/>
                        </a:rPr>
                        <a:t>20% of people in non-response state discontinue in any given cycle (explore impact of alternative stopping rule)</a:t>
                      </a:r>
                    </a:p>
                  </a:txBody>
                  <a:tcPr/>
                </a:tc>
                <a:extLst>
                  <a:ext uri="{0D108BD9-81ED-4DB2-BD59-A6C34878D82A}">
                    <a16:rowId xmlns:a16="http://schemas.microsoft.com/office/drawing/2014/main" val="3120822392"/>
                  </a:ext>
                </a:extLst>
              </a:tr>
              <a:tr h="589229">
                <a:tc>
                  <a:txBody>
                    <a:bodyPr/>
                    <a:lstStyle/>
                    <a:p>
                      <a:r>
                        <a:rPr lang="en-GB">
                          <a:latin typeface="Arial" panose="020B0604020202020204" pitchFamily="34" charset="0"/>
                        </a:rPr>
                        <a:t>Mortality</a:t>
                      </a:r>
                    </a:p>
                  </a:txBody>
                  <a:tcPr/>
                </a:tc>
                <a:tc>
                  <a:txBody>
                    <a:bodyPr/>
                    <a:lstStyle/>
                    <a:p>
                      <a:r>
                        <a:rPr lang="en-GB">
                          <a:latin typeface="Arial" panose="020B0604020202020204" pitchFamily="34" charset="0"/>
                        </a:rPr>
                        <a:t>Condition-related mortality only for non-response health state (SMR 1.86)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atin typeface="Arial" panose="020B0604020202020204" pitchFamily="34" charset="0"/>
                        </a:rPr>
                        <a:t>Condition-related mortality for all heath states (SMR 1.86)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atin typeface="Arial" panose="020B0604020202020204" pitchFamily="34" charset="0"/>
                        </a:rPr>
                        <a:t>Condition-related mortality for all heath states (adjusted SMR  of 1.48)</a:t>
                      </a:r>
                    </a:p>
                  </a:txBody>
                  <a:tcPr/>
                </a:tc>
                <a:extLst>
                  <a:ext uri="{0D108BD9-81ED-4DB2-BD59-A6C34878D82A}">
                    <a16:rowId xmlns:a16="http://schemas.microsoft.com/office/drawing/2014/main" val="3471957187"/>
                  </a:ext>
                </a:extLst>
              </a:tr>
            </a:tbl>
          </a:graphicData>
        </a:graphic>
      </p:graphicFrame>
      <p:sp>
        <p:nvSpPr>
          <p:cNvPr id="2" name="TextBox 1">
            <a:extLst>
              <a:ext uri="{FF2B5EF4-FFF2-40B4-BE49-F238E27FC236}">
                <a16:creationId xmlns:a16="http://schemas.microsoft.com/office/drawing/2014/main" id="{7869E0BB-5390-99A1-10CD-382958CA3601}"/>
              </a:ext>
            </a:extLst>
          </p:cNvPr>
          <p:cNvSpPr txBox="1"/>
          <p:nvPr/>
        </p:nvSpPr>
        <p:spPr>
          <a:xfrm>
            <a:off x="288593" y="795726"/>
            <a:ext cx="5566460" cy="369332"/>
          </a:xfrm>
          <a:prstGeom prst="rect">
            <a:avLst/>
          </a:prstGeom>
          <a:noFill/>
        </p:spPr>
        <p:txBody>
          <a:bodyPr wrap="none" rtlCol="0">
            <a:spAutoFit/>
          </a:bodyPr>
          <a:lstStyle/>
          <a:p>
            <a:r>
              <a:rPr lang="en-GB" b="1">
                <a:latin typeface="Arial" panose="020B0604020202020204" pitchFamily="34" charset="0"/>
              </a:rPr>
              <a:t>Table: Summary of differences between analyses</a:t>
            </a:r>
          </a:p>
        </p:txBody>
      </p:sp>
      <p:sp>
        <p:nvSpPr>
          <p:cNvPr id="10" name="Title 5">
            <a:extLst>
              <a:ext uri="{FF2B5EF4-FFF2-40B4-BE49-F238E27FC236}">
                <a16:creationId xmlns:a16="http://schemas.microsoft.com/office/drawing/2014/main" id="{4AB2FE6F-B70B-83D7-DE38-1051B4CC34B5}"/>
              </a:ext>
            </a:extLst>
          </p:cNvPr>
          <p:cNvSpPr>
            <a:spLocks noGrp="1"/>
          </p:cNvSpPr>
          <p:nvPr>
            <p:ph type="title"/>
          </p:nvPr>
        </p:nvSpPr>
        <p:spPr>
          <a:xfrm>
            <a:off x="288593" y="263524"/>
            <a:ext cx="11250785" cy="938711"/>
          </a:xfrm>
        </p:spPr>
        <p:txBody>
          <a:bodyPr>
            <a:noAutofit/>
          </a:bodyPr>
          <a:lstStyle/>
          <a:p>
            <a:r>
              <a:rPr lang="en-GB" sz="2800">
                <a:ea typeface="Arial" panose="02000503000000020004" pitchFamily="2" charset="0"/>
              </a:rPr>
              <a:t>Summary of differences in company and EAG base cases (2)</a:t>
            </a:r>
            <a:endParaRPr lang="en-GB" sz="2800"/>
          </a:p>
        </p:txBody>
      </p:sp>
      <p:sp>
        <p:nvSpPr>
          <p:cNvPr id="5" name="Text Placeholder 12">
            <a:extLst>
              <a:ext uri="{FF2B5EF4-FFF2-40B4-BE49-F238E27FC236}">
                <a16:creationId xmlns:a16="http://schemas.microsoft.com/office/drawing/2014/main" id="{2AAE5FFB-F067-D2FE-F797-3E36BB26DFC2}"/>
              </a:ext>
            </a:extLst>
          </p:cNvPr>
          <p:cNvSpPr txBox="1">
            <a:spLocks/>
          </p:cNvSpPr>
          <p:nvPr/>
        </p:nvSpPr>
        <p:spPr>
          <a:xfrm>
            <a:off x="875375" y="6418544"/>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BSC, Best supportive care; EAG, External Assessment Group; RR, Relative risk; SMR, Standardised mortality ratio; TP, Transition probability </a:t>
            </a:r>
          </a:p>
        </p:txBody>
      </p:sp>
    </p:spTree>
    <p:extLst>
      <p:ext uri="{BB962C8B-B14F-4D97-AF65-F5344CB8AC3E}">
        <p14:creationId xmlns:p14="http://schemas.microsoft.com/office/powerpoint/2010/main" val="6206664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6D597A-CEEA-C68F-FD1C-09ED81F8EE2B}"/>
            </a:ext>
          </a:extLst>
        </p:cNvPr>
        <p:cNvGrpSpPr/>
        <p:nvPr/>
      </p:nvGrpSpPr>
      <p:grpSpPr>
        <a:xfrm>
          <a:off x="0" y="0"/>
          <a:ext cx="0" cy="0"/>
          <a:chOff x="0" y="0"/>
          <a:chExt cx="0" cy="0"/>
        </a:xfrm>
      </p:grpSpPr>
      <p:graphicFrame>
        <p:nvGraphicFramePr>
          <p:cNvPr id="4" name="Table 4" descr="Base case assumptions for company and evidence review group">
            <a:extLst>
              <a:ext uri="{FF2B5EF4-FFF2-40B4-BE49-F238E27FC236}">
                <a16:creationId xmlns:a16="http://schemas.microsoft.com/office/drawing/2014/main" id="{04035CF6-6687-12CE-3FAE-1DD727B95967}"/>
              </a:ext>
            </a:extLst>
          </p:cNvPr>
          <p:cNvGraphicFramePr>
            <a:graphicFrameLocks noGrp="1"/>
          </p:cNvGraphicFramePr>
          <p:nvPr>
            <p:extLst>
              <p:ext uri="{D42A27DB-BD31-4B8C-83A1-F6EECF244321}">
                <p14:modId xmlns:p14="http://schemas.microsoft.com/office/powerpoint/2010/main" val="4158779130"/>
              </p:ext>
            </p:extLst>
          </p:nvPr>
        </p:nvGraphicFramePr>
        <p:xfrm>
          <a:off x="386215" y="1270359"/>
          <a:ext cx="11250785" cy="4297680"/>
        </p:xfrm>
        <a:graphic>
          <a:graphicData uri="http://schemas.openxmlformats.org/drawingml/2006/table">
            <a:tbl>
              <a:tblPr firstRow="1" firstCol="1" bandRow="1">
                <a:tableStyleId>{21E4AEA4-8DFA-4A89-87EB-49C32662AFE0}</a:tableStyleId>
              </a:tblPr>
              <a:tblGrid>
                <a:gridCol w="2463863">
                  <a:extLst>
                    <a:ext uri="{9D8B030D-6E8A-4147-A177-3AD203B41FA5}">
                      <a16:colId xmlns:a16="http://schemas.microsoft.com/office/drawing/2014/main" val="4289090289"/>
                    </a:ext>
                  </a:extLst>
                </a:gridCol>
                <a:gridCol w="2980706">
                  <a:extLst>
                    <a:ext uri="{9D8B030D-6E8A-4147-A177-3AD203B41FA5}">
                      <a16:colId xmlns:a16="http://schemas.microsoft.com/office/drawing/2014/main" val="3834478098"/>
                    </a:ext>
                  </a:extLst>
                </a:gridCol>
                <a:gridCol w="2861954">
                  <a:extLst>
                    <a:ext uri="{9D8B030D-6E8A-4147-A177-3AD203B41FA5}">
                      <a16:colId xmlns:a16="http://schemas.microsoft.com/office/drawing/2014/main" val="1429469876"/>
                    </a:ext>
                  </a:extLst>
                </a:gridCol>
                <a:gridCol w="2944262">
                  <a:extLst>
                    <a:ext uri="{9D8B030D-6E8A-4147-A177-3AD203B41FA5}">
                      <a16:colId xmlns:a16="http://schemas.microsoft.com/office/drawing/2014/main" val="464925609"/>
                    </a:ext>
                  </a:extLst>
                </a:gridCol>
              </a:tblGrid>
              <a:tr h="317277">
                <a:tc>
                  <a:txBody>
                    <a:bodyPr/>
                    <a:lstStyle/>
                    <a:p>
                      <a:r>
                        <a:rPr lang="en-GB">
                          <a:latin typeface="Arial" panose="020B0604020202020204" pitchFamily="34" charset="0"/>
                        </a:rPr>
                        <a:t>Assumption</a:t>
                      </a:r>
                    </a:p>
                  </a:txBody>
                  <a:tcPr/>
                </a:tc>
                <a:tc>
                  <a:txBody>
                    <a:bodyPr/>
                    <a:lstStyle/>
                    <a:p>
                      <a:r>
                        <a:rPr lang="en-GB">
                          <a:solidFill>
                            <a:schemeClr val="tx1"/>
                          </a:solidFill>
                          <a:latin typeface="Arial" panose="020B0604020202020204" pitchFamily="34" charset="0"/>
                        </a:rPr>
                        <a:t>Company base case</a:t>
                      </a:r>
                    </a:p>
                  </a:txBody>
                  <a:tcP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solidFill>
                            <a:schemeClr val="tx1"/>
                          </a:solidFill>
                          <a:latin typeface="Arial" panose="020B0604020202020204" pitchFamily="34" charset="0"/>
                        </a:rPr>
                        <a:t>EAG base case 1</a:t>
                      </a:r>
                    </a:p>
                  </a:txBody>
                  <a:tcP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solidFill>
                            <a:schemeClr val="tx1"/>
                          </a:solidFill>
                          <a:latin typeface="Arial" panose="020B0604020202020204" pitchFamily="34" charset="0"/>
                        </a:rPr>
                        <a:t>EAG base case 2</a:t>
                      </a:r>
                    </a:p>
                  </a:txBody>
                  <a:tcPr>
                    <a:solidFill>
                      <a:schemeClr val="accent3"/>
                    </a:solidFill>
                  </a:tcPr>
                </a:tc>
                <a:extLst>
                  <a:ext uri="{0D108BD9-81ED-4DB2-BD59-A6C34878D82A}">
                    <a16:rowId xmlns:a16="http://schemas.microsoft.com/office/drawing/2014/main" val="1365441208"/>
                  </a:ext>
                </a:extLst>
              </a:tr>
              <a:tr h="453253">
                <a:tc>
                  <a:txBody>
                    <a:bodyPr/>
                    <a:lstStyle/>
                    <a:p>
                      <a:r>
                        <a:rPr lang="en-GB">
                          <a:latin typeface="Arial" panose="020B0604020202020204" pitchFamily="34" charset="0"/>
                        </a:rPr>
                        <a:t>Utilities</a:t>
                      </a:r>
                    </a:p>
                  </a:txBody>
                  <a:tcPr/>
                </a:tc>
                <a:tc>
                  <a:txBody>
                    <a:bodyPr/>
                    <a:lstStyle/>
                    <a:p>
                      <a:r>
                        <a:rPr lang="en-GB">
                          <a:latin typeface="Arial" panose="020B0604020202020204" pitchFamily="34" charset="0"/>
                        </a:rPr>
                        <a:t>Treatment-specific and phase-specific utilities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atin typeface="Arial" panose="020B0604020202020204" pitchFamily="34" charset="0"/>
                        </a:rPr>
                        <a:t>Treatment-pooled (except for the non-response state), phase-specific utilities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atin typeface="Arial" panose="020B0604020202020204" pitchFamily="34" charset="0"/>
                        </a:rPr>
                        <a:t>Treatment-pooled (except for the non-response state), phase-specific utilities</a:t>
                      </a:r>
                    </a:p>
                  </a:txBody>
                  <a:tcPr/>
                </a:tc>
                <a:extLst>
                  <a:ext uri="{0D108BD9-81ED-4DB2-BD59-A6C34878D82A}">
                    <a16:rowId xmlns:a16="http://schemas.microsoft.com/office/drawing/2014/main" val="1252439014"/>
                  </a:ext>
                </a:extLst>
              </a:tr>
              <a:tr h="453253">
                <a:tc>
                  <a:txBody>
                    <a:bodyPr/>
                    <a:lstStyle/>
                    <a:p>
                      <a:r>
                        <a:rPr lang="en-GB">
                          <a:latin typeface="Arial" panose="020B0604020202020204" pitchFamily="34" charset="0"/>
                        </a:rPr>
                        <a:t>BSC utility</a:t>
                      </a:r>
                    </a:p>
                  </a:txBody>
                  <a:tcPr/>
                </a:tc>
                <a:tc>
                  <a:txBody>
                    <a:bodyPr/>
                    <a:lstStyle/>
                    <a:p>
                      <a:r>
                        <a:rPr lang="en-GB">
                          <a:latin typeface="Arial" panose="020B0604020202020204" pitchFamily="34" charset="0"/>
                        </a:rPr>
                        <a:t>Weight maintenance phase BSC utilities by proportion receiving adalimumab</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atin typeface="Arial" panose="020B0604020202020204" pitchFamily="34" charset="0"/>
                        </a:rPr>
                        <a:t>Also weight induction phase BSC utilities by proportion receiving adalimumab</a:t>
                      </a:r>
                    </a:p>
                  </a:txBody>
                  <a:tcPr/>
                </a:tc>
                <a:tc>
                  <a:txBody>
                    <a:bodyPr/>
                    <a:lstStyle/>
                    <a:p>
                      <a:r>
                        <a:rPr lang="en-GB">
                          <a:latin typeface="Arial" panose="020B0604020202020204" pitchFamily="34" charset="0"/>
                        </a:rPr>
                        <a:t>Also weight induction phase  BSC utilities by proportion receiving adalimumab</a:t>
                      </a:r>
                    </a:p>
                  </a:txBody>
                  <a:tcPr/>
                </a:tc>
                <a:extLst>
                  <a:ext uri="{0D108BD9-81ED-4DB2-BD59-A6C34878D82A}">
                    <a16:rowId xmlns:a16="http://schemas.microsoft.com/office/drawing/2014/main" val="4219486270"/>
                  </a:ext>
                </a:extLst>
              </a:tr>
              <a:tr h="453253">
                <a:tc>
                  <a:txBody>
                    <a:bodyPr/>
                    <a:lstStyle/>
                    <a:p>
                      <a:r>
                        <a:rPr lang="en-GB">
                          <a:latin typeface="Arial" panose="020B0604020202020204" pitchFamily="34" charset="0"/>
                        </a:rPr>
                        <a:t>Oral candidiasis management costs</a:t>
                      </a:r>
                    </a:p>
                  </a:txBody>
                  <a:tcPr/>
                </a:tc>
                <a:tc>
                  <a:txBody>
                    <a:bodyPr/>
                    <a:lstStyle/>
                    <a:p>
                      <a:r>
                        <a:rPr lang="en-GB">
                          <a:latin typeface="Arial" panose="020B0604020202020204" pitchFamily="34" charset="0"/>
                        </a:rPr>
                        <a:t>Excluded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atin typeface="Arial" panose="020B0604020202020204" pitchFamily="34" charset="0"/>
                        </a:rPr>
                        <a:t>Excluded</a:t>
                      </a:r>
                    </a:p>
                  </a:txBody>
                  <a:tcPr/>
                </a:tc>
                <a:tc>
                  <a:txBody>
                    <a:bodyPr/>
                    <a:lstStyle/>
                    <a:p>
                      <a:r>
                        <a:rPr lang="en-GB">
                          <a:latin typeface="Arial" panose="020B0604020202020204" pitchFamily="34" charset="0"/>
                        </a:rPr>
                        <a:t>Included</a:t>
                      </a:r>
                    </a:p>
                  </a:txBody>
                  <a:tcPr/>
                </a:tc>
                <a:extLst>
                  <a:ext uri="{0D108BD9-81ED-4DB2-BD59-A6C34878D82A}">
                    <a16:rowId xmlns:a16="http://schemas.microsoft.com/office/drawing/2014/main" val="2169311449"/>
                  </a:ext>
                </a:extLst>
              </a:tr>
              <a:tr h="453253">
                <a:tc>
                  <a:txBody>
                    <a:bodyPr/>
                    <a:lstStyle/>
                    <a:p>
                      <a:r>
                        <a:rPr lang="en-GB">
                          <a:latin typeface="Arial" panose="020B0604020202020204" pitchFamily="34" charset="0"/>
                        </a:rPr>
                        <a:t>Surgery costs</a:t>
                      </a:r>
                    </a:p>
                  </a:txBody>
                  <a:tcPr/>
                </a:tc>
                <a:tc>
                  <a:txBody>
                    <a:bodyPr/>
                    <a:lstStyle/>
                    <a:p>
                      <a:r>
                        <a:rPr lang="en-GB">
                          <a:latin typeface="Arial" panose="020B0604020202020204" pitchFamily="34" charset="0"/>
                        </a:rPr>
                        <a:t>Weighted according to the NHS activity per HRG code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atin typeface="Arial" panose="020B0604020202020204" pitchFamily="34" charset="0"/>
                        </a:rPr>
                        <a:t>Reweight surgery costs as per TA935*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atin typeface="Arial" panose="020B0604020202020204" pitchFamily="34" charset="0"/>
                        </a:rPr>
                        <a:t>Reweight surgery costs as per TA935*</a:t>
                      </a:r>
                    </a:p>
                    <a:p>
                      <a:endParaRPr lang="en-GB">
                        <a:latin typeface="Arial" panose="020B0604020202020204" pitchFamily="34" charset="0"/>
                      </a:endParaRPr>
                    </a:p>
                  </a:txBody>
                  <a:tcPr/>
                </a:tc>
                <a:extLst>
                  <a:ext uri="{0D108BD9-81ED-4DB2-BD59-A6C34878D82A}">
                    <a16:rowId xmlns:a16="http://schemas.microsoft.com/office/drawing/2014/main" val="2195049172"/>
                  </a:ext>
                </a:extLst>
              </a:tr>
            </a:tbl>
          </a:graphicData>
        </a:graphic>
      </p:graphicFrame>
      <p:sp>
        <p:nvSpPr>
          <p:cNvPr id="2" name="TextBox 1">
            <a:extLst>
              <a:ext uri="{FF2B5EF4-FFF2-40B4-BE49-F238E27FC236}">
                <a16:creationId xmlns:a16="http://schemas.microsoft.com/office/drawing/2014/main" id="{7869E0BB-5390-99A1-10CD-382958CA3601}"/>
              </a:ext>
            </a:extLst>
          </p:cNvPr>
          <p:cNvSpPr txBox="1"/>
          <p:nvPr/>
        </p:nvSpPr>
        <p:spPr>
          <a:xfrm>
            <a:off x="288593" y="795726"/>
            <a:ext cx="5566460" cy="369332"/>
          </a:xfrm>
          <a:prstGeom prst="rect">
            <a:avLst/>
          </a:prstGeom>
          <a:noFill/>
        </p:spPr>
        <p:txBody>
          <a:bodyPr wrap="none" rtlCol="0">
            <a:spAutoFit/>
          </a:bodyPr>
          <a:lstStyle/>
          <a:p>
            <a:r>
              <a:rPr lang="en-GB" b="1">
                <a:latin typeface="Arial" panose="020B0604020202020204" pitchFamily="34" charset="0"/>
              </a:rPr>
              <a:t>Table: Summary of differences between analyses</a:t>
            </a:r>
          </a:p>
        </p:txBody>
      </p:sp>
      <p:sp>
        <p:nvSpPr>
          <p:cNvPr id="10" name="Title 5">
            <a:extLst>
              <a:ext uri="{FF2B5EF4-FFF2-40B4-BE49-F238E27FC236}">
                <a16:creationId xmlns:a16="http://schemas.microsoft.com/office/drawing/2014/main" id="{4AB2FE6F-B70B-83D7-DE38-1051B4CC34B5}"/>
              </a:ext>
            </a:extLst>
          </p:cNvPr>
          <p:cNvSpPr>
            <a:spLocks noGrp="1"/>
          </p:cNvSpPr>
          <p:nvPr>
            <p:ph type="title"/>
          </p:nvPr>
        </p:nvSpPr>
        <p:spPr>
          <a:xfrm>
            <a:off x="386214" y="263524"/>
            <a:ext cx="11250785" cy="938711"/>
          </a:xfrm>
        </p:spPr>
        <p:txBody>
          <a:bodyPr>
            <a:noAutofit/>
          </a:bodyPr>
          <a:lstStyle/>
          <a:p>
            <a:r>
              <a:rPr lang="en-GB" sz="2800">
                <a:ea typeface="Arial" panose="02000503000000020004" pitchFamily="2" charset="0"/>
              </a:rPr>
              <a:t>Summary of differences in company and EAG base cases (3)</a:t>
            </a:r>
            <a:endParaRPr lang="en-GB" sz="2800"/>
          </a:p>
        </p:txBody>
      </p:sp>
      <p:sp>
        <p:nvSpPr>
          <p:cNvPr id="5" name="TextBox 4">
            <a:extLst>
              <a:ext uri="{FF2B5EF4-FFF2-40B4-BE49-F238E27FC236}">
                <a16:creationId xmlns:a16="http://schemas.microsoft.com/office/drawing/2014/main" id="{1FC5AD7D-513F-EDE8-B2C2-954C674E931F}"/>
              </a:ext>
            </a:extLst>
          </p:cNvPr>
          <p:cNvSpPr txBox="1"/>
          <p:nvPr/>
        </p:nvSpPr>
        <p:spPr>
          <a:xfrm>
            <a:off x="386215" y="5636163"/>
            <a:ext cx="11028032" cy="338554"/>
          </a:xfrm>
          <a:prstGeom prst="rect">
            <a:avLst/>
          </a:prstGeom>
          <a:noFill/>
        </p:spPr>
        <p:txBody>
          <a:bodyPr wrap="square" rtlCol="0">
            <a:spAutoFit/>
          </a:bodyPr>
          <a:lstStyle/>
          <a:p>
            <a:r>
              <a:rPr lang="en-GB" sz="1600" baseline="30000">
                <a:latin typeface="Arial" panose="020B0604020202020204" pitchFamily="34" charset="0"/>
              </a:rPr>
              <a:t>*distribution of surgery types and care settings determined by clinician feedback to the committee in TA935</a:t>
            </a:r>
            <a:endParaRPr lang="en-GB" sz="1600"/>
          </a:p>
        </p:txBody>
      </p:sp>
      <p:sp>
        <p:nvSpPr>
          <p:cNvPr id="6" name="Text Placeholder 12">
            <a:extLst>
              <a:ext uri="{FF2B5EF4-FFF2-40B4-BE49-F238E27FC236}">
                <a16:creationId xmlns:a16="http://schemas.microsoft.com/office/drawing/2014/main" id="{0EB06323-9C5B-B774-4850-CE3427FA125D}"/>
              </a:ext>
            </a:extLst>
          </p:cNvPr>
          <p:cNvSpPr txBox="1">
            <a:spLocks/>
          </p:cNvSpPr>
          <p:nvPr/>
        </p:nvSpPr>
        <p:spPr>
          <a:xfrm>
            <a:off x="875375" y="6418544"/>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BSC, Best supportive care; EAG, External Assessment Group; HRG, Healthcare resource group</a:t>
            </a:r>
          </a:p>
        </p:txBody>
      </p:sp>
    </p:spTree>
    <p:extLst>
      <p:ext uri="{BB962C8B-B14F-4D97-AF65-F5344CB8AC3E}">
        <p14:creationId xmlns:p14="http://schemas.microsoft.com/office/powerpoint/2010/main" val="42453551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98523-C4CB-C9FC-F17D-FC8EB7104036}"/>
              </a:ext>
            </a:extLst>
          </p:cNvPr>
          <p:cNvSpPr>
            <a:spLocks noGrp="1"/>
          </p:cNvSpPr>
          <p:nvPr>
            <p:ph type="ctrTitle"/>
          </p:nvPr>
        </p:nvSpPr>
        <p:spPr/>
        <p:txBody>
          <a:bodyPr>
            <a:normAutofit/>
          </a:bodyPr>
          <a:lstStyle/>
          <a:p>
            <a:r>
              <a:rPr lang="en-GB" sz="3200"/>
              <a:t>Cost-effectiveness results</a:t>
            </a:r>
          </a:p>
        </p:txBody>
      </p:sp>
      <p:sp>
        <p:nvSpPr>
          <p:cNvPr id="5" name="Text Placeholder 5">
            <a:extLst>
              <a:ext uri="{FF2B5EF4-FFF2-40B4-BE49-F238E27FC236}">
                <a16:creationId xmlns:a16="http://schemas.microsoft.com/office/drawing/2014/main" id="{927FFA0E-C3FC-5714-4D90-A122CB3F7ED7}"/>
              </a:ext>
            </a:extLst>
          </p:cNvPr>
          <p:cNvSpPr>
            <a:spLocks noGrp="1"/>
          </p:cNvSpPr>
          <p:nvPr>
            <p:ph type="body" sz="quarter" idx="12"/>
          </p:nvPr>
        </p:nvSpPr>
        <p:spPr>
          <a:xfrm>
            <a:off x="539923" y="1125685"/>
            <a:ext cx="10509077" cy="970744"/>
          </a:xfrm>
          <a:ln w="57150">
            <a:solidFill>
              <a:srgbClr val="00436C"/>
            </a:solidFill>
          </a:ln>
        </p:spPr>
        <p:txBody>
          <a:bodyPr>
            <a:normAutofit fontScale="62500" lnSpcReduction="20000"/>
          </a:bodyPr>
          <a:lstStyle/>
          <a:p>
            <a:pPr algn="ctr">
              <a:spcBef>
                <a:spcPts val="0"/>
              </a:spcBef>
            </a:pPr>
            <a:r>
              <a:rPr lang="en-GB" sz="2900"/>
              <a:t>All ICERs are reported in PART 2 slides because they include confidential comparator discounts; results below based on confidential comparator discounts and midpoint CMU price for adalimumab</a:t>
            </a:r>
          </a:p>
          <a:p>
            <a:pPr algn="ctr">
              <a:spcBef>
                <a:spcPts val="0"/>
              </a:spcBef>
            </a:pPr>
            <a:endParaRPr lang="en-GB" sz="2900"/>
          </a:p>
          <a:p>
            <a:endParaRPr lang="en-GB"/>
          </a:p>
        </p:txBody>
      </p:sp>
      <p:sp>
        <p:nvSpPr>
          <p:cNvPr id="7" name="Text Placeholder 5">
            <a:extLst>
              <a:ext uri="{FF2B5EF4-FFF2-40B4-BE49-F238E27FC236}">
                <a16:creationId xmlns:a16="http://schemas.microsoft.com/office/drawing/2014/main" id="{77FC141F-6C00-48D9-11A6-B256E7218FAA}"/>
              </a:ext>
            </a:extLst>
          </p:cNvPr>
          <p:cNvSpPr txBox="1">
            <a:spLocks/>
          </p:cNvSpPr>
          <p:nvPr/>
        </p:nvSpPr>
        <p:spPr>
          <a:xfrm>
            <a:off x="372543" y="2487014"/>
            <a:ext cx="11177587" cy="3936203"/>
          </a:xfrm>
          <a:prstGeom prst="rect">
            <a:avLst/>
          </a:prstGeom>
          <a:solidFill>
            <a:schemeClr val="accent3">
              <a:lumMod val="40000"/>
              <a:lumOff val="60000"/>
            </a:schemeClr>
          </a:solidFill>
          <a:ln w="57150">
            <a:solidFill>
              <a:schemeClr val="tx2"/>
            </a:solidFill>
          </a:ln>
        </p:spPr>
        <p:txBody>
          <a:bodyPr vert="horz" lIns="91440" tIns="45720" rIns="91440" bIns="45720" rtlCol="0">
            <a:noAutofit/>
          </a:bodyPr>
          <a:lstStyle>
            <a:lvl1pPr marL="0" indent="0" algn="l" defTabSz="914400" rtl="0" eaLnBrk="1" latinLnBrk="0" hangingPunct="1">
              <a:lnSpc>
                <a:spcPct val="150000"/>
              </a:lnSpc>
              <a:spcBef>
                <a:spcPts val="1000"/>
              </a:spcBef>
              <a:buFont typeface="Arial" panose="020B0604020202020204" pitchFamily="34" charset="0"/>
              <a:buNone/>
              <a:defRPr sz="1800" kern="1200">
                <a:solidFill>
                  <a:schemeClr val="bg1"/>
                </a:solidFill>
                <a:latin typeface="Arial" panose="020B0604020202020204" pitchFamily="34" charset="0"/>
                <a:ea typeface="Arial" panose="02000503000000020004" pitchFamily="2" charset="0"/>
                <a:cs typeface="Arial" panose="020B0604020202020204" pitchFamily="34" charset="0"/>
              </a:defRPr>
            </a:lvl1pPr>
            <a:lvl2pPr marL="685800" indent="-228600" algn="l" defTabSz="914400" rtl="0" eaLnBrk="1" latinLnBrk="0" hangingPunct="1">
              <a:lnSpc>
                <a:spcPct val="150000"/>
              </a:lnSpc>
              <a:spcBef>
                <a:spcPts val="500"/>
              </a:spcBef>
              <a:buFont typeface="Arial" panose="020B0604020202020204" pitchFamily="34" charset="0"/>
              <a:buChar char="•"/>
              <a:defRPr sz="1800" kern="1200">
                <a:solidFill>
                  <a:schemeClr val="bg1"/>
                </a:solidFill>
                <a:latin typeface="Arial" panose="020B0604020202020204" pitchFamily="34" charset="0"/>
                <a:ea typeface="Arial" panose="02000503000000020004" pitchFamily="2" charset="0"/>
                <a:cs typeface="+mn-cs"/>
              </a:defRPr>
            </a:lvl2pPr>
            <a:lvl3pPr marL="1143000" indent="-228600" algn="l" defTabSz="914400" rtl="0" eaLnBrk="1" latinLnBrk="0" hangingPunct="1">
              <a:lnSpc>
                <a:spcPct val="150000"/>
              </a:lnSpc>
              <a:spcBef>
                <a:spcPts val="500"/>
              </a:spcBef>
              <a:buFont typeface="Arial" panose="020B0604020202020204" pitchFamily="34" charset="0"/>
              <a:buChar char="•"/>
              <a:defRPr sz="1800" kern="1200">
                <a:solidFill>
                  <a:schemeClr val="bg1"/>
                </a:solidFill>
                <a:latin typeface="Arial" panose="020B0604020202020204" pitchFamily="34" charset="0"/>
                <a:ea typeface="Arial" panose="02000503000000020004" pitchFamily="2" charset="0"/>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bg1"/>
                </a:solidFill>
                <a:latin typeface="Arial" panose="020B0604020202020204" pitchFamily="34" charset="0"/>
                <a:ea typeface="Arial" panose="02000503000000020004" pitchFamily="2" charset="0"/>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bg1"/>
                </a:solidFill>
                <a:latin typeface="Arial" panose="020B0604020202020204" pitchFamily="34" charset="0"/>
                <a:ea typeface="Arial" panose="02000503000000020004"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GB">
                <a:solidFill>
                  <a:schemeClr val="tx1"/>
                </a:solidFill>
              </a:rPr>
              <a:t>Results presented in part 2:</a:t>
            </a:r>
          </a:p>
          <a:p>
            <a:pPr marL="342900" indent="-342900">
              <a:lnSpc>
                <a:spcPct val="120000"/>
              </a:lnSpc>
              <a:spcBef>
                <a:spcPts val="0"/>
              </a:spcBef>
              <a:buFont typeface="Arial" panose="020B0604020202020204" pitchFamily="34" charset="0"/>
              <a:buChar char="•"/>
            </a:pPr>
            <a:r>
              <a:rPr lang="en-GB">
                <a:solidFill>
                  <a:schemeClr val="tx1"/>
                </a:solidFill>
              </a:rPr>
              <a:t>Company base case </a:t>
            </a:r>
          </a:p>
          <a:p>
            <a:pPr marL="971550" lvl="1" indent="-285750">
              <a:lnSpc>
                <a:spcPct val="120000"/>
              </a:lnSpc>
              <a:spcBef>
                <a:spcPts val="0"/>
              </a:spcBef>
            </a:pPr>
            <a:r>
              <a:rPr lang="en-GB">
                <a:solidFill>
                  <a:schemeClr val="tx1"/>
                </a:solidFill>
              </a:rPr>
              <a:t>above the threshold usually considered an acceptable use of NHS resources versus secukinumab</a:t>
            </a:r>
          </a:p>
          <a:p>
            <a:pPr marL="971550" lvl="1" indent="-285750">
              <a:lnSpc>
                <a:spcPct val="120000"/>
              </a:lnSpc>
              <a:spcBef>
                <a:spcPts val="0"/>
              </a:spcBef>
            </a:pPr>
            <a:r>
              <a:rPr lang="en-GB">
                <a:solidFill>
                  <a:schemeClr val="tx1"/>
                </a:solidFill>
              </a:rPr>
              <a:t>below the threshold usually considered an acceptable use of NHS resources versus BSC</a:t>
            </a:r>
          </a:p>
          <a:p>
            <a:pPr marL="342900" indent="-342900">
              <a:lnSpc>
                <a:spcPct val="120000"/>
              </a:lnSpc>
              <a:spcBef>
                <a:spcPts val="0"/>
              </a:spcBef>
              <a:buFont typeface="Arial" panose="020B0604020202020204" pitchFamily="34" charset="0"/>
              <a:buChar char="•"/>
            </a:pPr>
            <a:r>
              <a:rPr lang="en-GB">
                <a:solidFill>
                  <a:schemeClr val="tx1"/>
                </a:solidFill>
              </a:rPr>
              <a:t>EAG base case 1: above the threshold usually considered an acceptable use of NHS resources versus secukinumab and BSC</a:t>
            </a:r>
          </a:p>
          <a:p>
            <a:pPr marL="342900" indent="-342900">
              <a:lnSpc>
                <a:spcPct val="120000"/>
              </a:lnSpc>
              <a:spcBef>
                <a:spcPts val="0"/>
              </a:spcBef>
              <a:buFont typeface="Arial" panose="020B0604020202020204" pitchFamily="34" charset="0"/>
              <a:buChar char="•"/>
            </a:pPr>
            <a:r>
              <a:rPr lang="en-GB">
                <a:solidFill>
                  <a:schemeClr val="tx1"/>
                </a:solidFill>
              </a:rPr>
              <a:t>EAG base case 2: above the threshold usually considered an acceptable use of NHS resources versus secukinumab and BSC</a:t>
            </a:r>
          </a:p>
          <a:p>
            <a:pPr marL="342900" indent="-342900">
              <a:lnSpc>
                <a:spcPct val="120000"/>
              </a:lnSpc>
              <a:spcBef>
                <a:spcPts val="0"/>
              </a:spcBef>
              <a:buFont typeface="Arial" panose="020B0604020202020204" pitchFamily="34" charset="0"/>
              <a:buChar char="•"/>
            </a:pPr>
            <a:endParaRPr lang="en-GB">
              <a:solidFill>
                <a:schemeClr val="tx1"/>
              </a:solidFill>
            </a:endParaRPr>
          </a:p>
          <a:p>
            <a:pPr>
              <a:lnSpc>
                <a:spcPct val="120000"/>
              </a:lnSpc>
              <a:spcBef>
                <a:spcPts val="0"/>
              </a:spcBef>
            </a:pPr>
            <a:r>
              <a:rPr lang="en-GB">
                <a:solidFill>
                  <a:schemeClr val="tx1"/>
                </a:solidFill>
              </a:rPr>
              <a:t>Scenarios presented in part 2:</a:t>
            </a:r>
          </a:p>
          <a:p>
            <a:pPr marL="342900" indent="-342900">
              <a:lnSpc>
                <a:spcPct val="120000"/>
              </a:lnSpc>
              <a:spcBef>
                <a:spcPts val="0"/>
              </a:spcBef>
              <a:buFont typeface="Arial" panose="020B0604020202020204" pitchFamily="34" charset="0"/>
              <a:buChar char="•"/>
            </a:pPr>
            <a:r>
              <a:rPr lang="en-GB">
                <a:solidFill>
                  <a:schemeClr val="tx1"/>
                </a:solidFill>
              </a:rPr>
              <a:t>Scenarios 1 to 15 as per Evidence Assessment report section 6.1</a:t>
            </a:r>
          </a:p>
          <a:p>
            <a:pPr marL="342900" indent="-342900">
              <a:lnSpc>
                <a:spcPct val="120000"/>
              </a:lnSpc>
              <a:spcBef>
                <a:spcPts val="0"/>
              </a:spcBef>
              <a:buFont typeface="Arial" panose="020B0604020202020204" pitchFamily="34" charset="0"/>
              <a:buChar char="•"/>
            </a:pPr>
            <a:endParaRPr lang="en-GB">
              <a:solidFill>
                <a:schemeClr val="tx1"/>
              </a:solidFill>
            </a:endParaRPr>
          </a:p>
          <a:p>
            <a:pPr>
              <a:spcBef>
                <a:spcPts val="0"/>
              </a:spcBef>
            </a:pPr>
            <a:endParaRPr lang="en-GB">
              <a:solidFill>
                <a:schemeClr val="tx1"/>
              </a:solidFill>
            </a:endParaRPr>
          </a:p>
          <a:p>
            <a:pPr algn="ctr">
              <a:spcBef>
                <a:spcPts val="0"/>
              </a:spcBef>
            </a:pPr>
            <a:endParaRPr lang="en-GB">
              <a:solidFill>
                <a:schemeClr val="tx1"/>
              </a:solidFill>
            </a:endParaRPr>
          </a:p>
          <a:p>
            <a:pPr algn="ctr">
              <a:spcBef>
                <a:spcPts val="0"/>
              </a:spcBef>
            </a:pPr>
            <a:endParaRPr lang="en-GB">
              <a:solidFill>
                <a:schemeClr val="tx1"/>
              </a:solidFill>
            </a:endParaRPr>
          </a:p>
          <a:p>
            <a:pPr algn="ctr">
              <a:spcBef>
                <a:spcPts val="0"/>
              </a:spcBef>
            </a:pPr>
            <a:endParaRPr lang="en-GB">
              <a:solidFill>
                <a:schemeClr val="tx1"/>
              </a:solidFill>
            </a:endParaRPr>
          </a:p>
          <a:p>
            <a:pPr algn="ctr">
              <a:spcBef>
                <a:spcPts val="0"/>
              </a:spcBef>
            </a:pPr>
            <a:endParaRPr lang="en-GB">
              <a:solidFill>
                <a:schemeClr val="tx1"/>
              </a:solidFill>
            </a:endParaRPr>
          </a:p>
          <a:p>
            <a:endParaRPr lang="en-GB">
              <a:solidFill>
                <a:schemeClr val="tx1"/>
              </a:solidFill>
            </a:endParaRPr>
          </a:p>
        </p:txBody>
      </p:sp>
      <p:sp>
        <p:nvSpPr>
          <p:cNvPr id="3" name="Text Placeholder 12">
            <a:extLst>
              <a:ext uri="{FF2B5EF4-FFF2-40B4-BE49-F238E27FC236}">
                <a16:creationId xmlns:a16="http://schemas.microsoft.com/office/drawing/2014/main" id="{9CC0205D-DF2C-7A80-E6D8-A1865E41C9BA}"/>
              </a:ext>
            </a:extLst>
          </p:cNvPr>
          <p:cNvSpPr txBox="1">
            <a:spLocks/>
          </p:cNvSpPr>
          <p:nvPr/>
        </p:nvSpPr>
        <p:spPr>
          <a:xfrm>
            <a:off x="875375" y="6423217"/>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solidFill>
                  <a:schemeClr val="bg1"/>
                </a:solidFill>
              </a:rPr>
              <a:t>BSC, Best supportive care; CMU, Commercial Medicines Unit; EAG, External Assessment Group; ICER, Incremental cost-effectiveness ratio</a:t>
            </a:r>
          </a:p>
        </p:txBody>
      </p:sp>
    </p:spTree>
    <p:extLst>
      <p:ext uri="{BB962C8B-B14F-4D97-AF65-F5344CB8AC3E}">
        <p14:creationId xmlns:p14="http://schemas.microsoft.com/office/powerpoint/2010/main" val="1152979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E9A1A6-E224-D83A-DBB9-40773B3545D3}"/>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6BA8BFDE-9CF9-0E17-0D92-088398B0C01A}"/>
              </a:ext>
            </a:extLst>
          </p:cNvPr>
          <p:cNvSpPr>
            <a:spLocks noGrp="1"/>
          </p:cNvSpPr>
          <p:nvPr>
            <p:ph type="title"/>
          </p:nvPr>
        </p:nvSpPr>
        <p:spPr>
          <a:xfrm>
            <a:off x="300872" y="203999"/>
            <a:ext cx="11250785" cy="434783"/>
          </a:xfrm>
        </p:spPr>
        <p:txBody>
          <a:bodyPr>
            <a:noAutofit/>
          </a:bodyPr>
          <a:lstStyle/>
          <a:p>
            <a:r>
              <a:rPr lang="en-GB" sz="2800">
                <a:ea typeface="Arial" panose="02000503000000020004" pitchFamily="2" charset="0"/>
              </a:rPr>
              <a:t>Key committee questions - clinical</a:t>
            </a:r>
            <a:endParaRPr lang="en-GB" sz="2800"/>
          </a:p>
        </p:txBody>
      </p:sp>
      <p:sp>
        <p:nvSpPr>
          <p:cNvPr id="2" name="TextBox 1">
            <a:extLst>
              <a:ext uri="{FF2B5EF4-FFF2-40B4-BE49-F238E27FC236}">
                <a16:creationId xmlns:a16="http://schemas.microsoft.com/office/drawing/2014/main" id="{4DCB79F9-8A42-F9A7-4934-169C10240B97}"/>
              </a:ext>
            </a:extLst>
          </p:cNvPr>
          <p:cNvSpPr txBox="1"/>
          <p:nvPr/>
        </p:nvSpPr>
        <p:spPr>
          <a:xfrm>
            <a:off x="300872" y="676524"/>
            <a:ext cx="4078874" cy="369332"/>
          </a:xfrm>
          <a:prstGeom prst="rect">
            <a:avLst/>
          </a:prstGeom>
          <a:noFill/>
        </p:spPr>
        <p:txBody>
          <a:bodyPr wrap="none" rtlCol="0">
            <a:spAutoFit/>
          </a:bodyPr>
          <a:lstStyle/>
          <a:p>
            <a:r>
              <a:rPr lang="en-GB" b="1">
                <a:latin typeface="Arial" panose="020B0604020202020204" pitchFamily="34" charset="0"/>
              </a:rPr>
              <a:t>Table: Key questions for committee</a:t>
            </a:r>
          </a:p>
        </p:txBody>
      </p:sp>
      <p:sp>
        <p:nvSpPr>
          <p:cNvPr id="5" name="Text Placeholder 12">
            <a:extLst>
              <a:ext uri="{FF2B5EF4-FFF2-40B4-BE49-F238E27FC236}">
                <a16:creationId xmlns:a16="http://schemas.microsoft.com/office/drawing/2014/main" id="{514BF5A9-29C4-0AD3-FF31-9E93E825A136}"/>
              </a:ext>
            </a:extLst>
          </p:cNvPr>
          <p:cNvSpPr txBox="1">
            <a:spLocks/>
          </p:cNvSpPr>
          <p:nvPr/>
        </p:nvSpPr>
        <p:spPr>
          <a:xfrm>
            <a:off x="875375" y="6571173"/>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graphicFrame>
        <p:nvGraphicFramePr>
          <p:cNvPr id="7" name="Table 6" descr="Key issues for discussion, including clinical and cost effectiveness">
            <a:extLst>
              <a:ext uri="{FF2B5EF4-FFF2-40B4-BE49-F238E27FC236}">
                <a16:creationId xmlns:a16="http://schemas.microsoft.com/office/drawing/2014/main" id="{F53629F7-D0DC-16F2-07BE-004F08C7F6D9}"/>
              </a:ext>
            </a:extLst>
          </p:cNvPr>
          <p:cNvGraphicFramePr>
            <a:graphicFrameLocks noGrp="1"/>
          </p:cNvGraphicFramePr>
          <p:nvPr>
            <p:extLst>
              <p:ext uri="{D42A27DB-BD31-4B8C-83A1-F6EECF244321}">
                <p14:modId xmlns:p14="http://schemas.microsoft.com/office/powerpoint/2010/main" val="4218278642"/>
              </p:ext>
            </p:extLst>
          </p:nvPr>
        </p:nvGraphicFramePr>
        <p:xfrm>
          <a:off x="300871" y="993333"/>
          <a:ext cx="11729763" cy="3749040"/>
        </p:xfrm>
        <a:graphic>
          <a:graphicData uri="http://schemas.openxmlformats.org/drawingml/2006/table">
            <a:tbl>
              <a:tblPr firstRow="1" bandRow="1">
                <a:tableStyleId>{5C22544A-7EE6-4342-B048-85BDC9FD1C3A}</a:tableStyleId>
              </a:tblPr>
              <a:tblGrid>
                <a:gridCol w="2011943">
                  <a:extLst>
                    <a:ext uri="{9D8B030D-6E8A-4147-A177-3AD203B41FA5}">
                      <a16:colId xmlns:a16="http://schemas.microsoft.com/office/drawing/2014/main" val="3457691737"/>
                    </a:ext>
                  </a:extLst>
                </a:gridCol>
                <a:gridCol w="9717820">
                  <a:extLst>
                    <a:ext uri="{9D8B030D-6E8A-4147-A177-3AD203B41FA5}">
                      <a16:colId xmlns:a16="http://schemas.microsoft.com/office/drawing/2014/main" val="3322847139"/>
                    </a:ext>
                  </a:extLst>
                </a:gridCol>
              </a:tblGrid>
              <a:tr h="267795">
                <a:tc>
                  <a:txBody>
                    <a:bodyPr/>
                    <a:lstStyle/>
                    <a:p>
                      <a:r>
                        <a:rPr lang="en-GB" sz="1800">
                          <a:latin typeface="Arial" panose="020B0604020202020204" pitchFamily="34" charset="0"/>
                        </a:rPr>
                        <a:t>Parameter </a:t>
                      </a:r>
                    </a:p>
                  </a:txBody>
                  <a:tcPr/>
                </a:tc>
                <a:tc>
                  <a:txBody>
                    <a:bodyPr/>
                    <a:lstStyle/>
                    <a:p>
                      <a:r>
                        <a:rPr lang="en-GB" sz="1800">
                          <a:latin typeface="Arial" panose="020B0604020202020204" pitchFamily="34" charset="0"/>
                        </a:rPr>
                        <a:t>Key Committee Questions </a:t>
                      </a:r>
                    </a:p>
                  </a:txBody>
                  <a:tcPr/>
                </a:tc>
                <a:extLst>
                  <a:ext uri="{0D108BD9-81ED-4DB2-BD59-A6C34878D82A}">
                    <a16:rowId xmlns:a16="http://schemas.microsoft.com/office/drawing/2014/main" val="2647452487"/>
                  </a:ext>
                </a:extLst>
              </a:tr>
              <a:tr h="267795">
                <a:tc>
                  <a:txBody>
                    <a:bodyPr/>
                    <a:lstStyle/>
                    <a:p>
                      <a:r>
                        <a:rPr lang="en-GB" sz="1800" b="1">
                          <a:solidFill>
                            <a:schemeClr val="bg1"/>
                          </a:solidFill>
                          <a:latin typeface="Arial" panose="020B0604020202020204" pitchFamily="34" charset="0"/>
                        </a:rPr>
                        <a:t>Proposed positioning and comparators</a:t>
                      </a:r>
                    </a:p>
                  </a:txBody>
                  <a:tcPr anchor="ctr">
                    <a:solidFill>
                      <a:schemeClr val="accent1"/>
                    </a:solidFill>
                  </a:tcPr>
                </a:tc>
                <a:tc>
                  <a:txBody>
                    <a:bodyPr/>
                    <a:lstStyle/>
                    <a:p>
                      <a:r>
                        <a:rPr lang="en-GB" sz="1800">
                          <a:solidFill>
                            <a:schemeClr val="tx1"/>
                          </a:solidFill>
                          <a:latin typeface="Arial" panose="020B0604020202020204" pitchFamily="34" charset="0"/>
                        </a:rPr>
                        <a:t>Is company’s positioning of bimekizumab appropriate?</a:t>
                      </a:r>
                    </a:p>
                    <a:p>
                      <a:r>
                        <a:rPr lang="en-GB" sz="1800">
                          <a:solidFill>
                            <a:schemeClr val="tx1"/>
                          </a:solidFill>
                          <a:latin typeface="Arial" panose="020B0604020202020204" pitchFamily="34" charset="0"/>
                        </a:rPr>
                        <a:t>Are secukinumab and best supportive care the appropriate comparators?</a:t>
                      </a:r>
                    </a:p>
                  </a:txBody>
                  <a:tcPr anchor="ctr"/>
                </a:tc>
                <a:extLst>
                  <a:ext uri="{0D108BD9-81ED-4DB2-BD59-A6C34878D82A}">
                    <a16:rowId xmlns:a16="http://schemas.microsoft.com/office/drawing/2014/main" val="1589534917"/>
                  </a:ext>
                </a:extLst>
              </a:tr>
              <a:tr h="267795">
                <a:tc>
                  <a:txBody>
                    <a:bodyPr/>
                    <a:lstStyle/>
                    <a:p>
                      <a:r>
                        <a:rPr lang="en-GB" sz="1800" b="1">
                          <a:solidFill>
                            <a:schemeClr val="bg1"/>
                          </a:solidFill>
                          <a:latin typeface="Arial" panose="020B0604020202020204" pitchFamily="34" charset="0"/>
                        </a:rPr>
                        <a:t>Subgroup analyses</a:t>
                      </a:r>
                    </a:p>
                  </a:txBody>
                  <a:tcPr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solidFill>
                            <a:schemeClr val="tx1"/>
                          </a:solidFill>
                          <a:latin typeface="Arial" panose="020B0604020202020204" pitchFamily="34" charset="0"/>
                        </a:rPr>
                        <a:t>Is the full population data or the biologic-experienced data most relevant for decision making?</a:t>
                      </a:r>
                      <a:endParaRPr lang="en-GB" sz="1800">
                        <a:solidFill>
                          <a:schemeClr val="tx1"/>
                        </a:solidFill>
                        <a:latin typeface="Arial" panose="020B0604020202020204" pitchFamily="34" charset="0"/>
                      </a:endParaRPr>
                    </a:p>
                    <a:p>
                      <a:r>
                        <a:rPr lang="en-GB" sz="1800">
                          <a:solidFill>
                            <a:schemeClr val="tx1"/>
                          </a:solidFill>
                          <a:latin typeface="Arial" panose="020B0604020202020204" pitchFamily="34" charset="0"/>
                        </a:rPr>
                        <a:t>Would both deterministic and probabilistic subgroups results be useful for decision making?</a:t>
                      </a:r>
                    </a:p>
                  </a:txBody>
                  <a:tcPr anchor="ctr"/>
                </a:tc>
                <a:extLst>
                  <a:ext uri="{0D108BD9-81ED-4DB2-BD59-A6C34878D82A}">
                    <a16:rowId xmlns:a16="http://schemas.microsoft.com/office/drawing/2014/main" val="1340228827"/>
                  </a:ext>
                </a:extLst>
              </a:tr>
              <a:tr h="267795">
                <a:tc>
                  <a:txBody>
                    <a:bodyPr/>
                    <a:lstStyle/>
                    <a:p>
                      <a:r>
                        <a:rPr lang="en-GB" sz="1800" b="1">
                          <a:solidFill>
                            <a:schemeClr val="bg1"/>
                          </a:solidFill>
                          <a:latin typeface="Arial" panose="020B0604020202020204" pitchFamily="34" charset="0"/>
                        </a:rPr>
                        <a:t>Results for recommended bimekizumab dose</a:t>
                      </a:r>
                    </a:p>
                  </a:txBody>
                  <a:tcPr anchor="ctr">
                    <a:solidFill>
                      <a:schemeClr val="accent1"/>
                    </a:solidFill>
                  </a:tcPr>
                </a:tc>
                <a:tc>
                  <a:txBody>
                    <a:bodyPr/>
                    <a:lstStyle/>
                    <a:p>
                      <a:r>
                        <a:rPr lang="en-GB" sz="1800">
                          <a:solidFill>
                            <a:schemeClr val="tx1"/>
                          </a:solidFill>
                          <a:latin typeface="Arial" panose="020B0604020202020204" pitchFamily="34" charset="0"/>
                        </a:rPr>
                        <a:t>Is the evidence for people receiving the recommended dosing schedule for bimekizumab sufficiently robust for decision making?</a:t>
                      </a:r>
                    </a:p>
                  </a:txBody>
                  <a:tcPr anchor="ctr"/>
                </a:tc>
                <a:extLst>
                  <a:ext uri="{0D108BD9-81ED-4DB2-BD59-A6C34878D82A}">
                    <a16:rowId xmlns:a16="http://schemas.microsoft.com/office/drawing/2014/main" val="1578643757"/>
                  </a:ext>
                </a:extLst>
              </a:tr>
              <a:tr h="267795">
                <a:tc>
                  <a:txBody>
                    <a:bodyPr/>
                    <a:lstStyle/>
                    <a:p>
                      <a:r>
                        <a:rPr lang="en-GB" sz="1800" b="1">
                          <a:solidFill>
                            <a:schemeClr val="bg1"/>
                          </a:solidFill>
                          <a:latin typeface="Arial" panose="020B0604020202020204" pitchFamily="34" charset="0"/>
                        </a:rPr>
                        <a:t>Comparative effectiveness</a:t>
                      </a:r>
                    </a:p>
                  </a:txBody>
                  <a:tcPr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solidFill>
                            <a:schemeClr val="tx1"/>
                          </a:solidFill>
                          <a:latin typeface="Arial" panose="020B0604020202020204" pitchFamily="34" charset="0"/>
                        </a:rPr>
                        <a:t>Is the indirect evidence comparing bimekizumab and secukinumab sufficiently robust for decision making?</a:t>
                      </a:r>
                    </a:p>
                  </a:txBody>
                  <a:tcPr anchor="ctr"/>
                </a:tc>
                <a:extLst>
                  <a:ext uri="{0D108BD9-81ED-4DB2-BD59-A6C34878D82A}">
                    <a16:rowId xmlns:a16="http://schemas.microsoft.com/office/drawing/2014/main" val="2419064691"/>
                  </a:ext>
                </a:extLst>
              </a:tr>
            </a:tbl>
          </a:graphicData>
        </a:graphic>
      </p:graphicFrame>
    </p:spTree>
    <p:extLst>
      <p:ext uri="{BB962C8B-B14F-4D97-AF65-F5344CB8AC3E}">
        <p14:creationId xmlns:p14="http://schemas.microsoft.com/office/powerpoint/2010/main" val="37851646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BC364D-ED3C-7F2D-73B4-0C2B624523D0}"/>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0F1773A5-EF59-33B9-1D57-50AED809CC46}"/>
              </a:ext>
            </a:extLst>
          </p:cNvPr>
          <p:cNvSpPr>
            <a:spLocks noGrp="1"/>
          </p:cNvSpPr>
          <p:nvPr>
            <p:ph type="title"/>
          </p:nvPr>
        </p:nvSpPr>
        <p:spPr>
          <a:xfrm>
            <a:off x="300872" y="218145"/>
            <a:ext cx="11250785" cy="434783"/>
          </a:xfrm>
        </p:spPr>
        <p:txBody>
          <a:bodyPr>
            <a:noAutofit/>
          </a:bodyPr>
          <a:lstStyle/>
          <a:p>
            <a:r>
              <a:rPr lang="en-GB" sz="2800">
                <a:ea typeface="Arial" panose="02000503000000020004" pitchFamily="2" charset="0"/>
              </a:rPr>
              <a:t>Key committee questions - cost</a:t>
            </a:r>
            <a:endParaRPr lang="en-GB" sz="2800"/>
          </a:p>
        </p:txBody>
      </p:sp>
      <p:sp>
        <p:nvSpPr>
          <p:cNvPr id="2" name="TextBox 1">
            <a:extLst>
              <a:ext uri="{FF2B5EF4-FFF2-40B4-BE49-F238E27FC236}">
                <a16:creationId xmlns:a16="http://schemas.microsoft.com/office/drawing/2014/main" id="{134944F5-2DE4-1B92-84AC-C59246C7DA6A}"/>
              </a:ext>
            </a:extLst>
          </p:cNvPr>
          <p:cNvSpPr txBox="1"/>
          <p:nvPr/>
        </p:nvSpPr>
        <p:spPr>
          <a:xfrm>
            <a:off x="300872" y="747926"/>
            <a:ext cx="4078874" cy="369332"/>
          </a:xfrm>
          <a:prstGeom prst="rect">
            <a:avLst/>
          </a:prstGeom>
          <a:noFill/>
        </p:spPr>
        <p:txBody>
          <a:bodyPr wrap="none" rtlCol="0">
            <a:spAutoFit/>
          </a:bodyPr>
          <a:lstStyle/>
          <a:p>
            <a:r>
              <a:rPr lang="en-GB" b="1">
                <a:latin typeface="Arial" panose="020B0604020202020204" pitchFamily="34" charset="0"/>
              </a:rPr>
              <a:t>Table: Key questions for committee</a:t>
            </a:r>
          </a:p>
        </p:txBody>
      </p:sp>
      <p:sp>
        <p:nvSpPr>
          <p:cNvPr id="5" name="Text Placeholder 12">
            <a:extLst>
              <a:ext uri="{FF2B5EF4-FFF2-40B4-BE49-F238E27FC236}">
                <a16:creationId xmlns:a16="http://schemas.microsoft.com/office/drawing/2014/main" id="{DB9AC257-D460-187E-E62A-3BD65027C7A9}"/>
              </a:ext>
            </a:extLst>
          </p:cNvPr>
          <p:cNvSpPr txBox="1">
            <a:spLocks/>
          </p:cNvSpPr>
          <p:nvPr/>
        </p:nvSpPr>
        <p:spPr>
          <a:xfrm>
            <a:off x="875375" y="6594476"/>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graphicFrame>
        <p:nvGraphicFramePr>
          <p:cNvPr id="7" name="Table 6" descr="Key issues for discussion, including clinical and cost effectiveness">
            <a:extLst>
              <a:ext uri="{FF2B5EF4-FFF2-40B4-BE49-F238E27FC236}">
                <a16:creationId xmlns:a16="http://schemas.microsoft.com/office/drawing/2014/main" id="{A8F2AC08-1108-3BEA-8714-FF9A0B5F3ED0}"/>
              </a:ext>
            </a:extLst>
          </p:cNvPr>
          <p:cNvGraphicFramePr>
            <a:graphicFrameLocks noGrp="1"/>
          </p:cNvGraphicFramePr>
          <p:nvPr>
            <p:extLst>
              <p:ext uri="{D42A27DB-BD31-4B8C-83A1-F6EECF244321}">
                <p14:modId xmlns:p14="http://schemas.microsoft.com/office/powerpoint/2010/main" val="1098537522"/>
              </p:ext>
            </p:extLst>
          </p:nvPr>
        </p:nvGraphicFramePr>
        <p:xfrm>
          <a:off x="300872" y="1130325"/>
          <a:ext cx="11416638" cy="4937760"/>
        </p:xfrm>
        <a:graphic>
          <a:graphicData uri="http://schemas.openxmlformats.org/drawingml/2006/table">
            <a:tbl>
              <a:tblPr firstRow="1" bandRow="1">
                <a:tableStyleId>{5C22544A-7EE6-4342-B048-85BDC9FD1C3A}</a:tableStyleId>
              </a:tblPr>
              <a:tblGrid>
                <a:gridCol w="2062318">
                  <a:extLst>
                    <a:ext uri="{9D8B030D-6E8A-4147-A177-3AD203B41FA5}">
                      <a16:colId xmlns:a16="http://schemas.microsoft.com/office/drawing/2014/main" val="3457691737"/>
                    </a:ext>
                  </a:extLst>
                </a:gridCol>
                <a:gridCol w="9354320">
                  <a:extLst>
                    <a:ext uri="{9D8B030D-6E8A-4147-A177-3AD203B41FA5}">
                      <a16:colId xmlns:a16="http://schemas.microsoft.com/office/drawing/2014/main" val="3322847139"/>
                    </a:ext>
                  </a:extLst>
                </a:gridCol>
              </a:tblGrid>
              <a:tr h="267795">
                <a:tc>
                  <a:txBody>
                    <a:bodyPr/>
                    <a:lstStyle/>
                    <a:p>
                      <a:r>
                        <a:rPr lang="en-GB" sz="1800">
                          <a:latin typeface="Arial" panose="020B0604020202020204" pitchFamily="34" charset="0"/>
                        </a:rPr>
                        <a:t>Parameter </a:t>
                      </a:r>
                    </a:p>
                  </a:txBody>
                  <a:tcPr/>
                </a:tc>
                <a:tc>
                  <a:txBody>
                    <a:bodyPr/>
                    <a:lstStyle/>
                    <a:p>
                      <a:r>
                        <a:rPr lang="en-GB" sz="1800">
                          <a:latin typeface="Arial" panose="020B0604020202020204" pitchFamily="34" charset="0"/>
                        </a:rPr>
                        <a:t>Key Committee Questions </a:t>
                      </a:r>
                    </a:p>
                  </a:txBody>
                  <a:tcPr/>
                </a:tc>
                <a:extLst>
                  <a:ext uri="{0D108BD9-81ED-4DB2-BD59-A6C34878D82A}">
                    <a16:rowId xmlns:a16="http://schemas.microsoft.com/office/drawing/2014/main" val="2647452487"/>
                  </a:ext>
                </a:extLst>
              </a:tr>
              <a:tr h="267795">
                <a:tc>
                  <a:txBody>
                    <a:bodyPr/>
                    <a:lstStyle/>
                    <a:p>
                      <a:r>
                        <a:rPr lang="en-GB" sz="1800" b="1">
                          <a:solidFill>
                            <a:schemeClr val="bg1"/>
                          </a:solidFill>
                          <a:latin typeface="Arial" panose="020B0604020202020204" pitchFamily="34" charset="0"/>
                        </a:rPr>
                        <a:t>Treatment following discontinuation of active treatment</a:t>
                      </a:r>
                    </a:p>
                  </a:txBody>
                  <a:tcPr anchor="ctr">
                    <a:solidFill>
                      <a:schemeClr val="accent1"/>
                    </a:solidFill>
                  </a:tcPr>
                </a:tc>
                <a:tc>
                  <a:txBody>
                    <a:bodyPr/>
                    <a:lstStyle/>
                    <a:p>
                      <a:r>
                        <a:rPr lang="en-GB" sz="1800">
                          <a:solidFill>
                            <a:schemeClr val="tx1"/>
                          </a:solidFill>
                          <a:latin typeface="Arial" panose="020B0604020202020204" pitchFamily="34" charset="0"/>
                        </a:rPr>
                        <a:t>What proportion of primary non-responders/secondary non-responders would continue to have a biological treatment? Would people switch to adalimumab or continue to have bimekizumab or secukinumab?</a:t>
                      </a:r>
                    </a:p>
                  </a:txBody>
                  <a:tcPr anchor="ctr"/>
                </a:tc>
                <a:extLst>
                  <a:ext uri="{0D108BD9-81ED-4DB2-BD59-A6C34878D82A}">
                    <a16:rowId xmlns:a16="http://schemas.microsoft.com/office/drawing/2014/main" val="2090121778"/>
                  </a:ext>
                </a:extLst>
              </a:tr>
              <a:tr h="267795">
                <a:tc>
                  <a:txBody>
                    <a:bodyPr/>
                    <a:lstStyle/>
                    <a:p>
                      <a:r>
                        <a:rPr lang="en-GB" sz="1800" b="1">
                          <a:solidFill>
                            <a:schemeClr val="bg1"/>
                          </a:solidFill>
                          <a:latin typeface="Arial" panose="020B0604020202020204" pitchFamily="34" charset="0"/>
                        </a:rPr>
                        <a:t>Secukinumab up-titration</a:t>
                      </a:r>
                    </a:p>
                  </a:txBody>
                  <a:tcPr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a:solidFill>
                            <a:schemeClr val="tx1"/>
                          </a:solidFill>
                          <a:latin typeface="Arial" panose="020B0604020202020204" pitchFamily="34" charset="0"/>
                        </a:rPr>
                        <a:t>Would committee prefer the model to include up-titration of secukinumab. If so, how should this be modelled?</a:t>
                      </a:r>
                    </a:p>
                  </a:txBody>
                  <a:tcPr anchor="ctr"/>
                </a:tc>
                <a:extLst>
                  <a:ext uri="{0D108BD9-81ED-4DB2-BD59-A6C34878D82A}">
                    <a16:rowId xmlns:a16="http://schemas.microsoft.com/office/drawing/2014/main" val="1302565174"/>
                  </a:ext>
                </a:extLst>
              </a:tr>
              <a:tr h="267795">
                <a:tc>
                  <a:txBody>
                    <a:bodyPr/>
                    <a:lstStyle/>
                    <a:p>
                      <a:r>
                        <a:rPr lang="en-GB" sz="1800" b="1">
                          <a:solidFill>
                            <a:schemeClr val="bg1"/>
                          </a:solidFill>
                          <a:latin typeface="Arial" panose="020B0604020202020204" pitchFamily="34" charset="0"/>
                        </a:rPr>
                        <a:t>Stopping rule</a:t>
                      </a:r>
                    </a:p>
                  </a:txBody>
                  <a:tcPr anchor="ctr">
                    <a:solidFill>
                      <a:schemeClr val="accent1"/>
                    </a:solidFill>
                  </a:tcPr>
                </a:tc>
                <a:tc>
                  <a:txBody>
                    <a:bodyPr/>
                    <a:lstStyle/>
                    <a:p>
                      <a:r>
                        <a:rPr lang="en-GB" sz="1800">
                          <a:solidFill>
                            <a:schemeClr val="tx1"/>
                          </a:solidFill>
                          <a:latin typeface="Arial" panose="020B0604020202020204" pitchFamily="34" charset="0"/>
                        </a:rPr>
                        <a:t>For the maintenance phase, would committee prefer a stopping rule in which treatment is discontinued when a person maintains non-response for 12 weeks, or in which treatment is discontinued immediately following loss of response?</a:t>
                      </a:r>
                    </a:p>
                  </a:txBody>
                  <a:tcPr anchor="ctr"/>
                </a:tc>
                <a:extLst>
                  <a:ext uri="{0D108BD9-81ED-4DB2-BD59-A6C34878D82A}">
                    <a16:rowId xmlns:a16="http://schemas.microsoft.com/office/drawing/2014/main" val="1108316118"/>
                  </a:ext>
                </a:extLst>
              </a:tr>
              <a:tr h="267795">
                <a:tc>
                  <a:txBody>
                    <a:bodyPr/>
                    <a:lstStyle/>
                    <a:p>
                      <a:r>
                        <a:rPr lang="en-GB" sz="1800" b="1">
                          <a:solidFill>
                            <a:schemeClr val="bg1"/>
                          </a:solidFill>
                          <a:latin typeface="Arial" panose="020B0604020202020204" pitchFamily="34" charset="0"/>
                        </a:rPr>
                        <a:t>BSC maintenance phase TPs</a:t>
                      </a:r>
                    </a:p>
                  </a:txBody>
                  <a:tcPr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solidFill>
                            <a:schemeClr val="tx1"/>
                          </a:solidFill>
                          <a:latin typeface="Arial" panose="020B0604020202020204" pitchFamily="34" charset="0"/>
                        </a:rPr>
                        <a:t>Would outcomes on BSC include improvements in symptoms or only decline?</a:t>
                      </a:r>
                    </a:p>
                    <a:p>
                      <a:r>
                        <a:rPr lang="en-GB">
                          <a:solidFill>
                            <a:schemeClr val="tx1"/>
                          </a:solidFill>
                          <a:latin typeface="Arial" panose="020B0604020202020204" pitchFamily="34" charset="0"/>
                        </a:rPr>
                        <a:t>What is the committee’s preference for modelling BSC treatment response during the maintenance phase?</a:t>
                      </a:r>
                    </a:p>
                  </a:txBody>
                  <a:tcPr anchor="ctr"/>
                </a:tc>
                <a:extLst>
                  <a:ext uri="{0D108BD9-81ED-4DB2-BD59-A6C34878D82A}">
                    <a16:rowId xmlns:a16="http://schemas.microsoft.com/office/drawing/2014/main" val="2126806747"/>
                  </a:ext>
                </a:extLst>
              </a:tr>
              <a:tr h="267795">
                <a:tc>
                  <a:txBody>
                    <a:bodyPr/>
                    <a:lstStyle/>
                    <a:p>
                      <a:r>
                        <a:rPr lang="en-GB" sz="1800" b="1">
                          <a:solidFill>
                            <a:schemeClr val="bg1"/>
                          </a:solidFill>
                          <a:latin typeface="Arial" panose="020B0604020202020204" pitchFamily="34" charset="0"/>
                        </a:rPr>
                        <a:t>Long term BSC TPs (</a:t>
                      </a:r>
                      <a:r>
                        <a:rPr lang="en-GB" sz="1800" b="1" err="1">
                          <a:solidFill>
                            <a:schemeClr val="bg1"/>
                          </a:solidFill>
                          <a:latin typeface="Arial" panose="020B0604020202020204" pitchFamily="34" charset="0"/>
                        </a:rPr>
                        <a:t>wk</a:t>
                      </a:r>
                      <a:r>
                        <a:rPr lang="en-GB" sz="1800" b="1">
                          <a:solidFill>
                            <a:schemeClr val="bg1"/>
                          </a:solidFill>
                          <a:latin typeface="Arial" panose="020B0604020202020204" pitchFamily="34" charset="0"/>
                        </a:rPr>
                        <a:t> 48+)</a:t>
                      </a:r>
                    </a:p>
                  </a:txBody>
                  <a:tcPr anchor="ctr">
                    <a:solidFill>
                      <a:schemeClr val="accent1"/>
                    </a:solidFill>
                  </a:tcPr>
                </a:tc>
                <a:tc>
                  <a:txBody>
                    <a:bodyPr/>
                    <a:lstStyle/>
                    <a:p>
                      <a:r>
                        <a:rPr lang="en-GB">
                          <a:solidFill>
                            <a:schemeClr val="tx1"/>
                          </a:solidFill>
                          <a:latin typeface="Arial" panose="020B0604020202020204" pitchFamily="34" charset="0"/>
                        </a:rPr>
                        <a:t>What is the committee’s preference for modelling treatment response after Week 48 for people who started on BSC, and for people who switched to BSC?</a:t>
                      </a:r>
                    </a:p>
                  </a:txBody>
                  <a:tcPr anchor="ctr"/>
                </a:tc>
                <a:extLst>
                  <a:ext uri="{0D108BD9-81ED-4DB2-BD59-A6C34878D82A}">
                    <a16:rowId xmlns:a16="http://schemas.microsoft.com/office/drawing/2014/main" val="4049338751"/>
                  </a:ext>
                </a:extLst>
              </a:tr>
            </a:tbl>
          </a:graphicData>
        </a:graphic>
      </p:graphicFrame>
      <p:sp>
        <p:nvSpPr>
          <p:cNvPr id="3" name="Text Placeholder 12">
            <a:extLst>
              <a:ext uri="{FF2B5EF4-FFF2-40B4-BE49-F238E27FC236}">
                <a16:creationId xmlns:a16="http://schemas.microsoft.com/office/drawing/2014/main" id="{CD094E9B-2CB3-D233-4696-F514D3F853DD}"/>
              </a:ext>
            </a:extLst>
          </p:cNvPr>
          <p:cNvSpPr txBox="1">
            <a:spLocks/>
          </p:cNvSpPr>
          <p:nvPr/>
        </p:nvSpPr>
        <p:spPr>
          <a:xfrm>
            <a:off x="875375" y="6418544"/>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BSC, Best supportive care; TPs, Transition probabilities</a:t>
            </a:r>
          </a:p>
          <a:p>
            <a:r>
              <a:rPr lang="en-GB"/>
              <a:t> </a:t>
            </a:r>
          </a:p>
        </p:txBody>
      </p:sp>
    </p:spTree>
    <p:extLst>
      <p:ext uri="{BB962C8B-B14F-4D97-AF65-F5344CB8AC3E}">
        <p14:creationId xmlns:p14="http://schemas.microsoft.com/office/powerpoint/2010/main" val="19083970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BC364D-ED3C-7F2D-73B4-0C2B624523D0}"/>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0F1773A5-EF59-33B9-1D57-50AED809CC46}"/>
              </a:ext>
            </a:extLst>
          </p:cNvPr>
          <p:cNvSpPr>
            <a:spLocks noGrp="1"/>
          </p:cNvSpPr>
          <p:nvPr>
            <p:ph type="title"/>
          </p:nvPr>
        </p:nvSpPr>
        <p:spPr>
          <a:xfrm>
            <a:off x="300872" y="218145"/>
            <a:ext cx="11250785" cy="434783"/>
          </a:xfrm>
        </p:spPr>
        <p:txBody>
          <a:bodyPr>
            <a:noAutofit/>
          </a:bodyPr>
          <a:lstStyle/>
          <a:p>
            <a:r>
              <a:rPr lang="en-GB" sz="2800">
                <a:ea typeface="Arial" panose="02000503000000020004" pitchFamily="2" charset="0"/>
              </a:rPr>
              <a:t>Key committee questions - cost</a:t>
            </a:r>
            <a:endParaRPr lang="en-GB" sz="2800"/>
          </a:p>
        </p:txBody>
      </p:sp>
      <p:sp>
        <p:nvSpPr>
          <p:cNvPr id="2" name="TextBox 1">
            <a:extLst>
              <a:ext uri="{FF2B5EF4-FFF2-40B4-BE49-F238E27FC236}">
                <a16:creationId xmlns:a16="http://schemas.microsoft.com/office/drawing/2014/main" id="{134944F5-2DE4-1B92-84AC-C59246C7DA6A}"/>
              </a:ext>
            </a:extLst>
          </p:cNvPr>
          <p:cNvSpPr txBox="1"/>
          <p:nvPr/>
        </p:nvSpPr>
        <p:spPr>
          <a:xfrm>
            <a:off x="300872" y="747926"/>
            <a:ext cx="4078874" cy="369332"/>
          </a:xfrm>
          <a:prstGeom prst="rect">
            <a:avLst/>
          </a:prstGeom>
          <a:noFill/>
        </p:spPr>
        <p:txBody>
          <a:bodyPr wrap="none" rtlCol="0">
            <a:spAutoFit/>
          </a:bodyPr>
          <a:lstStyle/>
          <a:p>
            <a:r>
              <a:rPr lang="en-GB" b="1">
                <a:latin typeface="Arial" panose="020B0604020202020204" pitchFamily="34" charset="0"/>
              </a:rPr>
              <a:t>Table: Key questions for committee</a:t>
            </a:r>
          </a:p>
        </p:txBody>
      </p:sp>
      <p:sp>
        <p:nvSpPr>
          <p:cNvPr id="5" name="Text Placeholder 12">
            <a:extLst>
              <a:ext uri="{FF2B5EF4-FFF2-40B4-BE49-F238E27FC236}">
                <a16:creationId xmlns:a16="http://schemas.microsoft.com/office/drawing/2014/main" id="{DB9AC257-D460-187E-E62A-3BD65027C7A9}"/>
              </a:ext>
            </a:extLst>
          </p:cNvPr>
          <p:cNvSpPr txBox="1">
            <a:spLocks/>
          </p:cNvSpPr>
          <p:nvPr/>
        </p:nvSpPr>
        <p:spPr>
          <a:xfrm>
            <a:off x="875375" y="6594476"/>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graphicFrame>
        <p:nvGraphicFramePr>
          <p:cNvPr id="7" name="Table 6" descr="Key issues for discussion, including clinical and cost effectiveness">
            <a:extLst>
              <a:ext uri="{FF2B5EF4-FFF2-40B4-BE49-F238E27FC236}">
                <a16:creationId xmlns:a16="http://schemas.microsoft.com/office/drawing/2014/main" id="{A8F2AC08-1108-3BEA-8714-FF9A0B5F3ED0}"/>
              </a:ext>
            </a:extLst>
          </p:cNvPr>
          <p:cNvGraphicFramePr>
            <a:graphicFrameLocks noGrp="1"/>
          </p:cNvGraphicFramePr>
          <p:nvPr>
            <p:extLst>
              <p:ext uri="{D42A27DB-BD31-4B8C-83A1-F6EECF244321}">
                <p14:modId xmlns:p14="http://schemas.microsoft.com/office/powerpoint/2010/main" val="2391509337"/>
              </p:ext>
            </p:extLst>
          </p:nvPr>
        </p:nvGraphicFramePr>
        <p:xfrm>
          <a:off x="300872" y="1130325"/>
          <a:ext cx="11416638" cy="3108960"/>
        </p:xfrm>
        <a:graphic>
          <a:graphicData uri="http://schemas.openxmlformats.org/drawingml/2006/table">
            <a:tbl>
              <a:tblPr firstRow="1" bandRow="1">
                <a:tableStyleId>{5C22544A-7EE6-4342-B048-85BDC9FD1C3A}</a:tableStyleId>
              </a:tblPr>
              <a:tblGrid>
                <a:gridCol w="2062318">
                  <a:extLst>
                    <a:ext uri="{9D8B030D-6E8A-4147-A177-3AD203B41FA5}">
                      <a16:colId xmlns:a16="http://schemas.microsoft.com/office/drawing/2014/main" val="3457691737"/>
                    </a:ext>
                  </a:extLst>
                </a:gridCol>
                <a:gridCol w="9354320">
                  <a:extLst>
                    <a:ext uri="{9D8B030D-6E8A-4147-A177-3AD203B41FA5}">
                      <a16:colId xmlns:a16="http://schemas.microsoft.com/office/drawing/2014/main" val="3322847139"/>
                    </a:ext>
                  </a:extLst>
                </a:gridCol>
              </a:tblGrid>
              <a:tr h="267795">
                <a:tc>
                  <a:txBody>
                    <a:bodyPr/>
                    <a:lstStyle/>
                    <a:p>
                      <a:r>
                        <a:rPr lang="en-GB" sz="1800">
                          <a:latin typeface="Arial" panose="020B0604020202020204" pitchFamily="34" charset="0"/>
                        </a:rPr>
                        <a:t>Parameter </a:t>
                      </a:r>
                    </a:p>
                  </a:txBody>
                  <a:tcPr/>
                </a:tc>
                <a:tc>
                  <a:txBody>
                    <a:bodyPr/>
                    <a:lstStyle/>
                    <a:p>
                      <a:r>
                        <a:rPr lang="en-GB" sz="1800">
                          <a:latin typeface="Arial" panose="020B0604020202020204" pitchFamily="34" charset="0"/>
                        </a:rPr>
                        <a:t>Key Committee Questions </a:t>
                      </a:r>
                    </a:p>
                  </a:txBody>
                  <a:tcPr/>
                </a:tc>
                <a:extLst>
                  <a:ext uri="{0D108BD9-81ED-4DB2-BD59-A6C34878D82A}">
                    <a16:rowId xmlns:a16="http://schemas.microsoft.com/office/drawing/2014/main" val="2647452487"/>
                  </a:ext>
                </a:extLst>
              </a:tr>
              <a:tr h="267795">
                <a:tc>
                  <a:txBody>
                    <a:bodyPr/>
                    <a:lstStyle/>
                    <a:p>
                      <a:r>
                        <a:rPr lang="en-GB" sz="1800" b="1">
                          <a:solidFill>
                            <a:schemeClr val="bg1"/>
                          </a:solidFill>
                          <a:latin typeface="Arial" panose="020B0604020202020204" pitchFamily="34" charset="0"/>
                        </a:rPr>
                        <a:t>BSC TPs following discontinuation of active treatment</a:t>
                      </a:r>
                    </a:p>
                  </a:txBody>
                  <a:tcPr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solidFill>
                            <a:schemeClr val="tx1"/>
                          </a:solidFill>
                          <a:latin typeface="Arial" panose="020B0604020202020204" pitchFamily="34" charset="0"/>
                        </a:rPr>
                        <a:t>Do committee prefer to assume that people who switch to BSC from active treatment are subject to the induction phase BSC outcomes, or maintenance phase BSC outcomes?</a:t>
                      </a:r>
                    </a:p>
                  </a:txBody>
                  <a:tcPr anchor="ctr"/>
                </a:tc>
                <a:extLst>
                  <a:ext uri="{0D108BD9-81ED-4DB2-BD59-A6C34878D82A}">
                    <a16:rowId xmlns:a16="http://schemas.microsoft.com/office/drawing/2014/main" val="3990904639"/>
                  </a:ext>
                </a:extLst>
              </a:tr>
              <a:tr h="267795">
                <a:tc>
                  <a:txBody>
                    <a:bodyPr/>
                    <a:lstStyle/>
                    <a:p>
                      <a:r>
                        <a:rPr lang="en-GB" sz="1800" b="1">
                          <a:solidFill>
                            <a:schemeClr val="bg1"/>
                          </a:solidFill>
                          <a:latin typeface="Arial" panose="020B0604020202020204" pitchFamily="34" charset="0"/>
                        </a:rPr>
                        <a:t>Mortality</a:t>
                      </a:r>
                    </a:p>
                  </a:txBody>
                  <a:tcPr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solidFill>
                            <a:schemeClr val="tx1"/>
                          </a:solidFill>
                          <a:latin typeface="Arial" panose="020B0604020202020204" pitchFamily="34" charset="0"/>
                        </a:rPr>
                        <a:t>What is the committee’s preferred approach for modelling mortality?</a:t>
                      </a:r>
                    </a:p>
                  </a:txBody>
                  <a:tcPr anchor="ctr"/>
                </a:tc>
                <a:extLst>
                  <a:ext uri="{0D108BD9-81ED-4DB2-BD59-A6C34878D82A}">
                    <a16:rowId xmlns:a16="http://schemas.microsoft.com/office/drawing/2014/main" val="4286048228"/>
                  </a:ext>
                </a:extLst>
              </a:tr>
              <a:tr h="345136">
                <a:tc>
                  <a:txBody>
                    <a:bodyPr/>
                    <a:lstStyle/>
                    <a:p>
                      <a:r>
                        <a:rPr lang="en-GB" sz="1800" b="1">
                          <a:solidFill>
                            <a:schemeClr val="bg1"/>
                          </a:solidFill>
                          <a:latin typeface="Arial" panose="020B0604020202020204" pitchFamily="34" charset="0"/>
                        </a:rPr>
                        <a:t>Utilities</a:t>
                      </a:r>
                    </a:p>
                  </a:txBody>
                  <a:tcPr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a:solidFill>
                            <a:schemeClr val="tx1"/>
                          </a:solidFill>
                          <a:latin typeface="Arial" panose="020B0604020202020204" pitchFamily="34" charset="0"/>
                        </a:rPr>
                        <a:t>Does the committee prefer utility values split by treatment arm and treatment period (initial vs maintenance) or utility values in which a treatment specific utility is only applied to non-responders?</a:t>
                      </a:r>
                    </a:p>
                  </a:txBody>
                  <a:tcPr anchor="ctr"/>
                </a:tc>
                <a:extLst>
                  <a:ext uri="{0D108BD9-81ED-4DB2-BD59-A6C34878D82A}">
                    <a16:rowId xmlns:a16="http://schemas.microsoft.com/office/drawing/2014/main" val="1268350896"/>
                  </a:ext>
                </a:extLst>
              </a:tr>
            </a:tbl>
          </a:graphicData>
        </a:graphic>
      </p:graphicFrame>
      <p:sp>
        <p:nvSpPr>
          <p:cNvPr id="3" name="Text Placeholder 12">
            <a:extLst>
              <a:ext uri="{FF2B5EF4-FFF2-40B4-BE49-F238E27FC236}">
                <a16:creationId xmlns:a16="http://schemas.microsoft.com/office/drawing/2014/main" id="{CD094E9B-2CB3-D233-4696-F514D3F853DD}"/>
              </a:ext>
            </a:extLst>
          </p:cNvPr>
          <p:cNvSpPr txBox="1">
            <a:spLocks/>
          </p:cNvSpPr>
          <p:nvPr/>
        </p:nvSpPr>
        <p:spPr>
          <a:xfrm>
            <a:off x="875375" y="6418544"/>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BSC, Best supportive care; TPs, Transition probabilities</a:t>
            </a:r>
          </a:p>
          <a:p>
            <a:r>
              <a:rPr lang="en-GB"/>
              <a:t> </a:t>
            </a:r>
          </a:p>
        </p:txBody>
      </p:sp>
    </p:spTree>
    <p:extLst>
      <p:ext uri="{BB962C8B-B14F-4D97-AF65-F5344CB8AC3E}">
        <p14:creationId xmlns:p14="http://schemas.microsoft.com/office/powerpoint/2010/main" val="28322874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uide with 'background' selected">
            <a:extLst>
              <a:ext uri="{FF2B5EF4-FFF2-40B4-BE49-F238E27FC236}">
                <a16:creationId xmlns:a16="http://schemas.microsoft.com/office/drawing/2014/main" id="{68668C8B-7565-C54D-A8DC-3F548530DD8C}"/>
              </a:ext>
            </a:extLst>
          </p:cNvPr>
          <p:cNvSpPr txBox="1">
            <a:spLocks/>
          </p:cNvSpPr>
          <p:nvPr/>
        </p:nvSpPr>
        <p:spPr>
          <a:xfrm>
            <a:off x="724988" y="2631639"/>
            <a:ext cx="10026139" cy="79736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bg1"/>
                </a:solidFill>
                <a:latin typeface="Arial" panose="020B0604020202020204" pitchFamily="34" charset="0"/>
                <a:ea typeface="Arial" panose="02000503000000020004" pitchFamily="2" charset="0"/>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buSzPts val="2400"/>
            </a:pPr>
            <a:r>
              <a:rPr lang="en-GB" sz="6000">
                <a:solidFill>
                  <a:srgbClr val="FF40FF"/>
                </a:solidFill>
              </a:rPr>
              <a:t> </a:t>
            </a:r>
            <a:r>
              <a:rPr lang="en-GB" sz="6000" b="1"/>
              <a:t>Supplementary appendix</a:t>
            </a:r>
          </a:p>
          <a:p>
            <a:endParaRPr lang="en-GB" sz="2800"/>
          </a:p>
        </p:txBody>
      </p:sp>
    </p:spTree>
    <p:extLst>
      <p:ext uri="{BB962C8B-B14F-4D97-AF65-F5344CB8AC3E}">
        <p14:creationId xmlns:p14="http://schemas.microsoft.com/office/powerpoint/2010/main" val="7264428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AC585-8AD9-CC99-2928-A2B522BF00C1}"/>
              </a:ext>
            </a:extLst>
          </p:cNvPr>
          <p:cNvSpPr>
            <a:spLocks noGrp="1"/>
          </p:cNvSpPr>
          <p:nvPr>
            <p:ph type="title"/>
          </p:nvPr>
        </p:nvSpPr>
        <p:spPr>
          <a:xfrm>
            <a:off x="214669" y="182950"/>
            <a:ext cx="11250785" cy="592817"/>
          </a:xfrm>
        </p:spPr>
        <p:txBody>
          <a:bodyPr>
            <a:normAutofit/>
          </a:bodyPr>
          <a:lstStyle/>
          <a:p>
            <a:r>
              <a:rPr lang="en-GB" sz="2800"/>
              <a:t>BE HEARD I and II Trial design</a:t>
            </a:r>
          </a:p>
        </p:txBody>
      </p:sp>
      <p:sp>
        <p:nvSpPr>
          <p:cNvPr id="36" name="Flowchart: Process 35">
            <a:extLst>
              <a:ext uri="{FF2B5EF4-FFF2-40B4-BE49-F238E27FC236}">
                <a16:creationId xmlns:a16="http://schemas.microsoft.com/office/drawing/2014/main" id="{C00D1D07-5950-D90D-CD48-E3981409914D}"/>
              </a:ext>
            </a:extLst>
          </p:cNvPr>
          <p:cNvSpPr/>
          <p:nvPr/>
        </p:nvSpPr>
        <p:spPr>
          <a:xfrm>
            <a:off x="117695" y="1942521"/>
            <a:ext cx="11650841" cy="3740165"/>
          </a:xfrm>
          <a:prstGeom prst="flowChartProcess">
            <a:avLst/>
          </a:prstGeom>
          <a:solidFill>
            <a:schemeClr val="bg1">
              <a:lumMod val="95000"/>
            </a:schemeClr>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E4A46F48-4554-A101-2990-697000951883}"/>
              </a:ext>
            </a:extLst>
          </p:cNvPr>
          <p:cNvSpPr txBox="1"/>
          <p:nvPr/>
        </p:nvSpPr>
        <p:spPr>
          <a:xfrm>
            <a:off x="10206741" y="3240613"/>
            <a:ext cx="1529993" cy="830997"/>
          </a:xfrm>
          <a:prstGeom prst="rect">
            <a:avLst/>
          </a:prstGeom>
          <a:solidFill>
            <a:schemeClr val="accent6">
              <a:lumMod val="20000"/>
              <a:lumOff val="80000"/>
            </a:schemeClr>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en-GB" sz="1600">
                <a:solidFill>
                  <a:schemeClr val="tx1"/>
                </a:solidFill>
              </a:rPr>
              <a:t>BE HEARD-EXT</a:t>
            </a:r>
          </a:p>
          <a:p>
            <a:pPr algn="ctr"/>
            <a:r>
              <a:rPr lang="en-GB" sz="1600">
                <a:solidFill>
                  <a:schemeClr val="tx1"/>
                </a:solidFill>
              </a:rPr>
              <a:t>OLE study</a:t>
            </a:r>
          </a:p>
        </p:txBody>
      </p:sp>
      <p:cxnSp>
        <p:nvCxnSpPr>
          <p:cNvPr id="29" name="Straight Connector 28">
            <a:extLst>
              <a:ext uri="{FF2B5EF4-FFF2-40B4-BE49-F238E27FC236}">
                <a16:creationId xmlns:a16="http://schemas.microsoft.com/office/drawing/2014/main" id="{090DC785-B4AA-DD4D-7492-A5F30B3DE06E}"/>
              </a:ext>
            </a:extLst>
          </p:cNvPr>
          <p:cNvCxnSpPr>
            <a:cxnSpLocks/>
          </p:cNvCxnSpPr>
          <p:nvPr/>
        </p:nvCxnSpPr>
        <p:spPr>
          <a:xfrm>
            <a:off x="6339845" y="1734272"/>
            <a:ext cx="0" cy="3515792"/>
          </a:xfrm>
          <a:prstGeom prst="line">
            <a:avLst/>
          </a:prstGeom>
          <a:ln w="38100">
            <a:solidFill>
              <a:schemeClr val="accent5"/>
            </a:solidFill>
            <a:prstDash val="sysDash"/>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0FBD98D5-E977-3A97-FC14-F6A721305991}"/>
              </a:ext>
            </a:extLst>
          </p:cNvPr>
          <p:cNvCxnSpPr>
            <a:cxnSpLocks/>
          </p:cNvCxnSpPr>
          <p:nvPr/>
        </p:nvCxnSpPr>
        <p:spPr>
          <a:xfrm>
            <a:off x="10071986" y="1646703"/>
            <a:ext cx="0" cy="3657853"/>
          </a:xfrm>
          <a:prstGeom prst="line">
            <a:avLst/>
          </a:prstGeom>
          <a:ln w="38100">
            <a:solidFill>
              <a:schemeClr val="accent5"/>
            </a:solidFill>
            <a:prstDash val="sysDash"/>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187F83D9-BD25-8B40-A0EF-22F867DEEDBA}"/>
              </a:ext>
            </a:extLst>
          </p:cNvPr>
          <p:cNvSpPr txBox="1"/>
          <p:nvPr/>
        </p:nvSpPr>
        <p:spPr>
          <a:xfrm>
            <a:off x="5928753" y="5435118"/>
            <a:ext cx="787844" cy="302516"/>
          </a:xfrm>
          <a:prstGeom prst="rect">
            <a:avLst/>
          </a:prstGeom>
          <a:noFill/>
        </p:spPr>
        <p:txBody>
          <a:bodyPr wrap="none" rtlCol="0">
            <a:spAutoFit/>
          </a:bodyPr>
          <a:lstStyle/>
          <a:p>
            <a:r>
              <a:rPr lang="en-GB" sz="1200"/>
              <a:t>Week 16</a:t>
            </a:r>
          </a:p>
        </p:txBody>
      </p:sp>
      <p:sp>
        <p:nvSpPr>
          <p:cNvPr id="34" name="TextBox 33">
            <a:extLst>
              <a:ext uri="{FF2B5EF4-FFF2-40B4-BE49-F238E27FC236}">
                <a16:creationId xmlns:a16="http://schemas.microsoft.com/office/drawing/2014/main" id="{BECAF7D3-9239-6F88-5FBB-BEC4F6759B99}"/>
              </a:ext>
            </a:extLst>
          </p:cNvPr>
          <p:cNvSpPr txBox="1"/>
          <p:nvPr/>
        </p:nvSpPr>
        <p:spPr>
          <a:xfrm>
            <a:off x="9689735" y="5435117"/>
            <a:ext cx="787844" cy="457011"/>
          </a:xfrm>
          <a:prstGeom prst="rect">
            <a:avLst/>
          </a:prstGeom>
          <a:noFill/>
        </p:spPr>
        <p:txBody>
          <a:bodyPr wrap="none" rtlCol="0">
            <a:spAutoFit/>
          </a:bodyPr>
          <a:lstStyle/>
          <a:p>
            <a:r>
              <a:rPr lang="en-GB" sz="1200"/>
              <a:t>Week 48</a:t>
            </a:r>
          </a:p>
        </p:txBody>
      </p:sp>
      <p:sp>
        <p:nvSpPr>
          <p:cNvPr id="4" name="TextBox 3">
            <a:extLst>
              <a:ext uri="{FF2B5EF4-FFF2-40B4-BE49-F238E27FC236}">
                <a16:creationId xmlns:a16="http://schemas.microsoft.com/office/drawing/2014/main" id="{96C50918-8FF3-F2F7-B4B8-577554283256}"/>
              </a:ext>
            </a:extLst>
          </p:cNvPr>
          <p:cNvSpPr txBox="1"/>
          <p:nvPr/>
        </p:nvSpPr>
        <p:spPr>
          <a:xfrm>
            <a:off x="2286052" y="5350720"/>
            <a:ext cx="702885" cy="457011"/>
          </a:xfrm>
          <a:prstGeom prst="rect">
            <a:avLst/>
          </a:prstGeom>
          <a:noFill/>
        </p:spPr>
        <p:txBody>
          <a:bodyPr wrap="none" rtlCol="0">
            <a:spAutoFit/>
          </a:bodyPr>
          <a:lstStyle/>
          <a:p>
            <a:r>
              <a:rPr lang="en-GB" sz="1200"/>
              <a:t>Week 0</a:t>
            </a:r>
          </a:p>
        </p:txBody>
      </p:sp>
      <p:cxnSp>
        <p:nvCxnSpPr>
          <p:cNvPr id="25" name="Straight Connector 24">
            <a:extLst>
              <a:ext uri="{FF2B5EF4-FFF2-40B4-BE49-F238E27FC236}">
                <a16:creationId xmlns:a16="http://schemas.microsoft.com/office/drawing/2014/main" id="{23D88276-484E-6642-085B-21A79C797072}"/>
              </a:ext>
            </a:extLst>
          </p:cNvPr>
          <p:cNvCxnSpPr>
            <a:cxnSpLocks/>
          </p:cNvCxnSpPr>
          <p:nvPr/>
        </p:nvCxnSpPr>
        <p:spPr>
          <a:xfrm>
            <a:off x="2772037" y="1871303"/>
            <a:ext cx="0" cy="3413894"/>
          </a:xfrm>
          <a:prstGeom prst="line">
            <a:avLst/>
          </a:prstGeom>
          <a:ln w="38100">
            <a:solidFill>
              <a:schemeClr val="accent5"/>
            </a:solidFill>
            <a:prstDash val="sysDash"/>
          </a:ln>
        </p:spPr>
        <p:style>
          <a:lnRef idx="1">
            <a:schemeClr val="accent1"/>
          </a:lnRef>
          <a:fillRef idx="0">
            <a:schemeClr val="accent1"/>
          </a:fillRef>
          <a:effectRef idx="0">
            <a:schemeClr val="accent1"/>
          </a:effectRef>
          <a:fontRef idx="minor">
            <a:schemeClr val="tx1"/>
          </a:fontRef>
        </p:style>
      </p:cxnSp>
      <p:sp>
        <p:nvSpPr>
          <p:cNvPr id="26" name="Arrow: Right 25">
            <a:extLst>
              <a:ext uri="{FF2B5EF4-FFF2-40B4-BE49-F238E27FC236}">
                <a16:creationId xmlns:a16="http://schemas.microsoft.com/office/drawing/2014/main" id="{26B3473D-E27C-3AAF-C454-D36E0DA0F571}"/>
              </a:ext>
            </a:extLst>
          </p:cNvPr>
          <p:cNvSpPr/>
          <p:nvPr/>
        </p:nvSpPr>
        <p:spPr>
          <a:xfrm>
            <a:off x="2772037" y="2152820"/>
            <a:ext cx="7249009" cy="66984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Bimekizumab 320mg Q2W</a:t>
            </a:r>
          </a:p>
        </p:txBody>
      </p:sp>
      <p:sp>
        <p:nvSpPr>
          <p:cNvPr id="46" name="Arrow: Right 45">
            <a:extLst>
              <a:ext uri="{FF2B5EF4-FFF2-40B4-BE49-F238E27FC236}">
                <a16:creationId xmlns:a16="http://schemas.microsoft.com/office/drawing/2014/main" id="{BA786EB1-DDB1-BC0E-341A-DF0DCBE39877}"/>
              </a:ext>
            </a:extLst>
          </p:cNvPr>
          <p:cNvSpPr/>
          <p:nvPr/>
        </p:nvSpPr>
        <p:spPr>
          <a:xfrm>
            <a:off x="6389414" y="4442747"/>
            <a:ext cx="3682572" cy="763913"/>
          </a:xfrm>
          <a:prstGeom prst="rightArrow">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Bimekizumab 320mg Q2W</a:t>
            </a:r>
          </a:p>
        </p:txBody>
      </p:sp>
      <p:sp>
        <p:nvSpPr>
          <p:cNvPr id="48" name="TextBox 47">
            <a:extLst>
              <a:ext uri="{FF2B5EF4-FFF2-40B4-BE49-F238E27FC236}">
                <a16:creationId xmlns:a16="http://schemas.microsoft.com/office/drawing/2014/main" id="{8FBF3FFA-E940-CA09-5253-644025E13CD8}"/>
              </a:ext>
            </a:extLst>
          </p:cNvPr>
          <p:cNvSpPr txBox="1"/>
          <p:nvPr/>
        </p:nvSpPr>
        <p:spPr>
          <a:xfrm>
            <a:off x="214669" y="3096195"/>
            <a:ext cx="1054280" cy="758867"/>
          </a:xfrm>
          <a:prstGeom prst="rect">
            <a:avLst/>
          </a:prstGeom>
          <a:solidFill>
            <a:schemeClr val="accent1">
              <a:lumMod val="20000"/>
              <a:lumOff val="80000"/>
            </a:schemeClr>
          </a:solidFill>
          <a:ln>
            <a:solidFill>
              <a:schemeClr val="tx1"/>
            </a:solidFill>
          </a:ln>
        </p:spPr>
        <p:style>
          <a:lnRef idx="3">
            <a:schemeClr val="lt1"/>
          </a:lnRef>
          <a:fillRef idx="1">
            <a:schemeClr val="accent1"/>
          </a:fillRef>
          <a:effectRef idx="1">
            <a:schemeClr val="accent1"/>
          </a:effectRef>
          <a:fontRef idx="minor">
            <a:schemeClr val="lt1"/>
          </a:fontRef>
        </p:style>
        <p:txBody>
          <a:bodyPr wrap="square" rIns="36000" rtlCol="0">
            <a:noAutofit/>
          </a:bodyPr>
          <a:lstStyle/>
          <a:p>
            <a:pPr algn="ctr"/>
            <a:r>
              <a:rPr lang="en-GB" sz="1600">
                <a:solidFill>
                  <a:sysClr val="windowText" lastClr="000000"/>
                </a:solidFill>
              </a:rPr>
              <a:t>BE HEARD I</a:t>
            </a:r>
          </a:p>
          <a:p>
            <a:pPr algn="ctr"/>
            <a:r>
              <a:rPr lang="en-GB" sz="1600">
                <a:solidFill>
                  <a:sysClr val="windowText" lastClr="000000"/>
                </a:solidFill>
              </a:rPr>
              <a:t>N=505</a:t>
            </a:r>
          </a:p>
          <a:p>
            <a:pPr algn="ctr"/>
            <a:endParaRPr lang="en-GB" sz="1600" b="1">
              <a:solidFill>
                <a:sysClr val="windowText" lastClr="000000"/>
              </a:solidFill>
            </a:endParaRPr>
          </a:p>
          <a:p>
            <a:pPr algn="ctr"/>
            <a:endParaRPr lang="en-GB" sz="1600">
              <a:solidFill>
                <a:sysClr val="windowText" lastClr="000000"/>
              </a:solidFill>
            </a:endParaRPr>
          </a:p>
        </p:txBody>
      </p:sp>
      <p:cxnSp>
        <p:nvCxnSpPr>
          <p:cNvPr id="51" name="Straight Arrow Connector 50">
            <a:extLst>
              <a:ext uri="{FF2B5EF4-FFF2-40B4-BE49-F238E27FC236}">
                <a16:creationId xmlns:a16="http://schemas.microsoft.com/office/drawing/2014/main" id="{3E7987C4-644D-8F9D-D9DA-86ABDB31B60A}"/>
              </a:ext>
            </a:extLst>
          </p:cNvPr>
          <p:cNvCxnSpPr>
            <a:cxnSpLocks/>
          </p:cNvCxnSpPr>
          <p:nvPr/>
        </p:nvCxnSpPr>
        <p:spPr>
          <a:xfrm>
            <a:off x="2788822" y="5250064"/>
            <a:ext cx="7215438" cy="0"/>
          </a:xfrm>
          <a:prstGeom prst="straightConnector1">
            <a:avLst/>
          </a:prstGeom>
          <a:ln w="381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6EAB0502-BBEC-CC65-5EFB-C6E916E78C29}"/>
              </a:ext>
            </a:extLst>
          </p:cNvPr>
          <p:cNvCxnSpPr>
            <a:cxnSpLocks/>
          </p:cNvCxnSpPr>
          <p:nvPr/>
        </p:nvCxnSpPr>
        <p:spPr>
          <a:xfrm flipH="1">
            <a:off x="1930917" y="2498932"/>
            <a:ext cx="7699" cy="2348717"/>
          </a:xfrm>
          <a:prstGeom prst="line">
            <a:avLst/>
          </a:prstGeom>
          <a:ln w="25400">
            <a:solidFill>
              <a:schemeClr val="accent5"/>
            </a:solidFill>
          </a:ln>
        </p:spPr>
        <p:style>
          <a:lnRef idx="1">
            <a:schemeClr val="dk1"/>
          </a:lnRef>
          <a:fillRef idx="0">
            <a:schemeClr val="dk1"/>
          </a:fillRef>
          <a:effectRef idx="0">
            <a:schemeClr val="dk1"/>
          </a:effectRef>
          <a:fontRef idx="minor">
            <a:schemeClr val="tx1"/>
          </a:fontRef>
        </p:style>
      </p:cxnSp>
      <p:cxnSp>
        <p:nvCxnSpPr>
          <p:cNvPr id="60" name="Straight Arrow Connector 59">
            <a:extLst>
              <a:ext uri="{FF2B5EF4-FFF2-40B4-BE49-F238E27FC236}">
                <a16:creationId xmlns:a16="http://schemas.microsoft.com/office/drawing/2014/main" id="{A21A8DB7-0F4E-A777-0F67-0B1613474CDF}"/>
              </a:ext>
            </a:extLst>
          </p:cNvPr>
          <p:cNvCxnSpPr>
            <a:cxnSpLocks/>
          </p:cNvCxnSpPr>
          <p:nvPr/>
        </p:nvCxnSpPr>
        <p:spPr>
          <a:xfrm>
            <a:off x="1938616" y="2491861"/>
            <a:ext cx="767083" cy="0"/>
          </a:xfrm>
          <a:prstGeom prst="straightConnector1">
            <a:avLst/>
          </a:prstGeom>
          <a:ln w="25400">
            <a:solidFill>
              <a:schemeClr val="accent5"/>
            </a:solidFill>
            <a:tailEnd type="triangle"/>
          </a:ln>
        </p:spPr>
        <p:style>
          <a:lnRef idx="1">
            <a:schemeClr val="dk1"/>
          </a:lnRef>
          <a:fillRef idx="0">
            <a:schemeClr val="dk1"/>
          </a:fillRef>
          <a:effectRef idx="0">
            <a:schemeClr val="dk1"/>
          </a:effectRef>
          <a:fontRef idx="minor">
            <a:schemeClr val="tx1"/>
          </a:fontRef>
        </p:style>
      </p:cxnSp>
      <p:cxnSp>
        <p:nvCxnSpPr>
          <p:cNvPr id="62" name="Straight Arrow Connector 61">
            <a:extLst>
              <a:ext uri="{FF2B5EF4-FFF2-40B4-BE49-F238E27FC236}">
                <a16:creationId xmlns:a16="http://schemas.microsoft.com/office/drawing/2014/main" id="{EBC6FC6F-D668-C0D4-5923-739FE10BB331}"/>
              </a:ext>
            </a:extLst>
          </p:cNvPr>
          <p:cNvCxnSpPr>
            <a:cxnSpLocks/>
          </p:cNvCxnSpPr>
          <p:nvPr/>
        </p:nvCxnSpPr>
        <p:spPr>
          <a:xfrm>
            <a:off x="1957707" y="3297820"/>
            <a:ext cx="698878" cy="0"/>
          </a:xfrm>
          <a:prstGeom prst="straightConnector1">
            <a:avLst/>
          </a:prstGeom>
          <a:ln w="25400">
            <a:solidFill>
              <a:schemeClr val="accent5"/>
            </a:solidFill>
            <a:tailEnd type="triangle"/>
          </a:ln>
        </p:spPr>
        <p:style>
          <a:lnRef idx="1">
            <a:schemeClr val="dk1"/>
          </a:lnRef>
          <a:fillRef idx="0">
            <a:schemeClr val="dk1"/>
          </a:fillRef>
          <a:effectRef idx="0">
            <a:schemeClr val="dk1"/>
          </a:effectRef>
          <a:fontRef idx="minor">
            <a:schemeClr val="tx1"/>
          </a:fontRef>
        </p:style>
      </p:cxnSp>
      <p:sp>
        <p:nvSpPr>
          <p:cNvPr id="102" name="Text Placeholder 10">
            <a:extLst>
              <a:ext uri="{FF2B5EF4-FFF2-40B4-BE49-F238E27FC236}">
                <a16:creationId xmlns:a16="http://schemas.microsoft.com/office/drawing/2014/main" id="{6E8C58AC-8D66-8856-C839-4481CB60F14C}"/>
              </a:ext>
            </a:extLst>
          </p:cNvPr>
          <p:cNvSpPr txBox="1">
            <a:spLocks/>
          </p:cNvSpPr>
          <p:nvPr/>
        </p:nvSpPr>
        <p:spPr>
          <a:xfrm>
            <a:off x="98807" y="742566"/>
            <a:ext cx="11878524" cy="56375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Inter SemiBold" panose="02000503000000020004" pitchFamily="2" charset="0"/>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a:solidFill>
                  <a:schemeClr val="accent1"/>
                </a:solidFill>
              </a:rPr>
              <a:t>BEHEARD trials were Phase 3 randomised, double-blind, placebo-controlled trials with 3 separate treatment arms</a:t>
            </a:r>
          </a:p>
          <a:p>
            <a:r>
              <a:rPr lang="en-GB" sz="2000">
                <a:solidFill>
                  <a:schemeClr val="accent1"/>
                </a:solidFill>
              </a:rPr>
              <a:t> </a:t>
            </a:r>
          </a:p>
        </p:txBody>
      </p:sp>
      <p:sp>
        <p:nvSpPr>
          <p:cNvPr id="3" name="TextBox 2">
            <a:extLst>
              <a:ext uri="{FF2B5EF4-FFF2-40B4-BE49-F238E27FC236}">
                <a16:creationId xmlns:a16="http://schemas.microsoft.com/office/drawing/2014/main" id="{6E645AA1-ED25-5564-95D9-DC5397ED68DB}"/>
              </a:ext>
            </a:extLst>
          </p:cNvPr>
          <p:cNvSpPr txBox="1"/>
          <p:nvPr/>
        </p:nvSpPr>
        <p:spPr>
          <a:xfrm>
            <a:off x="117695" y="1388137"/>
            <a:ext cx="4326826" cy="369332"/>
          </a:xfrm>
          <a:prstGeom prst="rect">
            <a:avLst/>
          </a:prstGeom>
          <a:noFill/>
        </p:spPr>
        <p:txBody>
          <a:bodyPr wrap="none" rtlCol="0">
            <a:spAutoFit/>
          </a:bodyPr>
          <a:lstStyle/>
          <a:p>
            <a:r>
              <a:rPr lang="en-GB" b="1">
                <a:latin typeface="Arial" panose="020B0604020202020204" pitchFamily="34" charset="0"/>
              </a:rPr>
              <a:t>Figure: BE HEARD I and II trial design</a:t>
            </a:r>
          </a:p>
        </p:txBody>
      </p:sp>
      <p:sp>
        <p:nvSpPr>
          <p:cNvPr id="16" name="Arrow: Right 15">
            <a:extLst>
              <a:ext uri="{FF2B5EF4-FFF2-40B4-BE49-F238E27FC236}">
                <a16:creationId xmlns:a16="http://schemas.microsoft.com/office/drawing/2014/main" id="{EA88F0A3-01AE-493E-28B4-02BD768FEB14}"/>
              </a:ext>
            </a:extLst>
          </p:cNvPr>
          <p:cNvSpPr/>
          <p:nvPr/>
        </p:nvSpPr>
        <p:spPr>
          <a:xfrm>
            <a:off x="2825609" y="2972237"/>
            <a:ext cx="3496078" cy="65116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Bimekizumab 320mg Q2W</a:t>
            </a:r>
          </a:p>
        </p:txBody>
      </p:sp>
      <p:sp>
        <p:nvSpPr>
          <p:cNvPr id="17" name="Arrow: Right 16">
            <a:extLst>
              <a:ext uri="{FF2B5EF4-FFF2-40B4-BE49-F238E27FC236}">
                <a16:creationId xmlns:a16="http://schemas.microsoft.com/office/drawing/2014/main" id="{5022D922-5CAF-6F94-6624-BF387A16136A}"/>
              </a:ext>
            </a:extLst>
          </p:cNvPr>
          <p:cNvSpPr/>
          <p:nvPr/>
        </p:nvSpPr>
        <p:spPr>
          <a:xfrm>
            <a:off x="6389413" y="2911184"/>
            <a:ext cx="3648709" cy="744928"/>
          </a:xfrm>
          <a:prstGeom prst="rightArrow">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Bimekizumab 320mg Q4W</a:t>
            </a:r>
          </a:p>
        </p:txBody>
      </p:sp>
      <p:sp>
        <p:nvSpPr>
          <p:cNvPr id="19" name="Arrow: Right 18">
            <a:extLst>
              <a:ext uri="{FF2B5EF4-FFF2-40B4-BE49-F238E27FC236}">
                <a16:creationId xmlns:a16="http://schemas.microsoft.com/office/drawing/2014/main" id="{5CFC9F05-ADB8-CCC1-E279-374275A5EB89}"/>
              </a:ext>
            </a:extLst>
          </p:cNvPr>
          <p:cNvSpPr/>
          <p:nvPr/>
        </p:nvSpPr>
        <p:spPr>
          <a:xfrm>
            <a:off x="2825609" y="4522066"/>
            <a:ext cx="3496078" cy="651166"/>
          </a:xfrm>
          <a:prstGeom prst="rightArrow">
            <a:avLst/>
          </a:prstGeom>
          <a:solidFill>
            <a:schemeClr val="tx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Placebo</a:t>
            </a:r>
          </a:p>
        </p:txBody>
      </p:sp>
      <p:sp>
        <p:nvSpPr>
          <p:cNvPr id="20" name="Arrow: Right 19">
            <a:extLst>
              <a:ext uri="{FF2B5EF4-FFF2-40B4-BE49-F238E27FC236}">
                <a16:creationId xmlns:a16="http://schemas.microsoft.com/office/drawing/2014/main" id="{0842374B-3A5C-8C3C-F17A-38D36FF4974F}"/>
              </a:ext>
            </a:extLst>
          </p:cNvPr>
          <p:cNvSpPr/>
          <p:nvPr/>
        </p:nvSpPr>
        <p:spPr>
          <a:xfrm>
            <a:off x="2805608" y="3698632"/>
            <a:ext cx="7215438" cy="69947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Bimekizumab 320mg Q4W</a:t>
            </a:r>
          </a:p>
        </p:txBody>
      </p:sp>
      <p:sp>
        <p:nvSpPr>
          <p:cNvPr id="21" name="TextBox 20">
            <a:extLst>
              <a:ext uri="{FF2B5EF4-FFF2-40B4-BE49-F238E27FC236}">
                <a16:creationId xmlns:a16="http://schemas.microsoft.com/office/drawing/2014/main" id="{EFF791FD-117B-8C36-3165-67424BEA4FC4}"/>
              </a:ext>
            </a:extLst>
          </p:cNvPr>
          <p:cNvSpPr txBox="1"/>
          <p:nvPr/>
        </p:nvSpPr>
        <p:spPr>
          <a:xfrm>
            <a:off x="206916" y="3909303"/>
            <a:ext cx="1061542" cy="758867"/>
          </a:xfrm>
          <a:prstGeom prst="rect">
            <a:avLst/>
          </a:prstGeom>
          <a:solidFill>
            <a:schemeClr val="accent1">
              <a:lumMod val="20000"/>
              <a:lumOff val="80000"/>
            </a:schemeClr>
          </a:solidFill>
          <a:ln>
            <a:solidFill>
              <a:schemeClr val="tx1"/>
            </a:solidFill>
          </a:ln>
        </p:spPr>
        <p:style>
          <a:lnRef idx="3">
            <a:schemeClr val="lt1"/>
          </a:lnRef>
          <a:fillRef idx="1">
            <a:schemeClr val="accent1"/>
          </a:fillRef>
          <a:effectRef idx="1">
            <a:schemeClr val="accent1"/>
          </a:effectRef>
          <a:fontRef idx="minor">
            <a:schemeClr val="lt1"/>
          </a:fontRef>
        </p:style>
        <p:txBody>
          <a:bodyPr wrap="square" rIns="36000" rtlCol="0">
            <a:noAutofit/>
          </a:bodyPr>
          <a:lstStyle/>
          <a:p>
            <a:pPr algn="ctr"/>
            <a:r>
              <a:rPr lang="en-GB" sz="1600">
                <a:solidFill>
                  <a:sysClr val="windowText" lastClr="000000"/>
                </a:solidFill>
              </a:rPr>
              <a:t>BE HEARD II</a:t>
            </a:r>
          </a:p>
          <a:p>
            <a:pPr algn="ctr"/>
            <a:r>
              <a:rPr lang="en-GB" sz="1600">
                <a:solidFill>
                  <a:sysClr val="windowText" lastClr="000000"/>
                </a:solidFill>
              </a:rPr>
              <a:t>N=509</a:t>
            </a:r>
          </a:p>
          <a:p>
            <a:pPr algn="ctr"/>
            <a:endParaRPr lang="en-GB" sz="1600" b="1">
              <a:solidFill>
                <a:sysClr val="windowText" lastClr="000000"/>
              </a:solidFill>
            </a:endParaRPr>
          </a:p>
          <a:p>
            <a:pPr algn="ctr"/>
            <a:endParaRPr lang="en-GB" sz="1600">
              <a:solidFill>
                <a:sysClr val="windowText" lastClr="000000"/>
              </a:solidFill>
            </a:endParaRPr>
          </a:p>
        </p:txBody>
      </p:sp>
      <p:cxnSp>
        <p:nvCxnSpPr>
          <p:cNvPr id="23" name="Straight Arrow Connector 22">
            <a:extLst>
              <a:ext uri="{FF2B5EF4-FFF2-40B4-BE49-F238E27FC236}">
                <a16:creationId xmlns:a16="http://schemas.microsoft.com/office/drawing/2014/main" id="{BD7DB69D-9B85-E9F7-EE78-9FC4C272ECBE}"/>
              </a:ext>
            </a:extLst>
          </p:cNvPr>
          <p:cNvCxnSpPr>
            <a:cxnSpLocks/>
          </p:cNvCxnSpPr>
          <p:nvPr/>
        </p:nvCxnSpPr>
        <p:spPr>
          <a:xfrm>
            <a:off x="1321178" y="3869789"/>
            <a:ext cx="609739" cy="0"/>
          </a:xfrm>
          <a:prstGeom prst="straightConnector1">
            <a:avLst/>
          </a:prstGeom>
          <a:ln w="25400">
            <a:solidFill>
              <a:schemeClr val="accent5"/>
            </a:solidFill>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612ED327-EC29-BB01-6E0D-709156318E83}"/>
              </a:ext>
            </a:extLst>
          </p:cNvPr>
          <p:cNvCxnSpPr>
            <a:cxnSpLocks/>
          </p:cNvCxnSpPr>
          <p:nvPr/>
        </p:nvCxnSpPr>
        <p:spPr>
          <a:xfrm>
            <a:off x="1938616" y="4048371"/>
            <a:ext cx="698878" cy="0"/>
          </a:xfrm>
          <a:prstGeom prst="straightConnector1">
            <a:avLst/>
          </a:prstGeom>
          <a:ln w="25400">
            <a:solidFill>
              <a:schemeClr val="accent5"/>
            </a:solidFill>
            <a:tailEnd type="triangle"/>
          </a:ln>
        </p:spPr>
        <p:style>
          <a:lnRef idx="1">
            <a:schemeClr val="dk1"/>
          </a:lnRef>
          <a:fillRef idx="0">
            <a:schemeClr val="dk1"/>
          </a:fillRef>
          <a:effectRef idx="0">
            <a:schemeClr val="dk1"/>
          </a:effectRef>
          <a:fontRef idx="minor">
            <a:schemeClr val="tx1"/>
          </a:fontRef>
        </p:style>
      </p:cxnSp>
      <p:cxnSp>
        <p:nvCxnSpPr>
          <p:cNvPr id="44" name="Straight Arrow Connector 43">
            <a:extLst>
              <a:ext uri="{FF2B5EF4-FFF2-40B4-BE49-F238E27FC236}">
                <a16:creationId xmlns:a16="http://schemas.microsoft.com/office/drawing/2014/main" id="{76482281-E2EC-2541-2916-F08A13A32EEA}"/>
              </a:ext>
            </a:extLst>
          </p:cNvPr>
          <p:cNvCxnSpPr>
            <a:cxnSpLocks/>
          </p:cNvCxnSpPr>
          <p:nvPr/>
        </p:nvCxnSpPr>
        <p:spPr>
          <a:xfrm>
            <a:off x="1930917" y="4847649"/>
            <a:ext cx="774782" cy="0"/>
          </a:xfrm>
          <a:prstGeom prst="straightConnector1">
            <a:avLst/>
          </a:prstGeom>
          <a:ln w="25400">
            <a:solidFill>
              <a:schemeClr val="accent5"/>
            </a:solidFill>
            <a:tailEnd type="triangle"/>
          </a:ln>
        </p:spPr>
        <p:style>
          <a:lnRef idx="1">
            <a:schemeClr val="dk1"/>
          </a:lnRef>
          <a:fillRef idx="0">
            <a:schemeClr val="dk1"/>
          </a:fillRef>
          <a:effectRef idx="0">
            <a:schemeClr val="dk1"/>
          </a:effectRef>
          <a:fontRef idx="minor">
            <a:schemeClr val="tx1"/>
          </a:fontRef>
        </p:style>
      </p:cxnSp>
      <p:sp>
        <p:nvSpPr>
          <p:cNvPr id="5" name="Text Placeholder 12">
            <a:extLst>
              <a:ext uri="{FF2B5EF4-FFF2-40B4-BE49-F238E27FC236}">
                <a16:creationId xmlns:a16="http://schemas.microsoft.com/office/drawing/2014/main" id="{28507F24-2361-E241-2B53-D3660DFE445C}"/>
              </a:ext>
            </a:extLst>
          </p:cNvPr>
          <p:cNvSpPr txBox="1">
            <a:spLocks/>
          </p:cNvSpPr>
          <p:nvPr/>
        </p:nvSpPr>
        <p:spPr>
          <a:xfrm>
            <a:off x="875375" y="6418544"/>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EXT, Extension; NMA, Network meta-analyses; OLE, Open-label extension; Q2W, Every 2 weeks; Q4W, Every 4 weeks </a:t>
            </a:r>
          </a:p>
        </p:txBody>
      </p:sp>
      <p:sp>
        <p:nvSpPr>
          <p:cNvPr id="6" name="TextBox 5">
            <a:extLst>
              <a:ext uri="{FF2B5EF4-FFF2-40B4-BE49-F238E27FC236}">
                <a16:creationId xmlns:a16="http://schemas.microsoft.com/office/drawing/2014/main" id="{E13B768A-36A5-93BE-B01A-B139063780B3}"/>
              </a:ext>
            </a:extLst>
          </p:cNvPr>
          <p:cNvSpPr txBox="1"/>
          <p:nvPr/>
        </p:nvSpPr>
        <p:spPr>
          <a:xfrm>
            <a:off x="1957707" y="2207720"/>
            <a:ext cx="717722" cy="307777"/>
          </a:xfrm>
          <a:prstGeom prst="rect">
            <a:avLst/>
          </a:prstGeom>
          <a:noFill/>
        </p:spPr>
        <p:txBody>
          <a:bodyPr wrap="square" rtlCol="0">
            <a:spAutoFit/>
          </a:bodyPr>
          <a:lstStyle/>
          <a:p>
            <a:r>
              <a:rPr lang="en-GB" sz="1400"/>
              <a:t>N=143</a:t>
            </a:r>
          </a:p>
        </p:txBody>
      </p:sp>
      <p:sp>
        <p:nvSpPr>
          <p:cNvPr id="7" name="TextBox 6">
            <a:extLst>
              <a:ext uri="{FF2B5EF4-FFF2-40B4-BE49-F238E27FC236}">
                <a16:creationId xmlns:a16="http://schemas.microsoft.com/office/drawing/2014/main" id="{D1083EDA-136D-026F-F99F-BE4C52C85B6A}"/>
              </a:ext>
            </a:extLst>
          </p:cNvPr>
          <p:cNvSpPr txBox="1"/>
          <p:nvPr/>
        </p:nvSpPr>
        <p:spPr>
          <a:xfrm>
            <a:off x="1968570" y="2468226"/>
            <a:ext cx="717722" cy="307777"/>
          </a:xfrm>
          <a:prstGeom prst="rect">
            <a:avLst/>
          </a:prstGeom>
          <a:noFill/>
        </p:spPr>
        <p:txBody>
          <a:bodyPr wrap="square" rtlCol="0">
            <a:spAutoFit/>
          </a:bodyPr>
          <a:lstStyle/>
          <a:p>
            <a:r>
              <a:rPr lang="en-GB" sz="1400"/>
              <a:t>N=145</a:t>
            </a:r>
          </a:p>
        </p:txBody>
      </p:sp>
      <p:sp>
        <p:nvSpPr>
          <p:cNvPr id="11" name="TextBox 10">
            <a:extLst>
              <a:ext uri="{FF2B5EF4-FFF2-40B4-BE49-F238E27FC236}">
                <a16:creationId xmlns:a16="http://schemas.microsoft.com/office/drawing/2014/main" id="{ECCD7EE0-803A-8779-ED6D-75E3B581A495}"/>
              </a:ext>
            </a:extLst>
          </p:cNvPr>
          <p:cNvSpPr txBox="1"/>
          <p:nvPr/>
        </p:nvSpPr>
        <p:spPr>
          <a:xfrm>
            <a:off x="1931042" y="3042518"/>
            <a:ext cx="717722" cy="307777"/>
          </a:xfrm>
          <a:prstGeom prst="rect">
            <a:avLst/>
          </a:prstGeom>
          <a:noFill/>
        </p:spPr>
        <p:txBody>
          <a:bodyPr wrap="square" rtlCol="0">
            <a:spAutoFit/>
          </a:bodyPr>
          <a:lstStyle/>
          <a:p>
            <a:r>
              <a:rPr lang="en-GB" sz="1400"/>
              <a:t>N=146</a:t>
            </a:r>
          </a:p>
        </p:txBody>
      </p:sp>
      <p:sp>
        <p:nvSpPr>
          <p:cNvPr id="12" name="TextBox 11">
            <a:extLst>
              <a:ext uri="{FF2B5EF4-FFF2-40B4-BE49-F238E27FC236}">
                <a16:creationId xmlns:a16="http://schemas.microsoft.com/office/drawing/2014/main" id="{F9F71C4D-FD9F-B1E3-F50B-7E44CF499656}"/>
              </a:ext>
            </a:extLst>
          </p:cNvPr>
          <p:cNvSpPr txBox="1"/>
          <p:nvPr/>
        </p:nvSpPr>
        <p:spPr>
          <a:xfrm>
            <a:off x="1941905" y="3303024"/>
            <a:ext cx="717722" cy="307777"/>
          </a:xfrm>
          <a:prstGeom prst="rect">
            <a:avLst/>
          </a:prstGeom>
          <a:noFill/>
        </p:spPr>
        <p:txBody>
          <a:bodyPr wrap="square" rtlCol="0">
            <a:spAutoFit/>
          </a:bodyPr>
          <a:lstStyle/>
          <a:p>
            <a:r>
              <a:rPr lang="en-GB" sz="1400"/>
              <a:t>N=146</a:t>
            </a:r>
          </a:p>
        </p:txBody>
      </p:sp>
      <p:sp>
        <p:nvSpPr>
          <p:cNvPr id="14" name="TextBox 13">
            <a:extLst>
              <a:ext uri="{FF2B5EF4-FFF2-40B4-BE49-F238E27FC236}">
                <a16:creationId xmlns:a16="http://schemas.microsoft.com/office/drawing/2014/main" id="{AE49C45B-C237-AF12-AD11-5B1617541A3B}"/>
              </a:ext>
            </a:extLst>
          </p:cNvPr>
          <p:cNvSpPr txBox="1"/>
          <p:nvPr/>
        </p:nvSpPr>
        <p:spPr>
          <a:xfrm>
            <a:off x="1939832" y="3787865"/>
            <a:ext cx="717722" cy="307777"/>
          </a:xfrm>
          <a:prstGeom prst="rect">
            <a:avLst/>
          </a:prstGeom>
          <a:noFill/>
        </p:spPr>
        <p:txBody>
          <a:bodyPr wrap="square" rtlCol="0">
            <a:spAutoFit/>
          </a:bodyPr>
          <a:lstStyle/>
          <a:p>
            <a:r>
              <a:rPr lang="en-GB" sz="1400"/>
              <a:t>N=144</a:t>
            </a:r>
          </a:p>
        </p:txBody>
      </p:sp>
      <p:sp>
        <p:nvSpPr>
          <p:cNvPr id="15" name="TextBox 14">
            <a:extLst>
              <a:ext uri="{FF2B5EF4-FFF2-40B4-BE49-F238E27FC236}">
                <a16:creationId xmlns:a16="http://schemas.microsoft.com/office/drawing/2014/main" id="{33E0927C-503D-A0AC-86D6-8BE1A514BF78}"/>
              </a:ext>
            </a:extLst>
          </p:cNvPr>
          <p:cNvSpPr txBox="1"/>
          <p:nvPr/>
        </p:nvSpPr>
        <p:spPr>
          <a:xfrm>
            <a:off x="1950695" y="4048371"/>
            <a:ext cx="717722" cy="307777"/>
          </a:xfrm>
          <a:prstGeom prst="rect">
            <a:avLst/>
          </a:prstGeom>
          <a:noFill/>
        </p:spPr>
        <p:txBody>
          <a:bodyPr wrap="square" rtlCol="0">
            <a:spAutoFit/>
          </a:bodyPr>
          <a:lstStyle/>
          <a:p>
            <a:r>
              <a:rPr lang="en-GB" sz="1400"/>
              <a:t>N=144</a:t>
            </a:r>
          </a:p>
        </p:txBody>
      </p:sp>
      <p:sp>
        <p:nvSpPr>
          <p:cNvPr id="18" name="TextBox 17">
            <a:extLst>
              <a:ext uri="{FF2B5EF4-FFF2-40B4-BE49-F238E27FC236}">
                <a16:creationId xmlns:a16="http://schemas.microsoft.com/office/drawing/2014/main" id="{4780FC27-0DD6-3222-EB88-F377484E8D04}"/>
              </a:ext>
            </a:extLst>
          </p:cNvPr>
          <p:cNvSpPr txBox="1"/>
          <p:nvPr/>
        </p:nvSpPr>
        <p:spPr>
          <a:xfrm>
            <a:off x="1901896" y="4576849"/>
            <a:ext cx="717722" cy="307777"/>
          </a:xfrm>
          <a:prstGeom prst="rect">
            <a:avLst/>
          </a:prstGeom>
          <a:noFill/>
        </p:spPr>
        <p:txBody>
          <a:bodyPr wrap="square" rtlCol="0">
            <a:spAutoFit/>
          </a:bodyPr>
          <a:lstStyle/>
          <a:p>
            <a:r>
              <a:rPr lang="en-GB" sz="1400"/>
              <a:t>N=72</a:t>
            </a:r>
          </a:p>
        </p:txBody>
      </p:sp>
      <p:sp>
        <p:nvSpPr>
          <p:cNvPr id="22" name="TextBox 21">
            <a:extLst>
              <a:ext uri="{FF2B5EF4-FFF2-40B4-BE49-F238E27FC236}">
                <a16:creationId xmlns:a16="http://schemas.microsoft.com/office/drawing/2014/main" id="{995B4ADA-A122-ACF5-C7D9-9D62DD9BDCE7}"/>
              </a:ext>
            </a:extLst>
          </p:cNvPr>
          <p:cNvSpPr txBox="1"/>
          <p:nvPr/>
        </p:nvSpPr>
        <p:spPr>
          <a:xfrm>
            <a:off x="1912759" y="4837355"/>
            <a:ext cx="717722" cy="307777"/>
          </a:xfrm>
          <a:prstGeom prst="rect">
            <a:avLst/>
          </a:prstGeom>
          <a:noFill/>
        </p:spPr>
        <p:txBody>
          <a:bodyPr wrap="square" rtlCol="0">
            <a:spAutoFit/>
          </a:bodyPr>
          <a:lstStyle/>
          <a:p>
            <a:r>
              <a:rPr lang="en-GB" sz="1400"/>
              <a:t>N=74</a:t>
            </a:r>
          </a:p>
        </p:txBody>
      </p:sp>
      <p:sp>
        <p:nvSpPr>
          <p:cNvPr id="27" name="TextBox 26">
            <a:extLst>
              <a:ext uri="{FF2B5EF4-FFF2-40B4-BE49-F238E27FC236}">
                <a16:creationId xmlns:a16="http://schemas.microsoft.com/office/drawing/2014/main" id="{2FBEDDB5-291A-0F13-F784-BD004CDC40CB}"/>
              </a:ext>
            </a:extLst>
          </p:cNvPr>
          <p:cNvSpPr txBox="1"/>
          <p:nvPr/>
        </p:nvSpPr>
        <p:spPr>
          <a:xfrm>
            <a:off x="1272827" y="3597509"/>
            <a:ext cx="843331" cy="307777"/>
          </a:xfrm>
          <a:prstGeom prst="rect">
            <a:avLst/>
          </a:prstGeom>
          <a:noFill/>
        </p:spPr>
        <p:txBody>
          <a:bodyPr wrap="square" rtlCol="0">
            <a:spAutoFit/>
          </a:bodyPr>
          <a:lstStyle/>
          <a:p>
            <a:r>
              <a:rPr lang="en-GB" sz="1400"/>
              <a:t>2:2:2:1</a:t>
            </a:r>
          </a:p>
        </p:txBody>
      </p:sp>
    </p:spTree>
    <p:extLst>
      <p:ext uri="{BB962C8B-B14F-4D97-AF65-F5344CB8AC3E}">
        <p14:creationId xmlns:p14="http://schemas.microsoft.com/office/powerpoint/2010/main" val="3059971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9B170F7C-69A2-0361-D637-1128D6D8CCD7}"/>
              </a:ext>
            </a:extLst>
          </p:cNvPr>
          <p:cNvSpPr>
            <a:spLocks noGrp="1"/>
          </p:cNvSpPr>
          <p:nvPr>
            <p:ph type="title"/>
          </p:nvPr>
        </p:nvSpPr>
        <p:spPr/>
        <p:txBody>
          <a:bodyPr>
            <a:noAutofit/>
          </a:bodyPr>
          <a:lstStyle/>
          <a:p>
            <a:r>
              <a:rPr lang="en-GB" sz="2800"/>
              <a:t>Clinical perspectives</a:t>
            </a:r>
            <a:br>
              <a:rPr lang="en-GB" sz="2800"/>
            </a:br>
            <a:endParaRPr lang="en-GB" sz="2800"/>
          </a:p>
        </p:txBody>
      </p:sp>
      <p:sp>
        <p:nvSpPr>
          <p:cNvPr id="6" name="Text Placeholder 5">
            <a:extLst>
              <a:ext uri="{FF2B5EF4-FFF2-40B4-BE49-F238E27FC236}">
                <a16:creationId xmlns:a16="http://schemas.microsoft.com/office/drawing/2014/main" id="{E47874C5-AF6C-5F9F-FE4D-76146CE79497}"/>
              </a:ext>
            </a:extLst>
          </p:cNvPr>
          <p:cNvSpPr>
            <a:spLocks noGrp="1"/>
          </p:cNvSpPr>
          <p:nvPr>
            <p:ph type="body" sz="quarter" idx="12"/>
          </p:nvPr>
        </p:nvSpPr>
        <p:spPr>
          <a:xfrm>
            <a:off x="322092" y="1361447"/>
            <a:ext cx="6924676" cy="4353554"/>
          </a:xfrm>
        </p:spPr>
        <p:txBody>
          <a:bodyPr/>
          <a:lstStyle/>
          <a:p>
            <a:r>
              <a:rPr lang="en-GB" b="1"/>
              <a:t>Submission from the British Association of Dermatologists</a:t>
            </a:r>
          </a:p>
          <a:p>
            <a:pPr marL="285750" indent="-285750">
              <a:buFont typeface="Arial" panose="020B0604020202020204" pitchFamily="34" charset="0"/>
              <a:buChar char="•"/>
            </a:pPr>
            <a:r>
              <a:rPr lang="en-GB"/>
              <a:t>HS is a scarring condition→ limits function. Reversal of scarring may require extensive surgery</a:t>
            </a:r>
          </a:p>
          <a:p>
            <a:pPr marL="285750" indent="-285750">
              <a:buFont typeface="Arial" panose="020B0604020202020204" pitchFamily="34" charset="0"/>
              <a:buChar char="•"/>
            </a:pPr>
            <a:r>
              <a:rPr lang="en-GB"/>
              <a:t>People report pain is key part of living with HS</a:t>
            </a:r>
          </a:p>
          <a:p>
            <a:pPr marL="285750" indent="-285750">
              <a:buFont typeface="Arial" panose="020B0604020202020204" pitchFamily="34" charset="0"/>
              <a:buChar char="•"/>
            </a:pPr>
            <a:r>
              <a:rPr lang="en-GB"/>
              <a:t>Main aim of treatment is to treat skin inflammation and prevent progression of condition</a:t>
            </a:r>
          </a:p>
          <a:p>
            <a:pPr marL="285750" indent="-285750">
              <a:buFont typeface="Arial" panose="020B0604020202020204" pitchFamily="34" charset="0"/>
              <a:buChar char="•"/>
            </a:pPr>
            <a:r>
              <a:rPr lang="en-GB"/>
              <a:t>Currently people with HS receiving insufficient benefit from adalimumab have no other treatment option except secukinumab→ bimekizumab would provide alternative option</a:t>
            </a:r>
          </a:p>
          <a:p>
            <a:pPr marL="285750" indent="-285750">
              <a:buFont typeface="Arial" panose="020B0604020202020204" pitchFamily="34" charset="0"/>
              <a:buChar char="•"/>
            </a:pPr>
            <a:r>
              <a:rPr lang="en-GB"/>
              <a:t>No additional baseline or monitoring tests required compared with adalimumab and secukinumab. </a:t>
            </a:r>
          </a:p>
          <a:p>
            <a:pPr marL="285750" indent="-285750">
              <a:buFont typeface="Arial" panose="020B0604020202020204" pitchFamily="34" charset="0"/>
              <a:buChar char="•"/>
            </a:pPr>
            <a:endParaRPr lang="en-GB"/>
          </a:p>
          <a:p>
            <a:pPr marL="285750" indent="-285750">
              <a:buFont typeface="Arial" panose="020B0604020202020204" pitchFamily="34" charset="0"/>
              <a:buChar char="•"/>
            </a:pPr>
            <a:endParaRPr lang="en-GB" b="1"/>
          </a:p>
          <a:p>
            <a:pPr marL="285750" indent="-285750">
              <a:buFont typeface="Arial" panose="020B0604020202020204" pitchFamily="34" charset="0"/>
              <a:buChar char="•"/>
            </a:pPr>
            <a:endParaRPr lang="en-GB"/>
          </a:p>
        </p:txBody>
      </p:sp>
      <p:sp>
        <p:nvSpPr>
          <p:cNvPr id="2" name="Text Placeholder 12">
            <a:extLst>
              <a:ext uri="{FF2B5EF4-FFF2-40B4-BE49-F238E27FC236}">
                <a16:creationId xmlns:a16="http://schemas.microsoft.com/office/drawing/2014/main" id="{9172CB9F-DAED-1F76-D775-241107C1CFAA}"/>
              </a:ext>
            </a:extLst>
          </p:cNvPr>
          <p:cNvSpPr txBox="1">
            <a:spLocks/>
          </p:cNvSpPr>
          <p:nvPr/>
        </p:nvSpPr>
        <p:spPr>
          <a:xfrm>
            <a:off x="875375" y="6571173"/>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sp>
        <p:nvSpPr>
          <p:cNvPr id="3" name="Speech Bubble: Rectangle with Corners Rounded 2" descr="Patient quotation">
            <a:extLst>
              <a:ext uri="{FF2B5EF4-FFF2-40B4-BE49-F238E27FC236}">
                <a16:creationId xmlns:a16="http://schemas.microsoft.com/office/drawing/2014/main" id="{23F16E1E-BA3A-9A42-6BFA-1C403D666393}"/>
              </a:ext>
              <a:ext uri="{C183D7F6-B498-43B3-948B-1728B52AA6E4}">
                <adec:decorative xmlns:adec="http://schemas.microsoft.com/office/drawing/2017/decorative" val="0"/>
              </a:ext>
            </a:extLst>
          </p:cNvPr>
          <p:cNvSpPr/>
          <p:nvPr/>
        </p:nvSpPr>
        <p:spPr>
          <a:xfrm>
            <a:off x="7315200" y="1671210"/>
            <a:ext cx="4486276" cy="1275336"/>
          </a:xfrm>
          <a:prstGeom prst="wedgeRoundRectCallout">
            <a:avLst>
              <a:gd name="adj1" fmla="val -35087"/>
              <a:gd name="adj2" fmla="val 69671"/>
              <a:gd name="adj3" fmla="val 1666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a:ln>
                  <a:noFill/>
                </a:ln>
                <a:solidFill>
                  <a:srgbClr val="FFFFFF"/>
                </a:solidFill>
                <a:effectLst/>
                <a:uLnTx/>
                <a:uFillTx/>
                <a:latin typeface="Arial" panose="020B0604020202020204" pitchFamily="34" charset="0"/>
                <a:ea typeface="+mn-ea"/>
                <a:cs typeface="+mn-cs"/>
              </a:rPr>
              <a:t>“</a:t>
            </a:r>
            <a:r>
              <a:rPr kumimoji="0" lang="en-GB" sz="1800" b="0" u="none" strike="noStrike" kern="1200" cap="none" spc="0" normalizeH="0" baseline="0" noProof="0">
                <a:ln>
                  <a:noFill/>
                </a:ln>
                <a:solidFill>
                  <a:srgbClr val="FFFFFF"/>
                </a:solidFill>
                <a:effectLst/>
                <a:uLnTx/>
                <a:uFillTx/>
                <a:latin typeface="Arial" panose="020B0604020202020204" pitchFamily="34" charset="0"/>
                <a:ea typeface="+mn-ea"/>
                <a:cs typeface="+mn-cs"/>
              </a:rPr>
              <a:t>Pain scores of 10/10 (worst pain imaginable) are quite often reported in HS.”</a:t>
            </a:r>
          </a:p>
        </p:txBody>
      </p:sp>
      <p:sp>
        <p:nvSpPr>
          <p:cNvPr id="4" name="Speech Bubble: Rectangle with Corners Rounded 3" descr="Patient quotation">
            <a:extLst>
              <a:ext uri="{FF2B5EF4-FFF2-40B4-BE49-F238E27FC236}">
                <a16:creationId xmlns:a16="http://schemas.microsoft.com/office/drawing/2014/main" id="{EDAECDA9-D2CB-F6F3-A5E9-3D6F02D1F2D7}"/>
              </a:ext>
              <a:ext uri="{C183D7F6-B498-43B3-948B-1728B52AA6E4}">
                <adec:decorative xmlns:adec="http://schemas.microsoft.com/office/drawing/2017/decorative" val="0"/>
              </a:ext>
            </a:extLst>
          </p:cNvPr>
          <p:cNvSpPr/>
          <p:nvPr/>
        </p:nvSpPr>
        <p:spPr>
          <a:xfrm>
            <a:off x="7246768" y="3554806"/>
            <a:ext cx="4478508" cy="2240456"/>
          </a:xfrm>
          <a:prstGeom prst="wedgeRoundRectCallout">
            <a:avLst>
              <a:gd name="adj1" fmla="val -35467"/>
              <a:gd name="adj2" fmla="val 74366"/>
              <a:gd name="adj3" fmla="val 1666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u="none" strike="noStrike" kern="1200" cap="none" spc="0" normalizeH="0" baseline="0" noProof="0">
                <a:ln>
                  <a:noFill/>
                </a:ln>
                <a:solidFill>
                  <a:srgbClr val="FFFFFF"/>
                </a:solidFill>
                <a:effectLst/>
                <a:uLnTx/>
                <a:uFillTx/>
                <a:latin typeface="Arial" panose="020B0604020202020204" pitchFamily="34" charset="0"/>
                <a:ea typeface="+mn-ea"/>
                <a:cs typeface="+mn-cs"/>
              </a:rPr>
              <a:t>“Adalimumab and other anti-tumour necrosis factor (TNF) alpha drugs are contraindicated in those with a personal or family history of demyelinating diseases such as multiple sclerosis, so bimekizumab (and secukinumab) is a potential option in this HS patient group.”</a:t>
            </a:r>
          </a:p>
        </p:txBody>
      </p:sp>
      <p:sp>
        <p:nvSpPr>
          <p:cNvPr id="5" name="Text Placeholder 12">
            <a:extLst>
              <a:ext uri="{FF2B5EF4-FFF2-40B4-BE49-F238E27FC236}">
                <a16:creationId xmlns:a16="http://schemas.microsoft.com/office/drawing/2014/main" id="{3D76607A-5C84-8963-8CC8-B98C74DBB5B8}"/>
              </a:ext>
            </a:extLst>
          </p:cNvPr>
          <p:cNvSpPr txBox="1">
            <a:spLocks/>
          </p:cNvSpPr>
          <p:nvPr/>
        </p:nvSpPr>
        <p:spPr>
          <a:xfrm>
            <a:off x="875375" y="6418544"/>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HS, Hidradenitis suppurativa; TNF, Tumour necrosis factor </a:t>
            </a:r>
          </a:p>
        </p:txBody>
      </p:sp>
    </p:spTree>
    <p:extLst>
      <p:ext uri="{BB962C8B-B14F-4D97-AF65-F5344CB8AC3E}">
        <p14:creationId xmlns:p14="http://schemas.microsoft.com/office/powerpoint/2010/main" val="25319041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AC585-8AD9-CC99-2928-A2B522BF00C1}"/>
              </a:ext>
            </a:extLst>
          </p:cNvPr>
          <p:cNvSpPr>
            <a:spLocks noGrp="1"/>
          </p:cNvSpPr>
          <p:nvPr>
            <p:ph type="title"/>
          </p:nvPr>
        </p:nvSpPr>
        <p:spPr>
          <a:xfrm>
            <a:off x="253497" y="170072"/>
            <a:ext cx="11250785" cy="592817"/>
          </a:xfrm>
        </p:spPr>
        <p:txBody>
          <a:bodyPr>
            <a:normAutofit/>
          </a:bodyPr>
          <a:lstStyle/>
          <a:p>
            <a:r>
              <a:rPr lang="en-GB" sz="2800"/>
              <a:t>Adverse events </a:t>
            </a:r>
          </a:p>
        </p:txBody>
      </p:sp>
      <p:graphicFrame>
        <p:nvGraphicFramePr>
          <p:cNvPr id="5" name="Table 4">
            <a:extLst>
              <a:ext uri="{FF2B5EF4-FFF2-40B4-BE49-F238E27FC236}">
                <a16:creationId xmlns:a16="http://schemas.microsoft.com/office/drawing/2014/main" id="{79695E50-BE0D-9B98-2931-C6A7B727B643}"/>
              </a:ext>
            </a:extLst>
          </p:cNvPr>
          <p:cNvGraphicFramePr>
            <a:graphicFrameLocks noGrp="1"/>
          </p:cNvGraphicFramePr>
          <p:nvPr>
            <p:extLst>
              <p:ext uri="{D42A27DB-BD31-4B8C-83A1-F6EECF244321}">
                <p14:modId xmlns:p14="http://schemas.microsoft.com/office/powerpoint/2010/main" val="3538883039"/>
              </p:ext>
            </p:extLst>
          </p:nvPr>
        </p:nvGraphicFramePr>
        <p:xfrm>
          <a:off x="241964" y="1486545"/>
          <a:ext cx="10266812" cy="1920240"/>
        </p:xfrm>
        <a:graphic>
          <a:graphicData uri="http://schemas.openxmlformats.org/drawingml/2006/table">
            <a:tbl>
              <a:tblPr firstRow="1" firstCol="1" bandRow="1">
                <a:tableStyleId>{5C22544A-7EE6-4342-B048-85BDC9FD1C3A}</a:tableStyleId>
              </a:tblPr>
              <a:tblGrid>
                <a:gridCol w="2146394">
                  <a:extLst>
                    <a:ext uri="{9D8B030D-6E8A-4147-A177-3AD203B41FA5}">
                      <a16:colId xmlns:a16="http://schemas.microsoft.com/office/drawing/2014/main" val="1723651928"/>
                    </a:ext>
                  </a:extLst>
                </a:gridCol>
                <a:gridCol w="3111690">
                  <a:extLst>
                    <a:ext uri="{9D8B030D-6E8A-4147-A177-3AD203B41FA5}">
                      <a16:colId xmlns:a16="http://schemas.microsoft.com/office/drawing/2014/main" val="1368430313"/>
                    </a:ext>
                  </a:extLst>
                </a:gridCol>
                <a:gridCol w="3111689">
                  <a:extLst>
                    <a:ext uri="{9D8B030D-6E8A-4147-A177-3AD203B41FA5}">
                      <a16:colId xmlns:a16="http://schemas.microsoft.com/office/drawing/2014/main" val="1127479966"/>
                    </a:ext>
                  </a:extLst>
                </a:gridCol>
                <a:gridCol w="1897039">
                  <a:extLst>
                    <a:ext uri="{9D8B030D-6E8A-4147-A177-3AD203B41FA5}">
                      <a16:colId xmlns:a16="http://schemas.microsoft.com/office/drawing/2014/main" val="1296463340"/>
                    </a:ext>
                  </a:extLst>
                </a:gridCol>
              </a:tblGrid>
              <a:tr h="165507">
                <a:tc rowSpan="2">
                  <a:txBody>
                    <a:bodyPr/>
                    <a:lstStyle/>
                    <a:p>
                      <a:r>
                        <a:rPr lang="en-GB" sz="1800">
                          <a:latin typeface="+mn-lt"/>
                        </a:rPr>
                        <a:t>Safety outcomes</a:t>
                      </a:r>
                    </a:p>
                  </a:txBody>
                  <a:tcPr/>
                </a:tc>
                <a:tc>
                  <a:txBody>
                    <a:bodyPr/>
                    <a:lstStyle/>
                    <a:p>
                      <a:pPr algn="ctr"/>
                      <a:r>
                        <a:rPr lang="en-GB" sz="1800" b="1">
                          <a:solidFill>
                            <a:schemeClr val="bg1"/>
                          </a:solidFill>
                          <a:effectLst/>
                          <a:latin typeface="+mn-lt"/>
                          <a:ea typeface="Verdana" panose="020B0604030504040204" pitchFamily="34" charset="0"/>
                          <a:cs typeface="Times New Roman" panose="02020603050405020304" pitchFamily="18" charset="0"/>
                        </a:rPr>
                        <a:t>BKZ 320 mg Q2W (n = 576)</a:t>
                      </a:r>
                      <a:endParaRPr lang="en-GB" sz="1800" b="1">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r>
                        <a:rPr lang="en-GB" sz="1800" b="1">
                          <a:solidFill>
                            <a:schemeClr val="bg1"/>
                          </a:solidFill>
                          <a:effectLst/>
                          <a:latin typeface="+mn-lt"/>
                          <a:ea typeface="Verdana" panose="020B0604030504040204" pitchFamily="34" charset="0"/>
                          <a:cs typeface="Times New Roman" panose="02020603050405020304" pitchFamily="18" charset="0"/>
                        </a:rPr>
                        <a:t>BKZ 320 mg Q4W (n = 285)</a:t>
                      </a:r>
                      <a:endParaRPr lang="en-GB" sz="1800" b="1">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r>
                        <a:rPr lang="en-GB" sz="1800" b="1">
                          <a:solidFill>
                            <a:schemeClr val="bg1"/>
                          </a:solidFill>
                          <a:effectLst/>
                          <a:latin typeface="+mn-lt"/>
                          <a:ea typeface="Verdana" panose="020B0604030504040204" pitchFamily="34" charset="0"/>
                          <a:cs typeface="Times New Roman" panose="02020603050405020304" pitchFamily="18" charset="0"/>
                        </a:rPr>
                        <a:t>PBO (n = 146)</a:t>
                      </a:r>
                      <a:endParaRPr lang="en-GB" sz="1800" b="1">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803374230"/>
                  </a:ext>
                </a:extLst>
              </a:tr>
              <a:tr h="165507">
                <a:tc vMerge="1">
                  <a:txBody>
                    <a:bodyPr/>
                    <a:lstStyle/>
                    <a:p>
                      <a:endParaRPr lang="en-GB"/>
                    </a:p>
                  </a:txBody>
                  <a:tcPr/>
                </a:tc>
                <a:tc>
                  <a:txBody>
                    <a:bodyPr/>
                    <a:lstStyle/>
                    <a:p>
                      <a:pPr algn="ctr"/>
                      <a:r>
                        <a:rPr lang="en-GB" sz="1800">
                          <a:effectLst/>
                          <a:latin typeface="+mn-lt"/>
                        </a:rPr>
                        <a:t>n (%)</a:t>
                      </a:r>
                      <a:endParaRPr lang="en-GB" sz="1800" b="1">
                        <a:solidFill>
                          <a:srgbClr val="262626"/>
                        </a:solidFill>
                        <a:effectLst/>
                        <a:latin typeface="+mn-lt"/>
                        <a:ea typeface="Times New Roman" panose="02020603050405020304" pitchFamily="18" charset="0"/>
                        <a:cs typeface="Times New Roman" panose="02020603050405020304" pitchFamily="18" charset="0"/>
                      </a:endParaRPr>
                    </a:p>
                  </a:txBody>
                  <a:tcPr marL="12124" marR="12124" marT="0" marB="0" anchor="ctr"/>
                </a:tc>
                <a:tc>
                  <a:txBody>
                    <a:bodyPr/>
                    <a:lstStyle/>
                    <a:p>
                      <a:pPr algn="ctr"/>
                      <a:r>
                        <a:rPr lang="en-GB" sz="1800">
                          <a:effectLst/>
                          <a:latin typeface="+mn-lt"/>
                        </a:rPr>
                        <a:t>n (%)</a:t>
                      </a:r>
                      <a:endParaRPr lang="en-GB" sz="1800" b="1">
                        <a:solidFill>
                          <a:srgbClr val="262626"/>
                        </a:solidFill>
                        <a:effectLst/>
                        <a:latin typeface="+mn-lt"/>
                        <a:ea typeface="Times New Roman" panose="02020603050405020304" pitchFamily="18" charset="0"/>
                        <a:cs typeface="Times New Roman" panose="02020603050405020304" pitchFamily="18" charset="0"/>
                      </a:endParaRPr>
                    </a:p>
                  </a:txBody>
                  <a:tcPr marL="12124" marR="12124" marT="0" marB="0" anchor="ctr"/>
                </a:tc>
                <a:tc>
                  <a:txBody>
                    <a:bodyPr/>
                    <a:lstStyle/>
                    <a:p>
                      <a:pPr algn="ctr"/>
                      <a:r>
                        <a:rPr lang="en-GB" sz="1800">
                          <a:effectLst/>
                          <a:latin typeface="+mn-lt"/>
                        </a:rPr>
                        <a:t>n (%)</a:t>
                      </a:r>
                      <a:endParaRPr lang="en-GB" sz="1800" b="1">
                        <a:solidFill>
                          <a:srgbClr val="262626"/>
                        </a:solidFill>
                        <a:effectLst/>
                        <a:latin typeface="+mn-lt"/>
                        <a:ea typeface="Times New Roman" panose="02020603050405020304" pitchFamily="18" charset="0"/>
                        <a:cs typeface="Times New Roman" panose="02020603050405020304" pitchFamily="18" charset="0"/>
                      </a:endParaRPr>
                    </a:p>
                  </a:txBody>
                  <a:tcPr marL="12124" marR="12124" marT="0" marB="0" anchor="ctr"/>
                </a:tc>
                <a:extLst>
                  <a:ext uri="{0D108BD9-81ED-4DB2-BD59-A6C34878D82A}">
                    <a16:rowId xmlns:a16="http://schemas.microsoft.com/office/drawing/2014/main" val="78876699"/>
                  </a:ext>
                </a:extLst>
              </a:tr>
              <a:tr h="165507">
                <a:tc>
                  <a:txBody>
                    <a:bodyPr/>
                    <a:lstStyle/>
                    <a:p>
                      <a:r>
                        <a:rPr lang="en-GB" sz="1800">
                          <a:effectLst/>
                          <a:latin typeface="+mn-lt"/>
                        </a:rPr>
                        <a:t>Any TEAE</a:t>
                      </a:r>
                      <a:endParaRPr lang="en-GB" sz="1800">
                        <a:solidFill>
                          <a:srgbClr val="262626"/>
                        </a:solidFill>
                        <a:effectLst/>
                        <a:latin typeface="+mn-lt"/>
                        <a:ea typeface="Times New Roman" panose="02020603050405020304" pitchFamily="18" charset="0"/>
                        <a:cs typeface="Times New Roman" panose="02020603050405020304" pitchFamily="18" charset="0"/>
                      </a:endParaRPr>
                    </a:p>
                  </a:txBody>
                  <a:tcPr marL="12124" marR="12124" marT="0" marB="0" anchor="ctr"/>
                </a:tc>
                <a:tc>
                  <a:txBody>
                    <a:bodyPr/>
                    <a:lstStyle/>
                    <a:p>
                      <a:pPr algn="ctr"/>
                      <a:r>
                        <a:rPr lang="en-GB" sz="1800">
                          <a:effectLst/>
                          <a:latin typeface="+mn-lt"/>
                        </a:rPr>
                        <a:t>379 (65.8%)</a:t>
                      </a:r>
                      <a:endParaRPr lang="en-GB" sz="1800">
                        <a:solidFill>
                          <a:srgbClr val="262626"/>
                        </a:solidFill>
                        <a:effectLst/>
                        <a:latin typeface="+mn-lt"/>
                        <a:ea typeface="Times New Roman" panose="02020603050405020304" pitchFamily="18" charset="0"/>
                        <a:cs typeface="Times New Roman" panose="02020603050405020304" pitchFamily="18" charset="0"/>
                      </a:endParaRPr>
                    </a:p>
                  </a:txBody>
                  <a:tcPr marL="12124" marR="12124" marT="0" marB="0" anchor="ctr"/>
                </a:tc>
                <a:tc>
                  <a:txBody>
                    <a:bodyPr/>
                    <a:lstStyle/>
                    <a:p>
                      <a:pPr algn="ctr"/>
                      <a:r>
                        <a:rPr lang="en-GB" sz="1800">
                          <a:effectLst/>
                          <a:latin typeface="+mn-lt"/>
                        </a:rPr>
                        <a:t>167 (58.6%)</a:t>
                      </a:r>
                      <a:endParaRPr lang="en-GB" sz="1800">
                        <a:solidFill>
                          <a:srgbClr val="262626"/>
                        </a:solidFill>
                        <a:effectLst/>
                        <a:latin typeface="+mn-lt"/>
                        <a:ea typeface="Times New Roman" panose="02020603050405020304" pitchFamily="18" charset="0"/>
                        <a:cs typeface="Times New Roman" panose="02020603050405020304" pitchFamily="18" charset="0"/>
                      </a:endParaRPr>
                    </a:p>
                  </a:txBody>
                  <a:tcPr marL="12124" marR="12124" marT="0" marB="0" anchor="ctr"/>
                </a:tc>
                <a:tc>
                  <a:txBody>
                    <a:bodyPr/>
                    <a:lstStyle/>
                    <a:p>
                      <a:pPr algn="ctr"/>
                      <a:r>
                        <a:rPr lang="en-GB" sz="1800">
                          <a:effectLst/>
                          <a:latin typeface="+mn-lt"/>
                        </a:rPr>
                        <a:t>90 (61.6%)</a:t>
                      </a:r>
                      <a:endParaRPr lang="en-GB" sz="1800">
                        <a:solidFill>
                          <a:srgbClr val="262626"/>
                        </a:solidFill>
                        <a:effectLst/>
                        <a:latin typeface="+mn-lt"/>
                        <a:ea typeface="Times New Roman" panose="02020603050405020304" pitchFamily="18" charset="0"/>
                        <a:cs typeface="Times New Roman" panose="02020603050405020304" pitchFamily="18" charset="0"/>
                      </a:endParaRPr>
                    </a:p>
                  </a:txBody>
                  <a:tcPr marL="12124" marR="12124" marT="0" marB="0" anchor="ctr"/>
                </a:tc>
                <a:extLst>
                  <a:ext uri="{0D108BD9-81ED-4DB2-BD59-A6C34878D82A}">
                    <a16:rowId xmlns:a16="http://schemas.microsoft.com/office/drawing/2014/main" val="86320914"/>
                  </a:ext>
                </a:extLst>
              </a:tr>
              <a:tr h="165507">
                <a:tc>
                  <a:txBody>
                    <a:bodyPr/>
                    <a:lstStyle/>
                    <a:p>
                      <a:r>
                        <a:rPr lang="en-GB" sz="1800">
                          <a:effectLst/>
                          <a:latin typeface="+mn-lt"/>
                        </a:rPr>
                        <a:t>Serious TEAEs</a:t>
                      </a:r>
                      <a:endParaRPr lang="en-GB" sz="1800">
                        <a:solidFill>
                          <a:srgbClr val="262626"/>
                        </a:solidFill>
                        <a:effectLst/>
                        <a:latin typeface="+mn-lt"/>
                        <a:ea typeface="Times New Roman" panose="02020603050405020304" pitchFamily="18" charset="0"/>
                        <a:cs typeface="Times New Roman" panose="02020603050405020304" pitchFamily="18" charset="0"/>
                      </a:endParaRPr>
                    </a:p>
                  </a:txBody>
                  <a:tcPr marL="12124" marR="12124" marT="0" marB="0" anchor="ctr"/>
                </a:tc>
                <a:tc>
                  <a:txBody>
                    <a:bodyPr/>
                    <a:lstStyle/>
                    <a:p>
                      <a:pPr algn="ctr"/>
                      <a:r>
                        <a:rPr lang="en-GB" sz="1800">
                          <a:effectLst/>
                          <a:latin typeface="+mn-lt"/>
                        </a:rPr>
                        <a:t>15 (2.6%)</a:t>
                      </a:r>
                      <a:endParaRPr lang="en-GB" sz="1800">
                        <a:solidFill>
                          <a:srgbClr val="262626"/>
                        </a:solidFill>
                        <a:effectLst/>
                        <a:latin typeface="+mn-lt"/>
                        <a:ea typeface="Times New Roman" panose="02020603050405020304" pitchFamily="18" charset="0"/>
                        <a:cs typeface="Times New Roman" panose="02020603050405020304" pitchFamily="18" charset="0"/>
                      </a:endParaRPr>
                    </a:p>
                  </a:txBody>
                  <a:tcPr marL="12124" marR="12124" marT="0" marB="0" anchor="ctr"/>
                </a:tc>
                <a:tc>
                  <a:txBody>
                    <a:bodyPr/>
                    <a:lstStyle/>
                    <a:p>
                      <a:pPr algn="ctr"/>
                      <a:r>
                        <a:rPr lang="en-GB" sz="1800">
                          <a:effectLst/>
                          <a:latin typeface="+mn-lt"/>
                        </a:rPr>
                        <a:t>7 (2.5%)</a:t>
                      </a:r>
                      <a:endParaRPr lang="en-GB" sz="1800">
                        <a:solidFill>
                          <a:srgbClr val="262626"/>
                        </a:solidFill>
                        <a:effectLst/>
                        <a:latin typeface="+mn-lt"/>
                        <a:ea typeface="Times New Roman" panose="02020603050405020304" pitchFamily="18" charset="0"/>
                        <a:cs typeface="Times New Roman" panose="02020603050405020304" pitchFamily="18" charset="0"/>
                      </a:endParaRPr>
                    </a:p>
                  </a:txBody>
                  <a:tcPr marL="12124" marR="12124" marT="0" marB="0" anchor="ctr"/>
                </a:tc>
                <a:tc>
                  <a:txBody>
                    <a:bodyPr/>
                    <a:lstStyle/>
                    <a:p>
                      <a:pPr algn="ctr"/>
                      <a:r>
                        <a:rPr lang="en-GB" sz="1800">
                          <a:effectLst/>
                          <a:latin typeface="+mn-lt"/>
                        </a:rPr>
                        <a:t>0</a:t>
                      </a:r>
                      <a:endParaRPr lang="en-GB" sz="1800">
                        <a:solidFill>
                          <a:srgbClr val="262626"/>
                        </a:solidFill>
                        <a:effectLst/>
                        <a:latin typeface="+mn-lt"/>
                        <a:ea typeface="Times New Roman" panose="02020603050405020304" pitchFamily="18" charset="0"/>
                        <a:cs typeface="Times New Roman" panose="02020603050405020304" pitchFamily="18" charset="0"/>
                      </a:endParaRPr>
                    </a:p>
                  </a:txBody>
                  <a:tcPr marL="12124" marR="12124" marT="0" marB="0" anchor="ctr"/>
                </a:tc>
                <a:extLst>
                  <a:ext uri="{0D108BD9-81ED-4DB2-BD59-A6C34878D82A}">
                    <a16:rowId xmlns:a16="http://schemas.microsoft.com/office/drawing/2014/main" val="1855335189"/>
                  </a:ext>
                </a:extLst>
              </a:tr>
              <a:tr h="165507">
                <a:tc>
                  <a:txBody>
                    <a:bodyPr/>
                    <a:lstStyle/>
                    <a:p>
                      <a:r>
                        <a:rPr lang="en-GB" sz="1800">
                          <a:effectLst/>
                          <a:latin typeface="+mn-lt"/>
                        </a:rPr>
                        <a:t>Severe TEAEs</a:t>
                      </a:r>
                      <a:endParaRPr lang="en-GB" sz="1800">
                        <a:solidFill>
                          <a:srgbClr val="262626"/>
                        </a:solidFill>
                        <a:effectLst/>
                        <a:latin typeface="+mn-lt"/>
                        <a:ea typeface="Times New Roman" panose="02020603050405020304" pitchFamily="18" charset="0"/>
                        <a:cs typeface="Times New Roman" panose="02020603050405020304" pitchFamily="18" charset="0"/>
                      </a:endParaRPr>
                    </a:p>
                  </a:txBody>
                  <a:tcPr marL="12124" marR="12124" marT="0" marB="0" anchor="ctr"/>
                </a:tc>
                <a:tc>
                  <a:txBody>
                    <a:bodyPr/>
                    <a:lstStyle/>
                    <a:p>
                      <a:pPr algn="ctr"/>
                      <a:r>
                        <a:rPr lang="en-GB" sz="1800">
                          <a:effectLst/>
                          <a:latin typeface="+mn-lt"/>
                        </a:rPr>
                        <a:t>20 (3.5%)</a:t>
                      </a:r>
                      <a:endParaRPr lang="en-GB" sz="1800">
                        <a:solidFill>
                          <a:srgbClr val="262626"/>
                        </a:solidFill>
                        <a:effectLst/>
                        <a:latin typeface="+mn-lt"/>
                        <a:ea typeface="Times New Roman" panose="02020603050405020304" pitchFamily="18" charset="0"/>
                        <a:cs typeface="Times New Roman" panose="02020603050405020304" pitchFamily="18" charset="0"/>
                      </a:endParaRPr>
                    </a:p>
                  </a:txBody>
                  <a:tcPr marL="12124" marR="12124" marT="0" marB="0" anchor="ctr"/>
                </a:tc>
                <a:tc>
                  <a:txBody>
                    <a:bodyPr/>
                    <a:lstStyle/>
                    <a:p>
                      <a:pPr algn="ctr"/>
                      <a:r>
                        <a:rPr lang="en-GB" sz="1800">
                          <a:effectLst/>
                          <a:latin typeface="+mn-lt"/>
                        </a:rPr>
                        <a:t>8 (2.8%)</a:t>
                      </a:r>
                      <a:endParaRPr lang="en-GB" sz="1800">
                        <a:solidFill>
                          <a:srgbClr val="262626"/>
                        </a:solidFill>
                        <a:effectLst/>
                        <a:latin typeface="+mn-lt"/>
                        <a:ea typeface="Times New Roman" panose="02020603050405020304" pitchFamily="18" charset="0"/>
                        <a:cs typeface="Times New Roman" panose="02020603050405020304" pitchFamily="18" charset="0"/>
                      </a:endParaRPr>
                    </a:p>
                  </a:txBody>
                  <a:tcPr marL="12124" marR="12124" marT="0" marB="0" anchor="ctr"/>
                </a:tc>
                <a:tc>
                  <a:txBody>
                    <a:bodyPr/>
                    <a:lstStyle/>
                    <a:p>
                      <a:pPr algn="ctr"/>
                      <a:r>
                        <a:rPr lang="en-GB" sz="1800">
                          <a:effectLst/>
                          <a:latin typeface="+mn-lt"/>
                        </a:rPr>
                        <a:t>2 (1.4%)</a:t>
                      </a:r>
                      <a:endParaRPr lang="en-GB" sz="1800">
                        <a:solidFill>
                          <a:srgbClr val="262626"/>
                        </a:solidFill>
                        <a:effectLst/>
                        <a:latin typeface="+mn-lt"/>
                        <a:ea typeface="Times New Roman" panose="02020603050405020304" pitchFamily="18" charset="0"/>
                        <a:cs typeface="Times New Roman" panose="02020603050405020304" pitchFamily="18" charset="0"/>
                      </a:endParaRPr>
                    </a:p>
                  </a:txBody>
                  <a:tcPr marL="12124" marR="12124" marT="0" marB="0" anchor="ctr"/>
                </a:tc>
                <a:extLst>
                  <a:ext uri="{0D108BD9-81ED-4DB2-BD59-A6C34878D82A}">
                    <a16:rowId xmlns:a16="http://schemas.microsoft.com/office/drawing/2014/main" val="3721071033"/>
                  </a:ext>
                </a:extLst>
              </a:tr>
              <a:tr h="331013">
                <a:tc>
                  <a:txBody>
                    <a:bodyPr/>
                    <a:lstStyle/>
                    <a:p>
                      <a:r>
                        <a:rPr lang="en-GB" sz="1800">
                          <a:effectLst/>
                          <a:latin typeface="+mn-lt"/>
                        </a:rPr>
                        <a:t>TEAEs leading to discontinuation</a:t>
                      </a:r>
                      <a:endParaRPr lang="en-GB" sz="1800">
                        <a:solidFill>
                          <a:srgbClr val="262626"/>
                        </a:solidFill>
                        <a:effectLst/>
                        <a:latin typeface="+mn-lt"/>
                        <a:ea typeface="Times New Roman" panose="02020603050405020304" pitchFamily="18" charset="0"/>
                        <a:cs typeface="Times New Roman" panose="02020603050405020304" pitchFamily="18" charset="0"/>
                      </a:endParaRPr>
                    </a:p>
                  </a:txBody>
                  <a:tcPr marL="12124" marR="12124" marT="0" marB="0" anchor="ctr"/>
                </a:tc>
                <a:tc>
                  <a:txBody>
                    <a:bodyPr/>
                    <a:lstStyle/>
                    <a:p>
                      <a:pPr algn="ctr"/>
                      <a:r>
                        <a:rPr lang="en-GB" sz="1800">
                          <a:effectLst/>
                          <a:latin typeface="+mn-lt"/>
                        </a:rPr>
                        <a:t>22 (3.8%)</a:t>
                      </a:r>
                      <a:endParaRPr lang="en-GB" sz="1800">
                        <a:solidFill>
                          <a:srgbClr val="262626"/>
                        </a:solidFill>
                        <a:effectLst/>
                        <a:latin typeface="+mn-lt"/>
                        <a:ea typeface="Times New Roman" panose="02020603050405020304" pitchFamily="18" charset="0"/>
                        <a:cs typeface="Times New Roman" panose="02020603050405020304" pitchFamily="18" charset="0"/>
                      </a:endParaRPr>
                    </a:p>
                  </a:txBody>
                  <a:tcPr marL="12124" marR="12124" marT="0" marB="0" anchor="ctr"/>
                </a:tc>
                <a:tc>
                  <a:txBody>
                    <a:bodyPr/>
                    <a:lstStyle/>
                    <a:p>
                      <a:pPr algn="ctr"/>
                      <a:r>
                        <a:rPr lang="en-GB" sz="1800">
                          <a:effectLst/>
                          <a:latin typeface="+mn-lt"/>
                        </a:rPr>
                        <a:t>9 (3.2%)</a:t>
                      </a:r>
                      <a:endParaRPr lang="en-GB" sz="1800">
                        <a:solidFill>
                          <a:srgbClr val="262626"/>
                        </a:solidFill>
                        <a:effectLst/>
                        <a:latin typeface="+mn-lt"/>
                        <a:ea typeface="Times New Roman" panose="02020603050405020304" pitchFamily="18" charset="0"/>
                        <a:cs typeface="Times New Roman" panose="02020603050405020304" pitchFamily="18" charset="0"/>
                      </a:endParaRPr>
                    </a:p>
                  </a:txBody>
                  <a:tcPr marL="12124" marR="12124" marT="0" marB="0" anchor="ctr"/>
                </a:tc>
                <a:tc>
                  <a:txBody>
                    <a:bodyPr/>
                    <a:lstStyle/>
                    <a:p>
                      <a:pPr algn="ctr"/>
                      <a:r>
                        <a:rPr lang="en-GB" sz="1800">
                          <a:effectLst/>
                          <a:latin typeface="+mn-lt"/>
                        </a:rPr>
                        <a:t>1 (0.7%)</a:t>
                      </a:r>
                      <a:endParaRPr lang="en-GB" sz="1800">
                        <a:solidFill>
                          <a:srgbClr val="262626"/>
                        </a:solidFill>
                        <a:effectLst/>
                        <a:latin typeface="+mn-lt"/>
                        <a:ea typeface="Times New Roman" panose="02020603050405020304" pitchFamily="18" charset="0"/>
                        <a:cs typeface="Times New Roman" panose="02020603050405020304" pitchFamily="18" charset="0"/>
                      </a:endParaRPr>
                    </a:p>
                  </a:txBody>
                  <a:tcPr marL="12124" marR="12124" marT="0" marB="0" anchor="ctr"/>
                </a:tc>
                <a:extLst>
                  <a:ext uri="{0D108BD9-81ED-4DB2-BD59-A6C34878D82A}">
                    <a16:rowId xmlns:a16="http://schemas.microsoft.com/office/drawing/2014/main" val="3258688283"/>
                  </a:ext>
                </a:extLst>
              </a:tr>
            </a:tbl>
          </a:graphicData>
        </a:graphic>
      </p:graphicFrame>
      <p:sp>
        <p:nvSpPr>
          <p:cNvPr id="6" name="TextBox 5">
            <a:extLst>
              <a:ext uri="{FF2B5EF4-FFF2-40B4-BE49-F238E27FC236}">
                <a16:creationId xmlns:a16="http://schemas.microsoft.com/office/drawing/2014/main" id="{C90E5FB7-B3B1-DACD-2C67-43F462D1098C}"/>
              </a:ext>
            </a:extLst>
          </p:cNvPr>
          <p:cNvSpPr txBox="1"/>
          <p:nvPr/>
        </p:nvSpPr>
        <p:spPr>
          <a:xfrm>
            <a:off x="241964" y="1173370"/>
            <a:ext cx="9912689" cy="369332"/>
          </a:xfrm>
          <a:prstGeom prst="rect">
            <a:avLst/>
          </a:prstGeom>
          <a:noFill/>
        </p:spPr>
        <p:txBody>
          <a:bodyPr wrap="square" rtlCol="0">
            <a:spAutoFit/>
          </a:bodyPr>
          <a:lstStyle/>
          <a:p>
            <a:r>
              <a:rPr lang="en-GB" b="1">
                <a:latin typeface="Arial" panose="020B0604020202020204" pitchFamily="34" charset="0"/>
              </a:rPr>
              <a:t>Table: Overview of safety outcomes to Week 16 in pooled BE HEARD trials; safety set</a:t>
            </a:r>
          </a:p>
        </p:txBody>
      </p:sp>
      <p:graphicFrame>
        <p:nvGraphicFramePr>
          <p:cNvPr id="9" name="Table 8">
            <a:extLst>
              <a:ext uri="{FF2B5EF4-FFF2-40B4-BE49-F238E27FC236}">
                <a16:creationId xmlns:a16="http://schemas.microsoft.com/office/drawing/2014/main" id="{4DAFB38D-D806-85F0-A78D-99C050B3F3E1}"/>
              </a:ext>
            </a:extLst>
          </p:cNvPr>
          <p:cNvGraphicFramePr>
            <a:graphicFrameLocks noGrp="1"/>
          </p:cNvGraphicFramePr>
          <p:nvPr>
            <p:extLst>
              <p:ext uri="{D42A27DB-BD31-4B8C-83A1-F6EECF244321}">
                <p14:modId xmlns:p14="http://schemas.microsoft.com/office/powerpoint/2010/main" val="782570271"/>
              </p:ext>
            </p:extLst>
          </p:nvPr>
        </p:nvGraphicFramePr>
        <p:xfrm>
          <a:off x="253497" y="3675344"/>
          <a:ext cx="9160960" cy="2468880"/>
        </p:xfrm>
        <a:graphic>
          <a:graphicData uri="http://schemas.openxmlformats.org/drawingml/2006/table">
            <a:tbl>
              <a:tblPr firstRow="1" firstCol="1" bandRow="1">
                <a:tableStyleId>{5C22544A-7EE6-4342-B048-85BDC9FD1C3A}</a:tableStyleId>
              </a:tblPr>
              <a:tblGrid>
                <a:gridCol w="1915203">
                  <a:extLst>
                    <a:ext uri="{9D8B030D-6E8A-4147-A177-3AD203B41FA5}">
                      <a16:colId xmlns:a16="http://schemas.microsoft.com/office/drawing/2014/main" val="1723651928"/>
                    </a:ext>
                  </a:extLst>
                </a:gridCol>
                <a:gridCol w="2776526">
                  <a:extLst>
                    <a:ext uri="{9D8B030D-6E8A-4147-A177-3AD203B41FA5}">
                      <a16:colId xmlns:a16="http://schemas.microsoft.com/office/drawing/2014/main" val="1368430313"/>
                    </a:ext>
                  </a:extLst>
                </a:gridCol>
                <a:gridCol w="2776525">
                  <a:extLst>
                    <a:ext uri="{9D8B030D-6E8A-4147-A177-3AD203B41FA5}">
                      <a16:colId xmlns:a16="http://schemas.microsoft.com/office/drawing/2014/main" val="1127479966"/>
                    </a:ext>
                  </a:extLst>
                </a:gridCol>
                <a:gridCol w="1692706">
                  <a:extLst>
                    <a:ext uri="{9D8B030D-6E8A-4147-A177-3AD203B41FA5}">
                      <a16:colId xmlns:a16="http://schemas.microsoft.com/office/drawing/2014/main" val="1296463340"/>
                    </a:ext>
                  </a:extLst>
                </a:gridCol>
              </a:tblGrid>
              <a:tr h="130435">
                <a:tc rowSpan="2">
                  <a:txBody>
                    <a:bodyPr/>
                    <a:lstStyle/>
                    <a:p>
                      <a:r>
                        <a:rPr lang="en-GB" sz="1800">
                          <a:latin typeface="+mn-lt"/>
                        </a:rPr>
                        <a:t>Safety outcomes</a:t>
                      </a:r>
                    </a:p>
                  </a:txBody>
                  <a:tcPr/>
                </a:tc>
                <a:tc>
                  <a:txBody>
                    <a:bodyPr/>
                    <a:lstStyle/>
                    <a:p>
                      <a:pPr marL="0" algn="ctr" defTabSz="914400" rtl="0" eaLnBrk="1" latinLnBrk="0" hangingPunct="1"/>
                      <a:r>
                        <a:rPr lang="en-GB" sz="1800" b="1" kern="1200">
                          <a:solidFill>
                            <a:schemeClr val="bg1"/>
                          </a:solidFill>
                          <a:effectLst/>
                          <a:latin typeface="+mn-lt"/>
                          <a:ea typeface="Verdana" panose="020B0604030504040204" pitchFamily="34" charset="0"/>
                          <a:cs typeface="Times New Roman" panose="02020603050405020304" pitchFamily="18" charset="0"/>
                        </a:rPr>
                        <a:t>BKZ 320 mg Q2W/Q2W (n = 285)</a:t>
                      </a:r>
                    </a:p>
                  </a:txBody>
                  <a:tcPr marL="68580" marR="68580" marT="0" marB="0" anchor="ctr"/>
                </a:tc>
                <a:tc>
                  <a:txBody>
                    <a:bodyPr/>
                    <a:lstStyle/>
                    <a:p>
                      <a:pPr marL="0" algn="ctr" defTabSz="914400" rtl="0" eaLnBrk="1" latinLnBrk="0" hangingPunct="1"/>
                      <a:r>
                        <a:rPr lang="en-GB" sz="1800" b="1" kern="1200">
                          <a:solidFill>
                            <a:schemeClr val="bg1"/>
                          </a:solidFill>
                          <a:effectLst/>
                          <a:latin typeface="+mn-lt"/>
                          <a:ea typeface="Verdana" panose="020B0604030504040204" pitchFamily="34" charset="0"/>
                          <a:cs typeface="Times New Roman" panose="02020603050405020304" pitchFamily="18" charset="0"/>
                        </a:rPr>
                        <a:t>BKZ 320 mg Q2W/Q4W (n = 291)</a:t>
                      </a:r>
                    </a:p>
                  </a:txBody>
                  <a:tcPr marL="68580" marR="68580" marT="0" marB="0" anchor="ctr"/>
                </a:tc>
                <a:tc>
                  <a:txBody>
                    <a:bodyPr/>
                    <a:lstStyle/>
                    <a:p>
                      <a:pPr marL="0" algn="ctr" defTabSz="914400" rtl="0" eaLnBrk="1" latinLnBrk="0" hangingPunct="1"/>
                      <a:r>
                        <a:rPr lang="en-GB" sz="1800" b="1" kern="1200">
                          <a:solidFill>
                            <a:schemeClr val="bg1"/>
                          </a:solidFill>
                          <a:effectLst/>
                          <a:latin typeface="+mn-lt"/>
                          <a:ea typeface="Verdana" panose="020B0604030504040204" pitchFamily="34" charset="0"/>
                          <a:cs typeface="Times New Roman" panose="02020603050405020304" pitchFamily="18" charset="0"/>
                        </a:rPr>
                        <a:t>BKZ 320 mg Q4W/Q4W (n = 285)</a:t>
                      </a:r>
                    </a:p>
                  </a:txBody>
                  <a:tcPr marL="68580" marR="68580" marT="0" marB="0" anchor="ctr"/>
                </a:tc>
                <a:extLst>
                  <a:ext uri="{0D108BD9-81ED-4DB2-BD59-A6C34878D82A}">
                    <a16:rowId xmlns:a16="http://schemas.microsoft.com/office/drawing/2014/main" val="3803374230"/>
                  </a:ext>
                </a:extLst>
              </a:tr>
              <a:tr h="86957">
                <a:tc vMerge="1">
                  <a:txBody>
                    <a:bodyPr/>
                    <a:lstStyle/>
                    <a:p>
                      <a:endParaRPr lang="en-GB"/>
                    </a:p>
                  </a:txBody>
                  <a:tcPr/>
                </a:tc>
                <a:tc>
                  <a:txBody>
                    <a:bodyPr/>
                    <a:lstStyle/>
                    <a:p>
                      <a:pPr marL="0" algn="ctr" defTabSz="914400" rtl="0" eaLnBrk="1" latinLnBrk="0" hangingPunct="1"/>
                      <a:r>
                        <a:rPr lang="en-GB" sz="1800" kern="1200">
                          <a:solidFill>
                            <a:schemeClr val="dk1"/>
                          </a:solidFill>
                          <a:effectLst/>
                          <a:latin typeface="+mn-lt"/>
                          <a:ea typeface="+mn-ea"/>
                          <a:cs typeface="+mn-cs"/>
                        </a:rPr>
                        <a:t>n (%)</a:t>
                      </a:r>
                    </a:p>
                  </a:txBody>
                  <a:tcPr marL="12124" marR="12124" marT="0" marB="0" anchor="ctr"/>
                </a:tc>
                <a:tc>
                  <a:txBody>
                    <a:bodyPr/>
                    <a:lstStyle/>
                    <a:p>
                      <a:pPr marL="0" algn="ctr" defTabSz="914400" rtl="0" eaLnBrk="1" latinLnBrk="0" hangingPunct="1"/>
                      <a:r>
                        <a:rPr lang="en-GB" sz="1800" kern="1200">
                          <a:solidFill>
                            <a:schemeClr val="dk1"/>
                          </a:solidFill>
                          <a:effectLst/>
                          <a:latin typeface="+mn-lt"/>
                          <a:ea typeface="+mn-ea"/>
                          <a:cs typeface="+mn-cs"/>
                        </a:rPr>
                        <a:t>n (%)</a:t>
                      </a:r>
                    </a:p>
                  </a:txBody>
                  <a:tcPr marL="12124" marR="12124" marT="0" marB="0" anchor="ctr"/>
                </a:tc>
                <a:tc>
                  <a:txBody>
                    <a:bodyPr/>
                    <a:lstStyle/>
                    <a:p>
                      <a:pPr marL="0" algn="ctr" defTabSz="914400" rtl="0" eaLnBrk="1" latinLnBrk="0" hangingPunct="1"/>
                      <a:r>
                        <a:rPr lang="en-GB" sz="1800" kern="1200">
                          <a:solidFill>
                            <a:schemeClr val="dk1"/>
                          </a:solidFill>
                          <a:effectLst/>
                          <a:latin typeface="+mn-lt"/>
                          <a:ea typeface="+mn-ea"/>
                          <a:cs typeface="+mn-cs"/>
                        </a:rPr>
                        <a:t>n (%)</a:t>
                      </a:r>
                    </a:p>
                  </a:txBody>
                  <a:tcPr marL="12124" marR="12124" marT="0" marB="0" anchor="ctr"/>
                </a:tc>
                <a:extLst>
                  <a:ext uri="{0D108BD9-81ED-4DB2-BD59-A6C34878D82A}">
                    <a16:rowId xmlns:a16="http://schemas.microsoft.com/office/drawing/2014/main" val="78876699"/>
                  </a:ext>
                </a:extLst>
              </a:tr>
              <a:tr h="43478">
                <a:tc>
                  <a:txBody>
                    <a:bodyPr/>
                    <a:lstStyle/>
                    <a:p>
                      <a:r>
                        <a:rPr lang="en-GB" sz="1800">
                          <a:effectLst/>
                          <a:latin typeface="+mn-lt"/>
                        </a:rPr>
                        <a:t>Any TEAE</a:t>
                      </a:r>
                      <a:endParaRPr lang="en-GB" sz="1800">
                        <a:solidFill>
                          <a:srgbClr val="262626"/>
                        </a:solidFill>
                        <a:effectLst/>
                        <a:latin typeface="+mn-lt"/>
                        <a:ea typeface="Times New Roman" panose="02020603050405020304" pitchFamily="18" charset="0"/>
                        <a:cs typeface="Times New Roman" panose="02020603050405020304" pitchFamily="18" charset="0"/>
                      </a:endParaRPr>
                    </a:p>
                  </a:txBody>
                  <a:tcPr marL="12124" marR="12124" marT="0" marB="0" anchor="ctr"/>
                </a:tc>
                <a:tc>
                  <a:txBody>
                    <a:bodyPr/>
                    <a:lstStyle/>
                    <a:p>
                      <a:pPr marL="0" algn="ctr" defTabSz="914400" rtl="0" eaLnBrk="1" latinLnBrk="0" hangingPunct="1"/>
                      <a:r>
                        <a:rPr lang="en-GB" sz="1800" kern="1200">
                          <a:solidFill>
                            <a:schemeClr val="dk1"/>
                          </a:solidFill>
                          <a:effectLst/>
                          <a:latin typeface="+mn-lt"/>
                          <a:ea typeface="+mn-ea"/>
                          <a:cs typeface="+mn-cs"/>
                        </a:rPr>
                        <a:t>248 (87.0%)</a:t>
                      </a:r>
                    </a:p>
                  </a:txBody>
                  <a:tcPr marL="68580" marR="68580" marT="0" marB="0" anchor="ctr"/>
                </a:tc>
                <a:tc>
                  <a:txBody>
                    <a:bodyPr/>
                    <a:lstStyle/>
                    <a:p>
                      <a:pPr marL="0" algn="ctr" defTabSz="914400" rtl="0" eaLnBrk="1" latinLnBrk="0" hangingPunct="1"/>
                      <a:r>
                        <a:rPr lang="en-GB" sz="1800" kern="1200">
                          <a:solidFill>
                            <a:schemeClr val="dk1"/>
                          </a:solidFill>
                          <a:effectLst/>
                          <a:latin typeface="+mn-lt"/>
                          <a:ea typeface="+mn-ea"/>
                          <a:cs typeface="+mn-cs"/>
                        </a:rPr>
                        <a:t>252 (86.6%)</a:t>
                      </a:r>
                    </a:p>
                  </a:txBody>
                  <a:tcPr marL="68580" marR="68580" marT="0" marB="0" anchor="ctr"/>
                </a:tc>
                <a:tc>
                  <a:txBody>
                    <a:bodyPr/>
                    <a:lstStyle/>
                    <a:p>
                      <a:pPr marL="0" algn="ctr" defTabSz="914400" rtl="0" eaLnBrk="1" latinLnBrk="0" hangingPunct="1"/>
                      <a:r>
                        <a:rPr lang="en-GB" sz="1800" kern="1200">
                          <a:solidFill>
                            <a:schemeClr val="dk1"/>
                          </a:solidFill>
                          <a:effectLst/>
                          <a:latin typeface="+mn-lt"/>
                          <a:ea typeface="+mn-ea"/>
                          <a:cs typeface="+mn-cs"/>
                        </a:rPr>
                        <a:t>235 (82.5%)</a:t>
                      </a:r>
                    </a:p>
                  </a:txBody>
                  <a:tcPr marL="68580" marR="68580" marT="0" marB="0" anchor="ctr"/>
                </a:tc>
                <a:extLst>
                  <a:ext uri="{0D108BD9-81ED-4DB2-BD59-A6C34878D82A}">
                    <a16:rowId xmlns:a16="http://schemas.microsoft.com/office/drawing/2014/main" val="86320914"/>
                  </a:ext>
                </a:extLst>
              </a:tr>
              <a:tr h="43478">
                <a:tc>
                  <a:txBody>
                    <a:bodyPr/>
                    <a:lstStyle/>
                    <a:p>
                      <a:r>
                        <a:rPr lang="en-GB" sz="1800">
                          <a:effectLst/>
                          <a:latin typeface="+mn-lt"/>
                        </a:rPr>
                        <a:t>Serious TEAEs</a:t>
                      </a:r>
                      <a:endParaRPr lang="en-GB" sz="1800">
                        <a:solidFill>
                          <a:srgbClr val="262626"/>
                        </a:solidFill>
                        <a:effectLst/>
                        <a:latin typeface="+mn-lt"/>
                        <a:ea typeface="Times New Roman" panose="02020603050405020304" pitchFamily="18" charset="0"/>
                        <a:cs typeface="Times New Roman" panose="02020603050405020304" pitchFamily="18" charset="0"/>
                      </a:endParaRPr>
                    </a:p>
                  </a:txBody>
                  <a:tcPr marL="12124" marR="12124" marT="0" marB="0" anchor="ctr"/>
                </a:tc>
                <a:tc>
                  <a:txBody>
                    <a:bodyPr/>
                    <a:lstStyle/>
                    <a:p>
                      <a:pPr marL="0" algn="ctr" defTabSz="914400" rtl="0" eaLnBrk="1" latinLnBrk="0" hangingPunct="1"/>
                      <a:r>
                        <a:rPr lang="en-GB" sz="1800" kern="1200">
                          <a:solidFill>
                            <a:schemeClr val="dk1"/>
                          </a:solidFill>
                          <a:effectLst/>
                          <a:latin typeface="+mn-lt"/>
                          <a:ea typeface="+mn-ea"/>
                          <a:cs typeface="+mn-cs"/>
                        </a:rPr>
                        <a:t>23 (8.1%)</a:t>
                      </a:r>
                    </a:p>
                  </a:txBody>
                  <a:tcPr marL="68580" marR="68580" marT="0" marB="0" anchor="ctr"/>
                </a:tc>
                <a:tc>
                  <a:txBody>
                    <a:bodyPr/>
                    <a:lstStyle/>
                    <a:p>
                      <a:pPr marL="0" algn="ctr" defTabSz="914400" rtl="0" eaLnBrk="1" latinLnBrk="0" hangingPunct="1"/>
                      <a:r>
                        <a:rPr lang="en-GB" sz="1800" kern="1200">
                          <a:solidFill>
                            <a:schemeClr val="dk1"/>
                          </a:solidFill>
                          <a:effectLst/>
                          <a:latin typeface="+mn-lt"/>
                          <a:ea typeface="+mn-ea"/>
                          <a:cs typeface="+mn-cs"/>
                        </a:rPr>
                        <a:t>13 (4.5%)</a:t>
                      </a:r>
                    </a:p>
                  </a:txBody>
                  <a:tcPr marL="68580" marR="68580" marT="0" marB="0" anchor="ctr"/>
                </a:tc>
                <a:tc>
                  <a:txBody>
                    <a:bodyPr/>
                    <a:lstStyle/>
                    <a:p>
                      <a:pPr marL="0" algn="ctr" defTabSz="914400" rtl="0" eaLnBrk="1" latinLnBrk="0" hangingPunct="1"/>
                      <a:r>
                        <a:rPr lang="en-GB" sz="1800" kern="1200">
                          <a:solidFill>
                            <a:schemeClr val="dk1"/>
                          </a:solidFill>
                          <a:effectLst/>
                          <a:latin typeface="+mn-lt"/>
                          <a:ea typeface="+mn-ea"/>
                          <a:cs typeface="+mn-cs"/>
                        </a:rPr>
                        <a:t>20 (7.0%)</a:t>
                      </a:r>
                    </a:p>
                  </a:txBody>
                  <a:tcPr marL="68580" marR="68580" marT="0" marB="0" anchor="ctr"/>
                </a:tc>
                <a:extLst>
                  <a:ext uri="{0D108BD9-81ED-4DB2-BD59-A6C34878D82A}">
                    <a16:rowId xmlns:a16="http://schemas.microsoft.com/office/drawing/2014/main" val="1855335189"/>
                  </a:ext>
                </a:extLst>
              </a:tr>
              <a:tr h="43478">
                <a:tc>
                  <a:txBody>
                    <a:bodyPr/>
                    <a:lstStyle/>
                    <a:p>
                      <a:r>
                        <a:rPr lang="en-GB" sz="1800">
                          <a:effectLst/>
                          <a:latin typeface="+mn-lt"/>
                        </a:rPr>
                        <a:t>Severe TEAEs</a:t>
                      </a:r>
                      <a:endParaRPr lang="en-GB" sz="1800">
                        <a:solidFill>
                          <a:srgbClr val="262626"/>
                        </a:solidFill>
                        <a:effectLst/>
                        <a:latin typeface="+mn-lt"/>
                        <a:ea typeface="Times New Roman" panose="02020603050405020304" pitchFamily="18" charset="0"/>
                        <a:cs typeface="Times New Roman" panose="02020603050405020304" pitchFamily="18" charset="0"/>
                      </a:endParaRPr>
                    </a:p>
                  </a:txBody>
                  <a:tcPr marL="12124" marR="12124" marT="0" marB="0" anchor="ctr"/>
                </a:tc>
                <a:tc>
                  <a:txBody>
                    <a:bodyPr/>
                    <a:lstStyle/>
                    <a:p>
                      <a:pPr marL="0" algn="ctr" defTabSz="914400" rtl="0" eaLnBrk="1" latinLnBrk="0" hangingPunct="1"/>
                      <a:r>
                        <a:rPr lang="en-GB" sz="1800" kern="1200">
                          <a:solidFill>
                            <a:schemeClr val="dk1"/>
                          </a:solidFill>
                          <a:effectLst/>
                          <a:latin typeface="+mn-lt"/>
                          <a:ea typeface="+mn-ea"/>
                          <a:cs typeface="+mn-cs"/>
                        </a:rPr>
                        <a:t>30 (10.5%)</a:t>
                      </a:r>
                    </a:p>
                  </a:txBody>
                  <a:tcPr marL="68580" marR="68580" marT="0" marB="0" anchor="ctr"/>
                </a:tc>
                <a:tc>
                  <a:txBody>
                    <a:bodyPr/>
                    <a:lstStyle/>
                    <a:p>
                      <a:pPr marL="0" algn="ctr" defTabSz="914400" rtl="0" eaLnBrk="1" latinLnBrk="0" hangingPunct="1"/>
                      <a:r>
                        <a:rPr lang="en-GB" sz="1800" kern="1200">
                          <a:solidFill>
                            <a:schemeClr val="dk1"/>
                          </a:solidFill>
                          <a:effectLst/>
                          <a:latin typeface="+mn-lt"/>
                          <a:ea typeface="+mn-ea"/>
                          <a:cs typeface="+mn-cs"/>
                        </a:rPr>
                        <a:t>15 (5.2%)</a:t>
                      </a:r>
                    </a:p>
                  </a:txBody>
                  <a:tcPr marL="68580" marR="68580" marT="0" marB="0" anchor="ctr"/>
                </a:tc>
                <a:tc>
                  <a:txBody>
                    <a:bodyPr/>
                    <a:lstStyle/>
                    <a:p>
                      <a:pPr marL="0" algn="ctr" defTabSz="914400" rtl="0" eaLnBrk="1" latinLnBrk="0" hangingPunct="1"/>
                      <a:r>
                        <a:rPr lang="en-GB" sz="1800" kern="1200">
                          <a:solidFill>
                            <a:schemeClr val="dk1"/>
                          </a:solidFill>
                          <a:effectLst/>
                          <a:latin typeface="+mn-lt"/>
                          <a:ea typeface="+mn-ea"/>
                          <a:cs typeface="+mn-cs"/>
                        </a:rPr>
                        <a:t>25 (8.8%)</a:t>
                      </a:r>
                    </a:p>
                  </a:txBody>
                  <a:tcPr marL="68580" marR="68580" marT="0" marB="0" anchor="ctr"/>
                </a:tc>
                <a:extLst>
                  <a:ext uri="{0D108BD9-81ED-4DB2-BD59-A6C34878D82A}">
                    <a16:rowId xmlns:a16="http://schemas.microsoft.com/office/drawing/2014/main" val="3721071033"/>
                  </a:ext>
                </a:extLst>
              </a:tr>
              <a:tr h="86957">
                <a:tc>
                  <a:txBody>
                    <a:bodyPr/>
                    <a:lstStyle/>
                    <a:p>
                      <a:r>
                        <a:rPr lang="en-GB" sz="1800">
                          <a:effectLst/>
                          <a:latin typeface="+mn-lt"/>
                        </a:rPr>
                        <a:t>TEAEs leading to discontinuation</a:t>
                      </a:r>
                      <a:endParaRPr lang="en-GB" sz="1800">
                        <a:solidFill>
                          <a:srgbClr val="262626"/>
                        </a:solidFill>
                        <a:effectLst/>
                        <a:latin typeface="+mn-lt"/>
                        <a:ea typeface="Times New Roman" panose="02020603050405020304" pitchFamily="18" charset="0"/>
                        <a:cs typeface="Times New Roman" panose="02020603050405020304" pitchFamily="18" charset="0"/>
                      </a:endParaRPr>
                    </a:p>
                  </a:txBody>
                  <a:tcPr marL="12124" marR="12124" marT="0" marB="0" anchor="ctr"/>
                </a:tc>
                <a:tc>
                  <a:txBody>
                    <a:bodyPr/>
                    <a:lstStyle/>
                    <a:p>
                      <a:pPr marL="0" algn="ctr" defTabSz="914400" rtl="0" eaLnBrk="1" latinLnBrk="0" hangingPunct="1"/>
                      <a:r>
                        <a:rPr lang="en-GB" sz="1800" kern="1200">
                          <a:solidFill>
                            <a:schemeClr val="dk1"/>
                          </a:solidFill>
                          <a:effectLst/>
                          <a:latin typeface="+mn-lt"/>
                          <a:ea typeface="+mn-ea"/>
                          <a:cs typeface="+mn-cs"/>
                        </a:rPr>
                        <a:t>17 (6.0%)</a:t>
                      </a:r>
                    </a:p>
                  </a:txBody>
                  <a:tcPr marL="68580" marR="68580" marT="0" marB="0" anchor="ctr"/>
                </a:tc>
                <a:tc>
                  <a:txBody>
                    <a:bodyPr/>
                    <a:lstStyle/>
                    <a:p>
                      <a:pPr marL="0" algn="ctr" defTabSz="914400" rtl="0" eaLnBrk="1" latinLnBrk="0" hangingPunct="1"/>
                      <a:r>
                        <a:rPr lang="en-GB" sz="1800" kern="1200">
                          <a:solidFill>
                            <a:schemeClr val="dk1"/>
                          </a:solidFill>
                          <a:effectLst/>
                          <a:latin typeface="+mn-lt"/>
                          <a:ea typeface="+mn-ea"/>
                          <a:cs typeface="+mn-cs"/>
                        </a:rPr>
                        <a:t>20 (6.9%)</a:t>
                      </a:r>
                    </a:p>
                  </a:txBody>
                  <a:tcPr marL="68580" marR="68580" marT="0" marB="0" anchor="ctr"/>
                </a:tc>
                <a:tc>
                  <a:txBody>
                    <a:bodyPr/>
                    <a:lstStyle/>
                    <a:p>
                      <a:pPr marL="0" algn="ctr" defTabSz="914400" rtl="0" eaLnBrk="1" latinLnBrk="0" hangingPunct="1"/>
                      <a:r>
                        <a:rPr lang="en-GB" sz="1800" kern="1200">
                          <a:solidFill>
                            <a:schemeClr val="dk1"/>
                          </a:solidFill>
                          <a:effectLst/>
                          <a:latin typeface="+mn-lt"/>
                          <a:ea typeface="+mn-ea"/>
                          <a:cs typeface="+mn-cs"/>
                        </a:rPr>
                        <a:t>21 (7.4%)</a:t>
                      </a:r>
                    </a:p>
                  </a:txBody>
                  <a:tcPr marL="68580" marR="68580" marT="0" marB="0" anchor="ctr"/>
                </a:tc>
                <a:extLst>
                  <a:ext uri="{0D108BD9-81ED-4DB2-BD59-A6C34878D82A}">
                    <a16:rowId xmlns:a16="http://schemas.microsoft.com/office/drawing/2014/main" val="3258688283"/>
                  </a:ext>
                </a:extLst>
              </a:tr>
            </a:tbl>
          </a:graphicData>
        </a:graphic>
      </p:graphicFrame>
      <p:sp>
        <p:nvSpPr>
          <p:cNvPr id="10" name="TextBox 9">
            <a:extLst>
              <a:ext uri="{FF2B5EF4-FFF2-40B4-BE49-F238E27FC236}">
                <a16:creationId xmlns:a16="http://schemas.microsoft.com/office/drawing/2014/main" id="{913DA7B6-4FB4-DC5D-8A24-2E2381462435}"/>
              </a:ext>
            </a:extLst>
          </p:cNvPr>
          <p:cNvSpPr txBox="1"/>
          <p:nvPr/>
        </p:nvSpPr>
        <p:spPr>
          <a:xfrm>
            <a:off x="241964" y="3350628"/>
            <a:ext cx="10853666" cy="369332"/>
          </a:xfrm>
          <a:prstGeom prst="rect">
            <a:avLst/>
          </a:prstGeom>
          <a:noFill/>
        </p:spPr>
        <p:txBody>
          <a:bodyPr wrap="square" rtlCol="0">
            <a:spAutoFit/>
          </a:bodyPr>
          <a:lstStyle/>
          <a:p>
            <a:r>
              <a:rPr lang="en-GB" b="1">
                <a:latin typeface="Arial" panose="020B0604020202020204" pitchFamily="34" charset="0"/>
              </a:rPr>
              <a:t>Table: Overview of safety outcomes to Week 48 in pooled BE HEARD trials; active medication set</a:t>
            </a:r>
          </a:p>
        </p:txBody>
      </p:sp>
      <p:sp>
        <p:nvSpPr>
          <p:cNvPr id="3" name="Text Placeholder 12">
            <a:extLst>
              <a:ext uri="{FF2B5EF4-FFF2-40B4-BE49-F238E27FC236}">
                <a16:creationId xmlns:a16="http://schemas.microsoft.com/office/drawing/2014/main" id="{87A61F9C-FF7D-01E6-174B-6936D08CAAD4}"/>
              </a:ext>
            </a:extLst>
          </p:cNvPr>
          <p:cNvSpPr txBox="1">
            <a:spLocks/>
          </p:cNvSpPr>
          <p:nvPr/>
        </p:nvSpPr>
        <p:spPr>
          <a:xfrm>
            <a:off x="875375" y="6418544"/>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EXT, Extension; Q2W, Every 2 weeks; Q4W, Every 4 weeks; TEAE, Treatment-emergent adverse event </a:t>
            </a:r>
          </a:p>
        </p:txBody>
      </p:sp>
      <p:sp>
        <p:nvSpPr>
          <p:cNvPr id="4" name="Text Placeholder 10">
            <a:extLst>
              <a:ext uri="{FF2B5EF4-FFF2-40B4-BE49-F238E27FC236}">
                <a16:creationId xmlns:a16="http://schemas.microsoft.com/office/drawing/2014/main" id="{11826B70-603C-286F-AE82-6D5922DCCEA8}"/>
              </a:ext>
            </a:extLst>
          </p:cNvPr>
          <p:cNvSpPr txBox="1">
            <a:spLocks/>
          </p:cNvSpPr>
          <p:nvPr/>
        </p:nvSpPr>
        <p:spPr>
          <a:xfrm>
            <a:off x="253497" y="628838"/>
            <a:ext cx="11878524" cy="56375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Inter SemiBold" panose="02000503000000020004" pitchFamily="2" charset="0"/>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a:solidFill>
                  <a:schemeClr val="accent1"/>
                </a:solidFill>
                <a:latin typeface="+mj-lt"/>
                <a:ea typeface="Times New Roman" panose="02020603050405020304" pitchFamily="18" charset="0"/>
              </a:rPr>
              <a:t>Treatment-emergent adverse events occurred in 65.8% of people in the bimekizumab Q2W arm and in 61.6% of people in the placebo arm during the RCT period of the BE HEARD trials</a:t>
            </a:r>
            <a:endParaRPr lang="en-GB" sz="2000">
              <a:solidFill>
                <a:schemeClr val="accent1"/>
              </a:solidFill>
              <a:effectLst/>
              <a:latin typeface="+mj-lt"/>
              <a:ea typeface="Times New Roman" panose="02020603050405020304" pitchFamily="18" charset="0"/>
            </a:endParaRPr>
          </a:p>
        </p:txBody>
      </p:sp>
    </p:spTree>
    <p:extLst>
      <p:ext uri="{BB962C8B-B14F-4D97-AF65-F5344CB8AC3E}">
        <p14:creationId xmlns:p14="http://schemas.microsoft.com/office/powerpoint/2010/main" val="16293113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6DC5C-F794-2171-DC24-9C4DFCB612BB}"/>
              </a:ext>
            </a:extLst>
          </p:cNvPr>
          <p:cNvSpPr>
            <a:spLocks noGrp="1"/>
          </p:cNvSpPr>
          <p:nvPr>
            <p:ph type="title"/>
          </p:nvPr>
        </p:nvSpPr>
        <p:spPr>
          <a:xfrm>
            <a:off x="313476" y="199039"/>
            <a:ext cx="11250785" cy="592817"/>
          </a:xfrm>
        </p:spPr>
        <p:txBody>
          <a:bodyPr>
            <a:normAutofit/>
          </a:bodyPr>
          <a:lstStyle/>
          <a:p>
            <a:r>
              <a:rPr lang="en-GB" sz="2800"/>
              <a:t>BE HEARD trials </a:t>
            </a:r>
            <a:r>
              <a:rPr lang="en-GB" sz="2800" err="1"/>
              <a:t>HiSCR</a:t>
            </a:r>
            <a:r>
              <a:rPr lang="en-GB" sz="2800"/>
              <a:t> outcome summary results</a:t>
            </a:r>
          </a:p>
        </p:txBody>
      </p:sp>
      <p:sp>
        <p:nvSpPr>
          <p:cNvPr id="3" name="Text Placeholder 10">
            <a:extLst>
              <a:ext uri="{FF2B5EF4-FFF2-40B4-BE49-F238E27FC236}">
                <a16:creationId xmlns:a16="http://schemas.microsoft.com/office/drawing/2014/main" id="{1C0ECB63-E7A5-799A-5C49-2A4E19CCE5EF}"/>
              </a:ext>
            </a:extLst>
          </p:cNvPr>
          <p:cNvSpPr txBox="1">
            <a:spLocks/>
          </p:cNvSpPr>
          <p:nvPr/>
        </p:nvSpPr>
        <p:spPr>
          <a:xfrm>
            <a:off x="313476" y="791856"/>
            <a:ext cx="11878524" cy="56375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Inter SemiBold" panose="02000503000000020004" pitchFamily="2" charset="0"/>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000">
              <a:solidFill>
                <a:schemeClr val="accent1"/>
              </a:solidFill>
            </a:endParaRPr>
          </a:p>
        </p:txBody>
      </p:sp>
      <p:sp>
        <p:nvSpPr>
          <p:cNvPr id="4" name="TextBox 3">
            <a:extLst>
              <a:ext uri="{FF2B5EF4-FFF2-40B4-BE49-F238E27FC236}">
                <a16:creationId xmlns:a16="http://schemas.microsoft.com/office/drawing/2014/main" id="{B3D9EB0E-EBC2-4EFE-D47C-3D3A0DC3B170}"/>
              </a:ext>
            </a:extLst>
          </p:cNvPr>
          <p:cNvSpPr txBox="1"/>
          <p:nvPr/>
        </p:nvSpPr>
        <p:spPr>
          <a:xfrm>
            <a:off x="253497" y="1206772"/>
            <a:ext cx="10222595" cy="646331"/>
          </a:xfrm>
          <a:prstGeom prst="rect">
            <a:avLst/>
          </a:prstGeom>
          <a:noFill/>
        </p:spPr>
        <p:txBody>
          <a:bodyPr wrap="square" rtlCol="0">
            <a:spAutoFit/>
          </a:bodyPr>
          <a:lstStyle/>
          <a:p>
            <a:r>
              <a:rPr lang="en-GB" b="1"/>
              <a:t>Table: </a:t>
            </a:r>
            <a:r>
              <a:rPr lang="en-GB" sz="1800" b="1" err="1">
                <a:effectLst/>
              </a:rPr>
              <a:t>HiSCR</a:t>
            </a:r>
            <a:r>
              <a:rPr lang="en-GB" b="1"/>
              <a:t> </a:t>
            </a:r>
            <a:r>
              <a:rPr lang="en-GB" sz="1800" b="1">
                <a:effectLst/>
                <a:ea typeface="Times New Roman" panose="02020603050405020304" pitchFamily="18" charset="0"/>
              </a:rPr>
              <a:t>imputed results from the HS-ABX analyses for the whole BE HEARD cohort (both biologic-naïve and biologic-experienced people) at 16 weeks</a:t>
            </a:r>
            <a:endParaRPr lang="en-GB" b="1"/>
          </a:p>
        </p:txBody>
      </p:sp>
      <p:sp>
        <p:nvSpPr>
          <p:cNvPr id="5" name="Text Placeholder 12">
            <a:extLst>
              <a:ext uri="{FF2B5EF4-FFF2-40B4-BE49-F238E27FC236}">
                <a16:creationId xmlns:a16="http://schemas.microsoft.com/office/drawing/2014/main" id="{17C6AE19-32CC-E5AF-AE89-ECCA6BEB723E}"/>
              </a:ext>
            </a:extLst>
          </p:cNvPr>
          <p:cNvSpPr txBox="1">
            <a:spLocks/>
          </p:cNvSpPr>
          <p:nvPr/>
        </p:nvSpPr>
        <p:spPr>
          <a:xfrm>
            <a:off x="875375" y="6423217"/>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graphicFrame>
        <p:nvGraphicFramePr>
          <p:cNvPr id="10" name="Table 9">
            <a:extLst>
              <a:ext uri="{FF2B5EF4-FFF2-40B4-BE49-F238E27FC236}">
                <a16:creationId xmlns:a16="http://schemas.microsoft.com/office/drawing/2014/main" id="{4C11BE1B-EDE8-778F-C528-589BF1955258}"/>
              </a:ext>
            </a:extLst>
          </p:cNvPr>
          <p:cNvGraphicFramePr>
            <a:graphicFrameLocks noGrp="1"/>
          </p:cNvGraphicFramePr>
          <p:nvPr>
            <p:extLst>
              <p:ext uri="{D42A27DB-BD31-4B8C-83A1-F6EECF244321}">
                <p14:modId xmlns:p14="http://schemas.microsoft.com/office/powerpoint/2010/main" val="2514550274"/>
              </p:ext>
            </p:extLst>
          </p:nvPr>
        </p:nvGraphicFramePr>
        <p:xfrm>
          <a:off x="313476" y="1766521"/>
          <a:ext cx="11003147" cy="4581845"/>
        </p:xfrm>
        <a:graphic>
          <a:graphicData uri="http://schemas.openxmlformats.org/drawingml/2006/table">
            <a:tbl>
              <a:tblPr firstRow="1" firstCol="1" bandRow="1">
                <a:tableStyleId>{5C22544A-7EE6-4342-B048-85BDC9FD1C3A}</a:tableStyleId>
              </a:tblPr>
              <a:tblGrid>
                <a:gridCol w="2591078">
                  <a:extLst>
                    <a:ext uri="{9D8B030D-6E8A-4147-A177-3AD203B41FA5}">
                      <a16:colId xmlns:a16="http://schemas.microsoft.com/office/drawing/2014/main" val="2122528070"/>
                    </a:ext>
                  </a:extLst>
                </a:gridCol>
                <a:gridCol w="1803922">
                  <a:extLst>
                    <a:ext uri="{9D8B030D-6E8A-4147-A177-3AD203B41FA5}">
                      <a16:colId xmlns:a16="http://schemas.microsoft.com/office/drawing/2014/main" val="4117690399"/>
                    </a:ext>
                  </a:extLst>
                </a:gridCol>
                <a:gridCol w="1997124">
                  <a:extLst>
                    <a:ext uri="{9D8B030D-6E8A-4147-A177-3AD203B41FA5}">
                      <a16:colId xmlns:a16="http://schemas.microsoft.com/office/drawing/2014/main" val="542981277"/>
                    </a:ext>
                  </a:extLst>
                </a:gridCol>
                <a:gridCol w="2186708">
                  <a:extLst>
                    <a:ext uri="{9D8B030D-6E8A-4147-A177-3AD203B41FA5}">
                      <a16:colId xmlns:a16="http://schemas.microsoft.com/office/drawing/2014/main" val="2222594904"/>
                    </a:ext>
                  </a:extLst>
                </a:gridCol>
                <a:gridCol w="2424315">
                  <a:extLst>
                    <a:ext uri="{9D8B030D-6E8A-4147-A177-3AD203B41FA5}">
                      <a16:colId xmlns:a16="http://schemas.microsoft.com/office/drawing/2014/main" val="667879352"/>
                    </a:ext>
                  </a:extLst>
                </a:gridCol>
              </a:tblGrid>
              <a:tr h="497852">
                <a:tc>
                  <a:txBody>
                    <a:bodyPr/>
                    <a:lstStyle/>
                    <a:p>
                      <a:pPr>
                        <a:lnSpc>
                          <a:spcPct val="150000"/>
                        </a:lnSpc>
                        <a:spcBef>
                          <a:spcPts val="600"/>
                        </a:spcBef>
                        <a:spcAft>
                          <a:spcPts val="1200"/>
                        </a:spcAft>
                      </a:pPr>
                      <a:r>
                        <a:rPr lang="en-GB" sz="1700">
                          <a:effectLst/>
                        </a:rPr>
                        <a:t>Trial outcome</a:t>
                      </a:r>
                      <a:endParaRPr lang="en-GB" sz="1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032" marR="53032" marT="13749" marB="13749"/>
                </a:tc>
                <a:tc>
                  <a:txBody>
                    <a:bodyPr/>
                    <a:lstStyle/>
                    <a:p>
                      <a:pPr>
                        <a:lnSpc>
                          <a:spcPct val="150000"/>
                        </a:lnSpc>
                        <a:spcBef>
                          <a:spcPts val="600"/>
                        </a:spcBef>
                        <a:spcAft>
                          <a:spcPts val="1200"/>
                        </a:spcAft>
                      </a:pPr>
                      <a:r>
                        <a:rPr lang="en-GB" sz="1700">
                          <a:effectLst/>
                        </a:rPr>
                        <a:t>Study</a:t>
                      </a:r>
                      <a:endParaRPr lang="en-GB" sz="1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032" marR="53032" marT="13749" marB="13749"/>
                </a:tc>
                <a:tc>
                  <a:txBody>
                    <a:bodyPr/>
                    <a:lstStyle/>
                    <a:p>
                      <a:pPr>
                        <a:lnSpc>
                          <a:spcPct val="150000"/>
                        </a:lnSpc>
                        <a:spcBef>
                          <a:spcPts val="600"/>
                        </a:spcBef>
                        <a:spcAft>
                          <a:spcPts val="1200"/>
                        </a:spcAft>
                      </a:pPr>
                      <a:r>
                        <a:rPr lang="en-GB" sz="1700">
                          <a:effectLst/>
                        </a:rPr>
                        <a:t>Bimekizumab Q2W/Q2W</a:t>
                      </a:r>
                      <a:endParaRPr lang="en-GB" sz="1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032" marR="53032" marT="13749" marB="13749"/>
                </a:tc>
                <a:tc>
                  <a:txBody>
                    <a:bodyPr/>
                    <a:lstStyle/>
                    <a:p>
                      <a:pPr>
                        <a:lnSpc>
                          <a:spcPct val="150000"/>
                        </a:lnSpc>
                        <a:spcBef>
                          <a:spcPts val="600"/>
                        </a:spcBef>
                        <a:spcAft>
                          <a:spcPts val="1200"/>
                        </a:spcAft>
                      </a:pPr>
                      <a:r>
                        <a:rPr lang="en-GB" sz="1700">
                          <a:effectLst/>
                        </a:rPr>
                        <a:t>Bimekizumab Q2W/Q4W</a:t>
                      </a:r>
                      <a:endParaRPr lang="en-GB" sz="1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032" marR="53032" marT="13749" marB="13749"/>
                </a:tc>
                <a:tc>
                  <a:txBody>
                    <a:bodyPr/>
                    <a:lstStyle/>
                    <a:p>
                      <a:pPr>
                        <a:lnSpc>
                          <a:spcPct val="150000"/>
                        </a:lnSpc>
                        <a:spcBef>
                          <a:spcPts val="600"/>
                        </a:spcBef>
                        <a:spcAft>
                          <a:spcPts val="1200"/>
                        </a:spcAft>
                      </a:pPr>
                      <a:r>
                        <a:rPr lang="en-GB" sz="1700">
                          <a:effectLst/>
                        </a:rPr>
                        <a:t>Placebo</a:t>
                      </a:r>
                      <a:endParaRPr lang="en-GB" sz="1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032" marR="53032" marT="13749" marB="13749"/>
                </a:tc>
                <a:extLst>
                  <a:ext uri="{0D108BD9-81ED-4DB2-BD59-A6C34878D82A}">
                    <a16:rowId xmlns:a16="http://schemas.microsoft.com/office/drawing/2014/main" val="2481951114"/>
                  </a:ext>
                </a:extLst>
              </a:tr>
              <a:tr h="502113">
                <a:tc>
                  <a:txBody>
                    <a:bodyPr/>
                    <a:lstStyle/>
                    <a:p>
                      <a:pPr>
                        <a:lnSpc>
                          <a:spcPct val="150000"/>
                        </a:lnSpc>
                        <a:spcBef>
                          <a:spcPts val="600"/>
                        </a:spcBef>
                        <a:spcAft>
                          <a:spcPts val="1200"/>
                        </a:spcAft>
                      </a:pPr>
                      <a:r>
                        <a:rPr lang="en-GB" sz="1700">
                          <a:effectLst/>
                          <a:latin typeface="+mn-lt"/>
                          <a:ea typeface="Times New Roman" panose="02020603050405020304" pitchFamily="18" charset="0"/>
                          <a:cs typeface="Times New Roman" panose="02020603050405020304" pitchFamily="18" charset="0"/>
                        </a:rPr>
                        <a:t>HiSCR75, % (95% CI) [n]</a:t>
                      </a:r>
                    </a:p>
                  </a:txBody>
                  <a:tcPr marL="68580" marR="68580" marT="17780" marB="17780"/>
                </a:tc>
                <a:tc>
                  <a:txBody>
                    <a:bodyPr/>
                    <a:lstStyle/>
                    <a:p>
                      <a:pPr>
                        <a:lnSpc>
                          <a:spcPct val="150000"/>
                        </a:lnSpc>
                        <a:spcBef>
                          <a:spcPts val="600"/>
                        </a:spcBef>
                        <a:spcAft>
                          <a:spcPts val="1200"/>
                        </a:spcAft>
                      </a:pPr>
                      <a:r>
                        <a:rPr lang="en-GB" sz="1700">
                          <a:effectLst/>
                          <a:latin typeface="+mn-lt"/>
                          <a:ea typeface="Times New Roman" panose="02020603050405020304" pitchFamily="18" charset="0"/>
                          <a:cs typeface="Times New Roman" panose="02020603050405020304" pitchFamily="18" charset="0"/>
                        </a:rPr>
                        <a:t>BH I</a:t>
                      </a:r>
                    </a:p>
                  </a:txBody>
                  <a:tcPr marL="68580" marR="68580" marT="17780" marB="17780"/>
                </a:tc>
                <a:tc>
                  <a:txBody>
                    <a:bodyPr/>
                    <a:lstStyle/>
                    <a:p>
                      <a:pPr>
                        <a:lnSpc>
                          <a:spcPct val="150000"/>
                        </a:lnSpc>
                        <a:spcBef>
                          <a:spcPts val="600"/>
                        </a:spcBef>
                        <a:spcAft>
                          <a:spcPts val="1200"/>
                        </a:spcAft>
                      </a:pPr>
                      <a:r>
                        <a:rPr lang="en-GB" sz="1700">
                          <a:effectLst/>
                          <a:latin typeface="+mn-lt"/>
                          <a:ea typeface="Times New Roman" panose="02020603050405020304" pitchFamily="18" charset="0"/>
                          <a:cs typeface="Times New Roman" panose="02020603050405020304" pitchFamily="18" charset="0"/>
                        </a:rPr>
                        <a:t>39.9 (31.6, 48.3) [143]</a:t>
                      </a:r>
                    </a:p>
                  </a:txBody>
                  <a:tcPr marL="68580" marR="68580" marT="17780" marB="17780"/>
                </a:tc>
                <a:tc>
                  <a:txBody>
                    <a:bodyPr/>
                    <a:lstStyle/>
                    <a:p>
                      <a:pPr>
                        <a:lnSpc>
                          <a:spcPct val="150000"/>
                        </a:lnSpc>
                        <a:spcBef>
                          <a:spcPts val="600"/>
                        </a:spcBef>
                        <a:spcAft>
                          <a:spcPts val="1200"/>
                        </a:spcAft>
                      </a:pPr>
                      <a:r>
                        <a:rPr lang="en-GB" sz="1700">
                          <a:effectLst/>
                          <a:latin typeface="+mn-lt"/>
                          <a:ea typeface="Times New Roman" panose="02020603050405020304" pitchFamily="18" charset="0"/>
                          <a:cs typeface="Times New Roman" panose="02020603050405020304" pitchFamily="18" charset="0"/>
                        </a:rPr>
                        <a:t>37.4 (29.4, 45.5) [146]</a:t>
                      </a:r>
                    </a:p>
                  </a:txBody>
                  <a:tcPr marL="68580" marR="68580" marT="17780" marB="17780"/>
                </a:tc>
                <a:tc>
                  <a:txBody>
                    <a:bodyPr/>
                    <a:lstStyle/>
                    <a:p>
                      <a:pPr>
                        <a:lnSpc>
                          <a:spcPct val="150000"/>
                        </a:lnSpc>
                        <a:spcBef>
                          <a:spcPts val="600"/>
                        </a:spcBef>
                        <a:spcAft>
                          <a:spcPts val="1200"/>
                        </a:spcAft>
                      </a:pPr>
                      <a:r>
                        <a:rPr lang="en-GB" sz="1700">
                          <a:effectLst/>
                          <a:latin typeface="+mn-lt"/>
                          <a:ea typeface="Times New Roman" panose="02020603050405020304" pitchFamily="18" charset="0"/>
                          <a:cs typeface="Times New Roman" panose="02020603050405020304" pitchFamily="18" charset="0"/>
                        </a:rPr>
                        <a:t>18.3 (9.3, 27.3) [72]</a:t>
                      </a:r>
                    </a:p>
                  </a:txBody>
                  <a:tcPr marL="68580" marR="68580" marT="17780" marB="17780"/>
                </a:tc>
                <a:extLst>
                  <a:ext uri="{0D108BD9-81ED-4DB2-BD59-A6C34878D82A}">
                    <a16:rowId xmlns:a16="http://schemas.microsoft.com/office/drawing/2014/main" val="1458891321"/>
                  </a:ext>
                </a:extLst>
              </a:tr>
              <a:tr h="502113">
                <a:tc>
                  <a:txBody>
                    <a:bodyPr/>
                    <a:lstStyle/>
                    <a:p>
                      <a:pPr>
                        <a:lnSpc>
                          <a:spcPct val="150000"/>
                        </a:lnSpc>
                        <a:spcBef>
                          <a:spcPts val="600"/>
                        </a:spcBef>
                        <a:spcAft>
                          <a:spcPts val="1200"/>
                        </a:spcAft>
                      </a:pPr>
                      <a:r>
                        <a:rPr lang="en-GB" sz="1700">
                          <a:effectLst/>
                          <a:latin typeface="+mn-lt"/>
                          <a:ea typeface="Times New Roman" panose="02020603050405020304" pitchFamily="18" charset="0"/>
                          <a:cs typeface="Times New Roman" panose="02020603050405020304" pitchFamily="18" charset="0"/>
                        </a:rPr>
                        <a:t>HiSCR75, % (95% CI) [n]</a:t>
                      </a:r>
                    </a:p>
                  </a:txBody>
                  <a:tcPr marL="68580" marR="68580" marT="17780" marB="17780"/>
                </a:tc>
                <a:tc>
                  <a:txBody>
                    <a:bodyPr/>
                    <a:lstStyle/>
                    <a:p>
                      <a:pPr>
                        <a:lnSpc>
                          <a:spcPct val="150000"/>
                        </a:lnSpc>
                        <a:spcBef>
                          <a:spcPts val="600"/>
                        </a:spcBef>
                        <a:spcAft>
                          <a:spcPts val="1200"/>
                        </a:spcAft>
                      </a:pPr>
                      <a:r>
                        <a:rPr lang="en-GB" sz="1700">
                          <a:effectLst/>
                          <a:latin typeface="+mn-lt"/>
                          <a:ea typeface="Times New Roman" panose="02020603050405020304" pitchFamily="18" charset="0"/>
                          <a:cs typeface="Times New Roman" panose="02020603050405020304" pitchFamily="18" charset="0"/>
                        </a:rPr>
                        <a:t>BH II</a:t>
                      </a:r>
                    </a:p>
                  </a:txBody>
                  <a:tcPr marL="68580" marR="68580" marT="17780" marB="17780"/>
                </a:tc>
                <a:tc>
                  <a:txBody>
                    <a:bodyPr/>
                    <a:lstStyle/>
                    <a:p>
                      <a:pPr>
                        <a:lnSpc>
                          <a:spcPct val="150000"/>
                        </a:lnSpc>
                        <a:spcBef>
                          <a:spcPts val="600"/>
                        </a:spcBef>
                        <a:spcAft>
                          <a:spcPts val="1200"/>
                        </a:spcAft>
                      </a:pPr>
                      <a:r>
                        <a:rPr lang="en-GB" sz="1700">
                          <a:effectLst/>
                          <a:latin typeface="+mn-lt"/>
                          <a:ea typeface="Times New Roman" panose="02020603050405020304" pitchFamily="18" charset="0"/>
                          <a:cs typeface="Times New Roman" panose="02020603050405020304" pitchFamily="18" charset="0"/>
                        </a:rPr>
                        <a:t>38.8 (30.7, 46.9) [145]</a:t>
                      </a:r>
                    </a:p>
                  </a:txBody>
                  <a:tcPr marL="68580" marR="68580" marT="17780" marB="17780"/>
                </a:tc>
                <a:tc>
                  <a:txBody>
                    <a:bodyPr/>
                    <a:lstStyle/>
                    <a:p>
                      <a:pPr>
                        <a:lnSpc>
                          <a:spcPct val="150000"/>
                        </a:lnSpc>
                        <a:spcBef>
                          <a:spcPts val="600"/>
                        </a:spcBef>
                        <a:spcAft>
                          <a:spcPts val="1200"/>
                        </a:spcAft>
                      </a:pPr>
                      <a:r>
                        <a:rPr lang="en-GB" sz="1700">
                          <a:effectLst/>
                          <a:latin typeface="+mn-lt"/>
                          <a:ea typeface="Times New Roman" panose="02020603050405020304" pitchFamily="18" charset="0"/>
                          <a:cs typeface="Times New Roman" panose="02020603050405020304" pitchFamily="18" charset="0"/>
                        </a:rPr>
                        <a:t>40.5 (32.3, 48.7) [146]</a:t>
                      </a:r>
                    </a:p>
                  </a:txBody>
                  <a:tcPr marL="68580" marR="68580" marT="17780" marB="17780"/>
                </a:tc>
                <a:tc>
                  <a:txBody>
                    <a:bodyPr/>
                    <a:lstStyle/>
                    <a:p>
                      <a:pPr>
                        <a:lnSpc>
                          <a:spcPct val="150000"/>
                        </a:lnSpc>
                        <a:spcBef>
                          <a:spcPts val="600"/>
                        </a:spcBef>
                        <a:spcAft>
                          <a:spcPts val="1200"/>
                        </a:spcAft>
                      </a:pPr>
                      <a:r>
                        <a:rPr lang="en-GB" sz="1700">
                          <a:effectLst/>
                          <a:latin typeface="+mn-lt"/>
                          <a:ea typeface="Times New Roman" panose="02020603050405020304" pitchFamily="18" charset="0"/>
                          <a:cs typeface="Times New Roman" panose="02020603050405020304" pitchFamily="18" charset="0"/>
                        </a:rPr>
                        <a:t>15.7 (7.2, 24.1) [74]</a:t>
                      </a:r>
                    </a:p>
                  </a:txBody>
                  <a:tcPr marL="68580" marR="68580" marT="17780" marB="17780"/>
                </a:tc>
                <a:extLst>
                  <a:ext uri="{0D108BD9-81ED-4DB2-BD59-A6C34878D82A}">
                    <a16:rowId xmlns:a16="http://schemas.microsoft.com/office/drawing/2014/main" val="4159138599"/>
                  </a:ext>
                </a:extLst>
              </a:tr>
              <a:tr h="502113">
                <a:tc>
                  <a:txBody>
                    <a:bodyPr/>
                    <a:lstStyle/>
                    <a:p>
                      <a:pPr>
                        <a:lnSpc>
                          <a:spcPct val="150000"/>
                        </a:lnSpc>
                        <a:spcBef>
                          <a:spcPts val="600"/>
                        </a:spcBef>
                        <a:spcAft>
                          <a:spcPts val="1200"/>
                        </a:spcAft>
                      </a:pPr>
                      <a:r>
                        <a:rPr lang="en-GB" sz="1700">
                          <a:effectLst/>
                          <a:latin typeface="+mn-lt"/>
                          <a:ea typeface="Times New Roman" panose="02020603050405020304" pitchFamily="18" charset="0"/>
                          <a:cs typeface="Times New Roman" panose="02020603050405020304" pitchFamily="18" charset="0"/>
                        </a:rPr>
                        <a:t>HiSCR25, % (95% CI) [n]</a:t>
                      </a:r>
                    </a:p>
                  </a:txBody>
                  <a:tcPr marL="68580" marR="68580" marT="17780" marB="17780" anchor="ctr"/>
                </a:tc>
                <a:tc>
                  <a:txBody>
                    <a:bodyPr/>
                    <a:lstStyle/>
                    <a:p>
                      <a:pPr>
                        <a:lnSpc>
                          <a:spcPct val="150000"/>
                        </a:lnSpc>
                        <a:spcBef>
                          <a:spcPts val="600"/>
                        </a:spcBef>
                        <a:spcAft>
                          <a:spcPts val="1200"/>
                        </a:spcAft>
                      </a:pPr>
                      <a:r>
                        <a:rPr lang="en-GB" sz="1700">
                          <a:effectLst/>
                          <a:latin typeface="+mn-lt"/>
                          <a:ea typeface="Times New Roman" panose="02020603050405020304" pitchFamily="18" charset="0"/>
                          <a:cs typeface="Times New Roman" panose="02020603050405020304" pitchFamily="18" charset="0"/>
                        </a:rPr>
                        <a:t>Pooled</a:t>
                      </a:r>
                    </a:p>
                  </a:txBody>
                  <a:tcPr marL="68580" marR="68580" marT="17780" marB="17780"/>
                </a:tc>
                <a:tc>
                  <a:txBody>
                    <a:bodyPr/>
                    <a:lstStyle/>
                    <a:p>
                      <a:pPr>
                        <a:lnSpc>
                          <a:spcPct val="150000"/>
                        </a:lnSpc>
                        <a:spcBef>
                          <a:spcPts val="600"/>
                        </a:spcBef>
                        <a:spcAft>
                          <a:spcPts val="1200"/>
                        </a:spcAft>
                      </a:pPr>
                      <a:r>
                        <a:rPr lang="en-GB" sz="1700" u="sng" dirty="0" err="1">
                          <a:solidFill>
                            <a:srgbClr val="000000"/>
                          </a:solidFill>
                          <a:effectLst/>
                          <a:highlight>
                            <a:srgbClr val="000000"/>
                          </a:highlight>
                          <a:latin typeface="+mn-lt"/>
                          <a:ea typeface="Times New Roman" panose="02020603050405020304" pitchFamily="18" charset="0"/>
                          <a:cs typeface="Times New Roman" panose="02020603050405020304" pitchFamily="18" charset="0"/>
                        </a:rPr>
                        <a:t>Xxxxxxxxxxxx</a:t>
                      </a:r>
                      <a:r>
                        <a:rPr lang="en-GB" sz="1700" u="sng" dirty="0">
                          <a:solidFill>
                            <a:srgbClr val="000000"/>
                          </a:solidFill>
                          <a:effectLst/>
                          <a:highlight>
                            <a:srgbClr val="000000"/>
                          </a:highlight>
                          <a:latin typeface="+mn-lt"/>
                          <a:ea typeface="Times New Roman" panose="02020603050405020304" pitchFamily="18" charset="0"/>
                          <a:cs typeface="Times New Roman" panose="02020603050405020304" pitchFamily="18" charset="0"/>
                        </a:rPr>
                        <a:t> </a:t>
                      </a:r>
                      <a:r>
                        <a:rPr lang="en-GB" sz="1700" u="sng" dirty="0">
                          <a:effectLst/>
                          <a:latin typeface="+mn-lt"/>
                          <a:ea typeface="Times New Roman" panose="02020603050405020304" pitchFamily="18" charset="0"/>
                          <a:cs typeface="Times New Roman" panose="02020603050405020304" pitchFamily="18" charset="0"/>
                        </a:rPr>
                        <a:t>[288]</a:t>
                      </a:r>
                      <a:endParaRPr lang="en-GB" sz="1700" dirty="0">
                        <a:effectLst/>
                        <a:latin typeface="+mn-lt"/>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50000"/>
                        </a:lnSpc>
                        <a:spcBef>
                          <a:spcPts val="600"/>
                        </a:spcBef>
                        <a:spcAft>
                          <a:spcPts val="1200"/>
                        </a:spcAft>
                      </a:pPr>
                      <a:r>
                        <a:rPr lang="en-GB" sz="1700" u="sng" dirty="0" err="1">
                          <a:solidFill>
                            <a:srgbClr val="000000"/>
                          </a:solidFill>
                          <a:effectLst/>
                          <a:highlight>
                            <a:srgbClr val="000000"/>
                          </a:highlight>
                          <a:latin typeface="+mn-lt"/>
                          <a:ea typeface="Times New Roman" panose="02020603050405020304" pitchFamily="18" charset="0"/>
                          <a:cs typeface="Times New Roman" panose="02020603050405020304" pitchFamily="18" charset="0"/>
                        </a:rPr>
                        <a:t>Xxxxxxxxxxxx</a:t>
                      </a:r>
                      <a:r>
                        <a:rPr lang="en-GB" sz="1700" u="sng" dirty="0">
                          <a:solidFill>
                            <a:srgbClr val="000000"/>
                          </a:solidFill>
                          <a:effectLst/>
                          <a:highlight>
                            <a:srgbClr val="000000"/>
                          </a:highlight>
                          <a:latin typeface="+mn-lt"/>
                          <a:ea typeface="Times New Roman" panose="02020603050405020304" pitchFamily="18" charset="0"/>
                          <a:cs typeface="Times New Roman" panose="02020603050405020304" pitchFamily="18" charset="0"/>
                        </a:rPr>
                        <a:t>    </a:t>
                      </a:r>
                      <a:r>
                        <a:rPr lang="en-GB" sz="1700" u="sng" dirty="0">
                          <a:effectLst/>
                          <a:latin typeface="+mn-lt"/>
                          <a:ea typeface="Times New Roman" panose="02020603050405020304" pitchFamily="18" charset="0"/>
                          <a:cs typeface="Times New Roman" panose="02020603050405020304" pitchFamily="18" charset="0"/>
                        </a:rPr>
                        <a:t>[292]</a:t>
                      </a:r>
                      <a:endParaRPr lang="en-GB" sz="1700" dirty="0">
                        <a:effectLst/>
                        <a:latin typeface="+mn-lt"/>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50000"/>
                        </a:lnSpc>
                        <a:spcBef>
                          <a:spcPts val="600"/>
                        </a:spcBef>
                        <a:spcAft>
                          <a:spcPts val="1200"/>
                        </a:spcAft>
                      </a:pPr>
                      <a:r>
                        <a:rPr lang="en-GB" sz="1700" u="sng" dirty="0" err="1">
                          <a:solidFill>
                            <a:srgbClr val="000000"/>
                          </a:solidFill>
                          <a:effectLst/>
                          <a:highlight>
                            <a:srgbClr val="000000"/>
                          </a:highlight>
                          <a:latin typeface="+mn-lt"/>
                          <a:ea typeface="Times New Roman" panose="02020603050405020304" pitchFamily="18" charset="0"/>
                          <a:cs typeface="Times New Roman" panose="02020603050405020304" pitchFamily="18" charset="0"/>
                        </a:rPr>
                        <a:t>Xxxxxxxxxxxx</a:t>
                      </a:r>
                      <a:r>
                        <a:rPr lang="en-GB" sz="1700" u="sng" dirty="0">
                          <a:solidFill>
                            <a:srgbClr val="000000"/>
                          </a:solidFill>
                          <a:effectLst/>
                          <a:highlight>
                            <a:srgbClr val="000000"/>
                          </a:highlight>
                          <a:latin typeface="+mn-lt"/>
                          <a:ea typeface="Times New Roman" panose="02020603050405020304" pitchFamily="18" charset="0"/>
                          <a:cs typeface="Times New Roman" panose="02020603050405020304" pitchFamily="18" charset="0"/>
                        </a:rPr>
                        <a:t>        </a:t>
                      </a:r>
                      <a:r>
                        <a:rPr lang="en-GB" sz="1700" u="sng" dirty="0">
                          <a:effectLst/>
                          <a:latin typeface="+mn-lt"/>
                          <a:ea typeface="Times New Roman" panose="02020603050405020304" pitchFamily="18" charset="0"/>
                          <a:cs typeface="Times New Roman" panose="02020603050405020304" pitchFamily="18" charset="0"/>
                        </a:rPr>
                        <a:t>[146]</a:t>
                      </a:r>
                      <a:endParaRPr lang="en-GB" sz="1700" dirty="0">
                        <a:effectLst/>
                        <a:latin typeface="+mn-lt"/>
                        <a:ea typeface="Times New Roman" panose="02020603050405020304" pitchFamily="18" charset="0"/>
                        <a:cs typeface="Times New Roman" panose="02020603050405020304" pitchFamily="18" charset="0"/>
                      </a:endParaRPr>
                    </a:p>
                  </a:txBody>
                  <a:tcPr marL="68580" marR="68580" marT="17780" marB="17780"/>
                </a:tc>
                <a:extLst>
                  <a:ext uri="{0D108BD9-81ED-4DB2-BD59-A6C34878D82A}">
                    <a16:rowId xmlns:a16="http://schemas.microsoft.com/office/drawing/2014/main" val="3583426929"/>
                  </a:ext>
                </a:extLst>
              </a:tr>
              <a:tr h="502113">
                <a:tc>
                  <a:txBody>
                    <a:bodyPr/>
                    <a:lstStyle/>
                    <a:p>
                      <a:pPr>
                        <a:lnSpc>
                          <a:spcPct val="150000"/>
                        </a:lnSpc>
                        <a:spcBef>
                          <a:spcPts val="600"/>
                        </a:spcBef>
                        <a:spcAft>
                          <a:spcPts val="1200"/>
                        </a:spcAft>
                      </a:pPr>
                      <a:r>
                        <a:rPr lang="en-GB" sz="1700">
                          <a:effectLst/>
                          <a:latin typeface="+mn-lt"/>
                          <a:ea typeface="Times New Roman" panose="02020603050405020304" pitchFamily="18" charset="0"/>
                          <a:cs typeface="Times New Roman" panose="02020603050405020304" pitchFamily="18" charset="0"/>
                        </a:rPr>
                        <a:t>HiSCR90, % (95% CI) [n]</a:t>
                      </a:r>
                    </a:p>
                  </a:txBody>
                  <a:tcPr marL="68580" marR="68580" marT="17780" marB="17780"/>
                </a:tc>
                <a:tc>
                  <a:txBody>
                    <a:bodyPr/>
                    <a:lstStyle/>
                    <a:p>
                      <a:pPr>
                        <a:lnSpc>
                          <a:spcPct val="150000"/>
                        </a:lnSpc>
                        <a:spcBef>
                          <a:spcPts val="600"/>
                        </a:spcBef>
                        <a:spcAft>
                          <a:spcPts val="1200"/>
                        </a:spcAft>
                      </a:pPr>
                      <a:r>
                        <a:rPr lang="en-GB" sz="1700">
                          <a:effectLst/>
                          <a:latin typeface="+mn-lt"/>
                          <a:ea typeface="Times New Roman" panose="02020603050405020304" pitchFamily="18" charset="0"/>
                          <a:cs typeface="Times New Roman" panose="02020603050405020304" pitchFamily="18" charset="0"/>
                        </a:rPr>
                        <a:t>Pooled</a:t>
                      </a:r>
                    </a:p>
                  </a:txBody>
                  <a:tcPr marL="68580" marR="68580" marT="17780" marB="17780"/>
                </a:tc>
                <a:tc>
                  <a:txBody>
                    <a:bodyPr/>
                    <a:lstStyle/>
                    <a:p>
                      <a:pPr>
                        <a:lnSpc>
                          <a:spcPct val="150000"/>
                        </a:lnSpc>
                        <a:spcBef>
                          <a:spcPts val="600"/>
                        </a:spcBef>
                        <a:spcAft>
                          <a:spcPts val="1200"/>
                        </a:spcAft>
                      </a:pPr>
                      <a:r>
                        <a:rPr lang="en-GB" sz="1700">
                          <a:effectLst/>
                          <a:latin typeface="+mn-lt"/>
                          <a:ea typeface="Times New Roman" panose="02020603050405020304" pitchFamily="18" charset="0"/>
                          <a:cs typeface="Times New Roman" panose="02020603050405020304" pitchFamily="18" charset="0"/>
                        </a:rPr>
                        <a:t>21.0 (16.1, 25.8) [288]</a:t>
                      </a:r>
                    </a:p>
                  </a:txBody>
                  <a:tcPr marL="68580" marR="68580" marT="17780" marB="17780"/>
                </a:tc>
                <a:tc>
                  <a:txBody>
                    <a:bodyPr/>
                    <a:lstStyle/>
                    <a:p>
                      <a:pPr>
                        <a:lnSpc>
                          <a:spcPct val="150000"/>
                        </a:lnSpc>
                        <a:spcBef>
                          <a:spcPts val="600"/>
                        </a:spcBef>
                        <a:spcAft>
                          <a:spcPts val="1200"/>
                        </a:spcAft>
                      </a:pPr>
                      <a:r>
                        <a:rPr lang="en-GB" sz="1700">
                          <a:effectLst/>
                          <a:latin typeface="+mn-lt"/>
                          <a:ea typeface="Times New Roman" panose="02020603050405020304" pitchFamily="18" charset="0"/>
                          <a:cs typeface="Times New Roman" panose="02020603050405020304" pitchFamily="18" charset="0"/>
                        </a:rPr>
                        <a:t>22.0 (17.2, 26.9) [292]</a:t>
                      </a:r>
                    </a:p>
                  </a:txBody>
                  <a:tcPr marL="68580" marR="68580" marT="17780" marB="17780"/>
                </a:tc>
                <a:tc>
                  <a:txBody>
                    <a:bodyPr/>
                    <a:lstStyle/>
                    <a:p>
                      <a:pPr>
                        <a:lnSpc>
                          <a:spcPct val="150000"/>
                        </a:lnSpc>
                        <a:spcBef>
                          <a:spcPts val="600"/>
                        </a:spcBef>
                        <a:spcAft>
                          <a:spcPts val="1200"/>
                        </a:spcAft>
                      </a:pPr>
                      <a:r>
                        <a:rPr lang="en-GB" sz="1700">
                          <a:effectLst/>
                          <a:latin typeface="+mn-lt"/>
                          <a:ea typeface="Times New Roman" panose="02020603050405020304" pitchFamily="18" charset="0"/>
                          <a:cs typeface="Times New Roman" panose="02020603050405020304" pitchFamily="18" charset="0"/>
                        </a:rPr>
                        <a:t>8.5 (3.9, 13.1) [146]</a:t>
                      </a:r>
                    </a:p>
                  </a:txBody>
                  <a:tcPr marL="68580" marR="68580" marT="17780" marB="17780"/>
                </a:tc>
                <a:extLst>
                  <a:ext uri="{0D108BD9-81ED-4DB2-BD59-A6C34878D82A}">
                    <a16:rowId xmlns:a16="http://schemas.microsoft.com/office/drawing/2014/main" val="284750700"/>
                  </a:ext>
                </a:extLst>
              </a:tr>
              <a:tr h="502113">
                <a:tc>
                  <a:txBody>
                    <a:bodyPr/>
                    <a:lstStyle/>
                    <a:p>
                      <a:pPr>
                        <a:lnSpc>
                          <a:spcPct val="150000"/>
                        </a:lnSpc>
                        <a:spcBef>
                          <a:spcPts val="600"/>
                        </a:spcBef>
                        <a:spcAft>
                          <a:spcPts val="1200"/>
                        </a:spcAft>
                      </a:pPr>
                      <a:r>
                        <a:rPr lang="en-GB" sz="1700">
                          <a:effectLst/>
                          <a:latin typeface="+mn-lt"/>
                          <a:ea typeface="Times New Roman" panose="02020603050405020304" pitchFamily="18" charset="0"/>
                          <a:cs typeface="Times New Roman" panose="02020603050405020304" pitchFamily="18" charset="0"/>
                        </a:rPr>
                        <a:t>HiSCR100, % (95% CI) [n]</a:t>
                      </a:r>
                    </a:p>
                  </a:txBody>
                  <a:tcPr marL="68580" marR="68580" marT="17780" marB="17780"/>
                </a:tc>
                <a:tc>
                  <a:txBody>
                    <a:bodyPr/>
                    <a:lstStyle/>
                    <a:p>
                      <a:pPr>
                        <a:lnSpc>
                          <a:spcPct val="150000"/>
                        </a:lnSpc>
                        <a:spcBef>
                          <a:spcPts val="600"/>
                        </a:spcBef>
                        <a:spcAft>
                          <a:spcPts val="1200"/>
                        </a:spcAft>
                      </a:pPr>
                      <a:r>
                        <a:rPr lang="en-GB" sz="1700">
                          <a:effectLst/>
                          <a:latin typeface="+mn-lt"/>
                          <a:ea typeface="Times New Roman" panose="02020603050405020304" pitchFamily="18" charset="0"/>
                          <a:cs typeface="Times New Roman" panose="02020603050405020304" pitchFamily="18" charset="0"/>
                        </a:rPr>
                        <a:t>Pooled</a:t>
                      </a:r>
                    </a:p>
                  </a:txBody>
                  <a:tcPr marL="68580" marR="68580" marT="17780" marB="17780"/>
                </a:tc>
                <a:tc>
                  <a:txBody>
                    <a:bodyPr/>
                    <a:lstStyle/>
                    <a:p>
                      <a:pPr>
                        <a:lnSpc>
                          <a:spcPct val="150000"/>
                        </a:lnSpc>
                        <a:spcBef>
                          <a:spcPts val="600"/>
                        </a:spcBef>
                        <a:spcAft>
                          <a:spcPts val="1200"/>
                        </a:spcAft>
                      </a:pPr>
                      <a:r>
                        <a:rPr lang="en-GB" sz="1700">
                          <a:effectLst/>
                          <a:latin typeface="+mn-lt"/>
                          <a:ea typeface="Times New Roman" panose="02020603050405020304" pitchFamily="18" charset="0"/>
                          <a:cs typeface="Times New Roman" panose="02020603050405020304" pitchFamily="18" charset="0"/>
                        </a:rPr>
                        <a:t>15.6 (11.2, 19.9) [288]</a:t>
                      </a:r>
                    </a:p>
                  </a:txBody>
                  <a:tcPr marL="68580" marR="68580" marT="17780" marB="17780"/>
                </a:tc>
                <a:tc>
                  <a:txBody>
                    <a:bodyPr/>
                    <a:lstStyle/>
                    <a:p>
                      <a:pPr>
                        <a:lnSpc>
                          <a:spcPct val="150000"/>
                        </a:lnSpc>
                        <a:spcBef>
                          <a:spcPts val="600"/>
                        </a:spcBef>
                        <a:spcAft>
                          <a:spcPts val="1200"/>
                        </a:spcAft>
                      </a:pPr>
                      <a:r>
                        <a:rPr lang="en-GB" sz="1700">
                          <a:effectLst/>
                          <a:latin typeface="+mn-lt"/>
                          <a:ea typeface="Times New Roman" panose="02020603050405020304" pitchFamily="18" charset="0"/>
                          <a:cs typeface="Times New Roman" panose="02020603050405020304" pitchFamily="18" charset="0"/>
                        </a:rPr>
                        <a:t>16.6 (12.2, 21.1) [292]</a:t>
                      </a:r>
                    </a:p>
                  </a:txBody>
                  <a:tcPr marL="68580" marR="68580" marT="17780" marB="17780"/>
                </a:tc>
                <a:tc>
                  <a:txBody>
                    <a:bodyPr/>
                    <a:lstStyle/>
                    <a:p>
                      <a:pPr>
                        <a:lnSpc>
                          <a:spcPct val="150000"/>
                        </a:lnSpc>
                        <a:spcBef>
                          <a:spcPts val="600"/>
                        </a:spcBef>
                        <a:spcAft>
                          <a:spcPts val="1200"/>
                        </a:spcAft>
                      </a:pPr>
                      <a:r>
                        <a:rPr lang="en-GB" sz="1700" dirty="0">
                          <a:effectLst/>
                          <a:latin typeface="+mn-lt"/>
                          <a:ea typeface="Times New Roman" panose="02020603050405020304" pitchFamily="18" charset="0"/>
                          <a:cs typeface="Times New Roman" panose="02020603050405020304" pitchFamily="18" charset="0"/>
                        </a:rPr>
                        <a:t>5.6 (1.8, 9.4) [146]</a:t>
                      </a:r>
                    </a:p>
                  </a:txBody>
                  <a:tcPr marL="68580" marR="68580" marT="17780" marB="17780"/>
                </a:tc>
                <a:extLst>
                  <a:ext uri="{0D108BD9-81ED-4DB2-BD59-A6C34878D82A}">
                    <a16:rowId xmlns:a16="http://schemas.microsoft.com/office/drawing/2014/main" val="2476012711"/>
                  </a:ext>
                </a:extLst>
              </a:tr>
            </a:tbl>
          </a:graphicData>
        </a:graphic>
      </p:graphicFrame>
      <p:sp>
        <p:nvSpPr>
          <p:cNvPr id="6" name="Rectangle 5" descr="Marker showing slides are confidential ">
            <a:extLst>
              <a:ext uri="{FF2B5EF4-FFF2-40B4-BE49-F238E27FC236}">
                <a16:creationId xmlns:a16="http://schemas.microsoft.com/office/drawing/2014/main" id="{E7F78B91-79BF-26B5-0F23-9E72AAEB79F6}"/>
              </a:ext>
              <a:ext uri="{C183D7F6-B498-43B3-948B-1728B52AA6E4}">
                <adec:decorative xmlns:adec="http://schemas.microsoft.com/office/drawing/2017/decorative" val="0"/>
              </a:ext>
            </a:extLst>
          </p:cNvPr>
          <p:cNvSpPr/>
          <p:nvPr/>
        </p:nvSpPr>
        <p:spPr>
          <a:xfrm>
            <a:off x="5334000" y="0"/>
            <a:ext cx="15240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a:latin typeface="Arial" panose="020B0604020202020204" pitchFamily="34" charset="0"/>
              </a:rPr>
              <a:t>CONFIDENTIAL</a:t>
            </a:r>
          </a:p>
        </p:txBody>
      </p:sp>
      <p:sp>
        <p:nvSpPr>
          <p:cNvPr id="7" name="Text Placeholder 12">
            <a:extLst>
              <a:ext uri="{FF2B5EF4-FFF2-40B4-BE49-F238E27FC236}">
                <a16:creationId xmlns:a16="http://schemas.microsoft.com/office/drawing/2014/main" id="{BBD1F66B-F877-CC0F-ADDC-19C6D141F72F}"/>
              </a:ext>
            </a:extLst>
          </p:cNvPr>
          <p:cNvSpPr txBox="1">
            <a:spLocks/>
          </p:cNvSpPr>
          <p:nvPr/>
        </p:nvSpPr>
        <p:spPr>
          <a:xfrm>
            <a:off x="875375" y="6418544"/>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BH, BE HEARD; CI, Confidence interval; </a:t>
            </a:r>
            <a:r>
              <a:rPr lang="en-GB" err="1"/>
              <a:t>HiSCR</a:t>
            </a:r>
            <a:r>
              <a:rPr lang="en-GB"/>
              <a:t>, Hidradenitis Suppurativa Clinical Response; Q2W, Every 2 weeks; Q4W, Every 4 weeks</a:t>
            </a:r>
          </a:p>
        </p:txBody>
      </p:sp>
      <p:sp>
        <p:nvSpPr>
          <p:cNvPr id="8" name="Text Placeholder 10">
            <a:extLst>
              <a:ext uri="{FF2B5EF4-FFF2-40B4-BE49-F238E27FC236}">
                <a16:creationId xmlns:a16="http://schemas.microsoft.com/office/drawing/2014/main" id="{443F1347-897E-2ECC-BF2C-2831440F1938}"/>
              </a:ext>
            </a:extLst>
          </p:cNvPr>
          <p:cNvSpPr txBox="1">
            <a:spLocks/>
          </p:cNvSpPr>
          <p:nvPr/>
        </p:nvSpPr>
        <p:spPr>
          <a:xfrm>
            <a:off x="253497" y="580157"/>
            <a:ext cx="11878524" cy="56375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Inter SemiBold" panose="02000503000000020004" pitchFamily="2" charset="0"/>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a:solidFill>
                  <a:schemeClr val="accent1"/>
                </a:solidFill>
                <a:latin typeface="+mj-lt"/>
                <a:ea typeface="Times New Roman" panose="02020603050405020304" pitchFamily="18" charset="0"/>
              </a:rPr>
              <a:t>Results from the BE HEARD trials at 16 weeks indicates that bimekizumab was superior to placebo for the </a:t>
            </a:r>
            <a:r>
              <a:rPr lang="en-GB" sz="2000" err="1">
                <a:solidFill>
                  <a:schemeClr val="accent1"/>
                </a:solidFill>
                <a:latin typeface="+mj-lt"/>
                <a:ea typeface="Times New Roman" panose="02020603050405020304" pitchFamily="18" charset="0"/>
              </a:rPr>
              <a:t>HiSCR</a:t>
            </a:r>
            <a:r>
              <a:rPr lang="en-GB" sz="2000">
                <a:solidFill>
                  <a:schemeClr val="accent1"/>
                </a:solidFill>
                <a:latin typeface="+mj-lt"/>
                <a:ea typeface="Times New Roman" panose="02020603050405020304" pitchFamily="18" charset="0"/>
              </a:rPr>
              <a:t> outcomes for the whole BE HEARD cohort</a:t>
            </a:r>
          </a:p>
        </p:txBody>
      </p:sp>
    </p:spTree>
    <p:extLst>
      <p:ext uri="{BB962C8B-B14F-4D97-AF65-F5344CB8AC3E}">
        <p14:creationId xmlns:p14="http://schemas.microsoft.com/office/powerpoint/2010/main" val="18780306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6DC5C-F794-2171-DC24-9C4DFCB612BB}"/>
              </a:ext>
            </a:extLst>
          </p:cNvPr>
          <p:cNvSpPr>
            <a:spLocks noGrp="1"/>
          </p:cNvSpPr>
          <p:nvPr>
            <p:ph type="title"/>
          </p:nvPr>
        </p:nvSpPr>
        <p:spPr>
          <a:xfrm>
            <a:off x="313476" y="263524"/>
            <a:ext cx="11250785" cy="592817"/>
          </a:xfrm>
        </p:spPr>
        <p:txBody>
          <a:bodyPr>
            <a:normAutofit fontScale="90000"/>
          </a:bodyPr>
          <a:lstStyle/>
          <a:p>
            <a:r>
              <a:rPr lang="en-GB" sz="2800"/>
              <a:t>BE HEARD trials </a:t>
            </a:r>
            <a:r>
              <a:rPr lang="en-GB" sz="2800" err="1"/>
              <a:t>HiSCR</a:t>
            </a:r>
            <a:r>
              <a:rPr lang="en-GB" sz="2800"/>
              <a:t> outcome summary results for biologic-experienced population</a:t>
            </a:r>
          </a:p>
        </p:txBody>
      </p:sp>
      <p:sp>
        <p:nvSpPr>
          <p:cNvPr id="3" name="Text Placeholder 10">
            <a:extLst>
              <a:ext uri="{FF2B5EF4-FFF2-40B4-BE49-F238E27FC236}">
                <a16:creationId xmlns:a16="http://schemas.microsoft.com/office/drawing/2014/main" id="{1C0ECB63-E7A5-799A-5C49-2A4E19CCE5EF}"/>
              </a:ext>
            </a:extLst>
          </p:cNvPr>
          <p:cNvSpPr txBox="1">
            <a:spLocks/>
          </p:cNvSpPr>
          <p:nvPr/>
        </p:nvSpPr>
        <p:spPr>
          <a:xfrm>
            <a:off x="313476" y="791856"/>
            <a:ext cx="11878524" cy="56375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Inter SemiBold" panose="02000503000000020004" pitchFamily="2" charset="0"/>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000">
              <a:solidFill>
                <a:schemeClr val="accent1"/>
              </a:solidFill>
            </a:endParaRPr>
          </a:p>
        </p:txBody>
      </p:sp>
      <p:sp>
        <p:nvSpPr>
          <p:cNvPr id="4" name="TextBox 3">
            <a:extLst>
              <a:ext uri="{FF2B5EF4-FFF2-40B4-BE49-F238E27FC236}">
                <a16:creationId xmlns:a16="http://schemas.microsoft.com/office/drawing/2014/main" id="{B3D9EB0E-EBC2-4EFE-D47C-3D3A0DC3B170}"/>
              </a:ext>
            </a:extLst>
          </p:cNvPr>
          <p:cNvSpPr txBox="1"/>
          <p:nvPr/>
        </p:nvSpPr>
        <p:spPr>
          <a:xfrm>
            <a:off x="253497" y="1733954"/>
            <a:ext cx="10222595" cy="923330"/>
          </a:xfrm>
          <a:prstGeom prst="rect">
            <a:avLst/>
          </a:prstGeom>
          <a:noFill/>
        </p:spPr>
        <p:txBody>
          <a:bodyPr wrap="square" rtlCol="0">
            <a:spAutoFit/>
          </a:bodyPr>
          <a:lstStyle/>
          <a:p>
            <a:r>
              <a:rPr lang="en-GB" b="1"/>
              <a:t>Table: </a:t>
            </a:r>
            <a:r>
              <a:rPr lang="en-GB" sz="1800" b="1">
                <a:effectLst/>
              </a:rPr>
              <a:t>Results of the pooled BE HEARD trials at 16 weeks for the clinical response outcomes (biologic-experienced participants only)</a:t>
            </a:r>
            <a:endParaRPr lang="en-GB" b="1"/>
          </a:p>
          <a:p>
            <a:endParaRPr lang="en-GB" b="1"/>
          </a:p>
        </p:txBody>
      </p:sp>
      <p:sp>
        <p:nvSpPr>
          <p:cNvPr id="5" name="Text Placeholder 12">
            <a:extLst>
              <a:ext uri="{FF2B5EF4-FFF2-40B4-BE49-F238E27FC236}">
                <a16:creationId xmlns:a16="http://schemas.microsoft.com/office/drawing/2014/main" id="{17C6AE19-32CC-E5AF-AE89-ECCA6BEB723E}"/>
              </a:ext>
            </a:extLst>
          </p:cNvPr>
          <p:cNvSpPr txBox="1">
            <a:spLocks/>
          </p:cNvSpPr>
          <p:nvPr/>
        </p:nvSpPr>
        <p:spPr>
          <a:xfrm>
            <a:off x="875375" y="6423217"/>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graphicFrame>
        <p:nvGraphicFramePr>
          <p:cNvPr id="10" name="Table 9">
            <a:extLst>
              <a:ext uri="{FF2B5EF4-FFF2-40B4-BE49-F238E27FC236}">
                <a16:creationId xmlns:a16="http://schemas.microsoft.com/office/drawing/2014/main" id="{4C11BE1B-EDE8-778F-C528-589BF1955258}"/>
              </a:ext>
            </a:extLst>
          </p:cNvPr>
          <p:cNvGraphicFramePr>
            <a:graphicFrameLocks noGrp="1"/>
          </p:cNvGraphicFramePr>
          <p:nvPr>
            <p:extLst>
              <p:ext uri="{D42A27DB-BD31-4B8C-83A1-F6EECF244321}">
                <p14:modId xmlns:p14="http://schemas.microsoft.com/office/powerpoint/2010/main" val="1762347994"/>
              </p:ext>
            </p:extLst>
          </p:nvPr>
        </p:nvGraphicFramePr>
        <p:xfrm>
          <a:off x="313476" y="2370568"/>
          <a:ext cx="11404031" cy="3811482"/>
        </p:xfrm>
        <a:graphic>
          <a:graphicData uri="http://schemas.openxmlformats.org/drawingml/2006/table">
            <a:tbl>
              <a:tblPr firstRow="1" firstCol="1" bandRow="1">
                <a:tableStyleId>{5C22544A-7EE6-4342-B048-85BDC9FD1C3A}</a:tableStyleId>
              </a:tblPr>
              <a:tblGrid>
                <a:gridCol w="3207869">
                  <a:extLst>
                    <a:ext uri="{9D8B030D-6E8A-4147-A177-3AD203B41FA5}">
                      <a16:colId xmlns:a16="http://schemas.microsoft.com/office/drawing/2014/main" val="2122528070"/>
                    </a:ext>
                  </a:extLst>
                </a:gridCol>
                <a:gridCol w="2597376">
                  <a:extLst>
                    <a:ext uri="{9D8B030D-6E8A-4147-A177-3AD203B41FA5}">
                      <a16:colId xmlns:a16="http://schemas.microsoft.com/office/drawing/2014/main" val="1657026456"/>
                    </a:ext>
                  </a:extLst>
                </a:gridCol>
                <a:gridCol w="2597376">
                  <a:extLst>
                    <a:ext uri="{9D8B030D-6E8A-4147-A177-3AD203B41FA5}">
                      <a16:colId xmlns:a16="http://schemas.microsoft.com/office/drawing/2014/main" val="2222594904"/>
                    </a:ext>
                  </a:extLst>
                </a:gridCol>
                <a:gridCol w="3001410">
                  <a:extLst>
                    <a:ext uri="{9D8B030D-6E8A-4147-A177-3AD203B41FA5}">
                      <a16:colId xmlns:a16="http://schemas.microsoft.com/office/drawing/2014/main" val="667879352"/>
                    </a:ext>
                  </a:extLst>
                </a:gridCol>
              </a:tblGrid>
              <a:tr h="754277">
                <a:tc>
                  <a:txBody>
                    <a:bodyPr/>
                    <a:lstStyle/>
                    <a:p>
                      <a:pPr>
                        <a:lnSpc>
                          <a:spcPct val="150000"/>
                        </a:lnSpc>
                        <a:spcBef>
                          <a:spcPts val="600"/>
                        </a:spcBef>
                        <a:spcAft>
                          <a:spcPts val="1200"/>
                        </a:spcAft>
                      </a:pPr>
                      <a:r>
                        <a:rPr lang="en-GB" sz="1800">
                          <a:effectLst/>
                          <a:latin typeface="+mn-lt"/>
                        </a:rPr>
                        <a:t>Trial outcome</a:t>
                      </a:r>
                      <a:endParaRPr lang="en-GB" sz="1800">
                        <a:effectLst/>
                        <a:latin typeface="+mn-lt"/>
                        <a:ea typeface="Times New Roman" panose="02020603050405020304" pitchFamily="18" charset="0"/>
                        <a:cs typeface="Times New Roman" panose="02020603050405020304" pitchFamily="18" charset="0"/>
                      </a:endParaRPr>
                    </a:p>
                  </a:txBody>
                  <a:tcPr marL="53032" marR="53032" marT="13749" marB="13749"/>
                </a:tc>
                <a:tc>
                  <a:txBody>
                    <a:bodyPr/>
                    <a:lstStyle/>
                    <a:p>
                      <a:pPr marL="0" marR="0" lvl="0" indent="0" algn="l" defTabSz="914400" rtl="0" eaLnBrk="1" fontAlgn="auto" latinLnBrk="0" hangingPunct="1">
                        <a:lnSpc>
                          <a:spcPct val="150000"/>
                        </a:lnSpc>
                        <a:spcBef>
                          <a:spcPts val="600"/>
                        </a:spcBef>
                        <a:spcAft>
                          <a:spcPts val="1200"/>
                        </a:spcAft>
                        <a:buClrTx/>
                        <a:buSzTx/>
                        <a:buFontTx/>
                        <a:buNone/>
                        <a:tabLst/>
                        <a:defRPr/>
                      </a:pPr>
                      <a:r>
                        <a:rPr lang="en-GB" sz="1800" err="1">
                          <a:effectLst/>
                          <a:latin typeface="+mn-lt"/>
                        </a:rPr>
                        <a:t>Bimekizumab</a:t>
                      </a:r>
                      <a:r>
                        <a:rPr lang="en-GB" sz="1800">
                          <a:effectLst/>
                          <a:latin typeface="+mn-lt"/>
                        </a:rPr>
                        <a:t> Q2W/Q2W</a:t>
                      </a:r>
                      <a:endParaRPr lang="en-GB" sz="1800">
                        <a:effectLst/>
                        <a:latin typeface="+mn-lt"/>
                        <a:ea typeface="Times New Roman" panose="02020603050405020304" pitchFamily="18" charset="0"/>
                        <a:cs typeface="Times New Roman" panose="02020603050405020304" pitchFamily="18" charset="0"/>
                      </a:endParaRPr>
                    </a:p>
                  </a:txBody>
                  <a:tcPr marL="53032" marR="53032" marT="13749" marB="13749"/>
                </a:tc>
                <a:tc>
                  <a:txBody>
                    <a:bodyPr/>
                    <a:lstStyle/>
                    <a:p>
                      <a:pPr>
                        <a:lnSpc>
                          <a:spcPct val="150000"/>
                        </a:lnSpc>
                        <a:spcBef>
                          <a:spcPts val="600"/>
                        </a:spcBef>
                        <a:spcAft>
                          <a:spcPts val="1200"/>
                        </a:spcAft>
                      </a:pPr>
                      <a:r>
                        <a:rPr lang="en-GB" sz="1800">
                          <a:effectLst/>
                          <a:latin typeface="+mn-lt"/>
                        </a:rPr>
                        <a:t>Bimekizumab Q2W/Q4W</a:t>
                      </a:r>
                      <a:endParaRPr lang="en-GB" sz="1800">
                        <a:effectLst/>
                        <a:latin typeface="+mn-lt"/>
                        <a:ea typeface="Times New Roman" panose="02020603050405020304" pitchFamily="18" charset="0"/>
                        <a:cs typeface="Times New Roman" panose="02020603050405020304" pitchFamily="18" charset="0"/>
                      </a:endParaRPr>
                    </a:p>
                  </a:txBody>
                  <a:tcPr marL="53032" marR="53032" marT="13749" marB="13749"/>
                </a:tc>
                <a:tc>
                  <a:txBody>
                    <a:bodyPr/>
                    <a:lstStyle/>
                    <a:p>
                      <a:pPr>
                        <a:lnSpc>
                          <a:spcPct val="150000"/>
                        </a:lnSpc>
                        <a:spcBef>
                          <a:spcPts val="600"/>
                        </a:spcBef>
                        <a:spcAft>
                          <a:spcPts val="1200"/>
                        </a:spcAft>
                      </a:pPr>
                      <a:r>
                        <a:rPr lang="en-GB" sz="1800">
                          <a:effectLst/>
                          <a:latin typeface="+mn-lt"/>
                        </a:rPr>
                        <a:t>Placebo</a:t>
                      </a:r>
                      <a:endParaRPr lang="en-GB" sz="1800">
                        <a:effectLst/>
                        <a:latin typeface="+mn-lt"/>
                        <a:ea typeface="Times New Roman" panose="02020603050405020304" pitchFamily="18" charset="0"/>
                        <a:cs typeface="Times New Roman" panose="02020603050405020304" pitchFamily="18" charset="0"/>
                      </a:endParaRPr>
                    </a:p>
                  </a:txBody>
                  <a:tcPr marL="53032" marR="53032" marT="13749" marB="13749"/>
                </a:tc>
                <a:extLst>
                  <a:ext uri="{0D108BD9-81ED-4DB2-BD59-A6C34878D82A}">
                    <a16:rowId xmlns:a16="http://schemas.microsoft.com/office/drawing/2014/main" val="2481951114"/>
                  </a:ext>
                </a:extLst>
              </a:tr>
              <a:tr h="752956">
                <a:tc>
                  <a:txBody>
                    <a:bodyPr/>
                    <a:lstStyle/>
                    <a:p>
                      <a:pPr>
                        <a:lnSpc>
                          <a:spcPct val="150000"/>
                        </a:lnSpc>
                        <a:spcBef>
                          <a:spcPts val="600"/>
                        </a:spcBef>
                        <a:spcAft>
                          <a:spcPts val="1200"/>
                        </a:spcAft>
                      </a:pPr>
                      <a:r>
                        <a:rPr lang="en-GB" sz="1800">
                          <a:effectLst/>
                          <a:latin typeface="+mn-lt"/>
                          <a:ea typeface="Times New Roman" panose="02020603050405020304" pitchFamily="18" charset="0"/>
                          <a:cs typeface="Times New Roman" panose="02020603050405020304" pitchFamily="18" charset="0"/>
                        </a:rPr>
                        <a:t>HiSCR75, % (95% CI) [n]</a:t>
                      </a:r>
                    </a:p>
                  </a:txBody>
                  <a:tcPr marL="68580" marR="68580" marT="17780" marB="17780"/>
                </a:tc>
                <a:tc>
                  <a:txBody>
                    <a:bodyPr/>
                    <a:lstStyle/>
                    <a:p>
                      <a:pPr marL="0" marR="0" lvl="0" indent="0" algn="l" defTabSz="914400" rtl="0" eaLnBrk="1" fontAlgn="auto" latinLnBrk="0" hangingPunct="1">
                        <a:lnSpc>
                          <a:spcPct val="150000"/>
                        </a:lnSpc>
                        <a:spcBef>
                          <a:spcPts val="600"/>
                        </a:spcBef>
                        <a:spcAft>
                          <a:spcPts val="1200"/>
                        </a:spcAft>
                        <a:buClrTx/>
                        <a:buSzTx/>
                        <a:buFontTx/>
                        <a:buNone/>
                        <a:tabLst/>
                        <a:defRPr/>
                      </a:pPr>
                      <a:r>
                        <a:rPr lang="en-GB" sz="1800">
                          <a:effectLst/>
                          <a:latin typeface="+mn-lt"/>
                          <a:ea typeface="Times New Roman" panose="02020603050405020304" pitchFamily="18" charset="0"/>
                          <a:cs typeface="Times New Roman" panose="02020603050405020304" pitchFamily="18" charset="0"/>
                        </a:rPr>
                        <a:t>35.6 (NC, NC) [59]</a:t>
                      </a:r>
                    </a:p>
                  </a:txBody>
                  <a:tcPr marL="68580" marR="68580" marT="17780" marB="17780" anchor="ctr"/>
                </a:tc>
                <a:tc>
                  <a:txBody>
                    <a:bodyPr/>
                    <a:lstStyle/>
                    <a:p>
                      <a:pPr algn="l">
                        <a:lnSpc>
                          <a:spcPct val="150000"/>
                        </a:lnSpc>
                        <a:spcBef>
                          <a:spcPts val="600"/>
                        </a:spcBef>
                        <a:spcAft>
                          <a:spcPts val="1200"/>
                        </a:spcAft>
                      </a:pPr>
                      <a:r>
                        <a:rPr lang="en-GB" sz="1800">
                          <a:effectLst/>
                          <a:latin typeface="+mn-lt"/>
                          <a:ea typeface="Times New Roman" panose="02020603050405020304" pitchFamily="18" charset="0"/>
                          <a:cs typeface="Times New Roman" panose="02020603050405020304" pitchFamily="18" charset="0"/>
                        </a:rPr>
                        <a:t>36.7 (23.8, 49.5) [56]</a:t>
                      </a:r>
                    </a:p>
                  </a:txBody>
                  <a:tcPr marL="68580" marR="68580" marT="17780" marB="17780" anchor="ctr"/>
                </a:tc>
                <a:tc>
                  <a:txBody>
                    <a:bodyPr/>
                    <a:lstStyle/>
                    <a:p>
                      <a:pPr algn="l">
                        <a:lnSpc>
                          <a:spcPct val="150000"/>
                        </a:lnSpc>
                        <a:spcBef>
                          <a:spcPts val="600"/>
                        </a:spcBef>
                        <a:spcAft>
                          <a:spcPts val="1200"/>
                        </a:spcAft>
                      </a:pPr>
                      <a:r>
                        <a:rPr lang="en-GB" sz="1800">
                          <a:effectLst/>
                          <a:latin typeface="+mn-lt"/>
                          <a:ea typeface="Times New Roman" panose="02020603050405020304" pitchFamily="18" charset="0"/>
                          <a:cs typeface="Times New Roman" panose="02020603050405020304" pitchFamily="18" charset="0"/>
                        </a:rPr>
                        <a:t>13.8 (NC, NC) [29]</a:t>
                      </a:r>
                    </a:p>
                  </a:txBody>
                  <a:tcPr marL="68580" marR="68580" marT="17780" marB="17780" anchor="ctr"/>
                </a:tc>
                <a:extLst>
                  <a:ext uri="{0D108BD9-81ED-4DB2-BD59-A6C34878D82A}">
                    <a16:rowId xmlns:a16="http://schemas.microsoft.com/office/drawing/2014/main" val="1458891321"/>
                  </a:ext>
                </a:extLst>
              </a:tr>
              <a:tr h="752956">
                <a:tc>
                  <a:txBody>
                    <a:bodyPr/>
                    <a:lstStyle/>
                    <a:p>
                      <a:pPr marL="0" marR="0" lvl="0" indent="0" algn="l" defTabSz="914400" rtl="0" eaLnBrk="1" fontAlgn="auto" latinLnBrk="0" hangingPunct="1">
                        <a:lnSpc>
                          <a:spcPct val="150000"/>
                        </a:lnSpc>
                        <a:spcBef>
                          <a:spcPts val="600"/>
                        </a:spcBef>
                        <a:spcAft>
                          <a:spcPts val="1200"/>
                        </a:spcAft>
                        <a:buClrTx/>
                        <a:buSzTx/>
                        <a:buFontTx/>
                        <a:buNone/>
                        <a:tabLst/>
                        <a:defRPr/>
                      </a:pPr>
                      <a:r>
                        <a:rPr lang="en-GB" sz="1800">
                          <a:effectLst/>
                          <a:latin typeface="+mn-lt"/>
                          <a:ea typeface="Times New Roman" panose="02020603050405020304" pitchFamily="18" charset="0"/>
                          <a:cs typeface="Times New Roman" panose="02020603050405020304" pitchFamily="18" charset="0"/>
                        </a:rPr>
                        <a:t>HiSCR25, % (95% CI) [n]</a:t>
                      </a:r>
                    </a:p>
                  </a:txBody>
                  <a:tcPr marL="68580" marR="68580" marT="17780" marB="17780" anchor="ctr"/>
                </a:tc>
                <a:tc gridSpan="3">
                  <a:txBody>
                    <a:bodyPr/>
                    <a:lstStyle/>
                    <a:p>
                      <a:endParaRPr lang="en-GB"/>
                    </a:p>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a:effectLst/>
                          <a:latin typeface="+mn-lt"/>
                          <a:ea typeface="Times New Roman" panose="02020603050405020304" pitchFamily="18" charset="0"/>
                          <a:cs typeface="Times New Roman" panose="02020603050405020304" pitchFamily="18" charset="0"/>
                        </a:rPr>
                        <a:t>No data provided</a:t>
                      </a:r>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159138599"/>
                  </a:ext>
                </a:extLst>
              </a:tr>
              <a:tr h="752956">
                <a:tc>
                  <a:txBody>
                    <a:bodyPr/>
                    <a:lstStyle/>
                    <a:p>
                      <a:pPr>
                        <a:lnSpc>
                          <a:spcPct val="150000"/>
                        </a:lnSpc>
                        <a:spcBef>
                          <a:spcPts val="600"/>
                        </a:spcBef>
                        <a:spcAft>
                          <a:spcPts val="1200"/>
                        </a:spcAft>
                      </a:pPr>
                      <a:r>
                        <a:rPr lang="en-GB" sz="1800">
                          <a:effectLst/>
                          <a:latin typeface="+mn-lt"/>
                          <a:ea typeface="Times New Roman" panose="02020603050405020304" pitchFamily="18" charset="0"/>
                          <a:cs typeface="Times New Roman" panose="02020603050405020304" pitchFamily="18" charset="0"/>
                        </a:rPr>
                        <a:t>HiSCR90, % (95% CI) [n]</a:t>
                      </a:r>
                    </a:p>
                  </a:txBody>
                  <a:tcPr marL="68580" marR="68580" marT="17780" marB="17780"/>
                </a:tc>
                <a:tc>
                  <a:txBody>
                    <a:bodyPr/>
                    <a:lstStyle/>
                    <a:p>
                      <a:pPr marL="0" marR="0" lvl="0" indent="0" algn="l" defTabSz="914400" rtl="0" eaLnBrk="1" fontAlgn="auto" latinLnBrk="0" hangingPunct="1">
                        <a:lnSpc>
                          <a:spcPct val="150000"/>
                        </a:lnSpc>
                        <a:spcBef>
                          <a:spcPts val="600"/>
                        </a:spcBef>
                        <a:spcAft>
                          <a:spcPts val="1200"/>
                        </a:spcAft>
                        <a:buClrTx/>
                        <a:buSzTx/>
                        <a:buFontTx/>
                        <a:buNone/>
                        <a:tabLst/>
                        <a:defRPr/>
                      </a:pPr>
                      <a:r>
                        <a:rPr lang="en-GB" sz="1800">
                          <a:effectLst/>
                          <a:latin typeface="+mn-lt"/>
                          <a:ea typeface="Times New Roman" panose="02020603050405020304" pitchFamily="18" charset="0"/>
                          <a:cs typeface="Times New Roman" panose="02020603050405020304" pitchFamily="18" charset="0"/>
                        </a:rPr>
                        <a:t>18.6 (NC, NC) [59]</a:t>
                      </a:r>
                    </a:p>
                  </a:txBody>
                  <a:tcPr marL="68580" marR="68580" marT="17780" marB="17780" anchor="ctr"/>
                </a:tc>
                <a:tc>
                  <a:txBody>
                    <a:bodyPr/>
                    <a:lstStyle/>
                    <a:p>
                      <a:pPr>
                        <a:lnSpc>
                          <a:spcPct val="150000"/>
                        </a:lnSpc>
                        <a:spcBef>
                          <a:spcPts val="600"/>
                        </a:spcBef>
                        <a:spcAft>
                          <a:spcPts val="1200"/>
                        </a:spcAft>
                      </a:pPr>
                      <a:r>
                        <a:rPr lang="en-GB" sz="1800">
                          <a:effectLst/>
                          <a:latin typeface="+mn-lt"/>
                          <a:ea typeface="Times New Roman" panose="02020603050405020304" pitchFamily="18" charset="0"/>
                          <a:cs typeface="Times New Roman" panose="02020603050405020304" pitchFamily="18" charset="0"/>
                        </a:rPr>
                        <a:t>20.2 (9.5, 30.8) [56]</a:t>
                      </a:r>
                    </a:p>
                  </a:txBody>
                  <a:tcPr marL="68580" marR="68580" marT="17780" marB="17780" anchor="ctr"/>
                </a:tc>
                <a:tc>
                  <a:txBody>
                    <a:bodyPr/>
                    <a:lstStyle/>
                    <a:p>
                      <a:pPr>
                        <a:lnSpc>
                          <a:spcPct val="150000"/>
                        </a:lnSpc>
                        <a:spcBef>
                          <a:spcPts val="600"/>
                        </a:spcBef>
                        <a:spcAft>
                          <a:spcPts val="1200"/>
                        </a:spcAft>
                      </a:pPr>
                      <a:r>
                        <a:rPr lang="en-GB" sz="1800">
                          <a:effectLst/>
                          <a:latin typeface="+mn-lt"/>
                          <a:ea typeface="Times New Roman" panose="02020603050405020304" pitchFamily="18" charset="0"/>
                          <a:cs typeface="Times New Roman" panose="02020603050405020304" pitchFamily="18" charset="0"/>
                        </a:rPr>
                        <a:t>3.4 (NC, NC) [29]</a:t>
                      </a:r>
                    </a:p>
                  </a:txBody>
                  <a:tcPr marL="68580" marR="68580" marT="17780" marB="17780" anchor="ctr"/>
                </a:tc>
                <a:extLst>
                  <a:ext uri="{0D108BD9-81ED-4DB2-BD59-A6C34878D82A}">
                    <a16:rowId xmlns:a16="http://schemas.microsoft.com/office/drawing/2014/main" val="3583426929"/>
                  </a:ext>
                </a:extLst>
              </a:tr>
              <a:tr h="752956">
                <a:tc>
                  <a:txBody>
                    <a:bodyPr/>
                    <a:lstStyle/>
                    <a:p>
                      <a:pPr>
                        <a:lnSpc>
                          <a:spcPct val="150000"/>
                        </a:lnSpc>
                        <a:spcBef>
                          <a:spcPts val="600"/>
                        </a:spcBef>
                        <a:spcAft>
                          <a:spcPts val="1200"/>
                        </a:spcAft>
                      </a:pPr>
                      <a:r>
                        <a:rPr lang="en-GB" sz="1800">
                          <a:effectLst/>
                          <a:latin typeface="+mn-lt"/>
                          <a:ea typeface="Times New Roman" panose="02020603050405020304" pitchFamily="18" charset="0"/>
                          <a:cs typeface="Times New Roman" panose="02020603050405020304" pitchFamily="18" charset="0"/>
                        </a:rPr>
                        <a:t>HiSCR100, % (95% CI) [n]</a:t>
                      </a:r>
                    </a:p>
                  </a:txBody>
                  <a:tcPr marL="68580" marR="68580" marT="17780" marB="17780"/>
                </a:tc>
                <a:tc>
                  <a:txBody>
                    <a:bodyPr/>
                    <a:lstStyle/>
                    <a:p>
                      <a:pPr marL="0" marR="0" lvl="0" indent="0" algn="l" defTabSz="914400" rtl="0" eaLnBrk="1" fontAlgn="auto" latinLnBrk="0" hangingPunct="1">
                        <a:lnSpc>
                          <a:spcPct val="150000"/>
                        </a:lnSpc>
                        <a:spcBef>
                          <a:spcPts val="600"/>
                        </a:spcBef>
                        <a:spcAft>
                          <a:spcPts val="1200"/>
                        </a:spcAft>
                        <a:buClrTx/>
                        <a:buSzTx/>
                        <a:buFontTx/>
                        <a:buNone/>
                        <a:tabLst/>
                        <a:defRPr/>
                      </a:pPr>
                      <a:r>
                        <a:rPr lang="en-GB" sz="1800">
                          <a:effectLst/>
                          <a:latin typeface="+mn-lt"/>
                          <a:ea typeface="Times New Roman" panose="02020603050405020304" pitchFamily="18" charset="0"/>
                          <a:cs typeface="Times New Roman" panose="02020603050405020304" pitchFamily="18" charset="0"/>
                        </a:rPr>
                        <a:t>11.9 (NC, NC) [59]</a:t>
                      </a:r>
                    </a:p>
                  </a:txBody>
                  <a:tcPr marL="68580" marR="68580" marT="17780" marB="17780" anchor="ctr"/>
                </a:tc>
                <a:tc>
                  <a:txBody>
                    <a:bodyPr/>
                    <a:lstStyle/>
                    <a:p>
                      <a:pPr>
                        <a:lnSpc>
                          <a:spcPct val="150000"/>
                        </a:lnSpc>
                        <a:spcBef>
                          <a:spcPts val="600"/>
                        </a:spcBef>
                        <a:spcAft>
                          <a:spcPts val="1200"/>
                        </a:spcAft>
                      </a:pPr>
                      <a:r>
                        <a:rPr lang="en-GB" sz="1800">
                          <a:effectLst/>
                          <a:latin typeface="+mn-lt"/>
                          <a:ea typeface="Times New Roman" panose="02020603050405020304" pitchFamily="18" charset="0"/>
                          <a:cs typeface="Times New Roman" panose="02020603050405020304" pitchFamily="18" charset="0"/>
                        </a:rPr>
                        <a:t>12.9 (4.0, 21.8) [56]</a:t>
                      </a:r>
                    </a:p>
                  </a:txBody>
                  <a:tcPr marL="68580" marR="68580" marT="17780" marB="17780" anchor="ctr"/>
                </a:tc>
                <a:tc>
                  <a:txBody>
                    <a:bodyPr/>
                    <a:lstStyle/>
                    <a:p>
                      <a:pPr>
                        <a:lnSpc>
                          <a:spcPct val="150000"/>
                        </a:lnSpc>
                        <a:spcBef>
                          <a:spcPts val="600"/>
                        </a:spcBef>
                        <a:spcAft>
                          <a:spcPts val="1200"/>
                        </a:spcAft>
                      </a:pPr>
                      <a:r>
                        <a:rPr lang="en-GB" sz="1800">
                          <a:effectLst/>
                          <a:latin typeface="+mn-lt"/>
                          <a:ea typeface="Times New Roman" panose="02020603050405020304" pitchFamily="18" charset="0"/>
                          <a:cs typeface="Times New Roman" panose="02020603050405020304" pitchFamily="18" charset="0"/>
                        </a:rPr>
                        <a:t>0 (NC, NC) [29]</a:t>
                      </a:r>
                    </a:p>
                  </a:txBody>
                  <a:tcPr marL="68580" marR="68580" marT="17780" marB="17780" anchor="ctr"/>
                </a:tc>
                <a:extLst>
                  <a:ext uri="{0D108BD9-81ED-4DB2-BD59-A6C34878D82A}">
                    <a16:rowId xmlns:a16="http://schemas.microsoft.com/office/drawing/2014/main" val="284750700"/>
                  </a:ext>
                </a:extLst>
              </a:tr>
            </a:tbl>
          </a:graphicData>
        </a:graphic>
      </p:graphicFrame>
      <p:sp>
        <p:nvSpPr>
          <p:cNvPr id="6" name="Text Placeholder 12">
            <a:extLst>
              <a:ext uri="{FF2B5EF4-FFF2-40B4-BE49-F238E27FC236}">
                <a16:creationId xmlns:a16="http://schemas.microsoft.com/office/drawing/2014/main" id="{78562F2C-1EE8-B1DD-F5B3-600600687891}"/>
              </a:ext>
            </a:extLst>
          </p:cNvPr>
          <p:cNvSpPr txBox="1">
            <a:spLocks/>
          </p:cNvSpPr>
          <p:nvPr/>
        </p:nvSpPr>
        <p:spPr>
          <a:xfrm>
            <a:off x="875375" y="6418544"/>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CI, Confidence interval; </a:t>
            </a:r>
            <a:r>
              <a:rPr lang="en-GB" err="1"/>
              <a:t>HiSCR</a:t>
            </a:r>
            <a:r>
              <a:rPr lang="en-GB"/>
              <a:t>, Hidradenitis Suppurativa Clinical Response; NC, Not calculable; Q2W, Every 2 weeks; Q4W, Every 4 weeks</a:t>
            </a:r>
          </a:p>
        </p:txBody>
      </p:sp>
      <p:sp>
        <p:nvSpPr>
          <p:cNvPr id="7" name="Text Placeholder 10">
            <a:extLst>
              <a:ext uri="{FF2B5EF4-FFF2-40B4-BE49-F238E27FC236}">
                <a16:creationId xmlns:a16="http://schemas.microsoft.com/office/drawing/2014/main" id="{362CB09A-418A-29E1-0F2D-AFC7047E2221}"/>
              </a:ext>
            </a:extLst>
          </p:cNvPr>
          <p:cNvSpPr txBox="1">
            <a:spLocks/>
          </p:cNvSpPr>
          <p:nvPr/>
        </p:nvSpPr>
        <p:spPr>
          <a:xfrm>
            <a:off x="253497" y="1073733"/>
            <a:ext cx="11878524" cy="56375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Inter SemiBold" panose="02000503000000020004" pitchFamily="2" charset="0"/>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a:solidFill>
                  <a:schemeClr val="accent1"/>
                </a:solidFill>
                <a:latin typeface="+mj-lt"/>
                <a:ea typeface="Times New Roman" panose="02020603050405020304" pitchFamily="18" charset="0"/>
              </a:rPr>
              <a:t>Results from the BE HEARD trials at 16 weeks indicates that bimekizumab was superior to placebo for the </a:t>
            </a:r>
            <a:r>
              <a:rPr lang="en-GB" sz="2000" err="1">
                <a:solidFill>
                  <a:schemeClr val="accent1"/>
                </a:solidFill>
                <a:latin typeface="+mj-lt"/>
                <a:ea typeface="Times New Roman" panose="02020603050405020304" pitchFamily="18" charset="0"/>
              </a:rPr>
              <a:t>HiSCR</a:t>
            </a:r>
            <a:r>
              <a:rPr lang="en-GB" sz="2000">
                <a:solidFill>
                  <a:schemeClr val="accent1"/>
                </a:solidFill>
                <a:latin typeface="+mj-lt"/>
                <a:ea typeface="Times New Roman" panose="02020603050405020304" pitchFamily="18" charset="0"/>
              </a:rPr>
              <a:t> outcomes for the biologic-experienced population</a:t>
            </a:r>
          </a:p>
        </p:txBody>
      </p:sp>
    </p:spTree>
    <p:extLst>
      <p:ext uri="{BB962C8B-B14F-4D97-AF65-F5344CB8AC3E}">
        <p14:creationId xmlns:p14="http://schemas.microsoft.com/office/powerpoint/2010/main" val="36111870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6DC5C-F794-2171-DC24-9C4DFCB612BB}"/>
              </a:ext>
            </a:extLst>
          </p:cNvPr>
          <p:cNvSpPr>
            <a:spLocks noGrp="1"/>
          </p:cNvSpPr>
          <p:nvPr>
            <p:ph type="title"/>
          </p:nvPr>
        </p:nvSpPr>
        <p:spPr>
          <a:xfrm>
            <a:off x="269773" y="214504"/>
            <a:ext cx="11250785" cy="592817"/>
          </a:xfrm>
        </p:spPr>
        <p:txBody>
          <a:bodyPr>
            <a:normAutofit/>
          </a:bodyPr>
          <a:lstStyle/>
          <a:p>
            <a:r>
              <a:rPr lang="en-GB" sz="2800"/>
              <a:t>MAIC overview</a:t>
            </a:r>
          </a:p>
        </p:txBody>
      </p:sp>
      <p:sp>
        <p:nvSpPr>
          <p:cNvPr id="3" name="Text Placeholder 10">
            <a:extLst>
              <a:ext uri="{FF2B5EF4-FFF2-40B4-BE49-F238E27FC236}">
                <a16:creationId xmlns:a16="http://schemas.microsoft.com/office/drawing/2014/main" id="{1C0ECB63-E7A5-799A-5C49-2A4E19CCE5EF}"/>
              </a:ext>
            </a:extLst>
          </p:cNvPr>
          <p:cNvSpPr txBox="1">
            <a:spLocks/>
          </p:cNvSpPr>
          <p:nvPr/>
        </p:nvSpPr>
        <p:spPr>
          <a:xfrm>
            <a:off x="313476" y="791856"/>
            <a:ext cx="11878524" cy="56375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Inter SemiBold" panose="02000503000000020004" pitchFamily="2" charset="0"/>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000">
              <a:solidFill>
                <a:schemeClr val="accent1"/>
              </a:solidFill>
            </a:endParaRPr>
          </a:p>
        </p:txBody>
      </p:sp>
      <p:sp>
        <p:nvSpPr>
          <p:cNvPr id="4" name="TextBox 3">
            <a:extLst>
              <a:ext uri="{FF2B5EF4-FFF2-40B4-BE49-F238E27FC236}">
                <a16:creationId xmlns:a16="http://schemas.microsoft.com/office/drawing/2014/main" id="{B3D9EB0E-EBC2-4EFE-D47C-3D3A0DC3B170}"/>
              </a:ext>
            </a:extLst>
          </p:cNvPr>
          <p:cNvSpPr txBox="1"/>
          <p:nvPr/>
        </p:nvSpPr>
        <p:spPr>
          <a:xfrm>
            <a:off x="120030" y="3732119"/>
            <a:ext cx="8268112" cy="646331"/>
          </a:xfrm>
          <a:prstGeom prst="rect">
            <a:avLst/>
          </a:prstGeom>
          <a:noFill/>
        </p:spPr>
        <p:txBody>
          <a:bodyPr wrap="square" rtlCol="0">
            <a:spAutoFit/>
          </a:bodyPr>
          <a:lstStyle/>
          <a:p>
            <a:r>
              <a:rPr lang="en-GB" b="1"/>
              <a:t>Table: </a:t>
            </a:r>
            <a:r>
              <a:rPr lang="en-GB" sz="1800" b="1">
                <a:effectLst/>
              </a:rPr>
              <a:t>Results of MAICs for </a:t>
            </a:r>
            <a:r>
              <a:rPr lang="en-GB" sz="1800" b="1" err="1">
                <a:effectLst/>
              </a:rPr>
              <a:t>HiSCR</a:t>
            </a:r>
            <a:r>
              <a:rPr lang="en-GB" sz="1800" b="1">
                <a:effectLst/>
              </a:rPr>
              <a:t> outcomes for all people </a:t>
            </a:r>
            <a:r>
              <a:rPr lang="en-GB" sz="1800" b="1">
                <a:effectLst/>
                <a:ea typeface="Times New Roman" panose="02020603050405020304" pitchFamily="18" charset="0"/>
              </a:rPr>
              <a:t>(both biologic-naïve and biologic-experienced people)</a:t>
            </a:r>
            <a:endParaRPr lang="en-GB" b="1"/>
          </a:p>
        </p:txBody>
      </p:sp>
      <p:sp>
        <p:nvSpPr>
          <p:cNvPr id="5" name="Text Placeholder 12">
            <a:extLst>
              <a:ext uri="{FF2B5EF4-FFF2-40B4-BE49-F238E27FC236}">
                <a16:creationId xmlns:a16="http://schemas.microsoft.com/office/drawing/2014/main" id="{17C6AE19-32CC-E5AF-AE89-ECCA6BEB723E}"/>
              </a:ext>
            </a:extLst>
          </p:cNvPr>
          <p:cNvSpPr txBox="1">
            <a:spLocks/>
          </p:cNvSpPr>
          <p:nvPr/>
        </p:nvSpPr>
        <p:spPr>
          <a:xfrm>
            <a:off x="875375" y="6423217"/>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sp>
        <p:nvSpPr>
          <p:cNvPr id="8" name="TextBox 7">
            <a:extLst>
              <a:ext uri="{FF2B5EF4-FFF2-40B4-BE49-F238E27FC236}">
                <a16:creationId xmlns:a16="http://schemas.microsoft.com/office/drawing/2014/main" id="{8BCC9F4A-3C6E-DEEB-146D-F1641830E597}"/>
              </a:ext>
            </a:extLst>
          </p:cNvPr>
          <p:cNvSpPr txBox="1"/>
          <p:nvPr/>
        </p:nvSpPr>
        <p:spPr>
          <a:xfrm>
            <a:off x="127800" y="1165324"/>
            <a:ext cx="11944170" cy="2308324"/>
          </a:xfrm>
          <a:prstGeom prst="rect">
            <a:avLst/>
          </a:prstGeom>
          <a:noFill/>
        </p:spPr>
        <p:txBody>
          <a:bodyPr wrap="square" rtlCol="0">
            <a:spAutoFit/>
          </a:bodyPr>
          <a:lstStyle/>
          <a:p>
            <a:r>
              <a:rPr lang="en-GB" sz="1800" b="1" u="sng">
                <a:effectLst/>
                <a:latin typeface="+mj-lt"/>
                <a:ea typeface="Times New Roman" panose="02020603050405020304" pitchFamily="18" charset="0"/>
              </a:rPr>
              <a:t>Methods</a:t>
            </a:r>
          </a:p>
          <a:p>
            <a:pPr marL="285750" indent="-285750">
              <a:buFont typeface="Arial" panose="020B0604020202020204" pitchFamily="34" charset="0"/>
              <a:buChar char="•"/>
            </a:pPr>
            <a:r>
              <a:rPr lang="en-GB">
                <a:latin typeface="+mj-lt"/>
                <a:ea typeface="Times New Roman" panose="02020603050405020304" pitchFamily="18" charset="0"/>
              </a:rPr>
              <a:t>D</a:t>
            </a:r>
            <a:r>
              <a:rPr lang="en-GB" sz="1800">
                <a:effectLst/>
                <a:latin typeface="+mj-lt"/>
                <a:ea typeface="Times New Roman" panose="02020603050405020304" pitchFamily="18" charset="0"/>
              </a:rPr>
              <a:t>ata from the Q2W/Q4W arms of BE HEARD trials were pooled together and compared with both 2-weekly (Q2W 300 mg) and 4-weekly (Q4W 300 mg) arms of SUNSHINE and SUNRISE trials of secukinumab at Week 52</a:t>
            </a:r>
          </a:p>
          <a:p>
            <a:pPr marL="285750" indent="-285750">
              <a:buFont typeface="Arial" panose="020B0604020202020204" pitchFamily="34" charset="0"/>
              <a:buChar char="•"/>
            </a:pPr>
            <a:r>
              <a:rPr lang="en-GB" sz="1800">
                <a:effectLst/>
                <a:latin typeface="+mj-lt"/>
                <a:ea typeface="Times New Roman" panose="02020603050405020304" pitchFamily="18" charset="0"/>
              </a:rPr>
              <a:t> MAIC adjusted for sex, race, age, BMI, duration of HS, smoking, severity (Hurley stage III), location, DT count, abscess and inflammatory nodules count, prior biologics and concomitant antibiotics</a:t>
            </a:r>
          </a:p>
          <a:p>
            <a:pPr marL="285750" indent="-285750">
              <a:buFont typeface="Arial" panose="020B0604020202020204" pitchFamily="34" charset="0"/>
              <a:buChar char="•"/>
            </a:pPr>
            <a:r>
              <a:rPr lang="en-GB">
                <a:latin typeface="+mj-lt"/>
                <a:ea typeface="Times New Roman" panose="02020603050405020304" pitchFamily="18" charset="0"/>
              </a:rPr>
              <a:t>People</a:t>
            </a:r>
            <a:r>
              <a:rPr lang="en-GB" sz="1800">
                <a:effectLst/>
                <a:latin typeface="+mj-lt"/>
                <a:ea typeface="Times New Roman" panose="02020603050405020304" pitchFamily="18" charset="0"/>
              </a:rPr>
              <a:t> in BE HEARD who received antibiotics were treated as non-responders to treatment only if antibiotics were given as a rescue treatment - in line with the analysis performed in the trials of secukinumab</a:t>
            </a:r>
          </a:p>
        </p:txBody>
      </p:sp>
      <p:sp>
        <p:nvSpPr>
          <p:cNvPr id="9" name="Text Placeholder 10">
            <a:extLst>
              <a:ext uri="{FF2B5EF4-FFF2-40B4-BE49-F238E27FC236}">
                <a16:creationId xmlns:a16="http://schemas.microsoft.com/office/drawing/2014/main" id="{ACC2EFAB-5B03-E5EF-C06E-8EDBB91FF0E7}"/>
              </a:ext>
            </a:extLst>
          </p:cNvPr>
          <p:cNvSpPr txBox="1">
            <a:spLocks/>
          </p:cNvSpPr>
          <p:nvPr/>
        </p:nvSpPr>
        <p:spPr>
          <a:xfrm>
            <a:off x="269773" y="578252"/>
            <a:ext cx="11878524" cy="56375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Inter SemiBold" panose="02000503000000020004" pitchFamily="2" charset="0"/>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a:solidFill>
                  <a:schemeClr val="accent1"/>
                </a:solidFill>
                <a:latin typeface="+mj-lt"/>
                <a:ea typeface="Times New Roman" panose="02020603050405020304" pitchFamily="18" charset="0"/>
              </a:rPr>
              <a:t>Company conducted an unanchored matching-adjusted indirect comparison of bimekizumab versus secukinumab at Weeks 48-52</a:t>
            </a:r>
            <a:endParaRPr lang="en-GB" sz="2000">
              <a:solidFill>
                <a:schemeClr val="accent1"/>
              </a:solidFill>
              <a:effectLst/>
              <a:latin typeface="+mj-lt"/>
              <a:ea typeface="Times New Roman" panose="02020603050405020304" pitchFamily="18" charset="0"/>
            </a:endParaRPr>
          </a:p>
        </p:txBody>
      </p:sp>
      <p:sp>
        <p:nvSpPr>
          <p:cNvPr id="12" name="TextBox 11">
            <a:extLst>
              <a:ext uri="{FF2B5EF4-FFF2-40B4-BE49-F238E27FC236}">
                <a16:creationId xmlns:a16="http://schemas.microsoft.com/office/drawing/2014/main" id="{2297BDF7-6AC6-E13D-3BEB-5BB401C434E1}"/>
              </a:ext>
            </a:extLst>
          </p:cNvPr>
          <p:cNvSpPr txBox="1"/>
          <p:nvPr/>
        </p:nvSpPr>
        <p:spPr>
          <a:xfrm>
            <a:off x="8554727" y="3694425"/>
            <a:ext cx="3286219" cy="2585323"/>
          </a:xfrm>
          <a:prstGeom prst="rect">
            <a:avLst/>
          </a:prstGeom>
          <a:noFill/>
        </p:spPr>
        <p:txBody>
          <a:bodyPr wrap="square" rtlCol="0">
            <a:spAutoFit/>
          </a:bodyPr>
          <a:lstStyle/>
          <a:p>
            <a:r>
              <a:rPr lang="en-GB"/>
              <a:t>EAG notes after adjustment, all factors were identical in both trials to two decimal places, and considers this highly implausible→ considers that either supplied tables are incorrect, or that matching may not have been performed correctly</a:t>
            </a:r>
          </a:p>
        </p:txBody>
      </p:sp>
      <p:graphicFrame>
        <p:nvGraphicFramePr>
          <p:cNvPr id="10" name="Table 9">
            <a:extLst>
              <a:ext uri="{FF2B5EF4-FFF2-40B4-BE49-F238E27FC236}">
                <a16:creationId xmlns:a16="http://schemas.microsoft.com/office/drawing/2014/main" id="{419F9F93-5D1C-C49C-8341-1CCD9E7C60E1}"/>
              </a:ext>
            </a:extLst>
          </p:cNvPr>
          <p:cNvGraphicFramePr>
            <a:graphicFrameLocks noGrp="1"/>
          </p:cNvGraphicFramePr>
          <p:nvPr>
            <p:extLst>
              <p:ext uri="{D42A27DB-BD31-4B8C-83A1-F6EECF244321}">
                <p14:modId xmlns:p14="http://schemas.microsoft.com/office/powerpoint/2010/main" val="1118047978"/>
              </p:ext>
            </p:extLst>
          </p:nvPr>
        </p:nvGraphicFramePr>
        <p:xfrm>
          <a:off x="120030" y="4342936"/>
          <a:ext cx="8268111" cy="1943735"/>
        </p:xfrm>
        <a:graphic>
          <a:graphicData uri="http://schemas.openxmlformats.org/drawingml/2006/table">
            <a:tbl>
              <a:tblPr firstRow="1" firstCol="1" bandRow="1">
                <a:tableStyleId>{5C22544A-7EE6-4342-B048-85BDC9FD1C3A}</a:tableStyleId>
              </a:tblPr>
              <a:tblGrid>
                <a:gridCol w="1941033">
                  <a:extLst>
                    <a:ext uri="{9D8B030D-6E8A-4147-A177-3AD203B41FA5}">
                      <a16:colId xmlns:a16="http://schemas.microsoft.com/office/drawing/2014/main" val="2858602903"/>
                    </a:ext>
                  </a:extLst>
                </a:gridCol>
                <a:gridCol w="3226449">
                  <a:extLst>
                    <a:ext uri="{9D8B030D-6E8A-4147-A177-3AD203B41FA5}">
                      <a16:colId xmlns:a16="http://schemas.microsoft.com/office/drawing/2014/main" val="4163089052"/>
                    </a:ext>
                  </a:extLst>
                </a:gridCol>
                <a:gridCol w="3100629">
                  <a:extLst>
                    <a:ext uri="{9D8B030D-6E8A-4147-A177-3AD203B41FA5}">
                      <a16:colId xmlns:a16="http://schemas.microsoft.com/office/drawing/2014/main" val="1490625401"/>
                    </a:ext>
                  </a:extLst>
                </a:gridCol>
              </a:tblGrid>
              <a:tr h="108054">
                <a:tc>
                  <a:txBody>
                    <a:bodyPr/>
                    <a:lstStyle/>
                    <a:p>
                      <a:pPr>
                        <a:lnSpc>
                          <a:spcPct val="150000"/>
                        </a:lnSpc>
                        <a:spcBef>
                          <a:spcPts val="600"/>
                        </a:spcBef>
                        <a:spcAft>
                          <a:spcPts val="1200"/>
                        </a:spcAft>
                      </a:pPr>
                      <a:r>
                        <a:rPr lang="en-GB" sz="1800">
                          <a:effectLst/>
                        </a:rPr>
                        <a:t>HiSCR outcome</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00" marR="51800" marT="13430" marB="13430"/>
                </a:tc>
                <a:tc gridSpan="2">
                  <a:txBody>
                    <a:bodyPr/>
                    <a:lstStyle/>
                    <a:p>
                      <a:pPr algn="ctr">
                        <a:lnSpc>
                          <a:spcPct val="150000"/>
                        </a:lnSpc>
                        <a:spcBef>
                          <a:spcPts val="600"/>
                        </a:spcBef>
                        <a:spcAft>
                          <a:spcPts val="1200"/>
                        </a:spcAft>
                      </a:pPr>
                      <a:r>
                        <a:rPr lang="en-GB" sz="1800">
                          <a:effectLst/>
                        </a:rPr>
                        <a:t>Odds ratio (95% CI) when bimekizumab is compared to:</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00" marR="51800" marT="13430" marB="13430" anchor="ctr"/>
                </a:tc>
                <a:tc hMerge="1">
                  <a:txBody>
                    <a:bodyPr/>
                    <a:lstStyle/>
                    <a:p>
                      <a:endParaRPr lang="en-GB"/>
                    </a:p>
                  </a:txBody>
                  <a:tcPr/>
                </a:tc>
                <a:extLst>
                  <a:ext uri="{0D108BD9-81ED-4DB2-BD59-A6C34878D82A}">
                    <a16:rowId xmlns:a16="http://schemas.microsoft.com/office/drawing/2014/main" val="4028178181"/>
                  </a:ext>
                </a:extLst>
              </a:tr>
              <a:tr h="108054">
                <a:tc>
                  <a:txBody>
                    <a:bodyPr/>
                    <a:lstStyle/>
                    <a:p>
                      <a:pPr>
                        <a:lnSpc>
                          <a:spcPct val="150000"/>
                        </a:lnSpc>
                        <a:spcBef>
                          <a:spcPts val="600"/>
                        </a:spcBef>
                        <a:spcAft>
                          <a:spcPts val="1200"/>
                        </a:spcAft>
                      </a:pPr>
                      <a:r>
                        <a:rPr lang="en-GB" sz="1800">
                          <a:effectLst/>
                        </a:rPr>
                        <a:t> </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00" marR="51800" marT="13430" marB="13430"/>
                </a:tc>
                <a:tc>
                  <a:txBody>
                    <a:bodyPr/>
                    <a:lstStyle/>
                    <a:p>
                      <a:pPr algn="ctr">
                        <a:lnSpc>
                          <a:spcPct val="150000"/>
                        </a:lnSpc>
                        <a:spcBef>
                          <a:spcPts val="600"/>
                        </a:spcBef>
                        <a:spcAft>
                          <a:spcPts val="1200"/>
                        </a:spcAft>
                      </a:pPr>
                      <a:r>
                        <a:rPr lang="en-GB" sz="1800">
                          <a:effectLst/>
                        </a:rPr>
                        <a:t>Secukinumab 300 mg Q2W</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00" marR="51800" marT="13430" marB="13430" anchor="ctr"/>
                </a:tc>
                <a:tc>
                  <a:txBody>
                    <a:bodyPr/>
                    <a:lstStyle/>
                    <a:p>
                      <a:pPr algn="ctr">
                        <a:lnSpc>
                          <a:spcPct val="150000"/>
                        </a:lnSpc>
                        <a:spcBef>
                          <a:spcPts val="600"/>
                        </a:spcBef>
                        <a:spcAft>
                          <a:spcPts val="1200"/>
                        </a:spcAft>
                      </a:pPr>
                      <a:r>
                        <a:rPr lang="en-GB" sz="1800">
                          <a:effectLst/>
                        </a:rPr>
                        <a:t>Secukinumab 300 mg Q4W</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00" marR="51800" marT="13430" marB="13430" anchor="ctr"/>
                </a:tc>
                <a:extLst>
                  <a:ext uri="{0D108BD9-81ED-4DB2-BD59-A6C34878D82A}">
                    <a16:rowId xmlns:a16="http://schemas.microsoft.com/office/drawing/2014/main" val="2416798566"/>
                  </a:ext>
                </a:extLst>
              </a:tr>
              <a:tr h="108054">
                <a:tc>
                  <a:txBody>
                    <a:bodyPr/>
                    <a:lstStyle/>
                    <a:p>
                      <a:pPr>
                        <a:lnSpc>
                          <a:spcPct val="150000"/>
                        </a:lnSpc>
                        <a:spcBef>
                          <a:spcPts val="600"/>
                        </a:spcBef>
                        <a:spcAft>
                          <a:spcPts val="1200"/>
                        </a:spcAft>
                      </a:pPr>
                      <a:r>
                        <a:rPr lang="en-GB" sz="1800">
                          <a:effectLst/>
                        </a:rPr>
                        <a:t>HiSCR50</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00" marR="51800" marT="13430" marB="13430" anchor="ctr"/>
                </a:tc>
                <a:tc>
                  <a:txBody>
                    <a:bodyPr/>
                    <a:lstStyle/>
                    <a:p>
                      <a:pPr algn="ctr">
                        <a:lnSpc>
                          <a:spcPct val="150000"/>
                        </a:lnSpc>
                        <a:spcBef>
                          <a:spcPts val="600"/>
                        </a:spcBef>
                        <a:spcAft>
                          <a:spcPts val="1200"/>
                        </a:spcAft>
                      </a:pPr>
                      <a:r>
                        <a:rPr lang="en-GB" sz="1800">
                          <a:effectLst/>
                        </a:rPr>
                        <a:t>2.00 (1.42 to 2.80)</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00" marR="51800" marT="13430" marB="13430" anchor="ctr"/>
                </a:tc>
                <a:tc>
                  <a:txBody>
                    <a:bodyPr/>
                    <a:lstStyle/>
                    <a:p>
                      <a:pPr algn="ctr">
                        <a:lnSpc>
                          <a:spcPct val="150000"/>
                        </a:lnSpc>
                        <a:spcBef>
                          <a:spcPts val="600"/>
                        </a:spcBef>
                        <a:spcAft>
                          <a:spcPts val="1200"/>
                        </a:spcAft>
                      </a:pPr>
                      <a:r>
                        <a:rPr lang="en-GB" sz="1800">
                          <a:effectLst/>
                        </a:rPr>
                        <a:t>2.06 (1.45 to 2.92)</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00" marR="51800" marT="13430" marB="13430" anchor="ctr"/>
                </a:tc>
                <a:extLst>
                  <a:ext uri="{0D108BD9-81ED-4DB2-BD59-A6C34878D82A}">
                    <a16:rowId xmlns:a16="http://schemas.microsoft.com/office/drawing/2014/main" val="2034157899"/>
                  </a:ext>
                </a:extLst>
              </a:tr>
              <a:tr h="108054">
                <a:tc>
                  <a:txBody>
                    <a:bodyPr/>
                    <a:lstStyle/>
                    <a:p>
                      <a:pPr>
                        <a:lnSpc>
                          <a:spcPct val="150000"/>
                        </a:lnSpc>
                        <a:spcBef>
                          <a:spcPts val="600"/>
                        </a:spcBef>
                        <a:spcAft>
                          <a:spcPts val="1200"/>
                        </a:spcAft>
                      </a:pPr>
                      <a:r>
                        <a:rPr lang="en-GB" sz="1800">
                          <a:effectLst/>
                        </a:rPr>
                        <a:t>HiSCR75</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00" marR="51800" marT="13430" marB="13430" anchor="ctr"/>
                </a:tc>
                <a:tc>
                  <a:txBody>
                    <a:bodyPr/>
                    <a:lstStyle/>
                    <a:p>
                      <a:pPr algn="ctr">
                        <a:lnSpc>
                          <a:spcPct val="150000"/>
                        </a:lnSpc>
                        <a:spcBef>
                          <a:spcPts val="600"/>
                        </a:spcBef>
                        <a:spcAft>
                          <a:spcPts val="1200"/>
                        </a:spcAft>
                      </a:pPr>
                      <a:r>
                        <a:rPr lang="en-GB" sz="1800">
                          <a:effectLst/>
                        </a:rPr>
                        <a:t>1.91 (1.35 to 2.70)</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00" marR="51800" marT="13430" marB="13430" anchor="ctr"/>
                </a:tc>
                <a:tc>
                  <a:txBody>
                    <a:bodyPr/>
                    <a:lstStyle/>
                    <a:p>
                      <a:pPr algn="ctr">
                        <a:lnSpc>
                          <a:spcPct val="150000"/>
                        </a:lnSpc>
                        <a:spcBef>
                          <a:spcPts val="600"/>
                        </a:spcBef>
                        <a:spcAft>
                          <a:spcPts val="1200"/>
                        </a:spcAft>
                      </a:pPr>
                      <a:r>
                        <a:rPr lang="en-GB" sz="1800">
                          <a:effectLst/>
                        </a:rPr>
                        <a:t>2.13 (1.49 to 3.05)</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00" marR="51800" marT="13430" marB="13430" anchor="ctr"/>
                </a:tc>
                <a:extLst>
                  <a:ext uri="{0D108BD9-81ED-4DB2-BD59-A6C34878D82A}">
                    <a16:rowId xmlns:a16="http://schemas.microsoft.com/office/drawing/2014/main" val="2531280978"/>
                  </a:ext>
                </a:extLst>
              </a:tr>
              <a:tr h="108054">
                <a:tc>
                  <a:txBody>
                    <a:bodyPr/>
                    <a:lstStyle/>
                    <a:p>
                      <a:pPr>
                        <a:lnSpc>
                          <a:spcPct val="150000"/>
                        </a:lnSpc>
                        <a:spcBef>
                          <a:spcPts val="600"/>
                        </a:spcBef>
                        <a:spcAft>
                          <a:spcPts val="1200"/>
                        </a:spcAft>
                      </a:pPr>
                      <a:r>
                        <a:rPr lang="en-GB" sz="1800">
                          <a:effectLst/>
                        </a:rPr>
                        <a:t>HiSCR90</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00" marR="51800" marT="13430" marB="13430" anchor="ctr"/>
                </a:tc>
                <a:tc>
                  <a:txBody>
                    <a:bodyPr/>
                    <a:lstStyle/>
                    <a:p>
                      <a:pPr algn="ctr">
                        <a:lnSpc>
                          <a:spcPct val="150000"/>
                        </a:lnSpc>
                        <a:spcBef>
                          <a:spcPts val="600"/>
                        </a:spcBef>
                        <a:spcAft>
                          <a:spcPts val="1200"/>
                        </a:spcAft>
                      </a:pPr>
                      <a:r>
                        <a:rPr lang="en-GB" sz="1800">
                          <a:effectLst/>
                        </a:rPr>
                        <a:t>2.05 (1.39 to 3.04)</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00" marR="51800" marT="13430" marB="13430" anchor="ctr"/>
                </a:tc>
                <a:tc>
                  <a:txBody>
                    <a:bodyPr/>
                    <a:lstStyle/>
                    <a:p>
                      <a:pPr algn="ctr">
                        <a:lnSpc>
                          <a:spcPct val="150000"/>
                        </a:lnSpc>
                        <a:spcBef>
                          <a:spcPts val="600"/>
                        </a:spcBef>
                        <a:spcAft>
                          <a:spcPts val="1200"/>
                        </a:spcAft>
                      </a:pPr>
                      <a:r>
                        <a:rPr lang="en-GB" sz="1800">
                          <a:effectLst/>
                        </a:rPr>
                        <a:t>2.04 (1.36 to 3.04)</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00" marR="51800" marT="13430" marB="13430" anchor="ctr"/>
                </a:tc>
                <a:extLst>
                  <a:ext uri="{0D108BD9-81ED-4DB2-BD59-A6C34878D82A}">
                    <a16:rowId xmlns:a16="http://schemas.microsoft.com/office/drawing/2014/main" val="212275782"/>
                  </a:ext>
                </a:extLst>
              </a:tr>
            </a:tbl>
          </a:graphicData>
        </a:graphic>
      </p:graphicFrame>
      <p:sp>
        <p:nvSpPr>
          <p:cNvPr id="6" name="Text Placeholder 12">
            <a:extLst>
              <a:ext uri="{FF2B5EF4-FFF2-40B4-BE49-F238E27FC236}">
                <a16:creationId xmlns:a16="http://schemas.microsoft.com/office/drawing/2014/main" id="{02B2BCE3-5460-3B9A-D23B-387A26B56761}"/>
              </a:ext>
            </a:extLst>
          </p:cNvPr>
          <p:cNvSpPr txBox="1">
            <a:spLocks/>
          </p:cNvSpPr>
          <p:nvPr/>
        </p:nvSpPr>
        <p:spPr>
          <a:xfrm>
            <a:off x="831671" y="6264061"/>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BMI, Body mass index; CI, Confidence interval; DT, Draining tunnel; EAG, External Assessment Group; </a:t>
            </a:r>
            <a:r>
              <a:rPr lang="en-GB" err="1"/>
              <a:t>HiSCR</a:t>
            </a:r>
            <a:r>
              <a:rPr lang="en-GB"/>
              <a:t>, Hidradenitis Suppurativa Clinical Response; HS, Hidradenitis Suppurativa; MAIC, Matching-adjusted indirect comparison; Q2W, Every 2 weeks; Q4W, Every 4 weeks</a:t>
            </a:r>
          </a:p>
        </p:txBody>
      </p:sp>
      <p:sp>
        <p:nvSpPr>
          <p:cNvPr id="7" name="TextBox 6">
            <a:extLst>
              <a:ext uri="{FF2B5EF4-FFF2-40B4-BE49-F238E27FC236}">
                <a16:creationId xmlns:a16="http://schemas.microsoft.com/office/drawing/2014/main" id="{3364ED4B-71CE-3E71-F6BB-1FDED68D5EFA}"/>
              </a:ext>
            </a:extLst>
          </p:cNvPr>
          <p:cNvSpPr txBox="1"/>
          <p:nvPr/>
        </p:nvSpPr>
        <p:spPr>
          <a:xfrm>
            <a:off x="120030" y="3411717"/>
            <a:ext cx="2687337" cy="369332"/>
          </a:xfrm>
          <a:prstGeom prst="rect">
            <a:avLst/>
          </a:prstGeom>
          <a:noFill/>
        </p:spPr>
        <p:txBody>
          <a:bodyPr wrap="square" rtlCol="0">
            <a:spAutoFit/>
          </a:bodyPr>
          <a:lstStyle/>
          <a:p>
            <a:r>
              <a:rPr lang="en-GB" b="1" u="sng">
                <a:latin typeface="+mj-lt"/>
              </a:rPr>
              <a:t>Results</a:t>
            </a:r>
            <a:endParaRPr lang="en-GB"/>
          </a:p>
        </p:txBody>
      </p:sp>
    </p:spTree>
    <p:extLst>
      <p:ext uri="{BB962C8B-B14F-4D97-AF65-F5344CB8AC3E}">
        <p14:creationId xmlns:p14="http://schemas.microsoft.com/office/powerpoint/2010/main" val="21302241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DB2BD38-CF40-A5E5-3B6F-0A662C7AE563}"/>
              </a:ext>
            </a:extLst>
          </p:cNvPr>
          <p:cNvSpPr>
            <a:spLocks noGrp="1"/>
          </p:cNvSpPr>
          <p:nvPr>
            <p:ph type="title"/>
          </p:nvPr>
        </p:nvSpPr>
        <p:spPr>
          <a:xfrm>
            <a:off x="281964" y="228600"/>
            <a:ext cx="11725276" cy="592817"/>
          </a:xfrm>
        </p:spPr>
        <p:txBody>
          <a:bodyPr>
            <a:normAutofit/>
          </a:bodyPr>
          <a:lstStyle/>
          <a:p>
            <a:r>
              <a:rPr lang="en-GB" sz="2800">
                <a:ea typeface="Arial" panose="02000503000000020004" pitchFamily="2" charset="0"/>
              </a:rPr>
              <a:t>How company incorporated evidence into base case model (1)</a:t>
            </a:r>
            <a:endParaRPr lang="en-GB" sz="2800"/>
          </a:p>
        </p:txBody>
      </p:sp>
      <p:sp>
        <p:nvSpPr>
          <p:cNvPr id="2" name="Rectangle 1" descr="Marker showing slides are confidential ">
            <a:extLst>
              <a:ext uri="{FF2B5EF4-FFF2-40B4-BE49-F238E27FC236}">
                <a16:creationId xmlns:a16="http://schemas.microsoft.com/office/drawing/2014/main" id="{474D328D-CEA6-D71E-ADA1-54254D964F5E}"/>
              </a:ext>
              <a:ext uri="{C183D7F6-B498-43B3-948B-1728B52AA6E4}">
                <adec:decorative xmlns:adec="http://schemas.microsoft.com/office/drawing/2017/decorative" val="0"/>
              </a:ext>
            </a:extLst>
          </p:cNvPr>
          <p:cNvSpPr/>
          <p:nvPr/>
        </p:nvSpPr>
        <p:spPr>
          <a:xfrm>
            <a:off x="5334000" y="0"/>
            <a:ext cx="15240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a:latin typeface="Arial" panose="020B0604020202020204" pitchFamily="34" charset="0"/>
              </a:rPr>
              <a:t>CONFIDENTIAL</a:t>
            </a:r>
          </a:p>
        </p:txBody>
      </p:sp>
      <p:sp>
        <p:nvSpPr>
          <p:cNvPr id="3" name="TextBox 2">
            <a:extLst>
              <a:ext uri="{FF2B5EF4-FFF2-40B4-BE49-F238E27FC236}">
                <a16:creationId xmlns:a16="http://schemas.microsoft.com/office/drawing/2014/main" id="{B4DF9A54-B317-27AC-2826-BE65CB4AACF1}"/>
              </a:ext>
            </a:extLst>
          </p:cNvPr>
          <p:cNvSpPr txBox="1"/>
          <p:nvPr/>
        </p:nvSpPr>
        <p:spPr>
          <a:xfrm>
            <a:off x="390277" y="661950"/>
            <a:ext cx="8798114" cy="369332"/>
          </a:xfrm>
          <a:prstGeom prst="rect">
            <a:avLst/>
          </a:prstGeom>
          <a:noFill/>
        </p:spPr>
        <p:txBody>
          <a:bodyPr wrap="none" rtlCol="0">
            <a:spAutoFit/>
          </a:bodyPr>
          <a:lstStyle/>
          <a:p>
            <a:r>
              <a:rPr lang="en-GB" b="1">
                <a:latin typeface="Arial" panose="020B0604020202020204" pitchFamily="34" charset="0"/>
              </a:rPr>
              <a:t>Table: Inputs, assumptions and evidence source for company base case model</a:t>
            </a:r>
          </a:p>
        </p:txBody>
      </p:sp>
      <p:sp>
        <p:nvSpPr>
          <p:cNvPr id="5" name="Text Placeholder 12">
            <a:extLst>
              <a:ext uri="{FF2B5EF4-FFF2-40B4-BE49-F238E27FC236}">
                <a16:creationId xmlns:a16="http://schemas.microsoft.com/office/drawing/2014/main" id="{D7F401EE-9C20-871F-20AE-B8DBDDDF642E}"/>
              </a:ext>
            </a:extLst>
          </p:cNvPr>
          <p:cNvSpPr txBox="1">
            <a:spLocks/>
          </p:cNvSpPr>
          <p:nvPr/>
        </p:nvSpPr>
        <p:spPr>
          <a:xfrm>
            <a:off x="875375" y="6612059"/>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graphicFrame>
        <p:nvGraphicFramePr>
          <p:cNvPr id="6" name="Table 4" descr="Economic model inputs and evidence sources">
            <a:extLst>
              <a:ext uri="{FF2B5EF4-FFF2-40B4-BE49-F238E27FC236}">
                <a16:creationId xmlns:a16="http://schemas.microsoft.com/office/drawing/2014/main" id="{2C800B37-AD84-0580-0355-C3FCFD930EB9}"/>
              </a:ext>
            </a:extLst>
          </p:cNvPr>
          <p:cNvGraphicFramePr>
            <a:graphicFrameLocks noGrp="1"/>
          </p:cNvGraphicFramePr>
          <p:nvPr>
            <p:extLst>
              <p:ext uri="{D42A27DB-BD31-4B8C-83A1-F6EECF244321}">
                <p14:modId xmlns:p14="http://schemas.microsoft.com/office/powerpoint/2010/main" val="1066433867"/>
              </p:ext>
            </p:extLst>
          </p:nvPr>
        </p:nvGraphicFramePr>
        <p:xfrm>
          <a:off x="397996" y="945280"/>
          <a:ext cx="11493212" cy="5455920"/>
        </p:xfrm>
        <a:graphic>
          <a:graphicData uri="http://schemas.openxmlformats.org/drawingml/2006/table">
            <a:tbl>
              <a:tblPr firstRow="1" firstCol="1" bandRow="1">
                <a:tableStyleId>{21E4AEA4-8DFA-4A89-87EB-49C32662AFE0}</a:tableStyleId>
              </a:tblPr>
              <a:tblGrid>
                <a:gridCol w="1927621">
                  <a:extLst>
                    <a:ext uri="{9D8B030D-6E8A-4147-A177-3AD203B41FA5}">
                      <a16:colId xmlns:a16="http://schemas.microsoft.com/office/drawing/2014/main" val="3974739884"/>
                    </a:ext>
                  </a:extLst>
                </a:gridCol>
                <a:gridCol w="9565591">
                  <a:extLst>
                    <a:ext uri="{9D8B030D-6E8A-4147-A177-3AD203B41FA5}">
                      <a16:colId xmlns:a16="http://schemas.microsoft.com/office/drawing/2014/main" val="4289090289"/>
                    </a:ext>
                  </a:extLst>
                </a:gridCol>
              </a:tblGrid>
              <a:tr h="272532">
                <a:tc>
                  <a:txBody>
                    <a:bodyPr/>
                    <a:lstStyle/>
                    <a:p>
                      <a:r>
                        <a:rPr lang="en-GB">
                          <a:latin typeface="Arial" panose="020B0604020202020204" pitchFamily="34" charset="0"/>
                        </a:rPr>
                        <a:t>Input</a:t>
                      </a:r>
                    </a:p>
                  </a:txBody>
                  <a:tcPr/>
                </a:tc>
                <a:tc>
                  <a:txBody>
                    <a:bodyPr/>
                    <a:lstStyle/>
                    <a:p>
                      <a:r>
                        <a:rPr lang="en-GB">
                          <a:latin typeface="Arial" panose="020B0604020202020204" pitchFamily="34" charset="0"/>
                        </a:rPr>
                        <a:t>Assumption and evidence source</a:t>
                      </a:r>
                    </a:p>
                  </a:txBody>
                  <a:tcPr/>
                </a:tc>
                <a:extLst>
                  <a:ext uri="{0D108BD9-81ED-4DB2-BD59-A6C34878D82A}">
                    <a16:rowId xmlns:a16="http://schemas.microsoft.com/office/drawing/2014/main" val="1365441208"/>
                  </a:ext>
                </a:extLst>
              </a:tr>
              <a:tr h="476931">
                <a:tc>
                  <a:txBody>
                    <a:bodyPr/>
                    <a:lstStyle/>
                    <a:p>
                      <a:r>
                        <a:rPr lang="en-GB" b="1">
                          <a:solidFill>
                            <a:schemeClr val="bg1"/>
                          </a:solidFill>
                          <a:latin typeface="Arial" panose="020B0604020202020204" pitchFamily="34" charset="0"/>
                        </a:rPr>
                        <a:t>Baseline characteristics</a:t>
                      </a:r>
                    </a:p>
                  </a:txBody>
                  <a:tcPr/>
                </a:tc>
                <a:tc>
                  <a:txBody>
                    <a:bodyPr/>
                    <a:lstStyle/>
                    <a:p>
                      <a:pPr marL="0" indent="0">
                        <a:buFont typeface="Arial" panose="020B0604020202020204" pitchFamily="34" charset="0"/>
                        <a:buNone/>
                      </a:pPr>
                      <a:r>
                        <a:rPr lang="en-GB" sz="1750">
                          <a:latin typeface="+mn-lt"/>
                        </a:rPr>
                        <a:t>Based on BE HEARD trials:</a:t>
                      </a:r>
                    </a:p>
                    <a:p>
                      <a:pPr marL="285750" indent="-285750">
                        <a:buFont typeface="Arial" panose="020B0604020202020204" pitchFamily="34" charset="0"/>
                        <a:buChar char="•"/>
                      </a:pPr>
                      <a:r>
                        <a:rPr lang="en-GB" sz="1750">
                          <a:latin typeface="+mn-lt"/>
                        </a:rPr>
                        <a:t>Mean age – 36.6 years; female (%) – 57%; mean weight – 97.3kg</a:t>
                      </a:r>
                    </a:p>
                  </a:txBody>
                  <a:tcPr/>
                </a:tc>
                <a:extLst>
                  <a:ext uri="{0D108BD9-81ED-4DB2-BD59-A6C34878D82A}">
                    <a16:rowId xmlns:a16="http://schemas.microsoft.com/office/drawing/2014/main" val="3471957187"/>
                  </a:ext>
                </a:extLst>
              </a:tr>
              <a:tr h="1910519">
                <a:tc>
                  <a:txBody>
                    <a:bodyPr/>
                    <a:lstStyle/>
                    <a:p>
                      <a:r>
                        <a:rPr lang="en-GB" b="1">
                          <a:solidFill>
                            <a:schemeClr val="bg1"/>
                          </a:solidFill>
                          <a:latin typeface="Arial" panose="020B0604020202020204" pitchFamily="34" charset="0"/>
                        </a:rPr>
                        <a:t>Efficacy &amp; extrapolation</a:t>
                      </a:r>
                    </a:p>
                  </a:txBody>
                  <a:tcPr/>
                </a:tc>
                <a:tc>
                  <a:txBody>
                    <a:bodyPr/>
                    <a:lstStyle/>
                    <a:p>
                      <a:pPr marL="0" indent="0">
                        <a:buFont typeface="Arial" panose="020B0604020202020204" pitchFamily="34" charset="0"/>
                        <a:buNone/>
                      </a:pPr>
                      <a:r>
                        <a:rPr lang="en-GB" sz="1750" b="1">
                          <a:latin typeface="+mn-lt"/>
                        </a:rPr>
                        <a:t>Induction phase (Weeks 0 – 16):</a:t>
                      </a:r>
                    </a:p>
                    <a:p>
                      <a:pPr marL="285750" indent="-285750">
                        <a:buFont typeface="Arial" panose="020B0604020202020204" pitchFamily="34" charset="0"/>
                        <a:buChar char="•"/>
                      </a:pPr>
                      <a:r>
                        <a:rPr lang="en-GB" sz="1750" b="0">
                          <a:latin typeface="+mn-lt"/>
                        </a:rPr>
                        <a:t>Bimekizumab: TPs based on Q2W data from intervention arm of BE HEARD (Q2W/Q2W, Q2W/Q4W</a:t>
                      </a:r>
                    </a:p>
                    <a:p>
                      <a:pPr marL="285750" indent="-285750">
                        <a:buFont typeface="Arial" panose="020B0604020202020204" pitchFamily="34" charset="0"/>
                        <a:buChar char="•"/>
                      </a:pPr>
                      <a:r>
                        <a:rPr lang="en-GB" sz="1750" b="0">
                          <a:latin typeface="+mn-lt"/>
                        </a:rPr>
                        <a:t>Secukinumab: RRs from NMA used to adjust bimekizumab TPs </a:t>
                      </a:r>
                    </a:p>
                    <a:p>
                      <a:pPr marL="285750" indent="-285750">
                        <a:buFont typeface="Arial" panose="020B0604020202020204" pitchFamily="34" charset="0"/>
                        <a:buChar char="•"/>
                      </a:pPr>
                      <a:r>
                        <a:rPr lang="en-GB" sz="1750" b="0">
                          <a:latin typeface="+mn-lt"/>
                        </a:rPr>
                        <a:t>BSC: RRs from NMA used to adjust bimekizumab TPs</a:t>
                      </a:r>
                    </a:p>
                    <a:p>
                      <a:pPr marL="0" indent="0">
                        <a:buFont typeface="Arial" panose="020B0604020202020204" pitchFamily="34" charset="0"/>
                        <a:buNone/>
                      </a:pPr>
                      <a:r>
                        <a:rPr lang="en-GB" sz="1750" b="1">
                          <a:latin typeface="+mn-lt"/>
                        </a:rPr>
                        <a:t>Maintenance phase (Weeks 16-48):</a:t>
                      </a:r>
                    </a:p>
                    <a:p>
                      <a:pPr marL="285750" indent="-285750">
                        <a:buFont typeface="Arial" panose="020B0604020202020204" pitchFamily="34" charset="0"/>
                        <a:buChar char="•"/>
                      </a:pPr>
                      <a:r>
                        <a:rPr lang="en-GB" sz="1750" b="0">
                          <a:latin typeface="+mn-lt"/>
                        </a:rPr>
                        <a:t>Bimekizumab: TPs </a:t>
                      </a:r>
                      <a:r>
                        <a:rPr lang="en-GB" sz="1750" b="0" kern="1200">
                          <a:solidFill>
                            <a:schemeClr val="dk1"/>
                          </a:solidFill>
                          <a:effectLst/>
                          <a:latin typeface="+mn-lt"/>
                          <a:ea typeface="+mn-ea"/>
                          <a:cs typeface="+mn-cs"/>
                        </a:rPr>
                        <a:t>based on Q4W data from intervention arm of BE HEARD (Q2W/Q4W)</a:t>
                      </a:r>
                    </a:p>
                    <a:p>
                      <a:pPr marL="285750" indent="-285750">
                        <a:buFont typeface="Arial" panose="020B0604020202020204" pitchFamily="34" charset="0"/>
                        <a:buChar char="•"/>
                      </a:pPr>
                      <a:r>
                        <a:rPr lang="en-GB" sz="1750" b="0" kern="1200">
                          <a:solidFill>
                            <a:schemeClr val="dk1"/>
                          </a:solidFill>
                          <a:effectLst/>
                          <a:latin typeface="+mn-lt"/>
                          <a:ea typeface="+mn-ea"/>
                          <a:cs typeface="+mn-cs"/>
                        </a:rPr>
                        <a:t>Secukinumab: RRs from NMA used to adjust bimekizumab TPs</a:t>
                      </a:r>
                    </a:p>
                    <a:p>
                      <a:pPr marL="285750" indent="-285750">
                        <a:buFont typeface="Arial" panose="020B0604020202020204" pitchFamily="34" charset="0"/>
                        <a:buChar char="•"/>
                      </a:pPr>
                      <a:r>
                        <a:rPr lang="en-GB" sz="1750" b="0" kern="1200">
                          <a:solidFill>
                            <a:schemeClr val="dk1"/>
                          </a:solidFill>
                          <a:effectLst/>
                          <a:latin typeface="+mn-lt"/>
                          <a:ea typeface="+mn-ea"/>
                          <a:cs typeface="+mn-cs"/>
                        </a:rPr>
                        <a:t>BSC: TPs from treatment phase adjusted to incorporate gradual deterioration assumption</a:t>
                      </a:r>
                      <a:endParaRPr lang="en-GB" sz="1750" b="0">
                        <a:latin typeface="+mn-lt"/>
                      </a:endParaRPr>
                    </a:p>
                    <a:p>
                      <a:pPr marL="0" indent="0">
                        <a:buFont typeface="Arial" panose="020B0604020202020204" pitchFamily="34" charset="0"/>
                        <a:buNone/>
                      </a:pPr>
                      <a:r>
                        <a:rPr lang="en-GB" sz="1750" b="1">
                          <a:latin typeface="+mn-lt"/>
                        </a:rPr>
                        <a:t>Post 48 Weeks:</a:t>
                      </a:r>
                    </a:p>
                    <a:p>
                      <a:pPr marL="285750" indent="-285750">
                        <a:buFont typeface="Arial" panose="020B0604020202020204" pitchFamily="34" charset="0"/>
                        <a:buChar char="•"/>
                      </a:pPr>
                      <a:r>
                        <a:rPr lang="en-GB" sz="1750" b="0">
                          <a:latin typeface="+mn-lt"/>
                        </a:rPr>
                        <a:t>Bimekizumab and secukinumab: same as maintenance phase</a:t>
                      </a:r>
                    </a:p>
                    <a:p>
                      <a:pPr marL="285750" indent="-285750">
                        <a:buFont typeface="Arial" panose="020B0604020202020204" pitchFamily="34" charset="0"/>
                        <a:buChar char="•"/>
                      </a:pPr>
                      <a:r>
                        <a:rPr lang="en-GB" sz="1750" b="0">
                          <a:latin typeface="+mn-lt"/>
                        </a:rPr>
                        <a:t>BSC: assumption that people maintain Week 48 response level indefinitely</a:t>
                      </a:r>
                    </a:p>
                  </a:txBody>
                  <a:tcPr/>
                </a:tc>
                <a:extLst>
                  <a:ext uri="{0D108BD9-81ED-4DB2-BD59-A6C34878D82A}">
                    <a16:rowId xmlns:a16="http://schemas.microsoft.com/office/drawing/2014/main" val="2121904842"/>
                  </a:ext>
                </a:extLst>
              </a:tr>
              <a:tr h="8857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a:solidFill>
                            <a:schemeClr val="bg1"/>
                          </a:solidFill>
                          <a:latin typeface="Arial" panose="020B0604020202020204" pitchFamily="34" charset="0"/>
                        </a:rPr>
                        <a:t>Discontinuation</a:t>
                      </a:r>
                    </a:p>
                  </a:txBody>
                  <a:tcPr/>
                </a:tc>
                <a:tc>
                  <a:txBody>
                    <a:bodyPr/>
                    <a:lstStyle/>
                    <a:p>
                      <a:pPr marL="285750" indent="-285750">
                        <a:buFont typeface="Arial" panose="020B0604020202020204" pitchFamily="34" charset="0"/>
                        <a:buChar char="•"/>
                      </a:pPr>
                      <a:r>
                        <a:rPr lang="en-GB" sz="1750" b="0" kern="1200" dirty="0">
                          <a:solidFill>
                            <a:schemeClr val="tx1"/>
                          </a:solidFill>
                          <a:effectLst/>
                          <a:latin typeface="+mn-lt"/>
                          <a:ea typeface="+mn-ea"/>
                          <a:cs typeface="+mn-cs"/>
                        </a:rPr>
                        <a:t>Active treatment discontinuation due to no response at 16 weeks (primary non-response) or due to loss of response after 16 weeks (secondary non-response)</a:t>
                      </a:r>
                    </a:p>
                    <a:p>
                      <a:pPr marL="285750" indent="-285750">
                        <a:buFont typeface="Arial" panose="020B0604020202020204" pitchFamily="34" charset="0"/>
                        <a:buChar char="•"/>
                      </a:pPr>
                      <a:r>
                        <a:rPr lang="en-GB" sz="1750" b="0" kern="1200" dirty="0">
                          <a:solidFill>
                            <a:schemeClr val="tx1"/>
                          </a:solidFill>
                          <a:effectLst/>
                          <a:latin typeface="+mn-lt"/>
                          <a:ea typeface="+mn-ea"/>
                          <a:cs typeface="+mn-cs"/>
                        </a:rPr>
                        <a:t>Discontinuation due to any other reason: </a:t>
                      </a:r>
                      <a:r>
                        <a:rPr lang="en-GB" sz="1750" b="0" u="sng" kern="1200" dirty="0" err="1">
                          <a:solidFill>
                            <a:schemeClr val="tx1"/>
                          </a:solidFill>
                          <a:effectLst/>
                          <a:highlight>
                            <a:srgbClr val="000000"/>
                          </a:highlight>
                          <a:latin typeface="+mn-lt"/>
                          <a:ea typeface="+mn-ea"/>
                          <a:cs typeface="+mn-cs"/>
                        </a:rPr>
                        <a:t>xxxxx</a:t>
                      </a:r>
                      <a:r>
                        <a:rPr lang="en-GB" sz="1750" b="0" kern="1200" dirty="0">
                          <a:solidFill>
                            <a:schemeClr val="tx1"/>
                          </a:solidFill>
                          <a:effectLst/>
                          <a:latin typeface="+mn-lt"/>
                          <a:ea typeface="+mn-ea"/>
                          <a:cs typeface="+mn-cs"/>
                        </a:rPr>
                        <a:t> per cycle based on treatment discontinuation in BE HEARD due to adverse event </a:t>
                      </a:r>
                    </a:p>
                  </a:txBody>
                  <a:tcPr/>
                </a:tc>
                <a:extLst>
                  <a:ext uri="{0D108BD9-81ED-4DB2-BD59-A6C34878D82A}">
                    <a16:rowId xmlns:a16="http://schemas.microsoft.com/office/drawing/2014/main" val="2987723705"/>
                  </a:ext>
                </a:extLst>
              </a:tr>
            </a:tbl>
          </a:graphicData>
        </a:graphic>
      </p:graphicFrame>
      <p:sp>
        <p:nvSpPr>
          <p:cNvPr id="4" name="Text Placeholder 12">
            <a:extLst>
              <a:ext uri="{FF2B5EF4-FFF2-40B4-BE49-F238E27FC236}">
                <a16:creationId xmlns:a16="http://schemas.microsoft.com/office/drawing/2014/main" id="{A3FCAB42-20D6-FBE1-A3B7-27980AC1C343}"/>
              </a:ext>
            </a:extLst>
          </p:cNvPr>
          <p:cNvSpPr txBox="1">
            <a:spLocks/>
          </p:cNvSpPr>
          <p:nvPr/>
        </p:nvSpPr>
        <p:spPr>
          <a:xfrm>
            <a:off x="875375" y="6418544"/>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BSC, Best supportive care; NMA, Network meta-analysis; Q2W, Every 2 weeks; Q4W, Every 4 weeks; RR, Relative risk; TPs, Transition probabilities</a:t>
            </a:r>
          </a:p>
        </p:txBody>
      </p:sp>
    </p:spTree>
    <p:extLst>
      <p:ext uri="{BB962C8B-B14F-4D97-AF65-F5344CB8AC3E}">
        <p14:creationId xmlns:p14="http://schemas.microsoft.com/office/powerpoint/2010/main" val="2301716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AB38BC-FD10-5010-06C5-1920940CFB38}"/>
            </a:ext>
          </a:extLst>
        </p:cNvPr>
        <p:cNvGrpSpPr/>
        <p:nvPr/>
      </p:nvGrpSpPr>
      <p:grpSpPr>
        <a:xfrm>
          <a:off x="0" y="0"/>
          <a:ext cx="0" cy="0"/>
          <a:chOff x="0" y="0"/>
          <a:chExt cx="0" cy="0"/>
        </a:xfrm>
      </p:grpSpPr>
      <p:sp>
        <p:nvSpPr>
          <p:cNvPr id="11" name="Title 10">
            <a:extLst>
              <a:ext uri="{FF2B5EF4-FFF2-40B4-BE49-F238E27FC236}">
                <a16:creationId xmlns:a16="http://schemas.microsoft.com/office/drawing/2014/main" id="{09696F44-4575-C3F9-232F-44C7F8441816}"/>
              </a:ext>
            </a:extLst>
          </p:cNvPr>
          <p:cNvSpPr>
            <a:spLocks noGrp="1"/>
          </p:cNvSpPr>
          <p:nvPr>
            <p:ph type="title"/>
          </p:nvPr>
        </p:nvSpPr>
        <p:spPr>
          <a:xfrm>
            <a:off x="466724" y="263524"/>
            <a:ext cx="11725276" cy="592817"/>
          </a:xfrm>
        </p:spPr>
        <p:txBody>
          <a:bodyPr>
            <a:normAutofit/>
          </a:bodyPr>
          <a:lstStyle/>
          <a:p>
            <a:r>
              <a:rPr lang="en-GB" sz="2800">
                <a:ea typeface="Arial" panose="02000503000000020004" pitchFamily="2" charset="0"/>
              </a:rPr>
              <a:t>How company incorporated evidence into base case model (2)</a:t>
            </a:r>
            <a:endParaRPr lang="en-GB" sz="2800"/>
          </a:p>
        </p:txBody>
      </p:sp>
      <p:sp>
        <p:nvSpPr>
          <p:cNvPr id="2" name="TextBox 1">
            <a:extLst>
              <a:ext uri="{FF2B5EF4-FFF2-40B4-BE49-F238E27FC236}">
                <a16:creationId xmlns:a16="http://schemas.microsoft.com/office/drawing/2014/main" id="{E9EF91EF-F4FE-0FDB-2CA8-142786407A8F}"/>
              </a:ext>
            </a:extLst>
          </p:cNvPr>
          <p:cNvSpPr txBox="1"/>
          <p:nvPr/>
        </p:nvSpPr>
        <p:spPr>
          <a:xfrm>
            <a:off x="390277" y="691945"/>
            <a:ext cx="8798114" cy="369332"/>
          </a:xfrm>
          <a:prstGeom prst="rect">
            <a:avLst/>
          </a:prstGeom>
          <a:noFill/>
        </p:spPr>
        <p:txBody>
          <a:bodyPr wrap="none" rtlCol="0">
            <a:spAutoFit/>
          </a:bodyPr>
          <a:lstStyle/>
          <a:p>
            <a:r>
              <a:rPr lang="en-GB" b="1">
                <a:latin typeface="Arial" panose="020B0604020202020204" pitchFamily="34" charset="0"/>
              </a:rPr>
              <a:t>Table: Inputs, assumptions and evidence source for company base case model</a:t>
            </a:r>
          </a:p>
        </p:txBody>
      </p:sp>
      <p:sp>
        <p:nvSpPr>
          <p:cNvPr id="3" name="Text Placeholder 12">
            <a:extLst>
              <a:ext uri="{FF2B5EF4-FFF2-40B4-BE49-F238E27FC236}">
                <a16:creationId xmlns:a16="http://schemas.microsoft.com/office/drawing/2014/main" id="{23E2E801-5B2C-1A46-28C5-3F03A128D351}"/>
              </a:ext>
            </a:extLst>
          </p:cNvPr>
          <p:cNvSpPr txBox="1">
            <a:spLocks/>
          </p:cNvSpPr>
          <p:nvPr/>
        </p:nvSpPr>
        <p:spPr>
          <a:xfrm>
            <a:off x="875375" y="6273407"/>
            <a:ext cx="10842133" cy="579920"/>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graphicFrame>
        <p:nvGraphicFramePr>
          <p:cNvPr id="5" name="Table 4" descr="Economic model inputs and evidence sources">
            <a:extLst>
              <a:ext uri="{FF2B5EF4-FFF2-40B4-BE49-F238E27FC236}">
                <a16:creationId xmlns:a16="http://schemas.microsoft.com/office/drawing/2014/main" id="{12B15A19-9A96-641B-728D-897239BAB940}"/>
              </a:ext>
            </a:extLst>
          </p:cNvPr>
          <p:cNvGraphicFramePr>
            <a:graphicFrameLocks noGrp="1"/>
          </p:cNvGraphicFramePr>
          <p:nvPr>
            <p:extLst>
              <p:ext uri="{D42A27DB-BD31-4B8C-83A1-F6EECF244321}">
                <p14:modId xmlns:p14="http://schemas.microsoft.com/office/powerpoint/2010/main" val="2225386394"/>
              </p:ext>
            </p:extLst>
          </p:nvPr>
        </p:nvGraphicFramePr>
        <p:xfrm>
          <a:off x="466724" y="1039948"/>
          <a:ext cx="11317288" cy="5303520"/>
        </p:xfrm>
        <a:graphic>
          <a:graphicData uri="http://schemas.openxmlformats.org/drawingml/2006/table">
            <a:tbl>
              <a:tblPr firstRow="1" firstCol="1" bandRow="1">
                <a:tableStyleId>{21E4AEA4-8DFA-4A89-87EB-49C32662AFE0}</a:tableStyleId>
              </a:tblPr>
              <a:tblGrid>
                <a:gridCol w="2687956">
                  <a:extLst>
                    <a:ext uri="{9D8B030D-6E8A-4147-A177-3AD203B41FA5}">
                      <a16:colId xmlns:a16="http://schemas.microsoft.com/office/drawing/2014/main" val="3974739884"/>
                    </a:ext>
                  </a:extLst>
                </a:gridCol>
                <a:gridCol w="8629332">
                  <a:extLst>
                    <a:ext uri="{9D8B030D-6E8A-4147-A177-3AD203B41FA5}">
                      <a16:colId xmlns:a16="http://schemas.microsoft.com/office/drawing/2014/main" val="4289090289"/>
                    </a:ext>
                  </a:extLst>
                </a:gridCol>
              </a:tblGrid>
              <a:tr h="287088">
                <a:tc>
                  <a:txBody>
                    <a:bodyPr/>
                    <a:lstStyle/>
                    <a:p>
                      <a:r>
                        <a:rPr lang="en-GB">
                          <a:latin typeface="Arial" panose="020B0604020202020204" pitchFamily="34" charset="0"/>
                        </a:rPr>
                        <a:t>Input</a:t>
                      </a:r>
                    </a:p>
                  </a:txBody>
                  <a:tcPr/>
                </a:tc>
                <a:tc>
                  <a:txBody>
                    <a:bodyPr/>
                    <a:lstStyle/>
                    <a:p>
                      <a:r>
                        <a:rPr lang="en-GB">
                          <a:latin typeface="Arial" panose="020B0604020202020204" pitchFamily="34" charset="0"/>
                        </a:rPr>
                        <a:t>Assumption and evidence source</a:t>
                      </a:r>
                    </a:p>
                  </a:txBody>
                  <a:tcPr/>
                </a:tc>
                <a:extLst>
                  <a:ext uri="{0D108BD9-81ED-4DB2-BD59-A6C34878D82A}">
                    <a16:rowId xmlns:a16="http://schemas.microsoft.com/office/drawing/2014/main" val="1365441208"/>
                  </a:ext>
                </a:extLst>
              </a:tr>
              <a:tr h="538533">
                <a:tc>
                  <a:txBody>
                    <a:bodyPr/>
                    <a:lstStyle/>
                    <a:p>
                      <a:r>
                        <a:rPr lang="en-GB" b="1">
                          <a:solidFill>
                            <a:schemeClr val="bg1"/>
                          </a:solidFill>
                          <a:latin typeface="Arial" panose="020B0604020202020204" pitchFamily="34" charset="0"/>
                        </a:rPr>
                        <a:t>Mortality</a:t>
                      </a:r>
                    </a:p>
                  </a:txBody>
                  <a:tcPr/>
                </a:tc>
                <a:tc>
                  <a:txBody>
                    <a:bodyPr/>
                    <a:lstStyle/>
                    <a:p>
                      <a:pPr marL="285750" indent="-285750">
                        <a:buFont typeface="Arial" panose="020B0604020202020204" pitchFamily="34" charset="0"/>
                        <a:buChar char="•"/>
                      </a:pPr>
                      <a:r>
                        <a:rPr lang="en-GB">
                          <a:solidFill>
                            <a:schemeClr val="tx1"/>
                          </a:solidFill>
                          <a:latin typeface="Arial" panose="020B0604020202020204" pitchFamily="34" charset="0"/>
                        </a:rPr>
                        <a:t>General population mortality rates applied for all people.</a:t>
                      </a:r>
                    </a:p>
                    <a:p>
                      <a:pPr marL="285750" indent="-285750">
                        <a:buFont typeface="Arial" panose="020B0604020202020204" pitchFamily="34" charset="0"/>
                        <a:buChar char="•"/>
                      </a:pPr>
                      <a:r>
                        <a:rPr lang="en-GB">
                          <a:solidFill>
                            <a:schemeClr val="tx1"/>
                          </a:solidFill>
                          <a:latin typeface="Arial" panose="020B0604020202020204" pitchFamily="34" charset="0"/>
                        </a:rPr>
                        <a:t>Crude standardised mortality rate of 1.86 applied to non-response health state obtained from epidemiological cohort study of people with HS in Korea</a:t>
                      </a:r>
                    </a:p>
                  </a:txBody>
                  <a:tcPr/>
                </a:tc>
                <a:extLst>
                  <a:ext uri="{0D108BD9-81ED-4DB2-BD59-A6C34878D82A}">
                    <a16:rowId xmlns:a16="http://schemas.microsoft.com/office/drawing/2014/main" val="108915004"/>
                  </a:ext>
                </a:extLst>
              </a:tr>
              <a:tr h="1023213">
                <a:tc>
                  <a:txBody>
                    <a:bodyPr/>
                    <a:lstStyle/>
                    <a:p>
                      <a:r>
                        <a:rPr lang="en-GB" b="1">
                          <a:solidFill>
                            <a:schemeClr val="bg1"/>
                          </a:solidFill>
                          <a:latin typeface="Arial" panose="020B0604020202020204" pitchFamily="34" charset="0"/>
                        </a:rPr>
                        <a:t>Utilities</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a:ln>
                            <a:noFill/>
                          </a:ln>
                          <a:solidFill>
                            <a:srgbClr val="000000"/>
                          </a:solidFill>
                          <a:effectLst/>
                          <a:uLnTx/>
                          <a:uFillTx/>
                          <a:latin typeface="Arial" panose="020B0604020202020204" pitchFamily="34" charset="0"/>
                          <a:ea typeface="+mn-ea"/>
                          <a:cs typeface="+mn-cs"/>
                        </a:rPr>
                        <a:t>EQ-5D-3L data collected throughout trial period from BE HEARD studies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a:ln>
                            <a:noFill/>
                          </a:ln>
                          <a:solidFill>
                            <a:srgbClr val="000000"/>
                          </a:solidFill>
                          <a:effectLst/>
                          <a:uLnTx/>
                          <a:uFillTx/>
                          <a:latin typeface="Arial" panose="020B0604020202020204" pitchFamily="34" charset="0"/>
                          <a:ea typeface="+mn-ea"/>
                          <a:cs typeface="+mn-cs"/>
                        </a:rPr>
                        <a:t>Utility values were assumed to be dependent on health state, treatment arm and treatment period (initial vs maintenance)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a:ln>
                            <a:noFill/>
                          </a:ln>
                          <a:solidFill>
                            <a:srgbClr val="000000"/>
                          </a:solidFill>
                          <a:effectLst/>
                          <a:uLnTx/>
                          <a:uFillTx/>
                          <a:latin typeface="Arial" panose="020B0604020202020204" pitchFamily="34" charset="0"/>
                          <a:ea typeface="+mn-ea"/>
                          <a:cs typeface="+mn-cs"/>
                        </a:rPr>
                        <a:t>Maintenance period BSC utilities were weighted based on the proportion of people assumed to be treated with adalimumab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a:ln>
                            <a:noFill/>
                          </a:ln>
                          <a:solidFill>
                            <a:srgbClr val="000000"/>
                          </a:solidFill>
                          <a:effectLst/>
                          <a:uLnTx/>
                          <a:uFillTx/>
                          <a:latin typeface="Arial" panose="020B0604020202020204" pitchFamily="34" charset="0"/>
                          <a:ea typeface="+mn-ea"/>
                          <a:cs typeface="+mn-cs"/>
                        </a:rPr>
                        <a:t>Utilities were age-adjusted using UK general population norms</a:t>
                      </a:r>
                    </a:p>
                  </a:txBody>
                  <a:tcPr/>
                </a:tc>
                <a:extLst>
                  <a:ext uri="{0D108BD9-81ED-4DB2-BD59-A6C34878D82A}">
                    <a16:rowId xmlns:a16="http://schemas.microsoft.com/office/drawing/2014/main" val="2068787424"/>
                  </a:ext>
                </a:extLst>
              </a:tr>
              <a:tr h="1346333">
                <a:tc>
                  <a:txBody>
                    <a:bodyPr/>
                    <a:lstStyle/>
                    <a:p>
                      <a:r>
                        <a:rPr lang="en-GB" b="1">
                          <a:solidFill>
                            <a:schemeClr val="bg1"/>
                          </a:solidFill>
                          <a:latin typeface="Arial" panose="020B0604020202020204" pitchFamily="34" charset="0"/>
                        </a:rPr>
                        <a:t>Acquisition cost</a:t>
                      </a:r>
                    </a:p>
                  </a:txBody>
                  <a:tcPr/>
                </a:tc>
                <a:tc>
                  <a:txBody>
                    <a:bodyPr/>
                    <a:lstStyle/>
                    <a:p>
                      <a:pPr marL="285750" indent="-285750">
                        <a:buFont typeface="Arial" panose="020B0604020202020204" pitchFamily="34" charset="0"/>
                        <a:buChar char="•"/>
                      </a:pPr>
                      <a:r>
                        <a:rPr lang="en-GB">
                          <a:latin typeface="Arial" panose="020B0604020202020204" pitchFamily="34" charset="0"/>
                        </a:rPr>
                        <a:t>Dosing schedules and modelled costs for bimekizumab and secukinumab based on respective SmPC</a:t>
                      </a:r>
                    </a:p>
                    <a:p>
                      <a:pPr marL="285750" indent="-285750">
                        <a:buFont typeface="Arial" panose="020B0604020202020204" pitchFamily="34" charset="0"/>
                        <a:buChar char="•"/>
                      </a:pPr>
                      <a:r>
                        <a:rPr lang="en-GB">
                          <a:latin typeface="Arial" panose="020B0604020202020204" pitchFamily="34" charset="0"/>
                        </a:rPr>
                        <a:t>Costs of concomitant medications include analgesics, antibiotics and anti-fungal drugs→ distribution based on use in the BE HEARD studies</a:t>
                      </a:r>
                    </a:p>
                    <a:p>
                      <a:pPr marL="285750" indent="-285750">
                        <a:buFont typeface="Arial" panose="020B0604020202020204" pitchFamily="34" charset="0"/>
                        <a:buChar char="•"/>
                      </a:pPr>
                      <a:r>
                        <a:rPr lang="en-GB">
                          <a:latin typeface="Arial" panose="020B0604020202020204" pitchFamily="34" charset="0"/>
                        </a:rPr>
                        <a:t>Costs of BSC include topical antibiotics, oral antibiotics, dapsone, retinoids, ciclosporin, and anti-androgens→ composition based partially upon clinical advice received by the manufacturer of secukinumab</a:t>
                      </a:r>
                    </a:p>
                    <a:p>
                      <a:pPr marL="285750" indent="-285750">
                        <a:buFont typeface="Arial" panose="020B0604020202020204" pitchFamily="34" charset="0"/>
                        <a:buChar char="•"/>
                      </a:pPr>
                      <a:r>
                        <a:rPr lang="en-GB">
                          <a:latin typeface="Arial" panose="020B0604020202020204" pitchFamily="34" charset="0"/>
                        </a:rPr>
                        <a:t> BSC also includes adalimumab for 20.8% of people</a:t>
                      </a:r>
                    </a:p>
                  </a:txBody>
                  <a:tcPr/>
                </a:tc>
                <a:extLst>
                  <a:ext uri="{0D108BD9-81ED-4DB2-BD59-A6C34878D82A}">
                    <a16:rowId xmlns:a16="http://schemas.microsoft.com/office/drawing/2014/main" val="3904281607"/>
                  </a:ext>
                </a:extLst>
              </a:tr>
            </a:tbl>
          </a:graphicData>
        </a:graphic>
      </p:graphicFrame>
      <p:sp>
        <p:nvSpPr>
          <p:cNvPr id="4" name="Text Placeholder 12">
            <a:extLst>
              <a:ext uri="{FF2B5EF4-FFF2-40B4-BE49-F238E27FC236}">
                <a16:creationId xmlns:a16="http://schemas.microsoft.com/office/drawing/2014/main" id="{DE952CAF-1477-E8A5-8A7B-4EE4A523E1E2}"/>
              </a:ext>
            </a:extLst>
          </p:cNvPr>
          <p:cNvSpPr txBox="1">
            <a:spLocks/>
          </p:cNvSpPr>
          <p:nvPr/>
        </p:nvSpPr>
        <p:spPr>
          <a:xfrm>
            <a:off x="875375" y="6418544"/>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BSC, Best supportive care; EQ-5D-3L, </a:t>
            </a:r>
            <a:r>
              <a:rPr lang="en-GB" err="1"/>
              <a:t>EuroQoL</a:t>
            </a:r>
            <a:r>
              <a:rPr lang="en-GB"/>
              <a:t> 5-dimension 3-level; HS, Hidradenitis Suppurativa; SmPC, Summary of Product Characteristic </a:t>
            </a:r>
          </a:p>
        </p:txBody>
      </p:sp>
    </p:spTree>
    <p:extLst>
      <p:ext uri="{BB962C8B-B14F-4D97-AF65-F5344CB8AC3E}">
        <p14:creationId xmlns:p14="http://schemas.microsoft.com/office/powerpoint/2010/main" val="92318620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AB38BC-FD10-5010-06C5-1920940CFB38}"/>
            </a:ext>
          </a:extLst>
        </p:cNvPr>
        <p:cNvGrpSpPr/>
        <p:nvPr/>
      </p:nvGrpSpPr>
      <p:grpSpPr>
        <a:xfrm>
          <a:off x="0" y="0"/>
          <a:ext cx="0" cy="0"/>
          <a:chOff x="0" y="0"/>
          <a:chExt cx="0" cy="0"/>
        </a:xfrm>
      </p:grpSpPr>
      <p:sp>
        <p:nvSpPr>
          <p:cNvPr id="11" name="Title 10">
            <a:extLst>
              <a:ext uri="{FF2B5EF4-FFF2-40B4-BE49-F238E27FC236}">
                <a16:creationId xmlns:a16="http://schemas.microsoft.com/office/drawing/2014/main" id="{09696F44-4575-C3F9-232F-44C7F8441816}"/>
              </a:ext>
            </a:extLst>
          </p:cNvPr>
          <p:cNvSpPr>
            <a:spLocks noGrp="1"/>
          </p:cNvSpPr>
          <p:nvPr>
            <p:ph type="title"/>
          </p:nvPr>
        </p:nvSpPr>
        <p:spPr>
          <a:xfrm>
            <a:off x="466724" y="263524"/>
            <a:ext cx="11725276" cy="592817"/>
          </a:xfrm>
        </p:spPr>
        <p:txBody>
          <a:bodyPr>
            <a:normAutofit/>
          </a:bodyPr>
          <a:lstStyle/>
          <a:p>
            <a:r>
              <a:rPr lang="en-GB" sz="2800">
                <a:ea typeface="Arial" panose="02000503000000020004" pitchFamily="2" charset="0"/>
              </a:rPr>
              <a:t>How company incorporated evidence into base case model (3)</a:t>
            </a:r>
            <a:endParaRPr lang="en-GB" sz="2800"/>
          </a:p>
        </p:txBody>
      </p:sp>
      <p:sp>
        <p:nvSpPr>
          <p:cNvPr id="2" name="TextBox 1">
            <a:extLst>
              <a:ext uri="{FF2B5EF4-FFF2-40B4-BE49-F238E27FC236}">
                <a16:creationId xmlns:a16="http://schemas.microsoft.com/office/drawing/2014/main" id="{E9EF91EF-F4FE-0FDB-2CA8-142786407A8F}"/>
              </a:ext>
            </a:extLst>
          </p:cNvPr>
          <p:cNvSpPr txBox="1"/>
          <p:nvPr/>
        </p:nvSpPr>
        <p:spPr>
          <a:xfrm>
            <a:off x="390277" y="691945"/>
            <a:ext cx="8798114" cy="369332"/>
          </a:xfrm>
          <a:prstGeom prst="rect">
            <a:avLst/>
          </a:prstGeom>
          <a:noFill/>
        </p:spPr>
        <p:txBody>
          <a:bodyPr wrap="none" rtlCol="0">
            <a:spAutoFit/>
          </a:bodyPr>
          <a:lstStyle/>
          <a:p>
            <a:r>
              <a:rPr lang="en-GB" b="1">
                <a:latin typeface="Arial" panose="020B0604020202020204" pitchFamily="34" charset="0"/>
              </a:rPr>
              <a:t>Table: Inputs, assumptions and evidence source for company base case model</a:t>
            </a:r>
          </a:p>
        </p:txBody>
      </p:sp>
      <p:sp>
        <p:nvSpPr>
          <p:cNvPr id="3" name="Text Placeholder 12">
            <a:extLst>
              <a:ext uri="{FF2B5EF4-FFF2-40B4-BE49-F238E27FC236}">
                <a16:creationId xmlns:a16="http://schemas.microsoft.com/office/drawing/2014/main" id="{23E2E801-5B2C-1A46-28C5-3F03A128D351}"/>
              </a:ext>
            </a:extLst>
          </p:cNvPr>
          <p:cNvSpPr txBox="1">
            <a:spLocks/>
          </p:cNvSpPr>
          <p:nvPr/>
        </p:nvSpPr>
        <p:spPr>
          <a:xfrm>
            <a:off x="875375" y="6273407"/>
            <a:ext cx="10842133" cy="109638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graphicFrame>
        <p:nvGraphicFramePr>
          <p:cNvPr id="5" name="Table 4" descr="Economic model inputs and evidence sources">
            <a:extLst>
              <a:ext uri="{FF2B5EF4-FFF2-40B4-BE49-F238E27FC236}">
                <a16:creationId xmlns:a16="http://schemas.microsoft.com/office/drawing/2014/main" id="{12B15A19-9A96-641B-728D-897239BAB940}"/>
              </a:ext>
            </a:extLst>
          </p:cNvPr>
          <p:cNvGraphicFramePr>
            <a:graphicFrameLocks noGrp="1"/>
          </p:cNvGraphicFramePr>
          <p:nvPr>
            <p:extLst>
              <p:ext uri="{D42A27DB-BD31-4B8C-83A1-F6EECF244321}">
                <p14:modId xmlns:p14="http://schemas.microsoft.com/office/powerpoint/2010/main" val="3223754952"/>
              </p:ext>
            </p:extLst>
          </p:nvPr>
        </p:nvGraphicFramePr>
        <p:xfrm>
          <a:off x="466724" y="1039948"/>
          <a:ext cx="11317288" cy="2692180"/>
        </p:xfrm>
        <a:graphic>
          <a:graphicData uri="http://schemas.openxmlformats.org/drawingml/2006/table">
            <a:tbl>
              <a:tblPr firstRow="1" firstCol="1" bandRow="1">
                <a:tableStyleId>{21E4AEA4-8DFA-4A89-87EB-49C32662AFE0}</a:tableStyleId>
              </a:tblPr>
              <a:tblGrid>
                <a:gridCol w="2687956">
                  <a:extLst>
                    <a:ext uri="{9D8B030D-6E8A-4147-A177-3AD203B41FA5}">
                      <a16:colId xmlns:a16="http://schemas.microsoft.com/office/drawing/2014/main" val="3974739884"/>
                    </a:ext>
                  </a:extLst>
                </a:gridCol>
                <a:gridCol w="8629332">
                  <a:extLst>
                    <a:ext uri="{9D8B030D-6E8A-4147-A177-3AD203B41FA5}">
                      <a16:colId xmlns:a16="http://schemas.microsoft.com/office/drawing/2014/main" val="4289090289"/>
                    </a:ext>
                  </a:extLst>
                </a:gridCol>
              </a:tblGrid>
              <a:tr h="487460">
                <a:tc>
                  <a:txBody>
                    <a:bodyPr/>
                    <a:lstStyle/>
                    <a:p>
                      <a:r>
                        <a:rPr lang="en-GB">
                          <a:latin typeface="Arial" panose="020B0604020202020204" pitchFamily="34" charset="0"/>
                        </a:rPr>
                        <a:t>Input</a:t>
                      </a:r>
                    </a:p>
                  </a:txBody>
                  <a:tcPr/>
                </a:tc>
                <a:tc>
                  <a:txBody>
                    <a:bodyPr/>
                    <a:lstStyle/>
                    <a:p>
                      <a:r>
                        <a:rPr lang="en-GB">
                          <a:latin typeface="Arial" panose="020B0604020202020204" pitchFamily="34" charset="0"/>
                        </a:rPr>
                        <a:t>Assumption and evidence source</a:t>
                      </a:r>
                    </a:p>
                  </a:txBody>
                  <a:tcPr/>
                </a:tc>
                <a:extLst>
                  <a:ext uri="{0D108BD9-81ED-4DB2-BD59-A6C34878D82A}">
                    <a16:rowId xmlns:a16="http://schemas.microsoft.com/office/drawing/2014/main" val="1365441208"/>
                  </a:ext>
                </a:extLst>
              </a:tr>
              <a:tr h="370840">
                <a:tc>
                  <a:txBody>
                    <a:bodyPr/>
                    <a:lstStyle/>
                    <a:p>
                      <a:r>
                        <a:rPr lang="en-GB" b="1">
                          <a:solidFill>
                            <a:schemeClr val="bg1"/>
                          </a:solidFill>
                          <a:latin typeface="Arial" panose="020B0604020202020204" pitchFamily="34" charset="0"/>
                        </a:rPr>
                        <a:t>Administration cost</a:t>
                      </a:r>
                    </a:p>
                  </a:txBody>
                  <a:tcPr/>
                </a:tc>
                <a:tc>
                  <a:txBody>
                    <a:bodyPr/>
                    <a:lstStyle/>
                    <a:p>
                      <a:pPr marL="285750" indent="-285750">
                        <a:buFont typeface="Arial" panose="020B0604020202020204" pitchFamily="34" charset="0"/>
                        <a:buChar char="•"/>
                      </a:pPr>
                      <a:r>
                        <a:rPr lang="en-GB">
                          <a:latin typeface="Arial" panose="020B0604020202020204" pitchFamily="34" charset="0"/>
                        </a:rPr>
                        <a:t>One-off cost (</a:t>
                      </a:r>
                      <a:r>
                        <a:rPr lang="en-US" sz="1800" kern="1200">
                          <a:solidFill>
                            <a:schemeClr val="dk1"/>
                          </a:solidFill>
                          <a:effectLst/>
                          <a:latin typeface="+mn-lt"/>
                          <a:ea typeface="+mn-ea"/>
                          <a:cs typeface="+mn-cs"/>
                        </a:rPr>
                        <a:t>£47.39) </a:t>
                      </a:r>
                      <a:r>
                        <a:rPr lang="en-GB">
                          <a:latin typeface="Arial" panose="020B0604020202020204" pitchFamily="34" charset="0"/>
                        </a:rPr>
                        <a:t>for training by a band 6 nurse to self-administer</a:t>
                      </a:r>
                    </a:p>
                  </a:txBody>
                  <a:tcPr/>
                </a:tc>
                <a:extLst>
                  <a:ext uri="{0D108BD9-81ED-4DB2-BD59-A6C34878D82A}">
                    <a16:rowId xmlns:a16="http://schemas.microsoft.com/office/drawing/2014/main" val="628045624"/>
                  </a:ext>
                </a:extLst>
              </a:tr>
              <a:tr h="370840">
                <a:tc>
                  <a:txBody>
                    <a:bodyPr/>
                    <a:lstStyle/>
                    <a:p>
                      <a:r>
                        <a:rPr lang="en-GB" b="1">
                          <a:solidFill>
                            <a:schemeClr val="bg1"/>
                          </a:solidFill>
                          <a:latin typeface="Arial" panose="020B0604020202020204" pitchFamily="34" charset="0"/>
                        </a:rPr>
                        <a:t>Health state costs and resource use</a:t>
                      </a:r>
                    </a:p>
                  </a:txBody>
                  <a:tcPr/>
                </a:tc>
                <a:tc>
                  <a:txBody>
                    <a:bodyPr/>
                    <a:lstStyle/>
                    <a:p>
                      <a:pPr marL="285750" indent="-285750">
                        <a:buFont typeface="Arial" panose="020B0604020202020204" pitchFamily="34" charset="0"/>
                        <a:buChar char="•"/>
                      </a:pPr>
                      <a:r>
                        <a:rPr lang="en-GB">
                          <a:latin typeface="Arial" panose="020B0604020202020204" pitchFamily="34" charset="0"/>
                        </a:rPr>
                        <a:t>Costs included for inpatient admissions, outpatient visits, wound care appointments and emergency care attendances</a:t>
                      </a:r>
                    </a:p>
                    <a:p>
                      <a:pPr marL="285750" indent="-285750">
                        <a:buFont typeface="Arial" panose="020B0604020202020204" pitchFamily="34" charset="0"/>
                        <a:buChar char="•"/>
                      </a:pPr>
                      <a:r>
                        <a:rPr lang="en-GB">
                          <a:latin typeface="Arial" panose="020B0604020202020204" pitchFamily="34" charset="0"/>
                        </a:rPr>
                        <a:t>Resource use frequencies based on a survey of UK clinicians for TA392</a:t>
                      </a:r>
                    </a:p>
                    <a:p>
                      <a:pPr marL="285750" indent="-285750">
                        <a:buFont typeface="Arial" panose="020B0604020202020204" pitchFamily="34" charset="0"/>
                        <a:buChar char="•"/>
                      </a:pPr>
                      <a:r>
                        <a:rPr lang="en-GB">
                          <a:latin typeface="Arial" panose="020B0604020202020204" pitchFamily="34" charset="0"/>
                        </a:rPr>
                        <a:t>Resource use assumed to be health state specific and independent of treatment received</a:t>
                      </a:r>
                    </a:p>
                  </a:txBody>
                  <a:tcPr/>
                </a:tc>
                <a:extLst>
                  <a:ext uri="{0D108BD9-81ED-4DB2-BD59-A6C34878D82A}">
                    <a16:rowId xmlns:a16="http://schemas.microsoft.com/office/drawing/2014/main" val="1224818517"/>
                  </a:ext>
                </a:extLst>
              </a:tr>
              <a:tr h="370840">
                <a:tc>
                  <a:txBody>
                    <a:bodyPr/>
                    <a:lstStyle/>
                    <a:p>
                      <a:r>
                        <a:rPr lang="en-GB" b="1">
                          <a:solidFill>
                            <a:schemeClr val="bg1"/>
                          </a:solidFill>
                          <a:latin typeface="Arial" panose="020B0604020202020204" pitchFamily="34" charset="0"/>
                        </a:rPr>
                        <a:t>Severity</a:t>
                      </a:r>
                    </a:p>
                  </a:txBody>
                  <a:tcPr/>
                </a:tc>
                <a:tc>
                  <a:txBody>
                    <a:bodyPr/>
                    <a:lstStyle/>
                    <a:p>
                      <a:pPr marL="285750" indent="-285750">
                        <a:buFont typeface="Arial" panose="020B0604020202020204" pitchFamily="34" charset="0"/>
                        <a:buChar char="•"/>
                      </a:pPr>
                      <a:r>
                        <a:rPr lang="en-GB">
                          <a:latin typeface="Arial" panose="020B0604020202020204" pitchFamily="34" charset="0"/>
                        </a:rPr>
                        <a:t>Severity modifier not applied</a:t>
                      </a:r>
                    </a:p>
                  </a:txBody>
                  <a:tcPr/>
                </a:tc>
                <a:extLst>
                  <a:ext uri="{0D108BD9-81ED-4DB2-BD59-A6C34878D82A}">
                    <a16:rowId xmlns:a16="http://schemas.microsoft.com/office/drawing/2014/main" val="1089222220"/>
                  </a:ext>
                </a:extLst>
              </a:tr>
            </a:tbl>
          </a:graphicData>
        </a:graphic>
      </p:graphicFrame>
    </p:spTree>
    <p:extLst>
      <p:ext uri="{BB962C8B-B14F-4D97-AF65-F5344CB8AC3E}">
        <p14:creationId xmlns:p14="http://schemas.microsoft.com/office/powerpoint/2010/main" val="29739106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AC585-8AD9-CC99-2928-A2B522BF00C1}"/>
              </a:ext>
            </a:extLst>
          </p:cNvPr>
          <p:cNvSpPr>
            <a:spLocks noGrp="1"/>
          </p:cNvSpPr>
          <p:nvPr>
            <p:ph type="title"/>
          </p:nvPr>
        </p:nvSpPr>
        <p:spPr/>
        <p:txBody>
          <a:bodyPr>
            <a:normAutofit/>
          </a:bodyPr>
          <a:lstStyle/>
          <a:p>
            <a:r>
              <a:rPr lang="en-GB" sz="2800"/>
              <a:t>Analysis and implementation of utilities</a:t>
            </a:r>
          </a:p>
        </p:txBody>
      </p:sp>
      <p:graphicFrame>
        <p:nvGraphicFramePr>
          <p:cNvPr id="5" name="Table 4">
            <a:extLst>
              <a:ext uri="{FF2B5EF4-FFF2-40B4-BE49-F238E27FC236}">
                <a16:creationId xmlns:a16="http://schemas.microsoft.com/office/drawing/2014/main" id="{8A933F45-53E8-7451-448C-FAD525CFC150}"/>
              </a:ext>
            </a:extLst>
          </p:cNvPr>
          <p:cNvGraphicFramePr>
            <a:graphicFrameLocks noGrp="1"/>
          </p:cNvGraphicFramePr>
          <p:nvPr>
            <p:extLst>
              <p:ext uri="{D42A27DB-BD31-4B8C-83A1-F6EECF244321}">
                <p14:modId xmlns:p14="http://schemas.microsoft.com/office/powerpoint/2010/main" val="3702544869"/>
              </p:ext>
            </p:extLst>
          </p:nvPr>
        </p:nvGraphicFramePr>
        <p:xfrm>
          <a:off x="323208" y="1296023"/>
          <a:ext cx="8153279" cy="4435083"/>
        </p:xfrm>
        <a:graphic>
          <a:graphicData uri="http://schemas.openxmlformats.org/drawingml/2006/table">
            <a:tbl>
              <a:tblPr firstRow="1" firstCol="1" bandRow="1">
                <a:tableStyleId>{5C22544A-7EE6-4342-B048-85BDC9FD1C3A}</a:tableStyleId>
              </a:tblPr>
              <a:tblGrid>
                <a:gridCol w="3932893">
                  <a:extLst>
                    <a:ext uri="{9D8B030D-6E8A-4147-A177-3AD203B41FA5}">
                      <a16:colId xmlns:a16="http://schemas.microsoft.com/office/drawing/2014/main" val="1388765886"/>
                    </a:ext>
                  </a:extLst>
                </a:gridCol>
                <a:gridCol w="4220386">
                  <a:extLst>
                    <a:ext uri="{9D8B030D-6E8A-4147-A177-3AD203B41FA5}">
                      <a16:colId xmlns:a16="http://schemas.microsoft.com/office/drawing/2014/main" val="3798891830"/>
                    </a:ext>
                  </a:extLst>
                </a:gridCol>
              </a:tblGrid>
              <a:tr h="382875">
                <a:tc>
                  <a:txBody>
                    <a:bodyPr/>
                    <a:lstStyle/>
                    <a:p>
                      <a:pPr>
                        <a:spcAft>
                          <a:spcPts val="200"/>
                        </a:spcAft>
                      </a:pPr>
                      <a:r>
                        <a:rPr lang="en-GB" sz="1800">
                          <a:effectLst/>
                        </a:rPr>
                        <a:t>Response health state</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lang="en-GB" sz="1800">
                          <a:effectLst/>
                        </a:rPr>
                        <a:t>All treatments unless specified</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extLst>
                  <a:ext uri="{0D108BD9-81ED-4DB2-BD59-A6C34878D82A}">
                    <a16:rowId xmlns:a16="http://schemas.microsoft.com/office/drawing/2014/main" val="2141440925"/>
                  </a:ext>
                </a:extLst>
              </a:tr>
              <a:tr h="287396">
                <a:tc gridSpan="2">
                  <a:txBody>
                    <a:bodyPr/>
                    <a:lstStyle/>
                    <a:p>
                      <a:pPr algn="ctr">
                        <a:spcAft>
                          <a:spcPts val="200"/>
                        </a:spcAft>
                      </a:pPr>
                      <a:r>
                        <a:rPr lang="en-GB" sz="1800">
                          <a:effectLst/>
                        </a:rPr>
                        <a:t>Induction treatment period</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hMerge="1">
                  <a:txBody>
                    <a:bodyPr/>
                    <a:lstStyle/>
                    <a:p>
                      <a:endParaRPr lang="en-GB"/>
                    </a:p>
                  </a:txBody>
                  <a:tcPr/>
                </a:tc>
                <a:extLst>
                  <a:ext uri="{0D108BD9-81ED-4DB2-BD59-A6C34878D82A}">
                    <a16:rowId xmlns:a16="http://schemas.microsoft.com/office/drawing/2014/main" val="1241027453"/>
                  </a:ext>
                </a:extLst>
              </a:tr>
              <a:tr h="248112">
                <a:tc>
                  <a:txBody>
                    <a:bodyPr/>
                    <a:lstStyle/>
                    <a:p>
                      <a:pPr>
                        <a:spcAft>
                          <a:spcPts val="200"/>
                        </a:spcAft>
                      </a:pPr>
                      <a:r>
                        <a:rPr lang="en-GB" sz="1800">
                          <a:effectLst/>
                        </a:rPr>
                        <a:t>Non-response (HiSCR&lt;25)</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Biologics: </a:t>
                      </a:r>
                      <a:r>
                        <a:rPr lang="en-GB" sz="1800" u="sng" dirty="0" err="1">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rPr>
                        <a:t>xxxx</a:t>
                      </a:r>
                      <a:endParaRPr lang="en-GB" sz="1800" u="sng"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p>
                      <a:pPr algn="ctr">
                        <a:spcAft>
                          <a:spcPts val="20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BSC: </a:t>
                      </a:r>
                      <a:r>
                        <a:rPr lang="en-GB" sz="1800" u="sng" kern="1200" dirty="0" err="1">
                          <a:solidFill>
                            <a:schemeClr val="dk1"/>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rPr>
                        <a:t>xxxx</a:t>
                      </a:r>
                      <a:endParaRPr lang="en-GB" sz="1800" u="sng" kern="1200" dirty="0">
                        <a:solidFill>
                          <a:schemeClr val="dk1"/>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extLst>
                  <a:ext uri="{0D108BD9-81ED-4DB2-BD59-A6C34878D82A}">
                    <a16:rowId xmlns:a16="http://schemas.microsoft.com/office/drawing/2014/main" val="789536445"/>
                  </a:ext>
                </a:extLst>
              </a:tr>
              <a:tr h="248112">
                <a:tc>
                  <a:txBody>
                    <a:bodyPr/>
                    <a:lstStyle/>
                    <a:p>
                      <a:pPr>
                        <a:spcAft>
                          <a:spcPts val="200"/>
                        </a:spcAft>
                      </a:pPr>
                      <a:r>
                        <a:rPr lang="en-GB" sz="1800">
                          <a:effectLst/>
                        </a:rPr>
                        <a:t>Partial response (HiSCR25)</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lang="en-GB" sz="1800" u="sng" kern="1200" dirty="0" err="1">
                          <a:solidFill>
                            <a:schemeClr val="dk1"/>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rPr>
                        <a:t>xxxx</a:t>
                      </a:r>
                      <a:endParaRPr lang="en-GB" sz="1800" u="sng" kern="1200" dirty="0">
                        <a:solidFill>
                          <a:schemeClr val="dk1"/>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extLst>
                  <a:ext uri="{0D108BD9-81ED-4DB2-BD59-A6C34878D82A}">
                    <a16:rowId xmlns:a16="http://schemas.microsoft.com/office/drawing/2014/main" val="3617407320"/>
                  </a:ext>
                </a:extLst>
              </a:tr>
              <a:tr h="137017">
                <a:tc>
                  <a:txBody>
                    <a:bodyPr/>
                    <a:lstStyle/>
                    <a:p>
                      <a:pPr>
                        <a:spcAft>
                          <a:spcPts val="200"/>
                        </a:spcAft>
                      </a:pPr>
                      <a:r>
                        <a:rPr lang="en-GB" sz="1800">
                          <a:effectLst/>
                        </a:rPr>
                        <a:t>Response (HiSCR50)</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kumimoji="0" lang="en-GB" sz="1800" b="0" i="0" u="sng" strike="noStrike" kern="1200" cap="none" spc="0" normalizeH="0" baseline="0" noProof="0" dirty="0" err="1">
                          <a:ln>
                            <a:noFill/>
                          </a:ln>
                          <a:solidFill>
                            <a:srgbClr val="000000"/>
                          </a:solidFill>
                          <a:effectLst/>
                          <a:highlight>
                            <a:srgbClr val="000000"/>
                          </a:highlight>
                          <a:uLnTx/>
                          <a:uFillTx/>
                          <a:latin typeface="Arial" panose="020B0604020202020204" pitchFamily="34" charset="0"/>
                          <a:ea typeface="Times New Roman" panose="02020603050405020304" pitchFamily="18" charset="0"/>
                          <a:cs typeface="Times New Roman" panose="02020603050405020304" pitchFamily="18" charset="0"/>
                        </a:rPr>
                        <a:t>xxxx</a:t>
                      </a:r>
                      <a:endParaRPr lang="en-GB" sz="1800" u="sng" kern="1200" dirty="0">
                        <a:solidFill>
                          <a:schemeClr val="dk1"/>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extLst>
                  <a:ext uri="{0D108BD9-81ED-4DB2-BD59-A6C34878D82A}">
                    <a16:rowId xmlns:a16="http://schemas.microsoft.com/office/drawing/2014/main" val="1290963548"/>
                  </a:ext>
                </a:extLst>
              </a:tr>
              <a:tr h="248112">
                <a:tc>
                  <a:txBody>
                    <a:bodyPr/>
                    <a:lstStyle/>
                    <a:p>
                      <a:pPr>
                        <a:spcAft>
                          <a:spcPts val="200"/>
                        </a:spcAft>
                      </a:pPr>
                      <a:r>
                        <a:rPr lang="en-GB" sz="1800">
                          <a:effectLst/>
                        </a:rPr>
                        <a:t>High response (HiSCR75)</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kumimoji="0" lang="en-GB" sz="1800" b="0" i="0" u="sng" strike="noStrike" kern="1200" cap="none" spc="0" normalizeH="0" baseline="0" noProof="0" dirty="0" err="1">
                          <a:ln>
                            <a:noFill/>
                          </a:ln>
                          <a:solidFill>
                            <a:srgbClr val="000000"/>
                          </a:solidFill>
                          <a:effectLst/>
                          <a:highlight>
                            <a:srgbClr val="000000"/>
                          </a:highlight>
                          <a:uLnTx/>
                          <a:uFillTx/>
                          <a:latin typeface="Arial" panose="020B0604020202020204" pitchFamily="34" charset="0"/>
                          <a:ea typeface="Times New Roman" panose="02020603050405020304" pitchFamily="18" charset="0"/>
                          <a:cs typeface="Times New Roman" panose="02020603050405020304" pitchFamily="18" charset="0"/>
                        </a:rPr>
                        <a:t>xxxx</a:t>
                      </a:r>
                      <a:endParaRPr lang="en-GB" sz="1800" u="sng" kern="1200" dirty="0">
                        <a:solidFill>
                          <a:schemeClr val="dk1"/>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extLst>
                  <a:ext uri="{0D108BD9-81ED-4DB2-BD59-A6C34878D82A}">
                    <a16:rowId xmlns:a16="http://schemas.microsoft.com/office/drawing/2014/main" val="1351262361"/>
                  </a:ext>
                </a:extLst>
              </a:tr>
              <a:tr h="248112">
                <a:tc>
                  <a:txBody>
                    <a:bodyPr/>
                    <a:lstStyle/>
                    <a:p>
                      <a:pPr>
                        <a:spcAft>
                          <a:spcPts val="200"/>
                        </a:spcAft>
                      </a:pPr>
                      <a:r>
                        <a:rPr lang="en-GB" sz="1800">
                          <a:effectLst/>
                        </a:rPr>
                        <a:t>Very high response (HiSCR90)</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kumimoji="0" lang="en-GB" sz="1800" b="0" i="0" u="sng" strike="noStrike" kern="1200" cap="none" spc="0" normalizeH="0" baseline="0" noProof="0" dirty="0" err="1">
                          <a:ln>
                            <a:noFill/>
                          </a:ln>
                          <a:solidFill>
                            <a:srgbClr val="000000"/>
                          </a:solidFill>
                          <a:effectLst/>
                          <a:highlight>
                            <a:srgbClr val="000000"/>
                          </a:highlight>
                          <a:uLnTx/>
                          <a:uFillTx/>
                          <a:latin typeface="Arial" panose="020B0604020202020204" pitchFamily="34" charset="0"/>
                          <a:ea typeface="Times New Roman" panose="02020603050405020304" pitchFamily="18" charset="0"/>
                          <a:cs typeface="Times New Roman" panose="02020603050405020304" pitchFamily="18" charset="0"/>
                        </a:rPr>
                        <a:t>xxxx</a:t>
                      </a:r>
                      <a:endParaRPr lang="en-GB" sz="1800" u="sng" kern="1200" dirty="0">
                        <a:solidFill>
                          <a:schemeClr val="dk1"/>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extLst>
                  <a:ext uri="{0D108BD9-81ED-4DB2-BD59-A6C34878D82A}">
                    <a16:rowId xmlns:a16="http://schemas.microsoft.com/office/drawing/2014/main" val="2982417285"/>
                  </a:ext>
                </a:extLst>
              </a:tr>
              <a:tr h="137017">
                <a:tc gridSpan="2">
                  <a:txBody>
                    <a:bodyPr/>
                    <a:lstStyle/>
                    <a:p>
                      <a:pPr algn="ctr">
                        <a:spcAft>
                          <a:spcPts val="200"/>
                        </a:spcAft>
                      </a:pPr>
                      <a:r>
                        <a:rPr lang="en-GB" sz="1800">
                          <a:effectLst/>
                        </a:rPr>
                        <a:t>Maintenance treatment period</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hMerge="1">
                  <a:txBody>
                    <a:bodyPr/>
                    <a:lstStyle/>
                    <a:p>
                      <a:endParaRPr lang="en-GB"/>
                    </a:p>
                  </a:txBody>
                  <a:tcPr/>
                </a:tc>
                <a:extLst>
                  <a:ext uri="{0D108BD9-81ED-4DB2-BD59-A6C34878D82A}">
                    <a16:rowId xmlns:a16="http://schemas.microsoft.com/office/drawing/2014/main" val="3688372444"/>
                  </a:ext>
                </a:extLst>
              </a:tr>
              <a:tr h="248112">
                <a:tc>
                  <a:txBody>
                    <a:bodyPr/>
                    <a:lstStyle/>
                    <a:p>
                      <a:pPr>
                        <a:spcAft>
                          <a:spcPts val="200"/>
                        </a:spcAft>
                      </a:pPr>
                      <a:r>
                        <a:rPr lang="en-GB" sz="1800">
                          <a:effectLst/>
                        </a:rPr>
                        <a:t>Non-response (HiSCR&lt;25)</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Biologics: </a:t>
                      </a:r>
                      <a:r>
                        <a:rPr lang="en-GB" sz="1800" u="sng" kern="1200" dirty="0" err="1">
                          <a:solidFill>
                            <a:schemeClr val="dk1"/>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rPr>
                        <a:t>xxxx</a:t>
                      </a:r>
                      <a:endParaRPr lang="en-GB" sz="1800" u="sng" kern="1200" dirty="0">
                        <a:solidFill>
                          <a:schemeClr val="dk1"/>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p>
                      <a:pPr algn="ctr">
                        <a:spcAft>
                          <a:spcPts val="20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BSC: </a:t>
                      </a:r>
                      <a:r>
                        <a:rPr lang="en-GB" sz="1800" u="sng" kern="1200" dirty="0" err="1">
                          <a:solidFill>
                            <a:schemeClr val="dk1"/>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rPr>
                        <a:t>xxxx</a:t>
                      </a:r>
                      <a:endParaRPr lang="en-GB" sz="1800" u="sng" kern="1200" dirty="0">
                        <a:solidFill>
                          <a:schemeClr val="dk1"/>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extLst>
                  <a:ext uri="{0D108BD9-81ED-4DB2-BD59-A6C34878D82A}">
                    <a16:rowId xmlns:a16="http://schemas.microsoft.com/office/drawing/2014/main" val="3998539313"/>
                  </a:ext>
                </a:extLst>
              </a:tr>
              <a:tr h="304112">
                <a:tc>
                  <a:txBody>
                    <a:bodyPr/>
                    <a:lstStyle/>
                    <a:p>
                      <a:pPr>
                        <a:spcAft>
                          <a:spcPts val="200"/>
                        </a:spcAft>
                      </a:pPr>
                      <a:r>
                        <a:rPr lang="en-GB" sz="1800">
                          <a:effectLst/>
                        </a:rPr>
                        <a:t>Partial response (HiSCR25)</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lang="en-GB" sz="1800" u="sng" kern="1200" dirty="0" err="1">
                          <a:solidFill>
                            <a:schemeClr val="dk1"/>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rPr>
                        <a:t>xxxx</a:t>
                      </a:r>
                      <a:endParaRPr lang="en-GB" sz="1800" u="sng" kern="1200" dirty="0">
                        <a:solidFill>
                          <a:schemeClr val="dk1"/>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extLst>
                  <a:ext uri="{0D108BD9-81ED-4DB2-BD59-A6C34878D82A}">
                    <a16:rowId xmlns:a16="http://schemas.microsoft.com/office/drawing/2014/main" val="3177103487"/>
                  </a:ext>
                </a:extLst>
              </a:tr>
              <a:tr h="145693">
                <a:tc>
                  <a:txBody>
                    <a:bodyPr/>
                    <a:lstStyle/>
                    <a:p>
                      <a:pPr>
                        <a:spcAft>
                          <a:spcPts val="200"/>
                        </a:spcAft>
                      </a:pPr>
                      <a:r>
                        <a:rPr lang="en-GB" sz="1800">
                          <a:effectLst/>
                        </a:rPr>
                        <a:t>Response (HiSCR50)</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kumimoji="0" lang="en-GB" sz="1800" b="0" i="0" u="sng" strike="noStrike" kern="1200" cap="none" spc="0" normalizeH="0" baseline="0" noProof="0" dirty="0" err="1">
                          <a:ln>
                            <a:noFill/>
                          </a:ln>
                          <a:solidFill>
                            <a:srgbClr val="000000"/>
                          </a:solidFill>
                          <a:effectLst/>
                          <a:highlight>
                            <a:srgbClr val="000000"/>
                          </a:highlight>
                          <a:uLnTx/>
                          <a:uFillTx/>
                          <a:latin typeface="Arial" panose="020B0604020202020204" pitchFamily="34" charset="0"/>
                          <a:ea typeface="Times New Roman" panose="02020603050405020304" pitchFamily="18" charset="0"/>
                          <a:cs typeface="Times New Roman" panose="02020603050405020304" pitchFamily="18" charset="0"/>
                        </a:rPr>
                        <a:t>xxxx</a:t>
                      </a:r>
                      <a:endParaRPr lang="en-GB" sz="1800" u="sng" kern="1200" dirty="0">
                        <a:solidFill>
                          <a:schemeClr val="dk1"/>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extLst>
                  <a:ext uri="{0D108BD9-81ED-4DB2-BD59-A6C34878D82A}">
                    <a16:rowId xmlns:a16="http://schemas.microsoft.com/office/drawing/2014/main" val="3123849648"/>
                  </a:ext>
                </a:extLst>
              </a:tr>
              <a:tr h="248112">
                <a:tc>
                  <a:txBody>
                    <a:bodyPr/>
                    <a:lstStyle/>
                    <a:p>
                      <a:pPr>
                        <a:spcAft>
                          <a:spcPts val="200"/>
                        </a:spcAft>
                      </a:pPr>
                      <a:r>
                        <a:rPr lang="en-GB" sz="1800">
                          <a:effectLst/>
                        </a:rPr>
                        <a:t>High response (HiSCR75)</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kumimoji="0" lang="en-GB" sz="1800" b="0" i="0" u="sng" strike="noStrike" kern="1200" cap="none" spc="0" normalizeH="0" baseline="0" noProof="0" dirty="0" err="1">
                          <a:ln>
                            <a:noFill/>
                          </a:ln>
                          <a:solidFill>
                            <a:srgbClr val="000000"/>
                          </a:solidFill>
                          <a:effectLst/>
                          <a:highlight>
                            <a:srgbClr val="000000"/>
                          </a:highlight>
                          <a:uLnTx/>
                          <a:uFillTx/>
                          <a:latin typeface="Arial" panose="020B0604020202020204" pitchFamily="34" charset="0"/>
                          <a:ea typeface="Times New Roman" panose="02020603050405020304" pitchFamily="18" charset="0"/>
                          <a:cs typeface="Times New Roman" panose="02020603050405020304" pitchFamily="18" charset="0"/>
                        </a:rPr>
                        <a:t>xxxx</a:t>
                      </a:r>
                      <a:endParaRPr lang="en-GB" sz="1800" u="sng" kern="1200" dirty="0">
                        <a:solidFill>
                          <a:schemeClr val="dk1"/>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extLst>
                  <a:ext uri="{0D108BD9-81ED-4DB2-BD59-A6C34878D82A}">
                    <a16:rowId xmlns:a16="http://schemas.microsoft.com/office/drawing/2014/main" val="3440850501"/>
                  </a:ext>
                </a:extLst>
              </a:tr>
              <a:tr h="248112">
                <a:tc>
                  <a:txBody>
                    <a:bodyPr/>
                    <a:lstStyle/>
                    <a:p>
                      <a:pPr>
                        <a:spcAft>
                          <a:spcPts val="200"/>
                        </a:spcAft>
                      </a:pPr>
                      <a:r>
                        <a:rPr lang="en-GB" sz="1800">
                          <a:effectLst/>
                        </a:rPr>
                        <a:t>Very high response (HiSCR90)</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tc>
                  <a:txBody>
                    <a:bodyPr/>
                    <a:lstStyle/>
                    <a:p>
                      <a:pPr algn="ctr">
                        <a:spcAft>
                          <a:spcPts val="200"/>
                        </a:spcAft>
                      </a:pPr>
                      <a:r>
                        <a:rPr kumimoji="0" lang="en-GB" sz="1800" b="0" i="0" u="sng" strike="noStrike" kern="1200" cap="none" spc="0" normalizeH="0" baseline="0" noProof="0" dirty="0" err="1">
                          <a:ln>
                            <a:noFill/>
                          </a:ln>
                          <a:solidFill>
                            <a:srgbClr val="000000"/>
                          </a:solidFill>
                          <a:effectLst/>
                          <a:highlight>
                            <a:srgbClr val="000000"/>
                          </a:highlight>
                          <a:uLnTx/>
                          <a:uFillTx/>
                          <a:latin typeface="Arial" panose="020B0604020202020204" pitchFamily="34" charset="0"/>
                          <a:ea typeface="Times New Roman" panose="02020603050405020304" pitchFamily="18" charset="0"/>
                          <a:cs typeface="Times New Roman" panose="02020603050405020304" pitchFamily="18" charset="0"/>
                        </a:rPr>
                        <a:t>xxxx</a:t>
                      </a:r>
                      <a:endParaRPr lang="en-GB" sz="1800" u="sng" kern="1200" dirty="0">
                        <a:solidFill>
                          <a:schemeClr val="dk1"/>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67" marR="22767" marT="5903" marB="5903"/>
                </a:tc>
                <a:extLst>
                  <a:ext uri="{0D108BD9-81ED-4DB2-BD59-A6C34878D82A}">
                    <a16:rowId xmlns:a16="http://schemas.microsoft.com/office/drawing/2014/main" val="3947890250"/>
                  </a:ext>
                </a:extLst>
              </a:tr>
            </a:tbl>
          </a:graphicData>
        </a:graphic>
      </p:graphicFrame>
      <p:sp>
        <p:nvSpPr>
          <p:cNvPr id="6" name="TextBox 5">
            <a:extLst>
              <a:ext uri="{FF2B5EF4-FFF2-40B4-BE49-F238E27FC236}">
                <a16:creationId xmlns:a16="http://schemas.microsoft.com/office/drawing/2014/main" id="{FD5B7FDD-818C-AA4F-67B9-8A852E917817}"/>
              </a:ext>
            </a:extLst>
          </p:cNvPr>
          <p:cNvSpPr txBox="1"/>
          <p:nvPr/>
        </p:nvSpPr>
        <p:spPr>
          <a:xfrm>
            <a:off x="323209" y="926691"/>
            <a:ext cx="10389551" cy="369332"/>
          </a:xfrm>
          <a:prstGeom prst="rect">
            <a:avLst/>
          </a:prstGeom>
          <a:noFill/>
        </p:spPr>
        <p:txBody>
          <a:bodyPr wrap="square">
            <a:spAutoFit/>
          </a:bodyPr>
          <a:lstStyle/>
          <a:p>
            <a:r>
              <a:rPr lang="en-GB" b="1"/>
              <a:t>Table: </a:t>
            </a:r>
            <a:r>
              <a:rPr lang="en-GB" sz="1800" b="1">
                <a:effectLst/>
              </a:rPr>
              <a:t>Health state utilities in EAG base cases</a:t>
            </a:r>
            <a:endParaRPr lang="en-GB" b="1"/>
          </a:p>
        </p:txBody>
      </p:sp>
      <p:sp>
        <p:nvSpPr>
          <p:cNvPr id="7" name="Rectangle 6" descr="Marker showing slides are confidential ">
            <a:extLst>
              <a:ext uri="{FF2B5EF4-FFF2-40B4-BE49-F238E27FC236}">
                <a16:creationId xmlns:a16="http://schemas.microsoft.com/office/drawing/2014/main" id="{AC17A350-3E67-7B4A-FE17-921A04D498D0}"/>
              </a:ext>
              <a:ext uri="{C183D7F6-B498-43B3-948B-1728B52AA6E4}">
                <adec:decorative xmlns:adec="http://schemas.microsoft.com/office/drawing/2017/decorative" val="0"/>
              </a:ext>
            </a:extLst>
          </p:cNvPr>
          <p:cNvSpPr/>
          <p:nvPr/>
        </p:nvSpPr>
        <p:spPr>
          <a:xfrm>
            <a:off x="5334000" y="0"/>
            <a:ext cx="15240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a:latin typeface="Arial" panose="020B0604020202020204" pitchFamily="34" charset="0"/>
              </a:rPr>
              <a:t>CONFIDENTIAL</a:t>
            </a:r>
          </a:p>
        </p:txBody>
      </p:sp>
      <p:sp>
        <p:nvSpPr>
          <p:cNvPr id="8" name="Text Placeholder 12">
            <a:extLst>
              <a:ext uri="{FF2B5EF4-FFF2-40B4-BE49-F238E27FC236}">
                <a16:creationId xmlns:a16="http://schemas.microsoft.com/office/drawing/2014/main" id="{2102556F-E390-8338-6615-2EF011DF2FDD}"/>
              </a:ext>
            </a:extLst>
          </p:cNvPr>
          <p:cNvSpPr txBox="1">
            <a:spLocks/>
          </p:cNvSpPr>
          <p:nvPr/>
        </p:nvSpPr>
        <p:spPr>
          <a:xfrm>
            <a:off x="831671" y="6423217"/>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BSC, Best supportive care; EAG, External Assessment Group; </a:t>
            </a:r>
            <a:r>
              <a:rPr lang="en-GB" err="1"/>
              <a:t>HiSCR</a:t>
            </a:r>
            <a:r>
              <a:rPr lang="en-GB"/>
              <a:t>, Hidradenitis Suppurativa Clinical Response</a:t>
            </a:r>
          </a:p>
        </p:txBody>
      </p:sp>
    </p:spTree>
    <p:extLst>
      <p:ext uri="{BB962C8B-B14F-4D97-AF65-F5344CB8AC3E}">
        <p14:creationId xmlns:p14="http://schemas.microsoft.com/office/powerpoint/2010/main" val="292609693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CF36BE-4BD4-F03A-CAB3-F9F5D1365D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AC7A82-0BE3-8123-1447-E472ECD1C339}"/>
              </a:ext>
            </a:extLst>
          </p:cNvPr>
          <p:cNvSpPr>
            <a:spLocks noGrp="1"/>
          </p:cNvSpPr>
          <p:nvPr>
            <p:ph type="title"/>
          </p:nvPr>
        </p:nvSpPr>
        <p:spPr>
          <a:xfrm>
            <a:off x="180157" y="263524"/>
            <a:ext cx="11384849" cy="612378"/>
          </a:xfrm>
        </p:spPr>
        <p:txBody>
          <a:bodyPr>
            <a:normAutofit/>
          </a:bodyPr>
          <a:lstStyle/>
          <a:p>
            <a:r>
              <a:rPr lang="en-GB" sz="2800"/>
              <a:t>Other issues</a:t>
            </a:r>
          </a:p>
        </p:txBody>
      </p:sp>
      <p:sp>
        <p:nvSpPr>
          <p:cNvPr id="16" name="Rectangle 15">
            <a:extLst>
              <a:ext uri="{FF2B5EF4-FFF2-40B4-BE49-F238E27FC236}">
                <a16:creationId xmlns:a16="http://schemas.microsoft.com/office/drawing/2014/main" id="{DCF242EE-06BE-75BA-9516-FEAD3465F972}"/>
              </a:ext>
            </a:extLst>
          </p:cNvPr>
          <p:cNvSpPr/>
          <p:nvPr/>
        </p:nvSpPr>
        <p:spPr>
          <a:xfrm>
            <a:off x="179696" y="875903"/>
            <a:ext cx="11832608" cy="141009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a:solidFill>
                  <a:schemeClr val="tx1"/>
                </a:solidFill>
                <a:latin typeface="Arial" panose="020B0604020202020204" pitchFamily="34" charset="0"/>
              </a:rPr>
              <a:t>BSC utility</a:t>
            </a:r>
          </a:p>
          <a:p>
            <a:pPr marL="285750" indent="-285750">
              <a:buFont typeface="Arial" panose="020B0604020202020204" pitchFamily="34" charset="0"/>
              <a:buChar char="•"/>
            </a:pPr>
            <a:r>
              <a:rPr lang="en-GB" b="1">
                <a:solidFill>
                  <a:schemeClr val="tx1"/>
                </a:solidFill>
                <a:latin typeface="Arial" panose="020B0604020202020204" pitchFamily="34" charset="0"/>
              </a:rPr>
              <a:t>Company</a:t>
            </a:r>
            <a:r>
              <a:rPr lang="en-GB">
                <a:solidFill>
                  <a:schemeClr val="tx1"/>
                </a:solidFill>
                <a:latin typeface="Arial" panose="020B0604020202020204" pitchFamily="34" charset="0"/>
              </a:rPr>
              <a:t> included adalimumab as a component of BSC, so weighted utilities in the maintenance phase to reflect the additional benefit of biologics for the proportion of people assumed to receive adalimumab</a:t>
            </a:r>
          </a:p>
          <a:p>
            <a:pPr marL="285750" indent="-285750">
              <a:buFont typeface="Arial" panose="020B0604020202020204" pitchFamily="34" charset="0"/>
              <a:buChar char="•"/>
            </a:pPr>
            <a:r>
              <a:rPr lang="en-GB" b="1">
                <a:solidFill>
                  <a:schemeClr val="tx1"/>
                </a:solidFill>
                <a:latin typeface="Arial" panose="020B0604020202020204" pitchFamily="34" charset="0"/>
              </a:rPr>
              <a:t>EAG</a:t>
            </a:r>
            <a:r>
              <a:rPr lang="en-GB">
                <a:solidFill>
                  <a:schemeClr val="tx1"/>
                </a:solidFill>
                <a:latin typeface="Arial" panose="020B0604020202020204" pitchFamily="34" charset="0"/>
              </a:rPr>
              <a:t>: weighting not performed in initial period of model, which is inconsistent with argument that people treated with biologics will have improved </a:t>
            </a:r>
            <a:r>
              <a:rPr lang="en-GB" err="1">
                <a:solidFill>
                  <a:schemeClr val="tx1"/>
                </a:solidFill>
                <a:latin typeface="Arial" panose="020B0604020202020204" pitchFamily="34" charset="0"/>
              </a:rPr>
              <a:t>HRQoL</a:t>
            </a:r>
            <a:r>
              <a:rPr lang="en-GB">
                <a:solidFill>
                  <a:schemeClr val="tx1"/>
                </a:solidFill>
                <a:latin typeface="Arial" panose="020B0604020202020204" pitchFamily="34" charset="0"/>
              </a:rPr>
              <a:t>→ provided scenario also weighting induction phase BSC utilities </a:t>
            </a:r>
          </a:p>
        </p:txBody>
      </p:sp>
      <p:pic>
        <p:nvPicPr>
          <p:cNvPr id="3" name="Picture 2">
            <a:extLst>
              <a:ext uri="{FF2B5EF4-FFF2-40B4-BE49-F238E27FC236}">
                <a16:creationId xmlns:a16="http://schemas.microsoft.com/office/drawing/2014/main" id="{E60E035E-63C3-652B-11D6-73AE31B4F7AB}"/>
              </a:ext>
              <a:ext uri="{C183D7F6-B498-43B3-948B-1728B52AA6E4}">
                <adec:decorative xmlns:adec="http://schemas.microsoft.com/office/drawing/2017/decorative" val="1"/>
              </a:ext>
            </a:extLst>
          </p:cNvPr>
          <p:cNvPicPr>
            <a:picLocks/>
          </p:cNvPicPr>
          <p:nvPr/>
        </p:nvPicPr>
        <p:blipFill rotWithShape="1">
          <a:blip r:embed="rId3"/>
          <a:srcRect l="15651" t="4371" r="14330" b="4307"/>
          <a:stretch/>
        </p:blipFill>
        <p:spPr>
          <a:xfrm>
            <a:off x="11649550" y="15794"/>
            <a:ext cx="540000" cy="540000"/>
          </a:xfrm>
          <a:prstGeom prst="rect">
            <a:avLst/>
          </a:prstGeom>
        </p:spPr>
      </p:pic>
      <p:sp>
        <p:nvSpPr>
          <p:cNvPr id="4" name="Text Placeholder 12">
            <a:extLst>
              <a:ext uri="{FF2B5EF4-FFF2-40B4-BE49-F238E27FC236}">
                <a16:creationId xmlns:a16="http://schemas.microsoft.com/office/drawing/2014/main" id="{D654860D-0267-24A7-DB49-FCBA64F62FA6}"/>
              </a:ext>
            </a:extLst>
          </p:cNvPr>
          <p:cNvSpPr txBox="1">
            <a:spLocks/>
          </p:cNvSpPr>
          <p:nvPr/>
        </p:nvSpPr>
        <p:spPr>
          <a:xfrm>
            <a:off x="875375" y="6423217"/>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sp>
        <p:nvSpPr>
          <p:cNvPr id="10" name="Rectangle 1">
            <a:extLst>
              <a:ext uri="{FF2B5EF4-FFF2-40B4-BE49-F238E27FC236}">
                <a16:creationId xmlns:a16="http://schemas.microsoft.com/office/drawing/2014/main" id="{36696C63-5975-8019-0ABA-6204A5045754}"/>
              </a:ext>
            </a:extLst>
          </p:cNvPr>
          <p:cNvSpPr>
            <a:spLocks noChangeArrowheads="1"/>
          </p:cNvSpPr>
          <p:nvPr/>
        </p:nvSpPr>
        <p:spPr bwMode="auto">
          <a:xfrm>
            <a:off x="865188" y="187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GB" altLang="en-US" sz="1800" b="0" i="0" u="none" strike="noStrike" cap="none" normalizeH="0" baseline="0">
                <a:ln>
                  <a:noFill/>
                </a:ln>
                <a:solidFill>
                  <a:schemeClr val="tx1"/>
                </a:solidFill>
                <a:effectLst/>
                <a:latin typeface="Arial" panose="020B0604020202020204" pitchFamily="34" charset="0"/>
              </a:rPr>
            </a:b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5" name="Text Placeholder 12">
            <a:extLst>
              <a:ext uri="{FF2B5EF4-FFF2-40B4-BE49-F238E27FC236}">
                <a16:creationId xmlns:a16="http://schemas.microsoft.com/office/drawing/2014/main" id="{BF5D6985-D383-D7F1-705B-13FEC1D3AB05}"/>
              </a:ext>
            </a:extLst>
          </p:cNvPr>
          <p:cNvSpPr txBox="1">
            <a:spLocks/>
          </p:cNvSpPr>
          <p:nvPr/>
        </p:nvSpPr>
        <p:spPr>
          <a:xfrm>
            <a:off x="875375" y="6418544"/>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AE, Adverse events; BSC, Best supportive care; EAG, External Assessment Group; </a:t>
            </a:r>
            <a:r>
              <a:rPr lang="en-GB" err="1"/>
              <a:t>HRQoL</a:t>
            </a:r>
            <a:r>
              <a:rPr lang="en-GB"/>
              <a:t>, Health-related quality of life</a:t>
            </a:r>
          </a:p>
        </p:txBody>
      </p:sp>
      <p:sp>
        <p:nvSpPr>
          <p:cNvPr id="7" name="Rectangle 6">
            <a:extLst>
              <a:ext uri="{FF2B5EF4-FFF2-40B4-BE49-F238E27FC236}">
                <a16:creationId xmlns:a16="http://schemas.microsoft.com/office/drawing/2014/main" id="{844EC826-5018-0F85-DA53-DA8474BCA9D9}"/>
              </a:ext>
            </a:extLst>
          </p:cNvPr>
          <p:cNvSpPr/>
          <p:nvPr/>
        </p:nvSpPr>
        <p:spPr>
          <a:xfrm>
            <a:off x="179696" y="2498358"/>
            <a:ext cx="11832608" cy="141009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a:solidFill>
                  <a:schemeClr val="tx1"/>
                </a:solidFill>
                <a:latin typeface="Arial" panose="020B0604020202020204" pitchFamily="34" charset="0"/>
              </a:rPr>
              <a:t>Oral candidiasis management costs</a:t>
            </a:r>
          </a:p>
          <a:p>
            <a:pPr marL="285750" indent="-285750">
              <a:buFont typeface="Arial" panose="020B0604020202020204" pitchFamily="34" charset="0"/>
              <a:buChar char="•"/>
            </a:pPr>
            <a:r>
              <a:rPr lang="en-GB" b="1">
                <a:solidFill>
                  <a:schemeClr val="tx1"/>
                </a:solidFill>
                <a:latin typeface="Arial" panose="020B0604020202020204" pitchFamily="34" charset="0"/>
              </a:rPr>
              <a:t>Company </a:t>
            </a:r>
            <a:r>
              <a:rPr lang="en-GB">
                <a:solidFill>
                  <a:schemeClr val="tx1"/>
                </a:solidFill>
                <a:latin typeface="Arial" panose="020B0604020202020204" pitchFamily="34" charset="0"/>
              </a:rPr>
              <a:t>did not consider costs associated with the management of adverse events because AE profile of bimekizumab was similar to that of secukinumab, with the exception of oral candidiasis</a:t>
            </a:r>
          </a:p>
          <a:p>
            <a:pPr marL="285750" indent="-285750">
              <a:buFont typeface="Arial" panose="020B0604020202020204" pitchFamily="34" charset="0"/>
              <a:buChar char="•"/>
            </a:pPr>
            <a:r>
              <a:rPr lang="en-GB" b="1">
                <a:solidFill>
                  <a:schemeClr val="tx1"/>
                </a:solidFill>
                <a:latin typeface="Arial" panose="020B0604020202020204" pitchFamily="34" charset="0"/>
              </a:rPr>
              <a:t>EAG</a:t>
            </a:r>
            <a:r>
              <a:rPr lang="en-GB">
                <a:solidFill>
                  <a:schemeClr val="tx1"/>
                </a:solidFill>
                <a:latin typeface="Arial" panose="020B0604020202020204" pitchFamily="34" charset="0"/>
              </a:rPr>
              <a:t>: provided scenario including costs of managing oral candidiasis based on the frequency reported from BE HEARD studies</a:t>
            </a:r>
          </a:p>
        </p:txBody>
      </p:sp>
      <p:sp>
        <p:nvSpPr>
          <p:cNvPr id="13" name="Rectangle 12">
            <a:extLst>
              <a:ext uri="{FF2B5EF4-FFF2-40B4-BE49-F238E27FC236}">
                <a16:creationId xmlns:a16="http://schemas.microsoft.com/office/drawing/2014/main" id="{EEBEAFD9-FAAE-02D5-6347-8B4D3B36BDCF}"/>
              </a:ext>
            </a:extLst>
          </p:cNvPr>
          <p:cNvSpPr/>
          <p:nvPr/>
        </p:nvSpPr>
        <p:spPr>
          <a:xfrm>
            <a:off x="179696" y="4138255"/>
            <a:ext cx="11832608" cy="184384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a:solidFill>
                  <a:schemeClr val="tx1"/>
                </a:solidFill>
                <a:latin typeface="Arial" panose="020B0604020202020204" pitchFamily="34" charset="0"/>
              </a:rPr>
              <a:t>Surgery costs</a:t>
            </a:r>
          </a:p>
          <a:p>
            <a:pPr marL="285750" indent="-285750">
              <a:buFont typeface="Arial" panose="020B0604020202020204" pitchFamily="34" charset="0"/>
              <a:buChar char="•"/>
            </a:pPr>
            <a:r>
              <a:rPr lang="en-GB" b="1">
                <a:solidFill>
                  <a:schemeClr val="tx1"/>
                </a:solidFill>
                <a:latin typeface="Arial" panose="020B0604020202020204" pitchFamily="34" charset="0"/>
              </a:rPr>
              <a:t>Company </a:t>
            </a:r>
            <a:r>
              <a:rPr lang="en-GB">
                <a:solidFill>
                  <a:schemeClr val="tx1"/>
                </a:solidFill>
                <a:latin typeface="Arial" panose="020B0604020202020204" pitchFamily="34" charset="0"/>
              </a:rPr>
              <a:t>calculated unit cost for surgery-related hospitalisations by weighting reference costs according to NHS activity per Healthcare Resource Group code</a:t>
            </a:r>
          </a:p>
          <a:p>
            <a:pPr marL="285750" indent="-285750">
              <a:buFont typeface="Arial" panose="020B0604020202020204" pitchFamily="34" charset="0"/>
              <a:buChar char="•"/>
            </a:pPr>
            <a:r>
              <a:rPr lang="en-GB" b="1">
                <a:solidFill>
                  <a:schemeClr val="tx1"/>
                </a:solidFill>
                <a:latin typeface="Arial" panose="020B0604020202020204" pitchFamily="34" charset="0"/>
              </a:rPr>
              <a:t>EAG</a:t>
            </a:r>
            <a:r>
              <a:rPr lang="en-GB">
                <a:solidFill>
                  <a:schemeClr val="tx1"/>
                </a:solidFill>
                <a:latin typeface="Arial" panose="020B0604020202020204" pitchFamily="34" charset="0"/>
              </a:rPr>
              <a:t>: inconsistent with method accepted by the committee in TA935, which was based on a distribution of surgery types and care settings determined by extensive clinician feedback to the committee → provided scenario weighting surgery costs as per TA935 methodology</a:t>
            </a:r>
          </a:p>
        </p:txBody>
      </p:sp>
    </p:spTree>
    <p:extLst>
      <p:ext uri="{BB962C8B-B14F-4D97-AF65-F5344CB8AC3E}">
        <p14:creationId xmlns:p14="http://schemas.microsoft.com/office/powerpoint/2010/main" val="41428799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1A0222-B8B1-BAB0-4DEA-DB411FFF7E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02EE29-2CAD-16C8-CADF-89240570292B}"/>
              </a:ext>
            </a:extLst>
          </p:cNvPr>
          <p:cNvSpPr>
            <a:spLocks noGrp="1"/>
          </p:cNvSpPr>
          <p:nvPr>
            <p:ph type="title"/>
          </p:nvPr>
        </p:nvSpPr>
        <p:spPr>
          <a:xfrm>
            <a:off x="466724" y="253250"/>
            <a:ext cx="11250785" cy="369332"/>
          </a:xfrm>
        </p:spPr>
        <p:txBody>
          <a:bodyPr>
            <a:noAutofit/>
          </a:bodyPr>
          <a:lstStyle/>
          <a:p>
            <a:r>
              <a:rPr lang="en-GB" sz="2800"/>
              <a:t>EAG scenarios applied to company base case</a:t>
            </a:r>
            <a:br>
              <a:rPr lang="en-GB" sz="2800"/>
            </a:br>
            <a:endParaRPr lang="en-GB" sz="2800"/>
          </a:p>
        </p:txBody>
      </p:sp>
      <p:graphicFrame>
        <p:nvGraphicFramePr>
          <p:cNvPr id="4" name="Table 4" descr="Deterministic scenario analyses by the evidence review group">
            <a:extLst>
              <a:ext uri="{FF2B5EF4-FFF2-40B4-BE49-F238E27FC236}">
                <a16:creationId xmlns:a16="http://schemas.microsoft.com/office/drawing/2014/main" id="{05BAE722-F303-951F-A2DF-D1E0BCB83FAD}"/>
              </a:ext>
            </a:extLst>
          </p:cNvPr>
          <p:cNvGraphicFramePr>
            <a:graphicFrameLocks noGrp="1"/>
          </p:cNvGraphicFramePr>
          <p:nvPr>
            <p:extLst>
              <p:ext uri="{D42A27DB-BD31-4B8C-83A1-F6EECF244321}">
                <p14:modId xmlns:p14="http://schemas.microsoft.com/office/powerpoint/2010/main" val="2237486059"/>
              </p:ext>
            </p:extLst>
          </p:nvPr>
        </p:nvGraphicFramePr>
        <p:xfrm>
          <a:off x="390275" y="1171052"/>
          <a:ext cx="11327233" cy="4468774"/>
        </p:xfrm>
        <a:graphic>
          <a:graphicData uri="http://schemas.openxmlformats.org/drawingml/2006/table">
            <a:tbl>
              <a:tblPr firstRow="1" bandRow="1">
                <a:tableStyleId>{21E4AEA4-8DFA-4A89-87EB-49C32662AFE0}</a:tableStyleId>
              </a:tblPr>
              <a:tblGrid>
                <a:gridCol w="8222097">
                  <a:extLst>
                    <a:ext uri="{9D8B030D-6E8A-4147-A177-3AD203B41FA5}">
                      <a16:colId xmlns:a16="http://schemas.microsoft.com/office/drawing/2014/main" val="885764709"/>
                    </a:ext>
                  </a:extLst>
                </a:gridCol>
                <a:gridCol w="3105136">
                  <a:extLst>
                    <a:ext uri="{9D8B030D-6E8A-4147-A177-3AD203B41FA5}">
                      <a16:colId xmlns:a16="http://schemas.microsoft.com/office/drawing/2014/main" val="1599477227"/>
                    </a:ext>
                  </a:extLst>
                </a:gridCol>
              </a:tblGrid>
              <a:tr h="64507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1">
                          <a:solidFill>
                            <a:schemeClr val="bg1"/>
                          </a:solidFill>
                          <a:latin typeface="Arial" panose="020B0604020202020204" pitchFamily="34" charset="0"/>
                        </a:rPr>
                        <a:t>Scenario (to EAG-corrected company base case)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schemeClr val="bg1"/>
                          </a:solidFill>
                          <a:effectLst/>
                          <a:uLnTx/>
                          <a:uFillTx/>
                          <a:latin typeface="Arial" panose="020B0604020202020204" pitchFamily="34" charset="0"/>
                          <a:ea typeface="+mn-ea"/>
                          <a:cs typeface="+mn-cs"/>
                        </a:rPr>
                        <a:t>Bimekizumab fully incremental ICER</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230023886"/>
                  </a:ext>
                </a:extLst>
              </a:tr>
              <a:tr h="368612">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a:t>Exclude adalimumab from BSC (costs and utilities)</a:t>
                      </a:r>
                    </a:p>
                  </a:txBody>
                  <a:tcPr>
                    <a:lnL w="12700" cap="flat" cmpd="sng" algn="ctr">
                      <a:solidFill>
                        <a:schemeClr val="tx1"/>
                      </a:solidFill>
                      <a:prstDash val="solid"/>
                      <a:round/>
                      <a:headEnd type="none" w="med" len="med"/>
                      <a:tailEnd type="none" w="med" len="med"/>
                    </a:lnL>
                  </a:tcPr>
                </a:tc>
                <a:tc>
                  <a:txBody>
                    <a:bodyPr/>
                    <a:lstStyle/>
                    <a:p>
                      <a:pPr algn="l"/>
                      <a:r>
                        <a:rPr lang="en-GB" sz="1800" u="none" kern="1200">
                          <a:solidFill>
                            <a:schemeClr val="bg1"/>
                          </a:solidFill>
                          <a:effectLst/>
                          <a:latin typeface="+mn-lt"/>
                          <a:ea typeface="+mn-ea"/>
                          <a:cs typeface="+mn-cs"/>
                        </a:rPr>
                        <a:t>Decrease small</a:t>
                      </a:r>
                      <a:endParaRPr lang="en-GB" u="none">
                        <a:solidFill>
                          <a:schemeClr val="bg1"/>
                        </a:solidFill>
                        <a:latin typeface="Arial" panose="020B0604020202020204" pitchFamily="34" charset="0"/>
                      </a:endParaRPr>
                    </a:p>
                  </a:txBody>
                  <a:tcPr>
                    <a:solidFill>
                      <a:srgbClr val="296D52"/>
                    </a:solidFill>
                  </a:tcPr>
                </a:tc>
                <a:extLst>
                  <a:ext uri="{0D108BD9-81ED-4DB2-BD59-A6C34878D82A}">
                    <a16:rowId xmlns:a16="http://schemas.microsoft.com/office/drawing/2014/main" val="903753710"/>
                  </a:ext>
                </a:extLst>
              </a:tr>
              <a:tr h="526158">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a:t>Replace adalimumab in BSC following discontinuation with 20.8% secukinumab/bimekizumab</a:t>
                      </a:r>
                    </a:p>
                  </a:txBody>
                  <a:tcP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schemeClr val="bg1"/>
                          </a:solidFill>
                          <a:effectLst/>
                          <a:uLnTx/>
                          <a:uFillTx/>
                          <a:latin typeface="+mn-lt"/>
                          <a:ea typeface="+mn-ea"/>
                          <a:cs typeface="+mn-cs"/>
                        </a:rPr>
                        <a:t>Increase large</a:t>
                      </a:r>
                      <a:endParaRPr kumimoji="0" lang="en-GB" sz="1800" b="0" i="0" u="none" strike="noStrike" kern="1200" cap="none" spc="0" normalizeH="0" baseline="0" noProof="0">
                        <a:ln>
                          <a:noFill/>
                        </a:ln>
                        <a:solidFill>
                          <a:schemeClr val="bg1"/>
                        </a:solidFill>
                        <a:effectLst/>
                        <a:uLnTx/>
                        <a:uFillTx/>
                        <a:latin typeface="Arial" panose="020B0604020202020204" pitchFamily="34" charset="0"/>
                        <a:ea typeface="+mn-ea"/>
                        <a:cs typeface="+mn-cs"/>
                      </a:endParaRPr>
                    </a:p>
                  </a:txBody>
                  <a:tcPr>
                    <a:solidFill>
                      <a:srgbClr val="FF0000"/>
                    </a:solidFill>
                  </a:tcPr>
                </a:tc>
                <a:extLst>
                  <a:ext uri="{0D108BD9-81ED-4DB2-BD59-A6C34878D82A}">
                    <a16:rowId xmlns:a16="http://schemas.microsoft.com/office/drawing/2014/main" val="2446774182"/>
                  </a:ext>
                </a:extLst>
              </a:tr>
              <a:tr h="368612">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a:t>70-year time horizon</a:t>
                      </a:r>
                    </a:p>
                  </a:txBody>
                  <a:tcPr>
                    <a:lnL w="12700" cap="flat" cmpd="sng" algn="ctr">
                      <a:solidFill>
                        <a:schemeClr val="tx1"/>
                      </a:solidFill>
                      <a:prstDash val="solid"/>
                      <a:round/>
                      <a:headEnd type="none" w="med" len="med"/>
                      <a:tailEnd type="none" w="med" len="med"/>
                    </a:lnL>
                  </a:tcPr>
                </a:tc>
                <a:tc>
                  <a:txBody>
                    <a:bodyPr/>
                    <a:lstStyle/>
                    <a:p>
                      <a:pPr algn="l"/>
                      <a:r>
                        <a:rPr lang="en-GB" sz="1800" u="none" kern="1200">
                          <a:solidFill>
                            <a:schemeClr val="bg1"/>
                          </a:solidFill>
                          <a:effectLst/>
                          <a:latin typeface="+mn-lt"/>
                          <a:ea typeface="+mn-ea"/>
                          <a:cs typeface="+mn-cs"/>
                        </a:rPr>
                        <a:t>Decrease small</a:t>
                      </a:r>
                      <a:endParaRPr lang="en-GB" u="none">
                        <a:solidFill>
                          <a:schemeClr val="bg1"/>
                        </a:solidFill>
                        <a:latin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1973608491"/>
                  </a:ext>
                </a:extLst>
              </a:tr>
              <a:tr h="526158">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a:t>BSC long-term effectiveness using PIONEER linear fit model (Week 16+) (inc. no durable response)</a:t>
                      </a:r>
                    </a:p>
                  </a:txBody>
                  <a:tcP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schemeClr val="bg1"/>
                          </a:solidFill>
                          <a:effectLst/>
                          <a:uLnTx/>
                          <a:uFillTx/>
                          <a:latin typeface="Arial" panose="020B0604020202020204" pitchFamily="34" charset="0"/>
                          <a:ea typeface="+mn-ea"/>
                          <a:cs typeface="+mn-cs"/>
                        </a:rPr>
                        <a:t>Increase large</a:t>
                      </a:r>
                    </a:p>
                  </a:txBody>
                  <a:tcPr>
                    <a:solidFill>
                      <a:srgbClr val="FF0000"/>
                    </a:solidFill>
                  </a:tcPr>
                </a:tc>
                <a:extLst>
                  <a:ext uri="{0D108BD9-81ED-4DB2-BD59-A6C34878D82A}">
                    <a16:rowId xmlns:a16="http://schemas.microsoft.com/office/drawing/2014/main" val="3082214903"/>
                  </a:ext>
                </a:extLst>
              </a:tr>
              <a:tr h="526158">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a:t>BSC long-term effectiveness  - NMA adjusted (Week 16+) (no durable response)</a:t>
                      </a:r>
                    </a:p>
                  </a:txBody>
                  <a:tcP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schemeClr val="bg1"/>
                          </a:solidFill>
                          <a:effectLst/>
                          <a:uLnTx/>
                          <a:uFillTx/>
                          <a:latin typeface="Arial" panose="020B0604020202020204" pitchFamily="34" charset="0"/>
                          <a:ea typeface="+mn-ea"/>
                          <a:cs typeface="+mn-cs"/>
                        </a:rPr>
                        <a:t>Increase large</a:t>
                      </a:r>
                    </a:p>
                  </a:txBody>
                  <a:tcPr>
                    <a:solidFill>
                      <a:srgbClr val="FF0000"/>
                    </a:solidFill>
                  </a:tcPr>
                </a:tc>
                <a:extLst>
                  <a:ext uri="{0D108BD9-81ED-4DB2-BD59-A6C34878D82A}">
                    <a16:rowId xmlns:a16="http://schemas.microsoft.com/office/drawing/2014/main" val="1679282854"/>
                  </a:ext>
                </a:extLst>
              </a:tr>
              <a:tr h="526158">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a:t>BSC maintenance transition probabilities applied to discontinuing people (no durable response)</a:t>
                      </a:r>
                    </a:p>
                  </a:txBody>
                  <a:tcP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schemeClr val="bg1"/>
                          </a:solidFill>
                          <a:effectLst/>
                          <a:uLnTx/>
                          <a:uFillTx/>
                          <a:latin typeface="Arial" panose="020B0604020202020204" pitchFamily="34" charset="0"/>
                          <a:ea typeface="+mn-ea"/>
                          <a:cs typeface="+mn-cs"/>
                        </a:rPr>
                        <a:t>Increase large</a:t>
                      </a:r>
                    </a:p>
                  </a:txBody>
                  <a:tcPr>
                    <a:solidFill>
                      <a:srgbClr val="FF0000"/>
                    </a:solidFill>
                  </a:tcPr>
                </a:tc>
                <a:extLst>
                  <a:ext uri="{0D108BD9-81ED-4DB2-BD59-A6C34878D82A}">
                    <a16:rowId xmlns:a16="http://schemas.microsoft.com/office/drawing/2014/main" val="3836675842"/>
                  </a:ext>
                </a:extLst>
              </a:tr>
              <a:tr h="526158">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a:t>Apply 12 weeks active treatment costs for secondary non-responders</a:t>
                      </a:r>
                    </a:p>
                  </a:txBody>
                  <a:tcP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schemeClr val="bg1"/>
                          </a:solidFill>
                          <a:effectLst/>
                          <a:uLnTx/>
                          <a:uFillTx/>
                          <a:latin typeface="Arial" panose="020B0604020202020204" pitchFamily="34" charset="0"/>
                          <a:ea typeface="+mn-ea"/>
                          <a:cs typeface="+mn-cs"/>
                        </a:rPr>
                        <a:t>Increase small</a:t>
                      </a:r>
                    </a:p>
                  </a:txBody>
                  <a:tcPr>
                    <a:solidFill>
                      <a:srgbClr val="296D52"/>
                    </a:solidFill>
                  </a:tcPr>
                </a:tc>
                <a:extLst>
                  <a:ext uri="{0D108BD9-81ED-4DB2-BD59-A6C34878D82A}">
                    <a16:rowId xmlns:a16="http://schemas.microsoft.com/office/drawing/2014/main" val="3971941786"/>
                  </a:ext>
                </a:extLst>
              </a:tr>
            </a:tbl>
          </a:graphicData>
        </a:graphic>
      </p:graphicFrame>
      <p:sp>
        <p:nvSpPr>
          <p:cNvPr id="6" name="TextBox 5">
            <a:extLst>
              <a:ext uri="{FF2B5EF4-FFF2-40B4-BE49-F238E27FC236}">
                <a16:creationId xmlns:a16="http://schemas.microsoft.com/office/drawing/2014/main" id="{8EB5F56F-3BAB-186B-202A-7F642B9FD7AC}"/>
              </a:ext>
            </a:extLst>
          </p:cNvPr>
          <p:cNvSpPr txBox="1"/>
          <p:nvPr/>
        </p:nvSpPr>
        <p:spPr>
          <a:xfrm>
            <a:off x="618658" y="5897657"/>
            <a:ext cx="774571" cy="369332"/>
          </a:xfrm>
          <a:prstGeom prst="rect">
            <a:avLst/>
          </a:prstGeom>
          <a:solidFill>
            <a:srgbClr val="FF0000"/>
          </a:solidFill>
        </p:spPr>
        <p:txBody>
          <a:bodyPr wrap="none" rtlCol="0">
            <a:spAutoFit/>
          </a:bodyPr>
          <a:lstStyle/>
          <a:p>
            <a:r>
              <a:rPr lang="en-GB">
                <a:solidFill>
                  <a:schemeClr val="bg1"/>
                </a:solidFill>
              </a:rPr>
              <a:t>Large</a:t>
            </a:r>
          </a:p>
        </p:txBody>
      </p:sp>
      <p:sp>
        <p:nvSpPr>
          <p:cNvPr id="7" name="TextBox 6">
            <a:extLst>
              <a:ext uri="{FF2B5EF4-FFF2-40B4-BE49-F238E27FC236}">
                <a16:creationId xmlns:a16="http://schemas.microsoft.com/office/drawing/2014/main" id="{E7084578-55DF-F409-42BF-DB1002CC90FE}"/>
              </a:ext>
            </a:extLst>
          </p:cNvPr>
          <p:cNvSpPr txBox="1"/>
          <p:nvPr/>
        </p:nvSpPr>
        <p:spPr>
          <a:xfrm>
            <a:off x="2856391" y="5887669"/>
            <a:ext cx="761747" cy="369332"/>
          </a:xfrm>
          <a:prstGeom prst="rect">
            <a:avLst/>
          </a:prstGeom>
          <a:solidFill>
            <a:schemeClr val="accent5">
              <a:lumMod val="75000"/>
            </a:schemeClr>
          </a:solidFill>
        </p:spPr>
        <p:txBody>
          <a:bodyPr wrap="none" rtlCol="0">
            <a:spAutoFit/>
          </a:bodyPr>
          <a:lstStyle/>
          <a:p>
            <a:r>
              <a:rPr lang="en-GB">
                <a:solidFill>
                  <a:schemeClr val="bg1"/>
                </a:solidFill>
              </a:rPr>
              <a:t>Small</a:t>
            </a:r>
          </a:p>
        </p:txBody>
      </p:sp>
      <p:sp>
        <p:nvSpPr>
          <p:cNvPr id="9" name="TextBox 8">
            <a:extLst>
              <a:ext uri="{FF2B5EF4-FFF2-40B4-BE49-F238E27FC236}">
                <a16:creationId xmlns:a16="http://schemas.microsoft.com/office/drawing/2014/main" id="{81C10199-6E74-0CC3-C010-14ABE706AB1D}"/>
              </a:ext>
            </a:extLst>
          </p:cNvPr>
          <p:cNvSpPr txBox="1"/>
          <p:nvPr/>
        </p:nvSpPr>
        <p:spPr>
          <a:xfrm>
            <a:off x="1545164" y="5887669"/>
            <a:ext cx="1159292" cy="369332"/>
          </a:xfrm>
          <a:prstGeom prst="rect">
            <a:avLst/>
          </a:prstGeom>
          <a:solidFill>
            <a:schemeClr val="accent3">
              <a:lumMod val="60000"/>
              <a:lumOff val="40000"/>
            </a:schemeClr>
          </a:solidFill>
        </p:spPr>
        <p:txBody>
          <a:bodyPr wrap="none" rtlCol="0">
            <a:spAutoFit/>
          </a:bodyPr>
          <a:lstStyle/>
          <a:p>
            <a:r>
              <a:rPr lang="en-GB"/>
              <a:t>Moderate</a:t>
            </a:r>
          </a:p>
        </p:txBody>
      </p:sp>
      <p:sp>
        <p:nvSpPr>
          <p:cNvPr id="3" name="TextBox 2">
            <a:extLst>
              <a:ext uri="{FF2B5EF4-FFF2-40B4-BE49-F238E27FC236}">
                <a16:creationId xmlns:a16="http://schemas.microsoft.com/office/drawing/2014/main" id="{DE327C81-C903-D965-19B9-2EC12785B2E7}"/>
              </a:ext>
            </a:extLst>
          </p:cNvPr>
          <p:cNvSpPr txBox="1"/>
          <p:nvPr/>
        </p:nvSpPr>
        <p:spPr>
          <a:xfrm>
            <a:off x="390277" y="723548"/>
            <a:ext cx="7041223" cy="369332"/>
          </a:xfrm>
          <a:prstGeom prst="rect">
            <a:avLst/>
          </a:prstGeom>
          <a:noFill/>
        </p:spPr>
        <p:txBody>
          <a:bodyPr wrap="none" rtlCol="0">
            <a:spAutoFit/>
          </a:bodyPr>
          <a:lstStyle/>
          <a:p>
            <a:r>
              <a:rPr lang="en-GB" b="1">
                <a:latin typeface="Arial" panose="020B0604020202020204" pitchFamily="34" charset="0"/>
              </a:rPr>
              <a:t>Table: Impact of EAG scenarios applied to company base case</a:t>
            </a:r>
          </a:p>
        </p:txBody>
      </p:sp>
      <p:sp>
        <p:nvSpPr>
          <p:cNvPr id="5" name="Text Placeholder 12">
            <a:extLst>
              <a:ext uri="{FF2B5EF4-FFF2-40B4-BE49-F238E27FC236}">
                <a16:creationId xmlns:a16="http://schemas.microsoft.com/office/drawing/2014/main" id="{01336F21-F531-835C-D66B-F4F5617F7AA8}"/>
              </a:ext>
            </a:extLst>
          </p:cNvPr>
          <p:cNvSpPr txBox="1">
            <a:spLocks/>
          </p:cNvSpPr>
          <p:nvPr/>
        </p:nvSpPr>
        <p:spPr>
          <a:xfrm>
            <a:off x="875375" y="6423217"/>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sp>
        <p:nvSpPr>
          <p:cNvPr id="8" name="Text Placeholder 12">
            <a:extLst>
              <a:ext uri="{FF2B5EF4-FFF2-40B4-BE49-F238E27FC236}">
                <a16:creationId xmlns:a16="http://schemas.microsoft.com/office/drawing/2014/main" id="{760A1F89-625A-11EB-E4B9-65CE7195EEC4}"/>
              </a:ext>
            </a:extLst>
          </p:cNvPr>
          <p:cNvSpPr txBox="1">
            <a:spLocks/>
          </p:cNvSpPr>
          <p:nvPr/>
        </p:nvSpPr>
        <p:spPr>
          <a:xfrm>
            <a:off x="831671" y="6423217"/>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BSC, Best supportive care; EAG, External Assessment Group; ICER, Incremental cost-effectiveness ratio; NMA, Network meta-analysis</a:t>
            </a:r>
          </a:p>
        </p:txBody>
      </p:sp>
    </p:spTree>
    <p:extLst>
      <p:ext uri="{BB962C8B-B14F-4D97-AF65-F5344CB8AC3E}">
        <p14:creationId xmlns:p14="http://schemas.microsoft.com/office/powerpoint/2010/main" val="4246032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9F06EB-2661-E6A9-899A-E198B691B7DC}"/>
              </a:ext>
            </a:extLst>
          </p:cNvPr>
          <p:cNvSpPr>
            <a:spLocks noGrp="1"/>
          </p:cNvSpPr>
          <p:nvPr>
            <p:ph type="title"/>
          </p:nvPr>
        </p:nvSpPr>
        <p:spPr/>
        <p:txBody>
          <a:bodyPr>
            <a:normAutofit/>
          </a:bodyPr>
          <a:lstStyle/>
          <a:p>
            <a:r>
              <a:rPr lang="en-GB" sz="2800"/>
              <a:t>Patient perspectives</a:t>
            </a:r>
          </a:p>
        </p:txBody>
      </p:sp>
      <p:sp>
        <p:nvSpPr>
          <p:cNvPr id="8" name="Text Placeholder 7">
            <a:extLst>
              <a:ext uri="{FF2B5EF4-FFF2-40B4-BE49-F238E27FC236}">
                <a16:creationId xmlns:a16="http://schemas.microsoft.com/office/drawing/2014/main" id="{4B440743-57CD-6292-75D2-7E57A1A13CA0}"/>
              </a:ext>
            </a:extLst>
          </p:cNvPr>
          <p:cNvSpPr>
            <a:spLocks noGrp="1"/>
          </p:cNvSpPr>
          <p:nvPr>
            <p:ph type="body" sz="quarter" idx="12"/>
          </p:nvPr>
        </p:nvSpPr>
        <p:spPr>
          <a:xfrm>
            <a:off x="206407" y="948046"/>
            <a:ext cx="8308202" cy="5208914"/>
          </a:xfrm>
        </p:spPr>
        <p:txBody>
          <a:bodyPr/>
          <a:lstStyle/>
          <a:p>
            <a:r>
              <a:rPr lang="en-GB" b="1"/>
              <a:t>Based on responses from online survey posted by NICE seeking views of people with HS</a:t>
            </a:r>
            <a:endParaRPr lang="en-GB" b="1">
              <a:highlight>
                <a:srgbClr val="FFFF00"/>
              </a:highlight>
            </a:endParaRPr>
          </a:p>
          <a:p>
            <a:pPr marL="285750" indent="-285750">
              <a:buFont typeface="Arial" panose="020B0604020202020204" pitchFamily="34" charset="0"/>
              <a:buChar char="•"/>
            </a:pPr>
            <a:r>
              <a:rPr lang="en-GB"/>
              <a:t>21 people with experience of the condition responded to the survey. One of the respondents had personal experience of bimekizumab</a:t>
            </a:r>
          </a:p>
          <a:p>
            <a:pPr marL="285750" indent="-285750">
              <a:buFont typeface="Arial" panose="020B0604020202020204" pitchFamily="34" charset="0"/>
              <a:buChar char="•"/>
            </a:pPr>
            <a:r>
              <a:rPr lang="en-GB"/>
              <a:t>Multifaceted impacts (% of respondents affected): daily life (100%), mobility (90%), mental health (95%), physical pain/discomfort (100%) and personal care (71%)</a:t>
            </a:r>
          </a:p>
          <a:p>
            <a:pPr marL="285750" indent="-285750">
              <a:buFont typeface="Arial" panose="020B0604020202020204" pitchFamily="34" charset="0"/>
              <a:buChar char="•"/>
            </a:pPr>
            <a:r>
              <a:rPr lang="en-GB"/>
              <a:t>One third of respondents said it took longer than 10 years to be diagnosed from having first symptoms</a:t>
            </a:r>
          </a:p>
          <a:p>
            <a:pPr marL="285750" indent="-285750">
              <a:buFont typeface="Arial" panose="020B0604020202020204" pitchFamily="34" charset="0"/>
              <a:buChar char="•"/>
            </a:pPr>
            <a:r>
              <a:rPr lang="en-GB"/>
              <a:t>Unmet need→ 19 respondents reported symptoms that were not addressed by their current treatments</a:t>
            </a:r>
          </a:p>
          <a:p>
            <a:pPr marL="285750" indent="-285750">
              <a:buFont typeface="Arial" panose="020B0604020202020204" pitchFamily="34" charset="0"/>
              <a:buChar char="•"/>
            </a:pPr>
            <a:r>
              <a:rPr lang="en-GB"/>
              <a:t>20 had heard of bimekizumab, of which 17 would consider taking it if it was offered to them. 3 respondents who would not consider taking said this was due to concerns about side effects and insufficient evidence</a:t>
            </a:r>
          </a:p>
        </p:txBody>
      </p:sp>
      <p:sp>
        <p:nvSpPr>
          <p:cNvPr id="3" name="Speech Bubble: Rectangle with Corners Rounded 2" descr="Patient quotation">
            <a:extLst>
              <a:ext uri="{FF2B5EF4-FFF2-40B4-BE49-F238E27FC236}">
                <a16:creationId xmlns:a16="http://schemas.microsoft.com/office/drawing/2014/main" id="{74F35949-E934-3449-6081-67078021B673}"/>
              </a:ext>
              <a:ext uri="{C183D7F6-B498-43B3-948B-1728B52AA6E4}">
                <adec:decorative xmlns:adec="http://schemas.microsoft.com/office/drawing/2017/decorative" val="0"/>
              </a:ext>
            </a:extLst>
          </p:cNvPr>
          <p:cNvSpPr/>
          <p:nvPr/>
        </p:nvSpPr>
        <p:spPr>
          <a:xfrm>
            <a:off x="8514609" y="361804"/>
            <a:ext cx="3470983" cy="1602946"/>
          </a:xfrm>
          <a:prstGeom prst="wedgeRoundRectCallout">
            <a:avLst>
              <a:gd name="adj1" fmla="val 21806"/>
              <a:gd name="adj2" fmla="val 61150"/>
              <a:gd name="adj3" fmla="val 16667"/>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schemeClr val="tx1"/>
                </a:solidFill>
                <a:effectLst/>
                <a:uLnTx/>
                <a:uFillTx/>
                <a:latin typeface="Arial" panose="020B0604020202020204" pitchFamily="34" charset="0"/>
                <a:ea typeface="+mn-ea"/>
                <a:cs typeface="+mn-cs"/>
              </a:rPr>
              <a:t>“I don’t think I’ve gone a day where I’ve not felt pain below 4. On a bad day, the pain has exceeded 10. It’s been unbelievable to the point I’m sobbing”</a:t>
            </a:r>
          </a:p>
        </p:txBody>
      </p:sp>
      <p:sp>
        <p:nvSpPr>
          <p:cNvPr id="4" name="Text Placeholder 12">
            <a:extLst>
              <a:ext uri="{FF2B5EF4-FFF2-40B4-BE49-F238E27FC236}">
                <a16:creationId xmlns:a16="http://schemas.microsoft.com/office/drawing/2014/main" id="{A5898FFB-69D0-843C-8831-A30D99E105F4}"/>
              </a:ext>
            </a:extLst>
          </p:cNvPr>
          <p:cNvSpPr txBox="1">
            <a:spLocks/>
          </p:cNvSpPr>
          <p:nvPr/>
        </p:nvSpPr>
        <p:spPr>
          <a:xfrm>
            <a:off x="875375" y="6440086"/>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sp>
        <p:nvSpPr>
          <p:cNvPr id="5" name="Speech Bubble: Rectangle with Corners Rounded 4" descr="Patient quotation">
            <a:extLst>
              <a:ext uri="{FF2B5EF4-FFF2-40B4-BE49-F238E27FC236}">
                <a16:creationId xmlns:a16="http://schemas.microsoft.com/office/drawing/2014/main" id="{6CD70CC9-129C-6A8D-1672-54163030D37B}"/>
              </a:ext>
              <a:ext uri="{C183D7F6-B498-43B3-948B-1728B52AA6E4}">
                <adec:decorative xmlns:adec="http://schemas.microsoft.com/office/drawing/2017/decorative" val="0"/>
              </a:ext>
            </a:extLst>
          </p:cNvPr>
          <p:cNvSpPr/>
          <p:nvPr/>
        </p:nvSpPr>
        <p:spPr>
          <a:xfrm>
            <a:off x="8514609" y="2273343"/>
            <a:ext cx="3470983" cy="1602947"/>
          </a:xfrm>
          <a:prstGeom prst="wedgeRoundRectCallout">
            <a:avLst>
              <a:gd name="adj1" fmla="val 21806"/>
              <a:gd name="adj2" fmla="val 61150"/>
              <a:gd name="adj3" fmla="val 16667"/>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schemeClr val="tx1"/>
                </a:solidFill>
                <a:effectLst/>
                <a:uLnTx/>
                <a:uFillTx/>
                <a:latin typeface="Arial" panose="020B0604020202020204" pitchFamily="34" charset="0"/>
                <a:ea typeface="+mn-ea"/>
                <a:cs typeface="+mn-cs"/>
              </a:rPr>
              <a:t>“The only thing that seems to work is surgery and even that takes 5/6 weeks to heal afterwards and makes me open to infections”</a:t>
            </a:r>
          </a:p>
        </p:txBody>
      </p:sp>
      <p:sp>
        <p:nvSpPr>
          <p:cNvPr id="2" name="Speech Bubble: Rectangle with Corners Rounded 1" descr="Patient quotation">
            <a:extLst>
              <a:ext uri="{FF2B5EF4-FFF2-40B4-BE49-F238E27FC236}">
                <a16:creationId xmlns:a16="http://schemas.microsoft.com/office/drawing/2014/main" id="{1CA4EF10-45EB-42B3-EDF4-768867CA2FED}"/>
              </a:ext>
              <a:ext uri="{C183D7F6-B498-43B3-948B-1728B52AA6E4}">
                <adec:decorative xmlns:adec="http://schemas.microsoft.com/office/drawing/2017/decorative" val="0"/>
              </a:ext>
            </a:extLst>
          </p:cNvPr>
          <p:cNvSpPr/>
          <p:nvPr/>
        </p:nvSpPr>
        <p:spPr>
          <a:xfrm>
            <a:off x="8514609" y="4159417"/>
            <a:ext cx="3470983" cy="2052874"/>
          </a:xfrm>
          <a:prstGeom prst="wedgeRoundRectCallout">
            <a:avLst>
              <a:gd name="adj1" fmla="val 21806"/>
              <a:gd name="adj2" fmla="val 61150"/>
              <a:gd name="adj3" fmla="val 16667"/>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schemeClr val="tx1"/>
                </a:solidFill>
                <a:effectLst/>
                <a:uLnTx/>
                <a:uFillTx/>
                <a:latin typeface="Arial" panose="020B0604020202020204" pitchFamily="34" charset="0"/>
                <a:ea typeface="+mn-ea"/>
                <a:cs typeface="+mn-cs"/>
              </a:rPr>
              <a:t>“A choice of therapy options is important to people living with a chronic disease. . . HS has a very significant impact on mental health and social functioning, another treatment option is needed urgently”</a:t>
            </a:r>
          </a:p>
        </p:txBody>
      </p:sp>
      <p:sp>
        <p:nvSpPr>
          <p:cNvPr id="7" name="Text Placeholder 12">
            <a:extLst>
              <a:ext uri="{FF2B5EF4-FFF2-40B4-BE49-F238E27FC236}">
                <a16:creationId xmlns:a16="http://schemas.microsoft.com/office/drawing/2014/main" id="{11BA0676-F075-86B9-095E-12A3580E719C}"/>
              </a:ext>
            </a:extLst>
          </p:cNvPr>
          <p:cNvSpPr txBox="1">
            <a:spLocks/>
          </p:cNvSpPr>
          <p:nvPr/>
        </p:nvSpPr>
        <p:spPr>
          <a:xfrm>
            <a:off x="875375" y="6418544"/>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HS, Hidradenitis suppurativa </a:t>
            </a:r>
          </a:p>
        </p:txBody>
      </p:sp>
    </p:spTree>
    <p:extLst>
      <p:ext uri="{BB962C8B-B14F-4D97-AF65-F5344CB8AC3E}">
        <p14:creationId xmlns:p14="http://schemas.microsoft.com/office/powerpoint/2010/main" val="16747744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1A0222-B8B1-BAB0-4DEA-DB411FFF7E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02EE29-2CAD-16C8-CADF-89240570292B}"/>
              </a:ext>
            </a:extLst>
          </p:cNvPr>
          <p:cNvSpPr>
            <a:spLocks noGrp="1"/>
          </p:cNvSpPr>
          <p:nvPr>
            <p:ph type="title"/>
          </p:nvPr>
        </p:nvSpPr>
        <p:spPr>
          <a:xfrm>
            <a:off x="466724" y="253250"/>
            <a:ext cx="11250785" cy="369332"/>
          </a:xfrm>
        </p:spPr>
        <p:txBody>
          <a:bodyPr>
            <a:noAutofit/>
          </a:bodyPr>
          <a:lstStyle/>
          <a:p>
            <a:r>
              <a:rPr lang="en-GB" sz="2800"/>
              <a:t>EAG scenarios applied to company base case</a:t>
            </a:r>
            <a:br>
              <a:rPr lang="en-GB" sz="2800"/>
            </a:br>
            <a:endParaRPr lang="en-GB" sz="2800"/>
          </a:p>
        </p:txBody>
      </p:sp>
      <p:graphicFrame>
        <p:nvGraphicFramePr>
          <p:cNvPr id="4" name="Table 4" descr="Deterministic scenario analyses by the evidence review group">
            <a:extLst>
              <a:ext uri="{FF2B5EF4-FFF2-40B4-BE49-F238E27FC236}">
                <a16:creationId xmlns:a16="http://schemas.microsoft.com/office/drawing/2014/main" id="{05BAE722-F303-951F-A2DF-D1E0BCB83FAD}"/>
              </a:ext>
            </a:extLst>
          </p:cNvPr>
          <p:cNvGraphicFramePr>
            <a:graphicFrameLocks noGrp="1"/>
          </p:cNvGraphicFramePr>
          <p:nvPr>
            <p:extLst>
              <p:ext uri="{D42A27DB-BD31-4B8C-83A1-F6EECF244321}">
                <p14:modId xmlns:p14="http://schemas.microsoft.com/office/powerpoint/2010/main" val="2973568036"/>
              </p:ext>
            </p:extLst>
          </p:nvPr>
        </p:nvGraphicFramePr>
        <p:xfrm>
          <a:off x="390276" y="1171052"/>
          <a:ext cx="11071622" cy="4604106"/>
        </p:xfrm>
        <a:graphic>
          <a:graphicData uri="http://schemas.openxmlformats.org/drawingml/2006/table">
            <a:tbl>
              <a:tblPr firstRow="1" bandRow="1">
                <a:tableStyleId>{21E4AEA4-8DFA-4A89-87EB-49C32662AFE0}</a:tableStyleId>
              </a:tblPr>
              <a:tblGrid>
                <a:gridCol w="8307157">
                  <a:extLst>
                    <a:ext uri="{9D8B030D-6E8A-4147-A177-3AD203B41FA5}">
                      <a16:colId xmlns:a16="http://schemas.microsoft.com/office/drawing/2014/main" val="885764709"/>
                    </a:ext>
                  </a:extLst>
                </a:gridCol>
                <a:gridCol w="2764465">
                  <a:extLst>
                    <a:ext uri="{9D8B030D-6E8A-4147-A177-3AD203B41FA5}">
                      <a16:colId xmlns:a16="http://schemas.microsoft.com/office/drawing/2014/main" val="1599477227"/>
                    </a:ext>
                  </a:extLst>
                </a:gridCol>
              </a:tblGrid>
              <a:tr h="70062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1">
                          <a:solidFill>
                            <a:schemeClr val="bg1"/>
                          </a:solidFill>
                          <a:latin typeface="Arial" panose="020B0604020202020204" pitchFamily="34" charset="0"/>
                        </a:rPr>
                        <a:t>Scenario (to EAG-corrected company base case)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schemeClr val="bg1"/>
                          </a:solidFill>
                          <a:effectLst/>
                          <a:uLnTx/>
                          <a:uFillTx/>
                          <a:latin typeface="Arial" panose="020B0604020202020204" pitchFamily="34" charset="0"/>
                          <a:ea typeface="+mn-ea"/>
                          <a:cs typeface="+mn-cs"/>
                        </a:rPr>
                        <a:t>Bimekizumab fully incremental ICER</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230023886"/>
                  </a:ext>
                </a:extLst>
              </a:tr>
              <a:tr h="700625">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a:t>Secondary non-responder stopping rule of 20% per cycle in non-response health states</a:t>
                      </a:r>
                    </a:p>
                  </a:txBody>
                  <a:tcPr>
                    <a:lnL w="12700" cap="flat" cmpd="sng" algn="ctr">
                      <a:solidFill>
                        <a:schemeClr val="tx1"/>
                      </a:solidFill>
                      <a:prstDash val="solid"/>
                      <a:round/>
                      <a:headEnd type="none" w="med" len="med"/>
                      <a:tailEnd type="none" w="med" len="med"/>
                    </a:lnL>
                  </a:tcPr>
                </a:tc>
                <a:tc>
                  <a:txBody>
                    <a:bodyPr/>
                    <a:lstStyle/>
                    <a:p>
                      <a:pPr algn="l"/>
                      <a:r>
                        <a:rPr lang="en-GB" u="none">
                          <a:solidFill>
                            <a:schemeClr val="bg1"/>
                          </a:solidFill>
                          <a:latin typeface="Arial" panose="020B0604020202020204" pitchFamily="34" charset="0"/>
                        </a:rPr>
                        <a:t>Increase large</a:t>
                      </a:r>
                    </a:p>
                  </a:txBody>
                  <a:tcPr>
                    <a:solidFill>
                      <a:srgbClr val="FF0000"/>
                    </a:solidFill>
                  </a:tcPr>
                </a:tc>
                <a:extLst>
                  <a:ext uri="{0D108BD9-81ED-4DB2-BD59-A6C34878D82A}">
                    <a16:rowId xmlns:a16="http://schemas.microsoft.com/office/drawing/2014/main" val="903753710"/>
                  </a:ext>
                </a:extLst>
              </a:tr>
              <a:tr h="400357">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a:t>General population mortality for all health states</a:t>
                      </a:r>
                    </a:p>
                  </a:txBody>
                  <a:tcP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Increase moderate</a:t>
                      </a:r>
                    </a:p>
                  </a:txBody>
                  <a:tcPr>
                    <a:solidFill>
                      <a:srgbClr val="F2E398"/>
                    </a:solidFill>
                  </a:tcPr>
                </a:tc>
                <a:extLst>
                  <a:ext uri="{0D108BD9-81ED-4DB2-BD59-A6C34878D82A}">
                    <a16:rowId xmlns:a16="http://schemas.microsoft.com/office/drawing/2014/main" val="2446774182"/>
                  </a:ext>
                </a:extLst>
              </a:tr>
              <a:tr h="400357">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a:t>Condition-related mortality for all health states (SMR 1.86)</a:t>
                      </a:r>
                    </a:p>
                  </a:txBody>
                  <a:tcPr>
                    <a:lnL w="12700" cap="flat" cmpd="sng" algn="ctr">
                      <a:solidFill>
                        <a:schemeClr val="tx1"/>
                      </a:solidFill>
                      <a:prstDash val="solid"/>
                      <a:round/>
                      <a:headEnd type="none" w="med" len="med"/>
                      <a:tailEnd type="none" w="med" len="med"/>
                    </a:lnL>
                  </a:tcPr>
                </a:tc>
                <a:tc>
                  <a:txBody>
                    <a:bodyPr/>
                    <a:lstStyle/>
                    <a:p>
                      <a:pPr algn="l"/>
                      <a:r>
                        <a:rPr lang="en-GB" u="none">
                          <a:solidFill>
                            <a:schemeClr val="tx1"/>
                          </a:solidFill>
                          <a:latin typeface="Arial" panose="020B0604020202020204" pitchFamily="34" charset="0"/>
                        </a:rPr>
                        <a:t>Increase moderate</a:t>
                      </a:r>
                    </a:p>
                  </a:txBody>
                  <a:tcPr>
                    <a:solidFill>
                      <a:srgbClr val="F2E398"/>
                    </a:solidFill>
                  </a:tcPr>
                </a:tc>
                <a:extLst>
                  <a:ext uri="{0D108BD9-81ED-4DB2-BD59-A6C34878D82A}">
                    <a16:rowId xmlns:a16="http://schemas.microsoft.com/office/drawing/2014/main" val="1973608491"/>
                  </a:ext>
                </a:extLst>
              </a:tr>
              <a:tr h="400357">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a:t>Condition related mortality for all health states using adjusted (1.48) SMR</a:t>
                      </a:r>
                    </a:p>
                  </a:txBody>
                  <a:tcP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Increase moderate</a:t>
                      </a:r>
                    </a:p>
                  </a:txBody>
                  <a:tcPr>
                    <a:solidFill>
                      <a:srgbClr val="F2E398"/>
                    </a:solidFill>
                  </a:tcPr>
                </a:tc>
                <a:extLst>
                  <a:ext uri="{0D108BD9-81ED-4DB2-BD59-A6C34878D82A}">
                    <a16:rowId xmlns:a16="http://schemas.microsoft.com/office/drawing/2014/main" val="3082214903"/>
                  </a:ext>
                </a:extLst>
              </a:tr>
              <a:tr h="400357">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a:t>Pooled phase-specific utilities (except non-response health state)</a:t>
                      </a:r>
                    </a:p>
                  </a:txBody>
                  <a:tcP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schemeClr val="bg1"/>
                          </a:solidFill>
                          <a:effectLst/>
                          <a:uLnTx/>
                          <a:uFillTx/>
                          <a:latin typeface="Arial" panose="020B0604020202020204" pitchFamily="34" charset="0"/>
                          <a:ea typeface="+mn-ea"/>
                          <a:cs typeface="+mn-cs"/>
                        </a:rPr>
                        <a:t>Increase small</a:t>
                      </a:r>
                    </a:p>
                  </a:txBody>
                  <a:tcPr>
                    <a:solidFill>
                      <a:srgbClr val="296D52"/>
                    </a:solidFill>
                  </a:tcPr>
                </a:tc>
                <a:extLst>
                  <a:ext uri="{0D108BD9-81ED-4DB2-BD59-A6C34878D82A}">
                    <a16:rowId xmlns:a16="http://schemas.microsoft.com/office/drawing/2014/main" val="1679282854"/>
                  </a:ext>
                </a:extLst>
              </a:tr>
              <a:tr h="400357">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a:t>Pooled utilities by treatment and phase</a:t>
                      </a:r>
                    </a:p>
                  </a:txBody>
                  <a:tcP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schemeClr val="bg1"/>
                          </a:solidFill>
                          <a:effectLst/>
                          <a:uLnTx/>
                          <a:uFillTx/>
                          <a:latin typeface="Arial" panose="020B0604020202020204" pitchFamily="34" charset="0"/>
                          <a:ea typeface="+mn-ea"/>
                          <a:cs typeface="+mn-cs"/>
                        </a:rPr>
                        <a:t>Increase small</a:t>
                      </a:r>
                    </a:p>
                  </a:txBody>
                  <a:tcPr>
                    <a:solidFill>
                      <a:srgbClr val="296D52"/>
                    </a:solidFill>
                  </a:tcPr>
                </a:tc>
                <a:extLst>
                  <a:ext uri="{0D108BD9-81ED-4DB2-BD59-A6C34878D82A}">
                    <a16:rowId xmlns:a16="http://schemas.microsoft.com/office/drawing/2014/main" val="3836675842"/>
                  </a:ext>
                </a:extLst>
              </a:tr>
              <a:tr h="400357">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a:t>Weight utilities by proportion receiving adalimumab in induction phase</a:t>
                      </a:r>
                    </a:p>
                  </a:txBody>
                  <a:tcP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schemeClr val="bg1"/>
                          </a:solidFill>
                          <a:effectLst/>
                          <a:uLnTx/>
                          <a:uFillTx/>
                          <a:latin typeface="Arial" panose="020B0604020202020204" pitchFamily="34" charset="0"/>
                          <a:ea typeface="+mn-ea"/>
                          <a:cs typeface="+mn-cs"/>
                        </a:rPr>
                        <a:t>Decrease small</a:t>
                      </a:r>
                    </a:p>
                  </a:txBody>
                  <a:tcPr>
                    <a:solidFill>
                      <a:srgbClr val="296D52"/>
                    </a:solidFill>
                  </a:tcPr>
                </a:tc>
                <a:extLst>
                  <a:ext uri="{0D108BD9-81ED-4DB2-BD59-A6C34878D82A}">
                    <a16:rowId xmlns:a16="http://schemas.microsoft.com/office/drawing/2014/main" val="3971941786"/>
                  </a:ext>
                </a:extLst>
              </a:tr>
              <a:tr h="400357">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a:t>Including oral candidiasis cost based on trial frequency</a:t>
                      </a:r>
                    </a:p>
                  </a:txBody>
                  <a:tcP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schemeClr val="bg1"/>
                          </a:solidFill>
                          <a:effectLst/>
                          <a:uLnTx/>
                          <a:uFillTx/>
                          <a:latin typeface="Arial" panose="020B0604020202020204" pitchFamily="34" charset="0"/>
                          <a:ea typeface="+mn-ea"/>
                          <a:cs typeface="+mn-cs"/>
                        </a:rPr>
                        <a:t>Increase small</a:t>
                      </a:r>
                    </a:p>
                  </a:txBody>
                  <a:tcPr>
                    <a:solidFill>
                      <a:srgbClr val="296D52"/>
                    </a:solidFill>
                  </a:tcPr>
                </a:tc>
                <a:extLst>
                  <a:ext uri="{0D108BD9-81ED-4DB2-BD59-A6C34878D82A}">
                    <a16:rowId xmlns:a16="http://schemas.microsoft.com/office/drawing/2014/main" val="3265560263"/>
                  </a:ext>
                </a:extLst>
              </a:tr>
              <a:tr h="400357">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a:t>Re-weight surgery costs as per TA935</a:t>
                      </a:r>
                    </a:p>
                  </a:txBody>
                  <a:tcP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schemeClr val="bg1"/>
                          </a:solidFill>
                          <a:effectLst/>
                          <a:uLnTx/>
                          <a:uFillTx/>
                          <a:latin typeface="Arial" panose="020B0604020202020204" pitchFamily="34" charset="0"/>
                          <a:ea typeface="+mn-ea"/>
                          <a:cs typeface="+mn-cs"/>
                        </a:rPr>
                        <a:t>Increase small</a:t>
                      </a:r>
                    </a:p>
                  </a:txBody>
                  <a:tcPr>
                    <a:solidFill>
                      <a:srgbClr val="296D52"/>
                    </a:solidFill>
                  </a:tcPr>
                </a:tc>
                <a:extLst>
                  <a:ext uri="{0D108BD9-81ED-4DB2-BD59-A6C34878D82A}">
                    <a16:rowId xmlns:a16="http://schemas.microsoft.com/office/drawing/2014/main" val="2248526463"/>
                  </a:ext>
                </a:extLst>
              </a:tr>
            </a:tbl>
          </a:graphicData>
        </a:graphic>
      </p:graphicFrame>
      <p:sp>
        <p:nvSpPr>
          <p:cNvPr id="6" name="TextBox 5">
            <a:extLst>
              <a:ext uri="{FF2B5EF4-FFF2-40B4-BE49-F238E27FC236}">
                <a16:creationId xmlns:a16="http://schemas.microsoft.com/office/drawing/2014/main" id="{8EB5F56F-3BAB-186B-202A-7F642B9FD7AC}"/>
              </a:ext>
            </a:extLst>
          </p:cNvPr>
          <p:cNvSpPr txBox="1"/>
          <p:nvPr/>
        </p:nvSpPr>
        <p:spPr>
          <a:xfrm>
            <a:off x="618658" y="6023459"/>
            <a:ext cx="774571" cy="369332"/>
          </a:xfrm>
          <a:prstGeom prst="rect">
            <a:avLst/>
          </a:prstGeom>
          <a:solidFill>
            <a:srgbClr val="FF0000"/>
          </a:solidFill>
        </p:spPr>
        <p:txBody>
          <a:bodyPr wrap="none" rtlCol="0">
            <a:spAutoFit/>
          </a:bodyPr>
          <a:lstStyle/>
          <a:p>
            <a:r>
              <a:rPr lang="en-GB">
                <a:solidFill>
                  <a:schemeClr val="bg1"/>
                </a:solidFill>
              </a:rPr>
              <a:t>Large</a:t>
            </a:r>
          </a:p>
        </p:txBody>
      </p:sp>
      <p:sp>
        <p:nvSpPr>
          <p:cNvPr id="7" name="TextBox 6">
            <a:extLst>
              <a:ext uri="{FF2B5EF4-FFF2-40B4-BE49-F238E27FC236}">
                <a16:creationId xmlns:a16="http://schemas.microsoft.com/office/drawing/2014/main" id="{E7084578-55DF-F409-42BF-DB1002CC90FE}"/>
              </a:ext>
            </a:extLst>
          </p:cNvPr>
          <p:cNvSpPr txBox="1"/>
          <p:nvPr/>
        </p:nvSpPr>
        <p:spPr>
          <a:xfrm>
            <a:off x="2856391" y="6012109"/>
            <a:ext cx="761747" cy="369332"/>
          </a:xfrm>
          <a:prstGeom prst="rect">
            <a:avLst/>
          </a:prstGeom>
          <a:solidFill>
            <a:schemeClr val="accent5">
              <a:lumMod val="75000"/>
            </a:schemeClr>
          </a:solidFill>
        </p:spPr>
        <p:txBody>
          <a:bodyPr wrap="none" rtlCol="0">
            <a:spAutoFit/>
          </a:bodyPr>
          <a:lstStyle/>
          <a:p>
            <a:r>
              <a:rPr lang="en-GB">
                <a:solidFill>
                  <a:schemeClr val="bg1"/>
                </a:solidFill>
              </a:rPr>
              <a:t>Small</a:t>
            </a:r>
          </a:p>
        </p:txBody>
      </p:sp>
      <p:sp>
        <p:nvSpPr>
          <p:cNvPr id="9" name="TextBox 8">
            <a:extLst>
              <a:ext uri="{FF2B5EF4-FFF2-40B4-BE49-F238E27FC236}">
                <a16:creationId xmlns:a16="http://schemas.microsoft.com/office/drawing/2014/main" id="{81C10199-6E74-0CC3-C010-14ABE706AB1D}"/>
              </a:ext>
            </a:extLst>
          </p:cNvPr>
          <p:cNvSpPr txBox="1"/>
          <p:nvPr/>
        </p:nvSpPr>
        <p:spPr>
          <a:xfrm>
            <a:off x="1545164" y="6013471"/>
            <a:ext cx="1159292" cy="369332"/>
          </a:xfrm>
          <a:prstGeom prst="rect">
            <a:avLst/>
          </a:prstGeom>
          <a:solidFill>
            <a:schemeClr val="accent3">
              <a:lumMod val="60000"/>
              <a:lumOff val="40000"/>
            </a:schemeClr>
          </a:solidFill>
        </p:spPr>
        <p:txBody>
          <a:bodyPr wrap="none" rtlCol="0">
            <a:spAutoFit/>
          </a:bodyPr>
          <a:lstStyle/>
          <a:p>
            <a:r>
              <a:rPr lang="en-GB"/>
              <a:t>Moderate</a:t>
            </a:r>
          </a:p>
        </p:txBody>
      </p:sp>
      <p:sp>
        <p:nvSpPr>
          <p:cNvPr id="3" name="TextBox 2">
            <a:extLst>
              <a:ext uri="{FF2B5EF4-FFF2-40B4-BE49-F238E27FC236}">
                <a16:creationId xmlns:a16="http://schemas.microsoft.com/office/drawing/2014/main" id="{DE327C81-C903-D965-19B9-2EC12785B2E7}"/>
              </a:ext>
            </a:extLst>
          </p:cNvPr>
          <p:cNvSpPr txBox="1"/>
          <p:nvPr/>
        </p:nvSpPr>
        <p:spPr>
          <a:xfrm>
            <a:off x="390277" y="723548"/>
            <a:ext cx="7041223" cy="369332"/>
          </a:xfrm>
          <a:prstGeom prst="rect">
            <a:avLst/>
          </a:prstGeom>
          <a:noFill/>
        </p:spPr>
        <p:txBody>
          <a:bodyPr wrap="none" rtlCol="0">
            <a:spAutoFit/>
          </a:bodyPr>
          <a:lstStyle/>
          <a:p>
            <a:r>
              <a:rPr lang="en-GB" b="1">
                <a:latin typeface="Arial" panose="020B0604020202020204" pitchFamily="34" charset="0"/>
              </a:rPr>
              <a:t>Table: Impact of EAG scenarios applied to company base case</a:t>
            </a:r>
          </a:p>
        </p:txBody>
      </p:sp>
      <p:sp>
        <p:nvSpPr>
          <p:cNvPr id="8" name="Text Placeholder 12">
            <a:extLst>
              <a:ext uri="{FF2B5EF4-FFF2-40B4-BE49-F238E27FC236}">
                <a16:creationId xmlns:a16="http://schemas.microsoft.com/office/drawing/2014/main" id="{92AB1790-3FD0-7F74-87FD-1AF085BF0EA3}"/>
              </a:ext>
            </a:extLst>
          </p:cNvPr>
          <p:cNvSpPr txBox="1">
            <a:spLocks/>
          </p:cNvSpPr>
          <p:nvPr/>
        </p:nvSpPr>
        <p:spPr>
          <a:xfrm>
            <a:off x="831671" y="6423217"/>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BSC, Best supportive care; EAG, External Assessment Group; ICER, Incremental cost-effectiveness ratio; SMR, Standardised mortality ratio</a:t>
            </a:r>
          </a:p>
        </p:txBody>
      </p:sp>
    </p:spTree>
    <p:extLst>
      <p:ext uri="{BB962C8B-B14F-4D97-AF65-F5344CB8AC3E}">
        <p14:creationId xmlns:p14="http://schemas.microsoft.com/office/powerpoint/2010/main" val="3576577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903C0-AB70-5551-51E3-F7BCB36A620E}"/>
              </a:ext>
            </a:extLst>
          </p:cNvPr>
          <p:cNvSpPr>
            <a:spLocks noGrp="1"/>
          </p:cNvSpPr>
          <p:nvPr>
            <p:ph type="title"/>
          </p:nvPr>
        </p:nvSpPr>
        <p:spPr/>
        <p:txBody>
          <a:bodyPr>
            <a:normAutofit/>
          </a:bodyPr>
          <a:lstStyle/>
          <a:p>
            <a:r>
              <a:rPr lang="en-GB" sz="2800"/>
              <a:t>Equality considerations</a:t>
            </a:r>
          </a:p>
        </p:txBody>
      </p:sp>
      <p:sp>
        <p:nvSpPr>
          <p:cNvPr id="9" name="Text Placeholder 8">
            <a:extLst>
              <a:ext uri="{FF2B5EF4-FFF2-40B4-BE49-F238E27FC236}">
                <a16:creationId xmlns:a16="http://schemas.microsoft.com/office/drawing/2014/main" id="{A3202B3C-291E-1582-A044-0695C4C5949B}"/>
              </a:ext>
            </a:extLst>
          </p:cNvPr>
          <p:cNvSpPr>
            <a:spLocks noGrp="1"/>
          </p:cNvSpPr>
          <p:nvPr>
            <p:ph type="body" sz="quarter" idx="12"/>
          </p:nvPr>
        </p:nvSpPr>
        <p:spPr>
          <a:xfrm>
            <a:off x="466724" y="1194170"/>
            <a:ext cx="11058526" cy="1853830"/>
          </a:xfrm>
        </p:spPr>
        <p:txBody>
          <a:bodyPr/>
          <a:lstStyle/>
          <a:p>
            <a:pPr marL="285750" indent="-285750">
              <a:buFont typeface="Arial" panose="020B0604020202020204" pitchFamily="34" charset="0"/>
              <a:buChar char="•"/>
            </a:pPr>
            <a:r>
              <a:rPr lang="en-GB"/>
              <a:t>The incidence of HS is higher in people of African-Caribbean family background as compared with people of European family background</a:t>
            </a:r>
          </a:p>
          <a:p>
            <a:pPr marL="285750" indent="-285750">
              <a:buFont typeface="Arial" panose="020B0604020202020204" pitchFamily="34" charset="0"/>
              <a:buChar char="•"/>
            </a:pPr>
            <a:r>
              <a:rPr lang="en-GB"/>
              <a:t>Peak prevalence is in females of childbearing age</a:t>
            </a:r>
          </a:p>
          <a:p>
            <a:endParaRPr lang="en-GB"/>
          </a:p>
        </p:txBody>
      </p:sp>
      <p:sp>
        <p:nvSpPr>
          <p:cNvPr id="3" name="Text Placeholder 12">
            <a:extLst>
              <a:ext uri="{FF2B5EF4-FFF2-40B4-BE49-F238E27FC236}">
                <a16:creationId xmlns:a16="http://schemas.microsoft.com/office/drawing/2014/main" id="{B673CB44-16E1-F685-EE94-D21221387F7D}"/>
              </a:ext>
            </a:extLst>
          </p:cNvPr>
          <p:cNvSpPr txBox="1">
            <a:spLocks/>
          </p:cNvSpPr>
          <p:nvPr/>
        </p:nvSpPr>
        <p:spPr>
          <a:xfrm>
            <a:off x="875375" y="6418544"/>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HS, Hidradenitis suppurativa </a:t>
            </a:r>
          </a:p>
        </p:txBody>
      </p:sp>
    </p:spTree>
    <p:extLst>
      <p:ext uri="{BB962C8B-B14F-4D97-AF65-F5344CB8AC3E}">
        <p14:creationId xmlns:p14="http://schemas.microsoft.com/office/powerpoint/2010/main" val="2999048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descr="Question to committee">
            <a:extLst>
              <a:ext uri="{FF2B5EF4-FFF2-40B4-BE49-F238E27FC236}">
                <a16:creationId xmlns:a16="http://schemas.microsoft.com/office/drawing/2014/main" id="{787877E3-AB03-BDAD-1692-E6B7BFF400A6}"/>
              </a:ext>
            </a:extLst>
          </p:cNvPr>
          <p:cNvSpPr/>
          <p:nvPr/>
        </p:nvSpPr>
        <p:spPr>
          <a:xfrm>
            <a:off x="4584387" y="5750043"/>
            <a:ext cx="7556716" cy="958667"/>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lIns="252000" rtlCol="0" anchor="t" anchorCtr="0"/>
          <a:lstStyle/>
          <a:p>
            <a:r>
              <a:rPr lang="en-GB" sz="1750">
                <a:solidFill>
                  <a:schemeClr val="tx1"/>
                </a:solidFill>
                <a:latin typeface="Arial" panose="020B0604020202020204" pitchFamily="34" charset="0"/>
              </a:rPr>
              <a:t>Does the clinical pathway reflect NHS clinical practice?</a:t>
            </a:r>
          </a:p>
          <a:p>
            <a:r>
              <a:rPr lang="en-GB" sz="1750">
                <a:solidFill>
                  <a:schemeClr val="tx1"/>
                </a:solidFill>
                <a:latin typeface="Arial" panose="020B0604020202020204" pitchFamily="34" charset="0"/>
              </a:rPr>
              <a:t>Is company’s positioning of bimekizumab appropriate?</a:t>
            </a:r>
          </a:p>
          <a:p>
            <a:r>
              <a:rPr lang="en-GB" sz="1750">
                <a:solidFill>
                  <a:schemeClr val="tx1"/>
                </a:solidFill>
                <a:latin typeface="Arial" panose="020B0604020202020204" pitchFamily="34" charset="0"/>
              </a:rPr>
              <a:t>Are secukinumab and best supportive care the appropriate comparators?</a:t>
            </a:r>
          </a:p>
          <a:p>
            <a:endParaRPr lang="en-GB" sz="1750">
              <a:solidFill>
                <a:schemeClr val="tx1"/>
              </a:solidFill>
              <a:latin typeface="Arial" panose="020B0604020202020204" pitchFamily="34" charset="0"/>
            </a:endParaRPr>
          </a:p>
          <a:p>
            <a:endParaRPr lang="en-GB">
              <a:solidFill>
                <a:schemeClr val="tx1"/>
              </a:solidFill>
              <a:latin typeface="Arial" panose="020B0604020202020204" pitchFamily="34" charset="0"/>
            </a:endParaRPr>
          </a:p>
        </p:txBody>
      </p:sp>
      <p:sp>
        <p:nvSpPr>
          <p:cNvPr id="20" name="Oval 19">
            <a:extLst>
              <a:ext uri="{FF2B5EF4-FFF2-40B4-BE49-F238E27FC236}">
                <a16:creationId xmlns:a16="http://schemas.microsoft.com/office/drawing/2014/main" id="{2C45E557-050E-27EE-BF36-7F1F6F71BEED}"/>
              </a:ext>
            </a:extLst>
          </p:cNvPr>
          <p:cNvSpPr/>
          <p:nvPr/>
        </p:nvSpPr>
        <p:spPr>
          <a:xfrm>
            <a:off x="4253774" y="5986084"/>
            <a:ext cx="519732" cy="421786"/>
          </a:xfrm>
          <a:prstGeom prst="ellipse">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endParaRPr>
          </a:p>
        </p:txBody>
      </p:sp>
      <p:sp>
        <p:nvSpPr>
          <p:cNvPr id="2" name="Title 1">
            <a:extLst>
              <a:ext uri="{FF2B5EF4-FFF2-40B4-BE49-F238E27FC236}">
                <a16:creationId xmlns:a16="http://schemas.microsoft.com/office/drawing/2014/main" id="{9E07F84A-ABD8-B253-3A94-738520812294}"/>
              </a:ext>
            </a:extLst>
          </p:cNvPr>
          <p:cNvSpPr>
            <a:spLocks noGrp="1"/>
          </p:cNvSpPr>
          <p:nvPr>
            <p:ph type="title"/>
          </p:nvPr>
        </p:nvSpPr>
        <p:spPr/>
        <p:txBody>
          <a:bodyPr>
            <a:normAutofit/>
          </a:bodyPr>
          <a:lstStyle/>
          <a:p>
            <a:r>
              <a:rPr lang="en-GB" sz="2800"/>
              <a:t>Treatment pathway</a:t>
            </a:r>
          </a:p>
        </p:txBody>
      </p:sp>
      <p:sp>
        <p:nvSpPr>
          <p:cNvPr id="11" name="Rectangle 10">
            <a:extLst>
              <a:ext uri="{FF2B5EF4-FFF2-40B4-BE49-F238E27FC236}">
                <a16:creationId xmlns:a16="http://schemas.microsoft.com/office/drawing/2014/main" id="{08A1D6DB-B4D5-5164-5DC0-F69523E9283A}"/>
              </a:ext>
            </a:extLst>
          </p:cNvPr>
          <p:cNvSpPr/>
          <p:nvPr/>
        </p:nvSpPr>
        <p:spPr>
          <a:xfrm>
            <a:off x="396227" y="5995948"/>
            <a:ext cx="1193078" cy="284760"/>
          </a:xfrm>
          <a:prstGeom prst="rect">
            <a:avLst/>
          </a:prstGeom>
          <a:solidFill>
            <a:schemeClr val="accent1"/>
          </a:solidFill>
          <a:ln w="28575">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3732DD20-F020-FA6D-EB0D-25BD2F2463AA}"/>
              </a:ext>
            </a:extLst>
          </p:cNvPr>
          <p:cNvSpPr txBox="1"/>
          <p:nvPr/>
        </p:nvSpPr>
        <p:spPr>
          <a:xfrm>
            <a:off x="1636242" y="5952543"/>
            <a:ext cx="2736414" cy="369332"/>
          </a:xfrm>
          <a:prstGeom prst="rect">
            <a:avLst/>
          </a:prstGeom>
          <a:noFill/>
        </p:spPr>
        <p:txBody>
          <a:bodyPr wrap="square" rtlCol="0">
            <a:spAutoFit/>
          </a:bodyPr>
          <a:lstStyle/>
          <a:p>
            <a:r>
              <a:rPr lang="en-GB"/>
              <a:t>Proposed positioning</a:t>
            </a:r>
          </a:p>
        </p:txBody>
      </p:sp>
      <p:sp>
        <p:nvSpPr>
          <p:cNvPr id="13" name="Text Placeholder 10">
            <a:extLst>
              <a:ext uri="{FF2B5EF4-FFF2-40B4-BE49-F238E27FC236}">
                <a16:creationId xmlns:a16="http://schemas.microsoft.com/office/drawing/2014/main" id="{682A720E-518D-7357-83A0-60AA62D0256C}"/>
              </a:ext>
            </a:extLst>
          </p:cNvPr>
          <p:cNvSpPr txBox="1">
            <a:spLocks/>
          </p:cNvSpPr>
          <p:nvPr/>
        </p:nvSpPr>
        <p:spPr>
          <a:xfrm>
            <a:off x="374464" y="678256"/>
            <a:ext cx="11250786" cy="36675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Inter SemiBold" panose="02000503000000020004" pitchFamily="2" charset="0"/>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a:solidFill>
                  <a:schemeClr val="accent1"/>
                </a:solidFill>
              </a:rPr>
              <a:t>Bimekizumab positioned after adalimumab if ineffective, or where adalimumab is contraindicated or unsuitable </a:t>
            </a:r>
          </a:p>
        </p:txBody>
      </p:sp>
      <p:sp>
        <p:nvSpPr>
          <p:cNvPr id="3" name="TextBox 2">
            <a:extLst>
              <a:ext uri="{FF2B5EF4-FFF2-40B4-BE49-F238E27FC236}">
                <a16:creationId xmlns:a16="http://schemas.microsoft.com/office/drawing/2014/main" id="{4344FFCF-A3EC-8850-10AF-AEA5ACC47761}"/>
              </a:ext>
            </a:extLst>
          </p:cNvPr>
          <p:cNvSpPr txBox="1"/>
          <p:nvPr/>
        </p:nvSpPr>
        <p:spPr>
          <a:xfrm>
            <a:off x="374464" y="1449668"/>
            <a:ext cx="3454792" cy="369332"/>
          </a:xfrm>
          <a:prstGeom prst="rect">
            <a:avLst/>
          </a:prstGeom>
          <a:noFill/>
        </p:spPr>
        <p:txBody>
          <a:bodyPr wrap="none" rtlCol="0">
            <a:spAutoFit/>
          </a:bodyPr>
          <a:lstStyle/>
          <a:p>
            <a:r>
              <a:rPr lang="en-GB" b="1">
                <a:latin typeface="Arial" panose="020B0604020202020204" pitchFamily="34" charset="0"/>
              </a:rPr>
              <a:t>Figure: HS treatment pathway</a:t>
            </a:r>
          </a:p>
        </p:txBody>
      </p:sp>
      <p:sp>
        <p:nvSpPr>
          <p:cNvPr id="4" name="Text Placeholder 12">
            <a:extLst>
              <a:ext uri="{FF2B5EF4-FFF2-40B4-BE49-F238E27FC236}">
                <a16:creationId xmlns:a16="http://schemas.microsoft.com/office/drawing/2014/main" id="{EBBBF191-6047-BC38-ECC9-77EB30134271}"/>
              </a:ext>
            </a:extLst>
          </p:cNvPr>
          <p:cNvSpPr txBox="1">
            <a:spLocks/>
          </p:cNvSpPr>
          <p:nvPr/>
        </p:nvSpPr>
        <p:spPr>
          <a:xfrm>
            <a:off x="875375" y="6423217"/>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pic>
        <p:nvPicPr>
          <p:cNvPr id="18" name="Graphic 17">
            <a:extLst>
              <a:ext uri="{FF2B5EF4-FFF2-40B4-BE49-F238E27FC236}">
                <a16:creationId xmlns:a16="http://schemas.microsoft.com/office/drawing/2014/main" id="{4D7039C9-DD16-C4FE-221F-F9DBD6C47C34}"/>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281908" y="5961541"/>
            <a:ext cx="463463" cy="531913"/>
          </a:xfrm>
          <a:prstGeom prst="rect">
            <a:avLst/>
          </a:prstGeom>
        </p:spPr>
      </p:pic>
      <p:sp>
        <p:nvSpPr>
          <p:cNvPr id="10" name="TextBox 9">
            <a:extLst>
              <a:ext uri="{FF2B5EF4-FFF2-40B4-BE49-F238E27FC236}">
                <a16:creationId xmlns:a16="http://schemas.microsoft.com/office/drawing/2014/main" id="{353DAB71-9101-9325-B2AD-149374AADE31}"/>
              </a:ext>
            </a:extLst>
          </p:cNvPr>
          <p:cNvSpPr txBox="1"/>
          <p:nvPr/>
        </p:nvSpPr>
        <p:spPr>
          <a:xfrm>
            <a:off x="6144160" y="2427019"/>
            <a:ext cx="2010372" cy="738664"/>
          </a:xfrm>
          <a:prstGeom prst="rect">
            <a:avLst/>
          </a:prstGeom>
          <a:noFill/>
        </p:spPr>
        <p:txBody>
          <a:bodyPr wrap="square" rtlCol="0">
            <a:spAutoFit/>
          </a:bodyPr>
          <a:lstStyle/>
          <a:p>
            <a:r>
              <a:rPr lang="en-GB" sz="1400"/>
              <a:t>Contraindicated or otherwise unsuitable for adalimumab</a:t>
            </a:r>
          </a:p>
        </p:txBody>
      </p:sp>
      <p:sp>
        <p:nvSpPr>
          <p:cNvPr id="26" name="TextBox 25">
            <a:extLst>
              <a:ext uri="{FF2B5EF4-FFF2-40B4-BE49-F238E27FC236}">
                <a16:creationId xmlns:a16="http://schemas.microsoft.com/office/drawing/2014/main" id="{34CD3314-95D3-E9EE-282B-74838850DA11}"/>
              </a:ext>
            </a:extLst>
          </p:cNvPr>
          <p:cNvSpPr txBox="1"/>
          <p:nvPr/>
        </p:nvSpPr>
        <p:spPr>
          <a:xfrm>
            <a:off x="4791449" y="3897654"/>
            <a:ext cx="3127994" cy="307777"/>
          </a:xfrm>
          <a:prstGeom prst="rect">
            <a:avLst/>
          </a:prstGeom>
          <a:noFill/>
        </p:spPr>
        <p:txBody>
          <a:bodyPr wrap="square" rtlCol="0">
            <a:spAutoFit/>
          </a:bodyPr>
          <a:lstStyle/>
          <a:p>
            <a:pPr algn="ctr"/>
            <a:r>
              <a:rPr lang="en-GB" sz="1400"/>
              <a:t>Treatment failure</a:t>
            </a:r>
          </a:p>
        </p:txBody>
      </p:sp>
      <p:sp>
        <p:nvSpPr>
          <p:cNvPr id="46" name="TextBox 45">
            <a:extLst>
              <a:ext uri="{FF2B5EF4-FFF2-40B4-BE49-F238E27FC236}">
                <a16:creationId xmlns:a16="http://schemas.microsoft.com/office/drawing/2014/main" id="{63064743-DAA8-0E1A-BB2D-0EFA8C109EC9}"/>
              </a:ext>
            </a:extLst>
          </p:cNvPr>
          <p:cNvSpPr txBox="1"/>
          <p:nvPr/>
        </p:nvSpPr>
        <p:spPr>
          <a:xfrm>
            <a:off x="6481389" y="3426238"/>
            <a:ext cx="1673142" cy="369332"/>
          </a:xfrm>
          <a:prstGeom prst="rect">
            <a:avLst/>
          </a:prstGeom>
          <a:solidFill>
            <a:schemeClr val="accent1"/>
          </a:solidFill>
        </p:spPr>
        <p:txBody>
          <a:bodyPr wrap="square" rtlCol="0">
            <a:spAutoFit/>
          </a:bodyPr>
          <a:lstStyle/>
          <a:p>
            <a:pPr algn="ctr"/>
            <a:r>
              <a:rPr lang="en-GB">
                <a:solidFill>
                  <a:schemeClr val="bg1"/>
                </a:solidFill>
              </a:rPr>
              <a:t>Bimekizumab</a:t>
            </a:r>
          </a:p>
        </p:txBody>
      </p:sp>
      <p:grpSp>
        <p:nvGrpSpPr>
          <p:cNvPr id="6" name="Group 5">
            <a:extLst>
              <a:ext uri="{FF2B5EF4-FFF2-40B4-BE49-F238E27FC236}">
                <a16:creationId xmlns:a16="http://schemas.microsoft.com/office/drawing/2014/main" id="{96B6F0E7-D137-567C-A5C6-779401098124}"/>
              </a:ext>
            </a:extLst>
          </p:cNvPr>
          <p:cNvGrpSpPr/>
          <p:nvPr/>
        </p:nvGrpSpPr>
        <p:grpSpPr>
          <a:xfrm>
            <a:off x="210383" y="1855558"/>
            <a:ext cx="7650055" cy="3940066"/>
            <a:chOff x="210383" y="1855558"/>
            <a:chExt cx="7650055" cy="3940066"/>
          </a:xfrm>
        </p:grpSpPr>
        <p:sp>
          <p:nvSpPr>
            <p:cNvPr id="27" name="TextBox 26">
              <a:extLst>
                <a:ext uri="{FF2B5EF4-FFF2-40B4-BE49-F238E27FC236}">
                  <a16:creationId xmlns:a16="http://schemas.microsoft.com/office/drawing/2014/main" id="{DEF741D9-DB80-3C58-2332-7E81AE21399F}"/>
                </a:ext>
              </a:extLst>
            </p:cNvPr>
            <p:cNvSpPr txBox="1"/>
            <p:nvPr/>
          </p:nvSpPr>
          <p:spPr>
            <a:xfrm>
              <a:off x="466821" y="1855558"/>
              <a:ext cx="6600594" cy="646331"/>
            </a:xfrm>
            <a:prstGeom prst="rect">
              <a:avLst/>
            </a:prstGeom>
            <a:solidFill>
              <a:schemeClr val="tx2"/>
            </a:solidFill>
          </p:spPr>
          <p:txBody>
            <a:bodyPr wrap="square" rtlCol="0">
              <a:spAutoFit/>
            </a:bodyPr>
            <a:lstStyle/>
            <a:p>
              <a:pPr algn="ctr"/>
              <a:r>
                <a:rPr lang="en-GB">
                  <a:solidFill>
                    <a:schemeClr val="bg1"/>
                  </a:solidFill>
                </a:rPr>
                <a:t>Active moderate to severe HS with inadequate response to conventional systemic therapy</a:t>
              </a:r>
            </a:p>
          </p:txBody>
        </p:sp>
        <p:sp>
          <p:nvSpPr>
            <p:cNvPr id="31" name="TextBox 30">
              <a:extLst>
                <a:ext uri="{FF2B5EF4-FFF2-40B4-BE49-F238E27FC236}">
                  <a16:creationId xmlns:a16="http://schemas.microsoft.com/office/drawing/2014/main" id="{0E300C67-47D9-9EF1-7A38-1C2DB7C2C215}"/>
                </a:ext>
              </a:extLst>
            </p:cNvPr>
            <p:cNvSpPr txBox="1"/>
            <p:nvPr/>
          </p:nvSpPr>
          <p:spPr>
            <a:xfrm>
              <a:off x="300111" y="3432702"/>
              <a:ext cx="3009983" cy="369332"/>
            </a:xfrm>
            <a:prstGeom prst="rect">
              <a:avLst/>
            </a:prstGeom>
            <a:solidFill>
              <a:schemeClr val="accent5"/>
            </a:solidFill>
          </p:spPr>
          <p:txBody>
            <a:bodyPr wrap="square" rtlCol="0">
              <a:spAutoFit/>
            </a:bodyPr>
            <a:lstStyle/>
            <a:p>
              <a:pPr algn="ctr"/>
              <a:r>
                <a:rPr lang="en-GB">
                  <a:solidFill>
                    <a:schemeClr val="bg1"/>
                  </a:solidFill>
                </a:rPr>
                <a:t>Adalimumab</a:t>
              </a:r>
            </a:p>
          </p:txBody>
        </p:sp>
        <p:sp>
          <p:nvSpPr>
            <p:cNvPr id="32" name="TextBox 31">
              <a:extLst>
                <a:ext uri="{FF2B5EF4-FFF2-40B4-BE49-F238E27FC236}">
                  <a16:creationId xmlns:a16="http://schemas.microsoft.com/office/drawing/2014/main" id="{15235DE0-6B18-B40F-592A-E936590E3129}"/>
                </a:ext>
              </a:extLst>
            </p:cNvPr>
            <p:cNvSpPr txBox="1"/>
            <p:nvPr/>
          </p:nvSpPr>
          <p:spPr>
            <a:xfrm>
              <a:off x="4401842" y="3433662"/>
              <a:ext cx="1673142" cy="369332"/>
            </a:xfrm>
            <a:prstGeom prst="rect">
              <a:avLst/>
            </a:prstGeom>
            <a:solidFill>
              <a:srgbClr val="C00000"/>
            </a:solidFill>
          </p:spPr>
          <p:txBody>
            <a:bodyPr wrap="square" rtlCol="0">
              <a:spAutoFit/>
            </a:bodyPr>
            <a:lstStyle/>
            <a:p>
              <a:pPr algn="ctr"/>
              <a:r>
                <a:rPr lang="en-GB">
                  <a:solidFill>
                    <a:schemeClr val="bg1"/>
                  </a:solidFill>
                </a:rPr>
                <a:t>Secukinumab</a:t>
              </a:r>
            </a:p>
          </p:txBody>
        </p:sp>
        <p:sp>
          <p:nvSpPr>
            <p:cNvPr id="33" name="TextBox 32">
              <a:extLst>
                <a:ext uri="{FF2B5EF4-FFF2-40B4-BE49-F238E27FC236}">
                  <a16:creationId xmlns:a16="http://schemas.microsoft.com/office/drawing/2014/main" id="{447C4E5E-B4A8-C7F6-B914-BF3CAAE693DD}"/>
                </a:ext>
              </a:extLst>
            </p:cNvPr>
            <p:cNvSpPr txBox="1"/>
            <p:nvPr/>
          </p:nvSpPr>
          <p:spPr>
            <a:xfrm>
              <a:off x="992766" y="3850478"/>
              <a:ext cx="3127994" cy="307777"/>
            </a:xfrm>
            <a:prstGeom prst="rect">
              <a:avLst/>
            </a:prstGeom>
            <a:noFill/>
          </p:spPr>
          <p:txBody>
            <a:bodyPr wrap="square" rtlCol="0">
              <a:spAutoFit/>
            </a:bodyPr>
            <a:lstStyle/>
            <a:p>
              <a:pPr algn="ctr"/>
              <a:r>
                <a:rPr lang="en-GB" sz="1400"/>
                <a:t>Treatment failure</a:t>
              </a:r>
            </a:p>
          </p:txBody>
        </p:sp>
        <p:cxnSp>
          <p:nvCxnSpPr>
            <p:cNvPr id="37" name="Straight Arrow Connector 36">
              <a:extLst>
                <a:ext uri="{FF2B5EF4-FFF2-40B4-BE49-F238E27FC236}">
                  <a16:creationId xmlns:a16="http://schemas.microsoft.com/office/drawing/2014/main" id="{B2BE41E6-84EE-A225-4A29-915CAE518DFD}"/>
                </a:ext>
              </a:extLst>
            </p:cNvPr>
            <p:cNvCxnSpPr>
              <a:cxnSpLocks/>
            </p:cNvCxnSpPr>
            <p:nvPr/>
          </p:nvCxnSpPr>
          <p:spPr>
            <a:xfrm>
              <a:off x="1715375" y="2772640"/>
              <a:ext cx="0" cy="59627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DC4C4795-3361-9982-19CD-E599E713B846}"/>
                </a:ext>
              </a:extLst>
            </p:cNvPr>
            <p:cNvCxnSpPr>
              <a:cxnSpLocks/>
            </p:cNvCxnSpPr>
            <p:nvPr/>
          </p:nvCxnSpPr>
          <p:spPr>
            <a:xfrm flipV="1">
              <a:off x="1708592" y="2772640"/>
              <a:ext cx="4383524" cy="1058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B33F4036-D4A2-467B-A639-AA76178F91EF}"/>
                </a:ext>
              </a:extLst>
            </p:cNvPr>
            <p:cNvCxnSpPr>
              <a:cxnSpLocks/>
            </p:cNvCxnSpPr>
            <p:nvPr/>
          </p:nvCxnSpPr>
          <p:spPr>
            <a:xfrm>
              <a:off x="3628036" y="2502640"/>
              <a:ext cx="0" cy="270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3DE8D8C7-9FD3-C4D3-AA21-D03E0D7EAFD2}"/>
                </a:ext>
              </a:extLst>
            </p:cNvPr>
            <p:cNvCxnSpPr>
              <a:cxnSpLocks/>
              <a:stCxn id="31" idx="2"/>
            </p:cNvCxnSpPr>
            <p:nvPr/>
          </p:nvCxnSpPr>
          <p:spPr>
            <a:xfrm>
              <a:off x="1805103" y="3802034"/>
              <a:ext cx="1305" cy="39911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BD28E85E-FF7C-5182-2C50-0EC5C7041469}"/>
                </a:ext>
              </a:extLst>
            </p:cNvPr>
            <p:cNvSpPr txBox="1"/>
            <p:nvPr/>
          </p:nvSpPr>
          <p:spPr>
            <a:xfrm>
              <a:off x="4850455" y="4268766"/>
              <a:ext cx="3009983" cy="369332"/>
            </a:xfrm>
            <a:prstGeom prst="rect">
              <a:avLst/>
            </a:prstGeom>
            <a:solidFill>
              <a:schemeClr val="accent3"/>
            </a:solidFill>
          </p:spPr>
          <p:txBody>
            <a:bodyPr wrap="square" rtlCol="0">
              <a:spAutoFit/>
            </a:bodyPr>
            <a:lstStyle/>
            <a:p>
              <a:pPr algn="ctr"/>
              <a:r>
                <a:rPr lang="en-GB"/>
                <a:t>Best supportive care</a:t>
              </a:r>
            </a:p>
          </p:txBody>
        </p:sp>
        <p:cxnSp>
          <p:nvCxnSpPr>
            <p:cNvPr id="49" name="Straight Connector 48">
              <a:extLst>
                <a:ext uri="{FF2B5EF4-FFF2-40B4-BE49-F238E27FC236}">
                  <a16:creationId xmlns:a16="http://schemas.microsoft.com/office/drawing/2014/main" id="{ACC43266-39E1-737D-2432-50B9CDE6CD21}"/>
                </a:ext>
              </a:extLst>
            </p:cNvPr>
            <p:cNvCxnSpPr>
              <a:cxnSpLocks/>
            </p:cNvCxnSpPr>
            <p:nvPr/>
          </p:nvCxnSpPr>
          <p:spPr>
            <a:xfrm>
              <a:off x="6094499" y="2772640"/>
              <a:ext cx="0" cy="354326"/>
            </a:xfrm>
            <a:prstGeom prst="line">
              <a:avLst/>
            </a:prstGeom>
          </p:spPr>
          <p:style>
            <a:lnRef idx="1">
              <a:schemeClr val="dk1"/>
            </a:lnRef>
            <a:fillRef idx="0">
              <a:schemeClr val="dk1"/>
            </a:fillRef>
            <a:effectRef idx="0">
              <a:schemeClr val="dk1"/>
            </a:effectRef>
            <a:fontRef idx="minor">
              <a:schemeClr val="tx1"/>
            </a:fontRef>
          </p:style>
        </p:cxnSp>
        <p:cxnSp>
          <p:nvCxnSpPr>
            <p:cNvPr id="55" name="Straight Connector 54">
              <a:extLst>
                <a:ext uri="{FF2B5EF4-FFF2-40B4-BE49-F238E27FC236}">
                  <a16:creationId xmlns:a16="http://schemas.microsoft.com/office/drawing/2014/main" id="{8F91F5B3-7D3F-CCFE-E29B-529FB0944CF7}"/>
                </a:ext>
              </a:extLst>
            </p:cNvPr>
            <p:cNvCxnSpPr>
              <a:cxnSpLocks/>
            </p:cNvCxnSpPr>
            <p:nvPr/>
          </p:nvCxnSpPr>
          <p:spPr>
            <a:xfrm>
              <a:off x="5397570" y="3140641"/>
              <a:ext cx="169063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48694272-52EA-7AB3-8DFE-259412C03128}"/>
                </a:ext>
              </a:extLst>
            </p:cNvPr>
            <p:cNvCxnSpPr>
              <a:cxnSpLocks/>
            </p:cNvCxnSpPr>
            <p:nvPr/>
          </p:nvCxnSpPr>
          <p:spPr>
            <a:xfrm>
              <a:off x="5397570" y="3140990"/>
              <a:ext cx="0" cy="270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E934ADBF-17B9-7730-4A28-74F347539788}"/>
                </a:ext>
              </a:extLst>
            </p:cNvPr>
            <p:cNvCxnSpPr>
              <a:cxnSpLocks/>
            </p:cNvCxnSpPr>
            <p:nvPr/>
          </p:nvCxnSpPr>
          <p:spPr>
            <a:xfrm>
              <a:off x="7074562" y="3140990"/>
              <a:ext cx="0" cy="270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id="{B722A6E9-C743-F426-38B7-5FFCB140661D}"/>
                </a:ext>
              </a:extLst>
            </p:cNvPr>
            <p:cNvCxnSpPr>
              <a:cxnSpLocks/>
            </p:cNvCxnSpPr>
            <p:nvPr/>
          </p:nvCxnSpPr>
          <p:spPr>
            <a:xfrm>
              <a:off x="5238413" y="3828820"/>
              <a:ext cx="1305" cy="390326"/>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AB092939-171B-432E-985A-2C4E1F8BCDAE}"/>
                </a:ext>
              </a:extLst>
            </p:cNvPr>
            <p:cNvCxnSpPr>
              <a:cxnSpLocks/>
            </p:cNvCxnSpPr>
            <p:nvPr/>
          </p:nvCxnSpPr>
          <p:spPr>
            <a:xfrm>
              <a:off x="7497690" y="3802994"/>
              <a:ext cx="0" cy="38539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0817D21D-6953-20E2-5088-EB559075DC7F}"/>
                </a:ext>
              </a:extLst>
            </p:cNvPr>
            <p:cNvSpPr txBox="1"/>
            <p:nvPr/>
          </p:nvSpPr>
          <p:spPr>
            <a:xfrm>
              <a:off x="300111" y="4980942"/>
              <a:ext cx="3127994" cy="307777"/>
            </a:xfrm>
            <a:prstGeom prst="rect">
              <a:avLst/>
            </a:prstGeom>
            <a:noFill/>
          </p:spPr>
          <p:txBody>
            <a:bodyPr wrap="square" rtlCol="0">
              <a:spAutoFit/>
            </a:bodyPr>
            <a:lstStyle/>
            <a:p>
              <a:pPr algn="ctr"/>
              <a:r>
                <a:rPr lang="en-GB" sz="1400"/>
                <a:t>Treatment failure</a:t>
              </a:r>
            </a:p>
          </p:txBody>
        </p:sp>
        <p:sp>
          <p:nvSpPr>
            <p:cNvPr id="80" name="TextBox 79">
              <a:extLst>
                <a:ext uri="{FF2B5EF4-FFF2-40B4-BE49-F238E27FC236}">
                  <a16:creationId xmlns:a16="http://schemas.microsoft.com/office/drawing/2014/main" id="{F6748528-09BF-B2A1-352B-079A64B49464}"/>
                </a:ext>
              </a:extLst>
            </p:cNvPr>
            <p:cNvSpPr txBox="1"/>
            <p:nvPr/>
          </p:nvSpPr>
          <p:spPr>
            <a:xfrm>
              <a:off x="210383" y="5426292"/>
              <a:ext cx="3009983" cy="369332"/>
            </a:xfrm>
            <a:prstGeom prst="rect">
              <a:avLst/>
            </a:prstGeom>
            <a:solidFill>
              <a:schemeClr val="accent3"/>
            </a:solidFill>
          </p:spPr>
          <p:txBody>
            <a:bodyPr wrap="square" rtlCol="0">
              <a:spAutoFit/>
            </a:bodyPr>
            <a:lstStyle/>
            <a:p>
              <a:pPr algn="ctr"/>
              <a:r>
                <a:rPr lang="en-GB"/>
                <a:t>Best supportive care</a:t>
              </a:r>
            </a:p>
          </p:txBody>
        </p:sp>
        <p:sp>
          <p:nvSpPr>
            <p:cNvPr id="81" name="TextBox 80">
              <a:extLst>
                <a:ext uri="{FF2B5EF4-FFF2-40B4-BE49-F238E27FC236}">
                  <a16:creationId xmlns:a16="http://schemas.microsoft.com/office/drawing/2014/main" id="{16C98F6C-EB05-D5D0-0368-91F3B783568D}"/>
                </a:ext>
              </a:extLst>
            </p:cNvPr>
            <p:cNvSpPr txBox="1"/>
            <p:nvPr/>
          </p:nvSpPr>
          <p:spPr>
            <a:xfrm>
              <a:off x="1949075" y="4572869"/>
              <a:ext cx="1673142" cy="369332"/>
            </a:xfrm>
            <a:prstGeom prst="rect">
              <a:avLst/>
            </a:prstGeom>
            <a:solidFill>
              <a:schemeClr val="accent1"/>
            </a:solidFill>
          </p:spPr>
          <p:txBody>
            <a:bodyPr wrap="square" rtlCol="0">
              <a:spAutoFit/>
            </a:bodyPr>
            <a:lstStyle/>
            <a:p>
              <a:pPr algn="ctr"/>
              <a:r>
                <a:rPr lang="en-GB">
                  <a:solidFill>
                    <a:schemeClr val="bg1"/>
                  </a:solidFill>
                </a:rPr>
                <a:t>Bimekizumab</a:t>
              </a:r>
            </a:p>
          </p:txBody>
        </p:sp>
        <p:cxnSp>
          <p:nvCxnSpPr>
            <p:cNvPr id="82" name="Straight Connector 81">
              <a:extLst>
                <a:ext uri="{FF2B5EF4-FFF2-40B4-BE49-F238E27FC236}">
                  <a16:creationId xmlns:a16="http://schemas.microsoft.com/office/drawing/2014/main" id="{B26E8321-36D8-A926-B681-FC629ACC84D9}"/>
                </a:ext>
              </a:extLst>
            </p:cNvPr>
            <p:cNvCxnSpPr>
              <a:cxnSpLocks/>
            </p:cNvCxnSpPr>
            <p:nvPr/>
          </p:nvCxnSpPr>
          <p:spPr>
            <a:xfrm>
              <a:off x="865256" y="4254022"/>
              <a:ext cx="169063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C4933D54-872D-1902-FECD-D4653724912E}"/>
                </a:ext>
              </a:extLst>
            </p:cNvPr>
            <p:cNvCxnSpPr>
              <a:cxnSpLocks/>
            </p:cNvCxnSpPr>
            <p:nvPr/>
          </p:nvCxnSpPr>
          <p:spPr>
            <a:xfrm>
              <a:off x="865256" y="4254371"/>
              <a:ext cx="0" cy="270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E13D9E0A-B39F-2CF1-B26F-88E5B67A3A5F}"/>
                </a:ext>
              </a:extLst>
            </p:cNvPr>
            <p:cNvCxnSpPr>
              <a:cxnSpLocks/>
            </p:cNvCxnSpPr>
            <p:nvPr/>
          </p:nvCxnSpPr>
          <p:spPr>
            <a:xfrm>
              <a:off x="2542248" y="4254371"/>
              <a:ext cx="0" cy="270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F7393296-EFCF-BF25-95A8-E22ABA6508C1}"/>
                </a:ext>
              </a:extLst>
            </p:cNvPr>
            <p:cNvCxnSpPr>
              <a:cxnSpLocks/>
            </p:cNvCxnSpPr>
            <p:nvPr/>
          </p:nvCxnSpPr>
          <p:spPr>
            <a:xfrm>
              <a:off x="706099" y="4942201"/>
              <a:ext cx="1305" cy="39911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59E26FBD-0645-B229-EB1A-47A96B23DFD7}"/>
                </a:ext>
              </a:extLst>
            </p:cNvPr>
            <p:cNvCxnSpPr>
              <a:cxnSpLocks/>
            </p:cNvCxnSpPr>
            <p:nvPr/>
          </p:nvCxnSpPr>
          <p:spPr>
            <a:xfrm>
              <a:off x="2942711" y="4933414"/>
              <a:ext cx="1305" cy="39911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87" name="TextBox 86">
            <a:extLst>
              <a:ext uri="{FF2B5EF4-FFF2-40B4-BE49-F238E27FC236}">
                <a16:creationId xmlns:a16="http://schemas.microsoft.com/office/drawing/2014/main" id="{9D0ABB45-F980-AB1F-9CB2-61202851692C}"/>
              </a:ext>
            </a:extLst>
          </p:cNvPr>
          <p:cNvSpPr txBox="1"/>
          <p:nvPr/>
        </p:nvSpPr>
        <p:spPr>
          <a:xfrm>
            <a:off x="87177" y="4580027"/>
            <a:ext cx="1673142" cy="369332"/>
          </a:xfrm>
          <a:prstGeom prst="rect">
            <a:avLst/>
          </a:prstGeom>
          <a:solidFill>
            <a:srgbClr val="C00000"/>
          </a:solidFill>
        </p:spPr>
        <p:txBody>
          <a:bodyPr wrap="square" rtlCol="0">
            <a:spAutoFit/>
          </a:bodyPr>
          <a:lstStyle/>
          <a:p>
            <a:pPr algn="ctr"/>
            <a:r>
              <a:rPr lang="en-GB">
                <a:solidFill>
                  <a:schemeClr val="bg1"/>
                </a:solidFill>
              </a:rPr>
              <a:t>Secukinumab</a:t>
            </a:r>
          </a:p>
        </p:txBody>
      </p:sp>
      <p:sp>
        <p:nvSpPr>
          <p:cNvPr id="94" name="TextBox 93">
            <a:extLst>
              <a:ext uri="{FF2B5EF4-FFF2-40B4-BE49-F238E27FC236}">
                <a16:creationId xmlns:a16="http://schemas.microsoft.com/office/drawing/2014/main" id="{2350CBC9-34B2-F5CB-8AFB-A91D6AC70051}"/>
              </a:ext>
            </a:extLst>
          </p:cNvPr>
          <p:cNvSpPr txBox="1"/>
          <p:nvPr/>
        </p:nvSpPr>
        <p:spPr>
          <a:xfrm>
            <a:off x="8362745" y="1170871"/>
            <a:ext cx="3685289" cy="2554545"/>
          </a:xfrm>
          <a:prstGeom prst="rect">
            <a:avLst/>
          </a:prstGeom>
          <a:ln w="28575"/>
        </p:spPr>
        <p:style>
          <a:lnRef idx="2">
            <a:schemeClr val="accent5"/>
          </a:lnRef>
          <a:fillRef idx="1">
            <a:schemeClr val="lt1"/>
          </a:fillRef>
          <a:effectRef idx="0">
            <a:schemeClr val="accent5"/>
          </a:effectRef>
          <a:fontRef idx="minor">
            <a:schemeClr val="dk1"/>
          </a:fontRef>
        </p:style>
        <p:txBody>
          <a:bodyPr wrap="square" rtlCol="0">
            <a:spAutoFit/>
          </a:bodyPr>
          <a:lstStyle/>
          <a:p>
            <a:r>
              <a:rPr lang="en-GB" sz="1600"/>
              <a:t>Adalimumab is recommended for moderate to severe HS in adults whose disease has not responded to conventional systemic therapy </a:t>
            </a:r>
            <a:r>
              <a:rPr lang="en-GB" sz="1600" b="1">
                <a:solidFill>
                  <a:schemeClr val="tx1"/>
                </a:solidFill>
              </a:rPr>
              <a:t>(TA392)</a:t>
            </a:r>
            <a:endParaRPr lang="en-GB" sz="1600" b="1">
              <a:solidFill>
                <a:schemeClr val="tx1"/>
              </a:solidFill>
              <a:effectLst/>
            </a:endParaRPr>
          </a:p>
          <a:p>
            <a:r>
              <a:rPr lang="en-GB" sz="1600">
                <a:effectLst/>
              </a:rPr>
              <a:t>Contraindications</a:t>
            </a:r>
            <a:r>
              <a:rPr lang="en-GB" sz="1600" b="1">
                <a:effectLst/>
              </a:rPr>
              <a:t>:</a:t>
            </a:r>
          </a:p>
          <a:p>
            <a:pPr marL="285750" indent="-285750">
              <a:buFont typeface="Arial" panose="020B0604020202020204" pitchFamily="34" charset="0"/>
              <a:buChar char="•"/>
            </a:pPr>
            <a:r>
              <a:rPr lang="en-GB" sz="1600"/>
              <a:t>Hypersensitivity to active substance</a:t>
            </a:r>
          </a:p>
          <a:p>
            <a:pPr marL="285750" indent="-285750">
              <a:buFont typeface="Arial" panose="020B0604020202020204" pitchFamily="34" charset="0"/>
              <a:buChar char="•"/>
            </a:pPr>
            <a:r>
              <a:rPr lang="en-GB" sz="1600"/>
              <a:t>Active TB or other severe infections</a:t>
            </a:r>
          </a:p>
          <a:p>
            <a:pPr marL="285750" indent="-285750">
              <a:buFont typeface="Arial" panose="020B0604020202020204" pitchFamily="34" charset="0"/>
              <a:buChar char="•"/>
            </a:pPr>
            <a:r>
              <a:rPr lang="en-GB" sz="1600"/>
              <a:t>Moderate to severe heart failure</a:t>
            </a:r>
          </a:p>
        </p:txBody>
      </p:sp>
      <p:sp>
        <p:nvSpPr>
          <p:cNvPr id="5" name="Text Placeholder 12">
            <a:extLst>
              <a:ext uri="{FF2B5EF4-FFF2-40B4-BE49-F238E27FC236}">
                <a16:creationId xmlns:a16="http://schemas.microsoft.com/office/drawing/2014/main" id="{146CDB2B-CBF4-464A-4843-A28B41BDA835}"/>
              </a:ext>
            </a:extLst>
          </p:cNvPr>
          <p:cNvSpPr txBox="1">
            <a:spLocks/>
          </p:cNvSpPr>
          <p:nvPr/>
        </p:nvSpPr>
        <p:spPr>
          <a:xfrm>
            <a:off x="783117" y="6407870"/>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HS, Hidradenitis suppurativa; TB, Tuberculosis </a:t>
            </a:r>
          </a:p>
        </p:txBody>
      </p:sp>
      <p:sp>
        <p:nvSpPr>
          <p:cNvPr id="8" name="TextBox 7">
            <a:extLst>
              <a:ext uri="{FF2B5EF4-FFF2-40B4-BE49-F238E27FC236}">
                <a16:creationId xmlns:a16="http://schemas.microsoft.com/office/drawing/2014/main" id="{D54F045A-9526-848D-3E1A-A9819EE6A4BF}"/>
              </a:ext>
            </a:extLst>
          </p:cNvPr>
          <p:cNvSpPr txBox="1"/>
          <p:nvPr/>
        </p:nvSpPr>
        <p:spPr>
          <a:xfrm>
            <a:off x="8362744" y="3830772"/>
            <a:ext cx="3685289" cy="1815882"/>
          </a:xfrm>
          <a:prstGeom prst="rect">
            <a:avLst/>
          </a:prstGeom>
          <a:ln w="28575">
            <a:solidFill>
              <a:srgbClr val="FF00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GB" sz="1600"/>
              <a:t>Secukinumab is recommended as an option for treating active moderate to </a:t>
            </a:r>
          </a:p>
          <a:p>
            <a:r>
              <a:rPr lang="en-GB" sz="1600"/>
              <a:t>severe HS in adults when it has not responded well enough to conventional systemic treatment, only if adalimumab is not suitable, did not work or has stopped working </a:t>
            </a:r>
            <a:r>
              <a:rPr lang="en-GB" sz="1600" b="1"/>
              <a:t>(TA935)</a:t>
            </a:r>
          </a:p>
        </p:txBody>
      </p:sp>
    </p:spTree>
    <p:extLst>
      <p:ext uri="{BB962C8B-B14F-4D97-AF65-F5344CB8AC3E}">
        <p14:creationId xmlns:p14="http://schemas.microsoft.com/office/powerpoint/2010/main" val="3241525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3AB92F7-556C-2C33-1A32-C7D5A738931F}"/>
              </a:ext>
            </a:extLst>
          </p:cNvPr>
          <p:cNvSpPr>
            <a:spLocks noGrp="1"/>
          </p:cNvSpPr>
          <p:nvPr>
            <p:ph type="title"/>
          </p:nvPr>
        </p:nvSpPr>
        <p:spPr>
          <a:xfrm>
            <a:off x="290221" y="249256"/>
            <a:ext cx="11250785" cy="592817"/>
          </a:xfrm>
        </p:spPr>
        <p:txBody>
          <a:bodyPr/>
          <a:lstStyle/>
          <a:p>
            <a:r>
              <a:rPr lang="en-GB" sz="2800"/>
              <a:t>Bimekizumab</a:t>
            </a:r>
            <a:r>
              <a:rPr lang="en-GB"/>
              <a:t> (</a:t>
            </a:r>
            <a:r>
              <a:rPr lang="en-GB" err="1"/>
              <a:t>Bimzelx</a:t>
            </a:r>
            <a:r>
              <a:rPr lang="en-GB"/>
              <a:t>, UCB)</a:t>
            </a:r>
            <a:endParaRPr lang="en-GB" strike="sngStrike">
              <a:solidFill>
                <a:srgbClr val="FF0000"/>
              </a:solidFill>
            </a:endParaRPr>
          </a:p>
        </p:txBody>
      </p:sp>
      <p:graphicFrame>
        <p:nvGraphicFramePr>
          <p:cNvPr id="3" name="Table 3" descr="Details of treatment, including marketing authorisation, mechanism of action, administration and price">
            <a:extLst>
              <a:ext uri="{FF2B5EF4-FFF2-40B4-BE49-F238E27FC236}">
                <a16:creationId xmlns:a16="http://schemas.microsoft.com/office/drawing/2014/main" id="{5D2D4C97-4C53-47C8-9E4D-69E7EB51A419}"/>
              </a:ext>
              <a:ext uri="{C183D7F6-B498-43B3-948B-1728B52AA6E4}">
                <adec:decorative xmlns:adec="http://schemas.microsoft.com/office/drawing/2017/decorative" val="0"/>
              </a:ext>
            </a:extLst>
          </p:cNvPr>
          <p:cNvGraphicFramePr>
            <a:graphicFrameLocks noGrp="1"/>
          </p:cNvGraphicFramePr>
          <p:nvPr>
            <p:extLst>
              <p:ext uri="{D42A27DB-BD31-4B8C-83A1-F6EECF244321}">
                <p14:modId xmlns:p14="http://schemas.microsoft.com/office/powerpoint/2010/main" val="3383870871"/>
              </p:ext>
            </p:extLst>
          </p:nvPr>
        </p:nvGraphicFramePr>
        <p:xfrm>
          <a:off x="282453" y="1328868"/>
          <a:ext cx="11619326" cy="2834640"/>
        </p:xfrm>
        <a:graphic>
          <a:graphicData uri="http://schemas.openxmlformats.org/drawingml/2006/table">
            <a:tbl>
              <a:tblPr firstCol="1" bandRow="1">
                <a:tableStyleId>{5C22544A-7EE6-4342-B048-85BDC9FD1C3A}</a:tableStyleId>
              </a:tblPr>
              <a:tblGrid>
                <a:gridCol w="1762614">
                  <a:extLst>
                    <a:ext uri="{9D8B030D-6E8A-4147-A177-3AD203B41FA5}">
                      <a16:colId xmlns:a16="http://schemas.microsoft.com/office/drawing/2014/main" val="748657784"/>
                    </a:ext>
                  </a:extLst>
                </a:gridCol>
                <a:gridCol w="9856712">
                  <a:extLst>
                    <a:ext uri="{9D8B030D-6E8A-4147-A177-3AD203B41FA5}">
                      <a16:colId xmlns:a16="http://schemas.microsoft.com/office/drawing/2014/main" val="3173266189"/>
                    </a:ext>
                  </a:extLst>
                </a:gridCol>
              </a:tblGrid>
              <a:tr h="0">
                <a:tc>
                  <a:txBody>
                    <a:bodyPr/>
                    <a:lstStyle/>
                    <a:p>
                      <a:r>
                        <a:rPr lang="en-GB" sz="1800">
                          <a:solidFill>
                            <a:schemeClr val="bg1"/>
                          </a:solidFill>
                          <a:latin typeface="+mn-lt"/>
                        </a:rPr>
                        <a:t>Marketing authorisation</a:t>
                      </a:r>
                    </a:p>
                  </a:txBody>
                  <a:tcPr/>
                </a:tc>
                <a:tc>
                  <a:txBody>
                    <a:bodyPr/>
                    <a:lstStyle/>
                    <a:p>
                      <a:pPr marL="285750" indent="-285750">
                        <a:buFont typeface="Arial" panose="020B0604020202020204" pitchFamily="34" charset="0"/>
                        <a:buChar char="•"/>
                      </a:pPr>
                      <a:r>
                        <a:rPr lang="en-GB" sz="1800" u="none" kern="1200">
                          <a:solidFill>
                            <a:schemeClr val="dk1"/>
                          </a:solidFill>
                          <a:effectLst/>
                          <a:latin typeface="+mn-lt"/>
                          <a:ea typeface="+mn-ea"/>
                          <a:cs typeface="+mn-cs"/>
                        </a:rPr>
                        <a:t>MHRA MA: </a:t>
                      </a:r>
                      <a:r>
                        <a:rPr lang="en-GB" sz="1800" b="0" i="0" u="none" kern="1200">
                          <a:solidFill>
                            <a:schemeClr val="dk1"/>
                          </a:solidFill>
                          <a:effectLst/>
                          <a:latin typeface="+mn-lt"/>
                          <a:ea typeface="+mn-ea"/>
                          <a:cs typeface="+mn-cs"/>
                        </a:rPr>
                        <a:t>indicated for the treatment of active moderate to severe hidradenitis suppurativa (acne </a:t>
                      </a:r>
                      <a:r>
                        <a:rPr lang="en-GB" sz="1800" b="0" i="0" u="none" kern="1200" err="1">
                          <a:solidFill>
                            <a:schemeClr val="dk1"/>
                          </a:solidFill>
                          <a:effectLst/>
                          <a:latin typeface="+mn-lt"/>
                          <a:ea typeface="+mn-ea"/>
                          <a:cs typeface="+mn-cs"/>
                        </a:rPr>
                        <a:t>inversa</a:t>
                      </a:r>
                      <a:r>
                        <a:rPr lang="en-GB" sz="1800" b="0" i="0" u="none" kern="1200">
                          <a:solidFill>
                            <a:schemeClr val="dk1"/>
                          </a:solidFill>
                          <a:effectLst/>
                          <a:latin typeface="+mn-lt"/>
                          <a:ea typeface="+mn-ea"/>
                          <a:cs typeface="+mn-cs"/>
                        </a:rPr>
                        <a:t>) in adults with an inadequate response to conventional systemic HS therapy</a:t>
                      </a:r>
                    </a:p>
                  </a:txBody>
                  <a:tcPr/>
                </a:tc>
                <a:extLst>
                  <a:ext uri="{0D108BD9-81ED-4DB2-BD59-A6C34878D82A}">
                    <a16:rowId xmlns:a16="http://schemas.microsoft.com/office/drawing/2014/main" val="3751016788"/>
                  </a:ext>
                </a:extLst>
              </a:tr>
              <a:tr h="0">
                <a:tc>
                  <a:txBody>
                    <a:bodyPr/>
                    <a:lstStyle/>
                    <a:p>
                      <a:r>
                        <a:rPr lang="en-GB" sz="1800">
                          <a:solidFill>
                            <a:schemeClr val="bg1"/>
                          </a:solidFill>
                          <a:latin typeface="+mn-lt"/>
                        </a:rPr>
                        <a:t>Mechanism of action</a:t>
                      </a:r>
                    </a:p>
                  </a:txBody>
                  <a:tcPr/>
                </a:tc>
                <a:tc>
                  <a:txBody>
                    <a:bodyPr/>
                    <a:lstStyle/>
                    <a:p>
                      <a:pPr marL="285750" indent="-285750">
                        <a:buFont typeface="Arial" panose="020B0604020202020204" pitchFamily="34" charset="0"/>
                        <a:buChar char="•"/>
                      </a:pPr>
                      <a:r>
                        <a:rPr lang="en-GB" sz="1800">
                          <a:latin typeface="+mn-lt"/>
                        </a:rPr>
                        <a:t>Humanised immunoglobulin G1 (IgG1)/k monoclonal antibody that binds to interleukin (IL)-17A homodimers, IL-17F homodimers and IL-17A/F heterodimers</a:t>
                      </a:r>
                    </a:p>
                  </a:txBody>
                  <a:tcPr/>
                </a:tc>
                <a:extLst>
                  <a:ext uri="{0D108BD9-81ED-4DB2-BD59-A6C34878D82A}">
                    <a16:rowId xmlns:a16="http://schemas.microsoft.com/office/drawing/2014/main" val="984656975"/>
                  </a:ext>
                </a:extLst>
              </a:tr>
              <a:tr h="0">
                <a:tc>
                  <a:txBody>
                    <a:bodyPr/>
                    <a:lstStyle/>
                    <a:p>
                      <a:r>
                        <a:rPr lang="en-GB" sz="1800" err="1">
                          <a:solidFill>
                            <a:schemeClr val="bg1"/>
                          </a:solidFill>
                          <a:latin typeface="+mn-lt"/>
                        </a:rPr>
                        <a:t>Administr-ation</a:t>
                      </a:r>
                      <a:endParaRPr lang="en-GB" sz="1800">
                        <a:solidFill>
                          <a:schemeClr val="bg1"/>
                        </a:solidFill>
                        <a:latin typeface="+mn-lt"/>
                      </a:endParaRPr>
                    </a:p>
                  </a:txBody>
                  <a:tcPr/>
                </a:tc>
                <a:tc>
                  <a:txBody>
                    <a:bodyPr/>
                    <a:lstStyle/>
                    <a:p>
                      <a:pPr marL="285750" indent="-285750">
                        <a:buFont typeface="Arial" panose="020B0604020202020204" pitchFamily="34" charset="0"/>
                        <a:buChar char="•"/>
                      </a:pPr>
                      <a:r>
                        <a:rPr lang="en-GB" sz="1800">
                          <a:latin typeface="+mn-lt"/>
                        </a:rPr>
                        <a:t>Recommended dose of 320 mg (given as 2 subcutaneous injections of 160mg each) every 2 weeks up to </a:t>
                      </a:r>
                      <a:r>
                        <a:rPr lang="en-GB" sz="1800">
                          <a:solidFill>
                            <a:schemeClr val="tx1"/>
                          </a:solidFill>
                          <a:latin typeface="+mn-lt"/>
                        </a:rPr>
                        <a:t>w</a:t>
                      </a:r>
                      <a:r>
                        <a:rPr lang="en-GB" sz="1800">
                          <a:latin typeface="+mn-lt"/>
                        </a:rPr>
                        <a:t>eek 16 and every 4 weeks thereafter</a:t>
                      </a:r>
                    </a:p>
                  </a:txBody>
                  <a:tcPr/>
                </a:tc>
                <a:extLst>
                  <a:ext uri="{0D108BD9-81ED-4DB2-BD59-A6C34878D82A}">
                    <a16:rowId xmlns:a16="http://schemas.microsoft.com/office/drawing/2014/main" val="2152176351"/>
                  </a:ext>
                </a:extLst>
              </a:tr>
              <a:tr h="0">
                <a:tc>
                  <a:txBody>
                    <a:bodyPr/>
                    <a:lstStyle/>
                    <a:p>
                      <a:r>
                        <a:rPr lang="en-GB" sz="1800">
                          <a:solidFill>
                            <a:schemeClr val="bg1"/>
                          </a:solidFill>
                          <a:latin typeface="+mn-lt"/>
                        </a:rPr>
                        <a:t>Price</a:t>
                      </a:r>
                    </a:p>
                  </a:txBody>
                  <a:tcPr/>
                </a:tc>
                <a:tc>
                  <a:txBody>
                    <a:bodyPr/>
                    <a:lstStyle/>
                    <a:p>
                      <a:pPr marL="285750" indent="-285750">
                        <a:buFont typeface="Arial" panose="020B0604020202020204" pitchFamily="34" charset="0"/>
                        <a:buChar char="•"/>
                      </a:pPr>
                      <a:r>
                        <a:rPr lang="en-GB" sz="1800">
                          <a:latin typeface="+mn-lt"/>
                        </a:rPr>
                        <a:t>List price:</a:t>
                      </a:r>
                      <a:r>
                        <a:rPr lang="en-GB" sz="1800" u="none">
                          <a:latin typeface="+mn-lt"/>
                        </a:rPr>
                        <a:t> </a:t>
                      </a:r>
                      <a:r>
                        <a:rPr lang="en-GB" sz="1800" u="none" kern="1200">
                          <a:solidFill>
                            <a:schemeClr val="dk1"/>
                          </a:solidFill>
                          <a:effectLst/>
                          <a:latin typeface="+mn-lt"/>
                          <a:ea typeface="+mn-ea"/>
                          <a:cs typeface="+mn-cs"/>
                        </a:rPr>
                        <a:t>£2,443 for 2 x 160mg prefilled syringes</a:t>
                      </a:r>
                    </a:p>
                    <a:p>
                      <a:pPr marL="285750" indent="-285750">
                        <a:buFont typeface="Arial" panose="020B0604020202020204" pitchFamily="34" charset="0"/>
                        <a:buChar char="•"/>
                      </a:pPr>
                      <a:r>
                        <a:rPr lang="en-GB" sz="1800" u="none" kern="1200">
                          <a:solidFill>
                            <a:schemeClr val="dk1"/>
                          </a:solidFill>
                          <a:effectLst/>
                          <a:latin typeface="+mn-lt"/>
                          <a:ea typeface="+mn-ea"/>
                          <a:cs typeface="+mn-cs"/>
                        </a:rPr>
                        <a:t>Annual cost based on maintenance dose: £31,759</a:t>
                      </a:r>
                    </a:p>
                    <a:p>
                      <a:pPr marL="285750" indent="-285750">
                        <a:buFont typeface="Arial" panose="020B0604020202020204" pitchFamily="34" charset="0"/>
                        <a:buChar char="•"/>
                      </a:pPr>
                      <a:r>
                        <a:rPr lang="en-GB" sz="1800" u="none" kern="1200">
                          <a:solidFill>
                            <a:schemeClr val="dk1"/>
                          </a:solidFill>
                          <a:effectLst/>
                          <a:latin typeface="+mn-lt"/>
                          <a:ea typeface="+mn-ea"/>
                          <a:cs typeface="+mn-cs"/>
                        </a:rPr>
                        <a:t>There is a commercial arrangement (simple PAS) for bimekizumab </a:t>
                      </a:r>
                    </a:p>
                  </a:txBody>
                  <a:tcPr/>
                </a:tc>
                <a:extLst>
                  <a:ext uri="{0D108BD9-81ED-4DB2-BD59-A6C34878D82A}">
                    <a16:rowId xmlns:a16="http://schemas.microsoft.com/office/drawing/2014/main" val="3201822029"/>
                  </a:ext>
                </a:extLst>
              </a:tr>
            </a:tbl>
          </a:graphicData>
        </a:graphic>
      </p:graphicFrame>
      <p:sp>
        <p:nvSpPr>
          <p:cNvPr id="5" name="TextBox 4">
            <a:extLst>
              <a:ext uri="{FF2B5EF4-FFF2-40B4-BE49-F238E27FC236}">
                <a16:creationId xmlns:a16="http://schemas.microsoft.com/office/drawing/2014/main" id="{6EF73B98-44A5-AFBC-89AA-9856987C3A4A}"/>
              </a:ext>
            </a:extLst>
          </p:cNvPr>
          <p:cNvSpPr txBox="1"/>
          <p:nvPr/>
        </p:nvSpPr>
        <p:spPr>
          <a:xfrm>
            <a:off x="290221" y="958373"/>
            <a:ext cx="4181466" cy="369332"/>
          </a:xfrm>
          <a:prstGeom prst="rect">
            <a:avLst/>
          </a:prstGeom>
          <a:noFill/>
        </p:spPr>
        <p:txBody>
          <a:bodyPr wrap="none" rtlCol="0">
            <a:spAutoFit/>
          </a:bodyPr>
          <a:lstStyle/>
          <a:p>
            <a:r>
              <a:rPr lang="en-GB" b="1">
                <a:latin typeface="Arial" panose="020B0604020202020204" pitchFamily="34" charset="0"/>
              </a:rPr>
              <a:t>Table: Bimekizumab key information</a:t>
            </a:r>
          </a:p>
        </p:txBody>
      </p:sp>
      <p:sp>
        <p:nvSpPr>
          <p:cNvPr id="6" name="Text Placeholder 12">
            <a:extLst>
              <a:ext uri="{FF2B5EF4-FFF2-40B4-BE49-F238E27FC236}">
                <a16:creationId xmlns:a16="http://schemas.microsoft.com/office/drawing/2014/main" id="{865A6402-862B-D24E-98D6-AF39550B3C58}"/>
              </a:ext>
            </a:extLst>
          </p:cNvPr>
          <p:cNvSpPr txBox="1">
            <a:spLocks/>
          </p:cNvSpPr>
          <p:nvPr/>
        </p:nvSpPr>
        <p:spPr>
          <a:xfrm>
            <a:off x="875375" y="6423217"/>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sp>
        <p:nvSpPr>
          <p:cNvPr id="7" name="Text Placeholder 12">
            <a:extLst>
              <a:ext uri="{FF2B5EF4-FFF2-40B4-BE49-F238E27FC236}">
                <a16:creationId xmlns:a16="http://schemas.microsoft.com/office/drawing/2014/main" id="{5A41720B-C092-9131-1FC1-EFCCBA5A9D04}"/>
              </a:ext>
            </a:extLst>
          </p:cNvPr>
          <p:cNvSpPr txBox="1">
            <a:spLocks/>
          </p:cNvSpPr>
          <p:nvPr/>
        </p:nvSpPr>
        <p:spPr>
          <a:xfrm>
            <a:off x="875375" y="6418544"/>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HS, hidradenitis suppurativa; IG, Immunoglobulin; IL, Interleukin; MA, Marketing authorisation; MHRA, Medicines and Healthcare products Regulatory Agency;  PAS, Patient Access Scheme; Q2, Second quarter</a:t>
            </a:r>
          </a:p>
          <a:p>
            <a:r>
              <a:rPr lang="en-GB"/>
              <a:t> </a:t>
            </a:r>
          </a:p>
        </p:txBody>
      </p:sp>
    </p:spTree>
    <p:extLst>
      <p:ext uri="{BB962C8B-B14F-4D97-AF65-F5344CB8AC3E}">
        <p14:creationId xmlns:p14="http://schemas.microsoft.com/office/powerpoint/2010/main" val="369276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EDC34036-A7A6-E00B-516C-A07E5F9B7441}"/>
              </a:ext>
            </a:extLst>
          </p:cNvPr>
          <p:cNvSpPr>
            <a:spLocks noGrp="1"/>
          </p:cNvSpPr>
          <p:nvPr>
            <p:ph type="title"/>
          </p:nvPr>
        </p:nvSpPr>
        <p:spPr/>
        <p:txBody>
          <a:bodyPr>
            <a:normAutofit/>
          </a:bodyPr>
          <a:lstStyle/>
          <a:p>
            <a:r>
              <a:rPr lang="en-GB" sz="2800"/>
              <a:t>Key issues for discussion - clinical</a:t>
            </a:r>
          </a:p>
        </p:txBody>
      </p:sp>
      <p:graphicFrame>
        <p:nvGraphicFramePr>
          <p:cNvPr id="6" name="Table 6" descr="Key issues for discussion, including clinical and cost effectiveness">
            <a:extLst>
              <a:ext uri="{FF2B5EF4-FFF2-40B4-BE49-F238E27FC236}">
                <a16:creationId xmlns:a16="http://schemas.microsoft.com/office/drawing/2014/main" id="{A94190EE-F4C3-48A7-918D-4A104E53CFA4}"/>
              </a:ext>
            </a:extLst>
          </p:cNvPr>
          <p:cNvGraphicFramePr>
            <a:graphicFrameLocks noGrp="1"/>
          </p:cNvGraphicFramePr>
          <p:nvPr>
            <p:extLst>
              <p:ext uri="{D42A27DB-BD31-4B8C-83A1-F6EECF244321}">
                <p14:modId xmlns:p14="http://schemas.microsoft.com/office/powerpoint/2010/main" val="3636214676"/>
              </p:ext>
            </p:extLst>
          </p:nvPr>
        </p:nvGraphicFramePr>
        <p:xfrm>
          <a:off x="306380" y="1053230"/>
          <a:ext cx="10532605" cy="2321225"/>
        </p:xfrm>
        <a:graphic>
          <a:graphicData uri="http://schemas.openxmlformats.org/drawingml/2006/table">
            <a:tbl>
              <a:tblPr firstRow="1" bandRow="1">
                <a:tableStyleId>{5C22544A-7EE6-4342-B048-85BDC9FD1C3A}</a:tableStyleId>
              </a:tblPr>
              <a:tblGrid>
                <a:gridCol w="1036193">
                  <a:extLst>
                    <a:ext uri="{9D8B030D-6E8A-4147-A177-3AD203B41FA5}">
                      <a16:colId xmlns:a16="http://schemas.microsoft.com/office/drawing/2014/main" val="2351925732"/>
                    </a:ext>
                  </a:extLst>
                </a:gridCol>
                <a:gridCol w="7455739">
                  <a:extLst>
                    <a:ext uri="{9D8B030D-6E8A-4147-A177-3AD203B41FA5}">
                      <a16:colId xmlns:a16="http://schemas.microsoft.com/office/drawing/2014/main" val="3322847139"/>
                    </a:ext>
                  </a:extLst>
                </a:gridCol>
                <a:gridCol w="2040673">
                  <a:extLst>
                    <a:ext uri="{9D8B030D-6E8A-4147-A177-3AD203B41FA5}">
                      <a16:colId xmlns:a16="http://schemas.microsoft.com/office/drawing/2014/main" val="354127724"/>
                    </a:ext>
                  </a:extLst>
                </a:gridCol>
              </a:tblGrid>
              <a:tr h="372347">
                <a:tc>
                  <a:txBody>
                    <a:bodyPr/>
                    <a:lstStyle/>
                    <a:p>
                      <a:endParaRPr lang="en-GB" sz="1750">
                        <a:latin typeface="Arial" panose="020B0604020202020204" pitchFamily="34" charset="0"/>
                      </a:endParaRPr>
                    </a:p>
                  </a:txBody>
                  <a:tcPr/>
                </a:tc>
                <a:tc>
                  <a:txBody>
                    <a:bodyPr/>
                    <a:lstStyle/>
                    <a:p>
                      <a:r>
                        <a:rPr lang="en-GB" sz="1750">
                          <a:latin typeface="Arial" panose="020B0604020202020204" pitchFamily="34" charset="0"/>
                        </a:rPr>
                        <a:t>Issue</a:t>
                      </a:r>
                    </a:p>
                  </a:txBody>
                  <a:tcPr/>
                </a:tc>
                <a:tc>
                  <a:txBody>
                    <a:bodyPr/>
                    <a:lstStyle/>
                    <a:p>
                      <a:r>
                        <a:rPr lang="en-GB" sz="1750">
                          <a:latin typeface="Arial" panose="020B0604020202020204" pitchFamily="34" charset="0"/>
                        </a:rPr>
                        <a:t>ICER impact</a:t>
                      </a:r>
                    </a:p>
                  </a:txBody>
                  <a:tcPr/>
                </a:tc>
                <a:extLst>
                  <a:ext uri="{0D108BD9-81ED-4DB2-BD59-A6C34878D82A}">
                    <a16:rowId xmlns:a16="http://schemas.microsoft.com/office/drawing/2014/main" val="2647452487"/>
                  </a:ext>
                </a:extLst>
              </a:tr>
              <a:tr h="649626">
                <a:tc rowSpan="3">
                  <a:txBody>
                    <a:bodyPr/>
                    <a:lstStyle/>
                    <a:p>
                      <a:r>
                        <a:rPr lang="en-GB" sz="1750" b="1">
                          <a:latin typeface="Arial" panose="020B0604020202020204" pitchFamily="34" charset="0"/>
                        </a:rPr>
                        <a:t>Clinical</a:t>
                      </a:r>
                    </a:p>
                  </a:txBody>
                  <a:tcPr anchor="ctr">
                    <a:solidFill>
                      <a:schemeClr val="accent3"/>
                    </a:solidFill>
                  </a:tcPr>
                </a:tc>
                <a:tc>
                  <a:txBody>
                    <a:bodyPr/>
                    <a:lstStyle/>
                    <a:p>
                      <a:r>
                        <a:rPr lang="en-GB" sz="1800">
                          <a:latin typeface="Arial" panose="020B0604020202020204" pitchFamily="34" charset="0"/>
                        </a:rPr>
                        <a:t>Limited evidence on people with prior exposure to adalimumab</a:t>
                      </a:r>
                    </a:p>
                  </a:txBody>
                  <a:tcPr anchor="ctr"/>
                </a:tc>
                <a:tc>
                  <a:txBody>
                    <a:bodyPr/>
                    <a:lstStyle/>
                    <a:p>
                      <a:r>
                        <a:rPr lang="en-GB" sz="1800">
                          <a:latin typeface="Arial" panose="020B0604020202020204" pitchFamily="34" charset="0"/>
                        </a:rPr>
                        <a:t>Unknown</a:t>
                      </a:r>
                    </a:p>
                  </a:txBody>
                  <a:tcPr anchor="ctr"/>
                </a:tc>
                <a:extLst>
                  <a:ext uri="{0D108BD9-81ED-4DB2-BD59-A6C34878D82A}">
                    <a16:rowId xmlns:a16="http://schemas.microsoft.com/office/drawing/2014/main" val="4286048228"/>
                  </a:ext>
                </a:extLst>
              </a:tr>
              <a:tr h="649626">
                <a:tc vMerge="1">
                  <a:txBody>
                    <a:bodyPr/>
                    <a:lstStyle/>
                    <a:p>
                      <a:endParaRPr lang="en-GB">
                        <a:latin typeface="Arial" panose="020B0604020202020204" pitchFamily="34" charset="0"/>
                      </a:endParaRPr>
                    </a:p>
                  </a:txBody>
                  <a:tcPr anchor="ctr"/>
                </a:tc>
                <a:tc>
                  <a:txBody>
                    <a:bodyPr/>
                    <a:lstStyle/>
                    <a:p>
                      <a:r>
                        <a:rPr lang="en-GB" sz="1800">
                          <a:latin typeface="Arial" panose="020B0604020202020204" pitchFamily="34" charset="0"/>
                        </a:rPr>
                        <a:t>Limited evidence for people receiving the recommended dosing schedule for bimekizumab</a:t>
                      </a:r>
                    </a:p>
                  </a:txBody>
                  <a:tcPr anchor="ctr"/>
                </a:tc>
                <a:tc>
                  <a:txBody>
                    <a:bodyPr/>
                    <a:lstStyle/>
                    <a:p>
                      <a:r>
                        <a:rPr lang="en-GB" sz="1800">
                          <a:latin typeface="Arial" panose="020B0604020202020204" pitchFamily="34" charset="0"/>
                        </a:rPr>
                        <a:t>Unknown</a:t>
                      </a:r>
                    </a:p>
                  </a:txBody>
                  <a:tcPr anchor="ctr"/>
                </a:tc>
                <a:extLst>
                  <a:ext uri="{0D108BD9-81ED-4DB2-BD59-A6C34878D82A}">
                    <a16:rowId xmlns:a16="http://schemas.microsoft.com/office/drawing/2014/main" val="4079267917"/>
                  </a:ext>
                </a:extLst>
              </a:tr>
              <a:tr h="649626">
                <a:tc vMerge="1">
                  <a:txBody>
                    <a:bodyPr/>
                    <a:lstStyle/>
                    <a:p>
                      <a:endParaRPr lang="en-GB">
                        <a:latin typeface="Arial" panose="020B0604020202020204" pitchFamily="34" charset="0"/>
                      </a:endParaRPr>
                    </a:p>
                  </a:txBody>
                  <a:tcPr anchor="ctr"/>
                </a:tc>
                <a:tc>
                  <a:txBody>
                    <a:bodyPr/>
                    <a:lstStyle/>
                    <a:p>
                      <a:r>
                        <a:rPr lang="en-GB" sz="1800" b="0">
                          <a:latin typeface="Arial" panose="020B0604020202020204" pitchFamily="34" charset="0"/>
                        </a:rPr>
                        <a:t>Lack of direct evidence comparing bimekizumab with secukinumab</a:t>
                      </a:r>
                    </a:p>
                  </a:txBody>
                  <a:tcPr anchor="ctr"/>
                </a:tc>
                <a:tc>
                  <a:txBody>
                    <a:bodyPr/>
                    <a:lstStyle/>
                    <a:p>
                      <a:r>
                        <a:rPr lang="en-GB" sz="1800">
                          <a:latin typeface="Arial" panose="020B0604020202020204" pitchFamily="34" charset="0"/>
                        </a:rPr>
                        <a:t>Unknown</a:t>
                      </a:r>
                    </a:p>
                  </a:txBody>
                  <a:tcPr anchor="ctr"/>
                </a:tc>
                <a:extLst>
                  <a:ext uri="{0D108BD9-81ED-4DB2-BD59-A6C34878D82A}">
                    <a16:rowId xmlns:a16="http://schemas.microsoft.com/office/drawing/2014/main" val="710463053"/>
                  </a:ext>
                </a:extLst>
              </a:tr>
            </a:tbl>
          </a:graphicData>
        </a:graphic>
      </p:graphicFrame>
      <p:sp>
        <p:nvSpPr>
          <p:cNvPr id="3" name="TextBox 2">
            <a:extLst>
              <a:ext uri="{FF2B5EF4-FFF2-40B4-BE49-F238E27FC236}">
                <a16:creationId xmlns:a16="http://schemas.microsoft.com/office/drawing/2014/main" id="{AB9AD113-3EC6-8A5C-FF74-F26A2556394A}"/>
              </a:ext>
            </a:extLst>
          </p:cNvPr>
          <p:cNvSpPr txBox="1"/>
          <p:nvPr/>
        </p:nvSpPr>
        <p:spPr>
          <a:xfrm>
            <a:off x="258878" y="754265"/>
            <a:ext cx="2116798" cy="369332"/>
          </a:xfrm>
          <a:prstGeom prst="rect">
            <a:avLst/>
          </a:prstGeom>
          <a:noFill/>
        </p:spPr>
        <p:txBody>
          <a:bodyPr wrap="none" rtlCol="0">
            <a:spAutoFit/>
          </a:bodyPr>
          <a:lstStyle/>
          <a:p>
            <a:r>
              <a:rPr lang="en-GB" b="1">
                <a:latin typeface="Arial" panose="020B0604020202020204" pitchFamily="34" charset="0"/>
              </a:rPr>
              <a:t>Table: Key issues</a:t>
            </a:r>
          </a:p>
        </p:txBody>
      </p:sp>
      <p:pic>
        <p:nvPicPr>
          <p:cNvPr id="5" name="Picture 4">
            <a:extLst>
              <a:ext uri="{FF2B5EF4-FFF2-40B4-BE49-F238E27FC236}">
                <a16:creationId xmlns:a16="http://schemas.microsoft.com/office/drawing/2014/main" id="{78E10DE2-AB34-FFD7-CC49-45434482F0E6}"/>
              </a:ext>
              <a:ext uri="{C183D7F6-B498-43B3-948B-1728B52AA6E4}">
                <adec:decorative xmlns:adec="http://schemas.microsoft.com/office/drawing/2017/decorative" val="1"/>
              </a:ext>
            </a:extLst>
          </p:cNvPr>
          <p:cNvPicPr>
            <a:picLocks/>
          </p:cNvPicPr>
          <p:nvPr/>
        </p:nvPicPr>
        <p:blipFill rotWithShape="1">
          <a:blip r:embed="rId3"/>
          <a:srcRect l="16268" t="3813" r="14723" b="4056"/>
          <a:stretch/>
        </p:blipFill>
        <p:spPr>
          <a:xfrm>
            <a:off x="10052467" y="1612833"/>
            <a:ext cx="440877" cy="351185"/>
          </a:xfrm>
          <a:prstGeom prst="rect">
            <a:avLst/>
          </a:prstGeom>
        </p:spPr>
      </p:pic>
      <p:pic>
        <p:nvPicPr>
          <p:cNvPr id="7" name="Picture 6">
            <a:extLst>
              <a:ext uri="{FF2B5EF4-FFF2-40B4-BE49-F238E27FC236}">
                <a16:creationId xmlns:a16="http://schemas.microsoft.com/office/drawing/2014/main" id="{EC83C060-0DB5-6FDE-4E45-F3E4610809D7}"/>
              </a:ext>
              <a:ext uri="{C183D7F6-B498-43B3-948B-1728B52AA6E4}">
                <adec:decorative xmlns:adec="http://schemas.microsoft.com/office/drawing/2017/decorative" val="1"/>
              </a:ext>
            </a:extLst>
          </p:cNvPr>
          <p:cNvPicPr>
            <a:picLocks/>
          </p:cNvPicPr>
          <p:nvPr/>
        </p:nvPicPr>
        <p:blipFill rotWithShape="1">
          <a:blip r:embed="rId3"/>
          <a:srcRect l="16268" t="3813" r="14723" b="4056"/>
          <a:stretch/>
        </p:blipFill>
        <p:spPr>
          <a:xfrm>
            <a:off x="10064751" y="2248591"/>
            <a:ext cx="440877" cy="351185"/>
          </a:xfrm>
          <a:prstGeom prst="rect">
            <a:avLst/>
          </a:prstGeom>
        </p:spPr>
      </p:pic>
      <p:pic>
        <p:nvPicPr>
          <p:cNvPr id="8" name="Picture 7">
            <a:extLst>
              <a:ext uri="{FF2B5EF4-FFF2-40B4-BE49-F238E27FC236}">
                <a16:creationId xmlns:a16="http://schemas.microsoft.com/office/drawing/2014/main" id="{A31ABFB4-D856-95C2-D4E2-9D620C9025FF}"/>
              </a:ext>
              <a:ext uri="{C183D7F6-B498-43B3-948B-1728B52AA6E4}">
                <adec:decorative xmlns:adec="http://schemas.microsoft.com/office/drawing/2017/decorative" val="1"/>
              </a:ext>
            </a:extLst>
          </p:cNvPr>
          <p:cNvPicPr>
            <a:picLocks/>
          </p:cNvPicPr>
          <p:nvPr/>
        </p:nvPicPr>
        <p:blipFill rotWithShape="1">
          <a:blip r:embed="rId3"/>
          <a:srcRect l="16268" t="3813" r="14723" b="4056"/>
          <a:stretch/>
        </p:blipFill>
        <p:spPr>
          <a:xfrm>
            <a:off x="10080510" y="2922311"/>
            <a:ext cx="440877" cy="351185"/>
          </a:xfrm>
          <a:prstGeom prst="rect">
            <a:avLst/>
          </a:prstGeom>
        </p:spPr>
      </p:pic>
      <p:sp>
        <p:nvSpPr>
          <p:cNvPr id="16" name="Text Placeholder 12">
            <a:extLst>
              <a:ext uri="{FF2B5EF4-FFF2-40B4-BE49-F238E27FC236}">
                <a16:creationId xmlns:a16="http://schemas.microsoft.com/office/drawing/2014/main" id="{F1594A3C-BDAF-7FC1-6E9E-152F041A31A7}"/>
              </a:ext>
            </a:extLst>
          </p:cNvPr>
          <p:cNvSpPr txBox="1">
            <a:spLocks/>
          </p:cNvSpPr>
          <p:nvPr/>
        </p:nvSpPr>
        <p:spPr>
          <a:xfrm>
            <a:off x="875375" y="6418544"/>
            <a:ext cx="10842133" cy="4347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BSC, Best supportive care; ICER, Incremental cost-effectiveness ratio</a:t>
            </a:r>
          </a:p>
          <a:p>
            <a:r>
              <a:rPr lang="en-GB"/>
              <a:t> </a:t>
            </a:r>
          </a:p>
        </p:txBody>
      </p:sp>
    </p:spTree>
    <p:extLst>
      <p:ext uri="{BB962C8B-B14F-4D97-AF65-F5344CB8AC3E}">
        <p14:creationId xmlns:p14="http://schemas.microsoft.com/office/powerpoint/2010/main" val="420778163"/>
      </p:ext>
    </p:extLst>
  </p:cSld>
  <p:clrMapOvr>
    <a:masterClrMapping/>
  </p:clrMapOvr>
</p:sld>
</file>

<file path=ppt/theme/theme1.xml><?xml version="1.0" encoding="utf-8"?>
<a:theme xmlns:a="http://schemas.openxmlformats.org/drawingml/2006/main" name="NICE">
  <a:themeElements>
    <a:clrScheme name="NICE colour palette">
      <a:dk1>
        <a:srgbClr val="000000"/>
      </a:dk1>
      <a:lt1>
        <a:srgbClr val="FFFFFF"/>
      </a:lt1>
      <a:dk2>
        <a:srgbClr val="00436C"/>
      </a:dk2>
      <a:lt2>
        <a:srgbClr val="F7F3F1"/>
      </a:lt2>
      <a:accent1>
        <a:srgbClr val="228096"/>
      </a:accent1>
      <a:accent2>
        <a:srgbClr val="00436C"/>
      </a:accent2>
      <a:accent3>
        <a:srgbClr val="EAD054"/>
      </a:accent3>
      <a:accent4>
        <a:srgbClr val="EDD8CD"/>
      </a:accent4>
      <a:accent5>
        <a:srgbClr val="37916D"/>
      </a:accent5>
      <a:accent6>
        <a:srgbClr val="D07B4C"/>
      </a:accent6>
      <a:hlink>
        <a:srgbClr val="0000FF"/>
      </a:hlink>
      <a:folHlink>
        <a:srgbClr val="0000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BLANK">
      <a:srgbClr val="FFFFFF"/>
    </a:custClr>
    <a:custClr name="Black 100%">
      <a:srgbClr val="000000"/>
    </a:custClr>
    <a:custClr name="Soft cream 100%">
      <a:srgbClr val="DED5CA"/>
    </a:custClr>
    <a:custClr name="BLANK">
      <a:srgbClr val="FFFFFF"/>
    </a:custClr>
    <a:custClr name="Bold teal 100%">
      <a:srgbClr val="228096"/>
    </a:custClr>
    <a:custClr name="Deep blue 100%">
      <a:srgbClr val="00436C"/>
    </a:custClr>
    <a:custClr name="Positive yellow 100%">
      <a:srgbClr val="EAD054"/>
    </a:custClr>
    <a:custClr name="Warm pink 100%">
      <a:srgbClr val="EDD8CD"/>
    </a:custClr>
    <a:custClr name="Balanced green 100%">
      <a:srgbClr val="37906D"/>
    </a:custClr>
    <a:custClr name="Natural tan 100%">
      <a:srgbClr val="D07B4D"/>
    </a:custClr>
    <a:custClr name="BLANK">
      <a:srgbClr val="FFFFFF"/>
    </a:custClr>
    <a:custClr name="Black 75%">
      <a:srgbClr val="404040"/>
    </a:custClr>
    <a:custClr name="Soft cream 75%">
      <a:srgbClr val="E6E0D7"/>
    </a:custClr>
    <a:custClr name="BLANK">
      <a:srgbClr val="FFFFFF"/>
    </a:custClr>
    <a:custClr name="Bold teal 75%">
      <a:srgbClr val="59A0B0"/>
    </a:custClr>
    <a:custClr name="Deep blue 75%">
      <a:srgbClr val="407291"/>
    </a:custClr>
    <a:custClr name="Positive yellow 75%">
      <a:srgbClr val="EFDC7F"/>
    </a:custClr>
    <a:custClr name="Warm pink 75%">
      <a:srgbClr val="F2E2D9"/>
    </a:custClr>
    <a:custClr name="Balanced green 75%">
      <a:srgbClr val="69AC91"/>
    </a:custClr>
    <a:custClr name="Natural tan 75%">
      <a:srgbClr val="DC9C7A"/>
    </a:custClr>
    <a:custClr name="BLANK">
      <a:srgbClr val="FFFFFF"/>
    </a:custClr>
    <a:custClr name="Black 50%">
      <a:srgbClr val="808080"/>
    </a:custClr>
    <a:custClr name="Soft cream 50%">
      <a:srgbClr val="EEEAE4"/>
    </a:custClr>
    <a:custClr name="BLANK">
      <a:srgbClr val="FFFFFF"/>
    </a:custClr>
    <a:custClr name="Bold teal 50%">
      <a:srgbClr val="91C0CB"/>
    </a:custClr>
    <a:custClr name="Deep blue 50%">
      <a:srgbClr val="80A1B5"/>
    </a:custClr>
    <a:custClr name="Positive yellow 50%">
      <a:srgbClr val="F4E8AA"/>
    </a:custClr>
    <a:custClr name="Warm pink 50%">
      <a:srgbClr val="F6ECE6"/>
    </a:custClr>
    <a:custClr name="Balanced green 50%">
      <a:srgbClr val="9BC8B6"/>
    </a:custClr>
    <a:custClr name="Natural tan 50%">
      <a:srgbClr val="E7BDA6"/>
    </a:custClr>
    <a:custClr name="BLANK">
      <a:srgbClr val="FFFFFF"/>
    </a:custClr>
    <a:custClr name="Black 25%">
      <a:srgbClr val="BFBFBF"/>
    </a:custClr>
    <a:custClr name="Soft cream 25%">
      <a:srgbClr val="F7F4F1"/>
    </a:custClr>
    <a:custClr name="BLANK">
      <a:srgbClr val="FFFFFF"/>
    </a:custClr>
    <a:custClr name="Bold teal 25%">
      <a:srgbClr val="C8E0E6"/>
    </a:custClr>
    <a:custClr name="Deep blue 25%">
      <a:srgbClr val="BFD0DA"/>
    </a:custClr>
    <a:custClr name="Positive yellow 25%">
      <a:srgbClr val="FAF3D4"/>
    </a:custClr>
    <a:custClr name="Warm pink 25%">
      <a:srgbClr val="FBF5F2"/>
    </a:custClr>
    <a:custClr name="Balanced green 25%">
      <a:srgbClr val="CDE3DA"/>
    </a:custClr>
    <a:custClr name="Natural tan 25%">
      <a:srgbClr val="F3DED3"/>
    </a:custClr>
  </a:custClrLst>
  <a:extLst>
    <a:ext uri="{05A4C25C-085E-4340-85A3-A5531E510DB2}">
      <thm15:themeFamily xmlns:thm15="http://schemas.microsoft.com/office/thememl/2012/main" name="STA 2022 committee slide template Jan 2024.pptx" id="{21161A22-A485-49FA-B419-B7ACEB40ED3D}" vid="{30885D44-CD1F-4E81-BF3A-4BA859D0483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NICE PowerPoint" ma:contentTypeID="0x010100F680B129F59A5A4D81BCA8B27066CAF000B09FABD81ACC4B40A282622BFDCC89EF" ma:contentTypeVersion="5" ma:contentTypeDescription="" ma:contentTypeScope="" ma:versionID="c74337c902a19fee641ccdb541e7c620">
  <xsd:schema xmlns:xsd="http://www.w3.org/2001/XMLSchema" xmlns:xs="http://www.w3.org/2001/XMLSchema" xmlns:p="http://schemas.microsoft.com/office/2006/metadata/properties" targetNamespace="http://schemas.microsoft.com/office/2006/metadata/properties" ma:root="true" ma:fieldsID="b764bea3eb9b1a5be8fd57fac5fb459b">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haredContentType xmlns="Microsoft.SharePoint.Taxonomy.ContentTypeSync" SourceId="9abb4586-6e39-4769-a9e9-e64cee0e77fc" ContentTypeId="0x010100F680B129F59A5A4D81BCA8B27066CAF0" PreviousValue="false"/>
</file>

<file path=customXml/itemProps1.xml><?xml version="1.0" encoding="utf-8"?>
<ds:datastoreItem xmlns:ds="http://schemas.openxmlformats.org/officeDocument/2006/customXml" ds:itemID="{A07113FC-BF45-467C-B06B-0E481FA533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506D4A81-9AA7-4839-9F7C-49A81BAA6B43}">
  <ds:schemaRefs>
    <ds:schemaRef ds:uri="http://www.w3.org/XML/1998/namespace"/>
    <ds:schemaRef ds:uri="http://purl.org/dc/dcmitype/"/>
    <ds:schemaRef ds:uri="http://purl.org/dc/elements/1.1/"/>
    <ds:schemaRef ds:uri="http://schemas.openxmlformats.org/package/2006/metadata/core-properties"/>
    <ds:schemaRef ds:uri="http://schemas.microsoft.com/office/2006/documentManagement/types"/>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581EC78B-BD21-4F7D-A745-F4837912BCCE}">
  <ds:schemaRefs>
    <ds:schemaRef ds:uri="http://schemas.microsoft.com/sharepoint/v3/contenttype/forms"/>
  </ds:schemaRefs>
</ds:datastoreItem>
</file>

<file path=customXml/itemProps4.xml><?xml version="1.0" encoding="utf-8"?>
<ds:datastoreItem xmlns:ds="http://schemas.openxmlformats.org/officeDocument/2006/customXml" ds:itemID="{01BB6F7D-A4C4-4E1A-A68B-0ECB20CAD806}">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STA 2022 committee slide template Jan 2024</Template>
  <TotalTime>55</TotalTime>
  <Words>10043</Words>
  <Application>Microsoft Office PowerPoint</Application>
  <PresentationFormat>Widescreen</PresentationFormat>
  <Paragraphs>1020</Paragraphs>
  <Slides>50</Slides>
  <Notes>50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50</vt:i4>
      </vt:variant>
    </vt:vector>
  </HeadingPairs>
  <TitlesOfParts>
    <vt:vector size="56" baseType="lpstr">
      <vt:lpstr>Arial</vt:lpstr>
      <vt:lpstr>Segoe UI</vt:lpstr>
      <vt:lpstr>Symbol</vt:lpstr>
      <vt:lpstr>Times New Roman</vt:lpstr>
      <vt:lpstr>Wingdings</vt:lpstr>
      <vt:lpstr>NICE</vt:lpstr>
      <vt:lpstr>Bimekizumab for treating moderate to severe hidradenitis suppurativa</vt:lpstr>
      <vt:lpstr>Bimekizumab for treating moderate to severe hidradenitis suppurativa</vt:lpstr>
      <vt:lpstr>Background on hidradenitis suppurativa (HS) </vt:lpstr>
      <vt:lpstr>Clinical perspectives </vt:lpstr>
      <vt:lpstr>Patient perspectives</vt:lpstr>
      <vt:lpstr>Equality considerations</vt:lpstr>
      <vt:lpstr>Treatment pathway</vt:lpstr>
      <vt:lpstr>Bimekizumab (Bimzelx, UCB)</vt:lpstr>
      <vt:lpstr>Key issues for discussion - clinical</vt:lpstr>
      <vt:lpstr>Key issues for discussion - model</vt:lpstr>
      <vt:lpstr>Bimekizumab for treating moderate to severe hidradenitis suppurativa</vt:lpstr>
      <vt:lpstr>Key clinical trial </vt:lpstr>
      <vt:lpstr>BE HEARD trials primary outcome summary results</vt:lpstr>
      <vt:lpstr>NMA overview (1)</vt:lpstr>
      <vt:lpstr>NMA overview (2)</vt:lpstr>
      <vt:lpstr>Limited evidence on people with prior exposure to adalimumab</vt:lpstr>
      <vt:lpstr>Limited evidence for people receiving the recommended dosing schedule for bimekizumab</vt:lpstr>
      <vt:lpstr>Lack of direct evidence comparing bimekizumab with secukinumab</vt:lpstr>
      <vt:lpstr>Bimekizumab for treating moderate to severe hidradenitis suppurativa</vt:lpstr>
      <vt:lpstr>Company’s model overview </vt:lpstr>
      <vt:lpstr>Key issue: Third-line use of adalimumab following discontinuation of bimekizumab and secukinumab</vt:lpstr>
      <vt:lpstr>Key issue: Up-titration of secukinumab</vt:lpstr>
      <vt:lpstr>Key issue: Implementation of stopping rule for secondary non-responders  </vt:lpstr>
      <vt:lpstr>Efficacy and extrapolation in company base case</vt:lpstr>
      <vt:lpstr>Key issue: Constraints imposed on BSC maintenance phase transitions  </vt:lpstr>
      <vt:lpstr>Key issue: Durable response assumption on BSC </vt:lpstr>
      <vt:lpstr>Key issue: Application of placebo response outcomes to people who discontinue active treatment</vt:lpstr>
      <vt:lpstr>Key issue: Selective imposition of mortality </vt:lpstr>
      <vt:lpstr>Key issue: Analysis and implementation of utilities  </vt:lpstr>
      <vt:lpstr>Key issue: Analysis and implementation of utilities</vt:lpstr>
      <vt:lpstr>Summary of differences in company and EAG base cases (1)</vt:lpstr>
      <vt:lpstr>Summary of differences in company and EAG base cases (2)</vt:lpstr>
      <vt:lpstr>Summary of differences in company and EAG base cases (3)</vt:lpstr>
      <vt:lpstr>Cost-effectiveness results</vt:lpstr>
      <vt:lpstr>Key committee questions - clinical</vt:lpstr>
      <vt:lpstr>Key committee questions - cost</vt:lpstr>
      <vt:lpstr>Key committee questions - cost</vt:lpstr>
      <vt:lpstr>PowerPoint Presentation</vt:lpstr>
      <vt:lpstr>BE HEARD I and II Trial design</vt:lpstr>
      <vt:lpstr>Adverse events </vt:lpstr>
      <vt:lpstr>BE HEARD trials HiSCR outcome summary results</vt:lpstr>
      <vt:lpstr>BE HEARD trials HiSCR outcome summary results for biologic-experienced population</vt:lpstr>
      <vt:lpstr>MAIC overview</vt:lpstr>
      <vt:lpstr>How company incorporated evidence into base case model (1)</vt:lpstr>
      <vt:lpstr>How company incorporated evidence into base case model (2)</vt:lpstr>
      <vt:lpstr>How company incorporated evidence into base case model (3)</vt:lpstr>
      <vt:lpstr>Analysis and implementation of utilities</vt:lpstr>
      <vt:lpstr>Other issues</vt:lpstr>
      <vt:lpstr>EAG scenarios applied to company base case </vt:lpstr>
      <vt:lpstr>EAG scenarios applied to company base case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use this PowerPoint template</dc:title>
  <dc:creator>Summaya Mohammad</dc:creator>
  <cp:lastModifiedBy>Marcia Miller</cp:lastModifiedBy>
  <cp:revision>5</cp:revision>
  <dcterms:created xsi:type="dcterms:W3CDTF">2024-03-04T18:15:01Z</dcterms:created>
  <dcterms:modified xsi:type="dcterms:W3CDTF">2024-10-01T10:35:38Z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69d85d5-6d9e-4305-a294-1f636ec0f2d6_Enabled">
    <vt:lpwstr>true</vt:lpwstr>
  </property>
  <property fmtid="{D5CDD505-2E9C-101B-9397-08002B2CF9AE}" pid="3" name="MSIP_Label_c69d85d5-6d9e-4305-a294-1f636ec0f2d6_SetDate">
    <vt:lpwstr>2023-06-06T08:52:22Z</vt:lpwstr>
  </property>
  <property fmtid="{D5CDD505-2E9C-101B-9397-08002B2CF9AE}" pid="4" name="MSIP_Label_c69d85d5-6d9e-4305-a294-1f636ec0f2d6_Method">
    <vt:lpwstr>Standard</vt:lpwstr>
  </property>
  <property fmtid="{D5CDD505-2E9C-101B-9397-08002B2CF9AE}" pid="5" name="MSIP_Label_c69d85d5-6d9e-4305-a294-1f636ec0f2d6_Name">
    <vt:lpwstr>OFFICIAL</vt:lpwstr>
  </property>
  <property fmtid="{D5CDD505-2E9C-101B-9397-08002B2CF9AE}" pid="6" name="MSIP_Label_c69d85d5-6d9e-4305-a294-1f636ec0f2d6_SiteId">
    <vt:lpwstr>6030f479-b342-472d-a5dd-740ff7538de9</vt:lpwstr>
  </property>
  <property fmtid="{D5CDD505-2E9C-101B-9397-08002B2CF9AE}" pid="7" name="MSIP_Label_c69d85d5-6d9e-4305-a294-1f636ec0f2d6_ActionId">
    <vt:lpwstr>3592bedb-0887-4889-a00b-955ebe06d3f5</vt:lpwstr>
  </property>
  <property fmtid="{D5CDD505-2E9C-101B-9397-08002B2CF9AE}" pid="8" name="MSIP_Label_c69d85d5-6d9e-4305-a294-1f636ec0f2d6_ContentBits">
    <vt:lpwstr>0</vt:lpwstr>
  </property>
  <property fmtid="{D5CDD505-2E9C-101B-9397-08002B2CF9AE}" pid="9" name="ContentTypeId">
    <vt:lpwstr>0x010100F680B129F59A5A4D81BCA8B27066CAF000B09FABD81ACC4B40A282622BFDCC89EF</vt:lpwstr>
  </property>
  <property fmtid="{D5CDD505-2E9C-101B-9397-08002B2CF9AE}" pid="10" name="MediaServiceImageTags">
    <vt:lpwstr/>
  </property>
  <property fmtid="{D5CDD505-2E9C-101B-9397-08002B2CF9AE}" pid="11" name="Condition category">
    <vt:lpwstr/>
  </property>
  <property fmtid="{D5CDD505-2E9C-101B-9397-08002B2CF9AE}" pid="12" name="lcf76f155ced4ddcb4097134ff3c332f">
    <vt:lpwstr/>
  </property>
  <property fmtid="{D5CDD505-2E9C-101B-9397-08002B2CF9AE}" pid="13" name="e18a3a9fb01f4e1185d6fd80a961dfc5">
    <vt:lpwstr/>
  </property>
  <property fmtid="{D5CDD505-2E9C-101B-9397-08002B2CF9AE}" pid="14" name="TaxCatchAll">
    <vt:lpwstr/>
  </property>
</Properties>
</file>