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1"/>
  </p:sldMasterIdLst>
  <p:notesMasterIdLst>
    <p:notesMasterId r:id="rId48"/>
  </p:notesMasterIdLst>
  <p:handoutMasterIdLst>
    <p:handoutMasterId r:id="rId49"/>
  </p:handoutMasterIdLst>
  <p:sldIdLst>
    <p:sldId id="339" r:id="rId2"/>
    <p:sldId id="1797" r:id="rId3"/>
    <p:sldId id="2234" r:id="rId4"/>
    <p:sldId id="2232" r:id="rId5"/>
    <p:sldId id="2106" r:id="rId6"/>
    <p:sldId id="2183" r:id="rId7"/>
    <p:sldId id="345" r:id="rId8"/>
    <p:sldId id="358" r:id="rId9"/>
    <p:sldId id="2285" r:id="rId10"/>
    <p:sldId id="2279" r:id="rId11"/>
    <p:sldId id="2275" r:id="rId12"/>
    <p:sldId id="2241" r:id="rId13"/>
    <p:sldId id="2323" r:id="rId14"/>
    <p:sldId id="2276" r:id="rId15"/>
    <p:sldId id="2303" r:id="rId16"/>
    <p:sldId id="2316" r:id="rId17"/>
    <p:sldId id="2327" r:id="rId18"/>
    <p:sldId id="2306" r:id="rId19"/>
    <p:sldId id="2191" r:id="rId20"/>
    <p:sldId id="2216" r:id="rId21"/>
    <p:sldId id="2308" r:id="rId22"/>
    <p:sldId id="2328" r:id="rId23"/>
    <p:sldId id="2319" r:id="rId24"/>
    <p:sldId id="2238" r:id="rId25"/>
    <p:sldId id="2320" r:id="rId26"/>
    <p:sldId id="2295" r:id="rId27"/>
    <p:sldId id="2324" r:id="rId28"/>
    <p:sldId id="1813" r:id="rId29"/>
    <p:sldId id="1809" r:id="rId30"/>
    <p:sldId id="1823" r:id="rId31"/>
    <p:sldId id="370" r:id="rId32"/>
    <p:sldId id="1800" r:id="rId33"/>
    <p:sldId id="376" r:id="rId34"/>
    <p:sldId id="2236" r:id="rId35"/>
    <p:sldId id="2302" r:id="rId36"/>
    <p:sldId id="2325" r:id="rId37"/>
    <p:sldId id="2237" r:id="rId38"/>
    <p:sldId id="2296" r:id="rId39"/>
    <p:sldId id="2307" r:id="rId40"/>
    <p:sldId id="2309" r:id="rId41"/>
    <p:sldId id="2240" r:id="rId42"/>
    <p:sldId id="2246" r:id="rId43"/>
    <p:sldId id="2291" r:id="rId44"/>
    <p:sldId id="2315" r:id="rId45"/>
    <p:sldId id="2310" r:id="rId46"/>
    <p:sldId id="2155" r:id="rId47"/>
  </p:sldIdLst>
  <p:sldSz cx="12192000" cy="6858000"/>
  <p:notesSz cx="6858000" cy="9144000"/>
  <p:embeddedFontLst>
    <p:embeddedFont>
      <p:font typeface="Inter" panose="02000503000000020004" pitchFamily="2" charset="0"/>
      <p:regular r:id="rId50"/>
    </p:embeddedFont>
    <p:embeddedFont>
      <p:font typeface="Lato" panose="020F0502020204030203" pitchFamily="34" charset="0"/>
      <p:regular r:id="rId51"/>
      <p:bold r:id="rId52"/>
      <p:italic r:id="rId53"/>
      <p:boldItalic r:id="rId54"/>
    </p:embeddedFont>
    <p:embeddedFont>
      <p:font typeface="Vivaldi" panose="03020602050506090804" pitchFamily="66" charset="0"/>
      <p: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4FA87308-A1A1-4C25-A091-279FC6A6ABF9}">
          <p14:sldIdLst>
            <p14:sldId id="339"/>
          </p14:sldIdLst>
        </p14:section>
        <p14:section name="Key issues and background" id="{82830923-5B2F-49DB-A92A-6F0DA7D4CB7C}">
          <p14:sldIdLst>
            <p14:sldId id="1797"/>
            <p14:sldId id="2234"/>
            <p14:sldId id="2232"/>
            <p14:sldId id="2106"/>
            <p14:sldId id="2183"/>
            <p14:sldId id="345"/>
            <p14:sldId id="358"/>
          </p14:sldIdLst>
        </p14:section>
        <p14:section name="Clinical section" id="{D9A1ED2B-7F3A-4A7E-9630-55F6414DCECE}">
          <p14:sldIdLst>
            <p14:sldId id="2285"/>
            <p14:sldId id="2279"/>
            <p14:sldId id="2275"/>
            <p14:sldId id="2241"/>
            <p14:sldId id="2323"/>
            <p14:sldId id="2276"/>
            <p14:sldId id="2303"/>
            <p14:sldId id="2316"/>
            <p14:sldId id="2327"/>
            <p14:sldId id="2306"/>
            <p14:sldId id="2191"/>
          </p14:sldIdLst>
        </p14:section>
        <p14:section name="Cost-effectivness" id="{B1ADAA79-5AB9-406E-A761-9CAA1A974C87}">
          <p14:sldIdLst>
            <p14:sldId id="2216"/>
            <p14:sldId id="2308"/>
            <p14:sldId id="2328"/>
            <p14:sldId id="2319"/>
            <p14:sldId id="2238"/>
            <p14:sldId id="2320"/>
            <p14:sldId id="2295"/>
            <p14:sldId id="2324"/>
            <p14:sldId id="1813"/>
            <p14:sldId id="1809"/>
            <p14:sldId id="1823"/>
            <p14:sldId id="370"/>
            <p14:sldId id="1800"/>
            <p14:sldId id="376"/>
            <p14:sldId id="2236"/>
            <p14:sldId id="2302"/>
            <p14:sldId id="2325"/>
            <p14:sldId id="2237"/>
            <p14:sldId id="2296"/>
            <p14:sldId id="2307"/>
            <p14:sldId id="2309"/>
            <p14:sldId id="2240"/>
            <p14:sldId id="2246"/>
            <p14:sldId id="2291"/>
            <p14:sldId id="2315"/>
            <p14:sldId id="2310"/>
            <p14:sldId id="215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ADD0F-B62A-DBC1-4450-74A5433EAE92}" name="Victoria Kelly" initials="VK" userId="S::Victoria.Kelly@nice.org.uk::b3cb38c1-50f8-416d-a7ac-e58820acd664" providerId="AD"/>
  <p188:author id="{3EE6FD3A-8E8F-4CB8-AE17-BF9610D250C6}" name="Eleanor Donegan" initials="ED" userId="S::Eleanor.Donegan@nice.org.uk::80e05966-f039-4f54-9598-de2728b10b4c" providerId="AD"/>
  <p188:author id="{2DE93757-9A70-FFCB-2D05-C0781C719F5C}" name="Mary Hughes" initials="MH" userId="S::Mary.Hughes@nice.org.uk::c42b8133-3957-4741-8b3b-769b19e0ca29" providerId="AD"/>
  <p188:author id="{4DAF515A-6566-6455-6A58-5008825975D3}" name="Yelan Guo" initials="YG" userId="S::Yelan.Guo@nice.org.uk::095e26c1-70a2-437b-ab3c-6f7a4b4dcfcd" providerId="AD"/>
  <p188:author id="{7C43795C-09E3-8FF3-9007-890DEFBDDE4B}" name="Harsimran Sarpal" initials="HS" userId="S::Harsimran.Sarpal@nice.org.uk::ecb7fd74-0e07-4530-a046-3ff207cf16f7" providerId="AD"/>
  <p188:author id="{B70F3265-A59A-B0A1-ED3C-DF451EB2BF86}" name="Zain Hussain" initials="ZH" userId="S::Zain.Hussain@nice.org.uk::6bb0b37e-cc1e-46da-918b-e9b499e72558" providerId="AD"/>
  <p188:author id="{6DA51B92-5A52-F8F8-8436-3B6BE7A432FC}" name="Lizzie Walker" initials="LW" userId="S::Lizzie.Walker@nice.org.uk::b92d9012-d16e-48b3-91f9-97fc232c87ba" providerId="AD"/>
  <p188:author id="{601621E2-CDE1-4EFE-36F2-B328AE3CF8B3}" name="Charles Crawley" initials="CC" userId="0b0d8313b50819b9" providerId="Windows Live"/>
  <p188:author id="{ED57C0E6-A38B-F1DB-9914-9C4C4855C0FA}" name="Pracz Anna (GM-JCT)" initials="PA(J" userId="S-1-5-21-1989025133-2135616333-3276069599-71732" providerId="AD"/>
  <p188:author id="{D007E3FF-411F-337C-D019-3756B2E5832D}" name="Eleanor Donegan" initials="ED" userId="S::Eleanor.donegan@nice.org.uk::80e05966-f039-4f54-9598-de2728b10b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mes Fotheringham" initials="JF" lastIdx="10" clrIdx="6">
    <p:extLst>
      <p:ext uri="{19B8F6BF-5375-455C-9EA6-DF929625EA0E}">
        <p15:presenceInfo xmlns:p15="http://schemas.microsoft.com/office/powerpoint/2012/main" userId="James Fotheringham" providerId="None"/>
      </p:ext>
    </p:extLst>
  </p:cmAuthor>
  <p:cmAuthor id="1" name="Kate Scott" initials="KS" lastIdx="1" clrIdx="0"/>
  <p:cmAuthor id="8" name="Victoria Kelly" initials="VK" lastIdx="6" clrIdx="7">
    <p:extLst>
      <p:ext uri="{19B8F6BF-5375-455C-9EA6-DF929625EA0E}">
        <p15:presenceInfo xmlns:p15="http://schemas.microsoft.com/office/powerpoint/2012/main" userId="S::Victoria.Kelly@nice.org.uk::b3cb38c1-50f8-416d-a7ac-e58820acd664" providerId="AD"/>
      </p:ext>
    </p:extLst>
  </p:cmAuthor>
  <p:cmAuthor id="2" name="Charlie Hewitt" initials="CH" lastIdx="56"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3"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Harsimran Sarpal" initials="HS" lastIdx="154" clrIdx="4">
    <p:extLst>
      <p:ext uri="{19B8F6BF-5375-455C-9EA6-DF929625EA0E}">
        <p15:presenceInfo xmlns:p15="http://schemas.microsoft.com/office/powerpoint/2012/main" userId="S::Harsimran.Sarpal@nice.org.uk::ecb7fd74-0e07-4530-a046-3ff207cf16f7" providerId="AD"/>
      </p:ext>
    </p:extLst>
  </p:cmAuthor>
  <p:cmAuthor id="6" name="Yelan Guo" initials="YG" lastIdx="164" clrIdx="5">
    <p:extLst>
      <p:ext uri="{19B8F6BF-5375-455C-9EA6-DF929625EA0E}">
        <p15:presenceInfo xmlns:p15="http://schemas.microsoft.com/office/powerpoint/2012/main" userId="S::Yelan.Guo@nice.org.uk::095e26c1-70a2-437b-ab3c-6f7a4b4dcf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FFFF"/>
    <a:srgbClr val="FFC000"/>
    <a:srgbClr val="D00868"/>
    <a:srgbClr val="E9EED6"/>
    <a:srgbClr val="C00000"/>
    <a:srgbClr val="00436C"/>
    <a:srgbClr val="228096"/>
    <a:srgbClr val="F7F4F1"/>
    <a:srgbClr val="FB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7" autoAdjust="0"/>
    <p:restoredTop sz="78849" autoAdjust="0"/>
  </p:normalViewPr>
  <p:slideViewPr>
    <p:cSldViewPr snapToGrid="0" snapToObjects="1">
      <p:cViewPr varScale="1">
        <p:scale>
          <a:sx n="66" d="100"/>
          <a:sy n="66" d="100"/>
        </p:scale>
        <p:origin x="1190" y="43"/>
      </p:cViewPr>
      <p:guideLst/>
    </p:cSldViewPr>
  </p:slideViewPr>
  <p:outlineViewPr>
    <p:cViewPr>
      <p:scale>
        <a:sx n="33" d="100"/>
        <a:sy n="33" d="100"/>
      </p:scale>
      <p:origin x="0" y="-3282"/>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6" d="100"/>
          <a:sy n="106" d="100"/>
        </p:scale>
        <p:origin x="444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latin typeface="Lato" panose="020F0502020204030203" pitchFamily="34" charset="0"/>
              </a:rPr>
              <a:t>Data availability</a:t>
            </a:r>
            <a:r>
              <a:rPr lang="en-GB" sz="1800" baseline="0" dirty="0">
                <a:latin typeface="Lato" panose="020F0502020204030203" pitchFamily="34" charset="0"/>
              </a:rPr>
              <a:t> in LEROS and EAP</a:t>
            </a:r>
            <a:r>
              <a:rPr lang="en-GB" sz="1800" dirty="0">
                <a:latin typeface="Lato" panose="020F0502020204030203" pitchFamily="34" charset="0"/>
              </a:rPr>
              <a:t> </a:t>
            </a:r>
          </a:p>
        </c:rich>
      </c:tx>
      <c:layout>
        <c:manualLayout>
          <c:xMode val="edge"/>
          <c:yMode val="edge"/>
          <c:x val="0.32754047543987641"/>
          <c:y val="2.786055099541141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247486408471794E-2"/>
          <c:y val="0.13774960074823472"/>
          <c:w val="0.86653036791453697"/>
          <c:h val="0.64403051123713284"/>
        </c:manualLayout>
      </c:layout>
      <c:barChart>
        <c:barDir val="col"/>
        <c:grouping val="stacked"/>
        <c:varyColors val="0"/>
        <c:ser>
          <c:idx val="1"/>
          <c:order val="1"/>
          <c:tx>
            <c:strRef>
              <c:f>Sheet1!$E$9</c:f>
              <c:strCache>
                <c:ptCount val="1"/>
                <c:pt idx="0">
                  <c:v>LEROS </c:v>
                </c:pt>
              </c:strCache>
            </c:strRef>
          </c:tx>
          <c:spPr>
            <a:solidFill>
              <a:schemeClr val="dk1">
                <a:tint val="55000"/>
              </a:schemeClr>
            </a:solidFill>
            <a:ln>
              <a:noFill/>
            </a:ln>
            <a:effectLst/>
          </c:spPr>
          <c:invertIfNegative val="0"/>
          <c:dLbls>
            <c:dLbl>
              <c:idx val="1"/>
              <c:layout>
                <c:manualLayout>
                  <c:x val="-4.5378939965019047E-3"/>
                  <c:y val="-6.0618280852981987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00993475-A81D-4853-A7DC-896BAB2324F6}" type="VALUE">
                      <a:rPr lang="en-US">
                        <a:latin typeface="Lato" panose="020F0502020204030203" pitchFamily="34" charset="0"/>
                      </a:rPr>
                      <a:pPr>
                        <a:defRPr sz="1600">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0640810256966072E-2"/>
                      <c:h val="6.9193549851696498E-2"/>
                    </c:manualLayout>
                  </c15:layout>
                  <c15:dlblFieldTable/>
                  <c15:showDataLabelsRange val="0"/>
                </c:ext>
                <c:ext xmlns:c16="http://schemas.microsoft.com/office/drawing/2014/chart" uri="{C3380CC4-5D6E-409C-BE32-E72D297353CC}">
                  <c16:uniqueId val="{00000002-F432-4A4F-BC9B-75143355C40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Sheet1!$F$7:$I$7</c:f>
              <c:strCache>
                <c:ptCount val="4"/>
                <c:pt idx="0">
                  <c:v>&gt;0</c:v>
                </c:pt>
                <c:pt idx="1">
                  <c:v>&gt;6</c:v>
                </c:pt>
                <c:pt idx="2">
                  <c:v>&gt;12</c:v>
                </c:pt>
                <c:pt idx="3">
                  <c:v>&gt;24</c:v>
                </c:pt>
              </c:strCache>
            </c:strRef>
          </c:cat>
          <c:val>
            <c:numRef>
              <c:f>Sheet1!$F$9:$I$9</c:f>
              <c:numCache>
                <c:formatCode>General</c:formatCode>
                <c:ptCount val="4"/>
                <c:pt idx="0">
                  <c:v>196</c:v>
                </c:pt>
                <c:pt idx="1">
                  <c:v>171</c:v>
                </c:pt>
                <c:pt idx="2">
                  <c:v>151</c:v>
                </c:pt>
                <c:pt idx="3">
                  <c:v>125</c:v>
                </c:pt>
              </c:numCache>
            </c:numRef>
          </c:val>
          <c:extLst>
            <c:ext xmlns:c16="http://schemas.microsoft.com/office/drawing/2014/chart" uri="{C3380CC4-5D6E-409C-BE32-E72D297353CC}">
              <c16:uniqueId val="{00000000-F432-4A4F-BC9B-75143355C408}"/>
            </c:ext>
          </c:extLst>
        </c:ser>
        <c:dLbls>
          <c:showLegendKey val="0"/>
          <c:showVal val="0"/>
          <c:showCatName val="0"/>
          <c:showSerName val="0"/>
          <c:showPercent val="0"/>
          <c:showBubbleSize val="0"/>
        </c:dLbls>
        <c:gapWidth val="85"/>
        <c:overlap val="100"/>
        <c:axId val="858051631"/>
        <c:axId val="607796032"/>
      </c:barChart>
      <c:barChart>
        <c:barDir val="col"/>
        <c:grouping val="stacked"/>
        <c:varyColors val="0"/>
        <c:ser>
          <c:idx val="0"/>
          <c:order val="0"/>
          <c:tx>
            <c:strRef>
              <c:f>Sheet1!$E$8</c:f>
              <c:strCache>
                <c:ptCount val="1"/>
                <c:pt idx="0">
                  <c:v>EAP EP</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Sheet1!$F$7:$I$7</c:f>
              <c:strCache>
                <c:ptCount val="4"/>
                <c:pt idx="0">
                  <c:v>&gt;0</c:v>
                </c:pt>
                <c:pt idx="1">
                  <c:v>&gt;6</c:v>
                </c:pt>
                <c:pt idx="2">
                  <c:v>&gt;12</c:v>
                </c:pt>
                <c:pt idx="3">
                  <c:v>&gt;24</c:v>
                </c:pt>
              </c:strCache>
            </c:strRef>
          </c:cat>
          <c:val>
            <c:numRef>
              <c:f>Sheet1!$F$8:$I$8</c:f>
              <c:numCache>
                <c:formatCode>General</c:formatCode>
                <c:ptCount val="4"/>
                <c:pt idx="0">
                  <c:v>87</c:v>
                </c:pt>
                <c:pt idx="1">
                  <c:v>81</c:v>
                </c:pt>
                <c:pt idx="2">
                  <c:v>63</c:v>
                </c:pt>
                <c:pt idx="3">
                  <c:v>42</c:v>
                </c:pt>
              </c:numCache>
            </c:numRef>
          </c:val>
          <c:extLst>
            <c:ext xmlns:c16="http://schemas.microsoft.com/office/drawing/2014/chart" uri="{C3380CC4-5D6E-409C-BE32-E72D297353CC}">
              <c16:uniqueId val="{00000001-F432-4A4F-BC9B-75143355C408}"/>
            </c:ext>
          </c:extLst>
        </c:ser>
        <c:dLbls>
          <c:showLegendKey val="0"/>
          <c:showVal val="0"/>
          <c:showCatName val="0"/>
          <c:showSerName val="0"/>
          <c:showPercent val="0"/>
          <c:showBubbleSize val="0"/>
        </c:dLbls>
        <c:gapWidth val="303"/>
        <c:overlap val="100"/>
        <c:axId val="726857423"/>
        <c:axId val="865817439"/>
      </c:barChart>
      <c:catAx>
        <c:axId val="85805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07796032"/>
        <c:crosses val="autoZero"/>
        <c:auto val="1"/>
        <c:lblAlgn val="ctr"/>
        <c:lblOffset val="100"/>
        <c:noMultiLvlLbl val="0"/>
      </c:catAx>
      <c:valAx>
        <c:axId val="6077960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58051631"/>
        <c:crosses val="autoZero"/>
        <c:crossBetween val="between"/>
      </c:valAx>
      <c:valAx>
        <c:axId val="865817439"/>
        <c:scaling>
          <c:orientation val="minMax"/>
        </c:scaling>
        <c:delete val="1"/>
        <c:axPos val="r"/>
        <c:numFmt formatCode="General" sourceLinked="1"/>
        <c:majorTickMark val="out"/>
        <c:minorTickMark val="none"/>
        <c:tickLblPos val="nextTo"/>
        <c:crossAx val="726857423"/>
        <c:crosses val="max"/>
        <c:crossBetween val="between"/>
      </c:valAx>
      <c:catAx>
        <c:axId val="726857423"/>
        <c:scaling>
          <c:orientation val="minMax"/>
        </c:scaling>
        <c:delete val="1"/>
        <c:axPos val="b"/>
        <c:numFmt formatCode="General" sourceLinked="1"/>
        <c:majorTickMark val="out"/>
        <c:minorTickMark val="none"/>
        <c:tickLblPos val="nextTo"/>
        <c:crossAx val="8658174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0.40924</cdr:x>
      <cdr:y>0.7871</cdr:y>
    </cdr:from>
    <cdr:to>
      <cdr:x>0.51815</cdr:x>
      <cdr:y>1</cdr:y>
    </cdr:to>
    <cdr:sp macro="" textlink="">
      <cdr:nvSpPr>
        <cdr:cNvPr id="2" name="TextBox 1">
          <a:extLst xmlns:a="http://schemas.openxmlformats.org/drawingml/2006/main">
            <a:ext uri="{FF2B5EF4-FFF2-40B4-BE49-F238E27FC236}">
              <a16:creationId xmlns:a16="http://schemas.microsoft.com/office/drawing/2014/main" id="{D9AE2B8C-EFAF-D730-4379-CD463B200953}"/>
            </a:ext>
          </a:extLst>
        </cdr:cNvPr>
        <cdr:cNvSpPr txBox="1"/>
      </cdr:nvSpPr>
      <cdr:spPr>
        <a:xfrm xmlns:a="http://schemas.openxmlformats.org/drawingml/2006/main">
          <a:off x="3435928" y="38241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latin typeface="Lato" panose="020F0502020204030203" pitchFamily="34" charset="0"/>
          </a:endParaRPr>
        </a:p>
      </cdr:txBody>
    </cdr:sp>
  </cdr:relSizeAnchor>
  <cdr:relSizeAnchor xmlns:cdr="http://schemas.openxmlformats.org/drawingml/2006/chartDrawing">
    <cdr:from>
      <cdr:x>0.27723</cdr:x>
      <cdr:y>0.85168</cdr:y>
    </cdr:from>
    <cdr:to>
      <cdr:x>0.42739</cdr:x>
      <cdr:y>0.91559</cdr:y>
    </cdr:to>
    <cdr:sp macro="" textlink="">
      <cdr:nvSpPr>
        <cdr:cNvPr id="3" name="TextBox 2">
          <a:extLst xmlns:a="http://schemas.openxmlformats.org/drawingml/2006/main">
            <a:ext uri="{FF2B5EF4-FFF2-40B4-BE49-F238E27FC236}">
              <a16:creationId xmlns:a16="http://schemas.microsoft.com/office/drawing/2014/main" id="{5015AB41-F42B-A584-546E-9FDE2A157C3F}"/>
            </a:ext>
          </a:extLst>
        </cdr:cNvPr>
        <cdr:cNvSpPr txBox="1"/>
      </cdr:nvSpPr>
      <cdr:spPr>
        <a:xfrm xmlns:a="http://schemas.openxmlformats.org/drawingml/2006/main">
          <a:off x="2327565" y="3657875"/>
          <a:ext cx="1260764" cy="2745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a:latin typeface="Lato" panose="020F0502020204030203" pitchFamily="34" charset="0"/>
            </a:rPr>
            <a:t>Months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Lato" panose="020F0502020204030203"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Lato" panose="020F0502020204030203" pitchFamily="34" charset="0"/>
              </a:rPr>
              <a:t>17/04/2024</a:t>
            </a:fld>
            <a:endParaRPr lang="en-GB" dirty="0">
              <a:latin typeface="Lato" panose="020F0502020204030203"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Lato" panose="020F0502020204030203"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Lato" panose="020F0502020204030203" pitchFamily="34" charset="0"/>
              </a:rPr>
              <a:t>‹#›</a:t>
            </a:fld>
            <a:endParaRPr lang="en-GB" dirty="0">
              <a:latin typeface="Lato" panose="020F0502020204030203"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ato"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ato" panose="020F0502020204030203" pitchFamily="34" charset="0"/>
              </a:defRPr>
            </a:lvl1pPr>
          </a:lstStyle>
          <a:p>
            <a:fld id="{1E0D7A42-0977-2147-8194-01C3DBCDFF3E}" type="datetimeFigureOut">
              <a:rPr lang="en-US" smtClean="0"/>
              <a:pPr/>
              <a:t>4/17/2024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at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ato" panose="020F0502020204030203"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Lato" panose="020F0502020204030203" pitchFamily="34" charset="0"/>
        <a:ea typeface="+mn-ea"/>
        <a:cs typeface="+mn-cs"/>
      </a:defRPr>
    </a:lvl2pPr>
    <a:lvl3pPr marL="914400" algn="l" defTabSz="914400" rtl="0" eaLnBrk="1" latinLnBrk="0" hangingPunct="1">
      <a:defRPr sz="1200" kern="1200">
        <a:solidFill>
          <a:schemeClr val="tx1"/>
        </a:solidFill>
        <a:latin typeface="Lato" panose="020F0502020204030203" pitchFamily="34" charset="0"/>
        <a:ea typeface="+mn-ea"/>
        <a:cs typeface="+mn-cs"/>
      </a:defRPr>
    </a:lvl3pPr>
    <a:lvl4pPr marL="1371600" algn="l" defTabSz="914400" rtl="0" eaLnBrk="1" latinLnBrk="0" hangingPunct="1">
      <a:defRPr sz="1200" kern="1200">
        <a:solidFill>
          <a:schemeClr val="tx1"/>
        </a:solidFill>
        <a:latin typeface="Lato" panose="020F0502020204030203" pitchFamily="34" charset="0"/>
        <a:ea typeface="+mn-ea"/>
        <a:cs typeface="+mn-cs"/>
      </a:defRPr>
    </a:lvl4pPr>
    <a:lvl5pPr marL="1828800" algn="l" defTabSz="914400" rtl="0" eaLnBrk="1" latinLnBrk="0" hangingPunct="1">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dirty="0"/>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Source: CS Figure 3, EAG report figure 4</a:t>
            </a:r>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dirty="0"/>
          </a:p>
        </p:txBody>
      </p:sp>
    </p:spTree>
    <p:extLst>
      <p:ext uri="{BB962C8B-B14F-4D97-AF65-F5344CB8AC3E}">
        <p14:creationId xmlns:p14="http://schemas.microsoft.com/office/powerpoint/2010/main" val="22021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figure 3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287858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Figure 1,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179533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E0ACC-98C1-EC7C-707D-E6A6DDB30C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CA3C9-9BB7-F8C6-BD28-9E1038E2C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5673B-2EDB-3810-324D-A6AFE762C7D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B74A28-F334-4E9A-BAE4-1ADF6A8F007F}"/>
              </a:ext>
            </a:extLst>
          </p:cNvPr>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2674488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 table 16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t>14</a:t>
            </a:fld>
            <a:endParaRPr lang="en-US" dirty="0"/>
          </a:p>
        </p:txBody>
      </p:sp>
    </p:spTree>
    <p:extLst>
      <p:ext uri="{BB962C8B-B14F-4D97-AF65-F5344CB8AC3E}">
        <p14:creationId xmlns:p14="http://schemas.microsoft.com/office/powerpoint/2010/main" val="331731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EAG note wide range onset on vision in RHODOS and LEROS – different populations (prevalent and incident) LEROS included people in acute, dynamic and chronic phase with 44.4% having onset of symptoms &gt; 1 year</a:t>
            </a:r>
          </a:p>
          <a:p>
            <a:r>
              <a:rPr lang="en-GB" dirty="0"/>
              <a:t>RHODOS represented people 65% in chronic phase with onset &gt; 1 year with high logMAR</a:t>
            </a:r>
          </a:p>
          <a:p>
            <a:r>
              <a:rPr lang="en-GB" dirty="0"/>
              <a:t>EAP and CaRS represented 90% people having onset &lt;1 year representing acute and dynamic phases not chronic</a:t>
            </a:r>
          </a:p>
          <a:p>
            <a:endParaRPr lang="en-GB" dirty="0"/>
          </a:p>
          <a:p>
            <a:r>
              <a:rPr lang="en-GB" dirty="0"/>
              <a:t>Source table: 14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t>15</a:t>
            </a:fld>
            <a:endParaRPr lang="en-US" dirty="0"/>
          </a:p>
        </p:txBody>
      </p:sp>
    </p:spTree>
    <p:extLst>
      <p:ext uri="{BB962C8B-B14F-4D97-AF65-F5344CB8AC3E}">
        <p14:creationId xmlns:p14="http://schemas.microsoft.com/office/powerpoint/2010/main" val="171855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 table: 14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t>16</a:t>
            </a:fld>
            <a:endParaRPr lang="en-US" dirty="0"/>
          </a:p>
        </p:txBody>
      </p:sp>
    </p:spTree>
    <p:extLst>
      <p:ext uri="{BB962C8B-B14F-4D97-AF65-F5344CB8AC3E}">
        <p14:creationId xmlns:p14="http://schemas.microsoft.com/office/powerpoint/2010/main" val="248631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FEB1D-1336-121A-BFD4-40CCD5AB9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32A47-6737-1759-9A8D-9E92F9ADE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65CD4-F8CE-7C2B-A137-F841D75F6D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FD2F67-4669-063D-11D5-DE4967D4E2DB}"/>
              </a:ext>
            </a:extLst>
          </p:cNvPr>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1427509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table19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345477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348694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66822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Figure 8, EAG report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6507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A9067-5599-EAF5-D531-5873E3CB2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C82A-53E9-F438-0E45-007114AEB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0B377-D6A8-70E0-64F8-C0349C108328}"/>
              </a:ext>
            </a:extLst>
          </p:cNvPr>
          <p:cNvSpPr>
            <a:spLocks noGrp="1"/>
          </p:cNvSpPr>
          <p:nvPr>
            <p:ph type="body" idx="1"/>
          </p:nvPr>
        </p:nvSpPr>
        <p:spPr/>
        <p:txBody>
          <a:bodyPr/>
          <a:lstStyle/>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DBA60EF6-563B-865D-C1DA-8ADB148AC2AA}"/>
              </a:ext>
            </a:extLst>
          </p:cNvPr>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3498514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AC263-6DFB-FB39-19B8-4BB1F01EC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87A18-6B02-D398-9A95-FC1895F2F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855BA-72D3-BAA8-E1B2-4E04764C9AA5}"/>
              </a:ext>
            </a:extLst>
          </p:cNvPr>
          <p:cNvSpPr>
            <a:spLocks noGrp="1"/>
          </p:cNvSpPr>
          <p:nvPr>
            <p:ph type="body" idx="1"/>
          </p:nvPr>
        </p:nvSpPr>
        <p:spPr/>
        <p:txBody>
          <a:bodyPr/>
          <a:lstStyle/>
          <a:p>
            <a:pPr marL="0" indent="0">
              <a:buFont typeface="Arial" panose="020B0604020202020204" pitchFamily="34" charset="0"/>
              <a:buNone/>
            </a:pPr>
            <a:r>
              <a:rPr lang="en-GB" dirty="0"/>
              <a:t>Source: EAG report figure 10</a:t>
            </a:r>
          </a:p>
        </p:txBody>
      </p:sp>
      <p:sp>
        <p:nvSpPr>
          <p:cNvPr id="4" name="Slide Number Placeholder 3">
            <a:extLst>
              <a:ext uri="{FF2B5EF4-FFF2-40B4-BE49-F238E27FC236}">
                <a16:creationId xmlns:a16="http://schemas.microsoft.com/office/drawing/2014/main" id="{D66E63E1-0BD8-47FE-05EB-1B99CF222DBD}"/>
              </a:ext>
            </a:extLst>
          </p:cNvPr>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270741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1321139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CAFC-9497-8ECB-1EA5-FA20368CA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9F6DC-06D9-E522-2A08-70E2A3199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E9907-5586-9E1B-99D1-019A11317E41}"/>
              </a:ext>
            </a:extLst>
          </p:cNvPr>
          <p:cNvSpPr>
            <a:spLocks noGrp="1"/>
          </p:cNvSpPr>
          <p:nvPr>
            <p:ph type="body" idx="1"/>
          </p:nvPr>
        </p:nvSpPr>
        <p:spPr/>
        <p:txBody>
          <a:bodyPr/>
          <a:lstStyle/>
          <a:p>
            <a:r>
              <a:rPr lang="en-GB" dirty="0"/>
              <a:t>Source: table 25 EAG report and EAG model</a:t>
            </a:r>
          </a:p>
        </p:txBody>
      </p:sp>
      <p:sp>
        <p:nvSpPr>
          <p:cNvPr id="4" name="Slide Number Placeholder 3">
            <a:extLst>
              <a:ext uri="{FF2B5EF4-FFF2-40B4-BE49-F238E27FC236}">
                <a16:creationId xmlns:a16="http://schemas.microsoft.com/office/drawing/2014/main" id="{C71A87C9-0515-89B3-5658-FAB3D7E1AD65}"/>
              </a:ext>
            </a:extLst>
          </p:cNvPr>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1332340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2251214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E1AAF-B3F1-FD9F-B7BF-9100FF324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33C7E-1683-BA17-4EB2-0FE8243A3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6F635-8058-57BC-2B5A-C0E1977516F5}"/>
              </a:ext>
            </a:extLst>
          </p:cNvPr>
          <p:cNvSpPr>
            <a:spLocks noGrp="1"/>
          </p:cNvSpPr>
          <p:nvPr>
            <p:ph type="body" idx="1"/>
          </p:nvPr>
        </p:nvSpPr>
        <p:spPr/>
        <p:txBody>
          <a:bodyPr/>
          <a:lstStyle/>
          <a:p>
            <a:r>
              <a:rPr lang="en-GB" dirty="0"/>
              <a:t>Source table 31 and 32 EAG report</a:t>
            </a:r>
          </a:p>
        </p:txBody>
      </p:sp>
      <p:sp>
        <p:nvSpPr>
          <p:cNvPr id="4" name="Slide Number Placeholder 3">
            <a:extLst>
              <a:ext uri="{FF2B5EF4-FFF2-40B4-BE49-F238E27FC236}">
                <a16:creationId xmlns:a16="http://schemas.microsoft.com/office/drawing/2014/main" id="{81B463CA-24DC-8A60-A662-8DE5348291A3}"/>
              </a:ext>
            </a:extLst>
          </p:cNvPr>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595628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2032991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dirty="0"/>
          </a:p>
        </p:txBody>
      </p:sp>
    </p:spTree>
    <p:extLst>
      <p:ext uri="{BB962C8B-B14F-4D97-AF65-F5344CB8AC3E}">
        <p14:creationId xmlns:p14="http://schemas.microsoft.com/office/powerpoint/2010/main" val="137236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358443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3094536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2561782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dirty="0"/>
          </a:p>
        </p:txBody>
      </p:sp>
    </p:spTree>
    <p:extLst>
      <p:ext uri="{BB962C8B-B14F-4D97-AF65-F5344CB8AC3E}">
        <p14:creationId xmlns:p14="http://schemas.microsoft.com/office/powerpoint/2010/main" val="1787176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 table 9, EAG report</a:t>
            </a:r>
          </a:p>
        </p:txBody>
      </p:sp>
      <p:sp>
        <p:nvSpPr>
          <p:cNvPr id="4" name="Slide Number Placeholder 3"/>
          <p:cNvSpPr>
            <a:spLocks noGrp="1"/>
          </p:cNvSpPr>
          <p:nvPr>
            <p:ph type="sldNum" sz="quarter" idx="5"/>
          </p:nvPr>
        </p:nvSpPr>
        <p:spPr/>
        <p:txBody>
          <a:bodyPr/>
          <a:lstStyle/>
          <a:p>
            <a:fld id="{3D92B9AF-1FF3-B64A-A57E-17202D6D58C9}" type="slidenum">
              <a:rPr lang="en-US" smtClean="0"/>
              <a:t>33</a:t>
            </a:fld>
            <a:endParaRPr lang="en-US" dirty="0"/>
          </a:p>
        </p:txBody>
      </p:sp>
    </p:spTree>
    <p:extLst>
      <p:ext uri="{BB962C8B-B14F-4D97-AF65-F5344CB8AC3E}">
        <p14:creationId xmlns:p14="http://schemas.microsoft.com/office/powerpoint/2010/main" val="2944291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Source; Table 6,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dirty="0"/>
          </a:p>
        </p:txBody>
      </p:sp>
    </p:spTree>
    <p:extLst>
      <p:ext uri="{BB962C8B-B14F-4D97-AF65-F5344CB8AC3E}">
        <p14:creationId xmlns:p14="http://schemas.microsoft.com/office/powerpoint/2010/main" val="2233890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6,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dirty="0"/>
          </a:p>
        </p:txBody>
      </p:sp>
    </p:spTree>
    <p:extLst>
      <p:ext uri="{BB962C8B-B14F-4D97-AF65-F5344CB8AC3E}">
        <p14:creationId xmlns:p14="http://schemas.microsoft.com/office/powerpoint/2010/main" val="3739628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9C1CF-5F1A-EE54-E55A-8F9074874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29DFB-9C6A-07A4-6763-9EA6DE4D0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C9F179-5477-702B-2E25-0D4ECB15CA41}"/>
              </a:ext>
            </a:extLst>
          </p:cNvPr>
          <p:cNvSpPr>
            <a:spLocks noGrp="1"/>
          </p:cNvSpPr>
          <p:nvPr>
            <p:ph type="body" idx="1"/>
          </p:nvPr>
        </p:nvSpPr>
        <p:spPr/>
        <p:txBody>
          <a:bodyPr/>
          <a:lstStyle/>
          <a:p>
            <a:r>
              <a:rPr lang="en-GB" dirty="0"/>
              <a:t>Source: EAG report table 13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988024BA-2D64-6AC1-2F69-D402B7F55F95}"/>
              </a:ext>
            </a:extLst>
          </p:cNvPr>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3979202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2387825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18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3038159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CS figure 7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125910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424945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table 24: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dirty="0"/>
          </a:p>
        </p:txBody>
      </p:sp>
    </p:spTree>
    <p:extLst>
      <p:ext uri="{BB962C8B-B14F-4D97-AF65-F5344CB8AC3E}">
        <p14:creationId xmlns:p14="http://schemas.microsoft.com/office/powerpoint/2010/main" val="2381236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Notes for the lead team</a:t>
            </a:r>
          </a:p>
          <a:p>
            <a:pPr marL="171450" indent="-171450">
              <a:buFont typeface="Arial" panose="020B0604020202020204" pitchFamily="34" charset="0"/>
              <a:buChar char="•"/>
            </a:pPr>
            <a:r>
              <a:rPr lang="en-GB" dirty="0"/>
              <a:t>Model lacks the functionality to allow idebenone and SoC transition probabilities to vary according to treatment effectiveness uncertainty the PSA fails to account for treatment effectiveness uncertainty</a:t>
            </a:r>
          </a:p>
          <a:p>
            <a:pPr marL="171450" indent="-171450">
              <a:buFont typeface="Arial" panose="020B0604020202020204" pitchFamily="34" charset="0"/>
              <a:buChar char="•"/>
            </a:pPr>
            <a:r>
              <a:rPr lang="en-GB" dirty="0"/>
              <a:t>EAG is concerned that the probabilistic results are unfit for decision making given the high degree of uncertainty in the treatment effects that are not captured in the PSA results</a:t>
            </a:r>
          </a:p>
          <a:p>
            <a:pPr marL="171450" indent="-171450">
              <a:buFont typeface="Arial" panose="020B0604020202020204" pitchFamily="34" charset="0"/>
              <a:buChar char="•"/>
            </a:pPr>
            <a:r>
              <a:rPr lang="en-GB" dirty="0"/>
              <a:t>the company’s justification for not including transition probabilities in the PSA, namely that this would lead to additionally uncertainty in the PSA results, is unfounded given that the aim of the PSA is to account for parameter uncertaint</a:t>
            </a:r>
          </a:p>
        </p:txBody>
      </p:sp>
      <p:sp>
        <p:nvSpPr>
          <p:cNvPr id="4" name="Slide Number Placeholder 3"/>
          <p:cNvSpPr>
            <a:spLocks noGrp="1"/>
          </p:cNvSpPr>
          <p:nvPr>
            <p:ph type="sldNum" sz="quarter" idx="5"/>
          </p:nvPr>
        </p:nvSpPr>
        <p:spPr/>
        <p:txBody>
          <a:bodyPr/>
          <a:lstStyle/>
          <a:p>
            <a:fld id="{3D92B9AF-1FF3-B64A-A57E-17202D6D58C9}" type="slidenum">
              <a:rPr lang="en-US" smtClean="0"/>
              <a:pPr/>
              <a:t>41</a:t>
            </a:fld>
            <a:endParaRPr lang="en-US" dirty="0"/>
          </a:p>
        </p:txBody>
      </p:sp>
    </p:spTree>
    <p:extLst>
      <p:ext uri="{BB962C8B-B14F-4D97-AF65-F5344CB8AC3E}">
        <p14:creationId xmlns:p14="http://schemas.microsoft.com/office/powerpoint/2010/main" val="3369066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Figure 21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dirty="0"/>
          </a:p>
        </p:txBody>
      </p:sp>
    </p:spTree>
    <p:extLst>
      <p:ext uri="{BB962C8B-B14F-4D97-AF65-F5344CB8AC3E}">
        <p14:creationId xmlns:p14="http://schemas.microsoft.com/office/powerpoint/2010/main" val="492134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43</a:t>
            </a:fld>
            <a:endParaRPr lang="en-US" dirty="0"/>
          </a:p>
        </p:txBody>
      </p:sp>
    </p:spTree>
    <p:extLst>
      <p:ext uri="{BB962C8B-B14F-4D97-AF65-F5344CB8AC3E}">
        <p14:creationId xmlns:p14="http://schemas.microsoft.com/office/powerpoint/2010/main" val="1517575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section B.3.2.2. CS</a:t>
            </a:r>
          </a:p>
        </p:txBody>
      </p:sp>
      <p:sp>
        <p:nvSpPr>
          <p:cNvPr id="4" name="Slide Number Placeholder 3"/>
          <p:cNvSpPr>
            <a:spLocks noGrp="1"/>
          </p:cNvSpPr>
          <p:nvPr>
            <p:ph type="sldNum" sz="quarter" idx="5"/>
          </p:nvPr>
        </p:nvSpPr>
        <p:spPr/>
        <p:txBody>
          <a:bodyPr/>
          <a:lstStyle/>
          <a:p>
            <a:fld id="{3D92B9AF-1FF3-B64A-A57E-17202D6D58C9}" type="slidenum">
              <a:rPr lang="en-US" smtClean="0"/>
              <a:pPr/>
              <a:t>44</a:t>
            </a:fld>
            <a:endParaRPr lang="en-US" dirty="0"/>
          </a:p>
        </p:txBody>
      </p:sp>
    </p:spTree>
    <p:extLst>
      <p:ext uri="{BB962C8B-B14F-4D97-AF65-F5344CB8AC3E}">
        <p14:creationId xmlns:p14="http://schemas.microsoft.com/office/powerpoint/2010/main" val="58380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45</a:t>
            </a:fld>
            <a:endParaRPr lang="en-US" dirty="0"/>
          </a:p>
        </p:txBody>
      </p:sp>
    </p:spTree>
    <p:extLst>
      <p:ext uri="{BB962C8B-B14F-4D97-AF65-F5344CB8AC3E}">
        <p14:creationId xmlns:p14="http://schemas.microsoft.com/office/powerpoint/2010/main" val="3716505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46</a:t>
            </a:fld>
            <a:endParaRPr lang="en-US" dirty="0"/>
          </a:p>
        </p:txBody>
      </p:sp>
    </p:spTree>
    <p:extLst>
      <p:ext uri="{BB962C8B-B14F-4D97-AF65-F5344CB8AC3E}">
        <p14:creationId xmlns:p14="http://schemas.microsoft.com/office/powerpoint/2010/main" val="105026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Source; expert submissions</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393863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dirty="0"/>
          </a:p>
        </p:txBody>
      </p:sp>
    </p:spTree>
    <p:extLst>
      <p:ext uri="{BB962C8B-B14F-4D97-AF65-F5344CB8AC3E}">
        <p14:creationId xmlns:p14="http://schemas.microsoft.com/office/powerpoint/2010/main" val="51906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Source: table 2, CS</a:t>
            </a:r>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dirty="0"/>
          </a:p>
        </p:txBody>
      </p:sp>
    </p:spTree>
    <p:extLst>
      <p:ext uri="{BB962C8B-B14F-4D97-AF65-F5344CB8AC3E}">
        <p14:creationId xmlns:p14="http://schemas.microsoft.com/office/powerpoint/2010/main" val="623575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dirty="0"/>
          </a:p>
        </p:txBody>
      </p:sp>
    </p:spTree>
    <p:extLst>
      <p:ext uri="{BB962C8B-B14F-4D97-AF65-F5344CB8AC3E}">
        <p14:creationId xmlns:p14="http://schemas.microsoft.com/office/powerpoint/2010/main" val="401639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dirty="0"/>
          </a:p>
        </p:txBody>
      </p:sp>
    </p:spTree>
    <p:extLst>
      <p:ext uri="{BB962C8B-B14F-4D97-AF65-F5344CB8AC3E}">
        <p14:creationId xmlns:p14="http://schemas.microsoft.com/office/powerpoint/2010/main" val="181492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Lato" panose="020F0502020204030203"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Lato" panose="020F0502020204030203"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bg1"/>
                </a:solidFill>
                <a:latin typeface="Lato" panose="020F0502020204030203" pitchFamily="34" charset="0"/>
                <a:ea typeface="Lato" panose="020F0502020204030203" pitchFamily="34" charset="0"/>
              </a:defRPr>
            </a:lvl2pPr>
            <a:lvl3pPr>
              <a:lnSpc>
                <a:spcPct val="150000"/>
              </a:lnSpc>
              <a:defRPr sz="1800">
                <a:solidFill>
                  <a:schemeClr val="bg1"/>
                </a:solidFill>
                <a:latin typeface="Lato" panose="020F0502020204030203" pitchFamily="34" charset="0"/>
                <a:ea typeface="Lato" panose="020F0502020204030203" pitchFamily="34" charset="0"/>
              </a:defRPr>
            </a:lvl3pPr>
            <a:lvl4pPr>
              <a:lnSpc>
                <a:spcPct val="150000"/>
              </a:lnSpc>
              <a:defRPr sz="1800">
                <a:solidFill>
                  <a:schemeClr val="bg1"/>
                </a:solidFill>
                <a:latin typeface="Lato" panose="020F0502020204030203" pitchFamily="34" charset="0"/>
                <a:ea typeface="Lato" panose="020F0502020204030203" pitchFamily="34" charset="0"/>
              </a:defRPr>
            </a:lvl4pPr>
            <a:lvl5pPr>
              <a:lnSpc>
                <a:spcPct val="150000"/>
              </a:lnSpc>
              <a:defRPr sz="1800">
                <a:solidFill>
                  <a:schemeClr val="bg1"/>
                </a:solidFill>
                <a:latin typeface="Lato" panose="020F0502020204030203" pitchFamily="34" charset="0"/>
                <a:ea typeface="Lato" panose="020F0502020204030203" pitchFamily="34"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bg1"/>
                </a:solidFill>
                <a:latin typeface="Lato" panose="020F0502020204030203" pitchFamily="34" charset="0"/>
                <a:ea typeface="Lato" panose="020F0502020204030203" pitchFamily="34" charset="0"/>
              </a:defRPr>
            </a:lvl2pPr>
            <a:lvl3pPr>
              <a:lnSpc>
                <a:spcPct val="150000"/>
              </a:lnSpc>
              <a:defRPr sz="1800">
                <a:solidFill>
                  <a:schemeClr val="bg1"/>
                </a:solidFill>
                <a:latin typeface="Lato" panose="020F0502020204030203" pitchFamily="34" charset="0"/>
                <a:ea typeface="Lato" panose="020F0502020204030203" pitchFamily="34" charset="0"/>
              </a:defRPr>
            </a:lvl3pPr>
            <a:lvl4pPr>
              <a:lnSpc>
                <a:spcPct val="150000"/>
              </a:lnSpc>
              <a:defRPr sz="1800">
                <a:solidFill>
                  <a:schemeClr val="bg1"/>
                </a:solidFill>
                <a:latin typeface="Lato" panose="020F0502020204030203" pitchFamily="34" charset="0"/>
                <a:ea typeface="Lato" panose="020F0502020204030203" pitchFamily="34" charset="0"/>
              </a:defRPr>
            </a:lvl4pPr>
            <a:lvl5pPr>
              <a:lnSpc>
                <a:spcPct val="150000"/>
              </a:lnSpc>
              <a:defRPr sz="1800">
                <a:solidFill>
                  <a:schemeClr val="bg1"/>
                </a:solidFill>
                <a:latin typeface="Lato" panose="020F0502020204030203" pitchFamily="34" charset="0"/>
                <a:ea typeface="Lato" panose="020F0502020204030203" pitchFamily="34"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ato" panose="020F0502020204030203"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8" name="Slide Number Placeholder 3">
            <a:extLst>
              <a:ext uri="{FF2B5EF4-FFF2-40B4-BE49-F238E27FC236}">
                <a16:creationId xmlns:a16="http://schemas.microsoft.com/office/drawing/2014/main" id="{5FC04D79-84AB-5243-FB1B-DED100B41FED}"/>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34AA8ABB-B0BA-B519-D46B-E501DBCAE150}"/>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267E45F3-4990-E614-3D69-D2F8961C453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6FB4BD29-F0C4-7967-F4AA-59D82EB7A5C4}"/>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ato" panose="020F0502020204030203"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Lato" panose="020F0502020204030203"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ato" panose="020F0502020204030203"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Lato" panose="020F0502020204030203"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Lato" panose="020F0502020204030203"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Lato" panose="020F0502020204030203"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ato" panose="020F0502020204030203"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ato" panose="020F0502020204030203"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Lato" panose="020F0502020204030203"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ato" panose="020F0502020204030203"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ato" panose="020F0502020204030203"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ato" panose="020F0502020204030203"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dirty="0"/>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Lato" panose="020F0502020204030203" pitchFamily="34" charset="0"/>
                <a:ea typeface="Lato" panose="020F0502020204030203"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Lato" panose="020F0502020204030203"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Lato" panose="020F0502020204030203"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Lato" panose="020F0502020204030203"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Vivaldi" panose="03020602050506090804" pitchFamily="66"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Lato" panose="020F0502020204030203"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Lato" panose="020F0502020204030203"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Lato" panose="020F0502020204030203"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Lato" panose="020F0502020204030203"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Lato" panose="020F0502020204030203"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ato" panose="020F0502020204030203"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Lato" panose="020F0502020204030203" pitchFamily="34" charset="0"/>
                <a:ea typeface="Lato" panose="020F0502020204030203" pitchFamily="34"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Lato" panose="020F0502020204030203" pitchFamily="34" charset="0"/>
                <a:ea typeface="Lato" panose="020F0502020204030203" pitchFamily="34"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dirty="0"/>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Lato" panose="020F0502020204030203" pitchFamily="34" charset="0"/>
                <a:ea typeface="Lato" panose="020F0502020204030203" pitchFamily="34"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Lato" panose="020F0502020204030203" pitchFamily="34" charset="0"/>
                <a:ea typeface="Lato" panose="020F0502020204030203" pitchFamily="34"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Vivaldi" panose="03020602050506090804" pitchFamily="66" charset="0"/>
                <a:ea typeface="Lato" panose="020F0502020204030203" pitchFamily="34" charset="0"/>
              </a:defRPr>
            </a:lvl1pPr>
          </a:lstStyle>
          <a:p>
            <a:r>
              <a:rPr lang="en-GB" dirty="0">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dirty="0"/>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dirty="0"/>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dirty="0"/>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ato" panose="020F0502020204030203"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Lato" panose="020F0502020204030203" pitchFamily="34" charset="0"/>
                <a:ea typeface="Lato" panose="020F0502020204030203" pitchFamily="34"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ato" panose="020F0502020204030203"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Lato" panose="020F0502020204030203" pitchFamily="34" charset="0"/>
                <a:ea typeface="Lato" panose="020F0502020204030203" pitchFamily="34"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ato" panose="020F0502020204030203"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Lato" panose="020F0502020204030203" pitchFamily="34" charset="0"/>
                <a:ea typeface="Lato" panose="020F0502020204030203" pitchFamily="34" charset="0"/>
              </a:defRPr>
            </a:lvl1pPr>
          </a:lstStyle>
          <a:p>
            <a:pPr lvl="0"/>
            <a:r>
              <a:rPr lang="en-GB" dirty="0">
                <a:solidFill>
                  <a:srgbClr val="222222"/>
                </a:solidFill>
                <a:latin typeface="Lato"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ato" panose="020F0502020204030203"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Lato" panose="020F0502020204030203"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a typeface="Lato" panose="020F0502020204030203" pitchFamily="34"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Lato" panose="020F0502020204030203" pitchFamily="34" charset="0"/>
                <a:ea typeface="Lato" panose="020F0502020204030203" pitchFamily="34" charset="0"/>
              </a:defRPr>
            </a:lvl1pPr>
          </a:lstStyle>
          <a:p>
            <a:pPr lvl="0"/>
            <a:r>
              <a:rPr lang="en-US" dirty="0"/>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Lato" panose="020F0502020204030203"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Lato" panose="020F0502020204030203" pitchFamily="34" charset="0"/>
              </a:rPr>
              <a:t>A</a:t>
            </a:r>
            <a:endParaRPr lang="en-US" sz="1600" baseline="0" dirty="0">
              <a:solidFill>
                <a:schemeClr val="bg1"/>
              </a:solidFill>
              <a:latin typeface="Lato" panose="020F0502020204030203"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ato" panose="020F0502020204030203"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a typeface="Lato" panose="020F0502020204030203" pitchFamily="34"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Lato" panose="020F0502020204030203"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Lato" panose="020F0502020204030203" pitchFamily="34" charset="0"/>
                <a:ea typeface="Lato" panose="020F0502020204030203" pitchFamily="34"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Lato" panose="020F0502020204030203" pitchFamily="34" charset="0"/>
                <a:ea typeface="Lato" panose="020F0502020204030203" pitchFamily="34" charset="0"/>
              </a:defRPr>
            </a:lvl1pPr>
          </a:lstStyle>
          <a:p>
            <a:pPr lvl="0"/>
            <a:r>
              <a:rPr lang="en-US" dirty="0"/>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Lato" panose="020F0502020204030203"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Lato" panose="020F0502020204030203" pitchFamily="34" charset="0"/>
                <a:ea typeface="Lato" panose="020F0502020204030203" pitchFamily="34"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ato" panose="020F0502020204030203"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Lato" panose="020F0502020204030203" pitchFamily="34" charset="0"/>
                <a:ea typeface="Lato" panose="020F0502020204030203" pitchFamily="34" charset="0"/>
              </a:defRPr>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dirty="0"/>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dirty="0"/>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ato" panose="020F0502020204030203"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dirty="0"/>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dirty="0"/>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Lato" panose="020F0502020204030203" pitchFamily="34" charset="0"/>
                <a:ea typeface="Lato" panose="020F0502020204030203" pitchFamily="34" charset="0"/>
              </a:defRPr>
            </a:lvl1pPr>
          </a:lstStyle>
          <a:p>
            <a:pPr lvl="0"/>
            <a:r>
              <a:rPr lang="en-GB" dirty="0">
                <a:solidFill>
                  <a:srgbClr val="222222"/>
                </a:solidFill>
                <a:latin typeface="Lato"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ato" panose="020F0502020204030203"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Lato" panose="020F0502020204030203"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dirty="0"/>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ato" panose="020F0502020204030203"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Lato" panose="020F0502020204030203" pitchFamily="34" charset="0"/>
                <a:ea typeface="Lato" panose="020F0502020204030203" pitchFamily="34" charset="0"/>
              </a:rPr>
              <a:pPr algn="ctr"/>
              <a:t>‹#›</a:t>
            </a:fld>
            <a:endParaRPr lang="en-US" sz="1200" dirty="0">
              <a:solidFill>
                <a:schemeClr val="tx1"/>
              </a:solidFill>
              <a:latin typeface="Lato" panose="020F0502020204030203" pitchFamily="34" charset="0"/>
              <a:ea typeface="Lato" panose="020F0502020204030203" pitchFamily="34"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ato" panose="020F0502020204030203"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ato" panose="020F0502020204030203"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Lato" panose="020F0502020204030203"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ato" panose="020F0502020204030203"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Lato" panose="020F0502020204030203" pitchFamily="34" charset="0"/>
                <a:ea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Lato" panose="020F0502020204030203" pitchFamily="34" charset="0"/>
                <a:ea typeface="Lato" panose="020F0502020204030203" pitchFamily="34" charset="0"/>
              </a:rPr>
              <a:pPr algn="ctr"/>
              <a:t>‹#›</a:t>
            </a:fld>
            <a:endParaRPr lang="en-US" sz="1200" dirty="0">
              <a:solidFill>
                <a:schemeClr val="bg1"/>
              </a:solidFill>
              <a:latin typeface="Lato" panose="020F0502020204030203" pitchFamily="34" charset="0"/>
              <a:ea typeface="Lato" panose="020F0502020204030203" pitchFamily="34"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1531EBE4-09E9-31CA-7979-6EE482196835}"/>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3" name="Slide Number Placeholder 3">
            <a:extLst>
              <a:ext uri="{FF2B5EF4-FFF2-40B4-BE49-F238E27FC236}">
                <a16:creationId xmlns:a16="http://schemas.microsoft.com/office/drawing/2014/main" id="{11274D48-D092-B660-438F-D6D24B0907B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4" name="Slide Number Placeholder 3">
            <a:extLst>
              <a:ext uri="{FF2B5EF4-FFF2-40B4-BE49-F238E27FC236}">
                <a16:creationId xmlns:a16="http://schemas.microsoft.com/office/drawing/2014/main" id="{CFC091E9-B271-F842-76A3-4AD3F673F38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6" name="Slide Number Placeholder 3">
            <a:extLst>
              <a:ext uri="{FF2B5EF4-FFF2-40B4-BE49-F238E27FC236}">
                <a16:creationId xmlns:a16="http://schemas.microsoft.com/office/drawing/2014/main" id="{F49D77FD-4E02-DA0B-774E-9537EA479FB6}"/>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Lato" panose="020F0502020204030203" pitchFamily="34" charset="0"/>
                <a:ea typeface="Lato" panose="020F0502020204030203" pitchFamily="34" charset="0"/>
              </a:defRPr>
            </a:lvl1pPr>
            <a:lvl2pPr>
              <a:lnSpc>
                <a:spcPct val="114000"/>
              </a:lnSpc>
              <a:defRPr sz="1800">
                <a:latin typeface="Lato" panose="020F0502020204030203" pitchFamily="34" charset="0"/>
                <a:ea typeface="Lato" panose="020F0502020204030203" pitchFamily="34" charset="0"/>
              </a:defRPr>
            </a:lvl2pPr>
            <a:lvl3pPr>
              <a:lnSpc>
                <a:spcPct val="114000"/>
              </a:lnSpc>
              <a:defRPr sz="1800">
                <a:latin typeface="Lato" panose="020F0502020204030203" pitchFamily="34" charset="0"/>
                <a:ea typeface="Lato" panose="020F0502020204030203" pitchFamily="34" charset="0"/>
              </a:defRPr>
            </a:lvl3pPr>
            <a:lvl4pPr>
              <a:lnSpc>
                <a:spcPct val="114000"/>
              </a:lnSpc>
              <a:defRPr sz="1800">
                <a:latin typeface="Lato" panose="020F0502020204030203" pitchFamily="34" charset="0"/>
                <a:ea typeface="Lato" panose="020F0502020204030203" pitchFamily="34" charset="0"/>
              </a:defRPr>
            </a:lvl4pPr>
            <a:lvl5pPr>
              <a:lnSpc>
                <a:spcPct val="114000"/>
              </a:lnSpc>
              <a:defRPr sz="1800">
                <a:latin typeface="Lato" panose="020F0502020204030203" pitchFamily="34" charset="0"/>
                <a:ea typeface="Lato" panose="020F0502020204030203" pitchFamily="34"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Lato" panose="020F0502020204030203" pitchFamily="34" charset="0"/>
                <a:ea typeface="Lato" panose="020F0502020204030203" pitchFamily="34" charset="0"/>
              </a:defRPr>
            </a:lvl1pPr>
            <a:lvl2pPr>
              <a:lnSpc>
                <a:spcPct val="114000"/>
              </a:lnSpc>
              <a:defRPr sz="1800">
                <a:latin typeface="Lato" panose="020F0502020204030203" pitchFamily="34" charset="0"/>
                <a:ea typeface="Lato" panose="020F0502020204030203" pitchFamily="34" charset="0"/>
              </a:defRPr>
            </a:lvl2pPr>
            <a:lvl3pPr>
              <a:lnSpc>
                <a:spcPct val="114000"/>
              </a:lnSpc>
              <a:defRPr sz="1800">
                <a:latin typeface="Lato" panose="020F0502020204030203" pitchFamily="34" charset="0"/>
                <a:ea typeface="Lato" panose="020F0502020204030203" pitchFamily="34" charset="0"/>
              </a:defRPr>
            </a:lvl3pPr>
            <a:lvl4pPr>
              <a:lnSpc>
                <a:spcPct val="114000"/>
              </a:lnSpc>
              <a:defRPr sz="1800">
                <a:latin typeface="Lato" panose="020F0502020204030203" pitchFamily="34" charset="0"/>
                <a:ea typeface="Lato" panose="020F0502020204030203" pitchFamily="34" charset="0"/>
              </a:defRPr>
            </a:lvl4pPr>
            <a:lvl5pPr>
              <a:lnSpc>
                <a:spcPct val="114000"/>
              </a:lnSpc>
              <a:defRPr sz="1800">
                <a:latin typeface="Lato" panose="020F0502020204030203" pitchFamily="34" charset="0"/>
                <a:ea typeface="Lato" panose="020F0502020204030203" pitchFamily="34"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21" name="Slide Number Placeholder 3">
            <a:extLst>
              <a:ext uri="{FF2B5EF4-FFF2-40B4-BE49-F238E27FC236}">
                <a16:creationId xmlns:a16="http://schemas.microsoft.com/office/drawing/2014/main" id="{C99D6D26-A54D-9D14-F003-B62A4B57EDCC}"/>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22" name="Slide Number Placeholder 3">
            <a:extLst>
              <a:ext uri="{FF2B5EF4-FFF2-40B4-BE49-F238E27FC236}">
                <a16:creationId xmlns:a16="http://schemas.microsoft.com/office/drawing/2014/main" id="{F53D3930-141C-A59F-C7F1-B7DF77C69469}"/>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23" name="Slide Number Placeholder 3">
            <a:extLst>
              <a:ext uri="{FF2B5EF4-FFF2-40B4-BE49-F238E27FC236}">
                <a16:creationId xmlns:a16="http://schemas.microsoft.com/office/drawing/2014/main" id="{BB893E24-5184-20DC-4483-B01E60D34DE4}"/>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24" name="Slide Number Placeholder 3">
            <a:extLst>
              <a:ext uri="{FF2B5EF4-FFF2-40B4-BE49-F238E27FC236}">
                <a16:creationId xmlns:a16="http://schemas.microsoft.com/office/drawing/2014/main" id="{D1B00024-A17C-8946-50C6-581ABAE97C6F}"/>
              </a:ext>
            </a:extLst>
          </p:cNvPr>
          <p:cNvSpPr txBox="1">
            <a:spLocks/>
          </p:cNvSpPr>
          <p:nvPr userDrawn="1"/>
        </p:nvSpPr>
        <p:spPr>
          <a:xfrm>
            <a:off x="1156517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Lato" panose="020F0502020204030203" pitchFamily="34" charset="0"/>
                <a:ea typeface="Lato" panose="020F0502020204030203" pitchFamily="34" charset="0"/>
              </a:rPr>
              <a:pPr algn="r"/>
              <a:t>‹#›</a:t>
            </a:fld>
            <a:endParaRPr lang="en-US" sz="1400" dirty="0">
              <a:solidFill>
                <a:schemeClr val="tx1"/>
              </a:solidFill>
              <a:latin typeface="Lato" panose="020F0502020204030203" pitchFamily="34" charset="0"/>
              <a:ea typeface="Lato" panose="020F0502020204030203" pitchFamily="34" charset="0"/>
            </a:endParaRPr>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13499"/>
            <a:ext cx="11250786" cy="520838"/>
          </a:xfrm>
        </p:spPr>
        <p:txBody>
          <a:bodyPr>
            <a:noAutofit/>
          </a:bodyPr>
          <a:lstStyle>
            <a:lvl1pPr>
              <a:defRPr sz="2400">
                <a:latin typeface="Lato" panose="020F0502020204030203" pitchFamily="34" charset="0"/>
                <a:ea typeface="Lato" panose="020F0502020204030203" pitchFamily="34" charset="0"/>
              </a:defRPr>
            </a:lvl1pPr>
            <a:lvl2pPr marL="457200" indent="0">
              <a:buNone/>
              <a:defRPr/>
            </a:lvl2pPr>
          </a:lstStyle>
          <a:p>
            <a:pPr lvl="0"/>
            <a:r>
              <a:rPr lang="en-US" dirty="0"/>
              <a:t>Add key message of slide</a:t>
            </a: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Lato" panose="020F0502020204030203"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ato" panose="020F0502020204030203"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Lato" panose="020F0502020204030203" pitchFamily="34" charset="0"/>
                <a:ea typeface="Lato" panose="020F0502020204030203" pitchFamily="34" charset="0"/>
              </a:defRPr>
            </a:lvl1pPr>
            <a:lvl2pPr>
              <a:lnSpc>
                <a:spcPct val="150000"/>
              </a:lnSpc>
              <a:defRPr sz="1800">
                <a:latin typeface="Lato" panose="020F0502020204030203" pitchFamily="34" charset="0"/>
                <a:ea typeface="Lato" panose="020F0502020204030203" pitchFamily="34" charset="0"/>
              </a:defRPr>
            </a:lvl2pPr>
            <a:lvl3pPr>
              <a:lnSpc>
                <a:spcPct val="150000"/>
              </a:lnSpc>
              <a:defRPr sz="1800">
                <a:latin typeface="Lato" panose="020F0502020204030203" pitchFamily="34" charset="0"/>
                <a:ea typeface="Lato" panose="020F0502020204030203" pitchFamily="34" charset="0"/>
              </a:defRPr>
            </a:lvl3pPr>
            <a:lvl4pPr>
              <a:lnSpc>
                <a:spcPct val="150000"/>
              </a:lnSpc>
              <a:defRPr sz="1800">
                <a:latin typeface="Lato" panose="020F0502020204030203" pitchFamily="34" charset="0"/>
                <a:ea typeface="Lato" panose="020F0502020204030203" pitchFamily="34" charset="0"/>
              </a:defRPr>
            </a:lvl4pPr>
            <a:lvl5pPr>
              <a:lnSpc>
                <a:spcPct val="150000"/>
              </a:lnSpc>
              <a:defRPr sz="1800">
                <a:latin typeface="Lato" panose="020F0502020204030203" pitchFamily="34" charset="0"/>
                <a:ea typeface="Lato" panose="020F0502020204030203" pitchFamily="34"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Lato" panose="020F0502020204030203" pitchFamily="34" charset="0"/>
                <a:ea typeface="Lato" panose="020F0502020204030203" pitchFamily="34" charset="0"/>
              </a:rPr>
              <a:pPr algn="r"/>
              <a:t>‹#›</a:t>
            </a:fld>
            <a:endParaRPr lang="en-US" sz="1400" dirty="0">
              <a:solidFill>
                <a:schemeClr val="bg1"/>
              </a:solidFill>
              <a:latin typeface="Lato" panose="020F0502020204030203" pitchFamily="34" charset="0"/>
              <a:ea typeface="Lato" panose="020F0502020204030203" pitchFamily="34" charset="0"/>
            </a:endParaRPr>
          </a:p>
        </p:txBody>
      </p:sp>
    </p:spTree>
    <p:extLst>
      <p:ext uri="{BB962C8B-B14F-4D97-AF65-F5344CB8AC3E}">
        <p14:creationId xmlns:p14="http://schemas.microsoft.com/office/powerpoint/2010/main" val="4467212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 id="2147484118" r:id="rId28"/>
    <p:sldLayoutId id="2147484119" r:id="rId29"/>
    <p:sldLayoutId id="2147484120" r:id="rId30"/>
    <p:sldLayoutId id="2147484121" r:id="rId31"/>
    <p:sldLayoutId id="2147484122" r:id="rId32"/>
    <p:sldLayoutId id="2147484123" r:id="rId33"/>
    <p:sldLayoutId id="2147484124" r:id="rId34"/>
    <p:sldLayoutId id="2147484125" r:id="rId35"/>
    <p:sldLayoutId id="2147484126" r:id="rId36"/>
    <p:sldLayoutId id="2147484127" r:id="rId37"/>
    <p:sldLayoutId id="2147484128" r:id="rId38"/>
    <p:sldLayoutId id="2147484129" r:id="rId39"/>
    <p:sldLayoutId id="2147484130" r:id="rId40"/>
    <p:sldLayoutId id="2147484131" r:id="rId41"/>
    <p:sldLayoutId id="2147484132" r:id="rId42"/>
  </p:sldLayoutIdLst>
  <p:hf hdr="0" dt="0"/>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slide" Target="slide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slide" Target="slide43.xml"/></Relationships>
</file>

<file path=ppt/slides/_rels/slide2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15.xml"/><Relationship Id="rId4"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slide" Target="slide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nice.org.uk/guidance/hst11"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hyperlink" Target="https://www.nice.org.uk/guidance/ta298" TargetMode="External"/><Relationship Id="rId5" Type="http://schemas.openxmlformats.org/officeDocument/2006/relationships/hyperlink" Target="https://www.nice.org.uk/guidance/ta284" TargetMode="External"/><Relationship Id="rId4" Type="http://schemas.openxmlformats.org/officeDocument/2006/relationships/hyperlink" Target="https://www.nice.org.uk/guidance/ta274"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descr="Title">
            <a:extLst>
              <a:ext uri="{FF2B5EF4-FFF2-40B4-BE49-F238E27FC236}">
                <a16:creationId xmlns:a16="http://schemas.microsoft.com/office/drawing/2014/main" id="{A60A617C-9F99-4917-8E5F-4CCB2DA126B5}"/>
              </a:ext>
            </a:extLst>
          </p:cNvPr>
          <p:cNvSpPr>
            <a:spLocks noGrp="1"/>
          </p:cNvSpPr>
          <p:nvPr>
            <p:ph type="ctrTitle"/>
          </p:nvPr>
        </p:nvSpPr>
        <p:spPr>
          <a:xfrm>
            <a:off x="205002" y="383184"/>
            <a:ext cx="7581253" cy="2215113"/>
          </a:xfrm>
        </p:spPr>
        <p:txBody>
          <a:bodyPr>
            <a:normAutofit fontScale="90000"/>
          </a:bodyPr>
          <a:lstStyle/>
          <a:p>
            <a:r>
              <a:rPr lang="en-GB" dirty="0"/>
              <a:t>Idebenone for treating visual impairment in Leber’s hereditary optic neuropathy in people 12 years and over [ID547]</a:t>
            </a:r>
          </a:p>
        </p:txBody>
      </p:sp>
      <p:sp>
        <p:nvSpPr>
          <p:cNvPr id="5" name="Text Placeholder 5" descr="Committee, Chair, lead team, Evidence review Group BMJ - TAG&#10;Technical team: &#10;Company">
            <a:extLst>
              <a:ext uri="{FF2B5EF4-FFF2-40B4-BE49-F238E27FC236}">
                <a16:creationId xmlns:a16="http://schemas.microsoft.com/office/drawing/2014/main" id="{FBF51F26-8808-B648-E2A6-4A6F3879D4DB}"/>
              </a:ext>
              <a:ext uri="{C183D7F6-B498-43B3-948B-1728B52AA6E4}">
                <adec:decorative xmlns:adec="http://schemas.microsoft.com/office/drawing/2017/decorative" val="0"/>
              </a:ext>
            </a:extLst>
          </p:cNvPr>
          <p:cNvSpPr txBox="1">
            <a:spLocks/>
          </p:cNvSpPr>
          <p:nvPr/>
        </p:nvSpPr>
        <p:spPr>
          <a:xfrm>
            <a:off x="205002" y="2664523"/>
            <a:ext cx="11328186" cy="299643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5069"/>
                </a:solidFill>
                <a:effectLst/>
                <a:uLnTx/>
                <a:uFillTx/>
                <a:ea typeface="Lato" panose="020F0502020204030203" pitchFamily="34" charset="0"/>
              </a:rPr>
              <a:t>Technology appraisal committee C [03 April 2024]</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5069"/>
                </a:solidFill>
                <a:effectLst/>
                <a:uLnTx/>
                <a:uFillTx/>
                <a:ea typeface="Lato" panose="020F0502020204030203" pitchFamily="34" charset="0"/>
              </a:rPr>
              <a:t>Chair: </a:t>
            </a:r>
            <a:r>
              <a:rPr kumimoji="0" lang="en-US" sz="2800" i="0" u="none" strike="noStrike" kern="1200" cap="none" spc="0" normalizeH="0" baseline="0" noProof="0" dirty="0">
                <a:ln>
                  <a:noFill/>
                </a:ln>
                <a:solidFill>
                  <a:srgbClr val="005069"/>
                </a:solidFill>
                <a:effectLst/>
                <a:uLnTx/>
                <a:uFillTx/>
                <a:ea typeface="Lato" panose="020F0502020204030203" pitchFamily="34" charset="0"/>
              </a:rPr>
              <a:t>Richard Nicholas</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2800" b="1" dirty="0">
                <a:solidFill>
                  <a:srgbClr val="005069"/>
                </a:solidFill>
              </a:rPr>
              <a:t>Lead Team</a:t>
            </a:r>
            <a:r>
              <a:rPr lang="en-US" sz="2800" dirty="0">
                <a:solidFill>
                  <a:srgbClr val="005069"/>
                </a:solidFill>
              </a:rPr>
              <a:t>: Ugochi Nwulu, Rob Forsyth, Mark Corbett</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5069"/>
                </a:solidFill>
                <a:effectLst/>
                <a:uLnTx/>
                <a:uFillTx/>
                <a:ea typeface="Lato" panose="020F0502020204030203" pitchFamily="34" charset="0"/>
              </a:rPr>
              <a:t>Evidence review group: </a:t>
            </a:r>
            <a:r>
              <a:rPr kumimoji="0" lang="en-US" sz="2800" i="0" u="none" strike="noStrike" kern="1200" cap="none" spc="0" normalizeH="0" baseline="0" noProof="0" dirty="0">
                <a:ln>
                  <a:noFill/>
                </a:ln>
                <a:solidFill>
                  <a:srgbClr val="005069"/>
                </a:solidFill>
                <a:effectLst/>
                <a:uLnTx/>
                <a:uFillTx/>
                <a:ea typeface="Lato" panose="020F0502020204030203" pitchFamily="34" charset="0"/>
              </a:rPr>
              <a:t>BMJ- TAG</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5069"/>
                </a:solidFill>
                <a:effectLst/>
                <a:uLnTx/>
                <a:uFillTx/>
                <a:ea typeface="Lato" panose="020F0502020204030203" pitchFamily="34" charset="0"/>
              </a:rPr>
              <a:t>Technical team:</a:t>
            </a:r>
            <a:r>
              <a:rPr kumimoji="0" lang="en-US" sz="2800" b="0" i="0" u="none" strike="noStrike" kern="1200" cap="none" spc="0" normalizeH="0" baseline="0" noProof="0" dirty="0">
                <a:ln>
                  <a:noFill/>
                </a:ln>
                <a:solidFill>
                  <a:srgbClr val="005069"/>
                </a:solidFill>
                <a:effectLst/>
                <a:uLnTx/>
                <a:uFillTx/>
                <a:ea typeface="Lato" panose="020F0502020204030203" pitchFamily="34" charset="0"/>
              </a:rPr>
              <a:t> Harsimran Sarpal, Elea</a:t>
            </a:r>
            <a:r>
              <a:rPr lang="en-US" sz="2800" dirty="0">
                <a:solidFill>
                  <a:srgbClr val="005069"/>
                </a:solidFill>
              </a:rPr>
              <a:t>nor Donegan, </a:t>
            </a:r>
            <a:r>
              <a:rPr kumimoji="0" lang="en-US" sz="2800" b="0" i="0" u="none" strike="noStrike" kern="1200" cap="none" spc="0" normalizeH="0" baseline="0" noProof="0" dirty="0">
                <a:ln>
                  <a:noFill/>
                </a:ln>
                <a:solidFill>
                  <a:srgbClr val="005069"/>
                </a:solidFill>
                <a:effectLst/>
                <a:uLnTx/>
                <a:uFillTx/>
                <a:ea typeface="Lato" panose="020F0502020204030203" pitchFamily="34" charset="0"/>
              </a:rPr>
              <a:t>Adam Brooke, Linda Landells</a:t>
            </a:r>
          </a:p>
          <a:p>
            <a:pPr marL="0" marR="0" lvl="0" indent="0" algn="l" defTabSz="703434"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5069"/>
                </a:solidFill>
                <a:effectLst/>
                <a:uLnTx/>
                <a:uFillTx/>
                <a:ea typeface="Lato" panose="020F0502020204030203" pitchFamily="34" charset="0"/>
              </a:rPr>
              <a:t>Company: </a:t>
            </a:r>
            <a:r>
              <a:rPr kumimoji="0" lang="en-US" sz="2800" i="0" u="none" strike="noStrike" kern="1200" cap="none" spc="0" normalizeH="0" baseline="0" noProof="0" dirty="0">
                <a:ln>
                  <a:noFill/>
                </a:ln>
                <a:solidFill>
                  <a:srgbClr val="005069"/>
                </a:solidFill>
                <a:effectLst/>
                <a:uLnTx/>
                <a:uFillTx/>
                <a:ea typeface="Lato" panose="020F0502020204030203" pitchFamily="34" charset="0"/>
              </a:rPr>
              <a:t>Chiesi</a:t>
            </a:r>
            <a:r>
              <a:rPr lang="en-US" sz="2800" dirty="0">
                <a:solidFill>
                  <a:srgbClr val="005069"/>
                </a:solidFill>
              </a:rPr>
              <a:t> </a:t>
            </a:r>
            <a:endParaRPr kumimoji="0" lang="en-GB" sz="2000" i="0" u="none" strike="noStrike" kern="1200" cap="none" spc="0" normalizeH="0" baseline="0" noProof="0" dirty="0">
              <a:ln>
                <a:noFill/>
              </a:ln>
              <a:solidFill>
                <a:srgbClr val="005069"/>
              </a:solidFill>
              <a:effectLst/>
              <a:uLnTx/>
              <a:uFillTx/>
              <a:ea typeface="Lato" panose="020F0502020204030203" pitchFamily="34" charset="0"/>
              <a:cs typeface="Lato" panose="020F0502020204030203" pitchFamily="34" charset="0"/>
            </a:endParaRPr>
          </a:p>
        </p:txBody>
      </p:sp>
      <p:sp>
        <p:nvSpPr>
          <p:cNvPr id="9" name="Rectangle 8" descr="part 1 slides for committee contains confidential information">
            <a:extLst>
              <a:ext uri="{FF2B5EF4-FFF2-40B4-BE49-F238E27FC236}">
                <a16:creationId xmlns:a16="http://schemas.microsoft.com/office/drawing/2014/main" id="{E7E3D7B8-B271-0759-CC1A-6AB75C77DE2C}"/>
              </a:ext>
            </a:extLst>
          </p:cNvPr>
          <p:cNvSpPr/>
          <p:nvPr/>
        </p:nvSpPr>
        <p:spPr>
          <a:xfrm>
            <a:off x="7293842" y="345680"/>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12" name="TextBox 11">
            <a:extLst>
              <a:ext uri="{FF2B5EF4-FFF2-40B4-BE49-F238E27FC236}">
                <a16:creationId xmlns:a16="http://schemas.microsoft.com/office/drawing/2014/main" id="{E67244F2-6B15-E73F-BC76-FDEF10323F62}"/>
              </a:ext>
            </a:extLst>
          </p:cNvPr>
          <p:cNvSpPr txBox="1"/>
          <p:nvPr/>
        </p:nvSpPr>
        <p:spPr>
          <a:xfrm>
            <a:off x="7743959" y="361831"/>
            <a:ext cx="4243040" cy="646331"/>
          </a:xfrm>
          <a:prstGeom prst="rect">
            <a:avLst/>
          </a:prstGeom>
          <a:noFill/>
        </p:spPr>
        <p:txBody>
          <a:bodyPr wrap="square" rtlCol="0">
            <a:spAutoFit/>
          </a:bodyPr>
          <a:lstStyle/>
          <a:p>
            <a:r>
              <a:rPr lang="en-GB" dirty="0">
                <a:latin typeface="Lato" panose="020F0502020204030203" pitchFamily="34" charset="0"/>
              </a:rPr>
              <a:t>Part 1– Confidential information redacted</a:t>
            </a: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879412"/>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rPr>
              <a:t>© NICE </a:t>
            </a:r>
            <a:fld id="{029CBA81-C7A1-4297-9E86-82333D5E6273}" type="datetimeyyyy">
              <a:rPr lang="en-GB" smtClean="0">
                <a:solidFill>
                  <a:schemeClr val="tx1"/>
                </a:solidFill>
              </a:rPr>
              <a:t>2024</a:t>
            </a:fld>
            <a:r>
              <a:rPr lang="en-GB" dirty="0">
                <a:solidFill>
                  <a:schemeClr val="tx1"/>
                </a:solidFill>
              </a:rPr>
              <a:t>. All rights reserved. Subject to </a:t>
            </a:r>
            <a:r>
              <a:rPr lang="en-GB" dirty="0">
                <a:solidFill>
                  <a:schemeClr val="tx1"/>
                </a:solidFill>
                <a:hlinkClick r:id="rId3">
                  <a:extLst>
                    <a:ext uri="{A12FA001-AC4F-418D-AE19-62706E023703}">
                      <ahyp:hlinkClr xmlns:ahyp="http://schemas.microsoft.com/office/drawing/2018/hyperlinkcolor" val="tx"/>
                    </a:ext>
                  </a:extLst>
                </a:hlinkClick>
              </a:rPr>
              <a:t>Notice of rights</a:t>
            </a:r>
            <a:r>
              <a:rPr lang="en-GB"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3B0B-4C1C-01A1-C46E-7C02CFB42F81}"/>
              </a:ext>
            </a:extLst>
          </p:cNvPr>
          <p:cNvSpPr>
            <a:spLocks noGrp="1"/>
          </p:cNvSpPr>
          <p:nvPr>
            <p:ph type="ctrTitle"/>
          </p:nvPr>
        </p:nvSpPr>
        <p:spPr>
          <a:xfrm>
            <a:off x="467441" y="169696"/>
            <a:ext cx="9352964" cy="521401"/>
          </a:xfrm>
        </p:spPr>
        <p:txBody>
          <a:bodyPr>
            <a:noAutofit/>
          </a:bodyPr>
          <a:lstStyle/>
          <a:p>
            <a:r>
              <a:rPr lang="en-GB" dirty="0"/>
              <a:t>Clinical course of LHON</a:t>
            </a:r>
          </a:p>
        </p:txBody>
      </p:sp>
      <p:sp>
        <p:nvSpPr>
          <p:cNvPr id="25" name="Text Placeholder 5">
            <a:extLst>
              <a:ext uri="{FF2B5EF4-FFF2-40B4-BE49-F238E27FC236}">
                <a16:creationId xmlns:a16="http://schemas.microsoft.com/office/drawing/2014/main" id="{5F77A2A9-C381-0B3E-CA0F-8C2FD6F9B4BA}"/>
              </a:ext>
            </a:extLst>
          </p:cNvPr>
          <p:cNvSpPr txBox="1">
            <a:spLocks/>
          </p:cNvSpPr>
          <p:nvPr/>
        </p:nvSpPr>
        <p:spPr>
          <a:xfrm>
            <a:off x="475022" y="691097"/>
            <a:ext cx="8894446" cy="45301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VA in individual eye typically reaches its lowest point (nadir) in subacute phase</a:t>
            </a:r>
          </a:p>
          <a:p>
            <a:r>
              <a:rPr lang="en-GB" sz="2000" dirty="0"/>
              <a:t> </a:t>
            </a:r>
          </a:p>
        </p:txBody>
      </p:sp>
      <p:grpSp>
        <p:nvGrpSpPr>
          <p:cNvPr id="18" name="Group 17" descr="The clinical course of LHON includes:&#10;asymptomatic, subacute, dynamic and chronic phases">
            <a:extLst>
              <a:ext uri="{FF2B5EF4-FFF2-40B4-BE49-F238E27FC236}">
                <a16:creationId xmlns:a16="http://schemas.microsoft.com/office/drawing/2014/main" id="{654E4D62-E29D-5736-C65B-D7FEA1AB01FD}"/>
              </a:ext>
            </a:extLst>
          </p:cNvPr>
          <p:cNvGrpSpPr/>
          <p:nvPr/>
        </p:nvGrpSpPr>
        <p:grpSpPr>
          <a:xfrm>
            <a:off x="671306" y="1304532"/>
            <a:ext cx="10849388" cy="1099638"/>
            <a:chOff x="644769" y="1500554"/>
            <a:chExt cx="9061939" cy="1184031"/>
          </a:xfrm>
          <a:solidFill>
            <a:schemeClr val="accent3">
              <a:lumMod val="20000"/>
              <a:lumOff val="80000"/>
            </a:schemeClr>
          </a:solidFill>
        </p:grpSpPr>
        <p:sp>
          <p:nvSpPr>
            <p:cNvPr id="6" name="Rectangle: Rounded Corners 5">
              <a:extLst>
                <a:ext uri="{FF2B5EF4-FFF2-40B4-BE49-F238E27FC236}">
                  <a16:creationId xmlns:a16="http://schemas.microsoft.com/office/drawing/2014/main" id="{D18117A5-34A1-8010-0DA3-F36B4730C5F7}"/>
                </a:ext>
              </a:extLst>
            </p:cNvPr>
            <p:cNvSpPr/>
            <p:nvPr/>
          </p:nvSpPr>
          <p:spPr>
            <a:xfrm>
              <a:off x="644769" y="1500554"/>
              <a:ext cx="1746739" cy="118403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Asymptomatic </a:t>
              </a:r>
            </a:p>
          </p:txBody>
        </p:sp>
        <p:sp>
          <p:nvSpPr>
            <p:cNvPr id="7" name="Rectangle: Rounded Corners 6">
              <a:extLst>
                <a:ext uri="{FF2B5EF4-FFF2-40B4-BE49-F238E27FC236}">
                  <a16:creationId xmlns:a16="http://schemas.microsoft.com/office/drawing/2014/main" id="{5C05411A-3F24-3D79-F87E-60DE3842D2BA}"/>
                </a:ext>
              </a:extLst>
            </p:cNvPr>
            <p:cNvSpPr/>
            <p:nvPr/>
          </p:nvSpPr>
          <p:spPr>
            <a:xfrm>
              <a:off x="3083169" y="1500554"/>
              <a:ext cx="1746739" cy="118403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Subacute (&lt;6months) </a:t>
              </a:r>
            </a:p>
          </p:txBody>
        </p:sp>
        <p:sp>
          <p:nvSpPr>
            <p:cNvPr id="8" name="Rectangle: Rounded Corners 7">
              <a:extLst>
                <a:ext uri="{FF2B5EF4-FFF2-40B4-BE49-F238E27FC236}">
                  <a16:creationId xmlns:a16="http://schemas.microsoft.com/office/drawing/2014/main" id="{F6BB629C-09FB-4D3F-6588-58130D3824CA}"/>
                </a:ext>
              </a:extLst>
            </p:cNvPr>
            <p:cNvSpPr/>
            <p:nvPr/>
          </p:nvSpPr>
          <p:spPr>
            <a:xfrm>
              <a:off x="5521569" y="1500554"/>
              <a:ext cx="1746739" cy="118403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Dynamic</a:t>
              </a:r>
            </a:p>
            <a:p>
              <a:pPr algn="ctr"/>
              <a:r>
                <a:rPr lang="en-GB" dirty="0">
                  <a:solidFill>
                    <a:schemeClr val="tx1"/>
                  </a:solidFill>
                  <a:latin typeface="Lato" panose="020F0502020204030203" pitchFamily="34" charset="0"/>
                </a:rPr>
                <a:t> (&gt;6 months to &lt;12 months)</a:t>
              </a:r>
            </a:p>
          </p:txBody>
        </p:sp>
        <p:sp>
          <p:nvSpPr>
            <p:cNvPr id="9" name="Rectangle: Rounded Corners 8">
              <a:extLst>
                <a:ext uri="{FF2B5EF4-FFF2-40B4-BE49-F238E27FC236}">
                  <a16:creationId xmlns:a16="http://schemas.microsoft.com/office/drawing/2014/main" id="{62F2B00C-7881-8D44-6FB2-53E73F689AEA}"/>
                </a:ext>
              </a:extLst>
            </p:cNvPr>
            <p:cNvSpPr/>
            <p:nvPr/>
          </p:nvSpPr>
          <p:spPr>
            <a:xfrm>
              <a:off x="7959969" y="1500554"/>
              <a:ext cx="1746739" cy="118403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Chronic (&gt;12months)</a:t>
              </a:r>
            </a:p>
          </p:txBody>
        </p:sp>
        <p:sp>
          <p:nvSpPr>
            <p:cNvPr id="10" name="Arrow: Right 9">
              <a:extLst>
                <a:ext uri="{FF2B5EF4-FFF2-40B4-BE49-F238E27FC236}">
                  <a16:creationId xmlns:a16="http://schemas.microsoft.com/office/drawing/2014/main" id="{3C4FA8DB-8070-74CF-B9BF-5AAEB499EBD6}"/>
                </a:ext>
              </a:extLst>
            </p:cNvPr>
            <p:cNvSpPr/>
            <p:nvPr/>
          </p:nvSpPr>
          <p:spPr>
            <a:xfrm>
              <a:off x="2497015" y="1922585"/>
              <a:ext cx="422031" cy="304800"/>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Lato" panose="020F0502020204030203" pitchFamily="34" charset="0"/>
              </a:endParaRPr>
            </a:p>
          </p:txBody>
        </p:sp>
        <p:sp>
          <p:nvSpPr>
            <p:cNvPr id="11" name="Arrow: Right 10">
              <a:extLst>
                <a:ext uri="{FF2B5EF4-FFF2-40B4-BE49-F238E27FC236}">
                  <a16:creationId xmlns:a16="http://schemas.microsoft.com/office/drawing/2014/main" id="{9854ADB8-7643-AC19-755C-41F029C1DB2A}"/>
                </a:ext>
              </a:extLst>
            </p:cNvPr>
            <p:cNvSpPr/>
            <p:nvPr/>
          </p:nvSpPr>
          <p:spPr>
            <a:xfrm>
              <a:off x="4964723" y="1922585"/>
              <a:ext cx="422031" cy="304800"/>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Lato" panose="020F0502020204030203" pitchFamily="34" charset="0"/>
              </a:endParaRPr>
            </a:p>
          </p:txBody>
        </p:sp>
        <p:sp>
          <p:nvSpPr>
            <p:cNvPr id="12" name="Arrow: Right 11">
              <a:extLst>
                <a:ext uri="{FF2B5EF4-FFF2-40B4-BE49-F238E27FC236}">
                  <a16:creationId xmlns:a16="http://schemas.microsoft.com/office/drawing/2014/main" id="{90BF818C-559E-D90B-F442-567FDB557495}"/>
                </a:ext>
              </a:extLst>
            </p:cNvPr>
            <p:cNvSpPr/>
            <p:nvPr/>
          </p:nvSpPr>
          <p:spPr>
            <a:xfrm>
              <a:off x="7432431" y="1922585"/>
              <a:ext cx="422031" cy="304800"/>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Lato" panose="020F0502020204030203" pitchFamily="34" charset="0"/>
              </a:endParaRPr>
            </a:p>
          </p:txBody>
        </p:sp>
      </p:grpSp>
      <p:sp>
        <p:nvSpPr>
          <p:cNvPr id="20" name="TextBox 19">
            <a:extLst>
              <a:ext uri="{FF2B5EF4-FFF2-40B4-BE49-F238E27FC236}">
                <a16:creationId xmlns:a16="http://schemas.microsoft.com/office/drawing/2014/main" id="{76DD6158-D35E-662B-A548-85AEAEE255F2}"/>
              </a:ext>
            </a:extLst>
          </p:cNvPr>
          <p:cNvSpPr txBox="1"/>
          <p:nvPr/>
        </p:nvSpPr>
        <p:spPr>
          <a:xfrm>
            <a:off x="5739495" y="1333037"/>
            <a:ext cx="765027" cy="369332"/>
          </a:xfrm>
          <a:prstGeom prst="rect">
            <a:avLst/>
          </a:prstGeom>
          <a:noFill/>
        </p:spPr>
        <p:txBody>
          <a:bodyPr wrap="square" rtlCol="0">
            <a:spAutoFit/>
          </a:bodyPr>
          <a:lstStyle/>
          <a:p>
            <a:r>
              <a:rPr lang="en-GB" dirty="0">
                <a:latin typeface="Lato" panose="020F0502020204030203" pitchFamily="34" charset="0"/>
              </a:rPr>
              <a:t>Nadir</a:t>
            </a:r>
          </a:p>
        </p:txBody>
      </p:sp>
      <p:sp>
        <p:nvSpPr>
          <p:cNvPr id="3" name="Text Placeholder 2">
            <a:extLst>
              <a:ext uri="{FF2B5EF4-FFF2-40B4-BE49-F238E27FC236}">
                <a16:creationId xmlns:a16="http://schemas.microsoft.com/office/drawing/2014/main" id="{F47A04C8-46E9-7211-E5D1-AE5EDCF1FC82}"/>
              </a:ext>
            </a:extLst>
          </p:cNvPr>
          <p:cNvSpPr txBox="1">
            <a:spLocks/>
          </p:cNvSpPr>
          <p:nvPr/>
        </p:nvSpPr>
        <p:spPr>
          <a:xfrm>
            <a:off x="6297911" y="2984453"/>
            <a:ext cx="5410613" cy="177422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50000"/>
              </a:lnSpc>
              <a:spcBef>
                <a:spcPts val="0"/>
              </a:spcBef>
              <a:buFont typeface="Arial" panose="020B0604020202020204" pitchFamily="34" charset="0"/>
              <a:buNone/>
              <a:defRPr sz="1800" kern="1200">
                <a:solidFill>
                  <a:schemeClr val="dk1"/>
                </a:solidFill>
                <a:latin typeface="Arial" panose="020B0604020202020204" pitchFamily="34" charset="0"/>
                <a:ea typeface="Inter" panose="02000503000000020004" pitchFamily="2" charset="0"/>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85750" indent="-285750">
              <a:buFont typeface="Arial" panose="020B0604020202020204" pitchFamily="34" charset="0"/>
              <a:buChar char="•"/>
            </a:pPr>
            <a:r>
              <a:rPr lang="en-GB" dirty="0">
                <a:solidFill>
                  <a:schemeClr val="tx1"/>
                </a:solidFill>
                <a:latin typeface="Lato" panose="020F0502020204030203" pitchFamily="34" charset="0"/>
                <a:ea typeface="Lato" panose="020F0502020204030203" pitchFamily="34" charset="0"/>
              </a:rPr>
              <a:t>Over 50% deteriorate to logMAR &gt; 1 within one week of disease onset</a:t>
            </a:r>
          </a:p>
          <a:p>
            <a:pPr marL="285750" indent="-285750">
              <a:buFont typeface="Arial" panose="020B0604020202020204" pitchFamily="34" charset="0"/>
              <a:buChar char="•"/>
            </a:pPr>
            <a:r>
              <a:rPr lang="en-GB" dirty="0">
                <a:solidFill>
                  <a:schemeClr val="tx1"/>
                </a:solidFill>
                <a:latin typeface="Lato" panose="020F0502020204030203" pitchFamily="34" charset="0"/>
                <a:ea typeface="Lato" panose="020F0502020204030203" pitchFamily="34" charset="0"/>
              </a:rPr>
              <a:t>After 12 months, in dynamic phase more than 80% are classified as legally blind </a:t>
            </a:r>
          </a:p>
        </p:txBody>
      </p:sp>
      <p:sp>
        <p:nvSpPr>
          <p:cNvPr id="5" name="Rectangle 4" descr="Question to committee">
            <a:extLst>
              <a:ext uri="{FF2B5EF4-FFF2-40B4-BE49-F238E27FC236}">
                <a16:creationId xmlns:a16="http://schemas.microsoft.com/office/drawing/2014/main" id="{FAA01BE4-8339-5A5A-35B8-842C53DFD972}"/>
              </a:ext>
              <a:ext uri="{C183D7F6-B498-43B3-948B-1728B52AA6E4}">
                <adec:decorative xmlns:adec="http://schemas.microsoft.com/office/drawing/2017/decorative" val="0"/>
              </a:ext>
            </a:extLst>
          </p:cNvPr>
          <p:cNvSpPr/>
          <p:nvPr/>
        </p:nvSpPr>
        <p:spPr>
          <a:xfrm>
            <a:off x="6297911" y="5211691"/>
            <a:ext cx="5494049" cy="811695"/>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Lato" panose="020F0502020204030203" pitchFamily="34" charset="0"/>
              </a:rPr>
              <a:t>Would the effects of treatment with idebenone vary depending on when idebenone is initiated?</a:t>
            </a:r>
          </a:p>
        </p:txBody>
      </p:sp>
      <p:sp>
        <p:nvSpPr>
          <p:cNvPr id="16" name="Text Placeholder 13">
            <a:extLst>
              <a:ext uri="{FF2B5EF4-FFF2-40B4-BE49-F238E27FC236}">
                <a16:creationId xmlns:a16="http://schemas.microsoft.com/office/drawing/2014/main" id="{397C9126-9CBE-A0AB-A516-4ACEDF2DD020}"/>
              </a:ext>
            </a:extLst>
          </p:cNvPr>
          <p:cNvSpPr txBox="1">
            <a:spLocks/>
          </p:cNvSpPr>
          <p:nvPr/>
        </p:nvSpPr>
        <p:spPr>
          <a:xfrm>
            <a:off x="6137701" y="6377658"/>
            <a:ext cx="6102793" cy="4076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 CI, confidence intervals; LHON, Leber’s hereditary optic neuropathy; VA, visual acuity</a:t>
            </a:r>
          </a:p>
        </p:txBody>
      </p:sp>
      <p:sp>
        <p:nvSpPr>
          <p:cNvPr id="13" name="Rectangle 12" descr="Marker showing slides are confidential ">
            <a:extLst>
              <a:ext uri="{FF2B5EF4-FFF2-40B4-BE49-F238E27FC236}">
                <a16:creationId xmlns:a16="http://schemas.microsoft.com/office/drawing/2014/main" id="{F9D3592F-3482-4781-1675-573DBC3B4CED}"/>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Lato" panose="020F0502020204030203" pitchFamily="34" charset="0"/>
              </a:rPr>
              <a:t>CONFIDENTIAL</a:t>
            </a:r>
          </a:p>
        </p:txBody>
      </p:sp>
      <p:sp>
        <p:nvSpPr>
          <p:cNvPr id="14" name="Rectangle 13">
            <a:extLst>
              <a:ext uri="{FF2B5EF4-FFF2-40B4-BE49-F238E27FC236}">
                <a16:creationId xmlns:a16="http://schemas.microsoft.com/office/drawing/2014/main" id="{8CDB2644-D9AD-EEA7-AB63-ED0297D7CCD5}"/>
              </a:ext>
            </a:extLst>
          </p:cNvPr>
          <p:cNvSpPr/>
          <p:nvPr/>
        </p:nvSpPr>
        <p:spPr>
          <a:xfrm>
            <a:off x="247713" y="2778149"/>
            <a:ext cx="5646377" cy="37057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853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E5A48CD6-FCD8-15CA-8EDB-08573374047E}"/>
              </a:ext>
            </a:extLst>
          </p:cNvPr>
          <p:cNvSpPr>
            <a:spLocks noGrp="1"/>
          </p:cNvSpPr>
          <p:nvPr>
            <p:ph type="title"/>
          </p:nvPr>
        </p:nvSpPr>
        <p:spPr>
          <a:xfrm>
            <a:off x="278367" y="252099"/>
            <a:ext cx="11250785" cy="781299"/>
          </a:xfrm>
        </p:spPr>
        <p:txBody>
          <a:bodyPr>
            <a:normAutofit fontScale="90000"/>
          </a:bodyPr>
          <a:lstStyle/>
          <a:p>
            <a:r>
              <a:rPr lang="en-GB" dirty="0"/>
              <a:t>LHON: genotypes prevalence and spontaneous recovery </a:t>
            </a:r>
            <a:br>
              <a:rPr lang="en-GB" dirty="0"/>
            </a:br>
            <a:r>
              <a:rPr lang="en-GB" sz="2700" b="0" dirty="0"/>
              <a:t>Genotype a key prognostic factor &amp; affects spontaneous recovery of visual acuity </a:t>
            </a:r>
          </a:p>
        </p:txBody>
      </p:sp>
      <p:sp>
        <p:nvSpPr>
          <p:cNvPr id="2" name="TextBox 1">
            <a:extLst>
              <a:ext uri="{FF2B5EF4-FFF2-40B4-BE49-F238E27FC236}">
                <a16:creationId xmlns:a16="http://schemas.microsoft.com/office/drawing/2014/main" id="{22A99DC1-D7D8-57EA-6BD9-8B98A8C5366D}"/>
              </a:ext>
            </a:extLst>
          </p:cNvPr>
          <p:cNvSpPr txBox="1"/>
          <p:nvPr/>
        </p:nvSpPr>
        <p:spPr>
          <a:xfrm>
            <a:off x="437355" y="1113651"/>
            <a:ext cx="11317289" cy="369332"/>
          </a:xfrm>
          <a:prstGeom prst="rect">
            <a:avLst/>
          </a:prstGeom>
          <a:noFill/>
        </p:spPr>
        <p:txBody>
          <a:bodyPr wrap="square" rtlCol="0">
            <a:spAutoFit/>
          </a:bodyPr>
          <a:lstStyle/>
          <a:p>
            <a:r>
              <a:rPr lang="en-GB" dirty="0">
                <a:latin typeface="Lato" panose="020F0502020204030203" pitchFamily="34" charset="0"/>
              </a:rPr>
              <a:t>Table: characteristics associated with LHON genotypes </a:t>
            </a:r>
          </a:p>
        </p:txBody>
      </p:sp>
      <p:graphicFrame>
        <p:nvGraphicFramePr>
          <p:cNvPr id="3" name="Table 2" descr="Table showing estimated prevalence of the most common genotypes in England and their rates of spontaneous recovery">
            <a:extLst>
              <a:ext uri="{FF2B5EF4-FFF2-40B4-BE49-F238E27FC236}">
                <a16:creationId xmlns:a16="http://schemas.microsoft.com/office/drawing/2014/main" id="{BEEACFF3-E0BB-4D23-49C5-F72B5D3EA210}"/>
              </a:ext>
            </a:extLst>
          </p:cNvPr>
          <p:cNvGraphicFramePr>
            <a:graphicFrameLocks noGrp="1"/>
          </p:cNvGraphicFramePr>
          <p:nvPr>
            <p:extLst>
              <p:ext uri="{D42A27DB-BD31-4B8C-83A1-F6EECF244321}">
                <p14:modId xmlns:p14="http://schemas.microsoft.com/office/powerpoint/2010/main" val="1757818257"/>
              </p:ext>
            </p:extLst>
          </p:nvPr>
        </p:nvGraphicFramePr>
        <p:xfrm>
          <a:off x="547797" y="1440796"/>
          <a:ext cx="11096406" cy="2030121"/>
        </p:xfrm>
        <a:graphic>
          <a:graphicData uri="http://schemas.openxmlformats.org/drawingml/2006/table">
            <a:tbl>
              <a:tblPr firstRow="1" bandRow="1">
                <a:tableStyleId>{073A0DAA-6AF3-43AB-8588-CEC1D06C72B9}</a:tableStyleId>
              </a:tblPr>
              <a:tblGrid>
                <a:gridCol w="3698802">
                  <a:extLst>
                    <a:ext uri="{9D8B030D-6E8A-4147-A177-3AD203B41FA5}">
                      <a16:colId xmlns:a16="http://schemas.microsoft.com/office/drawing/2014/main" val="3532672858"/>
                    </a:ext>
                  </a:extLst>
                </a:gridCol>
                <a:gridCol w="3698802">
                  <a:extLst>
                    <a:ext uri="{9D8B030D-6E8A-4147-A177-3AD203B41FA5}">
                      <a16:colId xmlns:a16="http://schemas.microsoft.com/office/drawing/2014/main" val="3728277886"/>
                    </a:ext>
                  </a:extLst>
                </a:gridCol>
                <a:gridCol w="3698802">
                  <a:extLst>
                    <a:ext uri="{9D8B030D-6E8A-4147-A177-3AD203B41FA5}">
                      <a16:colId xmlns:a16="http://schemas.microsoft.com/office/drawing/2014/main" val="401311184"/>
                    </a:ext>
                  </a:extLst>
                </a:gridCol>
              </a:tblGrid>
              <a:tr h="566121">
                <a:tc>
                  <a:txBody>
                    <a:bodyPr/>
                    <a:lstStyle/>
                    <a:p>
                      <a:pPr algn="l"/>
                      <a:r>
                        <a:rPr lang="en-GB" sz="1800" dirty="0">
                          <a:solidFill>
                            <a:schemeClr val="bg1"/>
                          </a:solidFill>
                          <a:latin typeface="Lato" panose="020F0502020204030203" pitchFamily="34" charset="0"/>
                        </a:rPr>
                        <a:t>Genotype</a:t>
                      </a:r>
                    </a:p>
                  </a:txBody>
                  <a:tcPr/>
                </a:tc>
                <a:tc>
                  <a:txBody>
                    <a:bodyPr/>
                    <a:lstStyle/>
                    <a:p>
                      <a:pPr algn="l"/>
                      <a:r>
                        <a:rPr lang="en-GB" sz="1800" dirty="0">
                          <a:solidFill>
                            <a:schemeClr val="bg1"/>
                          </a:solidFill>
                          <a:latin typeface="Lato" panose="020F0502020204030203" pitchFamily="34" charset="0"/>
                        </a:rPr>
                        <a:t>Estimated prevalence (England)*</a:t>
                      </a:r>
                    </a:p>
                  </a:txBody>
                  <a:tcPr/>
                </a:tc>
                <a:tc>
                  <a:txBody>
                    <a:bodyPr/>
                    <a:lstStyle/>
                    <a:p>
                      <a:pPr algn="l"/>
                      <a:r>
                        <a:rPr lang="en-GB" sz="1800" dirty="0">
                          <a:solidFill>
                            <a:schemeClr val="bg1"/>
                          </a:solidFill>
                          <a:latin typeface="Lato" panose="020F0502020204030203" pitchFamily="34" charset="0"/>
                        </a:rPr>
                        <a:t>Reported rates of spontaneous recovery**</a:t>
                      </a:r>
                    </a:p>
                  </a:txBody>
                  <a:tcPr/>
                </a:tc>
                <a:extLst>
                  <a:ext uri="{0D108BD9-81ED-4DB2-BD59-A6C34878D82A}">
                    <a16:rowId xmlns:a16="http://schemas.microsoft.com/office/drawing/2014/main" val="91773356"/>
                  </a:ext>
                </a:extLst>
              </a:tr>
              <a:tr h="492842">
                <a:tc>
                  <a:txBody>
                    <a:bodyPr/>
                    <a:lstStyle/>
                    <a:p>
                      <a:pPr algn="l">
                        <a:lnSpc>
                          <a:spcPct val="150000"/>
                        </a:lnSpc>
                        <a:spcBef>
                          <a:spcPts val="1200"/>
                        </a:spcBef>
                        <a:spcAft>
                          <a:spcPts val="600"/>
                        </a:spcAft>
                      </a:pPr>
                      <a:r>
                        <a:rPr lang="en-GB" sz="1800" b="1" dirty="0">
                          <a:solidFill>
                            <a:schemeClr val="tx1"/>
                          </a:solidFill>
                          <a:effectLst/>
                          <a:latin typeface="Lato" panose="020F0502020204030203" pitchFamily="34" charset="0"/>
                        </a:rPr>
                        <a:t>m.11778G&gt;A</a:t>
                      </a:r>
                      <a:endParaRPr lang="en-GB" sz="1800" b="1"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tc>
                  <a:txBody>
                    <a:bodyPr/>
                    <a:lstStyle/>
                    <a:p>
                      <a:pPr algn="l">
                        <a:lnSpc>
                          <a:spcPct val="150000"/>
                        </a:lnSpc>
                        <a:spcBef>
                          <a:spcPts val="1200"/>
                        </a:spcBef>
                        <a:spcAft>
                          <a:spcPts val="600"/>
                        </a:spcAft>
                      </a:pPr>
                      <a:r>
                        <a:rPr lang="en-GB" sz="1800" b="0" dirty="0">
                          <a:solidFill>
                            <a:schemeClr val="tx1"/>
                          </a:solidFill>
                          <a:effectLst/>
                          <a:latin typeface="Lato" panose="020F0502020204030203" pitchFamily="34" charset="0"/>
                        </a:rPr>
                        <a:t>64%</a:t>
                      </a:r>
                      <a:endParaRPr lang="en-GB" sz="1800" b="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tc>
                  <a:txBody>
                    <a:bodyPr/>
                    <a:lstStyle/>
                    <a:p>
                      <a:pPr algn="l">
                        <a:lnSpc>
                          <a:spcPct val="150000"/>
                        </a:lnSpc>
                        <a:spcBef>
                          <a:spcPts val="1200"/>
                        </a:spcBef>
                        <a:spcAft>
                          <a:spcPts val="600"/>
                        </a:spcAft>
                      </a:pPr>
                      <a:r>
                        <a:rPr lang="en-GB" sz="1800" b="0" dirty="0">
                          <a:solidFill>
                            <a:schemeClr val="tx1"/>
                          </a:solidFill>
                          <a:effectLst/>
                          <a:latin typeface="Lato" panose="020F0502020204030203" pitchFamily="34" charset="0"/>
                        </a:rPr>
                        <a:t>14%</a:t>
                      </a:r>
                      <a:endParaRPr lang="en-GB" sz="1800" b="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74220"/>
                  </a:ext>
                </a:extLst>
              </a:tr>
              <a:tr h="444905">
                <a:tc>
                  <a:txBody>
                    <a:bodyPr/>
                    <a:lstStyle/>
                    <a:p>
                      <a:pPr algn="l">
                        <a:lnSpc>
                          <a:spcPct val="150000"/>
                        </a:lnSpc>
                        <a:spcBef>
                          <a:spcPts val="1200"/>
                        </a:spcBef>
                        <a:spcAft>
                          <a:spcPts val="600"/>
                        </a:spcAft>
                      </a:pPr>
                      <a:r>
                        <a:rPr lang="en-GB" sz="1800" b="1" dirty="0">
                          <a:solidFill>
                            <a:schemeClr val="tx1"/>
                          </a:solidFill>
                          <a:effectLst/>
                          <a:latin typeface="Lato" panose="020F0502020204030203" pitchFamily="34" charset="0"/>
                        </a:rPr>
                        <a:t>m.3460G&gt;A</a:t>
                      </a:r>
                      <a:endParaRPr lang="en-GB" sz="1800" b="1"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tc>
                  <a:txBody>
                    <a:bodyPr/>
                    <a:lstStyle/>
                    <a:p>
                      <a:pPr algn="l">
                        <a:lnSpc>
                          <a:spcPct val="150000"/>
                        </a:lnSpc>
                        <a:spcBef>
                          <a:spcPts val="1200"/>
                        </a:spcBef>
                        <a:spcAft>
                          <a:spcPts val="600"/>
                        </a:spcAft>
                      </a:pPr>
                      <a:r>
                        <a:rPr lang="en-GB" sz="1800" dirty="0">
                          <a:solidFill>
                            <a:schemeClr val="tx1"/>
                          </a:solidFill>
                          <a:effectLst/>
                          <a:latin typeface="Lato" panose="020F0502020204030203" pitchFamily="34" charset="0"/>
                        </a:rPr>
                        <a:t>27%</a:t>
                      </a:r>
                      <a:endParaRPr lang="en-GB" sz="18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tc>
                  <a:txBody>
                    <a:bodyPr/>
                    <a:lstStyle/>
                    <a:p>
                      <a:pPr algn="l">
                        <a:lnSpc>
                          <a:spcPct val="150000"/>
                        </a:lnSpc>
                        <a:spcBef>
                          <a:spcPts val="1200"/>
                        </a:spcBef>
                        <a:spcAft>
                          <a:spcPts val="600"/>
                        </a:spcAft>
                      </a:pPr>
                      <a:r>
                        <a:rPr lang="en-GB" sz="1800" dirty="0">
                          <a:solidFill>
                            <a:schemeClr val="tx1"/>
                          </a:solidFill>
                          <a:effectLst/>
                          <a:latin typeface="Lato" panose="020F0502020204030203" pitchFamily="34" charset="0"/>
                        </a:rPr>
                        <a:t>15% to 25%</a:t>
                      </a:r>
                      <a:endParaRPr lang="en-GB" sz="18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4147735"/>
                  </a:ext>
                </a:extLst>
              </a:tr>
              <a:tr h="452294">
                <a:tc>
                  <a:txBody>
                    <a:bodyPr/>
                    <a:lstStyle/>
                    <a:p>
                      <a:pPr algn="l">
                        <a:lnSpc>
                          <a:spcPct val="150000"/>
                        </a:lnSpc>
                        <a:spcBef>
                          <a:spcPts val="1200"/>
                        </a:spcBef>
                        <a:spcAft>
                          <a:spcPts val="600"/>
                        </a:spcAft>
                      </a:pPr>
                      <a:r>
                        <a:rPr lang="en-GB" sz="1800" b="1" dirty="0">
                          <a:solidFill>
                            <a:schemeClr val="tx1"/>
                          </a:solidFill>
                          <a:effectLst/>
                          <a:latin typeface="Lato" panose="020F0502020204030203" pitchFamily="34" charset="0"/>
                        </a:rPr>
                        <a:t>m.14484T&gt;C</a:t>
                      </a:r>
                      <a:endParaRPr lang="en-GB" sz="1800" b="1"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tc>
                  <a:txBody>
                    <a:bodyPr/>
                    <a:lstStyle/>
                    <a:p>
                      <a:pPr algn="l">
                        <a:lnSpc>
                          <a:spcPct val="150000"/>
                        </a:lnSpc>
                        <a:spcBef>
                          <a:spcPts val="1200"/>
                        </a:spcBef>
                        <a:spcAft>
                          <a:spcPts val="600"/>
                        </a:spcAft>
                      </a:pPr>
                      <a:r>
                        <a:rPr lang="en-GB" sz="1800" dirty="0">
                          <a:solidFill>
                            <a:schemeClr val="tx1"/>
                          </a:solidFill>
                          <a:effectLst/>
                          <a:latin typeface="Lato" panose="020F0502020204030203" pitchFamily="34" charset="0"/>
                        </a:rPr>
                        <a:t>8%</a:t>
                      </a:r>
                      <a:endParaRPr lang="en-GB" sz="18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tc>
                  <a:txBody>
                    <a:bodyPr/>
                    <a:lstStyle/>
                    <a:p>
                      <a:pPr algn="l">
                        <a:lnSpc>
                          <a:spcPct val="150000"/>
                        </a:lnSpc>
                        <a:spcBef>
                          <a:spcPts val="1200"/>
                        </a:spcBef>
                        <a:spcAft>
                          <a:spcPts val="600"/>
                        </a:spcAft>
                      </a:pPr>
                      <a:r>
                        <a:rPr lang="en-GB" sz="1800" dirty="0">
                          <a:solidFill>
                            <a:schemeClr val="tx1"/>
                          </a:solidFill>
                          <a:effectLst/>
                          <a:latin typeface="Lato" panose="020F0502020204030203" pitchFamily="34" charset="0"/>
                        </a:rPr>
                        <a:t>37% to 64%</a:t>
                      </a:r>
                      <a:endParaRPr lang="en-GB" sz="1800" dirty="0">
                        <a:solidFill>
                          <a:schemeClr val="tx1"/>
                        </a:solidFill>
                        <a:effectLst/>
                        <a:latin typeface="Lato" panose="020F0502020204030203" pitchFamily="34" charset="0"/>
                        <a:ea typeface="Lato" panose="020F0502020204030203"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7005028"/>
                  </a:ext>
                </a:extLst>
              </a:tr>
            </a:tbl>
          </a:graphicData>
        </a:graphic>
      </p:graphicFrame>
      <p:sp>
        <p:nvSpPr>
          <p:cNvPr id="23" name="Text Placeholder 2" descr="3460G&gt;A  has the lowest long-term probability of recovery&#10;m.14484T&gt;C represents a milder disease and the highest probability of spontaneous recovery&#10;Clinical experts to EAG: age at symptom onset and VA at baseline or nadir are other key prognostic factors &#10;">
            <a:extLst>
              <a:ext uri="{FF2B5EF4-FFF2-40B4-BE49-F238E27FC236}">
                <a16:creationId xmlns:a16="http://schemas.microsoft.com/office/drawing/2014/main" id="{40D0DA39-AF98-92A7-56E3-D7A85EB8831A}"/>
              </a:ext>
            </a:extLst>
          </p:cNvPr>
          <p:cNvSpPr txBox="1">
            <a:spLocks/>
          </p:cNvSpPr>
          <p:nvPr/>
        </p:nvSpPr>
        <p:spPr>
          <a:xfrm>
            <a:off x="432746" y="4210866"/>
            <a:ext cx="11250784" cy="1615168"/>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50000"/>
              </a:lnSpc>
              <a:spcBef>
                <a:spcPts val="0"/>
              </a:spcBef>
              <a:buFont typeface="Arial" panose="020B0604020202020204" pitchFamily="34" charset="0"/>
              <a:buNone/>
              <a:defRPr sz="1800" kern="1200">
                <a:solidFill>
                  <a:schemeClr val="dk1"/>
                </a:solidFill>
                <a:latin typeface="Arial" panose="020B0604020202020204" pitchFamily="34" charset="0"/>
                <a:ea typeface="Inter" panose="02000503000000020004" pitchFamily="2" charset="0"/>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85750" lvl="0" indent="-285750">
              <a:lnSpc>
                <a:spcPct val="150000"/>
              </a:lnSpc>
              <a:spcBef>
                <a:spcPts val="1200"/>
              </a:spcBef>
              <a:buFont typeface="Arial" panose="020B0604020202020204" pitchFamily="34" charset="0"/>
              <a:buChar char="•"/>
              <a:tabLst>
                <a:tab pos="9950450" algn="l"/>
              </a:tabLst>
            </a:pPr>
            <a:r>
              <a:rPr lang="en-GB" dirty="0">
                <a:solidFill>
                  <a:schemeClr val="tx1"/>
                </a:solidFill>
                <a:latin typeface="Lato" panose="020F0502020204030203" pitchFamily="34" charset="0"/>
                <a:ea typeface="Lato" panose="020F0502020204030203" pitchFamily="34" charset="0"/>
              </a:rPr>
              <a:t>m.3460G&gt;A  has the lowest long-term probability of recovery</a:t>
            </a:r>
          </a:p>
          <a:p>
            <a:pPr marL="285750" lvl="0" indent="-285750">
              <a:lnSpc>
                <a:spcPct val="150000"/>
              </a:lnSpc>
              <a:spcBef>
                <a:spcPts val="1200"/>
              </a:spcBef>
              <a:buFont typeface="Arial" panose="020B0604020202020204" pitchFamily="34" charset="0"/>
              <a:buChar char="•"/>
              <a:tabLst>
                <a:tab pos="9950450" algn="l"/>
              </a:tabLst>
            </a:pPr>
            <a:r>
              <a:rPr lang="en-GB" dirty="0">
                <a:solidFill>
                  <a:schemeClr val="tx1"/>
                </a:solidFill>
                <a:latin typeface="Lato" panose="020F0502020204030203" pitchFamily="34" charset="0"/>
                <a:ea typeface="Lato" panose="020F0502020204030203" pitchFamily="34" charset="0"/>
              </a:rPr>
              <a:t>m.14484T&gt;C represents a milder disease and has the highest probability of spontaneous recovery</a:t>
            </a:r>
          </a:p>
          <a:p>
            <a:pPr marL="285750" lvl="0" indent="-285750">
              <a:lnSpc>
                <a:spcPct val="150000"/>
              </a:lnSpc>
              <a:spcBef>
                <a:spcPts val="1200"/>
              </a:spcBef>
              <a:buFont typeface="Arial" panose="020B0604020202020204" pitchFamily="34" charset="0"/>
              <a:buChar char="•"/>
              <a:tabLst>
                <a:tab pos="9950450" algn="l"/>
              </a:tabLst>
            </a:pPr>
            <a:r>
              <a:rPr lang="en-GB" dirty="0">
                <a:solidFill>
                  <a:schemeClr val="tx1"/>
                </a:solidFill>
                <a:latin typeface="Lato" panose="020F0502020204030203" pitchFamily="34" charset="0"/>
                <a:ea typeface="Lato" panose="020F0502020204030203" pitchFamily="34" charset="0"/>
              </a:rPr>
              <a:t>Clinical experts to EAG: age at symptom onset and </a:t>
            </a:r>
            <a:r>
              <a:rPr lang="nn-NO" dirty="0">
                <a:solidFill>
                  <a:schemeClr val="tx1"/>
                </a:solidFill>
                <a:latin typeface="Lato" panose="020F0502020204030203" pitchFamily="34" charset="0"/>
                <a:ea typeface="Lato" panose="020F0502020204030203" pitchFamily="34" charset="0"/>
              </a:rPr>
              <a:t>VA at baseline or nadir are other key prognostic factors </a:t>
            </a:r>
            <a:endParaRPr lang="en-GB" dirty="0">
              <a:solidFill>
                <a:schemeClr val="tx1"/>
              </a:solidFill>
              <a:latin typeface="Lato" panose="020F0502020204030203" pitchFamily="34" charset="0"/>
              <a:ea typeface="Lato" panose="020F0502020204030203" pitchFamily="34" charset="0"/>
            </a:endParaRPr>
          </a:p>
        </p:txBody>
      </p:sp>
      <p:sp>
        <p:nvSpPr>
          <p:cNvPr id="4" name="TextBox 3" descr="Above estimates are approximate figures">
            <a:extLst>
              <a:ext uri="{FF2B5EF4-FFF2-40B4-BE49-F238E27FC236}">
                <a16:creationId xmlns:a16="http://schemas.microsoft.com/office/drawing/2014/main" id="{E1D4DCDF-FFCC-1924-C385-34DF7CB1DDC0}"/>
              </a:ext>
            </a:extLst>
          </p:cNvPr>
          <p:cNvSpPr txBox="1"/>
          <p:nvPr/>
        </p:nvSpPr>
        <p:spPr>
          <a:xfrm>
            <a:off x="432746" y="3488412"/>
            <a:ext cx="5199860" cy="646331"/>
          </a:xfrm>
          <a:prstGeom prst="rect">
            <a:avLst/>
          </a:prstGeom>
          <a:noFill/>
        </p:spPr>
        <p:txBody>
          <a:bodyPr wrap="square" rtlCol="0">
            <a:spAutoFit/>
          </a:bodyPr>
          <a:lstStyle/>
          <a:p>
            <a:r>
              <a:rPr lang="en-GB" dirty="0">
                <a:latin typeface="Lato" panose="020F0502020204030203" pitchFamily="34" charset="0"/>
                <a:ea typeface="Lato" panose="020F0502020204030203" pitchFamily="34" charset="0"/>
                <a:cs typeface="Lato" panose="020F0502020204030203" pitchFamily="34" charset="0"/>
              </a:rPr>
              <a:t>* ~ figures </a:t>
            </a:r>
          </a:p>
          <a:p>
            <a:r>
              <a:rPr lang="en-GB" dirty="0">
                <a:latin typeface="Lato" panose="020F0502020204030203" pitchFamily="34" charset="0"/>
                <a:ea typeface="Lato" panose="020F0502020204030203" pitchFamily="34" charset="0"/>
                <a:cs typeface="Lato" panose="020F0502020204030203" pitchFamily="34" charset="0"/>
              </a:rPr>
              <a:t>** ~ 20% of people have spontaneous recovery</a:t>
            </a:r>
          </a:p>
        </p:txBody>
      </p:sp>
      <p:sp>
        <p:nvSpPr>
          <p:cNvPr id="32" name="Rectangle 31" descr="Question to committee">
            <a:extLst>
              <a:ext uri="{FF2B5EF4-FFF2-40B4-BE49-F238E27FC236}">
                <a16:creationId xmlns:a16="http://schemas.microsoft.com/office/drawing/2014/main" id="{8E34B17F-CE0E-C37A-6383-FDEFFDDC7A02}"/>
              </a:ext>
              <a:ext uri="{C183D7F6-B498-43B3-948B-1728B52AA6E4}">
                <adec:decorative xmlns:adec="http://schemas.microsoft.com/office/drawing/2017/decorative" val="0"/>
              </a:ext>
            </a:extLst>
          </p:cNvPr>
          <p:cNvSpPr/>
          <p:nvPr/>
        </p:nvSpPr>
        <p:spPr>
          <a:xfrm>
            <a:off x="5019369" y="6233432"/>
            <a:ext cx="6893641" cy="498858"/>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Lato" panose="020F0502020204030203" pitchFamily="34" charset="0"/>
              </a:rPr>
              <a:t>Are there variations in efficacy based on genotype? </a:t>
            </a:r>
          </a:p>
          <a:p>
            <a:r>
              <a:rPr lang="en-GB" dirty="0">
                <a:solidFill>
                  <a:schemeClr val="tx1"/>
                </a:solidFill>
                <a:latin typeface="Lato" panose="020F0502020204030203" pitchFamily="34" charset="0"/>
              </a:rPr>
              <a:t>What is the underlying rationale for any observed difference?</a:t>
            </a:r>
          </a:p>
        </p:txBody>
      </p:sp>
      <p:sp>
        <p:nvSpPr>
          <p:cNvPr id="18" name="Text Placeholder 13">
            <a:extLst>
              <a:ext uri="{FF2B5EF4-FFF2-40B4-BE49-F238E27FC236}">
                <a16:creationId xmlns:a16="http://schemas.microsoft.com/office/drawing/2014/main" id="{563BF57B-7E2A-382A-820E-BC97B20DB754}"/>
              </a:ext>
            </a:extLst>
          </p:cNvPr>
          <p:cNvSpPr txBox="1">
            <a:spLocks/>
          </p:cNvSpPr>
          <p:nvPr/>
        </p:nvSpPr>
        <p:spPr>
          <a:xfrm>
            <a:off x="195979" y="6334199"/>
            <a:ext cx="4732620" cy="4988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latin typeface="Lato" panose="020F0502020204030203" pitchFamily="34" charset="0"/>
                <a:ea typeface="Lato" panose="020F0502020204030203" pitchFamily="34" charset="0"/>
                <a:cs typeface="Lato" panose="020F0502020204030203" pitchFamily="34" charset="0"/>
              </a:rPr>
              <a:t>Abbreviations: LHON, Leber’s hereditary optic neuropathy; VA, visual acuity </a:t>
            </a:r>
          </a:p>
        </p:txBody>
      </p:sp>
    </p:spTree>
    <p:extLst>
      <p:ext uri="{BB962C8B-B14F-4D97-AF65-F5344CB8AC3E}">
        <p14:creationId xmlns:p14="http://schemas.microsoft.com/office/powerpoint/2010/main" val="33124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3B0B-4C1C-01A1-C46E-7C02CFB42F81}"/>
              </a:ext>
            </a:extLst>
          </p:cNvPr>
          <p:cNvSpPr>
            <a:spLocks noGrp="1"/>
          </p:cNvSpPr>
          <p:nvPr>
            <p:ph type="ctrTitle"/>
          </p:nvPr>
        </p:nvSpPr>
        <p:spPr>
          <a:xfrm>
            <a:off x="387032" y="128628"/>
            <a:ext cx="11670371" cy="556250"/>
          </a:xfrm>
        </p:spPr>
        <p:txBody>
          <a:bodyPr>
            <a:noAutofit/>
          </a:bodyPr>
          <a:lstStyle/>
          <a:p>
            <a:r>
              <a:rPr lang="en-GB" sz="2800" dirty="0"/>
              <a:t>Main outcome Logarithm of minimum angle of resolution (logMAR) </a:t>
            </a:r>
          </a:p>
        </p:txBody>
      </p:sp>
      <p:sp>
        <p:nvSpPr>
          <p:cNvPr id="6" name="Text Placeholder 2">
            <a:extLst>
              <a:ext uri="{FF2B5EF4-FFF2-40B4-BE49-F238E27FC236}">
                <a16:creationId xmlns:a16="http://schemas.microsoft.com/office/drawing/2014/main" id="{74F5F7C8-128E-28F8-569F-247A9B4C2382}"/>
              </a:ext>
            </a:extLst>
          </p:cNvPr>
          <p:cNvSpPr txBox="1">
            <a:spLocks/>
          </p:cNvSpPr>
          <p:nvPr/>
        </p:nvSpPr>
        <p:spPr>
          <a:xfrm>
            <a:off x="226496" y="646880"/>
            <a:ext cx="11718172"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50000"/>
              </a:lnSpc>
              <a:spcBef>
                <a:spcPts val="0"/>
              </a:spcBef>
              <a:buFont typeface="Arial" panose="020B0604020202020204" pitchFamily="34" charset="0"/>
              <a:buNone/>
              <a:defRPr sz="1800" kern="1200">
                <a:solidFill>
                  <a:schemeClr val="dk1"/>
                </a:solidFill>
                <a:latin typeface="Arial" panose="020B0604020202020204" pitchFamily="34" charset="0"/>
                <a:ea typeface="Inter" panose="02000503000000020004" pitchFamily="2" charset="0"/>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85750" indent="-285750">
              <a:buFont typeface="Arial" panose="020B0604020202020204" pitchFamily="34" charset="0"/>
              <a:buChar char="•"/>
            </a:pPr>
            <a:r>
              <a:rPr lang="en-GB" dirty="0">
                <a:solidFill>
                  <a:schemeClr val="tx1"/>
                </a:solidFill>
                <a:latin typeface="Lato" panose="020F0502020204030203" pitchFamily="34" charset="0"/>
                <a:ea typeface="Lato" panose="020F0502020204030203" pitchFamily="34" charset="0"/>
              </a:rPr>
              <a:t>Vision loss in LHON is measured by logMAR in clinical trials</a:t>
            </a:r>
          </a:p>
          <a:p>
            <a:pPr marL="285750" indent="-285750">
              <a:buFont typeface="Arial" panose="020B0604020202020204" pitchFamily="34" charset="0"/>
              <a:buChar char="•"/>
            </a:pPr>
            <a:r>
              <a:rPr lang="en-GB" dirty="0">
                <a:solidFill>
                  <a:schemeClr val="tx1"/>
                </a:solidFill>
                <a:latin typeface="Lato" panose="020F0502020204030203" pitchFamily="34" charset="0"/>
              </a:rPr>
              <a:t>Very rapid loss of VA with over 50% of eyes deteriorating to logMAR above 1.0 within one week of onset</a:t>
            </a:r>
            <a:endParaRPr lang="en-GB" dirty="0">
              <a:solidFill>
                <a:schemeClr val="tx1"/>
              </a:solidFill>
              <a:latin typeface="Lato" panose="020F0502020204030203" pitchFamily="34" charset="0"/>
              <a:ea typeface="Lato" panose="020F0502020204030203" pitchFamily="34" charset="0"/>
            </a:endParaRPr>
          </a:p>
        </p:txBody>
      </p:sp>
      <p:pic>
        <p:nvPicPr>
          <p:cNvPr id="3" name="Picture 2" descr="Vision loss in LHON is usually measured using the Logarithm of the Minimum Angle of Resolution (logMAR) chart of VA. In logMAR chart each line on the chart represents a change of 0.1 log unit in the acuity level with each letter having a value of 0.02 log unit. If people cannot read the top letter of the logMAR chart, simply halve the viewing distance, carry out the measurement, and add 0.30 logMAR to the score.">
            <a:extLst>
              <a:ext uri="{FF2B5EF4-FFF2-40B4-BE49-F238E27FC236}">
                <a16:creationId xmlns:a16="http://schemas.microsoft.com/office/drawing/2014/main" id="{9962259A-B5A7-5ED1-7E49-85C0FC7B3F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032" y="1651069"/>
            <a:ext cx="6013768" cy="4116322"/>
          </a:xfrm>
          <a:prstGeom prst="rect">
            <a:avLst/>
          </a:prstGeom>
          <a:noFill/>
        </p:spPr>
      </p:pic>
      <p:graphicFrame>
        <p:nvGraphicFramePr>
          <p:cNvPr id="8" name="Table 7" descr="Health states based on logMAR score used by the company and the EAG in the model">
            <a:extLst>
              <a:ext uri="{FF2B5EF4-FFF2-40B4-BE49-F238E27FC236}">
                <a16:creationId xmlns:a16="http://schemas.microsoft.com/office/drawing/2014/main" id="{A0B25744-9FE2-CFB0-C003-FFE60CE8D47E}"/>
              </a:ext>
            </a:extLst>
          </p:cNvPr>
          <p:cNvGraphicFramePr>
            <a:graphicFrameLocks noGrp="1"/>
          </p:cNvGraphicFramePr>
          <p:nvPr>
            <p:extLst>
              <p:ext uri="{D42A27DB-BD31-4B8C-83A1-F6EECF244321}">
                <p14:modId xmlns:p14="http://schemas.microsoft.com/office/powerpoint/2010/main" val="1664902509"/>
              </p:ext>
            </p:extLst>
          </p:nvPr>
        </p:nvGraphicFramePr>
        <p:xfrm>
          <a:off x="6675119" y="1808015"/>
          <a:ext cx="5269549" cy="3589443"/>
        </p:xfrm>
        <a:graphic>
          <a:graphicData uri="http://schemas.openxmlformats.org/drawingml/2006/table">
            <a:tbl>
              <a:tblPr firstRow="1" bandRow="1">
                <a:tableStyleId>{073A0DAA-6AF3-43AB-8588-CEC1D06C72B9}</a:tableStyleId>
              </a:tblPr>
              <a:tblGrid>
                <a:gridCol w="2418831">
                  <a:extLst>
                    <a:ext uri="{9D8B030D-6E8A-4147-A177-3AD203B41FA5}">
                      <a16:colId xmlns:a16="http://schemas.microsoft.com/office/drawing/2014/main" val="2233107691"/>
                    </a:ext>
                  </a:extLst>
                </a:gridCol>
                <a:gridCol w="2850718">
                  <a:extLst>
                    <a:ext uri="{9D8B030D-6E8A-4147-A177-3AD203B41FA5}">
                      <a16:colId xmlns:a16="http://schemas.microsoft.com/office/drawing/2014/main" val="1243019047"/>
                    </a:ext>
                  </a:extLst>
                </a:gridCol>
              </a:tblGrid>
              <a:tr h="685522">
                <a:tc>
                  <a:txBody>
                    <a:bodyPr/>
                    <a:lstStyle/>
                    <a:p>
                      <a:pPr algn="ctr"/>
                      <a:r>
                        <a:rPr lang="en-GB" dirty="0">
                          <a:latin typeface="Lato" panose="020F0502020204030203" pitchFamily="34" charset="0"/>
                        </a:rPr>
                        <a:t>Company’s health states </a:t>
                      </a:r>
                    </a:p>
                  </a:txBody>
                  <a:tcPr/>
                </a:tc>
                <a:tc>
                  <a:txBody>
                    <a:bodyPr/>
                    <a:lstStyle/>
                    <a:p>
                      <a:pPr algn="ctr"/>
                      <a:r>
                        <a:rPr lang="en-GB" dirty="0">
                          <a:latin typeface="Lato" panose="020F0502020204030203" pitchFamily="34" charset="0"/>
                        </a:rPr>
                        <a:t>EAG preferred health states</a:t>
                      </a:r>
                    </a:p>
                  </a:txBody>
                  <a:tcPr/>
                </a:tc>
                <a:extLst>
                  <a:ext uri="{0D108BD9-81ED-4DB2-BD59-A6C34878D82A}">
                    <a16:rowId xmlns:a16="http://schemas.microsoft.com/office/drawing/2014/main" val="4269057452"/>
                  </a:ext>
                </a:extLst>
              </a:tr>
              <a:tr h="341909">
                <a:tc>
                  <a:txBody>
                    <a:bodyPr/>
                    <a:lstStyle/>
                    <a:p>
                      <a:pPr algn="l">
                        <a:lnSpc>
                          <a:spcPct val="120000"/>
                        </a:lnSpc>
                        <a:spcBef>
                          <a:spcPts val="200"/>
                        </a:spcBef>
                        <a:spcAft>
                          <a:spcPts val="200"/>
                        </a:spcAft>
                      </a:pPr>
                      <a:r>
                        <a:rPr lang="en-GB" sz="1800" b="1" dirty="0" err="1">
                          <a:solidFill>
                            <a:schemeClr val="tx1"/>
                          </a:solidFill>
                          <a:effectLst/>
                          <a:latin typeface="Lato" panose="020F0502020204030203" pitchFamily="34" charset="0"/>
                        </a:rPr>
                        <a:t>logMAR</a:t>
                      </a:r>
                      <a:r>
                        <a:rPr lang="en-GB" sz="1800" b="1" dirty="0">
                          <a:solidFill>
                            <a:schemeClr val="tx1"/>
                          </a:solidFill>
                          <a:effectLst/>
                          <a:latin typeface="Lato" panose="020F0502020204030203" pitchFamily="34" charset="0"/>
                        </a:rPr>
                        <a:t> &lt;0.3</a:t>
                      </a:r>
                      <a:endPar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Limited visual impairment</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793000028"/>
                  </a:ext>
                </a:extLst>
              </a:tr>
              <a:tr h="357080">
                <a:tc>
                  <a:txBody>
                    <a:bodyPr/>
                    <a:lstStyle/>
                    <a:p>
                      <a:pPr algn="l">
                        <a:lnSpc>
                          <a:spcPct val="120000"/>
                        </a:lnSpc>
                        <a:spcBef>
                          <a:spcPts val="200"/>
                        </a:spcBef>
                        <a:spcAft>
                          <a:spcPts val="200"/>
                        </a:spcAft>
                      </a:pPr>
                      <a:r>
                        <a:rPr lang="en-GB" sz="1800" b="1" dirty="0" err="1">
                          <a:solidFill>
                            <a:schemeClr val="tx1"/>
                          </a:solidFill>
                          <a:effectLst/>
                          <a:latin typeface="Lato" panose="020F0502020204030203" pitchFamily="34" charset="0"/>
                        </a:rPr>
                        <a:t>logMAR</a:t>
                      </a:r>
                      <a:r>
                        <a:rPr lang="en-GB" sz="1800" b="1" dirty="0">
                          <a:solidFill>
                            <a:schemeClr val="tx1"/>
                          </a:solidFill>
                          <a:effectLst/>
                          <a:latin typeface="Lato" panose="020F0502020204030203" pitchFamily="34" charset="0"/>
                        </a:rPr>
                        <a:t> 0.3-0.6</a:t>
                      </a:r>
                      <a:endPar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rowSpan="2">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Moderate visual impairment</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568641779"/>
                  </a:ext>
                </a:extLst>
              </a:tr>
              <a:tr h="391727">
                <a:tc>
                  <a:txBody>
                    <a:bodyPr/>
                    <a:lstStyle/>
                    <a:p>
                      <a:pPr algn="l"/>
                      <a:r>
                        <a:rPr lang="en-GB" sz="1800" b="1" dirty="0" err="1">
                          <a:solidFill>
                            <a:schemeClr val="tx1"/>
                          </a:solidFill>
                          <a:latin typeface="Lato" panose="020F0502020204030203" pitchFamily="34" charset="0"/>
                        </a:rPr>
                        <a:t>logMAR</a:t>
                      </a:r>
                      <a:r>
                        <a:rPr lang="en-GB" sz="1800" b="1" dirty="0">
                          <a:solidFill>
                            <a:schemeClr val="tx1"/>
                          </a:solidFill>
                          <a:latin typeface="Lato" panose="020F0502020204030203" pitchFamily="34" charset="0"/>
                        </a:rPr>
                        <a:t> 0.6-1.0</a:t>
                      </a:r>
                    </a:p>
                  </a:txBody>
                  <a:tcPr/>
                </a:tc>
                <a:tc vMerge="1">
                  <a:txBody>
                    <a:bodyPr/>
                    <a:lstStyle/>
                    <a:p>
                      <a:endParaRPr lang="en-GB" dirty="0"/>
                    </a:p>
                  </a:txBody>
                  <a:tcPr/>
                </a:tc>
                <a:extLst>
                  <a:ext uri="{0D108BD9-81ED-4DB2-BD59-A6C34878D82A}">
                    <a16:rowId xmlns:a16="http://schemas.microsoft.com/office/drawing/2014/main" val="1945654362"/>
                  </a:ext>
                </a:extLst>
              </a:tr>
              <a:tr h="379706">
                <a:tc>
                  <a:txBody>
                    <a:bodyPr/>
                    <a:lstStyle/>
                    <a:p>
                      <a:pPr algn="l">
                        <a:lnSpc>
                          <a:spcPct val="120000"/>
                        </a:lnSpc>
                        <a:spcBef>
                          <a:spcPts val="200"/>
                        </a:spcBef>
                        <a:spcAft>
                          <a:spcPts val="200"/>
                        </a:spcAft>
                      </a:pPr>
                      <a:r>
                        <a:rPr lang="en-GB" sz="1800" b="1" dirty="0" err="1">
                          <a:solidFill>
                            <a:schemeClr val="tx1"/>
                          </a:solidFill>
                          <a:effectLst/>
                          <a:latin typeface="Lato" panose="020F0502020204030203" pitchFamily="34" charset="0"/>
                        </a:rPr>
                        <a:t>logMAR</a:t>
                      </a:r>
                      <a:r>
                        <a:rPr lang="en-GB" sz="1800" b="1" dirty="0">
                          <a:solidFill>
                            <a:schemeClr val="tx1"/>
                          </a:solidFill>
                          <a:effectLst/>
                          <a:latin typeface="Lato" panose="020F0502020204030203" pitchFamily="34" charset="0"/>
                        </a:rPr>
                        <a:t> 1.0-1.3</a:t>
                      </a:r>
                      <a:endPar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rowSpan="2">
                  <a:txBody>
                    <a:bodyPr/>
                    <a:lstStyle/>
                    <a:p>
                      <a:pPr algn="l"/>
                      <a:r>
                        <a:rPr lang="en-GB" sz="1800" b="0" dirty="0">
                          <a:solidFill>
                            <a:schemeClr val="tx1"/>
                          </a:solidFill>
                          <a:latin typeface="Lato" panose="020F0502020204030203" pitchFamily="34" charset="0"/>
                        </a:rPr>
                        <a:t>Visually impaired (on-chart)</a:t>
                      </a:r>
                    </a:p>
                  </a:txBody>
                  <a:tcPr/>
                </a:tc>
                <a:extLst>
                  <a:ext uri="{0D108BD9-81ED-4DB2-BD59-A6C34878D82A}">
                    <a16:rowId xmlns:a16="http://schemas.microsoft.com/office/drawing/2014/main" val="1483230686"/>
                  </a:ext>
                </a:extLst>
              </a:tr>
              <a:tr h="323145">
                <a:tc>
                  <a:txBody>
                    <a:bodyPr/>
                    <a:lstStyle/>
                    <a:p>
                      <a:pPr algn="l">
                        <a:lnSpc>
                          <a:spcPct val="120000"/>
                        </a:lnSpc>
                        <a:spcBef>
                          <a:spcPts val="200"/>
                        </a:spcBef>
                        <a:spcAft>
                          <a:spcPts val="200"/>
                        </a:spcAft>
                      </a:pPr>
                      <a:r>
                        <a:rPr lang="en-GB" sz="1800" b="1" dirty="0" err="1">
                          <a:solidFill>
                            <a:schemeClr val="tx1"/>
                          </a:solidFill>
                          <a:effectLst/>
                          <a:latin typeface="Lato" panose="020F0502020204030203" pitchFamily="34" charset="0"/>
                        </a:rPr>
                        <a:t>logMAR</a:t>
                      </a:r>
                      <a:r>
                        <a:rPr lang="en-GB" sz="1800" b="1" dirty="0">
                          <a:solidFill>
                            <a:schemeClr val="tx1"/>
                          </a:solidFill>
                          <a:effectLst/>
                          <a:latin typeface="Lato" panose="020F0502020204030203" pitchFamily="34" charset="0"/>
                        </a:rPr>
                        <a:t> 1.3-1.7</a:t>
                      </a:r>
                      <a:endPar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vMerge="1">
                  <a:txBody>
                    <a:bodyPr/>
                    <a:lstStyle/>
                    <a:p>
                      <a:endParaRPr lang="en-GB" dirty="0"/>
                    </a:p>
                  </a:txBody>
                  <a:tcPr/>
                </a:tc>
                <a:extLst>
                  <a:ext uri="{0D108BD9-81ED-4DB2-BD59-A6C34878D82A}">
                    <a16:rowId xmlns:a16="http://schemas.microsoft.com/office/drawing/2014/main" val="1870324610"/>
                  </a:ext>
                </a:extLst>
              </a:tr>
              <a:tr h="396194">
                <a:tc>
                  <a:txBody>
                    <a:bodyPr/>
                    <a:lstStyle/>
                    <a:p>
                      <a:pPr algn="l"/>
                      <a:r>
                        <a:rPr lang="en-GB" sz="1800" b="1" dirty="0">
                          <a:solidFill>
                            <a:schemeClr val="tx1"/>
                          </a:solidFill>
                          <a:latin typeface="Lato" panose="020F0502020204030203" pitchFamily="34" charset="0"/>
                        </a:rPr>
                        <a:t>CF</a:t>
                      </a:r>
                    </a:p>
                  </a:txBody>
                  <a:tcPr/>
                </a:tc>
                <a:tc rowSpan="3">
                  <a:txBody>
                    <a:bodyPr/>
                    <a:lstStyle/>
                    <a:p>
                      <a:pPr algn="l"/>
                      <a:r>
                        <a:rPr lang="en-GB" sz="1800" b="0" dirty="0">
                          <a:solidFill>
                            <a:schemeClr val="tx1"/>
                          </a:solidFill>
                          <a:latin typeface="Lato" panose="020F0502020204030203" pitchFamily="34" charset="0"/>
                        </a:rPr>
                        <a:t>Visually impaired (off-chart)</a:t>
                      </a:r>
                    </a:p>
                  </a:txBody>
                  <a:tcPr/>
                </a:tc>
                <a:extLst>
                  <a:ext uri="{0D108BD9-81ED-4DB2-BD59-A6C34878D82A}">
                    <a16:rowId xmlns:a16="http://schemas.microsoft.com/office/drawing/2014/main" val="3371213263"/>
                  </a:ext>
                </a:extLst>
              </a:tr>
              <a:tr h="357080">
                <a:tc>
                  <a:txBody>
                    <a:bodyPr/>
                    <a:lstStyle/>
                    <a:p>
                      <a:pPr algn="l">
                        <a:lnSpc>
                          <a:spcPct val="120000"/>
                        </a:lnSpc>
                        <a:spcBef>
                          <a:spcPts val="200"/>
                        </a:spcBef>
                        <a:spcAft>
                          <a:spcPts val="200"/>
                        </a:spcAft>
                      </a:pPr>
                      <a:r>
                        <a:rPr lang="en-GB" sz="1800" b="1" dirty="0">
                          <a:solidFill>
                            <a:schemeClr val="tx1"/>
                          </a:solidFill>
                          <a:effectLst/>
                          <a:latin typeface="Lato" panose="020F0502020204030203" pitchFamily="34" charset="0"/>
                        </a:rPr>
                        <a:t>HM</a:t>
                      </a:r>
                      <a:endPar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vMerge="1">
                  <a:txBody>
                    <a:bodyPr/>
                    <a:lstStyle/>
                    <a:p>
                      <a:endParaRPr lang="en-GB" dirty="0"/>
                    </a:p>
                  </a:txBody>
                  <a:tcPr/>
                </a:tc>
                <a:extLst>
                  <a:ext uri="{0D108BD9-81ED-4DB2-BD59-A6C34878D82A}">
                    <a16:rowId xmlns:a16="http://schemas.microsoft.com/office/drawing/2014/main" val="1547030531"/>
                  </a:ext>
                </a:extLst>
              </a:tr>
              <a:tr h="357080">
                <a:tc>
                  <a:txBody>
                    <a:bodyPr/>
                    <a:lstStyle/>
                    <a:p>
                      <a:pPr algn="l">
                        <a:lnSpc>
                          <a:spcPct val="120000"/>
                        </a:lnSpc>
                        <a:spcBef>
                          <a:spcPts val="200"/>
                        </a:spcBef>
                        <a:spcAft>
                          <a:spcPts val="200"/>
                        </a:spcAft>
                      </a:pPr>
                      <a:r>
                        <a:rPr lang="en-GB" sz="1800" b="1" i="0" dirty="0">
                          <a:effectLst/>
                          <a:latin typeface="Lato" panose="020F0502020204030203" pitchFamily="34" charset="0"/>
                        </a:rPr>
                        <a:t>LP</a:t>
                      </a:r>
                      <a:endParaRPr lang="en-GB" sz="1800" b="1" i="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2047559363"/>
                  </a:ext>
                </a:extLst>
              </a:tr>
            </a:tbl>
          </a:graphicData>
        </a:graphic>
      </p:graphicFrame>
      <p:sp>
        <p:nvSpPr>
          <p:cNvPr id="4" name="Rectangle 3" descr="Question to committee">
            <a:extLst>
              <a:ext uri="{FF2B5EF4-FFF2-40B4-BE49-F238E27FC236}">
                <a16:creationId xmlns:a16="http://schemas.microsoft.com/office/drawing/2014/main" id="{01987741-A823-DDB1-3C9A-4CD2E8EBFFA1}"/>
              </a:ext>
              <a:ext uri="{C183D7F6-B498-43B3-948B-1728B52AA6E4}">
                <adec:decorative xmlns:adec="http://schemas.microsoft.com/office/drawing/2017/decorative" val="0"/>
              </a:ext>
            </a:extLst>
          </p:cNvPr>
          <p:cNvSpPr/>
          <p:nvPr/>
        </p:nvSpPr>
        <p:spPr>
          <a:xfrm>
            <a:off x="6584855" y="5955306"/>
            <a:ext cx="5129848" cy="557848"/>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Lato" panose="020F0502020204030203" pitchFamily="34" charset="0"/>
              </a:rPr>
              <a:t>How clinically distinct are the company’s health states?</a:t>
            </a:r>
          </a:p>
        </p:txBody>
      </p:sp>
      <p:sp>
        <p:nvSpPr>
          <p:cNvPr id="16" name="Text Placeholder 13">
            <a:extLst>
              <a:ext uri="{FF2B5EF4-FFF2-40B4-BE49-F238E27FC236}">
                <a16:creationId xmlns:a16="http://schemas.microsoft.com/office/drawing/2014/main" id="{397C9126-9CBE-A0AB-A516-4ACEDF2DD020}"/>
              </a:ext>
            </a:extLst>
          </p:cNvPr>
          <p:cNvSpPr txBox="1">
            <a:spLocks/>
          </p:cNvSpPr>
          <p:nvPr/>
        </p:nvSpPr>
        <p:spPr>
          <a:xfrm>
            <a:off x="258037" y="6563639"/>
            <a:ext cx="11366403" cy="2943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CF, count fingers; HM, hand motion; LHON, Leber’s hereditary optic neuropathy; LP, light perception</a:t>
            </a:r>
          </a:p>
        </p:txBody>
      </p:sp>
    </p:spTree>
    <p:extLst>
      <p:ext uri="{BB962C8B-B14F-4D97-AF65-F5344CB8AC3E}">
        <p14:creationId xmlns:p14="http://schemas.microsoft.com/office/powerpoint/2010/main" val="359498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AF617-0155-5B5B-A4C5-526140FF90D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6AD8510-AE28-6354-F113-4107BE5EFBEC}"/>
              </a:ext>
            </a:extLst>
          </p:cNvPr>
          <p:cNvSpPr txBox="1">
            <a:spLocks noGrp="1"/>
          </p:cNvSpPr>
          <p:nvPr>
            <p:ph type="title" idx="4294967295"/>
          </p:nvPr>
        </p:nvSpPr>
        <p:spPr>
          <a:xfrm>
            <a:off x="431207" y="250003"/>
            <a:ext cx="11603675" cy="9081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Key Studies: RHODOS, RHODOS-OFU, EAP, CaRS and LEROS</a:t>
            </a:r>
            <a:endParaRPr kumimoji="0" lang="en-GB" sz="27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2" name="Group 1" descr="The RHODOS trial was followed by RHODOS-OFU, a single-visit observational follow-up study. The median time between week-24 of RHODOS and RHODOS-OFU was 30 months.&#10;When RHODOS study was initiated, there was a lack of detailed natural history studies and the optimum length of time required to detect treatment was not known. Therefore, further studies were included in the idebenone development program, such as an expanded access program that provides long-term data in people treated for an average of more than 2 years in real world setting, natural history studies (CaRS I and CaRS II) and post approval study LEROS">
            <a:extLst>
              <a:ext uri="{FF2B5EF4-FFF2-40B4-BE49-F238E27FC236}">
                <a16:creationId xmlns:a16="http://schemas.microsoft.com/office/drawing/2014/main" id="{943E56CF-86DD-E7C5-E242-F61F78ADF0AF}"/>
              </a:ext>
            </a:extLst>
          </p:cNvPr>
          <p:cNvGrpSpPr/>
          <p:nvPr/>
        </p:nvGrpSpPr>
        <p:grpSpPr>
          <a:xfrm>
            <a:off x="363096" y="1213025"/>
            <a:ext cx="11465808" cy="4431950"/>
            <a:chOff x="655555" y="950249"/>
            <a:chExt cx="11607147" cy="4164348"/>
          </a:xfrm>
        </p:grpSpPr>
        <p:sp>
          <p:nvSpPr>
            <p:cNvPr id="3" name="Flowchart: Off-page Connector 2">
              <a:extLst>
                <a:ext uri="{FF2B5EF4-FFF2-40B4-BE49-F238E27FC236}">
                  <a16:creationId xmlns:a16="http://schemas.microsoft.com/office/drawing/2014/main" id="{D12F5DEF-2E40-EA19-0BD7-A3D21FDBED92}"/>
                </a:ext>
              </a:extLst>
            </p:cNvPr>
            <p:cNvSpPr/>
            <p:nvPr/>
          </p:nvSpPr>
          <p:spPr>
            <a:xfrm rot="16200000">
              <a:off x="4075551" y="-1613717"/>
              <a:ext cx="493698" cy="7006888"/>
            </a:xfrm>
            <a:prstGeom prst="flowChartOffpageConnector">
              <a:avLst/>
            </a:prstGeom>
            <a:solidFill>
              <a:schemeClr val="tx1">
                <a:lumMod val="75000"/>
                <a:lumOff val="25000"/>
              </a:schemeClr>
            </a:solidFill>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latin typeface="Lato" panose="020F0502020204030203" pitchFamily="34" charset="0"/>
                </a:rPr>
                <a:t>LEROS (24 months treatment)</a:t>
              </a:r>
            </a:p>
            <a:p>
              <a:pPr algn="ctr"/>
              <a:r>
                <a:rPr lang="en-GB" dirty="0">
                  <a:latin typeface="Lato" panose="020F0502020204030203" pitchFamily="34" charset="0"/>
                </a:rPr>
                <a:t>N=199</a:t>
              </a:r>
            </a:p>
          </p:txBody>
        </p:sp>
        <p:sp>
          <p:nvSpPr>
            <p:cNvPr id="6" name="Flowchart: Off-page Connector 5">
              <a:extLst>
                <a:ext uri="{FF2B5EF4-FFF2-40B4-BE49-F238E27FC236}">
                  <a16:creationId xmlns:a16="http://schemas.microsoft.com/office/drawing/2014/main" id="{2E298E37-D0B8-E866-A894-184BD193391F}"/>
                </a:ext>
              </a:extLst>
            </p:cNvPr>
            <p:cNvSpPr/>
            <p:nvPr/>
          </p:nvSpPr>
          <p:spPr>
            <a:xfrm rot="16200000">
              <a:off x="4895467" y="-3129015"/>
              <a:ext cx="493697" cy="8652226"/>
            </a:xfrm>
            <a:prstGeom prst="flowChartOffpageConnector">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latin typeface="Lato" panose="020F0502020204030203" pitchFamily="34" charset="0"/>
                </a:rPr>
                <a:t>EAP (36 months treatment)</a:t>
              </a:r>
            </a:p>
            <a:p>
              <a:pPr algn="ctr"/>
              <a:r>
                <a:rPr lang="en-GB" dirty="0">
                  <a:latin typeface="Lato" panose="020F0502020204030203" pitchFamily="34" charset="0"/>
                </a:rPr>
                <a:t>N=111   </a:t>
              </a:r>
            </a:p>
          </p:txBody>
        </p:sp>
        <p:sp>
          <p:nvSpPr>
            <p:cNvPr id="8" name="Flowchart: Off-page Connector 7">
              <a:extLst>
                <a:ext uri="{FF2B5EF4-FFF2-40B4-BE49-F238E27FC236}">
                  <a16:creationId xmlns:a16="http://schemas.microsoft.com/office/drawing/2014/main" id="{24AB0F0B-B179-415D-286C-5000140F8F38}"/>
                </a:ext>
              </a:extLst>
            </p:cNvPr>
            <p:cNvSpPr/>
            <p:nvPr/>
          </p:nvSpPr>
          <p:spPr>
            <a:xfrm rot="16200000">
              <a:off x="4504386" y="182774"/>
              <a:ext cx="512050" cy="7766605"/>
            </a:xfrm>
            <a:prstGeom prst="flowChartOffpageConnector">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err="1">
                  <a:latin typeface="Lato" panose="020F0502020204030203" pitchFamily="34" charset="0"/>
                </a:rPr>
                <a:t>CaRS</a:t>
              </a:r>
              <a:r>
                <a:rPr lang="en-GB" dirty="0">
                  <a:latin typeface="Lato" panose="020F0502020204030203" pitchFamily="34" charset="0"/>
                </a:rPr>
                <a:t> I</a:t>
              </a:r>
            </a:p>
            <a:p>
              <a:pPr algn="ctr"/>
              <a:r>
                <a:rPr lang="en-GB" dirty="0">
                  <a:latin typeface="Lato" panose="020F0502020204030203" pitchFamily="34" charset="0"/>
                </a:rPr>
                <a:t>N=383</a:t>
              </a:r>
            </a:p>
          </p:txBody>
        </p:sp>
        <p:sp>
          <p:nvSpPr>
            <p:cNvPr id="9" name="Flowchart: Off-page Connector 8">
              <a:extLst>
                <a:ext uri="{FF2B5EF4-FFF2-40B4-BE49-F238E27FC236}">
                  <a16:creationId xmlns:a16="http://schemas.microsoft.com/office/drawing/2014/main" id="{30326315-6F71-33C5-B6A2-E5155C5952E9}"/>
                </a:ext>
              </a:extLst>
            </p:cNvPr>
            <p:cNvSpPr/>
            <p:nvPr/>
          </p:nvSpPr>
          <p:spPr>
            <a:xfrm rot="16200000">
              <a:off x="1723068" y="1517686"/>
              <a:ext cx="550876" cy="2359087"/>
            </a:xfrm>
            <a:prstGeom prst="flowChartOffpageConnector">
              <a:avLst/>
            </a:prstGeom>
            <a:solidFill>
              <a:schemeClr val="tx1">
                <a:lumMod val="50000"/>
                <a:lumOff val="50000"/>
              </a:schemeClr>
            </a:solidFill>
            <a:ln>
              <a:no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latin typeface="Lato" panose="020F0502020204030203" pitchFamily="34" charset="0"/>
                </a:rPr>
                <a:t>RHODOS</a:t>
              </a:r>
            </a:p>
            <a:p>
              <a:pPr algn="ctr"/>
              <a:r>
                <a:rPr lang="en-GB" dirty="0">
                  <a:latin typeface="Lato" panose="020F0502020204030203" pitchFamily="34" charset="0"/>
                </a:rPr>
                <a:t>N=85</a:t>
              </a:r>
            </a:p>
          </p:txBody>
        </p:sp>
        <p:sp>
          <p:nvSpPr>
            <p:cNvPr id="10" name="Arrow: Right 9">
              <a:extLst>
                <a:ext uri="{FF2B5EF4-FFF2-40B4-BE49-F238E27FC236}">
                  <a16:creationId xmlns:a16="http://schemas.microsoft.com/office/drawing/2014/main" id="{325B92A6-4D66-4D33-805B-9E059FCFBBFE}"/>
                </a:ext>
              </a:extLst>
            </p:cNvPr>
            <p:cNvSpPr/>
            <p:nvPr/>
          </p:nvSpPr>
          <p:spPr>
            <a:xfrm>
              <a:off x="818953" y="3202998"/>
              <a:ext cx="9192818" cy="452003"/>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18" name="Flowchart: Off-page Connector 17">
              <a:extLst>
                <a:ext uri="{FF2B5EF4-FFF2-40B4-BE49-F238E27FC236}">
                  <a16:creationId xmlns:a16="http://schemas.microsoft.com/office/drawing/2014/main" id="{200B721A-ED35-F889-AD06-4BA4B08DD99F}"/>
                </a:ext>
              </a:extLst>
            </p:cNvPr>
            <p:cNvSpPr/>
            <p:nvPr/>
          </p:nvSpPr>
          <p:spPr>
            <a:xfrm rot="16200000">
              <a:off x="4934952" y="81772"/>
              <a:ext cx="550875" cy="5230914"/>
            </a:xfrm>
            <a:prstGeom prst="flowChartOffpageConnector">
              <a:avLst/>
            </a:prstGeom>
            <a:solidFill>
              <a:schemeClr val="tx1">
                <a:lumMod val="65000"/>
                <a:lumOff val="35000"/>
              </a:schemeClr>
            </a:solidFill>
            <a:ln>
              <a:no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latin typeface="Lato" panose="020F0502020204030203" pitchFamily="34" charset="0"/>
                </a:rPr>
                <a:t>OFU </a:t>
              </a:r>
            </a:p>
            <a:p>
              <a:pPr algn="ctr"/>
              <a:r>
                <a:rPr lang="en-GB" dirty="0">
                  <a:latin typeface="Lato" panose="020F0502020204030203" pitchFamily="34" charset="0"/>
                </a:rPr>
                <a:t>N=58</a:t>
              </a:r>
            </a:p>
          </p:txBody>
        </p:sp>
        <p:cxnSp>
          <p:nvCxnSpPr>
            <p:cNvPr id="11" name="Straight Connector 10">
              <a:extLst>
                <a:ext uri="{FF2B5EF4-FFF2-40B4-BE49-F238E27FC236}">
                  <a16:creationId xmlns:a16="http://schemas.microsoft.com/office/drawing/2014/main" id="{90F2162A-203C-E777-B361-84EF9B0510B0}"/>
                </a:ext>
              </a:extLst>
            </p:cNvPr>
            <p:cNvCxnSpPr/>
            <p:nvPr/>
          </p:nvCxnSpPr>
          <p:spPr>
            <a:xfrm>
              <a:off x="2599632" y="3177835"/>
              <a:ext cx="0" cy="5951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3AA985-4148-4ABF-E1DA-DECFCCE06B06}"/>
                </a:ext>
              </a:extLst>
            </p:cNvPr>
            <p:cNvCxnSpPr/>
            <p:nvPr/>
          </p:nvCxnSpPr>
          <p:spPr>
            <a:xfrm>
              <a:off x="7854625" y="3059894"/>
              <a:ext cx="0" cy="5951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8F70CD-BF3B-5F89-E1EF-15AF0C7A7CCD}"/>
                </a:ext>
              </a:extLst>
            </p:cNvPr>
            <p:cNvSpPr txBox="1"/>
            <p:nvPr/>
          </p:nvSpPr>
          <p:spPr>
            <a:xfrm>
              <a:off x="655555" y="2948984"/>
              <a:ext cx="2983781" cy="369332"/>
            </a:xfrm>
            <a:prstGeom prst="rect">
              <a:avLst/>
            </a:prstGeom>
            <a:noFill/>
          </p:spPr>
          <p:txBody>
            <a:bodyPr wrap="square" rtlCol="0">
              <a:spAutoFit/>
            </a:bodyPr>
            <a:lstStyle/>
            <a:p>
              <a:r>
                <a:rPr lang="en-GB" dirty="0">
                  <a:latin typeface="Lato" panose="020F0502020204030203" pitchFamily="34" charset="0"/>
                </a:rPr>
                <a:t>6 months treatment </a:t>
              </a:r>
            </a:p>
          </p:txBody>
        </p:sp>
        <p:sp>
          <p:nvSpPr>
            <p:cNvPr id="23" name="Flowchart: Off-page Connector 22">
              <a:extLst>
                <a:ext uri="{FF2B5EF4-FFF2-40B4-BE49-F238E27FC236}">
                  <a16:creationId xmlns:a16="http://schemas.microsoft.com/office/drawing/2014/main" id="{7B730E99-7D88-480B-EE8C-7D029E142719}"/>
                </a:ext>
              </a:extLst>
            </p:cNvPr>
            <p:cNvSpPr/>
            <p:nvPr/>
          </p:nvSpPr>
          <p:spPr>
            <a:xfrm rot="16200000">
              <a:off x="4504386" y="914365"/>
              <a:ext cx="512050" cy="7888414"/>
            </a:xfrm>
            <a:prstGeom prst="flowChartOffpageConnector">
              <a:avLst/>
            </a:prstGeom>
            <a:solidFill>
              <a:schemeClr val="tx1">
                <a:lumMod val="65000"/>
                <a:lumOff val="35000"/>
              </a:schemeClr>
            </a:solidFill>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latin typeface="Lato" panose="020F0502020204030203" pitchFamily="34" charset="0"/>
                </a:rPr>
                <a:t>CaRS II</a:t>
              </a:r>
            </a:p>
            <a:p>
              <a:pPr algn="ctr"/>
              <a:r>
                <a:rPr lang="en-GB" dirty="0">
                  <a:latin typeface="Lato" panose="020F0502020204030203" pitchFamily="34" charset="0"/>
                </a:rPr>
                <a:t>N=219</a:t>
              </a:r>
            </a:p>
          </p:txBody>
        </p:sp>
        <p:sp>
          <p:nvSpPr>
            <p:cNvPr id="24" name="TextBox 23">
              <a:extLst>
                <a:ext uri="{FF2B5EF4-FFF2-40B4-BE49-F238E27FC236}">
                  <a16:creationId xmlns:a16="http://schemas.microsoft.com/office/drawing/2014/main" id="{55AEF5CF-9B5C-C41D-D5FE-58B51CC5DF57}"/>
                </a:ext>
              </a:extLst>
            </p:cNvPr>
            <p:cNvSpPr txBox="1"/>
            <p:nvPr/>
          </p:nvSpPr>
          <p:spPr>
            <a:xfrm>
              <a:off x="3548092" y="4292702"/>
              <a:ext cx="3324595" cy="347032"/>
            </a:xfrm>
            <a:prstGeom prst="rect">
              <a:avLst/>
            </a:prstGeom>
            <a:noFill/>
          </p:spPr>
          <p:txBody>
            <a:bodyPr wrap="square" rtlCol="0">
              <a:spAutoFit/>
            </a:bodyPr>
            <a:lstStyle/>
            <a:p>
              <a:r>
                <a:rPr lang="en-GB" dirty="0">
                  <a:latin typeface="Lato" panose="020F0502020204030203" pitchFamily="34" charset="0"/>
                </a:rPr>
                <a:t>Mean: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Times New Roman" panose="02020603050405020304" pitchFamily="18" charset="0"/>
                  <a:cs typeface="Times New Roman" panose="02020603050405020304" pitchFamily="18" charset="0"/>
                </a:rPr>
                <a:t>****</a:t>
              </a:r>
              <a:r>
                <a:rPr lang="en-GB" dirty="0">
                  <a:latin typeface="Lato" panose="020F0502020204030203" pitchFamily="34" charset="0"/>
                </a:rPr>
                <a:t>-months follow-up</a:t>
              </a:r>
            </a:p>
          </p:txBody>
        </p:sp>
        <p:sp>
          <p:nvSpPr>
            <p:cNvPr id="28" name="TextBox 27">
              <a:extLst>
                <a:ext uri="{FF2B5EF4-FFF2-40B4-BE49-F238E27FC236}">
                  <a16:creationId xmlns:a16="http://schemas.microsoft.com/office/drawing/2014/main" id="{3FAEF709-67F7-98EE-2A58-45D84BAD98A5}"/>
                </a:ext>
              </a:extLst>
            </p:cNvPr>
            <p:cNvSpPr txBox="1"/>
            <p:nvPr/>
          </p:nvSpPr>
          <p:spPr>
            <a:xfrm>
              <a:off x="9674157" y="4235154"/>
              <a:ext cx="2588545" cy="646331"/>
            </a:xfrm>
            <a:prstGeom prst="rect">
              <a:avLst/>
            </a:prstGeom>
            <a:noFill/>
          </p:spPr>
          <p:txBody>
            <a:bodyPr wrap="square" rtlCol="0">
              <a:spAutoFit/>
            </a:bodyPr>
            <a:lstStyle/>
            <a:p>
              <a:r>
                <a:rPr lang="en-GB" b="1" dirty="0">
                  <a:latin typeface="Lato" panose="020F0502020204030203" pitchFamily="34" charset="0"/>
                </a:rPr>
                <a:t>LHON natural history studies</a:t>
              </a:r>
            </a:p>
          </p:txBody>
        </p:sp>
      </p:grpSp>
      <p:sp>
        <p:nvSpPr>
          <p:cNvPr id="14" name="TextBox 13">
            <a:extLst>
              <a:ext uri="{FF2B5EF4-FFF2-40B4-BE49-F238E27FC236}">
                <a16:creationId xmlns:a16="http://schemas.microsoft.com/office/drawing/2014/main" id="{B6FAB721-9318-E7CA-78E5-E4F5A3C0E726}"/>
              </a:ext>
            </a:extLst>
          </p:cNvPr>
          <p:cNvSpPr txBox="1"/>
          <p:nvPr/>
        </p:nvSpPr>
        <p:spPr>
          <a:xfrm>
            <a:off x="3060849" y="3365160"/>
            <a:ext cx="3880702" cy="369332"/>
          </a:xfrm>
          <a:prstGeom prst="rect">
            <a:avLst/>
          </a:prstGeom>
          <a:noFill/>
        </p:spPr>
        <p:txBody>
          <a:bodyPr wrap="square" rtlCol="0">
            <a:spAutoFit/>
          </a:bodyPr>
          <a:lstStyle/>
          <a:p>
            <a:r>
              <a:rPr lang="en-GB" dirty="0">
                <a:latin typeface="Lato" panose="020F0502020204030203" pitchFamily="34" charset="0"/>
              </a:rPr>
              <a:t>Median: 30.5-months follow up</a:t>
            </a:r>
          </a:p>
        </p:txBody>
      </p:sp>
      <p:sp>
        <p:nvSpPr>
          <p:cNvPr id="27" name="TextBox 26">
            <a:extLst>
              <a:ext uri="{FF2B5EF4-FFF2-40B4-BE49-F238E27FC236}">
                <a16:creationId xmlns:a16="http://schemas.microsoft.com/office/drawing/2014/main" id="{BA5C9ED5-ADB3-03A6-2937-EA7A2C06F81F}"/>
              </a:ext>
            </a:extLst>
          </p:cNvPr>
          <p:cNvSpPr txBox="1"/>
          <p:nvPr/>
        </p:nvSpPr>
        <p:spPr>
          <a:xfrm>
            <a:off x="9603455" y="2170546"/>
            <a:ext cx="2588545" cy="369332"/>
          </a:xfrm>
          <a:prstGeom prst="rect">
            <a:avLst/>
          </a:prstGeom>
          <a:noFill/>
        </p:spPr>
        <p:txBody>
          <a:bodyPr wrap="square" rtlCol="0">
            <a:spAutoFit/>
          </a:bodyPr>
          <a:lstStyle/>
          <a:p>
            <a:r>
              <a:rPr lang="en-GB" b="1" dirty="0">
                <a:latin typeface="Lato" panose="020F0502020204030203" pitchFamily="34" charset="0"/>
              </a:rPr>
              <a:t>Idebenone studies</a:t>
            </a:r>
          </a:p>
        </p:txBody>
      </p:sp>
      <p:sp>
        <p:nvSpPr>
          <p:cNvPr id="5" name="TextBox 4">
            <a:extLst>
              <a:ext uri="{FF2B5EF4-FFF2-40B4-BE49-F238E27FC236}">
                <a16:creationId xmlns:a16="http://schemas.microsoft.com/office/drawing/2014/main" id="{E8A96B62-32C5-7CF6-FC31-F8E8F6E51E9C}"/>
              </a:ext>
            </a:extLst>
          </p:cNvPr>
          <p:cNvSpPr txBox="1"/>
          <p:nvPr/>
        </p:nvSpPr>
        <p:spPr>
          <a:xfrm>
            <a:off x="-48809" y="2892358"/>
            <a:ext cx="630760" cy="369332"/>
          </a:xfrm>
          <a:prstGeom prst="rect">
            <a:avLst/>
          </a:prstGeom>
          <a:noFill/>
        </p:spPr>
        <p:txBody>
          <a:bodyPr wrap="square" rtlCol="0">
            <a:spAutoFit/>
          </a:bodyPr>
          <a:lstStyle/>
          <a:p>
            <a:r>
              <a:rPr lang="en-GB" b="1" dirty="0">
                <a:latin typeface="Lato" panose="020F0502020204030203" pitchFamily="34" charset="0"/>
              </a:rPr>
              <a:t>RCT </a:t>
            </a:r>
          </a:p>
        </p:txBody>
      </p:sp>
      <p:sp>
        <p:nvSpPr>
          <p:cNvPr id="29" name="Text Placeholder 13">
            <a:extLst>
              <a:ext uri="{FF2B5EF4-FFF2-40B4-BE49-F238E27FC236}">
                <a16:creationId xmlns:a16="http://schemas.microsoft.com/office/drawing/2014/main" id="{F09DD0F9-49C2-00CC-5E5C-A82972432094}"/>
              </a:ext>
            </a:extLst>
          </p:cNvPr>
          <p:cNvSpPr txBox="1">
            <a:spLocks/>
          </p:cNvSpPr>
          <p:nvPr/>
        </p:nvSpPr>
        <p:spPr>
          <a:xfrm>
            <a:off x="1321105" y="6076330"/>
            <a:ext cx="9429625" cy="4306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CaRS, case record survey; EAP, expanded access program; LHON, Leber’s hereditary optic neuropathy; OFU, observational follow-up; RCT, randomised controlled trial</a:t>
            </a:r>
          </a:p>
        </p:txBody>
      </p:sp>
      <p:sp>
        <p:nvSpPr>
          <p:cNvPr id="30" name="TextBox 29" descr="Link to the supplementary slides">
            <a:hlinkClick r:id="rId3" action="ppaction://hlinksldjump"/>
            <a:extLst>
              <a:ext uri="{FF2B5EF4-FFF2-40B4-BE49-F238E27FC236}">
                <a16:creationId xmlns:a16="http://schemas.microsoft.com/office/drawing/2014/main" id="{73BAEBA3-82DE-24B3-9A15-A851259254B2}"/>
              </a:ext>
            </a:extLst>
          </p:cNvPr>
          <p:cNvSpPr txBox="1"/>
          <p:nvPr/>
        </p:nvSpPr>
        <p:spPr>
          <a:xfrm>
            <a:off x="8033658" y="6350188"/>
            <a:ext cx="3823328" cy="369332"/>
          </a:xfrm>
          <a:prstGeom prst="rect">
            <a:avLst/>
          </a:prstGeom>
          <a:noFill/>
        </p:spPr>
        <p:txBody>
          <a:bodyPr wrap="square">
            <a:spAutoFit/>
          </a:bodyPr>
          <a:lstStyle/>
          <a:p>
            <a:r>
              <a:rPr lang="en-US" dirty="0">
                <a:solidFill>
                  <a:srgbClr val="FF40FF"/>
                </a:solidFill>
                <a:latin typeface="Lato" panose="020F0502020204030203" pitchFamily="34" charset="0"/>
              </a:rPr>
              <a:t>See supplementary slides (34-35) </a:t>
            </a:r>
            <a:endParaRPr lang="en-GB" dirty="0">
              <a:latin typeface="Lato" panose="020F0502020204030203" pitchFamily="34" charset="0"/>
            </a:endParaRPr>
          </a:p>
        </p:txBody>
      </p:sp>
    </p:spTree>
    <p:extLst>
      <p:ext uri="{BB962C8B-B14F-4D97-AF65-F5344CB8AC3E}">
        <p14:creationId xmlns:p14="http://schemas.microsoft.com/office/powerpoint/2010/main" val="18159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367974" y="13753"/>
            <a:ext cx="11250785" cy="505835"/>
          </a:xfrm>
        </p:spPr>
        <p:txBody>
          <a:bodyPr>
            <a:normAutofit fontScale="90000"/>
          </a:bodyPr>
          <a:lstStyle/>
          <a:p>
            <a:r>
              <a:rPr lang="en-GB" dirty="0"/>
              <a:t>Results: Change in logMAR/change in best VA </a:t>
            </a:r>
          </a:p>
        </p:txBody>
      </p:sp>
      <p:graphicFrame>
        <p:nvGraphicFramePr>
          <p:cNvPr id="2" name="Table 5" descr="Tables  shows the results of the most relevant outcomes. The results shows that in RHODOS logMAR slightly improved with a change in logMAR of –0.035 and a higher proportion of people on idebenone (30%) than placebo (10%) showed CRR from baseline difference not statistically significant &#10;While in EAP there was slight improvement in best VA from baseline to last visit decreasing from logMAR 1.23 to 1.19 and 40% of people had CRR from nadir to last observation">
            <a:extLst>
              <a:ext uri="{FF2B5EF4-FFF2-40B4-BE49-F238E27FC236}">
                <a16:creationId xmlns:a16="http://schemas.microsoft.com/office/drawing/2014/main" id="{2ED14F63-729C-1C6C-1D0A-BFE7C8DB1A72}"/>
              </a:ext>
            </a:extLst>
          </p:cNvPr>
          <p:cNvGraphicFramePr>
            <a:graphicFrameLocks noGrp="1"/>
          </p:cNvGraphicFramePr>
          <p:nvPr>
            <p:extLst>
              <p:ext uri="{D42A27DB-BD31-4B8C-83A1-F6EECF244321}">
                <p14:modId xmlns:p14="http://schemas.microsoft.com/office/powerpoint/2010/main" val="135663690"/>
              </p:ext>
            </p:extLst>
          </p:nvPr>
        </p:nvGraphicFramePr>
        <p:xfrm>
          <a:off x="394850" y="969510"/>
          <a:ext cx="11402300" cy="4178558"/>
        </p:xfrm>
        <a:graphic>
          <a:graphicData uri="http://schemas.openxmlformats.org/drawingml/2006/table">
            <a:tbl>
              <a:tblPr firstRow="1" bandRow="1">
                <a:tableStyleId>{073A0DAA-6AF3-43AB-8588-CEC1D06C72B9}</a:tableStyleId>
              </a:tblPr>
              <a:tblGrid>
                <a:gridCol w="3010502">
                  <a:extLst>
                    <a:ext uri="{9D8B030D-6E8A-4147-A177-3AD203B41FA5}">
                      <a16:colId xmlns:a16="http://schemas.microsoft.com/office/drawing/2014/main" val="2411191072"/>
                    </a:ext>
                  </a:extLst>
                </a:gridCol>
                <a:gridCol w="2329188">
                  <a:extLst>
                    <a:ext uri="{9D8B030D-6E8A-4147-A177-3AD203B41FA5}">
                      <a16:colId xmlns:a16="http://schemas.microsoft.com/office/drawing/2014/main" val="3162538350"/>
                    </a:ext>
                  </a:extLst>
                </a:gridCol>
                <a:gridCol w="2577029">
                  <a:extLst>
                    <a:ext uri="{9D8B030D-6E8A-4147-A177-3AD203B41FA5}">
                      <a16:colId xmlns:a16="http://schemas.microsoft.com/office/drawing/2014/main" val="2767427967"/>
                    </a:ext>
                  </a:extLst>
                </a:gridCol>
                <a:gridCol w="1751871">
                  <a:extLst>
                    <a:ext uri="{9D8B030D-6E8A-4147-A177-3AD203B41FA5}">
                      <a16:colId xmlns:a16="http://schemas.microsoft.com/office/drawing/2014/main" val="1482547883"/>
                    </a:ext>
                  </a:extLst>
                </a:gridCol>
                <a:gridCol w="1733710">
                  <a:extLst>
                    <a:ext uri="{9D8B030D-6E8A-4147-A177-3AD203B41FA5}">
                      <a16:colId xmlns:a16="http://schemas.microsoft.com/office/drawing/2014/main" val="2663267238"/>
                    </a:ext>
                  </a:extLst>
                </a:gridCol>
              </a:tblGrid>
              <a:tr h="380572">
                <a:tc rowSpan="2">
                  <a:txBody>
                    <a:bodyPr/>
                    <a:lstStyle/>
                    <a:p>
                      <a:r>
                        <a:rPr lang="en-GB" sz="1800" dirty="0">
                          <a:solidFill>
                            <a:schemeClr val="bg1"/>
                          </a:solidFill>
                          <a:latin typeface="Lato" panose="020F0502020204030203" pitchFamily="34" charset="0"/>
                          <a:ea typeface="Lato" panose="020F0502020204030203" pitchFamily="34" charset="0"/>
                          <a:cs typeface="Lato" panose="020F0502020204030203" pitchFamily="34" charset="0"/>
                        </a:rPr>
                        <a:t>Outcome</a:t>
                      </a:r>
                    </a:p>
                  </a:txBody>
                  <a:tcPr/>
                </a:tc>
                <a:tc gridSpan="2">
                  <a:txBody>
                    <a:bodyPr/>
                    <a:lstStyle/>
                    <a:p>
                      <a:pPr algn="ctr"/>
                      <a:r>
                        <a:rPr lang="en-GB" sz="1800" dirty="0">
                          <a:latin typeface="Lato" panose="020F0502020204030203" pitchFamily="34" charset="0"/>
                          <a:ea typeface="Lato" panose="020F0502020204030203" pitchFamily="34" charset="0"/>
                          <a:cs typeface="Lato" panose="020F0502020204030203" pitchFamily="34" charset="0"/>
                        </a:rPr>
                        <a:t>RHODOS (ITT)</a:t>
                      </a:r>
                    </a:p>
                  </a:txBody>
                  <a:tcPr/>
                </a:tc>
                <a:tc hMerge="1">
                  <a:txBody>
                    <a:bodyPr/>
                    <a:lstStyle/>
                    <a:p>
                      <a:endParaRPr lang="en-GB"/>
                    </a:p>
                  </a:txBody>
                  <a:tcPr/>
                </a:tc>
                <a:tc gridSpan="2">
                  <a:txBody>
                    <a:bodyPr/>
                    <a:lstStyle/>
                    <a:p>
                      <a:pPr algn="ctr"/>
                      <a:r>
                        <a:rPr lang="en-GB" sz="1800" dirty="0">
                          <a:latin typeface="Lato" panose="020F0502020204030203" pitchFamily="34" charset="0"/>
                          <a:ea typeface="Lato" panose="020F0502020204030203" pitchFamily="34" charset="0"/>
                          <a:cs typeface="Lato" panose="020F0502020204030203" pitchFamily="34" charset="0"/>
                        </a:rPr>
                        <a:t>EAP</a:t>
                      </a:r>
                    </a:p>
                  </a:txBody>
                  <a:tcPr/>
                </a:tc>
                <a:tc hMerge="1">
                  <a:txBody>
                    <a:bodyPr/>
                    <a:lstStyle/>
                    <a:p>
                      <a:endParaRPr lang="en-GB"/>
                    </a:p>
                  </a:txBody>
                  <a:tcPr/>
                </a:tc>
                <a:extLst>
                  <a:ext uri="{0D108BD9-81ED-4DB2-BD59-A6C34878D82A}">
                    <a16:rowId xmlns:a16="http://schemas.microsoft.com/office/drawing/2014/main" val="1736801465"/>
                  </a:ext>
                </a:extLst>
              </a:tr>
              <a:tr h="951429">
                <a:tc vMerge="1">
                  <a:txBody>
                    <a:bodyPr/>
                    <a:lstStyle/>
                    <a:p>
                      <a:endParaRPr lang="en-GB"/>
                    </a:p>
                  </a:txBody>
                  <a:tcPr/>
                </a:tc>
                <a:tc>
                  <a:txBody>
                    <a:bodyPr/>
                    <a:lstStyle/>
                    <a:p>
                      <a:pPr algn="ctr"/>
                      <a:r>
                        <a:rPr lang="en-GB" sz="1800" b="1" dirty="0">
                          <a:solidFill>
                            <a:schemeClr val="tx1"/>
                          </a:solidFill>
                          <a:latin typeface="Lato" panose="020F0502020204030203" pitchFamily="34" charset="0"/>
                          <a:ea typeface="Lato" panose="020F0502020204030203" pitchFamily="34" charset="0"/>
                          <a:cs typeface="Lato" panose="020F0502020204030203" pitchFamily="34" charset="0"/>
                        </a:rPr>
                        <a:t>Idebenone</a:t>
                      </a:r>
                    </a:p>
                    <a:p>
                      <a:pPr algn="ctr"/>
                      <a:r>
                        <a:rPr lang="en-GB" sz="1800" b="1" dirty="0">
                          <a:solidFill>
                            <a:schemeClr val="tx1"/>
                          </a:solidFill>
                          <a:latin typeface="Lato" panose="020F0502020204030203" pitchFamily="34" charset="0"/>
                          <a:ea typeface="Lato" panose="020F0502020204030203" pitchFamily="34" charset="0"/>
                          <a:cs typeface="Lato" panose="020F0502020204030203" pitchFamily="34" charset="0"/>
                        </a:rPr>
                        <a:t> (n=53) </a:t>
                      </a:r>
                    </a:p>
                  </a:txBody>
                  <a:tcPr/>
                </a:tc>
                <a:tc>
                  <a:txBody>
                    <a:bodyPr/>
                    <a:lstStyle/>
                    <a:p>
                      <a:pPr algn="ctr"/>
                      <a:r>
                        <a:rPr lang="en-GB" sz="1800" b="1" dirty="0">
                          <a:solidFill>
                            <a:schemeClr val="tx1"/>
                          </a:solidFill>
                          <a:latin typeface="Lato" panose="020F0502020204030203" pitchFamily="34" charset="0"/>
                          <a:ea typeface="Lato" panose="020F0502020204030203" pitchFamily="34" charset="0"/>
                          <a:cs typeface="Lato" panose="020F0502020204030203" pitchFamily="34" charset="0"/>
                        </a:rPr>
                        <a:t>Placebo</a:t>
                      </a:r>
                    </a:p>
                    <a:p>
                      <a:pPr algn="ctr"/>
                      <a:r>
                        <a:rPr lang="en-GB" sz="1800" b="1" dirty="0">
                          <a:solidFill>
                            <a:schemeClr val="tx1"/>
                          </a:solidFill>
                          <a:latin typeface="Lato" panose="020F0502020204030203" pitchFamily="34" charset="0"/>
                          <a:ea typeface="Lato" panose="020F0502020204030203" pitchFamily="34" charset="0"/>
                          <a:cs typeface="Lato" panose="020F0502020204030203" pitchFamily="34" charset="0"/>
                        </a:rPr>
                        <a:t>(n=29)</a:t>
                      </a:r>
                    </a:p>
                  </a:txBody>
                  <a:tcPr/>
                </a:tc>
                <a:tc>
                  <a:txBody>
                    <a:bodyPr/>
                    <a:lstStyle/>
                    <a:p>
                      <a:pPr algn="ctr"/>
                      <a:r>
                        <a:rPr lang="en-GB" sz="1800" b="1" dirty="0">
                          <a:solidFill>
                            <a:schemeClr val="tx1"/>
                          </a:solidFill>
                          <a:latin typeface="Lato" panose="020F0502020204030203" pitchFamily="34" charset="0"/>
                          <a:ea typeface="Lato" panose="020F0502020204030203" pitchFamily="34" charset="0"/>
                          <a:cs typeface="Lato" panose="020F0502020204030203" pitchFamily="34" charset="0"/>
                        </a:rPr>
                        <a:t>LHON population (n=105)</a:t>
                      </a:r>
                    </a:p>
                  </a:txBody>
                  <a:tcPr/>
                </a:tc>
                <a:tc>
                  <a:txBody>
                    <a:bodyPr/>
                    <a:lstStyle/>
                    <a:p>
                      <a:pPr algn="ctr"/>
                      <a:r>
                        <a:rPr lang="en-GB" sz="1800" b="1" dirty="0">
                          <a:solidFill>
                            <a:schemeClr val="tx1"/>
                          </a:solidFill>
                          <a:latin typeface="Lato" panose="020F0502020204030203" pitchFamily="34" charset="0"/>
                          <a:ea typeface="Lato" panose="020F0502020204030203" pitchFamily="34" charset="0"/>
                          <a:cs typeface="Lato" panose="020F0502020204030203" pitchFamily="34" charset="0"/>
                        </a:rPr>
                        <a:t>Efficacy population (n=87)</a:t>
                      </a:r>
                    </a:p>
                  </a:txBody>
                  <a:tcPr/>
                </a:tc>
                <a:extLst>
                  <a:ext uri="{0D108BD9-81ED-4DB2-BD59-A6C34878D82A}">
                    <a16:rowId xmlns:a16="http://schemas.microsoft.com/office/drawing/2014/main" val="996108156"/>
                  </a:ext>
                </a:extLst>
              </a:tr>
              <a:tr h="650077">
                <a:tc>
                  <a:txBody>
                    <a:bodyPr/>
                    <a:lstStyle/>
                    <a:p>
                      <a:pPr algn="l">
                        <a:lnSpc>
                          <a:spcPct val="120000"/>
                        </a:lnSpc>
                        <a:spcBef>
                          <a:spcPts val="200"/>
                        </a:spcBef>
                        <a:spcAft>
                          <a:spcPts val="200"/>
                        </a:spcAft>
                      </a:pPr>
                      <a:r>
                        <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rPr>
                        <a:t>Best logMAR: baseline, mean (95% CI) </a:t>
                      </a:r>
                    </a:p>
                  </a:txBody>
                  <a:tcPr marL="63500" marR="6350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1.61±0.64 </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1.57±0.61</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1.16 </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1.23±0.52 </a:t>
                      </a:r>
                    </a:p>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(–0.18 to 1.80)</a:t>
                      </a:r>
                    </a:p>
                  </a:txBody>
                  <a:tcPr marL="68580" marR="68580" marT="0" marB="0" anchor="ctr"/>
                </a:tc>
                <a:extLst>
                  <a:ext uri="{0D108BD9-81ED-4DB2-BD59-A6C34878D82A}">
                    <a16:rowId xmlns:a16="http://schemas.microsoft.com/office/drawing/2014/main" val="495265307"/>
                  </a:ext>
                </a:extLst>
              </a:tr>
              <a:tr h="623714">
                <a:tc>
                  <a:txBody>
                    <a:bodyPr/>
                    <a:lstStyle/>
                    <a:p>
                      <a:pPr algn="l">
                        <a:lnSpc>
                          <a:spcPct val="120000"/>
                        </a:lnSpc>
                        <a:spcBef>
                          <a:spcPts val="200"/>
                        </a:spcBef>
                        <a:spcAft>
                          <a:spcPts val="200"/>
                        </a:spcAft>
                      </a:pPr>
                      <a:r>
                        <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rPr>
                        <a:t>Best logMAR: final visit</a:t>
                      </a:r>
                    </a:p>
                  </a:txBody>
                  <a:tcPr marL="63500" marR="6350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1.09 ±0.66 </a:t>
                      </a:r>
                    </a:p>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(–0.18 to 1.80)</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1.19±0.63 </a:t>
                      </a:r>
                    </a:p>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(–0.16 to 1.80)</a:t>
                      </a:r>
                    </a:p>
                  </a:txBody>
                  <a:tcPr marL="68580" marR="68580" marT="0" marB="0" anchor="ctr"/>
                </a:tc>
                <a:extLst>
                  <a:ext uri="{0D108BD9-81ED-4DB2-BD59-A6C34878D82A}">
                    <a16:rowId xmlns:a16="http://schemas.microsoft.com/office/drawing/2014/main" val="1594297704"/>
                  </a:ext>
                </a:extLst>
              </a:tr>
              <a:tr h="307563">
                <a:tc>
                  <a:txBody>
                    <a:bodyPr/>
                    <a:lstStyle/>
                    <a:p>
                      <a:pPr algn="l">
                        <a:lnSpc>
                          <a:spcPct val="120000"/>
                        </a:lnSpc>
                        <a:spcBef>
                          <a:spcPts val="200"/>
                        </a:spcBef>
                        <a:spcAft>
                          <a:spcPts val="200"/>
                        </a:spcAft>
                      </a:pPr>
                      <a:r>
                        <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rPr>
                        <a:t>Change in best VA </a:t>
                      </a:r>
                    </a:p>
                  </a:txBody>
                  <a:tcPr marL="63500" marR="6350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–0.035</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+0.085</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a:t>
                      </a:r>
                    </a:p>
                  </a:txBody>
                  <a:tcPr marL="68580" marR="68580" marT="0" marB="0" anchor="ctr"/>
                </a:tc>
                <a:extLst>
                  <a:ext uri="{0D108BD9-81ED-4DB2-BD59-A6C34878D82A}">
                    <a16:rowId xmlns:a16="http://schemas.microsoft.com/office/drawing/2014/main" val="4227088206"/>
                  </a:ext>
                </a:extLst>
              </a:tr>
              <a:tr h="650077">
                <a:tc>
                  <a:txBody>
                    <a:bodyPr/>
                    <a:lstStyle/>
                    <a:p>
                      <a:pPr algn="l">
                        <a:lnSpc>
                          <a:spcPct val="120000"/>
                        </a:lnSpc>
                        <a:spcBef>
                          <a:spcPts val="200"/>
                        </a:spcBef>
                        <a:spcAft>
                          <a:spcPts val="200"/>
                        </a:spcAft>
                      </a:pPr>
                      <a:r>
                        <a:rPr lang="en-GB" sz="1800" b="1" dirty="0">
                          <a:solidFill>
                            <a:schemeClr val="tx1"/>
                          </a:solidFill>
                          <a:effectLst/>
                          <a:latin typeface="Lato" panose="020F0502020204030203" pitchFamily="34" charset="0"/>
                          <a:ea typeface="Lato" panose="020F0502020204030203" pitchFamily="34" charset="0"/>
                          <a:cs typeface="Lato" panose="020F0502020204030203" pitchFamily="34" charset="0"/>
                        </a:rPr>
                        <a:t>Best recovery: logMAR VA in either eye</a:t>
                      </a:r>
                    </a:p>
                  </a:txBody>
                  <a:tcPr marL="63500" marR="6350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–0.135 (–0.216 to –0.054)</a:t>
                      </a:r>
                    </a:p>
                  </a:txBody>
                  <a:tcPr marL="68580" marR="68580" marT="0" marB="0" anchor="ctr"/>
                </a:tc>
                <a:tc>
                  <a:txBody>
                    <a:bodyPr/>
                    <a:lstStyle/>
                    <a:p>
                      <a:pPr algn="ctr">
                        <a:lnSpc>
                          <a:spcPct val="10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–0.071 (–0.176 to 0.034)</a:t>
                      </a:r>
                    </a:p>
                  </a:txBody>
                  <a:tcPr marL="68580" marR="68580" marT="0" marB="0" anchor="ctr"/>
                </a:tc>
                <a:tc>
                  <a:txBody>
                    <a:bodyPr/>
                    <a:lstStyle/>
                    <a:p>
                      <a:pPr algn="ctr">
                        <a:lnSpc>
                          <a:spcPct val="12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NA</a:t>
                      </a:r>
                    </a:p>
                  </a:txBody>
                  <a:tcPr marL="68580" marR="68580" marT="0" marB="0"/>
                </a:tc>
                <a:tc>
                  <a:txBody>
                    <a:bodyPr/>
                    <a:lstStyle/>
                    <a:p>
                      <a:pPr algn="ctr">
                        <a:lnSpc>
                          <a:spcPct val="120000"/>
                        </a:lnSpc>
                        <a:spcBef>
                          <a:spcPts val="200"/>
                        </a:spcBef>
                        <a:spcAft>
                          <a:spcPts val="200"/>
                        </a:spcAft>
                      </a:pP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NA</a:t>
                      </a:r>
                    </a:p>
                  </a:txBody>
                  <a:tcPr marL="68580" marR="68580" marT="0" marB="0"/>
                </a:tc>
                <a:extLst>
                  <a:ext uri="{0D108BD9-81ED-4DB2-BD59-A6C34878D82A}">
                    <a16:rowId xmlns:a16="http://schemas.microsoft.com/office/drawing/2014/main" val="3955226646"/>
                  </a:ext>
                </a:extLst>
              </a:tr>
              <a:tr h="307563">
                <a:tc>
                  <a:txBody>
                    <a:bodyPr/>
                    <a:lstStyle/>
                    <a:p>
                      <a:pPr algn="l">
                        <a:lnSpc>
                          <a:spcPct val="120000"/>
                        </a:lnSpc>
                        <a:spcBef>
                          <a:spcPts val="200"/>
                        </a:spcBef>
                        <a:spcAft>
                          <a:spcPts val="200"/>
                        </a:spcAft>
                      </a:pPr>
                      <a:r>
                        <a:rPr lang="en-GB" sz="1800" b="1" dirty="0">
                          <a:effectLst/>
                          <a:latin typeface="Lato" panose="020F0502020204030203" pitchFamily="34" charset="0"/>
                          <a:ea typeface="Lato" panose="020F0502020204030203" pitchFamily="34" charset="0"/>
                          <a:cs typeface="Lato" panose="020F0502020204030203" pitchFamily="34" charset="0"/>
                        </a:rPr>
                        <a:t>CRR (from baseline) n, (%)</a:t>
                      </a:r>
                    </a:p>
                  </a:txBody>
                  <a:tcPr marL="63500" marR="6350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16, (30.2%)</a:t>
                      </a: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3, (10.3%)</a:t>
                      </a: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42, (40%)</a:t>
                      </a: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31, (35.63%)</a:t>
                      </a:r>
                    </a:p>
                  </a:txBody>
                  <a:tcPr marL="68580" marR="68580" marT="0" marB="0" anchor="ctr"/>
                </a:tc>
                <a:extLst>
                  <a:ext uri="{0D108BD9-81ED-4DB2-BD59-A6C34878D82A}">
                    <a16:rowId xmlns:a16="http://schemas.microsoft.com/office/drawing/2014/main" val="2362708894"/>
                  </a:ext>
                </a:extLst>
              </a:tr>
              <a:tr h="307563">
                <a:tc>
                  <a:txBody>
                    <a:bodyPr/>
                    <a:lstStyle/>
                    <a:p>
                      <a:pPr algn="l">
                        <a:lnSpc>
                          <a:spcPct val="120000"/>
                        </a:lnSpc>
                        <a:spcBef>
                          <a:spcPts val="200"/>
                        </a:spcBef>
                        <a:spcAft>
                          <a:spcPts val="200"/>
                        </a:spcAft>
                      </a:pPr>
                      <a:r>
                        <a:rPr lang="en-GB" sz="1800" b="1" dirty="0">
                          <a:effectLst/>
                          <a:latin typeface="Lato" panose="020F0502020204030203" pitchFamily="34" charset="0"/>
                          <a:ea typeface="Lato" panose="020F0502020204030203" pitchFamily="34" charset="0"/>
                          <a:cs typeface="Lato" panose="020F0502020204030203" pitchFamily="34" charset="0"/>
                        </a:rPr>
                        <a:t>CRR (from nadir) n, (%)</a:t>
                      </a:r>
                    </a:p>
                  </a:txBody>
                  <a:tcPr marL="63500" marR="6350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NA</a:t>
                      </a: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NA</a:t>
                      </a: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53, (50.5%)</a:t>
                      </a: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ea typeface="Lato" panose="020F0502020204030203" pitchFamily="34" charset="0"/>
                          <a:cs typeface="Lato" panose="020F0502020204030203" pitchFamily="34" charset="0"/>
                        </a:rPr>
                        <a:t>40, (46%)</a:t>
                      </a:r>
                    </a:p>
                  </a:txBody>
                  <a:tcPr marL="68580" marR="68580" marT="0" marB="0" anchor="ctr"/>
                </a:tc>
                <a:extLst>
                  <a:ext uri="{0D108BD9-81ED-4DB2-BD59-A6C34878D82A}">
                    <a16:rowId xmlns:a16="http://schemas.microsoft.com/office/drawing/2014/main" val="2632803381"/>
                  </a:ext>
                </a:extLst>
              </a:tr>
            </a:tbl>
          </a:graphicData>
        </a:graphic>
      </p:graphicFrame>
      <p:sp>
        <p:nvSpPr>
          <p:cNvPr id="6" name="Text Placeholder 4">
            <a:extLst>
              <a:ext uri="{FF2B5EF4-FFF2-40B4-BE49-F238E27FC236}">
                <a16:creationId xmlns:a16="http://schemas.microsoft.com/office/drawing/2014/main" id="{BAD151C4-EB2A-C45D-9F44-FDF4A68718E1}"/>
              </a:ext>
            </a:extLst>
          </p:cNvPr>
          <p:cNvSpPr txBox="1">
            <a:spLocks/>
          </p:cNvSpPr>
          <p:nvPr/>
        </p:nvSpPr>
        <p:spPr>
          <a:xfrm>
            <a:off x="367973" y="474067"/>
            <a:ext cx="11250785" cy="5058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Inter SemiBold" panose="02000503000000020004" pitchFamily="2"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EAG: change in overall best VA most clinically relevant endpoint  </a:t>
            </a:r>
          </a:p>
        </p:txBody>
      </p:sp>
      <p:sp>
        <p:nvSpPr>
          <p:cNvPr id="13" name="Text Placeholder 4">
            <a:extLst>
              <a:ext uri="{FF2B5EF4-FFF2-40B4-BE49-F238E27FC236}">
                <a16:creationId xmlns:a16="http://schemas.microsoft.com/office/drawing/2014/main" id="{497FF68E-C624-4B22-45D7-7590FABEF6A2}"/>
              </a:ext>
            </a:extLst>
          </p:cNvPr>
          <p:cNvSpPr txBox="1">
            <a:spLocks/>
          </p:cNvSpPr>
          <p:nvPr/>
        </p:nvSpPr>
        <p:spPr>
          <a:xfrm>
            <a:off x="8719325" y="35715"/>
            <a:ext cx="3472675" cy="55463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a:t>
            </a:r>
            <a:r>
              <a:rPr lang="en-GB" dirty="0"/>
              <a:t>ve logMAR value indicates worsening  </a:t>
            </a:r>
          </a:p>
          <a:p>
            <a:r>
              <a:rPr lang="en-GB" dirty="0"/>
              <a:t>–ve logMAR value indicates improvement</a:t>
            </a:r>
          </a:p>
        </p:txBody>
      </p:sp>
      <p:sp>
        <p:nvSpPr>
          <p:cNvPr id="4" name="Text Placeholder 13">
            <a:extLst>
              <a:ext uri="{FF2B5EF4-FFF2-40B4-BE49-F238E27FC236}">
                <a16:creationId xmlns:a16="http://schemas.microsoft.com/office/drawing/2014/main" id="{C8FBC0C3-D4AE-E8D6-3578-0ED9E8853367}"/>
              </a:ext>
            </a:extLst>
          </p:cNvPr>
          <p:cNvSpPr txBox="1">
            <a:spLocks/>
          </p:cNvSpPr>
          <p:nvPr/>
        </p:nvSpPr>
        <p:spPr>
          <a:xfrm>
            <a:off x="568027" y="6461592"/>
            <a:ext cx="11623973" cy="3964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CI, confidence interval; CRR, clinical relevant recovery; ITT, intent-to-treat; LHON, Leber’s hereditary optic neuropathy; VA, visual acuity</a:t>
            </a:r>
          </a:p>
        </p:txBody>
      </p:sp>
      <p:sp>
        <p:nvSpPr>
          <p:cNvPr id="5" name="Rectangle 4">
            <a:extLst>
              <a:ext uri="{FF2B5EF4-FFF2-40B4-BE49-F238E27FC236}">
                <a16:creationId xmlns:a16="http://schemas.microsoft.com/office/drawing/2014/main" id="{D729BDB9-A256-4724-E4C8-C28EF3128407}"/>
              </a:ext>
            </a:extLst>
          </p:cNvPr>
          <p:cNvSpPr/>
          <p:nvPr/>
        </p:nvSpPr>
        <p:spPr>
          <a:xfrm>
            <a:off x="394849" y="5218828"/>
            <a:ext cx="11623973" cy="122690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latin typeface="Lato" panose="020F0502020204030203" pitchFamily="34" charset="0"/>
              </a:rPr>
              <a:t>RHODOS: logMAR slightly improved with a change of –0.035 and a higher proportion of people on idebenone (30%) than placebo (10%) showed CRR from baseline but difference was not statistically significant </a:t>
            </a:r>
          </a:p>
          <a:p>
            <a:pPr marL="285750" indent="-285750">
              <a:buFont typeface="Arial" panose="020B0604020202020204" pitchFamily="34" charset="0"/>
              <a:buChar char="•"/>
            </a:pPr>
            <a:r>
              <a:rPr lang="en-GB" dirty="0">
                <a:solidFill>
                  <a:schemeClr val="tx1"/>
                </a:solidFill>
                <a:latin typeface="Lato" panose="020F0502020204030203" pitchFamily="34" charset="0"/>
              </a:rPr>
              <a:t>EAP: slight improvement in best VA from baseline to last visit decreasing from logMAR 1.23 </a:t>
            </a:r>
            <a:r>
              <a:rPr lang="en-GB" dirty="0">
                <a:solidFill>
                  <a:schemeClr val="tx1"/>
                </a:solidFill>
                <a:latin typeface="Lato" panose="020F0502020204030203" pitchFamily="34" charset="0"/>
                <a:ea typeface="Lato" panose="020F0502020204030203" pitchFamily="34" charset="0"/>
                <a:cs typeface="Lato" panose="020F0502020204030203" pitchFamily="34" charset="0"/>
              </a:rPr>
              <a:t>to </a:t>
            </a:r>
            <a:r>
              <a:rPr lang="en-GB" sz="1800" dirty="0">
                <a:solidFill>
                  <a:schemeClr val="tx1"/>
                </a:solidFill>
                <a:effectLst/>
                <a:latin typeface="Lato" panose="020F0502020204030203" pitchFamily="34" charset="0"/>
                <a:ea typeface="Lato" panose="020F0502020204030203" pitchFamily="34" charset="0"/>
                <a:cs typeface="Lato" panose="020F0502020204030203" pitchFamily="34" charset="0"/>
              </a:rPr>
              <a:t>1.19</a:t>
            </a:r>
            <a:r>
              <a:rPr lang="en-GB" dirty="0">
                <a:solidFill>
                  <a:schemeClr val="tx1"/>
                </a:solidFill>
                <a:latin typeface="Lato" panose="020F0502020204030203" pitchFamily="34" charset="0"/>
              </a:rPr>
              <a:t> and 46% of people had CRR from nadir to last observation visit</a:t>
            </a:r>
          </a:p>
        </p:txBody>
      </p:sp>
    </p:spTree>
    <p:extLst>
      <p:ext uri="{BB962C8B-B14F-4D97-AF65-F5344CB8AC3E}">
        <p14:creationId xmlns:p14="http://schemas.microsoft.com/office/powerpoint/2010/main" val="294637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129541" y="29114"/>
            <a:ext cx="8672625" cy="728173"/>
          </a:xfrm>
        </p:spPr>
        <p:txBody>
          <a:bodyPr>
            <a:normAutofit/>
          </a:bodyPr>
          <a:lstStyle/>
          <a:p>
            <a:r>
              <a:rPr lang="en-GB" dirty="0"/>
              <a:t>Baseline characteristics 1/2</a:t>
            </a:r>
          </a:p>
        </p:txBody>
      </p:sp>
      <p:sp>
        <p:nvSpPr>
          <p:cNvPr id="10" name="TextBox 9">
            <a:extLst>
              <a:ext uri="{FF2B5EF4-FFF2-40B4-BE49-F238E27FC236}">
                <a16:creationId xmlns:a16="http://schemas.microsoft.com/office/drawing/2014/main" id="{D7273923-1F71-6CA0-9778-6ACB0C3E9B5E}"/>
              </a:ext>
            </a:extLst>
          </p:cNvPr>
          <p:cNvSpPr txBox="1"/>
          <p:nvPr/>
        </p:nvSpPr>
        <p:spPr>
          <a:xfrm>
            <a:off x="43909" y="548560"/>
            <a:ext cx="11801366" cy="369332"/>
          </a:xfrm>
          <a:prstGeom prst="rect">
            <a:avLst/>
          </a:prstGeom>
          <a:noFill/>
        </p:spPr>
        <p:txBody>
          <a:bodyPr wrap="square" rtlCol="0">
            <a:spAutoFit/>
          </a:bodyPr>
          <a:lstStyle/>
          <a:p>
            <a:r>
              <a:rPr lang="en-GB" dirty="0">
                <a:latin typeface="Lato" panose="020F0502020204030203" pitchFamily="34" charset="0"/>
              </a:rPr>
              <a:t>Table: baseline characteristics across RHODOS, EAP, LEROS, CaRS I and CaRS II</a:t>
            </a:r>
          </a:p>
        </p:txBody>
      </p:sp>
      <p:graphicFrame>
        <p:nvGraphicFramePr>
          <p:cNvPr id="2" name="Table 5" descr="Table shows: RHODOS, EAP, LEROS, CaRS I and CaRS II studies. In the studies EAG noted wide range onset on vision in RHODOS and LEROS – different populations (prevalent and incident)&#10;LEROS: included people in acute, dynamic and chronic phases with 44.4% having onset of symptoms &gt; 1 year&#10;RHODOS: people 65% in chronic phase with onset &gt;1 year with high logMAR&#10;EAP and CaRS: 90% people having onset &lt;1 year representing acute and dynamic phases not chronic&#10;&#10;">
            <a:extLst>
              <a:ext uri="{FF2B5EF4-FFF2-40B4-BE49-F238E27FC236}">
                <a16:creationId xmlns:a16="http://schemas.microsoft.com/office/drawing/2014/main" id="{2ED14F63-729C-1C6C-1D0A-BFE7C8DB1A72}"/>
              </a:ext>
            </a:extLst>
          </p:cNvPr>
          <p:cNvGraphicFramePr>
            <a:graphicFrameLocks noGrp="1"/>
          </p:cNvGraphicFramePr>
          <p:nvPr>
            <p:extLst>
              <p:ext uri="{D42A27DB-BD31-4B8C-83A1-F6EECF244321}">
                <p14:modId xmlns:p14="http://schemas.microsoft.com/office/powerpoint/2010/main" val="2986587448"/>
              </p:ext>
            </p:extLst>
          </p:nvPr>
        </p:nvGraphicFramePr>
        <p:xfrm>
          <a:off x="129541" y="934612"/>
          <a:ext cx="11801366" cy="3916670"/>
        </p:xfrm>
        <a:graphic>
          <a:graphicData uri="http://schemas.openxmlformats.org/drawingml/2006/table">
            <a:tbl>
              <a:tblPr firstRow="1" bandRow="1">
                <a:tableStyleId>{073A0DAA-6AF3-43AB-8588-CEC1D06C72B9}</a:tableStyleId>
              </a:tblPr>
              <a:tblGrid>
                <a:gridCol w="1453695">
                  <a:extLst>
                    <a:ext uri="{9D8B030D-6E8A-4147-A177-3AD203B41FA5}">
                      <a16:colId xmlns:a16="http://schemas.microsoft.com/office/drawing/2014/main" val="2411191072"/>
                    </a:ext>
                  </a:extLst>
                </a:gridCol>
                <a:gridCol w="784129">
                  <a:extLst>
                    <a:ext uri="{9D8B030D-6E8A-4147-A177-3AD203B41FA5}">
                      <a16:colId xmlns:a16="http://schemas.microsoft.com/office/drawing/2014/main" val="3162538350"/>
                    </a:ext>
                  </a:extLst>
                </a:gridCol>
                <a:gridCol w="726564">
                  <a:extLst>
                    <a:ext uri="{9D8B030D-6E8A-4147-A177-3AD203B41FA5}">
                      <a16:colId xmlns:a16="http://schemas.microsoft.com/office/drawing/2014/main" val="2767427967"/>
                    </a:ext>
                  </a:extLst>
                </a:gridCol>
                <a:gridCol w="1320416">
                  <a:extLst>
                    <a:ext uri="{9D8B030D-6E8A-4147-A177-3AD203B41FA5}">
                      <a16:colId xmlns:a16="http://schemas.microsoft.com/office/drawing/2014/main" val="1482547883"/>
                    </a:ext>
                  </a:extLst>
                </a:gridCol>
                <a:gridCol w="1240221">
                  <a:extLst>
                    <a:ext uri="{9D8B030D-6E8A-4147-A177-3AD203B41FA5}">
                      <a16:colId xmlns:a16="http://schemas.microsoft.com/office/drawing/2014/main" val="2663267238"/>
                    </a:ext>
                  </a:extLst>
                </a:gridCol>
                <a:gridCol w="987723">
                  <a:extLst>
                    <a:ext uri="{9D8B030D-6E8A-4147-A177-3AD203B41FA5}">
                      <a16:colId xmlns:a16="http://schemas.microsoft.com/office/drawing/2014/main" val="2949618139"/>
                    </a:ext>
                  </a:extLst>
                </a:gridCol>
                <a:gridCol w="936364">
                  <a:extLst>
                    <a:ext uri="{9D8B030D-6E8A-4147-A177-3AD203B41FA5}">
                      <a16:colId xmlns:a16="http://schemas.microsoft.com/office/drawing/2014/main" val="3809343687"/>
                    </a:ext>
                  </a:extLst>
                </a:gridCol>
                <a:gridCol w="1111926">
                  <a:extLst>
                    <a:ext uri="{9D8B030D-6E8A-4147-A177-3AD203B41FA5}">
                      <a16:colId xmlns:a16="http://schemas.microsoft.com/office/drawing/2014/main" val="3079900070"/>
                    </a:ext>
                  </a:extLst>
                </a:gridCol>
                <a:gridCol w="1084042">
                  <a:extLst>
                    <a:ext uri="{9D8B030D-6E8A-4147-A177-3AD203B41FA5}">
                      <a16:colId xmlns:a16="http://schemas.microsoft.com/office/drawing/2014/main" val="3301951858"/>
                    </a:ext>
                  </a:extLst>
                </a:gridCol>
                <a:gridCol w="1094721">
                  <a:extLst>
                    <a:ext uri="{9D8B030D-6E8A-4147-A177-3AD203B41FA5}">
                      <a16:colId xmlns:a16="http://schemas.microsoft.com/office/drawing/2014/main" val="1616022574"/>
                    </a:ext>
                  </a:extLst>
                </a:gridCol>
                <a:gridCol w="1061565">
                  <a:extLst>
                    <a:ext uri="{9D8B030D-6E8A-4147-A177-3AD203B41FA5}">
                      <a16:colId xmlns:a16="http://schemas.microsoft.com/office/drawing/2014/main" val="757527026"/>
                    </a:ext>
                  </a:extLst>
                </a:gridCol>
              </a:tblGrid>
              <a:tr h="355849">
                <a:tc rowSpan="2">
                  <a:txBody>
                    <a:bodyPr/>
                    <a:lstStyle/>
                    <a:p>
                      <a:r>
                        <a:rPr lang="en-GB" sz="1400" dirty="0">
                          <a:latin typeface="Lato" panose="020F0502020204030203" pitchFamily="34" charset="0"/>
                        </a:rPr>
                        <a:t>Baseline characteristics</a:t>
                      </a:r>
                    </a:p>
                  </a:txBody>
                  <a:tcPr/>
                </a:tc>
                <a:tc gridSpan="2">
                  <a:txBody>
                    <a:bodyPr/>
                    <a:lstStyle/>
                    <a:p>
                      <a:pPr algn="ctr"/>
                      <a:r>
                        <a:rPr lang="en-GB" sz="1600" dirty="0">
                          <a:latin typeface="Lato" panose="020F0502020204030203" pitchFamily="34" charset="0"/>
                        </a:rPr>
                        <a:t>RHODOS</a:t>
                      </a:r>
                    </a:p>
                  </a:txBody>
                  <a:tcPr/>
                </a:tc>
                <a:tc hMerge="1">
                  <a:txBody>
                    <a:bodyPr/>
                    <a:lstStyle/>
                    <a:p>
                      <a:endParaRPr lang="en-GB"/>
                    </a:p>
                  </a:txBody>
                  <a:tcPr/>
                </a:tc>
                <a:tc gridSpan="2">
                  <a:txBody>
                    <a:bodyPr/>
                    <a:lstStyle/>
                    <a:p>
                      <a:pPr algn="ctr"/>
                      <a:r>
                        <a:rPr lang="en-GB" sz="1600" dirty="0">
                          <a:latin typeface="Lato" panose="020F0502020204030203" pitchFamily="34" charset="0"/>
                        </a:rPr>
                        <a:t>EAP</a:t>
                      </a:r>
                    </a:p>
                  </a:txBody>
                  <a:tcPr/>
                </a:tc>
                <a:tc hMerge="1">
                  <a:txBody>
                    <a:bodyPr/>
                    <a:lstStyle/>
                    <a:p>
                      <a:endParaRPr lang="en-GB"/>
                    </a:p>
                  </a:txBody>
                  <a:tcPr/>
                </a:tc>
                <a:tc gridSpan="2">
                  <a:txBody>
                    <a:bodyPr/>
                    <a:lstStyle/>
                    <a:p>
                      <a:pPr algn="ctr"/>
                      <a:r>
                        <a:rPr lang="en-GB" sz="1600" dirty="0">
                          <a:latin typeface="Lato" panose="020F0502020204030203" pitchFamily="34" charset="0"/>
                        </a:rPr>
                        <a:t>LEROS</a:t>
                      </a:r>
                    </a:p>
                  </a:txBody>
                  <a:tcPr/>
                </a:tc>
                <a:tc hMerge="1">
                  <a:txBody>
                    <a:bodyPr/>
                    <a:lstStyle/>
                    <a:p>
                      <a:endParaRPr lang="en-GB"/>
                    </a:p>
                  </a:txBody>
                  <a:tcPr/>
                </a:tc>
                <a:tc gridSpan="2">
                  <a:txBody>
                    <a:bodyPr/>
                    <a:lstStyle/>
                    <a:p>
                      <a:pPr algn="ctr"/>
                      <a:r>
                        <a:rPr lang="en-GB" sz="1600" dirty="0">
                          <a:latin typeface="Lato" panose="020F0502020204030203" pitchFamily="34" charset="0"/>
                        </a:rPr>
                        <a:t>CaRS I</a:t>
                      </a:r>
                    </a:p>
                  </a:txBody>
                  <a:tcPr/>
                </a:tc>
                <a:tc hMerge="1">
                  <a:txBody>
                    <a:bodyPr/>
                    <a:lstStyle/>
                    <a:p>
                      <a:endParaRPr lang="en-GB"/>
                    </a:p>
                  </a:txBody>
                  <a:tcPr/>
                </a:tc>
                <a:tc gridSpan="2">
                  <a:txBody>
                    <a:bodyPr/>
                    <a:lstStyle/>
                    <a:p>
                      <a:pPr algn="ctr"/>
                      <a:r>
                        <a:rPr lang="en-GB" sz="1600" dirty="0">
                          <a:latin typeface="Lato" panose="020F0502020204030203" pitchFamily="34" charset="0"/>
                        </a:rPr>
                        <a:t>CaRS II</a:t>
                      </a:r>
                    </a:p>
                  </a:txBody>
                  <a:tcPr/>
                </a:tc>
                <a:tc hMerge="1">
                  <a:txBody>
                    <a:bodyPr/>
                    <a:lstStyle/>
                    <a:p>
                      <a:endParaRPr lang="en-GB"/>
                    </a:p>
                  </a:txBody>
                  <a:tcPr/>
                </a:tc>
                <a:extLst>
                  <a:ext uri="{0D108BD9-81ED-4DB2-BD59-A6C34878D82A}">
                    <a16:rowId xmlns:a16="http://schemas.microsoft.com/office/drawing/2014/main" val="1736801465"/>
                  </a:ext>
                </a:extLst>
              </a:tr>
              <a:tr h="776397">
                <a:tc vMerge="1">
                  <a:txBody>
                    <a:bodyPr/>
                    <a:lstStyle/>
                    <a:p>
                      <a:endParaRPr lang="en-GB"/>
                    </a:p>
                  </a:txBody>
                  <a:tcPr/>
                </a:tc>
                <a:tc>
                  <a:txBody>
                    <a:bodyPr/>
                    <a:lstStyle/>
                    <a:p>
                      <a:pPr algn="ctr"/>
                      <a:r>
                        <a:rPr lang="en-GB" sz="1400" b="1" dirty="0">
                          <a:latin typeface="Lato" panose="020F0502020204030203" pitchFamily="34" charset="0"/>
                        </a:rPr>
                        <a:t>IDB</a:t>
                      </a:r>
                    </a:p>
                    <a:p>
                      <a:pPr algn="ctr"/>
                      <a:r>
                        <a:rPr lang="en-GB" sz="1400" b="1" dirty="0">
                          <a:latin typeface="Lato" panose="020F0502020204030203" pitchFamily="34" charset="0"/>
                        </a:rPr>
                        <a:t>N=53 </a:t>
                      </a:r>
                    </a:p>
                  </a:txBody>
                  <a:tcPr/>
                </a:tc>
                <a:tc>
                  <a:txBody>
                    <a:bodyPr/>
                    <a:lstStyle/>
                    <a:p>
                      <a:pPr algn="ctr"/>
                      <a:r>
                        <a:rPr lang="en-GB" sz="1400" b="1" dirty="0">
                          <a:latin typeface="Lato" panose="020F0502020204030203" pitchFamily="34" charset="0"/>
                        </a:rPr>
                        <a:t>Placebo</a:t>
                      </a:r>
                    </a:p>
                    <a:p>
                      <a:pPr algn="ctr"/>
                      <a:r>
                        <a:rPr lang="en-GB" sz="1400" b="1" dirty="0">
                          <a:latin typeface="Lato" panose="020F0502020204030203" pitchFamily="34" charset="0"/>
                        </a:rPr>
                        <a:t>N=29</a:t>
                      </a:r>
                    </a:p>
                  </a:txBody>
                  <a:tcPr/>
                </a:tc>
                <a:tc>
                  <a:txBody>
                    <a:bodyPr/>
                    <a:lstStyle/>
                    <a:p>
                      <a:pPr algn="ctr"/>
                      <a:r>
                        <a:rPr lang="en-GB" sz="1400" b="1" dirty="0">
                          <a:latin typeface="Lato" panose="020F0502020204030203" pitchFamily="34" charset="0"/>
                        </a:rPr>
                        <a:t>LHON</a:t>
                      </a:r>
                    </a:p>
                    <a:p>
                      <a:pPr algn="ctr"/>
                      <a:r>
                        <a:rPr lang="en-GB" sz="1400" b="1" dirty="0">
                          <a:latin typeface="Lato" panose="020F0502020204030203" pitchFamily="34" charset="0"/>
                        </a:rPr>
                        <a:t>population</a:t>
                      </a:r>
                    </a:p>
                    <a:p>
                      <a:pPr algn="ctr"/>
                      <a:r>
                        <a:rPr lang="en-GB" sz="1400" b="1" dirty="0">
                          <a:latin typeface="Lato" panose="020F0502020204030203" pitchFamily="34" charset="0"/>
                        </a:rPr>
                        <a:t>N=105</a:t>
                      </a:r>
                    </a:p>
                  </a:txBody>
                  <a:tcPr/>
                </a:tc>
                <a:tc>
                  <a:txBody>
                    <a:bodyPr/>
                    <a:lstStyle/>
                    <a:p>
                      <a:pPr algn="ctr"/>
                      <a:r>
                        <a:rPr lang="en-GB" sz="1400" b="1" dirty="0">
                          <a:latin typeface="Lato" panose="020F0502020204030203" pitchFamily="34" charset="0"/>
                        </a:rPr>
                        <a:t>Efficacy population</a:t>
                      </a:r>
                    </a:p>
                    <a:p>
                      <a:pPr algn="ctr"/>
                      <a:r>
                        <a:rPr lang="en-GB" sz="1400" b="1" dirty="0">
                          <a:latin typeface="Lato" panose="020F0502020204030203" pitchFamily="34" charset="0"/>
                        </a:rPr>
                        <a:t>N=87</a:t>
                      </a:r>
                    </a:p>
                  </a:txBody>
                  <a:tcPr/>
                </a:tc>
                <a:tc>
                  <a:txBody>
                    <a:bodyPr/>
                    <a:lstStyle/>
                    <a:p>
                      <a:pPr algn="ctr"/>
                      <a:r>
                        <a:rPr lang="en-GB" sz="1400" b="1" dirty="0">
                          <a:latin typeface="Lato" panose="020F0502020204030203" pitchFamily="34" charset="0"/>
                        </a:rPr>
                        <a:t>ITT</a:t>
                      </a:r>
                    </a:p>
                    <a:p>
                      <a:pPr algn="ctr"/>
                      <a:r>
                        <a:rPr lang="en-GB" sz="1400" b="1" dirty="0">
                          <a:latin typeface="Lato" panose="020F0502020204030203" pitchFamily="34" charset="0"/>
                        </a:rPr>
                        <a:t>N=196</a:t>
                      </a:r>
                    </a:p>
                  </a:txBody>
                  <a:tcPr/>
                </a:tc>
                <a:tc>
                  <a:txBody>
                    <a:bodyPr/>
                    <a:lstStyle/>
                    <a:p>
                      <a:pPr algn="ctr"/>
                      <a:r>
                        <a:rPr lang="en-GB" sz="1400" b="1" dirty="0">
                          <a:latin typeface="Lato" panose="020F0502020204030203" pitchFamily="34" charset="0"/>
                        </a:rPr>
                        <a:t>NH matched</a:t>
                      </a:r>
                    </a:p>
                    <a:p>
                      <a:pPr algn="ctr"/>
                      <a:r>
                        <a:rPr lang="en-GB" sz="1400" b="1" dirty="0">
                          <a:latin typeface="Lato" panose="020F0502020204030203" pitchFamily="34" charset="0"/>
                        </a:rPr>
                        <a:t>N=106</a:t>
                      </a:r>
                    </a:p>
                  </a:txBody>
                  <a:tcPr/>
                </a:tc>
                <a:tc>
                  <a:txBody>
                    <a:bodyPr/>
                    <a:lstStyle/>
                    <a:p>
                      <a:pPr algn="ctr"/>
                      <a:r>
                        <a:rPr lang="en-GB" sz="1400" b="1" dirty="0">
                          <a:latin typeface="Lato" panose="020F0502020204030203" pitchFamily="34" charset="0"/>
                        </a:rPr>
                        <a:t>NH population</a:t>
                      </a:r>
                    </a:p>
                    <a:p>
                      <a:pPr algn="ctr"/>
                      <a:r>
                        <a:rPr lang="en-GB" sz="1400" b="1" dirty="0">
                          <a:latin typeface="Lato" panose="020F0502020204030203" pitchFamily="34" charset="0"/>
                        </a:rPr>
                        <a:t>N=106 </a:t>
                      </a:r>
                    </a:p>
                  </a:txBody>
                  <a:tcPr/>
                </a:tc>
                <a:tc>
                  <a:txBody>
                    <a:bodyPr/>
                    <a:lstStyle/>
                    <a:p>
                      <a:pPr algn="ctr"/>
                      <a:r>
                        <a:rPr lang="en-GB" sz="1400" b="1" dirty="0">
                          <a:latin typeface="Lato" panose="020F0502020204030203" pitchFamily="34" charset="0"/>
                        </a:rPr>
                        <a:t>NHO population</a:t>
                      </a:r>
                    </a:p>
                    <a:p>
                      <a:pPr algn="ctr"/>
                      <a:r>
                        <a:rPr lang="en-GB" sz="1400" b="1" dirty="0">
                          <a:latin typeface="Lato" panose="020F0502020204030203" pitchFamily="34" charset="0"/>
                        </a:rPr>
                        <a:t>N=74</a:t>
                      </a:r>
                    </a:p>
                  </a:txBody>
                  <a:tcPr/>
                </a:tc>
                <a:tc>
                  <a:txBody>
                    <a:bodyPr/>
                    <a:lstStyle/>
                    <a:p>
                      <a:pPr algn="ctr"/>
                      <a:r>
                        <a:rPr lang="en-GB" sz="1400" b="1" dirty="0">
                          <a:latin typeface="Lato" panose="020F0502020204030203" pitchFamily="34" charset="0"/>
                        </a:rPr>
                        <a:t>NH population</a:t>
                      </a:r>
                    </a:p>
                    <a:p>
                      <a:pPr algn="ctr"/>
                      <a:r>
                        <a:rPr lang="en-GB" sz="1400" b="1" dirty="0">
                          <a:latin typeface="Lato" panose="020F0502020204030203" pitchFamily="34" charset="0"/>
                        </a:rPr>
                        <a:t>N=219 </a:t>
                      </a:r>
                    </a:p>
                  </a:txBody>
                  <a:tcPr/>
                </a:tc>
                <a:tc>
                  <a:txBody>
                    <a:bodyPr/>
                    <a:lstStyle/>
                    <a:p>
                      <a:pPr algn="ctr"/>
                      <a:r>
                        <a:rPr lang="en-GB" sz="1400" b="1" dirty="0">
                          <a:latin typeface="Lato" panose="020F0502020204030203" pitchFamily="34" charset="0"/>
                        </a:rPr>
                        <a:t>NHO population</a:t>
                      </a:r>
                    </a:p>
                    <a:p>
                      <a:pPr algn="ctr"/>
                      <a:r>
                        <a:rPr lang="en-GB" sz="1400" b="1" dirty="0">
                          <a:latin typeface="Lato" panose="020F0502020204030203" pitchFamily="34" charset="0"/>
                        </a:rPr>
                        <a:t>N=219</a:t>
                      </a:r>
                    </a:p>
                  </a:txBody>
                  <a:tcPr/>
                </a:tc>
                <a:extLst>
                  <a:ext uri="{0D108BD9-81ED-4DB2-BD59-A6C34878D82A}">
                    <a16:rowId xmlns:a16="http://schemas.microsoft.com/office/drawing/2014/main" val="996108156"/>
                  </a:ext>
                </a:extLst>
              </a:tr>
              <a:tr h="413674">
                <a:tc>
                  <a:txBody>
                    <a:bodyPr/>
                    <a:lstStyle/>
                    <a:p>
                      <a:r>
                        <a:rPr lang="en-GB" sz="1400" b="1" dirty="0">
                          <a:solidFill>
                            <a:schemeClr val="tx1"/>
                          </a:solidFill>
                          <a:latin typeface="Lato" panose="020F0502020204030203" pitchFamily="34" charset="0"/>
                        </a:rPr>
                        <a:t>Male, %</a:t>
                      </a:r>
                    </a:p>
                  </a:txBody>
                  <a:tcPr/>
                </a:tc>
                <a:tc>
                  <a:txBody>
                    <a:bodyPr/>
                    <a:lstStyle/>
                    <a:p>
                      <a:pPr algn="ctr">
                        <a:lnSpc>
                          <a:spcPct val="120000"/>
                        </a:lnSpc>
                        <a:spcBef>
                          <a:spcPts val="200"/>
                        </a:spcBef>
                        <a:spcAft>
                          <a:spcPts val="200"/>
                        </a:spcAft>
                      </a:pPr>
                      <a:r>
                        <a:rPr lang="en-GB" sz="1600" dirty="0">
                          <a:effectLst/>
                          <a:latin typeface="Lato" panose="020F0502020204030203" pitchFamily="34" charset="0"/>
                        </a:rPr>
                        <a:t> 85.5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86.7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78.1%</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81.6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83.0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80.2</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82.4)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79.9</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79.9</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extLst>
                  <a:ext uri="{0D108BD9-81ED-4DB2-BD59-A6C34878D82A}">
                    <a16:rowId xmlns:a16="http://schemas.microsoft.com/office/drawing/2014/main" val="2429433787"/>
                  </a:ext>
                </a:extLst>
              </a:tr>
              <a:tr h="643358">
                <a:tc>
                  <a:txBody>
                    <a:bodyPr/>
                    <a:lstStyle/>
                    <a:p>
                      <a:pPr algn="ctr">
                        <a:lnSpc>
                          <a:spcPct val="120000"/>
                        </a:lnSpc>
                        <a:spcBef>
                          <a:spcPts val="200"/>
                        </a:spcBef>
                        <a:spcAft>
                          <a:spcPts val="200"/>
                        </a:spcAft>
                      </a:pPr>
                      <a:r>
                        <a:rPr lang="en-GB" sz="1400" b="1" dirty="0">
                          <a:effectLst/>
                          <a:latin typeface="Lato" panose="020F0502020204030203" pitchFamily="34" charset="0"/>
                        </a:rPr>
                        <a:t>Months of vision loss mean ± SD</a:t>
                      </a:r>
                      <a:endParaRPr lang="en-GB" sz="14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22.8 ± 16.2</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23.7 ± 16.4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10.6±18.7</a:t>
                      </a:r>
                    </a:p>
                    <a:p>
                      <a:pPr algn="ctr">
                        <a:lnSpc>
                          <a:spcPct val="120000"/>
                        </a:lnSpc>
                        <a:spcBef>
                          <a:spcPts val="200"/>
                        </a:spcBef>
                        <a:spcAft>
                          <a:spcPts val="200"/>
                        </a:spcAft>
                      </a:pP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6.2±3.7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18.4±15.8</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NR</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0.3±0.4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0.3±0.4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3.4±5.6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3.4±5.6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extLst>
                  <a:ext uri="{0D108BD9-81ED-4DB2-BD59-A6C34878D82A}">
                    <a16:rowId xmlns:a16="http://schemas.microsoft.com/office/drawing/2014/main" val="495265307"/>
                  </a:ext>
                </a:extLst>
              </a:tr>
              <a:tr h="787450">
                <a:tc>
                  <a:txBody>
                    <a:bodyPr/>
                    <a:lstStyle/>
                    <a:p>
                      <a:pPr algn="ctr">
                        <a:lnSpc>
                          <a:spcPct val="120000"/>
                        </a:lnSpc>
                        <a:spcBef>
                          <a:spcPts val="200"/>
                        </a:spcBef>
                        <a:spcAft>
                          <a:spcPts val="200"/>
                        </a:spcAft>
                      </a:pPr>
                      <a:r>
                        <a:rPr lang="en-GB" sz="1400" b="1" dirty="0">
                          <a:effectLst/>
                          <a:latin typeface="Lato" panose="020F0502020204030203" pitchFamily="34" charset="0"/>
                        </a:rPr>
                        <a:t>Onset of symptoms &gt;1 year, %</a:t>
                      </a:r>
                      <a:endParaRPr lang="en-GB" sz="14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65.5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63.3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NR</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NR</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44.4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NR</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2.7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4.6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extLst>
                  <a:ext uri="{0D108BD9-81ED-4DB2-BD59-A6C34878D82A}">
                    <a16:rowId xmlns:a16="http://schemas.microsoft.com/office/drawing/2014/main" val="2392394493"/>
                  </a:ext>
                </a:extLst>
              </a:tr>
              <a:tr h="841366">
                <a:tc>
                  <a:txBody>
                    <a:bodyPr/>
                    <a:lstStyle/>
                    <a:p>
                      <a:pPr algn="ctr">
                        <a:lnSpc>
                          <a:spcPct val="120000"/>
                        </a:lnSpc>
                        <a:spcBef>
                          <a:spcPts val="200"/>
                        </a:spcBef>
                        <a:spcAft>
                          <a:spcPts val="200"/>
                        </a:spcAft>
                      </a:pPr>
                      <a:r>
                        <a:rPr lang="en-GB" sz="1400" b="1" dirty="0">
                          <a:effectLst/>
                          <a:latin typeface="Lato" panose="020F0502020204030203" pitchFamily="34" charset="0"/>
                        </a:rPr>
                        <a:t>Vision loss within</a:t>
                      </a:r>
                    </a:p>
                    <a:p>
                      <a:pPr algn="ctr">
                        <a:lnSpc>
                          <a:spcPct val="120000"/>
                        </a:lnSpc>
                        <a:spcBef>
                          <a:spcPts val="200"/>
                        </a:spcBef>
                        <a:spcAft>
                          <a:spcPts val="200"/>
                        </a:spcAft>
                      </a:pPr>
                      <a:r>
                        <a:rPr lang="en-GB" sz="1400" b="1" dirty="0">
                          <a:effectLst/>
                          <a:latin typeface="Lato" panose="020F0502020204030203" pitchFamily="34" charset="0"/>
                        </a:rPr>
                        <a:t>1 year, %</a:t>
                      </a:r>
                      <a:endParaRPr lang="en-GB" sz="14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34.5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36.7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NR</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NR</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55.6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NR</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92.5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97.3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95.4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95.4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extLst>
                  <a:ext uri="{0D108BD9-81ED-4DB2-BD59-A6C34878D82A}">
                    <a16:rowId xmlns:a16="http://schemas.microsoft.com/office/drawing/2014/main" val="862508652"/>
                  </a:ext>
                </a:extLst>
              </a:tr>
            </a:tbl>
          </a:graphicData>
        </a:graphic>
      </p:graphicFrame>
      <p:sp>
        <p:nvSpPr>
          <p:cNvPr id="11" name="Rectangle 10">
            <a:extLst>
              <a:ext uri="{FF2B5EF4-FFF2-40B4-BE49-F238E27FC236}">
                <a16:creationId xmlns:a16="http://schemas.microsoft.com/office/drawing/2014/main" id="{355E071C-C41E-44BC-344C-885614436F60}"/>
              </a:ext>
            </a:extLst>
          </p:cNvPr>
          <p:cNvSpPr/>
          <p:nvPr/>
        </p:nvSpPr>
        <p:spPr>
          <a:xfrm>
            <a:off x="129541" y="4868002"/>
            <a:ext cx="11801366" cy="125813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rgbClr val="000000"/>
                </a:solidFill>
                <a:latin typeface="Lato" panose="020F0502020204030203" pitchFamily="34" charset="0"/>
              </a:rPr>
              <a:t>EAG noted </a:t>
            </a:r>
            <a:r>
              <a:rPr lang="en-GB" dirty="0">
                <a:solidFill>
                  <a:schemeClr val="tx1"/>
                </a:solidFill>
                <a:latin typeface="Lato" panose="020F0502020204030203" pitchFamily="34" charset="0"/>
              </a:rPr>
              <a:t>wide range onset on vision in RHODOS and LEROS – </a:t>
            </a:r>
            <a:r>
              <a:rPr lang="en-GB" dirty="0">
                <a:solidFill>
                  <a:srgbClr val="000000"/>
                </a:solidFill>
                <a:latin typeface="Lato" panose="020F0502020204030203" pitchFamily="34" charset="0"/>
              </a:rPr>
              <a:t>different populations (prevalent and incident)</a:t>
            </a:r>
          </a:p>
          <a:p>
            <a:pPr marL="285750" indent="-285750">
              <a:buFont typeface="Arial" panose="020B0604020202020204" pitchFamily="34" charset="0"/>
              <a:buChar char="•"/>
            </a:pPr>
            <a:r>
              <a:rPr lang="en-GB" dirty="0">
                <a:solidFill>
                  <a:schemeClr val="tx1"/>
                </a:solidFill>
                <a:latin typeface="Lato" panose="020F0502020204030203" pitchFamily="34" charset="0"/>
              </a:rPr>
              <a:t>LEROS: included people in acute, dynamic and chronic phases with 44.4% having onset of symptoms &gt; 1 year</a:t>
            </a:r>
          </a:p>
          <a:p>
            <a:pPr marL="285750" indent="-285750">
              <a:buFont typeface="Arial" panose="020B0604020202020204" pitchFamily="34" charset="0"/>
              <a:buChar char="•"/>
            </a:pPr>
            <a:r>
              <a:rPr lang="en-GB" dirty="0">
                <a:solidFill>
                  <a:schemeClr val="tx1"/>
                </a:solidFill>
                <a:latin typeface="Lato" panose="020F0502020204030203" pitchFamily="34" charset="0"/>
              </a:rPr>
              <a:t>RHODOS: people 65% in chronic phase with onset &gt;1 year with high logMAR</a:t>
            </a:r>
          </a:p>
          <a:p>
            <a:pPr marL="285750" indent="-285750">
              <a:buFont typeface="Arial" panose="020B0604020202020204" pitchFamily="34" charset="0"/>
              <a:buChar char="•"/>
            </a:pPr>
            <a:r>
              <a:rPr lang="en-GB" dirty="0">
                <a:solidFill>
                  <a:schemeClr val="tx1"/>
                </a:solidFill>
                <a:latin typeface="Lato" panose="020F0502020204030203" pitchFamily="34" charset="0"/>
              </a:rPr>
              <a:t>EAP and CaRS: 90% people having onset &lt;1 year representing acute and dynamic phases not chronic</a:t>
            </a:r>
          </a:p>
        </p:txBody>
      </p:sp>
      <p:sp>
        <p:nvSpPr>
          <p:cNvPr id="5" name="Rectangle 4" descr="Question to committee">
            <a:extLst>
              <a:ext uri="{FF2B5EF4-FFF2-40B4-BE49-F238E27FC236}">
                <a16:creationId xmlns:a16="http://schemas.microsoft.com/office/drawing/2014/main" id="{CD55F2EB-9727-42C2-09B4-13BE083B3156}"/>
              </a:ext>
              <a:ext uri="{C183D7F6-B498-43B3-948B-1728B52AA6E4}">
                <adec:decorative xmlns:adec="http://schemas.microsoft.com/office/drawing/2017/decorative" val="0"/>
              </a:ext>
            </a:extLst>
          </p:cNvPr>
          <p:cNvSpPr/>
          <p:nvPr/>
        </p:nvSpPr>
        <p:spPr>
          <a:xfrm>
            <a:off x="3925008" y="6145100"/>
            <a:ext cx="7920267" cy="232956"/>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Lato" panose="020F0502020204030203" pitchFamily="34" charset="0"/>
              </a:rPr>
              <a:t>Are these baseline characteristics generalisable to NHS clinical practice? </a:t>
            </a:r>
          </a:p>
        </p:txBody>
      </p:sp>
      <p:sp>
        <p:nvSpPr>
          <p:cNvPr id="4" name="Text Placeholder 13">
            <a:extLst>
              <a:ext uri="{FF2B5EF4-FFF2-40B4-BE49-F238E27FC236}">
                <a16:creationId xmlns:a16="http://schemas.microsoft.com/office/drawing/2014/main" id="{824BA59A-5955-0BE4-6659-A2F1F198C482}"/>
              </a:ext>
            </a:extLst>
          </p:cNvPr>
          <p:cNvSpPr txBox="1">
            <a:spLocks/>
          </p:cNvSpPr>
          <p:nvPr/>
        </p:nvSpPr>
        <p:spPr>
          <a:xfrm>
            <a:off x="0" y="6378056"/>
            <a:ext cx="12427527" cy="2652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CaRS, case record survey; EAP, expanded access; </a:t>
            </a:r>
            <a:r>
              <a:rPr lang="en-GB" sz="1400" dirty="0">
                <a:latin typeface="Lato" panose="020F0502020204030203" pitchFamily="34" charset="0"/>
                <a:ea typeface="Lato" panose="020F0502020204030203" pitchFamily="34" charset="0"/>
                <a:cs typeface="Lato" panose="020F0502020204030203" pitchFamily="34" charset="0"/>
              </a:rPr>
              <a:t>LHON, Leber’s hereditary optic neuropathy </a:t>
            </a:r>
            <a:r>
              <a:rPr lang="en-GB" dirty="0">
                <a:latin typeface="Lato" panose="020F0502020204030203" pitchFamily="34" charset="0"/>
                <a:ea typeface="Lato" panose="020F0502020204030203" pitchFamily="34" charset="0"/>
                <a:cs typeface="Lato" panose="020F0502020204030203" pitchFamily="34" charset="0"/>
              </a:rPr>
              <a:t>Program; IDB, idebenone; ITT, intent-to-treat, NH, natural history, NHO, natural history outcome </a:t>
            </a:r>
          </a:p>
        </p:txBody>
      </p:sp>
    </p:spTree>
    <p:extLst>
      <p:ext uri="{BB962C8B-B14F-4D97-AF65-F5344CB8AC3E}">
        <p14:creationId xmlns:p14="http://schemas.microsoft.com/office/powerpoint/2010/main" val="252566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195317" y="115439"/>
            <a:ext cx="11801366" cy="592296"/>
          </a:xfrm>
        </p:spPr>
        <p:txBody>
          <a:bodyPr>
            <a:normAutofit/>
          </a:bodyPr>
          <a:lstStyle/>
          <a:p>
            <a:r>
              <a:rPr lang="en-GB" dirty="0"/>
              <a:t>Genotype expression</a:t>
            </a:r>
          </a:p>
        </p:txBody>
      </p:sp>
      <p:sp>
        <p:nvSpPr>
          <p:cNvPr id="10" name="TextBox 9">
            <a:extLst>
              <a:ext uri="{FF2B5EF4-FFF2-40B4-BE49-F238E27FC236}">
                <a16:creationId xmlns:a16="http://schemas.microsoft.com/office/drawing/2014/main" id="{D7273923-1F71-6CA0-9778-6ACB0C3E9B5E}"/>
              </a:ext>
            </a:extLst>
          </p:cNvPr>
          <p:cNvSpPr txBox="1"/>
          <p:nvPr/>
        </p:nvSpPr>
        <p:spPr>
          <a:xfrm>
            <a:off x="195317" y="694828"/>
            <a:ext cx="11592428" cy="369332"/>
          </a:xfrm>
          <a:prstGeom prst="rect">
            <a:avLst/>
          </a:prstGeom>
          <a:noFill/>
        </p:spPr>
        <p:txBody>
          <a:bodyPr wrap="square" rtlCol="0">
            <a:spAutoFit/>
          </a:bodyPr>
          <a:lstStyle/>
          <a:p>
            <a:r>
              <a:rPr lang="en-GB" dirty="0">
                <a:latin typeface="Lato" panose="020F0502020204030203" pitchFamily="34" charset="0"/>
              </a:rPr>
              <a:t>Table: baseline characteristics across RHODOS, EAP, LEROS, CaRS I and CaRS II</a:t>
            </a:r>
          </a:p>
        </p:txBody>
      </p:sp>
      <p:graphicFrame>
        <p:nvGraphicFramePr>
          <p:cNvPr id="2" name="Table 5" descr="table showing baseline characteristics (genotype) across RHODOS, EAP, LEROS, CaRS I and CaRS II. In the studies the EAG noted that Proportion of people with m.11778G&gt;A mutation was lower in LEROS compared with RHODOS, EAP and CaRS &#10;CaRS included a large proportion of people with m.11778G&gt;A compared with RHODOS, EAP and LEROS which has poor prognosis&#10;">
            <a:extLst>
              <a:ext uri="{FF2B5EF4-FFF2-40B4-BE49-F238E27FC236}">
                <a16:creationId xmlns:a16="http://schemas.microsoft.com/office/drawing/2014/main" id="{2ED14F63-729C-1C6C-1D0A-BFE7C8DB1A72}"/>
              </a:ext>
            </a:extLst>
          </p:cNvPr>
          <p:cNvGraphicFramePr>
            <a:graphicFrameLocks noGrp="1"/>
          </p:cNvGraphicFramePr>
          <p:nvPr>
            <p:extLst>
              <p:ext uri="{D42A27DB-BD31-4B8C-83A1-F6EECF244321}">
                <p14:modId xmlns:p14="http://schemas.microsoft.com/office/powerpoint/2010/main" val="418427112"/>
              </p:ext>
            </p:extLst>
          </p:nvPr>
        </p:nvGraphicFramePr>
        <p:xfrm>
          <a:off x="195317" y="1096504"/>
          <a:ext cx="11801366" cy="4141518"/>
        </p:xfrm>
        <a:graphic>
          <a:graphicData uri="http://schemas.openxmlformats.org/drawingml/2006/table">
            <a:tbl>
              <a:tblPr firstRow="1" bandRow="1">
                <a:tableStyleId>{073A0DAA-6AF3-43AB-8588-CEC1D06C72B9}</a:tableStyleId>
              </a:tblPr>
              <a:tblGrid>
                <a:gridCol w="1489792">
                  <a:extLst>
                    <a:ext uri="{9D8B030D-6E8A-4147-A177-3AD203B41FA5}">
                      <a16:colId xmlns:a16="http://schemas.microsoft.com/office/drawing/2014/main" val="2411191072"/>
                    </a:ext>
                  </a:extLst>
                </a:gridCol>
                <a:gridCol w="888274">
                  <a:extLst>
                    <a:ext uri="{9D8B030D-6E8A-4147-A177-3AD203B41FA5}">
                      <a16:colId xmlns:a16="http://schemas.microsoft.com/office/drawing/2014/main" val="3162538350"/>
                    </a:ext>
                  </a:extLst>
                </a:gridCol>
                <a:gridCol w="940526">
                  <a:extLst>
                    <a:ext uri="{9D8B030D-6E8A-4147-A177-3AD203B41FA5}">
                      <a16:colId xmlns:a16="http://schemas.microsoft.com/office/drawing/2014/main" val="2767427967"/>
                    </a:ext>
                  </a:extLst>
                </a:gridCol>
                <a:gridCol w="1175657">
                  <a:extLst>
                    <a:ext uri="{9D8B030D-6E8A-4147-A177-3AD203B41FA5}">
                      <a16:colId xmlns:a16="http://schemas.microsoft.com/office/drawing/2014/main" val="1482547883"/>
                    </a:ext>
                  </a:extLst>
                </a:gridCol>
                <a:gridCol w="1100605">
                  <a:extLst>
                    <a:ext uri="{9D8B030D-6E8A-4147-A177-3AD203B41FA5}">
                      <a16:colId xmlns:a16="http://schemas.microsoft.com/office/drawing/2014/main" val="2663267238"/>
                    </a:ext>
                  </a:extLst>
                </a:gridCol>
                <a:gridCol w="917894">
                  <a:extLst>
                    <a:ext uri="{9D8B030D-6E8A-4147-A177-3AD203B41FA5}">
                      <a16:colId xmlns:a16="http://schemas.microsoft.com/office/drawing/2014/main" val="2949618139"/>
                    </a:ext>
                  </a:extLst>
                </a:gridCol>
                <a:gridCol w="936364">
                  <a:extLst>
                    <a:ext uri="{9D8B030D-6E8A-4147-A177-3AD203B41FA5}">
                      <a16:colId xmlns:a16="http://schemas.microsoft.com/office/drawing/2014/main" val="3809343687"/>
                    </a:ext>
                  </a:extLst>
                </a:gridCol>
                <a:gridCol w="1111926">
                  <a:extLst>
                    <a:ext uri="{9D8B030D-6E8A-4147-A177-3AD203B41FA5}">
                      <a16:colId xmlns:a16="http://schemas.microsoft.com/office/drawing/2014/main" val="3079900070"/>
                    </a:ext>
                  </a:extLst>
                </a:gridCol>
                <a:gridCol w="1117198">
                  <a:extLst>
                    <a:ext uri="{9D8B030D-6E8A-4147-A177-3AD203B41FA5}">
                      <a16:colId xmlns:a16="http://schemas.microsoft.com/office/drawing/2014/main" val="3301951858"/>
                    </a:ext>
                  </a:extLst>
                </a:gridCol>
                <a:gridCol w="1061565">
                  <a:extLst>
                    <a:ext uri="{9D8B030D-6E8A-4147-A177-3AD203B41FA5}">
                      <a16:colId xmlns:a16="http://schemas.microsoft.com/office/drawing/2014/main" val="1616022574"/>
                    </a:ext>
                  </a:extLst>
                </a:gridCol>
                <a:gridCol w="1061565">
                  <a:extLst>
                    <a:ext uri="{9D8B030D-6E8A-4147-A177-3AD203B41FA5}">
                      <a16:colId xmlns:a16="http://schemas.microsoft.com/office/drawing/2014/main" val="757527026"/>
                    </a:ext>
                  </a:extLst>
                </a:gridCol>
              </a:tblGrid>
              <a:tr h="390594">
                <a:tc rowSpan="2">
                  <a:txBody>
                    <a:bodyPr/>
                    <a:lstStyle/>
                    <a:p>
                      <a:r>
                        <a:rPr lang="en-GB" sz="1500" dirty="0">
                          <a:latin typeface="Lato" panose="020F0502020204030203" pitchFamily="34" charset="0"/>
                        </a:rPr>
                        <a:t>Baseline characteristics</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pPr algn="ctr"/>
                      <a:r>
                        <a:rPr lang="en-GB" sz="1500" dirty="0">
                          <a:latin typeface="Lato" panose="020F0502020204030203" pitchFamily="34" charset="0"/>
                        </a:rPr>
                        <a:t>RHODOS</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gridSpan="2">
                  <a:txBody>
                    <a:bodyPr/>
                    <a:lstStyle/>
                    <a:p>
                      <a:pPr algn="ctr"/>
                      <a:r>
                        <a:rPr lang="en-GB" sz="1500" dirty="0">
                          <a:latin typeface="Lato" panose="020F0502020204030203" pitchFamily="34" charset="0"/>
                        </a:rPr>
                        <a:t>EAP</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gridSpan="2">
                  <a:txBody>
                    <a:bodyPr/>
                    <a:lstStyle/>
                    <a:p>
                      <a:pPr algn="ctr"/>
                      <a:r>
                        <a:rPr lang="en-GB" sz="1500" dirty="0">
                          <a:latin typeface="Lato" panose="020F0502020204030203" pitchFamily="34" charset="0"/>
                        </a:rPr>
                        <a:t>LEROS</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gridSpan="2">
                  <a:txBody>
                    <a:bodyPr/>
                    <a:lstStyle/>
                    <a:p>
                      <a:pPr algn="ctr"/>
                      <a:r>
                        <a:rPr lang="en-GB" sz="1500" dirty="0">
                          <a:latin typeface="Lato" panose="020F0502020204030203" pitchFamily="34" charset="0"/>
                        </a:rPr>
                        <a:t>CaRS I</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gridSpan="2">
                  <a:txBody>
                    <a:bodyPr/>
                    <a:lstStyle/>
                    <a:p>
                      <a:pPr algn="ctr"/>
                      <a:r>
                        <a:rPr lang="en-GB" sz="1500" dirty="0">
                          <a:latin typeface="Lato" panose="020F0502020204030203" pitchFamily="34" charset="0"/>
                        </a:rPr>
                        <a:t>CaRS II</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extLst>
                  <a:ext uri="{0D108BD9-81ED-4DB2-BD59-A6C34878D82A}">
                    <a16:rowId xmlns:a16="http://schemas.microsoft.com/office/drawing/2014/main" val="1736801465"/>
                  </a:ext>
                </a:extLst>
              </a:tr>
              <a:tr h="1139233">
                <a:tc vMerge="1">
                  <a:txBody>
                    <a:bodyPr/>
                    <a:lstStyle/>
                    <a:p>
                      <a:endParaRPr lang="en-GB"/>
                    </a:p>
                  </a:txBody>
                  <a:tcPr/>
                </a:tc>
                <a:tc>
                  <a:txBody>
                    <a:bodyPr/>
                    <a:lstStyle/>
                    <a:p>
                      <a:pPr algn="ctr"/>
                      <a:r>
                        <a:rPr lang="en-GB" sz="1500" b="1" dirty="0">
                          <a:latin typeface="Lato" panose="020F0502020204030203" pitchFamily="34" charset="0"/>
                        </a:rPr>
                        <a:t>Idebenone</a:t>
                      </a:r>
                    </a:p>
                    <a:p>
                      <a:pPr algn="ctr"/>
                      <a:r>
                        <a:rPr lang="en-GB" sz="1500" b="1" dirty="0">
                          <a:latin typeface="Lato" panose="020F0502020204030203" pitchFamily="34" charset="0"/>
                        </a:rPr>
                        <a:t>N=53 </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Placebo</a:t>
                      </a:r>
                    </a:p>
                    <a:p>
                      <a:pPr algn="ctr"/>
                      <a:r>
                        <a:rPr lang="en-GB" sz="1500" b="1" dirty="0">
                          <a:latin typeface="Lato" panose="020F0502020204030203" pitchFamily="34" charset="0"/>
                        </a:rPr>
                        <a:t>N=29</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LHON</a:t>
                      </a:r>
                    </a:p>
                    <a:p>
                      <a:pPr algn="ctr"/>
                      <a:r>
                        <a:rPr lang="en-GB" sz="1500" b="1" dirty="0">
                          <a:latin typeface="Lato" panose="020F0502020204030203" pitchFamily="34" charset="0"/>
                        </a:rPr>
                        <a:t>population</a:t>
                      </a:r>
                    </a:p>
                    <a:p>
                      <a:pPr algn="ctr"/>
                      <a:r>
                        <a:rPr lang="en-GB" sz="1500" b="1" dirty="0">
                          <a:latin typeface="Lato" panose="020F0502020204030203" pitchFamily="34" charset="0"/>
                        </a:rPr>
                        <a:t>N=105</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Efficacy population</a:t>
                      </a:r>
                    </a:p>
                    <a:p>
                      <a:pPr algn="ctr"/>
                      <a:r>
                        <a:rPr lang="en-GB" sz="1500" b="1" dirty="0">
                          <a:latin typeface="Lato" panose="020F0502020204030203" pitchFamily="34" charset="0"/>
                        </a:rPr>
                        <a:t>N=87</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ITT</a:t>
                      </a:r>
                    </a:p>
                    <a:p>
                      <a:pPr algn="ctr"/>
                      <a:r>
                        <a:rPr lang="en-GB" sz="1500" b="1" dirty="0">
                          <a:latin typeface="Lato" panose="020F0502020204030203" pitchFamily="34" charset="0"/>
                        </a:rPr>
                        <a:t>N=196</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NH matched</a:t>
                      </a:r>
                    </a:p>
                    <a:p>
                      <a:pPr algn="ctr"/>
                      <a:r>
                        <a:rPr lang="en-GB" sz="1500" b="1" dirty="0">
                          <a:latin typeface="Lato" panose="020F0502020204030203" pitchFamily="34" charset="0"/>
                        </a:rPr>
                        <a:t>N=106</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NH population</a:t>
                      </a:r>
                    </a:p>
                    <a:p>
                      <a:pPr algn="ctr"/>
                      <a:r>
                        <a:rPr lang="en-GB" sz="1500" b="1" dirty="0">
                          <a:latin typeface="Lato" panose="020F0502020204030203" pitchFamily="34" charset="0"/>
                        </a:rPr>
                        <a:t>N=106 </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NHO population</a:t>
                      </a:r>
                    </a:p>
                    <a:p>
                      <a:pPr algn="ctr"/>
                      <a:r>
                        <a:rPr lang="en-GB" sz="1500" b="1" dirty="0">
                          <a:latin typeface="Lato" panose="020F0502020204030203" pitchFamily="34" charset="0"/>
                        </a:rPr>
                        <a:t>N=74</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NH population</a:t>
                      </a:r>
                    </a:p>
                    <a:p>
                      <a:pPr algn="ctr"/>
                      <a:r>
                        <a:rPr lang="en-GB" sz="1500" b="1" dirty="0">
                          <a:latin typeface="Lato" panose="020F0502020204030203" pitchFamily="34" charset="0"/>
                        </a:rPr>
                        <a:t>N=219 </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500" b="1" dirty="0">
                          <a:latin typeface="Lato" panose="020F0502020204030203" pitchFamily="34" charset="0"/>
                        </a:rPr>
                        <a:t>NHO population</a:t>
                      </a:r>
                    </a:p>
                    <a:p>
                      <a:pPr algn="ctr"/>
                      <a:r>
                        <a:rPr lang="en-GB" sz="1500" b="1" dirty="0">
                          <a:latin typeface="Lato" panose="020F0502020204030203" pitchFamily="34" charset="0"/>
                        </a:rPr>
                        <a:t>N=219</a:t>
                      </a:r>
                      <a:endParaRPr lang="en-GB" sz="1500" b="1"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996108156"/>
                  </a:ext>
                </a:extLst>
              </a:tr>
              <a:tr h="593079">
                <a:tc>
                  <a:txBody>
                    <a:bodyPr/>
                    <a:lstStyle/>
                    <a:p>
                      <a:pPr algn="ctr">
                        <a:lnSpc>
                          <a:spcPct val="120000"/>
                        </a:lnSpc>
                        <a:spcBef>
                          <a:spcPts val="200"/>
                        </a:spcBef>
                        <a:spcAft>
                          <a:spcPts val="200"/>
                        </a:spcAft>
                      </a:pPr>
                      <a:r>
                        <a:rPr lang="en-GB" sz="1600" b="1" dirty="0">
                          <a:effectLst/>
                          <a:latin typeface="Lato" panose="020F0502020204030203" pitchFamily="34" charset="0"/>
                        </a:rPr>
                        <a:t>m.11778G&gt;A,%</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67.3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66.7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58.1</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62.1</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72.6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73.6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74.3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71.7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 71.7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extLst>
                  <a:ext uri="{0D108BD9-81ED-4DB2-BD59-A6C34878D82A}">
                    <a16:rowId xmlns:a16="http://schemas.microsoft.com/office/drawing/2014/main" val="2429433787"/>
                  </a:ext>
                </a:extLst>
              </a:tr>
              <a:tr h="593079">
                <a:tc>
                  <a:txBody>
                    <a:bodyPr/>
                    <a:lstStyle/>
                    <a:p>
                      <a:pPr algn="ctr">
                        <a:lnSpc>
                          <a:spcPct val="120000"/>
                        </a:lnSpc>
                        <a:spcBef>
                          <a:spcPts val="200"/>
                        </a:spcBef>
                        <a:spcAft>
                          <a:spcPts val="200"/>
                        </a:spcAft>
                      </a:pPr>
                      <a:r>
                        <a:rPr lang="en-GB" sz="1600" b="1" dirty="0">
                          <a:effectLst/>
                          <a:latin typeface="Lato" panose="020F0502020204030203" pitchFamily="34" charset="0"/>
                        </a:rPr>
                        <a:t>m.14484T&gt;C,%</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20.0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20.0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16.2</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18.4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11.3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10.4</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9.5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14.6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14.6</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562050"/>
                  </a:ext>
                </a:extLst>
              </a:tr>
              <a:tr h="593079">
                <a:tc>
                  <a:txBody>
                    <a:bodyPr/>
                    <a:lstStyle/>
                    <a:p>
                      <a:pPr algn="ctr">
                        <a:lnSpc>
                          <a:spcPct val="120000"/>
                        </a:lnSpc>
                        <a:spcBef>
                          <a:spcPts val="200"/>
                        </a:spcBef>
                        <a:spcAft>
                          <a:spcPts val="200"/>
                        </a:spcAft>
                      </a:pPr>
                      <a:r>
                        <a:rPr lang="en-GB" sz="1600" b="1" dirty="0">
                          <a:effectLst/>
                          <a:latin typeface="Lato" panose="020F0502020204030203" pitchFamily="34" charset="0"/>
                        </a:rPr>
                        <a:t>m.3460G&gt;A,%</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12.7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13.3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17.1</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19.5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16.0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16.0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16.2</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13.7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600" dirty="0">
                          <a:effectLst/>
                          <a:latin typeface="Lato" panose="020F0502020204030203" pitchFamily="34" charset="0"/>
                        </a:rPr>
                        <a:t>13.7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17841482"/>
                  </a:ext>
                </a:extLst>
              </a:tr>
              <a:tr h="416227">
                <a:tc>
                  <a:txBody>
                    <a:bodyPr/>
                    <a:lstStyle/>
                    <a:p>
                      <a:pPr algn="ctr">
                        <a:lnSpc>
                          <a:spcPct val="120000"/>
                        </a:lnSpc>
                        <a:spcBef>
                          <a:spcPts val="200"/>
                        </a:spcBef>
                        <a:spcAft>
                          <a:spcPts val="200"/>
                        </a:spcAft>
                      </a:pPr>
                      <a:r>
                        <a:rPr lang="en-GB" sz="1600" b="1" dirty="0">
                          <a:effectLst/>
                          <a:latin typeface="Lato" panose="020F0502020204030203" pitchFamily="34" charset="0"/>
                        </a:rPr>
                        <a:t>Other, %</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1.9</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41147091"/>
                  </a:ext>
                </a:extLst>
              </a:tr>
              <a:tr h="416227">
                <a:tc>
                  <a:txBody>
                    <a:bodyPr/>
                    <a:lstStyle/>
                    <a:p>
                      <a:pPr algn="ctr">
                        <a:lnSpc>
                          <a:spcPct val="120000"/>
                        </a:lnSpc>
                        <a:spcBef>
                          <a:spcPts val="200"/>
                        </a:spcBef>
                        <a:spcAft>
                          <a:spcPts val="200"/>
                        </a:spcAft>
                      </a:pPr>
                      <a:r>
                        <a:rPr lang="en-GB" sz="1600" b="1" dirty="0">
                          <a:effectLst/>
                          <a:latin typeface="Lato" panose="020F0502020204030203" pitchFamily="34" charset="0"/>
                        </a:rPr>
                        <a:t>Negative,%</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3500" marR="6350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73025" marR="73025" marT="63500" marB="63500" anchor="ctr"/>
                </a:tc>
                <a:extLst>
                  <a:ext uri="{0D108BD9-81ED-4DB2-BD59-A6C34878D82A}">
                    <a16:rowId xmlns:a16="http://schemas.microsoft.com/office/drawing/2014/main" val="526695970"/>
                  </a:ext>
                </a:extLst>
              </a:tr>
            </a:tbl>
          </a:graphicData>
        </a:graphic>
      </p:graphicFrame>
      <p:sp>
        <p:nvSpPr>
          <p:cNvPr id="12" name="Rectangle 11">
            <a:extLst>
              <a:ext uri="{FF2B5EF4-FFF2-40B4-BE49-F238E27FC236}">
                <a16:creationId xmlns:a16="http://schemas.microsoft.com/office/drawing/2014/main" id="{7B268343-4EC8-17FB-871B-872CEF765581}"/>
              </a:ext>
            </a:extLst>
          </p:cNvPr>
          <p:cNvSpPr/>
          <p:nvPr/>
        </p:nvSpPr>
        <p:spPr>
          <a:xfrm>
            <a:off x="195318" y="5238021"/>
            <a:ext cx="11801366" cy="12083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rgbClr val="000000"/>
                </a:solidFill>
                <a:latin typeface="Lato" panose="020F0502020204030203" pitchFamily="34" charset="0"/>
              </a:rPr>
              <a:t>EAG</a:t>
            </a:r>
          </a:p>
          <a:p>
            <a:pPr marL="285750" indent="-285750">
              <a:buFont typeface="Arial" panose="020B0604020202020204" pitchFamily="34" charset="0"/>
              <a:buChar char="•"/>
            </a:pPr>
            <a:r>
              <a:rPr lang="en-GB" dirty="0">
                <a:solidFill>
                  <a:srgbClr val="000000"/>
                </a:solidFill>
                <a:latin typeface="Lato" panose="020F0502020204030203" pitchFamily="34" charset="0"/>
              </a:rPr>
              <a:t>P</a:t>
            </a:r>
            <a:r>
              <a:rPr lang="en-GB" dirty="0">
                <a:solidFill>
                  <a:schemeClr val="tx1"/>
                </a:solidFill>
                <a:latin typeface="Lato" panose="020F0502020204030203" pitchFamily="34" charset="0"/>
              </a:rPr>
              <a:t>roportion of people with m.11778G&gt;A mutation was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 </a:t>
            </a:r>
            <a:r>
              <a:rPr lang="en-GB" dirty="0">
                <a:solidFill>
                  <a:schemeClr val="tx1"/>
                </a:solidFill>
                <a:latin typeface="Lato" panose="020F0502020204030203" pitchFamily="34" charset="0"/>
              </a:rPr>
              <a:t>in LEROS compared with RHODOS, EAP and CaRS </a:t>
            </a:r>
          </a:p>
          <a:p>
            <a:pPr marL="285750" indent="-285750">
              <a:buFont typeface="Arial" panose="020B0604020202020204" pitchFamily="34" charset="0"/>
              <a:buChar char="•"/>
            </a:pPr>
            <a:r>
              <a:rPr lang="en-GB" dirty="0">
                <a:solidFill>
                  <a:schemeClr val="tx1"/>
                </a:solidFill>
                <a:latin typeface="Lato" panose="020F0502020204030203" pitchFamily="34" charset="0"/>
              </a:rPr>
              <a:t>CaRS included a large proportion of people with m.11778G&gt;A compared with RHODOS, EAP and LEROS which has poor prognosis</a:t>
            </a:r>
          </a:p>
        </p:txBody>
      </p:sp>
      <p:sp>
        <p:nvSpPr>
          <p:cNvPr id="5" name="Text Placeholder 13">
            <a:extLst>
              <a:ext uri="{FF2B5EF4-FFF2-40B4-BE49-F238E27FC236}">
                <a16:creationId xmlns:a16="http://schemas.microsoft.com/office/drawing/2014/main" id="{23D1696A-92CB-952A-D0BC-0D0461B68F90}"/>
              </a:ext>
            </a:extLst>
          </p:cNvPr>
          <p:cNvSpPr txBox="1">
            <a:spLocks/>
          </p:cNvSpPr>
          <p:nvPr/>
        </p:nvSpPr>
        <p:spPr>
          <a:xfrm>
            <a:off x="195317" y="6446413"/>
            <a:ext cx="12427527" cy="1782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CaRS, case record survey; EAP, expanded access; </a:t>
            </a:r>
            <a:r>
              <a:rPr lang="en-GB" sz="1400" dirty="0">
                <a:latin typeface="Lato" panose="020F0502020204030203" pitchFamily="34" charset="0"/>
                <a:ea typeface="Lato" panose="020F0502020204030203" pitchFamily="34" charset="0"/>
                <a:cs typeface="Lato" panose="020F0502020204030203" pitchFamily="34" charset="0"/>
              </a:rPr>
              <a:t>LHON, Leber’s hereditary optic neuropathy </a:t>
            </a:r>
            <a:r>
              <a:rPr lang="en-GB" dirty="0">
                <a:latin typeface="Lato" panose="020F0502020204030203" pitchFamily="34" charset="0"/>
                <a:ea typeface="Lato" panose="020F0502020204030203" pitchFamily="34" charset="0"/>
                <a:cs typeface="Lato" panose="020F0502020204030203" pitchFamily="34" charset="0"/>
              </a:rPr>
              <a:t>Program; ITT, intent-to-treat, NH, natural history, NHO, natural history outcome </a:t>
            </a:r>
          </a:p>
        </p:txBody>
      </p:sp>
      <p:sp>
        <p:nvSpPr>
          <p:cNvPr id="4" name="Rectangle 3" descr="Marker showing slides are confidential ">
            <a:extLst>
              <a:ext uri="{FF2B5EF4-FFF2-40B4-BE49-F238E27FC236}">
                <a16:creationId xmlns:a16="http://schemas.microsoft.com/office/drawing/2014/main" id="{B4E8A466-1008-04E2-E252-71F8CFE9A8E5}"/>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Lato" panose="020F0502020204030203" pitchFamily="34" charset="0"/>
              </a:rPr>
              <a:t>CONFIDENTIAL</a:t>
            </a:r>
          </a:p>
        </p:txBody>
      </p:sp>
    </p:spTree>
    <p:extLst>
      <p:ext uri="{BB962C8B-B14F-4D97-AF65-F5344CB8AC3E}">
        <p14:creationId xmlns:p14="http://schemas.microsoft.com/office/powerpoint/2010/main" val="319218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9ADA-423F-058A-DF31-BB2A96ABE79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119260A-F93F-4783-9DDE-FB3B1B9C1F7B}"/>
              </a:ext>
            </a:extLst>
          </p:cNvPr>
          <p:cNvSpPr txBox="1">
            <a:spLocks noGrp="1"/>
          </p:cNvSpPr>
          <p:nvPr>
            <p:ph type="title" idx="4294967295"/>
          </p:nvPr>
        </p:nvSpPr>
        <p:spPr>
          <a:xfrm>
            <a:off x="258352" y="183613"/>
            <a:ext cx="11603675" cy="7006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Indirect treatment comparison: propensity score matching</a:t>
            </a:r>
            <a:endParaRPr kumimoji="0" lang="en-GB" sz="27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2" name="Group 1" descr="Figure showing how the company conducted propensity score matching using LEROS and CARS studies. EAG is concerned that only a limited amount of CaRS follow-up data were included in analyses by choosing to only analyse a single visit pair, rather than all available data.">
            <a:extLst>
              <a:ext uri="{FF2B5EF4-FFF2-40B4-BE49-F238E27FC236}">
                <a16:creationId xmlns:a16="http://schemas.microsoft.com/office/drawing/2014/main" id="{CAEF8D3A-0E29-7BDB-2EDB-B8CB1D96FD67}"/>
              </a:ext>
            </a:extLst>
          </p:cNvPr>
          <p:cNvGrpSpPr/>
          <p:nvPr/>
        </p:nvGrpSpPr>
        <p:grpSpPr>
          <a:xfrm>
            <a:off x="1741038" y="1078876"/>
            <a:ext cx="7773070" cy="4772027"/>
            <a:chOff x="514501" y="60566"/>
            <a:chExt cx="7773070" cy="4486901"/>
          </a:xfrm>
        </p:grpSpPr>
        <p:sp>
          <p:nvSpPr>
            <p:cNvPr id="8" name="Flowchart: Off-page Connector 7">
              <a:extLst>
                <a:ext uri="{FF2B5EF4-FFF2-40B4-BE49-F238E27FC236}">
                  <a16:creationId xmlns:a16="http://schemas.microsoft.com/office/drawing/2014/main" id="{C0146583-AF05-7D06-3595-53911745CECB}"/>
                </a:ext>
              </a:extLst>
            </p:cNvPr>
            <p:cNvSpPr/>
            <p:nvPr/>
          </p:nvSpPr>
          <p:spPr>
            <a:xfrm rot="16200000">
              <a:off x="6153273" y="-1221814"/>
              <a:ext cx="850488" cy="3418109"/>
            </a:xfrm>
            <a:prstGeom prst="flowChartOffpageConnector">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latin typeface="Lato" panose="020F0502020204030203" pitchFamily="34" charset="0"/>
                </a:rPr>
                <a:t>CaRS I &amp; II</a:t>
              </a:r>
            </a:p>
          </p:txBody>
        </p:sp>
        <p:sp>
          <p:nvSpPr>
            <p:cNvPr id="44" name="Flowchart: Off-page Connector 43">
              <a:extLst>
                <a:ext uri="{FF2B5EF4-FFF2-40B4-BE49-F238E27FC236}">
                  <a16:creationId xmlns:a16="http://schemas.microsoft.com/office/drawing/2014/main" id="{53950052-1B36-CEEE-0CA8-1FB14B3C72CD}"/>
                </a:ext>
              </a:extLst>
            </p:cNvPr>
            <p:cNvSpPr/>
            <p:nvPr/>
          </p:nvSpPr>
          <p:spPr>
            <a:xfrm rot="5400000">
              <a:off x="1816638" y="-1241571"/>
              <a:ext cx="853349" cy="3457624"/>
            </a:xfrm>
            <a:prstGeom prst="flowChartOffpageConnector">
              <a:avLst/>
            </a:prstGeom>
            <a:solidFill>
              <a:schemeClr val="tx1">
                <a:lumMod val="75000"/>
                <a:lumOff val="25000"/>
              </a:schemeClr>
            </a:solidFill>
          </p:spPr>
          <p:style>
            <a:lnRef idx="2">
              <a:schemeClr val="dk1">
                <a:shade val="15000"/>
              </a:schemeClr>
            </a:lnRef>
            <a:fillRef idx="1">
              <a:schemeClr val="dk1"/>
            </a:fillRef>
            <a:effectRef idx="0">
              <a:schemeClr val="dk1"/>
            </a:effectRef>
            <a:fontRef idx="minor">
              <a:schemeClr val="lt1"/>
            </a:fontRef>
          </p:style>
          <p:txBody>
            <a:bodyPr vert="vert270" rtlCol="0" anchor="ctr"/>
            <a:lstStyle/>
            <a:p>
              <a:pPr algn="ctr"/>
              <a:r>
                <a:rPr lang="en-GB" dirty="0">
                  <a:latin typeface="Lato" panose="020F0502020204030203" pitchFamily="34" charset="0"/>
                </a:rPr>
                <a:t>LEROS</a:t>
              </a:r>
            </a:p>
          </p:txBody>
        </p:sp>
        <p:sp>
          <p:nvSpPr>
            <p:cNvPr id="53" name="Flowchart: Off-page Connector 52">
              <a:extLst>
                <a:ext uri="{FF2B5EF4-FFF2-40B4-BE49-F238E27FC236}">
                  <a16:creationId xmlns:a16="http://schemas.microsoft.com/office/drawing/2014/main" id="{79A99DA7-4494-14AC-D099-3D3DF8EBE327}"/>
                </a:ext>
              </a:extLst>
            </p:cNvPr>
            <p:cNvSpPr/>
            <p:nvPr/>
          </p:nvSpPr>
          <p:spPr>
            <a:xfrm rot="16200000">
              <a:off x="5888772" y="2411738"/>
              <a:ext cx="850488" cy="3418109"/>
            </a:xfrm>
            <a:prstGeom prst="flowChartOffpageConnector">
              <a:avLst/>
            </a:prstGeom>
            <a:solidFill>
              <a:schemeClr val="bg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solidFill>
                    <a:schemeClr val="tx1"/>
                  </a:solidFill>
                  <a:latin typeface="Lato" panose="020F0502020204030203" pitchFamily="34" charset="0"/>
                </a:rPr>
                <a:t>CaRS I &amp; II (n=68)</a:t>
              </a:r>
            </a:p>
          </p:txBody>
        </p:sp>
        <p:sp>
          <p:nvSpPr>
            <p:cNvPr id="54" name="Flowchart: Off-page Connector 53">
              <a:extLst>
                <a:ext uri="{FF2B5EF4-FFF2-40B4-BE49-F238E27FC236}">
                  <a16:creationId xmlns:a16="http://schemas.microsoft.com/office/drawing/2014/main" id="{1CF97B3A-C2F1-1313-84AD-AADFBEC80A68}"/>
                </a:ext>
              </a:extLst>
            </p:cNvPr>
            <p:cNvSpPr/>
            <p:nvPr/>
          </p:nvSpPr>
          <p:spPr>
            <a:xfrm rot="5400000">
              <a:off x="2449475" y="2391981"/>
              <a:ext cx="853349" cy="3457624"/>
            </a:xfrm>
            <a:prstGeom prst="flowChartOffpageConnector">
              <a:avLst/>
            </a:prstGeom>
            <a:solidFill>
              <a:schemeClr val="bg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vert="vert270" rtlCol="0" anchor="ctr"/>
            <a:lstStyle/>
            <a:p>
              <a:pPr algn="ctr"/>
              <a:r>
                <a:rPr lang="en-GB" dirty="0">
                  <a:solidFill>
                    <a:schemeClr val="tx1"/>
                  </a:solidFill>
                  <a:latin typeface="Lato" panose="020F0502020204030203" pitchFamily="34" charset="0"/>
                </a:rPr>
                <a:t>LEROS (n=68)</a:t>
              </a:r>
            </a:p>
          </p:txBody>
        </p:sp>
        <p:sp>
          <p:nvSpPr>
            <p:cNvPr id="56" name="Flowchart: Off-page Connector 55">
              <a:extLst>
                <a:ext uri="{FF2B5EF4-FFF2-40B4-BE49-F238E27FC236}">
                  <a16:creationId xmlns:a16="http://schemas.microsoft.com/office/drawing/2014/main" id="{A5E20251-88CF-9AC8-31AF-694CCC1A92E0}"/>
                </a:ext>
              </a:extLst>
            </p:cNvPr>
            <p:cNvSpPr/>
            <p:nvPr/>
          </p:nvSpPr>
          <p:spPr>
            <a:xfrm rot="16200000">
              <a:off x="4249684" y="1635563"/>
              <a:ext cx="710558" cy="2941278"/>
            </a:xfrm>
            <a:prstGeom prst="flowChartOffpageConnector">
              <a:avLst/>
            </a:prstGeom>
            <a:solidFill>
              <a:schemeClr val="bg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r>
                <a:rPr lang="en-GB" dirty="0">
                  <a:solidFill>
                    <a:schemeClr val="tx1"/>
                  </a:solidFill>
                  <a:latin typeface="Lato" panose="020F0502020204030203" pitchFamily="34" charset="0"/>
                </a:rPr>
                <a:t>n=84 (270 visits) 24 months apart</a:t>
              </a:r>
            </a:p>
          </p:txBody>
        </p:sp>
      </p:grpSp>
      <p:sp>
        <p:nvSpPr>
          <p:cNvPr id="31" name="TextBox 30">
            <a:extLst>
              <a:ext uri="{FF2B5EF4-FFF2-40B4-BE49-F238E27FC236}">
                <a16:creationId xmlns:a16="http://schemas.microsoft.com/office/drawing/2014/main" id="{8957BAA2-456C-3394-1A20-666A55B83E38}"/>
              </a:ext>
            </a:extLst>
          </p:cNvPr>
          <p:cNvSpPr txBox="1"/>
          <p:nvPr/>
        </p:nvSpPr>
        <p:spPr>
          <a:xfrm>
            <a:off x="1092434" y="2469781"/>
            <a:ext cx="3616726" cy="923330"/>
          </a:xfrm>
          <a:prstGeom prst="rect">
            <a:avLst/>
          </a:prstGeom>
          <a:noFill/>
        </p:spPr>
        <p:txBody>
          <a:bodyPr wrap="square" rtlCol="0">
            <a:spAutoFit/>
          </a:bodyPr>
          <a:lstStyle/>
          <a:p>
            <a:r>
              <a:rPr lang="en-GB" dirty="0">
                <a:latin typeface="Lato" panose="020F0502020204030203" pitchFamily="34" charset="0"/>
                <a:ea typeface="Lato" panose="020F0502020204030203" pitchFamily="34" charset="0"/>
                <a:cs typeface="Lato" panose="020F0502020204030203" pitchFamily="34" charset="0"/>
              </a:rPr>
              <a:t>Propensity score matching at baseline and 24-months visit apart (a single visit pair)</a:t>
            </a:r>
          </a:p>
        </p:txBody>
      </p:sp>
      <p:sp>
        <p:nvSpPr>
          <p:cNvPr id="48" name="Arrow: Down 47" descr="Arrow showing baseline and 24 month data points">
            <a:extLst>
              <a:ext uri="{FF2B5EF4-FFF2-40B4-BE49-F238E27FC236}">
                <a16:creationId xmlns:a16="http://schemas.microsoft.com/office/drawing/2014/main" id="{B397A15B-F3F4-44C4-C39D-30EB2027DF0F}"/>
              </a:ext>
            </a:extLst>
          </p:cNvPr>
          <p:cNvSpPr/>
          <p:nvPr/>
        </p:nvSpPr>
        <p:spPr>
          <a:xfrm>
            <a:off x="5198663" y="2030566"/>
            <a:ext cx="953589" cy="1680473"/>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57" name="TextBox 56">
            <a:extLst>
              <a:ext uri="{FF2B5EF4-FFF2-40B4-BE49-F238E27FC236}">
                <a16:creationId xmlns:a16="http://schemas.microsoft.com/office/drawing/2014/main" id="{D643C055-1389-663F-089F-2FFC755FB1BF}"/>
              </a:ext>
            </a:extLst>
          </p:cNvPr>
          <p:cNvSpPr txBox="1"/>
          <p:nvPr/>
        </p:nvSpPr>
        <p:spPr>
          <a:xfrm>
            <a:off x="3712397" y="5919671"/>
            <a:ext cx="4056347" cy="369332"/>
          </a:xfrm>
          <a:prstGeom prst="rect">
            <a:avLst/>
          </a:prstGeom>
          <a:noFill/>
        </p:spPr>
        <p:txBody>
          <a:bodyPr wrap="square" rtlCol="0">
            <a:spAutoFit/>
          </a:bodyPr>
          <a:lstStyle/>
          <a:p>
            <a:r>
              <a:rPr lang="en-GB" b="1" dirty="0">
                <a:latin typeface="Lato" panose="020F0502020204030203" pitchFamily="34" charset="0"/>
                <a:ea typeface="Lato" panose="020F0502020204030203" pitchFamily="34" charset="0"/>
                <a:cs typeface="Lato" panose="020F0502020204030203" pitchFamily="34" charset="0"/>
              </a:rPr>
              <a:t>Matched LEROS &amp; CaRS population</a:t>
            </a:r>
          </a:p>
        </p:txBody>
      </p:sp>
      <p:sp>
        <p:nvSpPr>
          <p:cNvPr id="58" name="TextBox 57">
            <a:extLst>
              <a:ext uri="{FF2B5EF4-FFF2-40B4-BE49-F238E27FC236}">
                <a16:creationId xmlns:a16="http://schemas.microsoft.com/office/drawing/2014/main" id="{48EBBB44-B8CD-60CB-990B-82BF232B5AB2}"/>
              </a:ext>
            </a:extLst>
          </p:cNvPr>
          <p:cNvSpPr txBox="1"/>
          <p:nvPr/>
        </p:nvSpPr>
        <p:spPr>
          <a:xfrm>
            <a:off x="5120759" y="1735222"/>
            <a:ext cx="1395338" cy="369332"/>
          </a:xfrm>
          <a:prstGeom prst="rect">
            <a:avLst/>
          </a:prstGeom>
          <a:noFill/>
        </p:spPr>
        <p:txBody>
          <a:bodyPr wrap="square" rtlCol="0">
            <a:spAutoFit/>
          </a:bodyPr>
          <a:lstStyle/>
          <a:p>
            <a:r>
              <a:rPr lang="en-GB" dirty="0">
                <a:latin typeface="Lato" panose="020F0502020204030203" pitchFamily="34" charset="0"/>
                <a:ea typeface="Lato" panose="020F0502020204030203" pitchFamily="34" charset="0"/>
                <a:cs typeface="Lato" panose="020F0502020204030203" pitchFamily="34" charset="0"/>
              </a:rPr>
              <a:t>Baseline</a:t>
            </a:r>
          </a:p>
        </p:txBody>
      </p:sp>
      <p:sp>
        <p:nvSpPr>
          <p:cNvPr id="59" name="TextBox 58">
            <a:extLst>
              <a:ext uri="{FF2B5EF4-FFF2-40B4-BE49-F238E27FC236}">
                <a16:creationId xmlns:a16="http://schemas.microsoft.com/office/drawing/2014/main" id="{AF7D94F3-DB10-4EE7-0B2C-9D2496DE94C9}"/>
              </a:ext>
            </a:extLst>
          </p:cNvPr>
          <p:cNvSpPr txBox="1"/>
          <p:nvPr/>
        </p:nvSpPr>
        <p:spPr>
          <a:xfrm>
            <a:off x="5101172" y="3607471"/>
            <a:ext cx="1395338" cy="369332"/>
          </a:xfrm>
          <a:prstGeom prst="rect">
            <a:avLst/>
          </a:prstGeom>
          <a:noFill/>
        </p:spPr>
        <p:txBody>
          <a:bodyPr wrap="square" rtlCol="0">
            <a:spAutoFit/>
          </a:bodyPr>
          <a:lstStyle/>
          <a:p>
            <a:r>
              <a:rPr lang="en-GB" dirty="0">
                <a:latin typeface="Lato" panose="020F0502020204030203" pitchFamily="34" charset="0"/>
                <a:ea typeface="Lato" panose="020F0502020204030203" pitchFamily="34" charset="0"/>
                <a:cs typeface="Lato" panose="020F0502020204030203" pitchFamily="34" charset="0"/>
              </a:rPr>
              <a:t>24 months</a:t>
            </a:r>
          </a:p>
        </p:txBody>
      </p:sp>
      <p:sp>
        <p:nvSpPr>
          <p:cNvPr id="65" name="TextBox 64">
            <a:extLst>
              <a:ext uri="{FF2B5EF4-FFF2-40B4-BE49-F238E27FC236}">
                <a16:creationId xmlns:a16="http://schemas.microsoft.com/office/drawing/2014/main" id="{24E5E142-6C61-0CFD-F722-BFA50D437371}"/>
              </a:ext>
            </a:extLst>
          </p:cNvPr>
          <p:cNvSpPr txBox="1"/>
          <p:nvPr/>
        </p:nvSpPr>
        <p:spPr>
          <a:xfrm>
            <a:off x="211243" y="1975321"/>
            <a:ext cx="1749758" cy="369332"/>
          </a:xfrm>
          <a:prstGeom prst="rect">
            <a:avLst/>
          </a:prstGeom>
          <a:noFill/>
        </p:spPr>
        <p:txBody>
          <a:bodyPr wrap="square" rtlCol="0">
            <a:spAutoFit/>
          </a:bodyPr>
          <a:lstStyle/>
          <a:p>
            <a:r>
              <a:rPr lang="en-GB" b="1" dirty="0">
                <a:latin typeface="Lato" panose="020F0502020204030203" pitchFamily="34" charset="0"/>
              </a:rPr>
              <a:t>Company</a:t>
            </a:r>
          </a:p>
        </p:txBody>
      </p:sp>
      <p:sp>
        <p:nvSpPr>
          <p:cNvPr id="66" name="TextBox 65">
            <a:extLst>
              <a:ext uri="{FF2B5EF4-FFF2-40B4-BE49-F238E27FC236}">
                <a16:creationId xmlns:a16="http://schemas.microsoft.com/office/drawing/2014/main" id="{1C0048F4-72DB-BBCC-CA4D-CE051AAEE39F}"/>
              </a:ext>
            </a:extLst>
          </p:cNvPr>
          <p:cNvSpPr txBox="1"/>
          <p:nvPr/>
        </p:nvSpPr>
        <p:spPr>
          <a:xfrm>
            <a:off x="10749356" y="2055338"/>
            <a:ext cx="1442644" cy="369332"/>
          </a:xfrm>
          <a:prstGeom prst="rect">
            <a:avLst/>
          </a:prstGeom>
          <a:noFill/>
        </p:spPr>
        <p:txBody>
          <a:bodyPr wrap="square" rtlCol="0">
            <a:spAutoFit/>
          </a:bodyPr>
          <a:lstStyle/>
          <a:p>
            <a:r>
              <a:rPr lang="en-GB" b="1" dirty="0">
                <a:latin typeface="Lato" panose="020F0502020204030203" pitchFamily="34" charset="0"/>
              </a:rPr>
              <a:t>EAG</a:t>
            </a:r>
          </a:p>
        </p:txBody>
      </p:sp>
      <p:sp>
        <p:nvSpPr>
          <p:cNvPr id="67" name="TextBox 66">
            <a:extLst>
              <a:ext uri="{FF2B5EF4-FFF2-40B4-BE49-F238E27FC236}">
                <a16:creationId xmlns:a16="http://schemas.microsoft.com/office/drawing/2014/main" id="{DA4D988E-EAC7-6410-35ED-0C22B181E4C6}"/>
              </a:ext>
            </a:extLst>
          </p:cNvPr>
          <p:cNvSpPr txBox="1"/>
          <p:nvPr/>
        </p:nvSpPr>
        <p:spPr>
          <a:xfrm>
            <a:off x="8461148" y="2646638"/>
            <a:ext cx="3374944" cy="1200329"/>
          </a:xfrm>
          <a:prstGeom prst="rect">
            <a:avLst/>
          </a:prstGeom>
          <a:noFill/>
        </p:spPr>
        <p:txBody>
          <a:bodyPr wrap="square" rtlCol="0">
            <a:spAutoFit/>
          </a:bodyPr>
          <a:lstStyle/>
          <a:p>
            <a:r>
              <a:rPr lang="en-GB" dirty="0">
                <a:latin typeface="Lato" panose="020F0502020204030203" pitchFamily="34" charset="0"/>
                <a:ea typeface="Lato" panose="020F0502020204030203" pitchFamily="34" charset="0"/>
                <a:cs typeface="Lato" panose="020F0502020204030203" pitchFamily="34" charset="0"/>
              </a:rPr>
              <a:t>Median follow-up (CaRS I) 11.7 months, restriction data to visit pairs 24 months does not use all available data</a:t>
            </a:r>
          </a:p>
        </p:txBody>
      </p:sp>
      <p:sp>
        <p:nvSpPr>
          <p:cNvPr id="71" name="Arrow: Down 70" descr="Arrow showing data follow in CaRS">
            <a:extLst>
              <a:ext uri="{FF2B5EF4-FFF2-40B4-BE49-F238E27FC236}">
                <a16:creationId xmlns:a16="http://schemas.microsoft.com/office/drawing/2014/main" id="{D89953D4-E3F7-5E0D-B83F-EB5061130253}"/>
              </a:ext>
            </a:extLst>
          </p:cNvPr>
          <p:cNvSpPr/>
          <p:nvPr/>
        </p:nvSpPr>
        <p:spPr>
          <a:xfrm>
            <a:off x="7328258" y="2011671"/>
            <a:ext cx="953589" cy="2902454"/>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76" name="Flowchart: Connector 75" descr="Showing data point">
            <a:extLst>
              <a:ext uri="{FF2B5EF4-FFF2-40B4-BE49-F238E27FC236}">
                <a16:creationId xmlns:a16="http://schemas.microsoft.com/office/drawing/2014/main" id="{FBF5CC63-061A-AC95-6BAF-26D718D2D493}"/>
              </a:ext>
            </a:extLst>
          </p:cNvPr>
          <p:cNvSpPr/>
          <p:nvPr/>
        </p:nvSpPr>
        <p:spPr>
          <a:xfrm>
            <a:off x="5516867" y="2055338"/>
            <a:ext cx="301561" cy="231904"/>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77" name="Flowchart: Connector 76" descr="Showing data point">
            <a:extLst>
              <a:ext uri="{FF2B5EF4-FFF2-40B4-BE49-F238E27FC236}">
                <a16:creationId xmlns:a16="http://schemas.microsoft.com/office/drawing/2014/main" id="{CB65F7CD-0E63-EFCF-D69F-4797337EA13F}"/>
              </a:ext>
            </a:extLst>
          </p:cNvPr>
          <p:cNvSpPr/>
          <p:nvPr/>
        </p:nvSpPr>
        <p:spPr>
          <a:xfrm>
            <a:off x="5524676" y="3373210"/>
            <a:ext cx="301561" cy="231904"/>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78" name="Flowchart: Connector 77" descr="Showing data point">
            <a:extLst>
              <a:ext uri="{FF2B5EF4-FFF2-40B4-BE49-F238E27FC236}">
                <a16:creationId xmlns:a16="http://schemas.microsoft.com/office/drawing/2014/main" id="{A9681F89-1233-6BB1-9A1B-1F8DEADFD2B0}"/>
              </a:ext>
            </a:extLst>
          </p:cNvPr>
          <p:cNvSpPr/>
          <p:nvPr/>
        </p:nvSpPr>
        <p:spPr>
          <a:xfrm>
            <a:off x="7654271" y="2149542"/>
            <a:ext cx="301561" cy="231904"/>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79" name="Flowchart: Connector 78" descr="Showing data point">
            <a:extLst>
              <a:ext uri="{FF2B5EF4-FFF2-40B4-BE49-F238E27FC236}">
                <a16:creationId xmlns:a16="http://schemas.microsoft.com/office/drawing/2014/main" id="{CC60C62D-69E5-8136-D586-385E4D63C917}"/>
              </a:ext>
            </a:extLst>
          </p:cNvPr>
          <p:cNvSpPr/>
          <p:nvPr/>
        </p:nvSpPr>
        <p:spPr>
          <a:xfrm>
            <a:off x="7655890" y="2795501"/>
            <a:ext cx="301561" cy="231904"/>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80" name="Flowchart: Connector 79" descr="Showing data point">
            <a:extLst>
              <a:ext uri="{FF2B5EF4-FFF2-40B4-BE49-F238E27FC236}">
                <a16:creationId xmlns:a16="http://schemas.microsoft.com/office/drawing/2014/main" id="{F2C2E57F-2DDE-E682-FD4C-191F2737A833}"/>
              </a:ext>
            </a:extLst>
          </p:cNvPr>
          <p:cNvSpPr/>
          <p:nvPr/>
        </p:nvSpPr>
        <p:spPr>
          <a:xfrm>
            <a:off x="7657509" y="3441460"/>
            <a:ext cx="301561" cy="231904"/>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81" name="Flowchart: Connector 80" descr="Showing data point">
            <a:extLst>
              <a:ext uri="{FF2B5EF4-FFF2-40B4-BE49-F238E27FC236}">
                <a16:creationId xmlns:a16="http://schemas.microsoft.com/office/drawing/2014/main" id="{84E5AF98-E0CC-9AED-9DF7-F781190F0DDF}"/>
              </a:ext>
            </a:extLst>
          </p:cNvPr>
          <p:cNvSpPr/>
          <p:nvPr/>
        </p:nvSpPr>
        <p:spPr>
          <a:xfrm>
            <a:off x="7659128" y="4087419"/>
            <a:ext cx="301561" cy="231904"/>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sp>
        <p:nvSpPr>
          <p:cNvPr id="82" name="TextBox 81">
            <a:extLst>
              <a:ext uri="{FF2B5EF4-FFF2-40B4-BE49-F238E27FC236}">
                <a16:creationId xmlns:a16="http://schemas.microsoft.com/office/drawing/2014/main" id="{1EABB0C3-FCEF-E987-B3A4-D49DEB671A13}"/>
              </a:ext>
            </a:extLst>
          </p:cNvPr>
          <p:cNvSpPr txBox="1"/>
          <p:nvPr/>
        </p:nvSpPr>
        <p:spPr>
          <a:xfrm>
            <a:off x="8607860" y="3971437"/>
            <a:ext cx="3374944" cy="923330"/>
          </a:xfrm>
          <a:prstGeom prst="rect">
            <a:avLst/>
          </a:prstGeom>
          <a:noFill/>
        </p:spPr>
        <p:txBody>
          <a:bodyPr wrap="square" rtlCol="0">
            <a:spAutoFit/>
          </a:bodyPr>
          <a:lstStyle/>
          <a:p>
            <a:r>
              <a:rPr lang="en-GB" dirty="0">
                <a:latin typeface="Lato" panose="020F0502020204030203" pitchFamily="34" charset="0"/>
                <a:ea typeface="Lato" panose="020F0502020204030203" pitchFamily="34" charset="0"/>
                <a:cs typeface="Lato" panose="020F0502020204030203" pitchFamily="34" charset="0"/>
              </a:rPr>
              <a:t>Match LEROS &amp; CaRS at baseline and use all available data: more appropriate</a:t>
            </a:r>
          </a:p>
        </p:txBody>
      </p:sp>
      <p:sp>
        <p:nvSpPr>
          <p:cNvPr id="3" name="Flowchart: Connector 2" descr="Showing data point">
            <a:extLst>
              <a:ext uri="{FF2B5EF4-FFF2-40B4-BE49-F238E27FC236}">
                <a16:creationId xmlns:a16="http://schemas.microsoft.com/office/drawing/2014/main" id="{C46480B2-813B-1F31-25C4-86DCF83BC5EF}"/>
              </a:ext>
            </a:extLst>
          </p:cNvPr>
          <p:cNvSpPr/>
          <p:nvPr/>
        </p:nvSpPr>
        <p:spPr>
          <a:xfrm>
            <a:off x="7654271" y="4560930"/>
            <a:ext cx="301561" cy="231904"/>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cxnSp>
        <p:nvCxnSpPr>
          <p:cNvPr id="6" name="Straight Arrow Connector 5" descr="Shwoing median follow up of CaRS (11. 7  months)">
            <a:extLst>
              <a:ext uri="{FF2B5EF4-FFF2-40B4-BE49-F238E27FC236}">
                <a16:creationId xmlns:a16="http://schemas.microsoft.com/office/drawing/2014/main" id="{FF831B9C-67A3-24B9-5F89-BAC51A7E8F39}"/>
              </a:ext>
            </a:extLst>
          </p:cNvPr>
          <p:cNvCxnSpPr>
            <a:cxnSpLocks/>
            <a:stCxn id="67" idx="1"/>
          </p:cNvCxnSpPr>
          <p:nvPr/>
        </p:nvCxnSpPr>
        <p:spPr>
          <a:xfrm flipH="1">
            <a:off x="8121268" y="3246803"/>
            <a:ext cx="339880" cy="182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 Placeholder 13">
            <a:extLst>
              <a:ext uri="{FF2B5EF4-FFF2-40B4-BE49-F238E27FC236}">
                <a16:creationId xmlns:a16="http://schemas.microsoft.com/office/drawing/2014/main" id="{F9B3D6AE-A122-A00E-8039-BBE1D926EC94}"/>
              </a:ext>
            </a:extLst>
          </p:cNvPr>
          <p:cNvSpPr txBox="1">
            <a:spLocks/>
          </p:cNvSpPr>
          <p:nvPr/>
        </p:nvSpPr>
        <p:spPr>
          <a:xfrm>
            <a:off x="881388" y="6400694"/>
            <a:ext cx="9192818" cy="2702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CaRS, case record survey; EAP, expanded access program; OFU, observational follow-up</a:t>
            </a:r>
          </a:p>
        </p:txBody>
      </p:sp>
    </p:spTree>
    <p:extLst>
      <p:ext uri="{BB962C8B-B14F-4D97-AF65-F5344CB8AC3E}">
        <p14:creationId xmlns:p14="http://schemas.microsoft.com/office/powerpoint/2010/main" val="196363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8E2AB-2526-C0A8-B21F-3632EB6A83DD}"/>
              </a:ext>
            </a:extLst>
          </p:cNvPr>
          <p:cNvSpPr>
            <a:spLocks noGrp="1"/>
          </p:cNvSpPr>
          <p:nvPr>
            <p:ph type="title"/>
          </p:nvPr>
        </p:nvSpPr>
        <p:spPr>
          <a:xfrm>
            <a:off x="331897" y="249315"/>
            <a:ext cx="11528205" cy="523220"/>
          </a:xfrm>
        </p:spPr>
        <p:txBody>
          <a:bodyPr>
            <a:noAutofit/>
          </a:bodyPr>
          <a:lstStyle/>
          <a:p>
            <a:r>
              <a:rPr lang="en-GB" dirty="0"/>
              <a:t>Indirect treatment comparison: methodology </a:t>
            </a:r>
          </a:p>
        </p:txBody>
      </p:sp>
      <p:sp>
        <p:nvSpPr>
          <p:cNvPr id="3" name="Text Placeholder 2" descr="Background: No head-to-head data available after 6 months. At clarification, company conducted PSM analysis of changes in best VA between LEROS (ITT) and CaRS-I &amp; II at Month 24&#10;Sex, age, genotype, month since recent &amp; first symptom onset, number of symptomatic eyes, and logMAR for left and right at baseline, were the prognostic factors included in PSM &#10;68 of 84 available people from CaRS I and CaRS II matched to 68 of 125 LEROS ITT population &#10;&#10;">
            <a:extLst>
              <a:ext uri="{FF2B5EF4-FFF2-40B4-BE49-F238E27FC236}">
                <a16:creationId xmlns:a16="http://schemas.microsoft.com/office/drawing/2014/main" id="{B739CB9F-1F8A-7AE3-3D5C-2B3E2084C549}"/>
              </a:ext>
            </a:extLst>
          </p:cNvPr>
          <p:cNvSpPr>
            <a:spLocks noGrp="1"/>
          </p:cNvSpPr>
          <p:nvPr>
            <p:ph type="body" sz="quarter" idx="12"/>
          </p:nvPr>
        </p:nvSpPr>
        <p:spPr>
          <a:xfrm>
            <a:off x="371026" y="1012414"/>
            <a:ext cx="4810574" cy="4407863"/>
          </a:xfrm>
          <a:ln>
            <a:solidFill>
              <a:schemeClr val="accent1"/>
            </a:solidFill>
          </a:ln>
        </p:spPr>
        <p:txBody>
          <a:bodyPr/>
          <a:lstStyle/>
          <a:p>
            <a:pPr>
              <a:lnSpc>
                <a:spcPts val="2160"/>
              </a:lnSpc>
            </a:pPr>
            <a:r>
              <a:rPr lang="en-GB" b="1" dirty="0"/>
              <a:t>Background</a:t>
            </a:r>
          </a:p>
          <a:p>
            <a:pPr marL="285750" indent="-285750">
              <a:lnSpc>
                <a:spcPts val="2160"/>
              </a:lnSpc>
              <a:spcBef>
                <a:spcPts val="600"/>
              </a:spcBef>
              <a:buFont typeface="Arial" panose="020B0604020202020204" pitchFamily="34" charset="0"/>
              <a:buChar char="•"/>
            </a:pPr>
            <a:r>
              <a:rPr lang="en-GB" dirty="0">
                <a:cs typeface="+mn-cs"/>
              </a:rPr>
              <a:t>No head-to-head data available after 6 months. At clarification, company conducted PSM analysis of changes in best VA between LEROS (ITT) and </a:t>
            </a:r>
            <a:r>
              <a:rPr lang="en-GB" dirty="0" err="1">
                <a:cs typeface="+mn-cs"/>
              </a:rPr>
              <a:t>CaRS</a:t>
            </a:r>
            <a:r>
              <a:rPr lang="en-GB" dirty="0">
                <a:cs typeface="+mn-cs"/>
              </a:rPr>
              <a:t> I &amp; II at Month 24</a:t>
            </a:r>
          </a:p>
          <a:p>
            <a:pPr marL="285750" indent="-285750">
              <a:lnSpc>
                <a:spcPts val="2160"/>
              </a:lnSpc>
              <a:spcBef>
                <a:spcPts val="600"/>
              </a:spcBef>
              <a:buFont typeface="Arial" panose="020B0604020202020204" pitchFamily="34" charset="0"/>
              <a:buChar char="•"/>
            </a:pPr>
            <a:r>
              <a:rPr lang="en-GB" dirty="0">
                <a:cs typeface="+mn-cs"/>
              </a:rPr>
              <a:t>Sex, age, genotype, month since recent &amp; first symptom onset, number of symptomatic eyes, and logMAR for left and right at baseline, were the prognostic factors included in PSM </a:t>
            </a:r>
          </a:p>
          <a:p>
            <a:pPr marL="285750" indent="-285750">
              <a:lnSpc>
                <a:spcPts val="2160"/>
              </a:lnSpc>
              <a:spcBef>
                <a:spcPts val="600"/>
              </a:spcBef>
              <a:buFont typeface="Arial" panose="020B0604020202020204" pitchFamily="34" charset="0"/>
              <a:buChar char="•"/>
            </a:pPr>
            <a:r>
              <a:rPr lang="en-GB" dirty="0">
                <a:cs typeface="+mn-cs"/>
              </a:rPr>
              <a:t>68 of 84 available people from CaRS I and CaRS II matched to 68 of 125 LEROS (ITT) population </a:t>
            </a:r>
          </a:p>
        </p:txBody>
      </p:sp>
      <p:sp>
        <p:nvSpPr>
          <p:cNvPr id="5" name="Text Placeholder 2" descr=" EAG consider baseline characteristics reasonably balanced/less imbalanced than unmatched population but:&#10;age of symptom onset is younger in SoC &#10;higher prevalence of milder T14484C in idebenone group &#10;Point estimates of negligible/negative long-term benefits are low and suggest PSM underestimates effect&#10;">
            <a:extLst>
              <a:ext uri="{FF2B5EF4-FFF2-40B4-BE49-F238E27FC236}">
                <a16:creationId xmlns:a16="http://schemas.microsoft.com/office/drawing/2014/main" id="{D0A98BB8-A86F-3A29-98FB-7EF7131F8192}"/>
              </a:ext>
            </a:extLst>
          </p:cNvPr>
          <p:cNvSpPr txBox="1">
            <a:spLocks/>
          </p:cNvSpPr>
          <p:nvPr/>
        </p:nvSpPr>
        <p:spPr>
          <a:xfrm>
            <a:off x="5530131" y="1011512"/>
            <a:ext cx="6635365" cy="2930770"/>
          </a:xfrm>
          <a:prstGeom prst="rect">
            <a:avLst/>
          </a:prstGeom>
          <a:ln>
            <a:solidFill>
              <a:schemeClr val="tx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pPr>
            <a:r>
              <a:rPr lang="en-GB" b="1" dirty="0"/>
              <a:t>EAG</a:t>
            </a:r>
          </a:p>
          <a:p>
            <a:pPr marL="285750" indent="-285750">
              <a:lnSpc>
                <a:spcPct val="100000"/>
              </a:lnSpc>
              <a:buFont typeface="Arial" panose="020B0604020202020204" pitchFamily="34" charset="0"/>
              <a:buChar char="•"/>
            </a:pPr>
            <a:r>
              <a:rPr lang="en-GB" dirty="0"/>
              <a:t>Baseline characteristics reasonably balanced/less imbalanced than unmatched population but:</a:t>
            </a:r>
          </a:p>
          <a:p>
            <a:pPr marL="971550" lvl="1" indent="-285750">
              <a:lnSpc>
                <a:spcPct val="100000"/>
              </a:lnSpc>
            </a:pPr>
            <a:r>
              <a:rPr lang="en-GB" dirty="0"/>
              <a:t>age of symptom onset is younger in SoC </a:t>
            </a:r>
          </a:p>
          <a:p>
            <a:pPr marL="971550" lvl="1" indent="-285750">
              <a:lnSpc>
                <a:spcPct val="100000"/>
              </a:lnSpc>
            </a:pPr>
            <a:r>
              <a:rPr lang="en-GB" dirty="0"/>
              <a:t>higher prevalence of milder T14484C in idebenone group </a:t>
            </a:r>
          </a:p>
          <a:p>
            <a:pPr marL="285750" indent="-285750">
              <a:lnSpc>
                <a:spcPct val="100000"/>
              </a:lnSpc>
              <a:buFont typeface="Arial" panose="020B0604020202020204" pitchFamily="34" charset="0"/>
              <a:buChar char="•"/>
            </a:pPr>
            <a:r>
              <a:rPr lang="en-GB" dirty="0"/>
              <a:t>Face validity of point estimates of a negligible long-term benefit of idebenone over SoC may be low: suggesting PSM underestimates the long-term treatment effect of idebenone</a:t>
            </a:r>
          </a:p>
          <a:p>
            <a:pPr marL="285750" indent="-285750">
              <a:lnSpc>
                <a:spcPts val="2160"/>
              </a:lnSpc>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65F1A491-14FD-482E-E29B-E45DEDEDDE47}"/>
              </a:ext>
            </a:extLst>
          </p:cNvPr>
          <p:cNvSpPr txBox="1"/>
          <p:nvPr/>
        </p:nvSpPr>
        <p:spPr>
          <a:xfrm>
            <a:off x="5376374" y="3942282"/>
            <a:ext cx="5291646" cy="307777"/>
          </a:xfrm>
          <a:prstGeom prst="rect">
            <a:avLst/>
          </a:prstGeom>
          <a:noFill/>
        </p:spPr>
        <p:txBody>
          <a:bodyPr wrap="square" rtlCol="0">
            <a:spAutoFit/>
          </a:bodyPr>
          <a:lstStyle/>
          <a:p>
            <a:r>
              <a:rPr lang="en-GB" sz="1400" dirty="0">
                <a:latin typeface="Lato" panose="020F0502020204030203" pitchFamily="34" charset="0"/>
              </a:rPr>
              <a:t>Change in best VA at 24 months (LEROS ITT) matched to SoC</a:t>
            </a:r>
          </a:p>
        </p:txBody>
      </p:sp>
      <p:graphicFrame>
        <p:nvGraphicFramePr>
          <p:cNvPr id="4" name="Table 3" descr="Results shows  point estimates of negligible/negative long-term benefits are low and suggest PSM underestimates effect&#10;">
            <a:extLst>
              <a:ext uri="{FF2B5EF4-FFF2-40B4-BE49-F238E27FC236}">
                <a16:creationId xmlns:a16="http://schemas.microsoft.com/office/drawing/2014/main" id="{4D865EE6-84BA-A223-3620-E464C2AC2B9E}"/>
              </a:ext>
            </a:extLst>
          </p:cNvPr>
          <p:cNvGraphicFramePr>
            <a:graphicFrameLocks noGrp="1"/>
          </p:cNvGraphicFramePr>
          <p:nvPr>
            <p:extLst>
              <p:ext uri="{D42A27DB-BD31-4B8C-83A1-F6EECF244321}">
                <p14:modId xmlns:p14="http://schemas.microsoft.com/office/powerpoint/2010/main" val="3616877847"/>
              </p:ext>
            </p:extLst>
          </p:nvPr>
        </p:nvGraphicFramePr>
        <p:xfrm>
          <a:off x="5530131" y="4284228"/>
          <a:ext cx="6491179" cy="1991317"/>
        </p:xfrm>
        <a:graphic>
          <a:graphicData uri="http://schemas.openxmlformats.org/drawingml/2006/table">
            <a:tbl>
              <a:tblPr firstRow="1" bandRow="1">
                <a:tableStyleId>{073A0DAA-6AF3-43AB-8588-CEC1D06C72B9}</a:tableStyleId>
              </a:tblPr>
              <a:tblGrid>
                <a:gridCol w="1715890">
                  <a:extLst>
                    <a:ext uri="{9D8B030D-6E8A-4147-A177-3AD203B41FA5}">
                      <a16:colId xmlns:a16="http://schemas.microsoft.com/office/drawing/2014/main" val="1838047881"/>
                    </a:ext>
                  </a:extLst>
                </a:gridCol>
                <a:gridCol w="3317528">
                  <a:extLst>
                    <a:ext uri="{9D8B030D-6E8A-4147-A177-3AD203B41FA5}">
                      <a16:colId xmlns:a16="http://schemas.microsoft.com/office/drawing/2014/main" val="3655166909"/>
                    </a:ext>
                  </a:extLst>
                </a:gridCol>
                <a:gridCol w="1457761">
                  <a:extLst>
                    <a:ext uri="{9D8B030D-6E8A-4147-A177-3AD203B41FA5}">
                      <a16:colId xmlns:a16="http://schemas.microsoft.com/office/drawing/2014/main" val="2543502891"/>
                    </a:ext>
                  </a:extLst>
                </a:gridCol>
              </a:tblGrid>
              <a:tr h="1077418">
                <a:tc>
                  <a:txBody>
                    <a:bodyPr/>
                    <a:lstStyle/>
                    <a:p>
                      <a:pPr algn="ctr">
                        <a:lnSpc>
                          <a:spcPct val="120000"/>
                        </a:lnSpc>
                        <a:spcBef>
                          <a:spcPts val="300"/>
                        </a:spcBef>
                        <a:spcAft>
                          <a:spcPts val="300"/>
                        </a:spcAft>
                      </a:pPr>
                      <a:r>
                        <a:rPr lang="en-GB" sz="1800" b="1" dirty="0">
                          <a:solidFill>
                            <a:srgbClr val="FFFFFF"/>
                          </a:solidFill>
                          <a:effectLst/>
                          <a:latin typeface="Lato" panose="020F0502020204030203" pitchFamily="34" charset="0"/>
                        </a:rPr>
                        <a:t>Treatment</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300"/>
                        </a:spcBef>
                        <a:spcAft>
                          <a:spcPts val="300"/>
                        </a:spcAft>
                      </a:pPr>
                      <a:r>
                        <a:rPr lang="en-GB" sz="1800" b="1" dirty="0">
                          <a:solidFill>
                            <a:srgbClr val="FFFFFF"/>
                          </a:solidFill>
                          <a:effectLst/>
                          <a:latin typeface="Lato" panose="020F0502020204030203" pitchFamily="34" charset="0"/>
                        </a:rPr>
                        <a:t>Change in best VA at 24 months, logMAR</a:t>
                      </a:r>
                      <a:endParaRPr lang="en-GB" sz="1800" dirty="0">
                        <a:effectLst/>
                        <a:latin typeface="Lato" panose="020F0502020204030203" pitchFamily="34" charset="0"/>
                      </a:endParaRPr>
                    </a:p>
                    <a:p>
                      <a:pPr algn="ctr">
                        <a:lnSpc>
                          <a:spcPct val="120000"/>
                        </a:lnSpc>
                        <a:spcBef>
                          <a:spcPts val="300"/>
                        </a:spcBef>
                        <a:spcAft>
                          <a:spcPts val="300"/>
                        </a:spcAft>
                      </a:pPr>
                      <a:r>
                        <a:rPr lang="en-GB" sz="1800" b="1" dirty="0">
                          <a:solidFill>
                            <a:srgbClr val="FFFFFF"/>
                          </a:solidFill>
                          <a:effectLst/>
                          <a:latin typeface="Lato" panose="020F0502020204030203" pitchFamily="34" charset="0"/>
                        </a:rPr>
                        <a:t>LS-Means (95% CI)</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300"/>
                        </a:spcBef>
                        <a:spcAft>
                          <a:spcPts val="300"/>
                        </a:spcAft>
                      </a:pPr>
                      <a:r>
                        <a:rPr lang="en-GB" sz="1800" b="1" dirty="0">
                          <a:solidFill>
                            <a:srgbClr val="FFFFFF"/>
                          </a:solidFill>
                          <a:effectLst/>
                          <a:latin typeface="Lato" panose="020F0502020204030203" pitchFamily="34" charset="0"/>
                        </a:rPr>
                        <a:t>LS-Means p-value</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3496625079"/>
                  </a:ext>
                </a:extLst>
              </a:tr>
              <a:tr h="309153">
                <a:tc>
                  <a:txBody>
                    <a:bodyPr/>
                    <a:lstStyle/>
                    <a:p>
                      <a:pPr>
                        <a:lnSpc>
                          <a:spcPct val="120000"/>
                        </a:lnSpc>
                        <a:spcBef>
                          <a:spcPts val="300"/>
                        </a:spcBef>
                        <a:spcAft>
                          <a:spcPts val="300"/>
                        </a:spcAft>
                      </a:pPr>
                      <a:r>
                        <a:rPr lang="en-GB" sz="1800" dirty="0">
                          <a:effectLst/>
                          <a:latin typeface="Lato" panose="020F0502020204030203" pitchFamily="34" charset="0"/>
                        </a:rPr>
                        <a:t>Idebenone</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rPr>
                        <a:t>–0.13 (–0.27 to 0.02)</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800" dirty="0">
                          <a:effectLst/>
                          <a:latin typeface="Lato" panose="020F0502020204030203" pitchFamily="34" charset="0"/>
                        </a:rPr>
                        <a:t>0.097</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3377523604"/>
                  </a:ext>
                </a:extLst>
              </a:tr>
              <a:tr h="309153">
                <a:tc>
                  <a:txBody>
                    <a:bodyPr/>
                    <a:lstStyle/>
                    <a:p>
                      <a:pPr>
                        <a:lnSpc>
                          <a:spcPct val="120000"/>
                        </a:lnSpc>
                        <a:spcBef>
                          <a:spcPts val="300"/>
                        </a:spcBef>
                        <a:spcAft>
                          <a:spcPts val="300"/>
                        </a:spcAft>
                      </a:pPr>
                      <a:r>
                        <a:rPr lang="en-GB" sz="1800" dirty="0">
                          <a:effectLst/>
                          <a:latin typeface="Lato" panose="020F0502020204030203" pitchFamily="34" charset="0"/>
                        </a:rPr>
                        <a:t>SoC</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800" dirty="0">
                          <a:effectLst/>
                          <a:latin typeface="Lato" panose="020F0502020204030203" pitchFamily="34" charset="0"/>
                        </a:rPr>
                        <a:t>–0.11 (–0.26 to 0.04)</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800" dirty="0">
                          <a:effectLst/>
                          <a:latin typeface="Lato" panose="020F0502020204030203" pitchFamily="34" charset="0"/>
                        </a:rPr>
                        <a:t>0.152</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2137142"/>
                  </a:ext>
                </a:extLst>
              </a:tr>
              <a:tr h="209892">
                <a:tc>
                  <a:txBody>
                    <a:bodyPr/>
                    <a:lstStyle/>
                    <a:p>
                      <a:pPr>
                        <a:lnSpc>
                          <a:spcPct val="120000"/>
                        </a:lnSpc>
                        <a:spcBef>
                          <a:spcPts val="300"/>
                        </a:spcBef>
                        <a:spcAft>
                          <a:spcPts val="300"/>
                        </a:spcAft>
                      </a:pPr>
                      <a:r>
                        <a:rPr lang="en-GB" sz="1800" dirty="0">
                          <a:effectLst/>
                          <a:latin typeface="Lato" panose="020F0502020204030203" pitchFamily="34" charset="0"/>
                        </a:rPr>
                        <a:t>Difference</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800" dirty="0">
                          <a:effectLst/>
                          <a:latin typeface="Lato" panose="020F0502020204030203" pitchFamily="34" charset="0"/>
                        </a:rPr>
                        <a:t>–0.02 (–0.23 to 0.19)</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Bef>
                          <a:spcPts val="200"/>
                        </a:spcBef>
                        <a:spcAft>
                          <a:spcPts val="200"/>
                        </a:spcAft>
                      </a:pPr>
                      <a:r>
                        <a:rPr lang="en-GB" sz="1800" dirty="0">
                          <a:effectLst/>
                          <a:latin typeface="Lato" panose="020F0502020204030203" pitchFamily="34" charset="0"/>
                        </a:rPr>
                        <a:t>0.871</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14142761"/>
                  </a:ext>
                </a:extLst>
              </a:tr>
            </a:tbl>
          </a:graphicData>
        </a:graphic>
      </p:graphicFrame>
      <p:sp>
        <p:nvSpPr>
          <p:cNvPr id="9" name="TextBox 8">
            <a:extLst>
              <a:ext uri="{FF2B5EF4-FFF2-40B4-BE49-F238E27FC236}">
                <a16:creationId xmlns:a16="http://schemas.microsoft.com/office/drawing/2014/main" id="{90EA6107-08B6-7BE1-B8A5-745576E66AD7}"/>
              </a:ext>
            </a:extLst>
          </p:cNvPr>
          <p:cNvSpPr txBox="1"/>
          <p:nvPr/>
        </p:nvSpPr>
        <p:spPr>
          <a:xfrm>
            <a:off x="170692" y="6346296"/>
            <a:ext cx="11728539" cy="584775"/>
          </a:xfrm>
          <a:prstGeom prst="rect">
            <a:avLst/>
          </a:prstGeom>
          <a:noFill/>
        </p:spPr>
        <p:txBody>
          <a:bodyPr wrap="square">
            <a:spAutoFit/>
          </a:bodyPr>
          <a:lstStyle/>
          <a:p>
            <a:r>
              <a:rPr lang="en-GB" sz="1600" dirty="0">
                <a:latin typeface="Lato" panose="020F0502020204030203" pitchFamily="34" charset="0"/>
              </a:rPr>
              <a:t>Abbreviations: </a:t>
            </a:r>
            <a:r>
              <a:rPr lang="en-GB" sz="1600" dirty="0">
                <a:solidFill>
                  <a:schemeClr val="tx1"/>
                </a:solidFill>
                <a:latin typeface="Lato" panose="020F0502020204030203" pitchFamily="34" charset="0"/>
              </a:rPr>
              <a:t>CaRS, case record survey; CI, confidence intervals</a:t>
            </a:r>
            <a:r>
              <a:rPr lang="en-GB" sz="1600" dirty="0">
                <a:latin typeface="Lato" panose="020F0502020204030203" pitchFamily="34" charset="0"/>
              </a:rPr>
              <a:t>; </a:t>
            </a:r>
            <a:r>
              <a:rPr lang="en-GB" sz="1600" dirty="0">
                <a:solidFill>
                  <a:schemeClr val="tx1"/>
                </a:solidFill>
                <a:latin typeface="Lato" panose="020F0502020204030203" pitchFamily="34" charset="0"/>
              </a:rPr>
              <a:t>PSM, propensity score matching; ITT, intent to treat; SoC, standard of care; VA, visual acuity </a:t>
            </a:r>
            <a:r>
              <a:rPr lang="en-GB" sz="1600" dirty="0">
                <a:latin typeface="Lato" panose="020F0502020204030203" pitchFamily="34" charset="0"/>
              </a:rPr>
              <a:t> </a:t>
            </a:r>
          </a:p>
        </p:txBody>
      </p:sp>
    </p:spTree>
    <p:extLst>
      <p:ext uri="{BB962C8B-B14F-4D97-AF65-F5344CB8AC3E}">
        <p14:creationId xmlns:p14="http://schemas.microsoft.com/office/powerpoint/2010/main" val="138231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25888" y="248633"/>
            <a:ext cx="10922485" cy="614913"/>
          </a:xfrm>
        </p:spPr>
        <p:txBody>
          <a:bodyPr>
            <a:normAutofit/>
          </a:bodyPr>
          <a:lstStyle/>
          <a:p>
            <a:r>
              <a:rPr lang="en-GB" dirty="0"/>
              <a:t>Key issue: no robust effectiveness estimate for idebenone </a:t>
            </a:r>
          </a:p>
        </p:txBody>
      </p:sp>
      <p:sp>
        <p:nvSpPr>
          <p:cNvPr id="32" name="Rectangle 31" descr="Back ground of the issue: no robust effectiveness estimate for idebenone an the company approach">
            <a:extLst>
              <a:ext uri="{FF2B5EF4-FFF2-40B4-BE49-F238E27FC236}">
                <a16:creationId xmlns:a16="http://schemas.microsoft.com/office/drawing/2014/main" id="{4423FAC9-BAA5-411F-E9CE-445B234CF3C2}"/>
              </a:ext>
            </a:extLst>
          </p:cNvPr>
          <p:cNvSpPr/>
          <p:nvPr/>
        </p:nvSpPr>
        <p:spPr>
          <a:xfrm>
            <a:off x="325889" y="942254"/>
            <a:ext cx="11556685" cy="184307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Lato" panose="020F0502020204030203" pitchFamily="34" charset="0"/>
              </a:rPr>
              <a:t>Background</a:t>
            </a:r>
          </a:p>
          <a:p>
            <a:pPr marL="285750" indent="-285750">
              <a:buFont typeface="Arial" panose="020B0604020202020204" pitchFamily="34" charset="0"/>
              <a:buChar char="•"/>
            </a:pPr>
            <a:r>
              <a:rPr lang="en-GB" dirty="0">
                <a:solidFill>
                  <a:schemeClr val="tx1"/>
                </a:solidFill>
                <a:latin typeface="Lato" panose="020F0502020204030203" pitchFamily="34" charset="0"/>
              </a:rPr>
              <a:t>RCT evidence on efficacy of idebenone compared with SoC is available for up to 6 months, and long-term treatment is limited to observational data</a:t>
            </a:r>
          </a:p>
          <a:p>
            <a:pPr marL="342900" indent="-342900">
              <a:buFont typeface="Arial" panose="020B0604020202020204" pitchFamily="34" charset="0"/>
              <a:buChar char="•"/>
            </a:pPr>
            <a:r>
              <a:rPr lang="en-GB" dirty="0">
                <a:solidFill>
                  <a:schemeClr val="tx1"/>
                </a:solidFill>
                <a:latin typeface="Lato" panose="020F0502020204030203" pitchFamily="34" charset="0"/>
              </a:rPr>
              <a:t>At clarification, company conducted PSM analysis of changes in best VA between LEROS and </a:t>
            </a:r>
            <a:r>
              <a:rPr lang="en-GB" dirty="0" err="1">
                <a:solidFill>
                  <a:schemeClr val="tx1"/>
                </a:solidFill>
                <a:latin typeface="Lato" panose="020F0502020204030203" pitchFamily="34" charset="0"/>
              </a:rPr>
              <a:t>CaRS</a:t>
            </a:r>
            <a:r>
              <a:rPr lang="en-GB" dirty="0">
                <a:solidFill>
                  <a:schemeClr val="tx1"/>
                </a:solidFill>
                <a:latin typeface="Lato" panose="020F0502020204030203" pitchFamily="34" charset="0"/>
              </a:rPr>
              <a:t> I &amp; II at Month 24</a:t>
            </a:r>
          </a:p>
          <a:p>
            <a:pPr marL="342900" indent="-342900">
              <a:buFont typeface="Arial" panose="020B0604020202020204" pitchFamily="34" charset="0"/>
              <a:buChar char="•"/>
            </a:pPr>
            <a:r>
              <a:rPr lang="en-GB" dirty="0">
                <a:solidFill>
                  <a:schemeClr val="tx1"/>
                </a:solidFill>
                <a:latin typeface="Lato" panose="020F0502020204030203" pitchFamily="34" charset="0"/>
              </a:rPr>
              <a:t>People from CaRS I &amp; II selected with visits 24 months apart to match baseline and 24-month visit in LEROS</a:t>
            </a:r>
          </a:p>
          <a:p>
            <a:endParaRPr lang="en-GB" dirty="0">
              <a:solidFill>
                <a:schemeClr val="tx1"/>
              </a:solidFill>
              <a:latin typeface="Lato" panose="020F0502020204030203" pitchFamily="34" charset="0"/>
            </a:endParaRPr>
          </a:p>
          <a:p>
            <a:pPr marL="342900" indent="-342900">
              <a:buFont typeface="Arial" panose="020B0604020202020204" pitchFamily="34" charset="0"/>
              <a:buChar char="•"/>
            </a:pPr>
            <a:endParaRPr lang="en-GB" dirty="0">
              <a:solidFill>
                <a:schemeClr val="tx1"/>
              </a:solidFill>
              <a:latin typeface="Lato" panose="020F0502020204030203" pitchFamily="34" charset="0"/>
            </a:endParaRPr>
          </a:p>
        </p:txBody>
      </p:sp>
      <p:sp>
        <p:nvSpPr>
          <p:cNvPr id="8" name="Rectangle 7" descr="The EAG comments on the company PSM analyses. ">
            <a:extLst>
              <a:ext uri="{FF2B5EF4-FFF2-40B4-BE49-F238E27FC236}">
                <a16:creationId xmlns:a16="http://schemas.microsoft.com/office/drawing/2014/main" id="{9F5D6B60-F1B6-9C58-C9FB-3EA3219FA3D2}"/>
              </a:ext>
            </a:extLst>
          </p:cNvPr>
          <p:cNvSpPr/>
          <p:nvPr/>
        </p:nvSpPr>
        <p:spPr>
          <a:xfrm>
            <a:off x="309425" y="2864036"/>
            <a:ext cx="11573149" cy="27366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EAG </a:t>
            </a:r>
          </a:p>
          <a:p>
            <a:pPr marL="285750" indent="-285750">
              <a:buFont typeface="Arial" panose="020B0604020202020204" pitchFamily="34" charset="0"/>
              <a:buChar char="•"/>
            </a:pPr>
            <a:r>
              <a:rPr lang="en-GB" dirty="0">
                <a:solidFill>
                  <a:schemeClr val="tx1"/>
                </a:solidFill>
                <a:latin typeface="Lato" panose="020F0502020204030203" pitchFamily="34" charset="0"/>
              </a:rPr>
              <a:t>Prefer matching at baseline and using all data rather than using visit pairs 24 months apart</a:t>
            </a:r>
          </a:p>
          <a:p>
            <a:pPr marL="285750" indent="-285750">
              <a:buFont typeface="Arial" panose="020B0604020202020204" pitchFamily="34" charset="0"/>
              <a:buChar char="•"/>
            </a:pPr>
            <a:r>
              <a:rPr lang="en-GB" dirty="0">
                <a:solidFill>
                  <a:schemeClr val="tx1"/>
                </a:solidFill>
                <a:latin typeface="Lato" panose="020F0502020204030203" pitchFamily="34" charset="0"/>
              </a:rPr>
              <a:t>Concerned about limited CaRS follow-up data using only 1 visit pair instead of all data available for SoC, thus hindering match-control analysis</a:t>
            </a:r>
          </a:p>
          <a:p>
            <a:pPr marL="285750" indent="-285750">
              <a:buFont typeface="Arial" panose="020B0604020202020204" pitchFamily="34" charset="0"/>
              <a:buChar char="•"/>
            </a:pPr>
            <a:r>
              <a:rPr lang="en-GB" dirty="0">
                <a:solidFill>
                  <a:schemeClr val="tx1"/>
                </a:solidFill>
                <a:latin typeface="Lato" panose="020F0502020204030203" pitchFamily="34" charset="0"/>
              </a:rPr>
              <a:t>Preferred to match people between LEROS and CaRS studies at baseline and use all available follow-up data:</a:t>
            </a:r>
          </a:p>
          <a:p>
            <a:pPr marL="742950" lvl="1" indent="-285750">
              <a:buFont typeface="Courier New" panose="02070309020205020404" pitchFamily="49" charset="0"/>
              <a:buChar char="o"/>
            </a:pPr>
            <a:r>
              <a:rPr lang="en-GB" dirty="0">
                <a:solidFill>
                  <a:schemeClr val="tx1"/>
                </a:solidFill>
                <a:latin typeface="Lato" panose="020F0502020204030203" pitchFamily="34" charset="0"/>
              </a:rPr>
              <a:t>median time between visits was 11.7 months in CaRS, so restricting analysis to visit pairs 24 months doesn’t use all available data</a:t>
            </a:r>
          </a:p>
          <a:p>
            <a:pPr marL="285750" indent="-285750">
              <a:buFont typeface="Arial" panose="020B0604020202020204" pitchFamily="34" charset="0"/>
              <a:buChar char="•"/>
            </a:pPr>
            <a:r>
              <a:rPr lang="en-GB" dirty="0">
                <a:solidFill>
                  <a:schemeClr val="tx1"/>
                </a:solidFill>
                <a:latin typeface="Lato" panose="020F0502020204030203" pitchFamily="34" charset="0"/>
              </a:rPr>
              <a:t>Consider PSM does not provide strong evidence of long-term treatment benefit of idebenone over SoC but further analyses making use of all data might help resolve remaining uncertainties </a:t>
            </a:r>
          </a:p>
        </p:txBody>
      </p:sp>
      <p:sp>
        <p:nvSpPr>
          <p:cNvPr id="4" name="Rectangle 3" descr="Question for the committee: How appropriate is the ITC for establishing an effectiveness estimate for idebenone?">
            <a:extLst>
              <a:ext uri="{FF2B5EF4-FFF2-40B4-BE49-F238E27FC236}">
                <a16:creationId xmlns:a16="http://schemas.microsoft.com/office/drawing/2014/main" id="{CC5A60EB-45A5-30C9-835B-8657F5608FF9}"/>
              </a:ext>
            </a:extLst>
          </p:cNvPr>
          <p:cNvSpPr/>
          <p:nvPr/>
        </p:nvSpPr>
        <p:spPr>
          <a:xfrm>
            <a:off x="1770446" y="5700610"/>
            <a:ext cx="8989412" cy="5847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Lato" panose="020F0502020204030203" pitchFamily="34" charset="0"/>
              </a:rPr>
              <a:t> How appropriate is the ITC for establishing an effectiveness estimate for idebenone?</a:t>
            </a:r>
          </a:p>
        </p:txBody>
      </p:sp>
      <p:sp>
        <p:nvSpPr>
          <p:cNvPr id="5" name="TextBox 4">
            <a:extLst>
              <a:ext uri="{FF2B5EF4-FFF2-40B4-BE49-F238E27FC236}">
                <a16:creationId xmlns:a16="http://schemas.microsoft.com/office/drawing/2014/main" id="{83E4E3B5-E73B-BC94-1736-DA39133D4F0B}"/>
              </a:ext>
            </a:extLst>
          </p:cNvPr>
          <p:cNvSpPr txBox="1"/>
          <p:nvPr/>
        </p:nvSpPr>
        <p:spPr>
          <a:xfrm>
            <a:off x="1259457" y="6294344"/>
            <a:ext cx="7496220" cy="584775"/>
          </a:xfrm>
          <a:prstGeom prst="rect">
            <a:avLst/>
          </a:prstGeom>
          <a:noFill/>
        </p:spPr>
        <p:txBody>
          <a:bodyPr wrap="square">
            <a:spAutoFit/>
          </a:bodyPr>
          <a:lstStyle/>
          <a:p>
            <a:r>
              <a:rPr lang="en-GB" sz="1600" dirty="0">
                <a:latin typeface="Lato" panose="020F0502020204030203" pitchFamily="34" charset="0"/>
              </a:rPr>
              <a:t>Abbreviations: </a:t>
            </a:r>
            <a:r>
              <a:rPr lang="en-GB" sz="1600" dirty="0">
                <a:solidFill>
                  <a:schemeClr val="tx1"/>
                </a:solidFill>
                <a:latin typeface="Lato" panose="020F0502020204030203" pitchFamily="34" charset="0"/>
              </a:rPr>
              <a:t>CaRS, case record survey; PSM, propensity score matching; VA, visual acuity; RCT, randomised controlled trial; SoC, standard of care</a:t>
            </a:r>
            <a:r>
              <a:rPr lang="en-GB" sz="1600" dirty="0">
                <a:latin typeface="Lato" panose="020F0502020204030203" pitchFamily="34" charset="0"/>
              </a:rPr>
              <a:t> </a:t>
            </a:r>
          </a:p>
        </p:txBody>
      </p:sp>
    </p:spTree>
    <p:extLst>
      <p:ext uri="{BB962C8B-B14F-4D97-AF65-F5344CB8AC3E}">
        <p14:creationId xmlns:p14="http://schemas.microsoft.com/office/powerpoint/2010/main" val="222824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uide with 'background' selected" descr="Sections to be covered in the presentation. ">
            <a:extLst>
              <a:ext uri="{FF2B5EF4-FFF2-40B4-BE49-F238E27FC236}">
                <a16:creationId xmlns:a16="http://schemas.microsoft.com/office/drawing/2014/main" id="{B2CE1EC4-9D1A-A984-B594-1C7354CFC7A5}"/>
              </a:ext>
            </a:extLst>
          </p:cNvPr>
          <p:cNvSpPr>
            <a:spLocks noGrp="1"/>
          </p:cNvSpPr>
          <p:nvPr>
            <p:ph type="subTitle" idx="1"/>
          </p:nvPr>
        </p:nvSpPr>
        <p:spPr>
          <a:xfrm>
            <a:off x="724988" y="2415014"/>
            <a:ext cx="10026139" cy="2916438"/>
          </a:xfrm>
        </p:spPr>
        <p:txBody>
          <a:bodyPr>
            <a:noAutofit/>
          </a:bodyPr>
          <a:lstStyle/>
          <a:p>
            <a:pPr marL="457200" indent="-457200">
              <a:buSzPts val="2200"/>
              <a:buFont typeface="Wingdings" pitchFamily="2" charset="2"/>
              <a:buChar char="q"/>
            </a:pPr>
            <a:r>
              <a:rPr lang="en-GB" sz="2800" dirty="0"/>
              <a:t>Clinical effectiveness</a:t>
            </a:r>
          </a:p>
          <a:p>
            <a:pPr marL="457200" indent="-457200">
              <a:buSzPts val="2200"/>
              <a:buFont typeface="Wingdings" pitchFamily="2" charset="2"/>
              <a:buChar char="q"/>
            </a:pPr>
            <a:r>
              <a:rPr lang="en-GB" sz="2800" dirty="0"/>
              <a:t>Modelling and cost effectiveness</a:t>
            </a:r>
          </a:p>
          <a:p>
            <a:pPr marL="457200" indent="-457200">
              <a:buSzPts val="2000"/>
              <a:buFont typeface="Wingdings" pitchFamily="2" charset="2"/>
              <a:buChar char="q"/>
            </a:pPr>
            <a:r>
              <a:rPr lang="en-GB" sz="2800" dirty="0"/>
              <a:t>Other considerations </a:t>
            </a:r>
          </a:p>
          <a:p>
            <a:pPr marL="457200" indent="-457200">
              <a:buSzPts val="2000"/>
              <a:buFont typeface="Wingdings" pitchFamily="2" charset="2"/>
              <a:buChar char="q"/>
            </a:pPr>
            <a:r>
              <a:rPr lang="en-GB" sz="2800" dirty="0"/>
              <a:t>Summary</a:t>
            </a:r>
          </a:p>
          <a:p>
            <a:endParaRPr lang="en-GB" sz="2800" dirty="0"/>
          </a:p>
        </p:txBody>
      </p:sp>
      <p:sp>
        <p:nvSpPr>
          <p:cNvPr id="6" name="Title 4">
            <a:extLst>
              <a:ext uri="{FF2B5EF4-FFF2-40B4-BE49-F238E27FC236}">
                <a16:creationId xmlns:a16="http://schemas.microsoft.com/office/drawing/2014/main" id="{0951B50B-4BB9-0432-1181-D16F51213852}"/>
              </a:ext>
            </a:extLst>
          </p:cNvPr>
          <p:cNvSpPr>
            <a:spLocks noGrp="1"/>
          </p:cNvSpPr>
          <p:nvPr>
            <p:ph type="ctrTitle"/>
          </p:nvPr>
        </p:nvSpPr>
        <p:spPr>
          <a:xfrm>
            <a:off x="633878" y="407751"/>
            <a:ext cx="10401552" cy="1276350"/>
          </a:xfrm>
        </p:spPr>
        <p:txBody>
          <a:bodyPr>
            <a:normAutofit fontScale="90000"/>
          </a:bodyPr>
          <a:lstStyle/>
          <a:p>
            <a:r>
              <a:rPr lang="en-GB" dirty="0"/>
              <a:t>Idebenone for treating visual impairment in Leber’s hereditary optic neuropathy in people 12 years and over [ID547] </a:t>
            </a:r>
            <a:br>
              <a:rPr lang="en-GB" dirty="0"/>
            </a:br>
            <a:endParaRPr lang="en-GB" dirty="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Title of the topic">
            <a:extLst>
              <a:ext uri="{FF2B5EF4-FFF2-40B4-BE49-F238E27FC236}">
                <a16:creationId xmlns:a16="http://schemas.microsoft.com/office/drawing/2014/main" id="{267B816F-E064-D237-6B1E-0C64CDBA3F2D}"/>
              </a:ext>
            </a:extLst>
          </p:cNvPr>
          <p:cNvSpPr>
            <a:spLocks noGrp="1"/>
          </p:cNvSpPr>
          <p:nvPr>
            <p:ph type="ctrTitle"/>
          </p:nvPr>
        </p:nvSpPr>
        <p:spPr>
          <a:xfrm>
            <a:off x="724988" y="722208"/>
            <a:ext cx="10986848" cy="1276350"/>
          </a:xfrm>
        </p:spPr>
        <p:txBody>
          <a:bodyPr>
            <a:normAutofit fontScale="90000"/>
          </a:bodyPr>
          <a:lstStyle/>
          <a:p>
            <a:r>
              <a:rPr lang="en-GB" dirty="0"/>
              <a:t>Idebenone for treating visual impairment in Leber’s hereditary optic neuropathy in people 12 years and over [ID547] </a:t>
            </a:r>
          </a:p>
        </p:txBody>
      </p:sp>
      <p:sp>
        <p:nvSpPr>
          <p:cNvPr id="3" name="Guide with 'background' selected" descr="Sections to be covered in the presentation. ">
            <a:extLst>
              <a:ext uri="{FF2B5EF4-FFF2-40B4-BE49-F238E27FC236}">
                <a16:creationId xmlns:a16="http://schemas.microsoft.com/office/drawing/2014/main" id="{B2CE1EC4-9D1A-A984-B594-1C7354CFC7A5}"/>
              </a:ext>
            </a:extLst>
          </p:cNvPr>
          <p:cNvSpPr>
            <a:spLocks noGrp="1"/>
          </p:cNvSpPr>
          <p:nvPr>
            <p:ph type="subTitle" idx="1"/>
          </p:nvPr>
        </p:nvSpPr>
        <p:spPr>
          <a:xfrm>
            <a:off x="724988" y="2460318"/>
            <a:ext cx="10026139" cy="2574489"/>
          </a:xfrm>
        </p:spPr>
        <p:txBody>
          <a:bodyPr>
            <a:noAutofit/>
          </a:bodyPr>
          <a:lstStyle/>
          <a:p>
            <a:pPr marL="457200" indent="-457200">
              <a:buSzPts val="2400"/>
              <a:buFont typeface="Wingdings" panose="05000000000000000000" pitchFamily="2" charset="2"/>
              <a:buChar char="q"/>
            </a:pPr>
            <a:r>
              <a:rPr lang="en-GB" sz="2800" dirty="0"/>
              <a:t> Key issues and background </a:t>
            </a:r>
          </a:p>
          <a:p>
            <a:pPr marL="457200" indent="-457200">
              <a:buSzPts val="2200"/>
              <a:buFont typeface="Wingdings" pitchFamily="2" charset="2"/>
              <a:buChar char="q"/>
            </a:pPr>
            <a:r>
              <a:rPr lang="en-GB" sz="2800" dirty="0"/>
              <a:t>Clinical effectiveness</a:t>
            </a:r>
          </a:p>
          <a:p>
            <a:pPr marL="457200" indent="-457200">
              <a:buSzPts val="2200"/>
              <a:buFont typeface="Wingdings" panose="05000000000000000000" pitchFamily="2" charset="2"/>
              <a:buChar char="ü"/>
            </a:pPr>
            <a:r>
              <a:rPr lang="en-GB" sz="2800" dirty="0"/>
              <a:t>Modelling and cost effectiveness</a:t>
            </a:r>
          </a:p>
          <a:p>
            <a:pPr marL="457200" indent="-457200">
              <a:buSzPts val="2000"/>
              <a:buFont typeface="Wingdings" pitchFamily="2" charset="2"/>
              <a:buChar char="q"/>
            </a:pPr>
            <a:r>
              <a:rPr lang="en-GB" sz="2800" dirty="0"/>
              <a:t> Other considerations </a:t>
            </a:r>
          </a:p>
          <a:p>
            <a:pPr marL="457200" indent="-457200">
              <a:buSzPts val="2000"/>
              <a:buFont typeface="Wingdings" pitchFamily="2" charset="2"/>
              <a:buChar char="q"/>
            </a:pPr>
            <a:r>
              <a:rPr lang="en-GB" sz="2800" dirty="0"/>
              <a:t> Summary</a:t>
            </a:r>
          </a:p>
          <a:p>
            <a:endParaRPr lang="en-GB" sz="2800" dirty="0"/>
          </a:p>
        </p:txBody>
      </p:sp>
    </p:spTree>
    <p:extLst>
      <p:ext uri="{BB962C8B-B14F-4D97-AF65-F5344CB8AC3E}">
        <p14:creationId xmlns:p14="http://schemas.microsoft.com/office/powerpoint/2010/main" val="296019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a:xfrm>
            <a:off x="227566" y="70606"/>
            <a:ext cx="5752158" cy="1015721"/>
          </a:xfrm>
        </p:spPr>
        <p:txBody>
          <a:bodyPr>
            <a:normAutofit fontScale="90000"/>
          </a:bodyPr>
          <a:lstStyle/>
          <a:p>
            <a:r>
              <a:rPr lang="en-GB" dirty="0"/>
              <a:t>Key issue: Model structure</a:t>
            </a:r>
            <a:br>
              <a:rPr lang="en-GB" dirty="0"/>
            </a:br>
            <a:r>
              <a:rPr lang="en-GB" sz="2000" b="0" dirty="0"/>
              <a:t>EAG: Company model’s flawed, not appropriate for decision making </a:t>
            </a:r>
            <a:endParaRPr lang="en-GB" sz="2000" b="0" i="1" dirty="0"/>
          </a:p>
        </p:txBody>
      </p:sp>
      <p:graphicFrame>
        <p:nvGraphicFramePr>
          <p:cNvPr id="13" name="Table 12" descr="HST11 modelled health states (previous topic), the company and the EAG preferred health states.">
            <a:extLst>
              <a:ext uri="{FF2B5EF4-FFF2-40B4-BE49-F238E27FC236}">
                <a16:creationId xmlns:a16="http://schemas.microsoft.com/office/drawing/2014/main" id="{F3B09312-4160-6306-FA69-9B778D98823E}"/>
              </a:ext>
            </a:extLst>
          </p:cNvPr>
          <p:cNvGraphicFramePr>
            <a:graphicFrameLocks noGrp="1"/>
          </p:cNvGraphicFramePr>
          <p:nvPr>
            <p:extLst>
              <p:ext uri="{D42A27DB-BD31-4B8C-83A1-F6EECF244321}">
                <p14:modId xmlns:p14="http://schemas.microsoft.com/office/powerpoint/2010/main" val="2674585909"/>
              </p:ext>
            </p:extLst>
          </p:nvPr>
        </p:nvGraphicFramePr>
        <p:xfrm>
          <a:off x="111290" y="1057244"/>
          <a:ext cx="5404611" cy="4132710"/>
        </p:xfrm>
        <a:graphic>
          <a:graphicData uri="http://schemas.openxmlformats.org/drawingml/2006/table">
            <a:tbl>
              <a:tblPr firstRow="1" bandRow="1">
                <a:tableStyleId>{073A0DAA-6AF3-43AB-8588-CEC1D06C72B9}</a:tableStyleId>
              </a:tblPr>
              <a:tblGrid>
                <a:gridCol w="1801537">
                  <a:extLst>
                    <a:ext uri="{9D8B030D-6E8A-4147-A177-3AD203B41FA5}">
                      <a16:colId xmlns:a16="http://schemas.microsoft.com/office/drawing/2014/main" val="1135801477"/>
                    </a:ext>
                  </a:extLst>
                </a:gridCol>
                <a:gridCol w="1801537">
                  <a:extLst>
                    <a:ext uri="{9D8B030D-6E8A-4147-A177-3AD203B41FA5}">
                      <a16:colId xmlns:a16="http://schemas.microsoft.com/office/drawing/2014/main" val="3306271312"/>
                    </a:ext>
                  </a:extLst>
                </a:gridCol>
                <a:gridCol w="1801537">
                  <a:extLst>
                    <a:ext uri="{9D8B030D-6E8A-4147-A177-3AD203B41FA5}">
                      <a16:colId xmlns:a16="http://schemas.microsoft.com/office/drawing/2014/main" val="2788822535"/>
                    </a:ext>
                  </a:extLst>
                </a:gridCol>
              </a:tblGrid>
              <a:tr h="496514">
                <a:tc>
                  <a:txBody>
                    <a:bodyPr/>
                    <a:lstStyle/>
                    <a:p>
                      <a:r>
                        <a:rPr lang="en-GB" dirty="0">
                          <a:latin typeface="Lato" panose="020F0502020204030203" pitchFamily="34" charset="0"/>
                        </a:rPr>
                        <a:t>HST11 health states </a:t>
                      </a:r>
                    </a:p>
                  </a:txBody>
                  <a:tcPr/>
                </a:tc>
                <a:tc>
                  <a:txBody>
                    <a:bodyPr/>
                    <a:lstStyle/>
                    <a:p>
                      <a:r>
                        <a:rPr lang="en-GB" dirty="0">
                          <a:latin typeface="Lato" panose="020F0502020204030203" pitchFamily="34" charset="0"/>
                        </a:rPr>
                        <a:t>Company’s health states </a:t>
                      </a:r>
                    </a:p>
                  </a:txBody>
                  <a:tcPr/>
                </a:tc>
                <a:tc>
                  <a:txBody>
                    <a:bodyPr/>
                    <a:lstStyle/>
                    <a:p>
                      <a:r>
                        <a:rPr lang="en-GB" dirty="0">
                          <a:latin typeface="Lato" panose="020F0502020204030203" pitchFamily="34" charset="0"/>
                        </a:rPr>
                        <a:t>EAG health states</a:t>
                      </a:r>
                    </a:p>
                  </a:txBody>
                  <a:tcPr/>
                </a:tc>
                <a:extLst>
                  <a:ext uri="{0D108BD9-81ED-4DB2-BD59-A6C34878D82A}">
                    <a16:rowId xmlns:a16="http://schemas.microsoft.com/office/drawing/2014/main" val="333134086"/>
                  </a:ext>
                </a:extLst>
              </a:tr>
              <a:tr h="486760">
                <a:tc rowSpan="3">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Moderate visual impairment</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logMAR &lt;0.3</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Limited visual impairment</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2747128544"/>
                  </a:ext>
                </a:extLst>
              </a:tr>
              <a:tr h="231411">
                <a:tc vMerge="1">
                  <a:txBody>
                    <a:bodyPr/>
                    <a:lstStyle/>
                    <a:p>
                      <a:endParaRPr lang="en-GB"/>
                    </a:p>
                  </a:txBody>
                  <a:tcPr/>
                </a:tc>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logMAR 0.3-0.6</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rowSpan="2">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Moderate visual impairment</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781100357"/>
                  </a:ext>
                </a:extLst>
              </a:tr>
              <a:tr h="283722">
                <a:tc vMerge="1">
                  <a:txBody>
                    <a:bodyPr/>
                    <a:lstStyle/>
                    <a:p>
                      <a:endParaRPr lang="en-GB" dirty="0"/>
                    </a:p>
                  </a:txBody>
                  <a:tcPr/>
                </a:tc>
                <a:tc>
                  <a:txBody>
                    <a:bodyPr/>
                    <a:lstStyle/>
                    <a:p>
                      <a:pPr algn="l"/>
                      <a:r>
                        <a:rPr lang="en-GB" sz="1800" b="0" dirty="0">
                          <a:solidFill>
                            <a:schemeClr val="tx1"/>
                          </a:solidFill>
                          <a:latin typeface="Lato" panose="020F0502020204030203" pitchFamily="34" charset="0"/>
                        </a:rPr>
                        <a:t>logMAR 0.6-1.0</a:t>
                      </a:r>
                    </a:p>
                  </a:txBody>
                  <a:tcPr/>
                </a:tc>
                <a:tc vMerge="1">
                  <a:txBody>
                    <a:bodyPr/>
                    <a:lstStyle/>
                    <a:p>
                      <a:endParaRPr lang="en-GB" dirty="0"/>
                    </a:p>
                  </a:txBody>
                  <a:tcPr/>
                </a:tc>
                <a:extLst>
                  <a:ext uri="{0D108BD9-81ED-4DB2-BD59-A6C34878D82A}">
                    <a16:rowId xmlns:a16="http://schemas.microsoft.com/office/drawing/2014/main" val="192051380"/>
                  </a:ext>
                </a:extLst>
              </a:tr>
              <a:tr h="486760">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Severe visual impairment</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logMAR 1.0-1.3</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rowSpan="2">
                  <a:txBody>
                    <a:bodyPr/>
                    <a:lstStyle/>
                    <a:p>
                      <a:pPr algn="l"/>
                      <a:r>
                        <a:rPr lang="en-GB" sz="1800" b="0" dirty="0">
                          <a:solidFill>
                            <a:schemeClr val="tx1"/>
                          </a:solidFill>
                          <a:latin typeface="Lato" panose="020F0502020204030203" pitchFamily="34" charset="0"/>
                        </a:rPr>
                        <a:t>Visually impaired (on-chart)</a:t>
                      </a:r>
                    </a:p>
                  </a:txBody>
                  <a:tcPr/>
                </a:tc>
                <a:extLst>
                  <a:ext uri="{0D108BD9-81ED-4DB2-BD59-A6C34878D82A}">
                    <a16:rowId xmlns:a16="http://schemas.microsoft.com/office/drawing/2014/main" val="1009592274"/>
                  </a:ext>
                </a:extLst>
              </a:tr>
              <a:tr h="545603">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Profound visual impairment</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logMAR 1.3-1.7</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vMerge="1">
                  <a:txBody>
                    <a:bodyPr/>
                    <a:lstStyle/>
                    <a:p>
                      <a:endParaRPr lang="en-GB" dirty="0"/>
                    </a:p>
                  </a:txBody>
                  <a:tcPr/>
                </a:tc>
                <a:extLst>
                  <a:ext uri="{0D108BD9-81ED-4DB2-BD59-A6C34878D82A}">
                    <a16:rowId xmlns:a16="http://schemas.microsoft.com/office/drawing/2014/main" val="2432443133"/>
                  </a:ext>
                </a:extLst>
              </a:tr>
              <a:tr h="283722">
                <a:tc>
                  <a:txBody>
                    <a:bodyPr/>
                    <a:lstStyle/>
                    <a:p>
                      <a:pPr algn="l"/>
                      <a:r>
                        <a:rPr lang="en-GB" sz="1800" b="0" dirty="0">
                          <a:solidFill>
                            <a:schemeClr val="tx1"/>
                          </a:solidFill>
                          <a:latin typeface="Lato" panose="020F0502020204030203" pitchFamily="34" charset="0"/>
                        </a:rPr>
                        <a:t>CF</a:t>
                      </a:r>
                    </a:p>
                  </a:txBody>
                  <a:tcPr/>
                </a:tc>
                <a:tc>
                  <a:txBody>
                    <a:bodyPr/>
                    <a:lstStyle/>
                    <a:p>
                      <a:pPr algn="l"/>
                      <a:r>
                        <a:rPr lang="en-GB" sz="1800" b="0" dirty="0">
                          <a:solidFill>
                            <a:schemeClr val="tx1"/>
                          </a:solidFill>
                          <a:latin typeface="Lato" panose="020F0502020204030203" pitchFamily="34" charset="0"/>
                        </a:rPr>
                        <a:t>CF</a:t>
                      </a:r>
                    </a:p>
                  </a:txBody>
                  <a:tcPr/>
                </a:tc>
                <a:tc rowSpan="3">
                  <a:txBody>
                    <a:bodyPr/>
                    <a:lstStyle/>
                    <a:p>
                      <a:pPr algn="l"/>
                      <a:r>
                        <a:rPr lang="en-GB" sz="1800" b="0" dirty="0">
                          <a:solidFill>
                            <a:schemeClr val="tx1"/>
                          </a:solidFill>
                          <a:latin typeface="Lato" panose="020F0502020204030203" pitchFamily="34" charset="0"/>
                        </a:rPr>
                        <a:t>Visually impaired (off-chart)</a:t>
                      </a:r>
                    </a:p>
                  </a:txBody>
                  <a:tcPr/>
                </a:tc>
                <a:extLst>
                  <a:ext uri="{0D108BD9-81ED-4DB2-BD59-A6C34878D82A}">
                    <a16:rowId xmlns:a16="http://schemas.microsoft.com/office/drawing/2014/main" val="1446014928"/>
                  </a:ext>
                </a:extLst>
              </a:tr>
              <a:tr h="231411">
                <a:tc rowSpan="2">
                  <a:txBody>
                    <a:bodyPr/>
                    <a:lstStyle/>
                    <a:p>
                      <a:pPr algn="l"/>
                      <a:r>
                        <a:rPr lang="en-GB" sz="1800" b="0" dirty="0">
                          <a:solidFill>
                            <a:schemeClr val="tx1"/>
                          </a:solidFill>
                          <a:latin typeface="Lato" panose="020F0502020204030203" pitchFamily="34" charset="0"/>
                        </a:rPr>
                        <a:t>HM, LP</a:t>
                      </a:r>
                    </a:p>
                  </a:txBody>
                  <a:tcPr/>
                </a:tc>
                <a:tc>
                  <a:txBody>
                    <a:bodyPr/>
                    <a:lstStyle/>
                    <a:p>
                      <a:pPr algn="l">
                        <a:lnSpc>
                          <a:spcPct val="120000"/>
                        </a:lnSpc>
                        <a:spcBef>
                          <a:spcPts val="200"/>
                        </a:spcBef>
                        <a:spcAft>
                          <a:spcPts val="200"/>
                        </a:spcAft>
                      </a:pPr>
                      <a:r>
                        <a:rPr lang="en-GB" sz="1800" b="0" dirty="0">
                          <a:solidFill>
                            <a:schemeClr val="tx1"/>
                          </a:solidFill>
                          <a:effectLst/>
                          <a:latin typeface="Lato" panose="020F0502020204030203" pitchFamily="34" charset="0"/>
                        </a:rPr>
                        <a:t>HM</a:t>
                      </a:r>
                      <a:endParaRPr lang="en-GB" sz="18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vMerge="1">
                  <a:txBody>
                    <a:bodyPr/>
                    <a:lstStyle/>
                    <a:p>
                      <a:endParaRPr lang="en-GB" dirty="0"/>
                    </a:p>
                  </a:txBody>
                  <a:tcPr/>
                </a:tc>
                <a:extLst>
                  <a:ext uri="{0D108BD9-81ED-4DB2-BD59-A6C34878D82A}">
                    <a16:rowId xmlns:a16="http://schemas.microsoft.com/office/drawing/2014/main" val="1661630339"/>
                  </a:ext>
                </a:extLst>
              </a:tr>
              <a:tr h="214401">
                <a:tc vMerge="1">
                  <a:txBody>
                    <a:bodyPr/>
                    <a:lstStyle/>
                    <a:p>
                      <a:endParaRPr lang="en-GB"/>
                    </a:p>
                  </a:txBody>
                  <a:tcPr/>
                </a:tc>
                <a:tc>
                  <a:txBody>
                    <a:bodyPr/>
                    <a:lstStyle/>
                    <a:p>
                      <a:pPr algn="l">
                        <a:lnSpc>
                          <a:spcPct val="120000"/>
                        </a:lnSpc>
                        <a:spcBef>
                          <a:spcPts val="200"/>
                        </a:spcBef>
                        <a:spcAft>
                          <a:spcPts val="200"/>
                        </a:spcAft>
                      </a:pPr>
                      <a:r>
                        <a:rPr lang="en-GB" sz="1800" dirty="0">
                          <a:effectLst/>
                          <a:latin typeface="Lato" panose="020F0502020204030203" pitchFamily="34" charset="0"/>
                        </a:rPr>
                        <a:t>LP</a:t>
                      </a:r>
                      <a:endParaRPr lang="en-GB" sz="18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2861396468"/>
                  </a:ext>
                </a:extLst>
              </a:tr>
            </a:tbl>
          </a:graphicData>
        </a:graphic>
      </p:graphicFrame>
      <p:sp>
        <p:nvSpPr>
          <p:cNvPr id="14" name="Rectangle 13" descr="Company's approach:Model structure aligns with LHON and in line with previous TAs (274, 283 and 298) and HST11&#10;">
            <a:extLst>
              <a:ext uri="{FF2B5EF4-FFF2-40B4-BE49-F238E27FC236}">
                <a16:creationId xmlns:a16="http://schemas.microsoft.com/office/drawing/2014/main" id="{DE9FEBAA-651F-1F5F-4A31-7F3160F709F6}"/>
              </a:ext>
            </a:extLst>
          </p:cNvPr>
          <p:cNvSpPr/>
          <p:nvPr/>
        </p:nvSpPr>
        <p:spPr>
          <a:xfrm>
            <a:off x="5632178" y="265727"/>
            <a:ext cx="6468646" cy="11623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Company</a:t>
            </a:r>
          </a:p>
          <a:p>
            <a:pPr marL="285750" indent="-285750">
              <a:buFont typeface="Arial" panose="020B0604020202020204" pitchFamily="34" charset="0"/>
              <a:buChar char="•"/>
            </a:pPr>
            <a:r>
              <a:rPr lang="en-GB" dirty="0">
                <a:solidFill>
                  <a:schemeClr val="tx1"/>
                </a:solidFill>
                <a:latin typeface="Lato" panose="020F0502020204030203" pitchFamily="34" charset="0"/>
              </a:rPr>
              <a:t>Model structure aligns with LHON and in line with previous TAs (274, 283 and 298) and HST11</a:t>
            </a:r>
          </a:p>
          <a:p>
            <a:pPr marL="285750" indent="-285750">
              <a:buFont typeface="Arial" panose="020B0604020202020204" pitchFamily="34" charset="0"/>
              <a:buChar char="•"/>
            </a:pPr>
            <a:r>
              <a:rPr lang="en-GB" dirty="0">
                <a:solidFill>
                  <a:schemeClr val="tx1"/>
                </a:solidFill>
                <a:latin typeface="Lato" panose="020F0502020204030203" pitchFamily="34" charset="0"/>
              </a:rPr>
              <a:t>Provided scenario with EAG’s preferred health states</a:t>
            </a:r>
          </a:p>
        </p:txBody>
      </p:sp>
      <p:sp>
        <p:nvSpPr>
          <p:cNvPr id="15" name="Rectangle 14" descr="EAG prefer model with a lower health states more appropriate for decision making.&#10;In addition highlighted that the company’s model lacks functionality to allow SoC treatment effects to be made probabilistic. ">
            <a:extLst>
              <a:ext uri="{FF2B5EF4-FFF2-40B4-BE49-F238E27FC236}">
                <a16:creationId xmlns:a16="http://schemas.microsoft.com/office/drawing/2014/main" id="{8B28EB87-935F-B1BA-F75B-1D15D1A24AAA}"/>
              </a:ext>
            </a:extLst>
          </p:cNvPr>
          <p:cNvSpPr/>
          <p:nvPr/>
        </p:nvSpPr>
        <p:spPr>
          <a:xfrm>
            <a:off x="5658678" y="1543743"/>
            <a:ext cx="6442146" cy="25909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EAG</a:t>
            </a:r>
            <a:r>
              <a:rPr lang="en-GB" dirty="0">
                <a:solidFill>
                  <a:schemeClr val="tx1"/>
                </a:solidFill>
                <a:latin typeface="Lato" panose="020F0502020204030203" pitchFamily="34" charset="0"/>
              </a:rPr>
              <a:t> </a:t>
            </a:r>
          </a:p>
          <a:p>
            <a:pPr marL="285750" indent="-285750">
              <a:buFont typeface="Arial" panose="020B0604020202020204" pitchFamily="34" charset="0"/>
              <a:buChar char="•"/>
            </a:pPr>
            <a:r>
              <a:rPr lang="en-GB" dirty="0">
                <a:solidFill>
                  <a:schemeClr val="tx1"/>
                </a:solidFill>
                <a:latin typeface="Lato" panose="020F0502020204030203" pitchFamily="34" charset="0"/>
              </a:rPr>
              <a:t>Limited data to inform a large number of health states to provide robust transition probabilities</a:t>
            </a:r>
          </a:p>
          <a:p>
            <a:pPr marL="285750" indent="-285750">
              <a:buFont typeface="Arial" panose="020B0604020202020204" pitchFamily="34" charset="0"/>
              <a:buChar char="•"/>
            </a:pPr>
            <a:r>
              <a:rPr lang="en-GB" dirty="0">
                <a:solidFill>
                  <a:schemeClr val="tx1"/>
                </a:solidFill>
                <a:latin typeface="Lato" panose="020F0502020204030203" pitchFamily="34" charset="0"/>
              </a:rPr>
              <a:t>Prefer alternative structure (lower states) in its base case; treatment effectiveness is not capped, allowing people to have logMAR values &amp; HRQoL utilities similar to general population estimates</a:t>
            </a:r>
          </a:p>
          <a:p>
            <a:pPr marL="285750" indent="-285750">
              <a:buFont typeface="Arial" panose="020B0604020202020204" pitchFamily="34" charset="0"/>
              <a:buChar char="•"/>
            </a:pPr>
            <a:r>
              <a:rPr lang="en-GB" dirty="0">
                <a:solidFill>
                  <a:schemeClr val="tx1"/>
                </a:solidFill>
                <a:latin typeface="Lato" panose="020F0502020204030203" pitchFamily="34" charset="0"/>
              </a:rPr>
              <a:t>Highlighted company’s model lacks functionality to allow SoC treatment effects to be made probabilistic </a:t>
            </a:r>
          </a:p>
        </p:txBody>
      </p:sp>
      <p:sp>
        <p:nvSpPr>
          <p:cNvPr id="2" name="Text Placeholder 19">
            <a:extLst>
              <a:ext uri="{FF2B5EF4-FFF2-40B4-BE49-F238E27FC236}">
                <a16:creationId xmlns:a16="http://schemas.microsoft.com/office/drawing/2014/main" id="{EBD53B3C-CB88-875F-B13E-129AB0E3B32F}"/>
              </a:ext>
            </a:extLst>
          </p:cNvPr>
          <p:cNvSpPr txBox="1">
            <a:spLocks/>
          </p:cNvSpPr>
          <p:nvPr/>
        </p:nvSpPr>
        <p:spPr>
          <a:xfrm>
            <a:off x="227566" y="6162492"/>
            <a:ext cx="10338834" cy="506640"/>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CF, count fingers, HM, hand motion, HRQoL, health-related quality of life; HST, highly specialised technology; LHON, Leber’s hereditary optic neuropathy; LP, light perception; TA, technology appraisal; SoC, standard of care</a:t>
            </a:r>
          </a:p>
        </p:txBody>
      </p:sp>
      <p:sp>
        <p:nvSpPr>
          <p:cNvPr id="4" name="Rectangle 3">
            <a:extLst>
              <a:ext uri="{FF2B5EF4-FFF2-40B4-BE49-F238E27FC236}">
                <a16:creationId xmlns:a16="http://schemas.microsoft.com/office/drawing/2014/main" id="{BC648339-00DE-14BB-759F-8A7FD5E80976}"/>
              </a:ext>
            </a:extLst>
          </p:cNvPr>
          <p:cNvSpPr/>
          <p:nvPr/>
        </p:nvSpPr>
        <p:spPr>
          <a:xfrm>
            <a:off x="1179445" y="5171372"/>
            <a:ext cx="10901265" cy="86722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Clinical experts  </a:t>
            </a:r>
          </a:p>
          <a:p>
            <a:pPr marL="285750" indent="-285750">
              <a:buFont typeface="Arial" panose="020B0604020202020204" pitchFamily="34" charset="0"/>
              <a:buChar char="•"/>
            </a:pPr>
            <a:r>
              <a:rPr lang="en-GB" dirty="0">
                <a:solidFill>
                  <a:schemeClr val="tx1"/>
                </a:solidFill>
                <a:latin typeface="Lato" panose="020F0502020204030203" pitchFamily="34" charset="0"/>
              </a:rPr>
              <a:t>HRQoL does not perfectly correlate to gain or loss of sight but instead functions and capabilities of sight for e.g. being able to drive</a:t>
            </a:r>
          </a:p>
        </p:txBody>
      </p:sp>
      <p:pic>
        <p:nvPicPr>
          <p:cNvPr id="5" name="Picture 4" descr="Picture showing this issue has a large impact on the results">
            <a:extLst>
              <a:ext uri="{FF2B5EF4-FFF2-40B4-BE49-F238E27FC236}">
                <a16:creationId xmlns:a16="http://schemas.microsoft.com/office/drawing/2014/main" id="{57745677-2EB2-3A33-A0FA-A0904425F970}"/>
              </a:ext>
              <a:ext uri="{C183D7F6-B498-43B3-948B-1728B52AA6E4}">
                <adec:decorative xmlns:adec="http://schemas.microsoft.com/office/drawing/2017/decorative" val="0"/>
              </a:ext>
            </a:extLst>
          </p:cNvPr>
          <p:cNvPicPr>
            <a:picLocks noChangeAspect="1"/>
          </p:cNvPicPr>
          <p:nvPr/>
        </p:nvPicPr>
        <p:blipFill rotWithShape="1">
          <a:blip r:embed="rId3"/>
          <a:srcRect l="16406" t="4575" r="14821" b="4613"/>
          <a:stretch/>
        </p:blipFill>
        <p:spPr>
          <a:xfrm>
            <a:off x="159624" y="5246821"/>
            <a:ext cx="971488" cy="768614"/>
          </a:xfrm>
          <a:prstGeom prst="rect">
            <a:avLst/>
          </a:prstGeom>
        </p:spPr>
      </p:pic>
      <p:sp>
        <p:nvSpPr>
          <p:cNvPr id="6" name="Rectangle 5" descr="Assumptions with the greatest effect on the results. ">
            <a:extLst>
              <a:ext uri="{FF2B5EF4-FFF2-40B4-BE49-F238E27FC236}">
                <a16:creationId xmlns:a16="http://schemas.microsoft.com/office/drawing/2014/main" id="{9B9C024F-75CE-A196-A655-8D31913CA520}"/>
              </a:ext>
            </a:extLst>
          </p:cNvPr>
          <p:cNvSpPr/>
          <p:nvPr/>
        </p:nvSpPr>
        <p:spPr>
          <a:xfrm>
            <a:off x="5658678" y="4213607"/>
            <a:ext cx="6422032" cy="9256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Assumptions with the greatest effect</a:t>
            </a:r>
          </a:p>
          <a:p>
            <a:pPr marL="285750" indent="-285750">
              <a:buFont typeface="Arial" panose="020B0604020202020204" pitchFamily="34" charset="0"/>
              <a:buChar char="•"/>
            </a:pPr>
            <a:r>
              <a:rPr lang="en-GB" dirty="0">
                <a:solidFill>
                  <a:schemeClr val="tx1"/>
                </a:solidFill>
                <a:latin typeface="Lato" panose="020F0502020204030203" pitchFamily="34" charset="0"/>
              </a:rPr>
              <a:t>SoC treatment effect</a:t>
            </a:r>
          </a:p>
          <a:p>
            <a:pPr marL="285750" indent="-285750">
              <a:buFont typeface="Arial" panose="020B0604020202020204" pitchFamily="34" charset="0"/>
              <a:buChar char="•"/>
            </a:pPr>
            <a:r>
              <a:rPr lang="en-GB" dirty="0">
                <a:solidFill>
                  <a:schemeClr val="tx1"/>
                </a:solidFill>
                <a:latin typeface="Lato" panose="020F0502020204030203" pitchFamily="34" charset="0"/>
              </a:rPr>
              <a:t>Off-chart blindness HRQoL utilities</a:t>
            </a:r>
          </a:p>
        </p:txBody>
      </p:sp>
      <p:sp>
        <p:nvSpPr>
          <p:cNvPr id="8" name="TextBox 7">
            <a:hlinkClick r:id="rId4" action="ppaction://hlinksldjump"/>
            <a:extLst>
              <a:ext uri="{FF2B5EF4-FFF2-40B4-BE49-F238E27FC236}">
                <a16:creationId xmlns:a16="http://schemas.microsoft.com/office/drawing/2014/main" id="{9C6A4911-8419-9FC7-FDD6-C214444C77F0}"/>
              </a:ext>
            </a:extLst>
          </p:cNvPr>
          <p:cNvSpPr txBox="1"/>
          <p:nvPr/>
        </p:nvSpPr>
        <p:spPr>
          <a:xfrm>
            <a:off x="8349263" y="6495370"/>
            <a:ext cx="3842737" cy="369332"/>
          </a:xfrm>
          <a:prstGeom prst="rect">
            <a:avLst/>
          </a:prstGeom>
          <a:noFill/>
        </p:spPr>
        <p:txBody>
          <a:bodyPr wrap="square">
            <a:spAutoFit/>
          </a:bodyPr>
          <a:lstStyle/>
          <a:p>
            <a:r>
              <a:rPr lang="en-US" dirty="0">
                <a:solidFill>
                  <a:srgbClr val="FF40FF"/>
                </a:solidFill>
                <a:latin typeface="Lato" panose="020F0502020204030203" pitchFamily="34" charset="0"/>
              </a:rPr>
              <a:t>See supplementary slides (39-40)</a:t>
            </a:r>
            <a:endParaRPr lang="en-GB" dirty="0">
              <a:latin typeface="Lato" panose="020F0502020204030203" pitchFamily="34" charset="0"/>
            </a:endParaRPr>
          </a:p>
        </p:txBody>
      </p:sp>
      <p:sp>
        <p:nvSpPr>
          <p:cNvPr id="7" name="Rectangle 6" descr="Question to committee">
            <a:extLst>
              <a:ext uri="{FF2B5EF4-FFF2-40B4-BE49-F238E27FC236}">
                <a16:creationId xmlns:a16="http://schemas.microsoft.com/office/drawing/2014/main" id="{70B9B8C2-5D12-BAAE-BCE1-0D1DA4ADF5C5}"/>
              </a:ext>
            </a:extLst>
          </p:cNvPr>
          <p:cNvSpPr/>
          <p:nvPr/>
        </p:nvSpPr>
        <p:spPr>
          <a:xfrm>
            <a:off x="5515901" y="5812807"/>
            <a:ext cx="6256348" cy="3631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Lato" panose="020F0502020204030203" pitchFamily="34" charset="0"/>
              </a:rPr>
              <a:t> Which health states are most appropriate for the model?</a:t>
            </a:r>
          </a:p>
        </p:txBody>
      </p:sp>
    </p:spTree>
    <p:extLst>
      <p:ext uri="{BB962C8B-B14F-4D97-AF65-F5344CB8AC3E}">
        <p14:creationId xmlns:p14="http://schemas.microsoft.com/office/powerpoint/2010/main" val="60005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7B2A0-EE45-D7AC-8DA9-597CD2C00506}"/>
            </a:ext>
          </a:extLst>
        </p:cNvPr>
        <p:cNvGrpSpPr/>
        <p:nvPr/>
      </p:nvGrpSpPr>
      <p:grpSpPr>
        <a:xfrm>
          <a:off x="0" y="0"/>
          <a:ext cx="0" cy="0"/>
          <a:chOff x="0" y="0"/>
          <a:chExt cx="0" cy="0"/>
        </a:xfrm>
      </p:grpSpPr>
      <p:sp>
        <p:nvSpPr>
          <p:cNvPr id="64" name="Title 4" descr="Title">
            <a:extLst>
              <a:ext uri="{FF2B5EF4-FFF2-40B4-BE49-F238E27FC236}">
                <a16:creationId xmlns:a16="http://schemas.microsoft.com/office/drawing/2014/main" id="{9ACBE0B5-BD16-B48E-EA52-2280C66F7227}"/>
              </a:ext>
            </a:extLst>
          </p:cNvPr>
          <p:cNvSpPr>
            <a:spLocks noGrp="1"/>
          </p:cNvSpPr>
          <p:nvPr>
            <p:ph type="title"/>
          </p:nvPr>
        </p:nvSpPr>
        <p:spPr>
          <a:xfrm>
            <a:off x="601553" y="344495"/>
            <a:ext cx="11543580" cy="563862"/>
          </a:xfrm>
        </p:spPr>
        <p:txBody>
          <a:bodyPr>
            <a:normAutofit/>
          </a:bodyPr>
          <a:lstStyle/>
          <a:p>
            <a:r>
              <a:rPr lang="en-GB" sz="3200" dirty="0"/>
              <a:t>How </a:t>
            </a:r>
            <a:r>
              <a:rPr lang="en-GB" dirty="0"/>
              <a:t>data </a:t>
            </a:r>
            <a:r>
              <a:rPr lang="en-GB" sz="3200" dirty="0"/>
              <a:t>incorporated in model by company and EAG</a:t>
            </a:r>
            <a:endParaRPr lang="en-GB" dirty="0"/>
          </a:p>
        </p:txBody>
      </p:sp>
      <p:grpSp>
        <p:nvGrpSpPr>
          <p:cNvPr id="98" name="Group 97" descr="Figures showing how the data was incorporated into the model by the company and the EAG for both the idebenone and SoC arms of the model&#10;&#10;">
            <a:extLst>
              <a:ext uri="{FF2B5EF4-FFF2-40B4-BE49-F238E27FC236}">
                <a16:creationId xmlns:a16="http://schemas.microsoft.com/office/drawing/2014/main" id="{AE008F59-F865-7683-1DAD-E086BC88636A}"/>
              </a:ext>
            </a:extLst>
          </p:cNvPr>
          <p:cNvGrpSpPr/>
          <p:nvPr/>
        </p:nvGrpSpPr>
        <p:grpSpPr>
          <a:xfrm>
            <a:off x="263291" y="1579266"/>
            <a:ext cx="11476495" cy="3586140"/>
            <a:chOff x="263291" y="1526913"/>
            <a:chExt cx="11476495" cy="3532125"/>
          </a:xfrm>
        </p:grpSpPr>
        <p:sp>
          <p:nvSpPr>
            <p:cNvPr id="93" name="TextBox 92">
              <a:extLst>
                <a:ext uri="{FF2B5EF4-FFF2-40B4-BE49-F238E27FC236}">
                  <a16:creationId xmlns:a16="http://schemas.microsoft.com/office/drawing/2014/main" id="{689A5994-4020-E0D1-0C43-72F32B221F00}"/>
                </a:ext>
              </a:extLst>
            </p:cNvPr>
            <p:cNvSpPr txBox="1"/>
            <p:nvPr/>
          </p:nvSpPr>
          <p:spPr>
            <a:xfrm>
              <a:off x="523297" y="2570213"/>
              <a:ext cx="1595617" cy="646331"/>
            </a:xfrm>
            <a:prstGeom prst="rect">
              <a:avLst/>
            </a:prstGeom>
            <a:noFill/>
          </p:spPr>
          <p:txBody>
            <a:bodyPr wrap="square" rtlCol="0">
              <a:spAutoFit/>
            </a:bodyPr>
            <a:lstStyle/>
            <a:p>
              <a:pPr algn="ctr"/>
              <a:r>
                <a:rPr lang="en-GB" b="1" dirty="0">
                  <a:latin typeface="Lato" panose="020F0502020204030203" pitchFamily="34" charset="0"/>
                </a:rPr>
                <a:t>6 months treatment</a:t>
              </a:r>
            </a:p>
          </p:txBody>
        </p:sp>
        <p:sp>
          <p:nvSpPr>
            <p:cNvPr id="34" name="Rectangle: Rounded Corners 33">
              <a:extLst>
                <a:ext uri="{FF2B5EF4-FFF2-40B4-BE49-F238E27FC236}">
                  <a16:creationId xmlns:a16="http://schemas.microsoft.com/office/drawing/2014/main" id="{CB87EBEB-6A02-312B-A91D-62E28029FEE3}"/>
                </a:ext>
              </a:extLst>
            </p:cNvPr>
            <p:cNvSpPr/>
            <p:nvPr/>
          </p:nvSpPr>
          <p:spPr>
            <a:xfrm>
              <a:off x="569373" y="1973866"/>
              <a:ext cx="2494081" cy="59281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EAP</a:t>
              </a:r>
            </a:p>
          </p:txBody>
        </p:sp>
        <p:sp>
          <p:nvSpPr>
            <p:cNvPr id="35" name="Rectangle: Rounded Corners 34">
              <a:extLst>
                <a:ext uri="{FF2B5EF4-FFF2-40B4-BE49-F238E27FC236}">
                  <a16:creationId xmlns:a16="http://schemas.microsoft.com/office/drawing/2014/main" id="{82161218-DED5-4A16-AF42-55DC750F07CF}"/>
                </a:ext>
              </a:extLst>
            </p:cNvPr>
            <p:cNvSpPr/>
            <p:nvPr/>
          </p:nvSpPr>
          <p:spPr>
            <a:xfrm>
              <a:off x="605393" y="3179714"/>
              <a:ext cx="1500471" cy="75764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RHODOS</a:t>
              </a:r>
            </a:p>
          </p:txBody>
        </p:sp>
        <p:sp>
          <p:nvSpPr>
            <p:cNvPr id="36" name="Rectangle: Rounded Corners 35">
              <a:extLst>
                <a:ext uri="{FF2B5EF4-FFF2-40B4-BE49-F238E27FC236}">
                  <a16:creationId xmlns:a16="http://schemas.microsoft.com/office/drawing/2014/main" id="{1B158AF9-3FEE-25F3-2E6D-389F96491602}"/>
                </a:ext>
              </a:extLst>
            </p:cNvPr>
            <p:cNvSpPr/>
            <p:nvPr/>
          </p:nvSpPr>
          <p:spPr>
            <a:xfrm>
              <a:off x="563390" y="4492095"/>
              <a:ext cx="1788689" cy="566943"/>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CaRS I</a:t>
              </a:r>
            </a:p>
          </p:txBody>
        </p:sp>
        <p:cxnSp>
          <p:nvCxnSpPr>
            <p:cNvPr id="38" name="Straight Connector 37">
              <a:extLst>
                <a:ext uri="{FF2B5EF4-FFF2-40B4-BE49-F238E27FC236}">
                  <a16:creationId xmlns:a16="http://schemas.microsoft.com/office/drawing/2014/main" id="{4FE371F0-EE3C-15EC-8EC2-17381579D363}"/>
                </a:ext>
              </a:extLst>
            </p:cNvPr>
            <p:cNvCxnSpPr>
              <a:cxnSpLocks/>
              <a:stCxn id="34" idx="3"/>
            </p:cNvCxnSpPr>
            <p:nvPr/>
          </p:nvCxnSpPr>
          <p:spPr>
            <a:xfrm>
              <a:off x="3063454" y="2270275"/>
              <a:ext cx="132284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9" name="Flowchart: Connector 38">
              <a:extLst>
                <a:ext uri="{FF2B5EF4-FFF2-40B4-BE49-F238E27FC236}">
                  <a16:creationId xmlns:a16="http://schemas.microsoft.com/office/drawing/2014/main" id="{04C3FE24-EB85-6669-8691-EBA860B3EEC9}"/>
                </a:ext>
              </a:extLst>
            </p:cNvPr>
            <p:cNvSpPr/>
            <p:nvPr/>
          </p:nvSpPr>
          <p:spPr>
            <a:xfrm>
              <a:off x="4910871" y="2582754"/>
              <a:ext cx="2142309" cy="1956390"/>
            </a:xfrm>
            <a:prstGeom prst="flowChartConnector">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Lato" panose="020F0502020204030203" pitchFamily="34" charset="0"/>
              </a:endParaRPr>
            </a:p>
          </p:txBody>
        </p:sp>
        <p:cxnSp>
          <p:nvCxnSpPr>
            <p:cNvPr id="41" name="Straight Connector 40">
              <a:extLst>
                <a:ext uri="{FF2B5EF4-FFF2-40B4-BE49-F238E27FC236}">
                  <a16:creationId xmlns:a16="http://schemas.microsoft.com/office/drawing/2014/main" id="{557BED9C-EF8A-D97D-4763-DC010D8CB8E9}"/>
                </a:ext>
              </a:extLst>
            </p:cNvPr>
            <p:cNvCxnSpPr>
              <a:cxnSpLocks/>
              <a:stCxn id="35" idx="3"/>
              <a:endCxn id="39" idx="2"/>
            </p:cNvCxnSpPr>
            <p:nvPr/>
          </p:nvCxnSpPr>
          <p:spPr>
            <a:xfrm>
              <a:off x="2105864" y="3558537"/>
              <a:ext cx="2805007" cy="2412"/>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8B49DB07-7E44-390D-5865-99AC82BCEA34}"/>
                </a:ext>
              </a:extLst>
            </p:cNvPr>
            <p:cNvCxnSpPr>
              <a:cxnSpLocks/>
              <a:stCxn id="36" idx="3"/>
            </p:cNvCxnSpPr>
            <p:nvPr/>
          </p:nvCxnSpPr>
          <p:spPr>
            <a:xfrm flipV="1">
              <a:off x="2352079" y="4775566"/>
              <a:ext cx="1965412"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AA8D4690-AF12-D249-CAA2-45655A997BD1}"/>
                </a:ext>
              </a:extLst>
            </p:cNvPr>
            <p:cNvCxnSpPr>
              <a:cxnSpLocks/>
              <a:endCxn id="39" idx="1"/>
            </p:cNvCxnSpPr>
            <p:nvPr/>
          </p:nvCxnSpPr>
          <p:spPr>
            <a:xfrm>
              <a:off x="4386302" y="2270275"/>
              <a:ext cx="838303" cy="598986"/>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D3B1CF99-1CF3-8E1A-5290-2D9AF1046FF4}"/>
                </a:ext>
              </a:extLst>
            </p:cNvPr>
            <p:cNvCxnSpPr>
              <a:cxnSpLocks/>
              <a:endCxn id="39" idx="3"/>
            </p:cNvCxnSpPr>
            <p:nvPr/>
          </p:nvCxnSpPr>
          <p:spPr>
            <a:xfrm flipV="1">
              <a:off x="4317491" y="4252637"/>
              <a:ext cx="907114" cy="528271"/>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id="{E5A0FE9A-6CC9-4866-EB1D-890D41294F5A}"/>
                </a:ext>
              </a:extLst>
            </p:cNvPr>
            <p:cNvCxnSpPr>
              <a:cxnSpLocks/>
            </p:cNvCxnSpPr>
            <p:nvPr/>
          </p:nvCxnSpPr>
          <p:spPr>
            <a:xfrm>
              <a:off x="4910871" y="3630236"/>
              <a:ext cx="2142309" cy="0"/>
            </a:xfrm>
            <a:prstGeom prst="line">
              <a:avLst/>
            </a:prstGeom>
            <a:ln/>
          </p:spPr>
          <p:style>
            <a:lnRef idx="1">
              <a:schemeClr val="dk1"/>
            </a:lnRef>
            <a:fillRef idx="0">
              <a:schemeClr val="dk1"/>
            </a:fillRef>
            <a:effectRef idx="0">
              <a:schemeClr val="dk1"/>
            </a:effectRef>
            <a:fontRef idx="minor">
              <a:schemeClr val="tx1"/>
            </a:fontRef>
          </p:style>
        </p:cxnSp>
        <p:sp>
          <p:nvSpPr>
            <p:cNvPr id="60" name="TextBox 59">
              <a:extLst>
                <a:ext uri="{FF2B5EF4-FFF2-40B4-BE49-F238E27FC236}">
                  <a16:creationId xmlns:a16="http://schemas.microsoft.com/office/drawing/2014/main" id="{4CC1EA49-F10E-B3C8-55BB-DF3D12101257}"/>
                </a:ext>
              </a:extLst>
            </p:cNvPr>
            <p:cNvSpPr txBox="1"/>
            <p:nvPr/>
          </p:nvSpPr>
          <p:spPr>
            <a:xfrm>
              <a:off x="5449185" y="3104852"/>
              <a:ext cx="1371601" cy="369332"/>
            </a:xfrm>
            <a:prstGeom prst="rect">
              <a:avLst/>
            </a:prstGeom>
            <a:noFill/>
          </p:spPr>
          <p:txBody>
            <a:bodyPr wrap="square" rtlCol="0">
              <a:spAutoFit/>
            </a:bodyPr>
            <a:lstStyle/>
            <a:p>
              <a:r>
                <a:rPr lang="en-GB" dirty="0">
                  <a:latin typeface="Lato" panose="020F0502020204030203" pitchFamily="34" charset="0"/>
                </a:rPr>
                <a:t>Idebenone</a:t>
              </a:r>
            </a:p>
          </p:txBody>
        </p:sp>
        <p:sp>
          <p:nvSpPr>
            <p:cNvPr id="61" name="TextBox 60">
              <a:extLst>
                <a:ext uri="{FF2B5EF4-FFF2-40B4-BE49-F238E27FC236}">
                  <a16:creationId xmlns:a16="http://schemas.microsoft.com/office/drawing/2014/main" id="{9AA75C5A-A19C-9280-D1B5-C7E004897F2F}"/>
                </a:ext>
              </a:extLst>
            </p:cNvPr>
            <p:cNvSpPr txBox="1"/>
            <p:nvPr/>
          </p:nvSpPr>
          <p:spPr>
            <a:xfrm>
              <a:off x="5367845" y="3630236"/>
              <a:ext cx="1371601" cy="369332"/>
            </a:xfrm>
            <a:prstGeom prst="rect">
              <a:avLst/>
            </a:prstGeom>
            <a:noFill/>
          </p:spPr>
          <p:txBody>
            <a:bodyPr wrap="square" rtlCol="0">
              <a:spAutoFit/>
            </a:bodyPr>
            <a:lstStyle/>
            <a:p>
              <a:pPr algn="ctr"/>
              <a:r>
                <a:rPr lang="en-GB" dirty="0">
                  <a:latin typeface="Lato" panose="020F0502020204030203" pitchFamily="34" charset="0"/>
                </a:rPr>
                <a:t>SoC</a:t>
              </a:r>
            </a:p>
          </p:txBody>
        </p:sp>
        <p:sp>
          <p:nvSpPr>
            <p:cNvPr id="66" name="TextBox 65">
              <a:extLst>
                <a:ext uri="{FF2B5EF4-FFF2-40B4-BE49-F238E27FC236}">
                  <a16:creationId xmlns:a16="http://schemas.microsoft.com/office/drawing/2014/main" id="{90DDE451-30BE-1B70-828B-1CB158B24F46}"/>
                </a:ext>
              </a:extLst>
            </p:cNvPr>
            <p:cNvSpPr txBox="1"/>
            <p:nvPr/>
          </p:nvSpPr>
          <p:spPr>
            <a:xfrm>
              <a:off x="263291" y="1580279"/>
              <a:ext cx="3106244" cy="369332"/>
            </a:xfrm>
            <a:prstGeom prst="rect">
              <a:avLst/>
            </a:prstGeom>
            <a:noFill/>
          </p:spPr>
          <p:txBody>
            <a:bodyPr wrap="square" rtlCol="0">
              <a:spAutoFit/>
            </a:bodyPr>
            <a:lstStyle/>
            <a:p>
              <a:pPr algn="ctr"/>
              <a:r>
                <a:rPr lang="en-GB" b="1" dirty="0">
                  <a:latin typeface="Lato" panose="020F0502020204030203" pitchFamily="34" charset="0"/>
                </a:rPr>
                <a:t>36 months treatment</a:t>
              </a:r>
            </a:p>
          </p:txBody>
        </p:sp>
        <p:sp>
          <p:nvSpPr>
            <p:cNvPr id="75" name="Rectangle: Rounded Corners 74">
              <a:extLst>
                <a:ext uri="{FF2B5EF4-FFF2-40B4-BE49-F238E27FC236}">
                  <a16:creationId xmlns:a16="http://schemas.microsoft.com/office/drawing/2014/main" id="{B4894B82-560B-0678-116C-972E4D495EEA}"/>
                </a:ext>
              </a:extLst>
            </p:cNvPr>
            <p:cNvSpPr/>
            <p:nvPr/>
          </p:nvSpPr>
          <p:spPr>
            <a:xfrm>
              <a:off x="8939781" y="1942780"/>
              <a:ext cx="2494081" cy="592817"/>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LEROS</a:t>
              </a:r>
            </a:p>
          </p:txBody>
        </p:sp>
        <p:sp>
          <p:nvSpPr>
            <p:cNvPr id="76" name="Rectangle: Rounded Corners 75">
              <a:extLst>
                <a:ext uri="{FF2B5EF4-FFF2-40B4-BE49-F238E27FC236}">
                  <a16:creationId xmlns:a16="http://schemas.microsoft.com/office/drawing/2014/main" id="{BC2CD0A9-AE09-7220-DFD4-9A5071B86618}"/>
                </a:ext>
              </a:extLst>
            </p:cNvPr>
            <p:cNvSpPr/>
            <p:nvPr/>
          </p:nvSpPr>
          <p:spPr>
            <a:xfrm>
              <a:off x="10062782" y="3170625"/>
              <a:ext cx="1371080" cy="757646"/>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RHODOS</a:t>
              </a:r>
            </a:p>
          </p:txBody>
        </p:sp>
        <p:sp>
          <p:nvSpPr>
            <p:cNvPr id="77" name="Rectangle: Rounded Corners 76">
              <a:extLst>
                <a:ext uri="{FF2B5EF4-FFF2-40B4-BE49-F238E27FC236}">
                  <a16:creationId xmlns:a16="http://schemas.microsoft.com/office/drawing/2014/main" id="{1D5BF624-EE59-6390-8C59-16AD2806FD94}"/>
                </a:ext>
              </a:extLst>
            </p:cNvPr>
            <p:cNvSpPr/>
            <p:nvPr/>
          </p:nvSpPr>
          <p:spPr>
            <a:xfrm>
              <a:off x="9556236" y="4449239"/>
              <a:ext cx="1788689" cy="566943"/>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Lato" panose="020F0502020204030203" pitchFamily="34" charset="0"/>
                </a:rPr>
                <a:t>LEROS</a:t>
              </a:r>
            </a:p>
          </p:txBody>
        </p:sp>
        <p:cxnSp>
          <p:nvCxnSpPr>
            <p:cNvPr id="81" name="Straight Connector 80">
              <a:extLst>
                <a:ext uri="{FF2B5EF4-FFF2-40B4-BE49-F238E27FC236}">
                  <a16:creationId xmlns:a16="http://schemas.microsoft.com/office/drawing/2014/main" id="{4D5318DD-2A44-C860-EBE7-3172FEA0630B}"/>
                </a:ext>
              </a:extLst>
            </p:cNvPr>
            <p:cNvCxnSpPr>
              <a:cxnSpLocks/>
              <a:stCxn id="75" idx="1"/>
            </p:cNvCxnSpPr>
            <p:nvPr/>
          </p:nvCxnSpPr>
          <p:spPr>
            <a:xfrm flipH="1">
              <a:off x="7632117" y="2239189"/>
              <a:ext cx="1307664" cy="17854"/>
            </a:xfrm>
            <a:prstGeom prst="line">
              <a:avLst/>
            </a:prstGeom>
            <a:ln w="28575"/>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A85AD4B-A88A-3BA2-7846-154B0AE2049E}"/>
                </a:ext>
              </a:extLst>
            </p:cNvPr>
            <p:cNvCxnSpPr>
              <a:cxnSpLocks/>
            </p:cNvCxnSpPr>
            <p:nvPr/>
          </p:nvCxnSpPr>
          <p:spPr>
            <a:xfrm flipH="1">
              <a:off x="6769814" y="2257043"/>
              <a:ext cx="877487" cy="612218"/>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3FB7FAF3-BFA7-A8C1-EB01-96A796DD36EA}"/>
                </a:ext>
              </a:extLst>
            </p:cNvPr>
            <p:cNvCxnSpPr>
              <a:cxnSpLocks/>
              <a:stCxn id="76" idx="1"/>
              <a:endCxn id="39" idx="6"/>
            </p:cNvCxnSpPr>
            <p:nvPr/>
          </p:nvCxnSpPr>
          <p:spPr>
            <a:xfrm flipH="1">
              <a:off x="7053180" y="3549448"/>
              <a:ext cx="3009602" cy="11501"/>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928689E8-C6A7-23F5-AED1-4C7BFF0BF45B}"/>
                </a:ext>
              </a:extLst>
            </p:cNvPr>
            <p:cNvCxnSpPr>
              <a:cxnSpLocks/>
            </p:cNvCxnSpPr>
            <p:nvPr/>
          </p:nvCxnSpPr>
          <p:spPr>
            <a:xfrm>
              <a:off x="7675268" y="4825638"/>
              <a:ext cx="187268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53872DC-3109-0644-433B-A895E860B330}"/>
                </a:ext>
              </a:extLst>
            </p:cNvPr>
            <p:cNvCxnSpPr>
              <a:cxnSpLocks/>
              <a:endCxn id="39" idx="5"/>
            </p:cNvCxnSpPr>
            <p:nvPr/>
          </p:nvCxnSpPr>
          <p:spPr>
            <a:xfrm flipH="1" flipV="1">
              <a:off x="6739446" y="4252637"/>
              <a:ext cx="935822" cy="551381"/>
            </a:xfrm>
            <a:prstGeom prst="line">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4" name="TextBox 93">
              <a:extLst>
                <a:ext uri="{FF2B5EF4-FFF2-40B4-BE49-F238E27FC236}">
                  <a16:creationId xmlns:a16="http://schemas.microsoft.com/office/drawing/2014/main" id="{BA111D2F-7948-8BC1-8E74-9EA509AC3E98}"/>
                </a:ext>
              </a:extLst>
            </p:cNvPr>
            <p:cNvSpPr txBox="1"/>
            <p:nvPr/>
          </p:nvSpPr>
          <p:spPr>
            <a:xfrm>
              <a:off x="8633542" y="1526913"/>
              <a:ext cx="3106244" cy="369332"/>
            </a:xfrm>
            <a:prstGeom prst="rect">
              <a:avLst/>
            </a:prstGeom>
            <a:noFill/>
          </p:spPr>
          <p:txBody>
            <a:bodyPr wrap="square" rtlCol="0">
              <a:spAutoFit/>
            </a:bodyPr>
            <a:lstStyle/>
            <a:p>
              <a:pPr algn="ctr"/>
              <a:r>
                <a:rPr lang="en-GB" b="1" dirty="0">
                  <a:latin typeface="Lato" panose="020F0502020204030203" pitchFamily="34" charset="0"/>
                </a:rPr>
                <a:t>24 months treatment</a:t>
              </a:r>
            </a:p>
          </p:txBody>
        </p:sp>
      </p:grpSp>
      <p:sp>
        <p:nvSpPr>
          <p:cNvPr id="95" name="TextBox 94">
            <a:extLst>
              <a:ext uri="{FF2B5EF4-FFF2-40B4-BE49-F238E27FC236}">
                <a16:creationId xmlns:a16="http://schemas.microsoft.com/office/drawing/2014/main" id="{F87102AA-4186-9F0B-AEF2-8C51AFCE20BA}"/>
              </a:ext>
              <a:ext uri="{C183D7F6-B498-43B3-948B-1728B52AA6E4}">
                <adec:decorative xmlns:adec="http://schemas.microsoft.com/office/drawing/2017/decorative" val="0"/>
              </a:ext>
            </a:extLst>
          </p:cNvPr>
          <p:cNvSpPr txBox="1"/>
          <p:nvPr/>
        </p:nvSpPr>
        <p:spPr>
          <a:xfrm>
            <a:off x="9945512" y="2635107"/>
            <a:ext cx="1605620" cy="646331"/>
          </a:xfrm>
          <a:prstGeom prst="rect">
            <a:avLst/>
          </a:prstGeom>
          <a:noFill/>
        </p:spPr>
        <p:txBody>
          <a:bodyPr wrap="square" rtlCol="0">
            <a:spAutoFit/>
          </a:bodyPr>
          <a:lstStyle/>
          <a:p>
            <a:pPr algn="ctr"/>
            <a:r>
              <a:rPr lang="en-GB" b="1" dirty="0">
                <a:latin typeface="Lato" panose="020F0502020204030203" pitchFamily="34" charset="0"/>
              </a:rPr>
              <a:t>6 months treatment</a:t>
            </a:r>
          </a:p>
        </p:txBody>
      </p:sp>
      <p:sp>
        <p:nvSpPr>
          <p:cNvPr id="113" name="TextBox 112">
            <a:extLst>
              <a:ext uri="{FF2B5EF4-FFF2-40B4-BE49-F238E27FC236}">
                <a16:creationId xmlns:a16="http://schemas.microsoft.com/office/drawing/2014/main" id="{8BF4B76B-795C-5077-79E0-AF5E602FB5BE}"/>
              </a:ext>
              <a:ext uri="{C183D7F6-B498-43B3-948B-1728B52AA6E4}">
                <adec:decorative xmlns:adec="http://schemas.microsoft.com/office/drawing/2017/decorative" val="0"/>
              </a:ext>
            </a:extLst>
          </p:cNvPr>
          <p:cNvSpPr txBox="1"/>
          <p:nvPr/>
        </p:nvSpPr>
        <p:spPr>
          <a:xfrm>
            <a:off x="8021628" y="5135028"/>
            <a:ext cx="3412234" cy="646331"/>
          </a:xfrm>
          <a:prstGeom prst="rect">
            <a:avLst/>
          </a:prstGeom>
          <a:noFill/>
        </p:spPr>
        <p:txBody>
          <a:bodyPr wrap="square" rtlCol="0">
            <a:spAutoFit/>
          </a:bodyPr>
          <a:lstStyle/>
          <a:p>
            <a:pPr algn="ctr"/>
            <a:r>
              <a:rPr lang="en-GB" dirty="0">
                <a:latin typeface="Lato" panose="020F0502020204030203" pitchFamily="34" charset="0"/>
              </a:rPr>
              <a:t>LEROS (idebenone) transition probabilities after RHODOS</a:t>
            </a:r>
          </a:p>
        </p:txBody>
      </p:sp>
      <p:sp>
        <p:nvSpPr>
          <p:cNvPr id="137" name="TextBox 136">
            <a:extLst>
              <a:ext uri="{FF2B5EF4-FFF2-40B4-BE49-F238E27FC236}">
                <a16:creationId xmlns:a16="http://schemas.microsoft.com/office/drawing/2014/main" id="{B78899E2-5DA3-13A4-6910-B16EB313051B}"/>
              </a:ext>
            </a:extLst>
          </p:cNvPr>
          <p:cNvSpPr txBox="1"/>
          <p:nvPr/>
        </p:nvSpPr>
        <p:spPr>
          <a:xfrm>
            <a:off x="605393" y="1041317"/>
            <a:ext cx="1327910" cy="369332"/>
          </a:xfrm>
          <a:prstGeom prst="rect">
            <a:avLst/>
          </a:prstGeom>
          <a:noFill/>
        </p:spPr>
        <p:txBody>
          <a:bodyPr wrap="square" rtlCol="0">
            <a:spAutoFit/>
          </a:bodyPr>
          <a:lstStyle/>
          <a:p>
            <a:r>
              <a:rPr lang="en-GB" b="1" dirty="0">
                <a:latin typeface="Lato" panose="020F0502020204030203" pitchFamily="34" charset="0"/>
              </a:rPr>
              <a:t>Company</a:t>
            </a:r>
          </a:p>
        </p:txBody>
      </p:sp>
      <p:sp>
        <p:nvSpPr>
          <p:cNvPr id="138" name="TextBox 137">
            <a:extLst>
              <a:ext uri="{FF2B5EF4-FFF2-40B4-BE49-F238E27FC236}">
                <a16:creationId xmlns:a16="http://schemas.microsoft.com/office/drawing/2014/main" id="{9877DF52-F07D-2149-3AC4-62D9C482F595}"/>
              </a:ext>
            </a:extLst>
          </p:cNvPr>
          <p:cNvSpPr txBox="1"/>
          <p:nvPr/>
        </p:nvSpPr>
        <p:spPr>
          <a:xfrm>
            <a:off x="10433481" y="1001532"/>
            <a:ext cx="1117651" cy="369332"/>
          </a:xfrm>
          <a:prstGeom prst="rect">
            <a:avLst/>
          </a:prstGeom>
          <a:noFill/>
        </p:spPr>
        <p:txBody>
          <a:bodyPr wrap="square" rtlCol="0">
            <a:spAutoFit/>
          </a:bodyPr>
          <a:lstStyle/>
          <a:p>
            <a:r>
              <a:rPr lang="en-GB" b="1" dirty="0">
                <a:latin typeface="Lato" panose="020F0502020204030203" pitchFamily="34" charset="0"/>
              </a:rPr>
              <a:t>EAG</a:t>
            </a:r>
          </a:p>
        </p:txBody>
      </p:sp>
      <p:sp>
        <p:nvSpPr>
          <p:cNvPr id="29" name="Text Placeholder 13">
            <a:extLst>
              <a:ext uri="{FF2B5EF4-FFF2-40B4-BE49-F238E27FC236}">
                <a16:creationId xmlns:a16="http://schemas.microsoft.com/office/drawing/2014/main" id="{AAB5E717-B4DD-09D0-EEAA-179146599951}"/>
              </a:ext>
            </a:extLst>
          </p:cNvPr>
          <p:cNvSpPr txBox="1">
            <a:spLocks/>
          </p:cNvSpPr>
          <p:nvPr/>
        </p:nvSpPr>
        <p:spPr>
          <a:xfrm>
            <a:off x="1321106" y="6038786"/>
            <a:ext cx="919281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CaRS, case record survey; EAP, expanded access program; SoC, standard of care</a:t>
            </a:r>
          </a:p>
        </p:txBody>
      </p:sp>
    </p:spTree>
    <p:extLst>
      <p:ext uri="{BB962C8B-B14F-4D97-AF65-F5344CB8AC3E}">
        <p14:creationId xmlns:p14="http://schemas.microsoft.com/office/powerpoint/2010/main" val="423819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188A-D49B-A2B0-814E-820ECDDD9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23FC0-CAE5-20CE-BDE2-F1BC3E0B7669}"/>
              </a:ext>
            </a:extLst>
          </p:cNvPr>
          <p:cNvSpPr>
            <a:spLocks noGrp="1"/>
          </p:cNvSpPr>
          <p:nvPr>
            <p:ph type="title"/>
          </p:nvPr>
        </p:nvSpPr>
        <p:spPr>
          <a:xfrm>
            <a:off x="177910" y="169164"/>
            <a:ext cx="12341886" cy="492988"/>
          </a:xfrm>
        </p:spPr>
        <p:txBody>
          <a:bodyPr>
            <a:normAutofit fontScale="90000"/>
          </a:bodyPr>
          <a:lstStyle/>
          <a:p>
            <a:r>
              <a:rPr lang="en-GB" dirty="0"/>
              <a:t>Key issue: Model standard care treatment effects 1/2 </a:t>
            </a:r>
          </a:p>
        </p:txBody>
      </p:sp>
      <p:sp>
        <p:nvSpPr>
          <p:cNvPr id="6" name="TextBox 5">
            <a:extLst>
              <a:ext uri="{FF2B5EF4-FFF2-40B4-BE49-F238E27FC236}">
                <a16:creationId xmlns:a16="http://schemas.microsoft.com/office/drawing/2014/main" id="{2EBD0DB7-B685-1DC2-B928-A1084C38CA8F}"/>
              </a:ext>
            </a:extLst>
          </p:cNvPr>
          <p:cNvSpPr txBox="1"/>
          <p:nvPr/>
        </p:nvSpPr>
        <p:spPr>
          <a:xfrm>
            <a:off x="177910" y="6550223"/>
            <a:ext cx="13620055" cy="307777"/>
          </a:xfrm>
          <a:prstGeom prst="rect">
            <a:avLst/>
          </a:prstGeom>
          <a:noFill/>
        </p:spPr>
        <p:txBody>
          <a:bodyPr wrap="square">
            <a:spAutoFit/>
          </a:bodyPr>
          <a:lstStyle/>
          <a:p>
            <a:r>
              <a:rPr lang="en-GB" sz="1400" dirty="0">
                <a:latin typeface="Lato" panose="020F0502020204030203" pitchFamily="34" charset="0"/>
              </a:rPr>
              <a:t>Abbreviations: </a:t>
            </a:r>
            <a:r>
              <a:rPr lang="en-GB" sz="1400" dirty="0">
                <a:solidFill>
                  <a:schemeClr val="tx1"/>
                </a:solidFill>
                <a:latin typeface="Lato" panose="020F0502020204030203" pitchFamily="34" charset="0"/>
              </a:rPr>
              <a:t>CaRS, case record survey; OFU, observational follow up; LOFC, last observation carried forward; SoC, standard of care</a:t>
            </a:r>
            <a:endParaRPr lang="en-GB" sz="1400" dirty="0">
              <a:latin typeface="Lato" panose="020F0502020204030203" pitchFamily="34" charset="0"/>
            </a:endParaRPr>
          </a:p>
        </p:txBody>
      </p:sp>
      <p:pic>
        <p:nvPicPr>
          <p:cNvPr id="7" name="Picture 6" descr="Picture showing this issue has a large impact on the results">
            <a:extLst>
              <a:ext uri="{FF2B5EF4-FFF2-40B4-BE49-F238E27FC236}">
                <a16:creationId xmlns:a16="http://schemas.microsoft.com/office/drawing/2014/main" id="{9ED0B82D-27A7-AFAB-031A-96BA08AB57FD}"/>
              </a:ext>
              <a:ext uri="{C183D7F6-B498-43B3-948B-1728B52AA6E4}">
                <adec:decorative xmlns:adec="http://schemas.microsoft.com/office/drawing/2017/decorative" val="0"/>
              </a:ext>
            </a:extLst>
          </p:cNvPr>
          <p:cNvPicPr>
            <a:picLocks noChangeAspect="1"/>
          </p:cNvPicPr>
          <p:nvPr/>
        </p:nvPicPr>
        <p:blipFill rotWithShape="1">
          <a:blip r:embed="rId3"/>
          <a:srcRect l="16406" t="4575" r="14821" b="4613"/>
          <a:stretch/>
        </p:blipFill>
        <p:spPr>
          <a:xfrm>
            <a:off x="11146347" y="47934"/>
            <a:ext cx="971488" cy="860569"/>
          </a:xfrm>
          <a:prstGeom prst="rect">
            <a:avLst/>
          </a:prstGeom>
        </p:spPr>
      </p:pic>
      <p:sp>
        <p:nvSpPr>
          <p:cNvPr id="14" name="Rectangle 13">
            <a:extLst>
              <a:ext uri="{FF2B5EF4-FFF2-40B4-BE49-F238E27FC236}">
                <a16:creationId xmlns:a16="http://schemas.microsoft.com/office/drawing/2014/main" id="{1547C53E-B7E5-D46E-B9B2-AAEC0640BDF4}"/>
              </a:ext>
            </a:extLst>
          </p:cNvPr>
          <p:cNvSpPr/>
          <p:nvPr/>
        </p:nvSpPr>
        <p:spPr>
          <a:xfrm>
            <a:off x="325887" y="5081678"/>
            <a:ext cx="11667719" cy="146947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EAG: </a:t>
            </a:r>
            <a:r>
              <a:rPr lang="en-GB" dirty="0">
                <a:solidFill>
                  <a:schemeClr val="tx1"/>
                </a:solidFill>
                <a:latin typeface="Lato" panose="020F0502020204030203" pitchFamily="34" charset="0"/>
              </a:rPr>
              <a:t>At 6 months, company base case SoC change in logMAR was 2.28 times worse than RHODOS</a:t>
            </a:r>
          </a:p>
          <a:p>
            <a:pPr marL="285750" indent="-285750">
              <a:buFont typeface="Arial" panose="020B0604020202020204" pitchFamily="34" charset="0"/>
              <a:buChar char="•"/>
            </a:pPr>
            <a:r>
              <a:rPr lang="en-GB" dirty="0">
                <a:solidFill>
                  <a:schemeClr val="tx1"/>
                </a:solidFill>
                <a:latin typeface="Lato" panose="020F0502020204030203" pitchFamily="34" charset="0"/>
              </a:rPr>
              <a:t>Scenario: LEROS transition probabilities to SoC as RHODOS OFU showed a maintained difference in recovery over time between idebenone and SoC, showing logMAR change consistent with clinical trial </a:t>
            </a:r>
          </a:p>
          <a:p>
            <a:pPr marL="285750" indent="-285750">
              <a:buFont typeface="Arial" panose="020B0604020202020204" pitchFamily="34" charset="0"/>
              <a:buChar char="•"/>
            </a:pPr>
            <a:r>
              <a:rPr lang="en-GB" dirty="0">
                <a:solidFill>
                  <a:schemeClr val="tx1"/>
                </a:solidFill>
                <a:latin typeface="Lato" panose="020F0502020204030203" pitchFamily="34" charset="0"/>
              </a:rPr>
              <a:t>CaRS and LEROS matched population analysis, recovery in logMAR was observed in SoC, showing no significant difference compared with idebenone</a:t>
            </a:r>
          </a:p>
        </p:txBody>
      </p:sp>
      <p:sp>
        <p:nvSpPr>
          <p:cNvPr id="3" name="Rectangle 2" descr="Marker showing slides are confidential ">
            <a:extLst>
              <a:ext uri="{FF2B5EF4-FFF2-40B4-BE49-F238E27FC236}">
                <a16:creationId xmlns:a16="http://schemas.microsoft.com/office/drawing/2014/main" id="{7D49501D-1956-9EB5-300F-D31A66D2C52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Lato" panose="020F0502020204030203" pitchFamily="34" charset="0"/>
              </a:rPr>
              <a:t>CONFIDENTIAL</a:t>
            </a:r>
          </a:p>
        </p:txBody>
      </p:sp>
      <p:sp>
        <p:nvSpPr>
          <p:cNvPr id="4" name="Rectangle 3">
            <a:extLst>
              <a:ext uri="{FF2B5EF4-FFF2-40B4-BE49-F238E27FC236}">
                <a16:creationId xmlns:a16="http://schemas.microsoft.com/office/drawing/2014/main" id="{225EC9E6-4F93-F7E1-B204-736DC7CD246B}"/>
              </a:ext>
            </a:extLst>
          </p:cNvPr>
          <p:cNvSpPr/>
          <p:nvPr/>
        </p:nvSpPr>
        <p:spPr>
          <a:xfrm>
            <a:off x="478190" y="908503"/>
            <a:ext cx="11256610" cy="39471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352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25888" y="309596"/>
            <a:ext cx="12341886" cy="492988"/>
          </a:xfrm>
        </p:spPr>
        <p:txBody>
          <a:bodyPr>
            <a:normAutofit fontScale="90000"/>
          </a:bodyPr>
          <a:lstStyle/>
          <a:p>
            <a:r>
              <a:rPr lang="en-GB" dirty="0"/>
              <a:t>Key issue: Model standard care treatment effects 2/2</a:t>
            </a:r>
          </a:p>
        </p:txBody>
      </p:sp>
      <p:sp>
        <p:nvSpPr>
          <p:cNvPr id="4" name="Rectangle 3">
            <a:extLst>
              <a:ext uri="{FF2B5EF4-FFF2-40B4-BE49-F238E27FC236}">
                <a16:creationId xmlns:a16="http://schemas.microsoft.com/office/drawing/2014/main" id="{C9550F88-ADD4-C9F8-2AD4-800447E6EF69}"/>
              </a:ext>
            </a:extLst>
          </p:cNvPr>
          <p:cNvSpPr/>
          <p:nvPr/>
        </p:nvSpPr>
        <p:spPr>
          <a:xfrm>
            <a:off x="354651" y="1109304"/>
            <a:ext cx="11630676" cy="23196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Company</a:t>
            </a:r>
          </a:p>
          <a:p>
            <a:pPr marL="285750" indent="-285750">
              <a:buFont typeface="Arial" panose="020B0604020202020204" pitchFamily="34" charset="0"/>
              <a:buChar char="•"/>
            </a:pPr>
            <a:r>
              <a:rPr lang="en-GB" dirty="0">
                <a:solidFill>
                  <a:schemeClr val="tx1"/>
                </a:solidFill>
                <a:latin typeface="Lato" panose="020F0502020204030203" pitchFamily="34" charset="0"/>
              </a:rPr>
              <a:t>Long-term effectiveness beyond 6 months was modelled using two unmatched populations: EAP population for idebenone and CaRS I natural history population for SoC</a:t>
            </a:r>
          </a:p>
          <a:p>
            <a:pPr marL="285750" indent="-285750">
              <a:buFont typeface="Arial" panose="020B0604020202020204" pitchFamily="34" charset="0"/>
              <a:buChar char="•"/>
            </a:pPr>
            <a:r>
              <a:rPr lang="en-GB" dirty="0">
                <a:solidFill>
                  <a:schemeClr val="tx1"/>
                </a:solidFill>
                <a:latin typeface="Lato" panose="020F0502020204030203" pitchFamily="34" charset="0"/>
              </a:rPr>
              <a:t>Used CaRS I study because of similar baseline characteristics (age, sex, and mutation) with people in RHODOS</a:t>
            </a:r>
          </a:p>
          <a:p>
            <a:pPr marL="285750" indent="-285750">
              <a:buFont typeface="Arial" panose="020B0604020202020204" pitchFamily="34" charset="0"/>
              <a:buChar char="•"/>
            </a:pPr>
            <a:r>
              <a:rPr lang="en-GB" dirty="0">
                <a:solidFill>
                  <a:schemeClr val="tx1"/>
                </a:solidFill>
                <a:latin typeface="Lato" panose="020F0502020204030203" pitchFamily="34" charset="0"/>
              </a:rPr>
              <a:t>Variable follow time in CaRS I addressed using a “windowing approach” classifying patient observation in 3 months and LOCF approach used for missing data in CaRS I</a:t>
            </a:r>
          </a:p>
          <a:p>
            <a:pPr marL="285750" indent="-285750">
              <a:buFont typeface="Arial" panose="020B0604020202020204" pitchFamily="34" charset="0"/>
              <a:buChar char="•"/>
            </a:pPr>
            <a:r>
              <a:rPr lang="en-GB" dirty="0">
                <a:solidFill>
                  <a:schemeClr val="tx1"/>
                </a:solidFill>
                <a:latin typeface="Lato" panose="020F0502020204030203" pitchFamily="34" charset="0"/>
              </a:rPr>
              <a:t>Similar proportion achieving CRR at 6 months between RHODOS and CaRS I (10.3% vs. 8.1 respectively)</a:t>
            </a:r>
          </a:p>
          <a:p>
            <a:pPr marL="285750" indent="-285750">
              <a:buFont typeface="Arial" panose="020B0604020202020204" pitchFamily="34" charset="0"/>
              <a:buChar char="•"/>
            </a:pPr>
            <a:r>
              <a:rPr lang="en-GB" dirty="0">
                <a:solidFill>
                  <a:schemeClr val="tx1"/>
                </a:solidFill>
                <a:latin typeface="Lato" panose="020F0502020204030203" pitchFamily="34" charset="0"/>
              </a:rPr>
              <a:t>Considered despite heterogeneity, CaRS I is suitable for modelling SoC treatment effectiveness after RHODOS</a:t>
            </a:r>
          </a:p>
        </p:txBody>
      </p:sp>
      <p:sp>
        <p:nvSpPr>
          <p:cNvPr id="3" name="Rectangle 2">
            <a:extLst>
              <a:ext uri="{FF2B5EF4-FFF2-40B4-BE49-F238E27FC236}">
                <a16:creationId xmlns:a16="http://schemas.microsoft.com/office/drawing/2014/main" id="{49620474-C2E5-580C-28A5-FE5C3B89084A}"/>
              </a:ext>
            </a:extLst>
          </p:cNvPr>
          <p:cNvSpPr/>
          <p:nvPr/>
        </p:nvSpPr>
        <p:spPr>
          <a:xfrm>
            <a:off x="325888" y="3596050"/>
            <a:ext cx="11630676" cy="173175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EAG</a:t>
            </a:r>
          </a:p>
          <a:p>
            <a:pPr marL="285750" indent="-285750">
              <a:buFont typeface="Arial" panose="020B0604020202020204" pitchFamily="34" charset="0"/>
              <a:buChar char="•"/>
            </a:pPr>
            <a:r>
              <a:rPr lang="en-GB" dirty="0">
                <a:solidFill>
                  <a:schemeClr val="tx1"/>
                </a:solidFill>
                <a:latin typeface="Lato" panose="020F0502020204030203" pitchFamily="34" charset="0"/>
              </a:rPr>
              <a:t>EAG noted the availability of CARS-II data set and requested scenario using both CaRS studies </a:t>
            </a:r>
          </a:p>
          <a:p>
            <a:pPr marL="285750" indent="-285750">
              <a:buFont typeface="Arial" panose="020B0604020202020204" pitchFamily="34" charset="0"/>
              <a:buChar char="•"/>
            </a:pPr>
            <a:r>
              <a:rPr lang="en-GB" dirty="0">
                <a:solidFill>
                  <a:schemeClr val="tx1"/>
                </a:solidFill>
                <a:latin typeface="Lato" panose="020F0502020204030203" pitchFamily="34" charset="0"/>
              </a:rPr>
              <a:t>EAG considers that company’s provided scenario did not utilise all appropriate and available patient data</a:t>
            </a:r>
          </a:p>
          <a:p>
            <a:pPr marL="285750" indent="-285750">
              <a:buFont typeface="Arial" panose="020B0604020202020204" pitchFamily="34" charset="0"/>
              <a:buChar char="•"/>
            </a:pPr>
            <a:r>
              <a:rPr lang="en-GB" dirty="0">
                <a:solidFill>
                  <a:schemeClr val="tx1"/>
                </a:solidFill>
                <a:latin typeface="Lato" panose="020F0502020204030203" pitchFamily="34" charset="0"/>
              </a:rPr>
              <a:t>Approximately 80% of SoC patient observations were generated using LOCF by month 12 and 90% by month 21</a:t>
            </a:r>
          </a:p>
          <a:p>
            <a:pPr marL="285750" indent="-285750">
              <a:buFont typeface="Arial" panose="020B0604020202020204" pitchFamily="34" charset="0"/>
              <a:buChar char="•"/>
            </a:pPr>
            <a:r>
              <a:rPr lang="en-GB" dirty="0">
                <a:solidFill>
                  <a:schemeClr val="tx1"/>
                </a:solidFill>
                <a:latin typeface="Lato" panose="020F0502020204030203" pitchFamily="34" charset="0"/>
              </a:rPr>
              <a:t>EAG notes a difference in change in logMAR from baseline between clinical trials and model</a:t>
            </a:r>
          </a:p>
        </p:txBody>
      </p:sp>
      <p:pic>
        <p:nvPicPr>
          <p:cNvPr id="7" name="Picture 6" descr="Image showing the impact (large) of the issue on the results. ">
            <a:extLst>
              <a:ext uri="{FF2B5EF4-FFF2-40B4-BE49-F238E27FC236}">
                <a16:creationId xmlns:a16="http://schemas.microsoft.com/office/drawing/2014/main" id="{69B83251-ACFE-0ED1-BC81-F46C42B89AB9}"/>
              </a:ext>
              <a:ext uri="{C183D7F6-B498-43B3-948B-1728B52AA6E4}">
                <adec:decorative xmlns:adec="http://schemas.microsoft.com/office/drawing/2017/decorative" val="0"/>
              </a:ext>
            </a:extLst>
          </p:cNvPr>
          <p:cNvPicPr>
            <a:picLocks noChangeAspect="1"/>
          </p:cNvPicPr>
          <p:nvPr/>
        </p:nvPicPr>
        <p:blipFill rotWithShape="1">
          <a:blip r:embed="rId3"/>
          <a:srcRect l="16406" t="4575" r="14821" b="4613"/>
          <a:stretch/>
        </p:blipFill>
        <p:spPr>
          <a:xfrm>
            <a:off x="11146347" y="47934"/>
            <a:ext cx="971488" cy="860569"/>
          </a:xfrm>
          <a:prstGeom prst="rect">
            <a:avLst/>
          </a:prstGeom>
        </p:spPr>
      </p:pic>
      <p:sp>
        <p:nvSpPr>
          <p:cNvPr id="5" name="Rectangle 4" descr="Question to committee">
            <a:extLst>
              <a:ext uri="{FF2B5EF4-FFF2-40B4-BE49-F238E27FC236}">
                <a16:creationId xmlns:a16="http://schemas.microsoft.com/office/drawing/2014/main" id="{F293C4FA-6CE6-BEE9-1A15-B674089DEB66}"/>
              </a:ext>
            </a:extLst>
          </p:cNvPr>
          <p:cNvSpPr/>
          <p:nvPr/>
        </p:nvSpPr>
        <p:spPr>
          <a:xfrm>
            <a:off x="1586204" y="5963770"/>
            <a:ext cx="9167570" cy="42366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Lato" panose="020F0502020204030203" pitchFamily="34" charset="0"/>
              </a:rPr>
              <a:t> Which approach is more appropriate to inform the transition probabilities for SoC?</a:t>
            </a:r>
          </a:p>
        </p:txBody>
      </p:sp>
      <p:sp>
        <p:nvSpPr>
          <p:cNvPr id="6" name="TextBox 5">
            <a:extLst>
              <a:ext uri="{FF2B5EF4-FFF2-40B4-BE49-F238E27FC236}">
                <a16:creationId xmlns:a16="http://schemas.microsoft.com/office/drawing/2014/main" id="{12BABCA1-C57E-916B-D5C6-B204FB036943}"/>
              </a:ext>
            </a:extLst>
          </p:cNvPr>
          <p:cNvSpPr txBox="1"/>
          <p:nvPr/>
        </p:nvSpPr>
        <p:spPr>
          <a:xfrm>
            <a:off x="0" y="6519446"/>
            <a:ext cx="10503816" cy="338554"/>
          </a:xfrm>
          <a:prstGeom prst="rect">
            <a:avLst/>
          </a:prstGeom>
          <a:noFill/>
        </p:spPr>
        <p:txBody>
          <a:bodyPr wrap="square">
            <a:spAutoFit/>
          </a:bodyPr>
          <a:lstStyle/>
          <a:p>
            <a:r>
              <a:rPr lang="en-GB" sz="1600" dirty="0">
                <a:latin typeface="Lato" panose="020F0502020204030203" pitchFamily="34" charset="0"/>
              </a:rPr>
              <a:t>Abbreviations: </a:t>
            </a:r>
            <a:r>
              <a:rPr lang="en-GB" sz="1600" dirty="0">
                <a:solidFill>
                  <a:schemeClr val="tx1"/>
                </a:solidFill>
                <a:latin typeface="Lato" panose="020F0502020204030203" pitchFamily="34" charset="0"/>
              </a:rPr>
              <a:t>CaRS, case record survey; LOFC, last observation carried forward; SoC, standard of care;</a:t>
            </a:r>
            <a:r>
              <a:rPr lang="en-GB" sz="1600" dirty="0">
                <a:latin typeface="Lato" panose="020F0502020204030203" pitchFamily="34" charset="0"/>
              </a:rPr>
              <a:t> </a:t>
            </a:r>
          </a:p>
        </p:txBody>
      </p:sp>
    </p:spTree>
    <p:extLst>
      <p:ext uri="{BB962C8B-B14F-4D97-AF65-F5344CB8AC3E}">
        <p14:creationId xmlns:p14="http://schemas.microsoft.com/office/powerpoint/2010/main" val="404341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3BC1-1787-82CB-4CE6-80226C34E1D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B885F77-99F0-5FDC-310E-510D0D1AB189}"/>
              </a:ext>
            </a:extLst>
          </p:cNvPr>
          <p:cNvSpPr txBox="1">
            <a:spLocks noGrp="1"/>
          </p:cNvSpPr>
          <p:nvPr>
            <p:ph type="title" idx="4294967295"/>
          </p:nvPr>
        </p:nvSpPr>
        <p:spPr>
          <a:xfrm>
            <a:off x="170512" y="168308"/>
            <a:ext cx="11868495" cy="4920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Issue: Health-related quality of life </a:t>
            </a:r>
          </a:p>
        </p:txBody>
      </p:sp>
      <p:sp>
        <p:nvSpPr>
          <p:cNvPr id="32" name="Rectangle 31">
            <a:extLst>
              <a:ext uri="{FF2B5EF4-FFF2-40B4-BE49-F238E27FC236}">
                <a16:creationId xmlns:a16="http://schemas.microsoft.com/office/drawing/2014/main" id="{54515705-AF57-BF96-04EC-F6D3B125AEF8}"/>
              </a:ext>
            </a:extLst>
          </p:cNvPr>
          <p:cNvSpPr/>
          <p:nvPr/>
        </p:nvSpPr>
        <p:spPr>
          <a:xfrm>
            <a:off x="3807604" y="814987"/>
            <a:ext cx="8115743" cy="264135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a:ea typeface="Lato"/>
                <a:cs typeface="Lato"/>
              </a:rPr>
              <a:t>Company</a:t>
            </a:r>
          </a:p>
          <a:p>
            <a:pPr marL="285750" indent="-285750">
              <a:buFont typeface="Arial" panose="020B0604020202020204" pitchFamily="34" charset="0"/>
              <a:buChar char="•"/>
            </a:pPr>
            <a:r>
              <a:rPr lang="en-GB" dirty="0">
                <a:solidFill>
                  <a:schemeClr val="tx1"/>
                </a:solidFill>
                <a:latin typeface="Lato"/>
                <a:ea typeface="Lato"/>
                <a:cs typeface="Lato"/>
              </a:rPr>
              <a:t>Used utility values from Brown et al in line with previous TAs (HST 11, TA298, TA283 and ta294), derived from TTO of people with vision loss (n=325, vision loss due to a range of vitreoretinal diseases; age-related macular degeneration [33%] or diabetic retinopathy [33%])</a:t>
            </a:r>
            <a:endParaRPr lang="en-GB" dirty="0">
              <a:solidFill>
                <a:srgbClr val="FF0000"/>
              </a:solidFill>
              <a:latin typeface="Lato"/>
              <a:ea typeface="Lato"/>
              <a:cs typeface="Lato"/>
            </a:endParaRPr>
          </a:p>
          <a:p>
            <a:pPr marL="285750" indent="-285750">
              <a:buFont typeface="Arial" panose="020B0604020202020204" pitchFamily="34" charset="0"/>
              <a:buChar char="•"/>
            </a:pPr>
            <a:r>
              <a:rPr lang="en-GB" dirty="0">
                <a:solidFill>
                  <a:schemeClr val="tx1"/>
                </a:solidFill>
                <a:latin typeface="Lato"/>
                <a:ea typeface="Lato"/>
                <a:cs typeface="Lato"/>
              </a:rPr>
              <a:t>Values provided for best best-seeing eye and matched with logMAR range used in model and scenario analyses using alternative utility values (Lawrence et al, Rentz et al)</a:t>
            </a:r>
          </a:p>
          <a:p>
            <a:pPr marL="285750" indent="-285750">
              <a:buFont typeface="Arial" panose="020B0604020202020204" pitchFamily="34" charset="0"/>
              <a:buChar char="•"/>
            </a:pPr>
            <a:r>
              <a:rPr lang="en-GB" dirty="0">
                <a:solidFill>
                  <a:schemeClr val="tx1"/>
                </a:solidFill>
                <a:latin typeface="Lato"/>
                <a:ea typeface="Lato"/>
                <a:cs typeface="Lato"/>
              </a:rPr>
              <a:t>Applied 0.04 utility decrement  for LHON caregiver with logMAR &gt;1.0 </a:t>
            </a:r>
          </a:p>
        </p:txBody>
      </p:sp>
      <p:sp>
        <p:nvSpPr>
          <p:cNvPr id="5" name="TextBox 4">
            <a:extLst>
              <a:ext uri="{FF2B5EF4-FFF2-40B4-BE49-F238E27FC236}">
                <a16:creationId xmlns:a16="http://schemas.microsoft.com/office/drawing/2014/main" id="{FF4E90A1-A45D-2E3D-AFA3-7C46FC9971A8}"/>
              </a:ext>
            </a:extLst>
          </p:cNvPr>
          <p:cNvSpPr txBox="1"/>
          <p:nvPr/>
        </p:nvSpPr>
        <p:spPr>
          <a:xfrm>
            <a:off x="8976575" y="6093451"/>
            <a:ext cx="2860607" cy="369332"/>
          </a:xfrm>
          <a:prstGeom prst="rect">
            <a:avLst/>
          </a:prstGeom>
          <a:noFill/>
        </p:spPr>
        <p:txBody>
          <a:bodyPr wrap="square">
            <a:spAutoFit/>
          </a:bodyPr>
          <a:lstStyle/>
          <a:p>
            <a:r>
              <a:rPr lang="en-US" dirty="0">
                <a:solidFill>
                  <a:srgbClr val="FF40FF"/>
                </a:solidFill>
                <a:latin typeface="Lato" panose="020F0502020204030203" pitchFamily="34" charset="0"/>
                <a:hlinkClick r:id="rId3" action="ppaction://hlinksldjump"/>
              </a:rPr>
              <a:t>See supplementary slide</a:t>
            </a:r>
            <a:r>
              <a:rPr lang="en-US" dirty="0">
                <a:solidFill>
                  <a:srgbClr val="FF40FF"/>
                </a:solidFill>
                <a:latin typeface="Lato" panose="020F0502020204030203" pitchFamily="34" charset="0"/>
              </a:rPr>
              <a:t>s</a:t>
            </a:r>
            <a:endParaRPr lang="en-GB" dirty="0">
              <a:latin typeface="Lato" panose="020F0502020204030203" pitchFamily="34" charset="0"/>
            </a:endParaRPr>
          </a:p>
        </p:txBody>
      </p:sp>
      <p:sp>
        <p:nvSpPr>
          <p:cNvPr id="10" name="Rectangle 9">
            <a:extLst>
              <a:ext uri="{FF2B5EF4-FFF2-40B4-BE49-F238E27FC236}">
                <a16:creationId xmlns:a16="http://schemas.microsoft.com/office/drawing/2014/main" id="{35052A4F-4B38-B770-D6A6-0AC2AFE833CE}"/>
              </a:ext>
            </a:extLst>
          </p:cNvPr>
          <p:cNvSpPr/>
          <p:nvPr/>
        </p:nvSpPr>
        <p:spPr>
          <a:xfrm>
            <a:off x="3831116" y="3536957"/>
            <a:ext cx="8115743" cy="2059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panose="020F0502020204030203" pitchFamily="34" charset="0"/>
              </a:rPr>
              <a:t>EAG</a:t>
            </a:r>
          </a:p>
          <a:p>
            <a:pPr marL="285750" indent="-285750">
              <a:buFont typeface="Arial" panose="020B0604020202020204" pitchFamily="34" charset="0"/>
              <a:buChar char="•"/>
            </a:pPr>
            <a:r>
              <a:rPr lang="en-GB" dirty="0">
                <a:solidFill>
                  <a:schemeClr val="tx1"/>
                </a:solidFill>
                <a:latin typeface="Lato" panose="020F0502020204030203" pitchFamily="34" charset="0"/>
              </a:rPr>
              <a:t>Concerned Brown et al, lacked directly reported EQ-5D-3L, had a higher average age and was US-based data rather than people with LHON</a:t>
            </a:r>
            <a:endParaRPr lang="en-GB" dirty="0">
              <a:solidFill>
                <a:srgbClr val="FF0000"/>
              </a:solidFill>
              <a:latin typeface="Lato" panose="020F0502020204030203" pitchFamily="34" charset="0"/>
            </a:endParaRPr>
          </a:p>
          <a:p>
            <a:pPr marL="285750" indent="-285750">
              <a:buFont typeface="Arial" panose="020B0604020202020204" pitchFamily="34" charset="0"/>
              <a:buChar char="•"/>
            </a:pPr>
            <a:r>
              <a:rPr lang="en-GB" dirty="0">
                <a:solidFill>
                  <a:schemeClr val="tx1"/>
                </a:solidFill>
                <a:latin typeface="Lato" panose="020F0502020204030203" pitchFamily="34" charset="0"/>
              </a:rPr>
              <a:t>Lawrence et al utilities (EQ-5D values) preferable as based on LHON, UK specific, with lower average age and more appropriate </a:t>
            </a:r>
          </a:p>
          <a:p>
            <a:pPr marL="285750" indent="-285750">
              <a:buFont typeface="Arial" panose="020B0604020202020204" pitchFamily="34" charset="0"/>
              <a:buChar char="•"/>
            </a:pPr>
            <a:r>
              <a:rPr lang="en-GB" dirty="0">
                <a:solidFill>
                  <a:schemeClr val="tx1"/>
                </a:solidFill>
                <a:latin typeface="Lato" panose="020F0502020204030203" pitchFamily="34" charset="0"/>
              </a:rPr>
              <a:t>HST11- utility decrement should be applied to carers of children not adults</a:t>
            </a:r>
          </a:p>
          <a:p>
            <a:pPr marL="285750" indent="-285750">
              <a:buFont typeface="Arial" panose="020B0604020202020204" pitchFamily="34" charset="0"/>
              <a:buChar char="•"/>
            </a:pPr>
            <a:r>
              <a:rPr lang="en-GB" dirty="0">
                <a:solidFill>
                  <a:schemeClr val="tx1"/>
                </a:solidFill>
                <a:latin typeface="Lato" panose="020F0502020204030203" pitchFamily="34" charset="0"/>
              </a:rPr>
              <a:t>EAG preferred no caregiver disutility in its base case</a:t>
            </a:r>
          </a:p>
        </p:txBody>
      </p:sp>
      <p:graphicFrame>
        <p:nvGraphicFramePr>
          <p:cNvPr id="11" name="Table 10" descr="Table showing difference between the company's and EAG's sources of utility values. The company used Brown et al 1999 and the EAG used Lawrence et al 2023. ">
            <a:extLst>
              <a:ext uri="{FF2B5EF4-FFF2-40B4-BE49-F238E27FC236}">
                <a16:creationId xmlns:a16="http://schemas.microsoft.com/office/drawing/2014/main" id="{373706E3-4FD1-4778-4C89-94F55D9E7D9F}"/>
              </a:ext>
            </a:extLst>
          </p:cNvPr>
          <p:cNvGraphicFramePr>
            <a:graphicFrameLocks noGrp="1"/>
          </p:cNvGraphicFramePr>
          <p:nvPr>
            <p:extLst>
              <p:ext uri="{D42A27DB-BD31-4B8C-83A1-F6EECF244321}">
                <p14:modId xmlns:p14="http://schemas.microsoft.com/office/powerpoint/2010/main" val="3548123676"/>
              </p:ext>
            </p:extLst>
          </p:nvPr>
        </p:nvGraphicFramePr>
        <p:xfrm>
          <a:off x="170512" y="756252"/>
          <a:ext cx="3400591" cy="4769805"/>
        </p:xfrm>
        <a:graphic>
          <a:graphicData uri="http://schemas.openxmlformats.org/drawingml/2006/table">
            <a:tbl>
              <a:tblPr firstRow="1" bandRow="1">
                <a:tableStyleId>{073A0DAA-6AF3-43AB-8588-CEC1D06C72B9}</a:tableStyleId>
              </a:tblPr>
              <a:tblGrid>
                <a:gridCol w="991023">
                  <a:extLst>
                    <a:ext uri="{9D8B030D-6E8A-4147-A177-3AD203B41FA5}">
                      <a16:colId xmlns:a16="http://schemas.microsoft.com/office/drawing/2014/main" val="1326928810"/>
                    </a:ext>
                  </a:extLst>
                </a:gridCol>
                <a:gridCol w="1232344">
                  <a:extLst>
                    <a:ext uri="{9D8B030D-6E8A-4147-A177-3AD203B41FA5}">
                      <a16:colId xmlns:a16="http://schemas.microsoft.com/office/drawing/2014/main" val="2747124673"/>
                    </a:ext>
                  </a:extLst>
                </a:gridCol>
                <a:gridCol w="1177224">
                  <a:extLst>
                    <a:ext uri="{9D8B030D-6E8A-4147-A177-3AD203B41FA5}">
                      <a16:colId xmlns:a16="http://schemas.microsoft.com/office/drawing/2014/main" val="2521792972"/>
                    </a:ext>
                  </a:extLst>
                </a:gridCol>
              </a:tblGrid>
              <a:tr h="901185">
                <a:tc>
                  <a:txBody>
                    <a:bodyPr/>
                    <a:lstStyle/>
                    <a:p>
                      <a:pPr algn="ctr"/>
                      <a:r>
                        <a:rPr lang="en-GB" b="0" dirty="0">
                          <a:latin typeface="Lato" panose="020F0502020204030203" pitchFamily="34" charset="0"/>
                        </a:rPr>
                        <a:t>Brown et al 1999</a:t>
                      </a:r>
                    </a:p>
                  </a:txBody>
                  <a:tcPr/>
                </a:tc>
                <a:tc>
                  <a:txBody>
                    <a:bodyPr/>
                    <a:lstStyle/>
                    <a:p>
                      <a:pPr algn="ctr"/>
                      <a:r>
                        <a:rPr lang="en-GB" b="0" dirty="0">
                          <a:latin typeface="Lato" panose="020F0502020204030203" pitchFamily="34" charset="0"/>
                        </a:rPr>
                        <a:t>Health state</a:t>
                      </a:r>
                    </a:p>
                  </a:txBody>
                  <a:tcPr/>
                </a:tc>
                <a:tc>
                  <a:txBody>
                    <a:bodyPr/>
                    <a:lstStyle/>
                    <a:p>
                      <a:pPr algn="ctr"/>
                      <a:r>
                        <a:rPr lang="en-GB" b="0" dirty="0">
                          <a:latin typeface="Lato" panose="020F0502020204030203" pitchFamily="34" charset="0"/>
                        </a:rPr>
                        <a:t>Lawrence et al 2023</a:t>
                      </a:r>
                    </a:p>
                  </a:txBody>
                  <a:tcPr/>
                </a:tc>
                <a:extLst>
                  <a:ext uri="{0D108BD9-81ED-4DB2-BD59-A6C34878D82A}">
                    <a16:rowId xmlns:a16="http://schemas.microsoft.com/office/drawing/2014/main" val="104642630"/>
                  </a:ext>
                </a:extLst>
              </a:tr>
              <a:tr h="619063">
                <a:tc>
                  <a:txBody>
                    <a:bodyPr/>
                    <a:lstStyle/>
                    <a:p>
                      <a:pPr algn="ctr">
                        <a:lnSpc>
                          <a:spcPct val="120000"/>
                        </a:lnSpc>
                        <a:spcBef>
                          <a:spcPts val="200"/>
                        </a:spcBef>
                        <a:spcAft>
                          <a:spcPts val="200"/>
                        </a:spcAft>
                      </a:pPr>
                      <a:r>
                        <a:rPr lang="en-GB" sz="1800" b="0" dirty="0">
                          <a:solidFill>
                            <a:schemeClr val="tx1"/>
                          </a:solidFill>
                          <a:effectLst/>
                          <a:latin typeface="Lato" panose="020F0502020204030203" pitchFamily="34" charset="0"/>
                        </a:rPr>
                        <a:t>0.84</a:t>
                      </a:r>
                      <a:endParaRPr lang="en-GB" sz="1800" b="0"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pPr>
                      <a:r>
                        <a:rPr lang="en-GB" sz="1800" b="1" dirty="0">
                          <a:solidFill>
                            <a:schemeClr val="tx1"/>
                          </a:solidFill>
                          <a:effectLst/>
                          <a:latin typeface="Lato" panose="020F0502020204030203" pitchFamily="34" charset="0"/>
                        </a:rPr>
                        <a:t>logMAR &lt;0.3</a:t>
                      </a:r>
                      <a:endParaRPr lang="en-GB" sz="1800" b="1" dirty="0">
                        <a:solidFill>
                          <a:schemeClr val="tx1"/>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GB" sz="1800" b="0" u="none" strike="noStrike" dirty="0">
                          <a:solidFill>
                            <a:schemeClr val="tx1"/>
                          </a:solidFill>
                          <a:effectLst/>
                          <a:latin typeface="Lato" panose="020F0502020204030203" pitchFamily="34" charset="0"/>
                        </a:rPr>
                        <a:t>0.79</a:t>
                      </a:r>
                      <a:endParaRPr lang="en-GB" sz="1800" b="0" i="0" u="none" strike="noStrike" dirty="0">
                        <a:solidFill>
                          <a:schemeClr val="tx1"/>
                        </a:solidFill>
                        <a:effectLst/>
                        <a:latin typeface="Lato" panose="020F0502020204030203" pitchFamily="34" charset="0"/>
                      </a:endParaRPr>
                    </a:p>
                  </a:txBody>
                  <a:tcPr marL="0" marR="0" marT="0" marB="0" anchor="ctr"/>
                </a:tc>
                <a:extLst>
                  <a:ext uri="{0D108BD9-81ED-4DB2-BD59-A6C34878D82A}">
                    <a16:rowId xmlns:a16="http://schemas.microsoft.com/office/drawing/2014/main" val="2056213298"/>
                  </a:ext>
                </a:extLst>
              </a:tr>
              <a:tr h="619063">
                <a:tc>
                  <a:txBody>
                    <a:bodyPr/>
                    <a:lstStyle/>
                    <a:p>
                      <a:pPr algn="ctr">
                        <a:lnSpc>
                          <a:spcPct val="120000"/>
                        </a:lnSpc>
                        <a:spcBef>
                          <a:spcPts val="200"/>
                        </a:spcBef>
                        <a:spcAft>
                          <a:spcPts val="200"/>
                        </a:spcAft>
                      </a:pPr>
                      <a:r>
                        <a:rPr lang="en-GB" sz="1800" dirty="0">
                          <a:effectLst/>
                          <a:latin typeface="Lato" panose="020F0502020204030203" pitchFamily="34" charset="0"/>
                        </a:rPr>
                        <a:t>0.77</a:t>
                      </a:r>
                      <a:endParaRPr lang="en-GB" sz="1800"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pPr>
                      <a:r>
                        <a:rPr lang="en-GB" sz="1800" b="1" dirty="0">
                          <a:effectLst/>
                          <a:latin typeface="Lato" panose="020F0502020204030203" pitchFamily="34" charset="0"/>
                        </a:rPr>
                        <a:t>logMAR 0.3 to 0.6</a:t>
                      </a:r>
                      <a:endParaRPr lang="en-GB" sz="1800" b="1"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GB" sz="1800" b="0" u="none" strike="noStrike" dirty="0">
                          <a:effectLst/>
                          <a:latin typeface="Lato" panose="020F0502020204030203" pitchFamily="34" charset="0"/>
                        </a:rPr>
                        <a:t>0.60</a:t>
                      </a:r>
                      <a:endParaRPr lang="en-GB" sz="1800" b="0" i="0" u="none" strike="noStrike" dirty="0">
                        <a:effectLst/>
                        <a:latin typeface="Lato" panose="020F0502020204030203" pitchFamily="34" charset="0"/>
                      </a:endParaRPr>
                    </a:p>
                  </a:txBody>
                  <a:tcPr marL="0" marR="0" marT="0" marB="0" anchor="ctr"/>
                </a:tc>
                <a:extLst>
                  <a:ext uri="{0D108BD9-81ED-4DB2-BD59-A6C34878D82A}">
                    <a16:rowId xmlns:a16="http://schemas.microsoft.com/office/drawing/2014/main" val="3240375599"/>
                  </a:ext>
                </a:extLst>
              </a:tr>
              <a:tr h="619063">
                <a:tc>
                  <a:txBody>
                    <a:bodyPr/>
                    <a:lstStyle/>
                    <a:p>
                      <a:pPr algn="ctr">
                        <a:lnSpc>
                          <a:spcPct val="120000"/>
                        </a:lnSpc>
                        <a:spcBef>
                          <a:spcPts val="200"/>
                        </a:spcBef>
                        <a:spcAft>
                          <a:spcPts val="200"/>
                        </a:spcAft>
                      </a:pPr>
                      <a:r>
                        <a:rPr lang="en-GB" sz="1800" dirty="0">
                          <a:effectLst/>
                          <a:latin typeface="Lato" panose="020F0502020204030203" pitchFamily="34" charset="0"/>
                        </a:rPr>
                        <a:t>0.67</a:t>
                      </a:r>
                      <a:endParaRPr lang="en-GB" sz="1800"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pPr>
                      <a:r>
                        <a:rPr lang="en-GB" sz="1800" b="1" dirty="0">
                          <a:effectLst/>
                          <a:latin typeface="Lato" panose="020F0502020204030203" pitchFamily="34" charset="0"/>
                        </a:rPr>
                        <a:t>logMAR 0.6 to 1.0</a:t>
                      </a:r>
                      <a:endParaRPr lang="en-GB" sz="1800" b="1"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GB" sz="1800" b="0" u="none" strike="noStrike" dirty="0">
                          <a:effectLst/>
                          <a:latin typeface="Lato" panose="020F0502020204030203" pitchFamily="34" charset="0"/>
                        </a:rPr>
                        <a:t>0.60</a:t>
                      </a:r>
                      <a:endParaRPr lang="en-GB" sz="1800" b="0" i="0" u="none" strike="noStrike" dirty="0">
                        <a:effectLst/>
                        <a:latin typeface="Lato" panose="020F0502020204030203" pitchFamily="34" charset="0"/>
                      </a:endParaRPr>
                    </a:p>
                  </a:txBody>
                  <a:tcPr marL="0" marR="0" marT="0" marB="0" anchor="ctr"/>
                </a:tc>
                <a:extLst>
                  <a:ext uri="{0D108BD9-81ED-4DB2-BD59-A6C34878D82A}">
                    <a16:rowId xmlns:a16="http://schemas.microsoft.com/office/drawing/2014/main" val="2510079455"/>
                  </a:ext>
                </a:extLst>
              </a:tr>
              <a:tr h="619063">
                <a:tc>
                  <a:txBody>
                    <a:bodyPr/>
                    <a:lstStyle/>
                    <a:p>
                      <a:pPr algn="ctr">
                        <a:lnSpc>
                          <a:spcPct val="120000"/>
                        </a:lnSpc>
                        <a:spcBef>
                          <a:spcPts val="200"/>
                        </a:spcBef>
                        <a:spcAft>
                          <a:spcPts val="200"/>
                        </a:spcAft>
                      </a:pPr>
                      <a:r>
                        <a:rPr lang="en-GB" sz="1800" dirty="0">
                          <a:effectLst/>
                          <a:latin typeface="Lato" panose="020F0502020204030203" pitchFamily="34" charset="0"/>
                        </a:rPr>
                        <a:t>0.63</a:t>
                      </a:r>
                      <a:endParaRPr lang="en-GB" sz="1800"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pPr>
                      <a:r>
                        <a:rPr lang="en-GB" sz="1800" b="1" dirty="0">
                          <a:effectLst/>
                          <a:latin typeface="Lato" panose="020F0502020204030203" pitchFamily="34" charset="0"/>
                        </a:rPr>
                        <a:t>logMAR 1.0 to 1.3</a:t>
                      </a:r>
                      <a:endParaRPr lang="en-GB" sz="1800" b="1"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GB" sz="1800" b="0" u="none" strike="noStrike" dirty="0">
                          <a:effectLst/>
                          <a:latin typeface="Lato" panose="020F0502020204030203" pitchFamily="34" charset="0"/>
                        </a:rPr>
                        <a:t>0.46*</a:t>
                      </a:r>
                      <a:endParaRPr lang="en-GB" sz="1800" b="0" i="0" u="none" strike="noStrike" dirty="0">
                        <a:effectLst/>
                        <a:latin typeface="Lato" panose="020F0502020204030203" pitchFamily="34" charset="0"/>
                      </a:endParaRPr>
                    </a:p>
                  </a:txBody>
                  <a:tcPr marL="0" marR="0" marT="0" marB="0" anchor="ctr"/>
                </a:tc>
                <a:extLst>
                  <a:ext uri="{0D108BD9-81ED-4DB2-BD59-A6C34878D82A}">
                    <a16:rowId xmlns:a16="http://schemas.microsoft.com/office/drawing/2014/main" val="371709697"/>
                  </a:ext>
                </a:extLst>
              </a:tr>
              <a:tr h="619063">
                <a:tc>
                  <a:txBody>
                    <a:bodyPr/>
                    <a:lstStyle/>
                    <a:p>
                      <a:pPr algn="ctr">
                        <a:lnSpc>
                          <a:spcPct val="120000"/>
                        </a:lnSpc>
                        <a:spcBef>
                          <a:spcPts val="200"/>
                        </a:spcBef>
                        <a:spcAft>
                          <a:spcPts val="200"/>
                        </a:spcAft>
                      </a:pPr>
                      <a:r>
                        <a:rPr lang="en-GB" sz="1800" dirty="0">
                          <a:effectLst/>
                          <a:latin typeface="Lato" panose="020F0502020204030203" pitchFamily="34" charset="0"/>
                        </a:rPr>
                        <a:t>0.54</a:t>
                      </a:r>
                      <a:endParaRPr lang="en-GB" sz="1800"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pPr>
                      <a:r>
                        <a:rPr lang="en-GB" sz="1800" b="1" dirty="0">
                          <a:effectLst/>
                          <a:latin typeface="Lato" panose="020F0502020204030203" pitchFamily="34" charset="0"/>
                        </a:rPr>
                        <a:t>logMAR 1.3 to 1.7</a:t>
                      </a:r>
                      <a:endParaRPr lang="en-GB" sz="1800" b="1"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fontAlgn="ctr"/>
                      <a:r>
                        <a:rPr lang="en-GB" sz="1800" b="0" u="none" strike="noStrike" dirty="0">
                          <a:effectLst/>
                          <a:latin typeface="Lato" panose="020F0502020204030203" pitchFamily="34" charset="0"/>
                        </a:rPr>
                        <a:t>0.46*</a:t>
                      </a:r>
                      <a:endParaRPr lang="en-GB" sz="1800" b="0" i="0" u="none" strike="noStrike" dirty="0">
                        <a:effectLst/>
                        <a:latin typeface="Lato" panose="020F0502020204030203" pitchFamily="34" charset="0"/>
                      </a:endParaRPr>
                    </a:p>
                  </a:txBody>
                  <a:tcPr marL="0" marR="0" marT="0" marB="0" anchor="ctr"/>
                </a:tc>
                <a:extLst>
                  <a:ext uri="{0D108BD9-81ED-4DB2-BD59-A6C34878D82A}">
                    <a16:rowId xmlns:a16="http://schemas.microsoft.com/office/drawing/2014/main" val="4179665313"/>
                  </a:ext>
                </a:extLst>
              </a:tr>
              <a:tr h="360474">
                <a:tc>
                  <a:txBody>
                    <a:bodyPr/>
                    <a:lstStyle/>
                    <a:p>
                      <a:pPr algn="ctr">
                        <a:lnSpc>
                          <a:spcPct val="120000"/>
                        </a:lnSpc>
                        <a:spcBef>
                          <a:spcPts val="200"/>
                        </a:spcBef>
                        <a:spcAft>
                          <a:spcPts val="200"/>
                        </a:spcAft>
                      </a:pPr>
                      <a:r>
                        <a:rPr lang="en-GB" sz="1800" dirty="0">
                          <a:effectLst/>
                          <a:latin typeface="Lato" panose="020F0502020204030203" pitchFamily="34" charset="0"/>
                        </a:rPr>
                        <a:t>0.52</a:t>
                      </a:r>
                      <a:endParaRPr lang="en-GB" sz="1800"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pPr>
                      <a:r>
                        <a:rPr lang="en-GB" sz="1800" b="1" dirty="0">
                          <a:effectLst/>
                          <a:latin typeface="Lato" panose="020F0502020204030203" pitchFamily="34" charset="0"/>
                        </a:rPr>
                        <a:t>CF</a:t>
                      </a:r>
                      <a:endParaRPr lang="en-GB" sz="1800" b="1"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latin typeface="Lato" panose="020F0502020204030203" pitchFamily="34" charset="0"/>
                        </a:rPr>
                        <a:t>0.31*</a:t>
                      </a:r>
                    </a:p>
                  </a:txBody>
                  <a:tcPr/>
                </a:tc>
                <a:extLst>
                  <a:ext uri="{0D108BD9-81ED-4DB2-BD59-A6C34878D82A}">
                    <a16:rowId xmlns:a16="http://schemas.microsoft.com/office/drawing/2014/main" val="3715591905"/>
                  </a:ext>
                </a:extLst>
              </a:tr>
              <a:tr h="360474">
                <a:tc>
                  <a:txBody>
                    <a:bodyPr/>
                    <a:lstStyle/>
                    <a:p>
                      <a:pPr algn="ctr">
                        <a:lnSpc>
                          <a:spcPct val="120000"/>
                        </a:lnSpc>
                        <a:spcBef>
                          <a:spcPts val="200"/>
                        </a:spcBef>
                        <a:spcAft>
                          <a:spcPts val="200"/>
                        </a:spcAft>
                      </a:pPr>
                      <a:r>
                        <a:rPr lang="en-GB" sz="1800" dirty="0">
                          <a:effectLst/>
                          <a:latin typeface="Lato" panose="020F0502020204030203" pitchFamily="34" charset="0"/>
                        </a:rPr>
                        <a:t>0.35</a:t>
                      </a:r>
                      <a:endParaRPr lang="en-GB" sz="1800"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Bef>
                          <a:spcPts val="200"/>
                        </a:spcBef>
                        <a:spcAft>
                          <a:spcPts val="200"/>
                        </a:spcAft>
                      </a:pPr>
                      <a:r>
                        <a:rPr lang="en-GB" sz="1800" b="1" dirty="0">
                          <a:effectLst/>
                          <a:latin typeface="Lato" panose="020F0502020204030203" pitchFamily="34" charset="0"/>
                        </a:rPr>
                        <a:t>HM/LP</a:t>
                      </a:r>
                      <a:endParaRPr lang="en-GB" sz="1800" b="1" dirty="0">
                        <a:effectLst/>
                        <a:latin typeface="Lato" panose="020F0502020204030203"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800" dirty="0">
                          <a:latin typeface="Lato" panose="020F0502020204030203" pitchFamily="34" charset="0"/>
                        </a:rPr>
                        <a:t>0.31*</a:t>
                      </a:r>
                    </a:p>
                  </a:txBody>
                  <a:tcPr/>
                </a:tc>
                <a:extLst>
                  <a:ext uri="{0D108BD9-81ED-4DB2-BD59-A6C34878D82A}">
                    <a16:rowId xmlns:a16="http://schemas.microsoft.com/office/drawing/2014/main" val="3566211745"/>
                  </a:ext>
                </a:extLst>
              </a:tr>
            </a:tbl>
          </a:graphicData>
        </a:graphic>
      </p:graphicFrame>
      <p:sp>
        <p:nvSpPr>
          <p:cNvPr id="3" name="Rectangle 2" descr="Question to committee">
            <a:extLst>
              <a:ext uri="{FF2B5EF4-FFF2-40B4-BE49-F238E27FC236}">
                <a16:creationId xmlns:a16="http://schemas.microsoft.com/office/drawing/2014/main" id="{8974A30B-6CBD-6483-DEFD-91EF7D6E8375}"/>
              </a:ext>
            </a:extLst>
          </p:cNvPr>
          <p:cNvSpPr/>
          <p:nvPr/>
        </p:nvSpPr>
        <p:spPr>
          <a:xfrm>
            <a:off x="3831116" y="5596507"/>
            <a:ext cx="6855424" cy="6157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p>
            <a:r>
              <a:rPr lang="en-GB" dirty="0">
                <a:solidFill>
                  <a:schemeClr val="tx1"/>
                </a:solidFill>
                <a:latin typeface="Lato" panose="020F0502020204030203" pitchFamily="34" charset="0"/>
                <a:ea typeface="Lato"/>
                <a:cs typeface="Lato"/>
              </a:rPr>
              <a:t>Which utility values are more appropriate for decision making?</a:t>
            </a:r>
          </a:p>
          <a:p>
            <a:r>
              <a:rPr lang="en-GB" dirty="0">
                <a:solidFill>
                  <a:schemeClr val="tx1"/>
                </a:solidFill>
                <a:latin typeface="Lato" panose="020F0502020204030203" pitchFamily="34" charset="0"/>
                <a:ea typeface="Lato"/>
                <a:cs typeface="Lato"/>
              </a:rPr>
              <a:t>Should caregiver disutility be applied?</a:t>
            </a:r>
          </a:p>
        </p:txBody>
      </p:sp>
      <p:sp>
        <p:nvSpPr>
          <p:cNvPr id="2" name="TextBox 1">
            <a:extLst>
              <a:ext uri="{FF2B5EF4-FFF2-40B4-BE49-F238E27FC236}">
                <a16:creationId xmlns:a16="http://schemas.microsoft.com/office/drawing/2014/main" id="{E31BA3B9-BF1B-7D39-CFF6-88A3B536053C}"/>
              </a:ext>
            </a:extLst>
          </p:cNvPr>
          <p:cNvSpPr txBox="1"/>
          <p:nvPr/>
        </p:nvSpPr>
        <p:spPr>
          <a:xfrm>
            <a:off x="170512" y="6401868"/>
            <a:ext cx="12055798" cy="523220"/>
          </a:xfrm>
          <a:prstGeom prst="rect">
            <a:avLst/>
          </a:prstGeom>
          <a:noFill/>
        </p:spPr>
        <p:txBody>
          <a:bodyPr wrap="square">
            <a:spAutoFit/>
          </a:bodyPr>
          <a:lstStyle/>
          <a:p>
            <a:r>
              <a:rPr lang="en-GB" sz="1400" dirty="0">
                <a:latin typeface="Lato" panose="020F0502020204030203" pitchFamily="34" charset="0"/>
              </a:rPr>
              <a:t>Abbreviations: CF, count fingers, HM, hand motion; HST, highly specialised technology  LHON, Leber’s hereditary optic neuropathy; TA, technology appraisal; TTO, time-trade off; VF, visual function</a:t>
            </a:r>
          </a:p>
        </p:txBody>
      </p:sp>
      <p:pic>
        <p:nvPicPr>
          <p:cNvPr id="4" name="Picture 3" descr="Image showing the impact (small) of the issue on the results. ">
            <a:extLst>
              <a:ext uri="{FF2B5EF4-FFF2-40B4-BE49-F238E27FC236}">
                <a16:creationId xmlns:a16="http://schemas.microsoft.com/office/drawing/2014/main" id="{35C88799-F4FA-4770-D02A-951C35EE793A}"/>
              </a:ext>
              <a:ext uri="{C183D7F6-B498-43B3-948B-1728B52AA6E4}">
                <adec:decorative xmlns:adec="http://schemas.microsoft.com/office/drawing/2017/decorative" val="0"/>
              </a:ext>
            </a:extLst>
          </p:cNvPr>
          <p:cNvPicPr>
            <a:picLocks/>
          </p:cNvPicPr>
          <p:nvPr/>
        </p:nvPicPr>
        <p:blipFill rotWithShape="1">
          <a:blip r:embed="rId4"/>
          <a:srcRect l="15651" t="4371" r="14330" b="4307"/>
          <a:stretch/>
        </p:blipFill>
        <p:spPr>
          <a:xfrm rot="207720">
            <a:off x="11494111" y="6739"/>
            <a:ext cx="686142" cy="729460"/>
          </a:xfrm>
          <a:prstGeom prst="rect">
            <a:avLst/>
          </a:prstGeom>
        </p:spPr>
      </p:pic>
      <p:sp>
        <p:nvSpPr>
          <p:cNvPr id="7" name="TextBox 6">
            <a:extLst>
              <a:ext uri="{FF2B5EF4-FFF2-40B4-BE49-F238E27FC236}">
                <a16:creationId xmlns:a16="http://schemas.microsoft.com/office/drawing/2014/main" id="{449B56C9-8A71-1149-C0BF-35123B410FA4}"/>
              </a:ext>
            </a:extLst>
          </p:cNvPr>
          <p:cNvSpPr txBox="1"/>
          <p:nvPr/>
        </p:nvSpPr>
        <p:spPr>
          <a:xfrm>
            <a:off x="116025" y="5493724"/>
            <a:ext cx="3691579" cy="584775"/>
          </a:xfrm>
          <a:prstGeom prst="rect">
            <a:avLst/>
          </a:prstGeom>
          <a:noFill/>
        </p:spPr>
        <p:txBody>
          <a:bodyPr wrap="square" rtlCol="0">
            <a:spAutoFit/>
          </a:bodyPr>
          <a:lstStyle/>
          <a:p>
            <a:r>
              <a:rPr lang="en-GB" sz="1600" dirty="0"/>
              <a:t>* including 0.04 carer disutility decrement</a:t>
            </a:r>
          </a:p>
        </p:txBody>
      </p:sp>
    </p:spTree>
    <p:extLst>
      <p:ext uri="{BB962C8B-B14F-4D97-AF65-F5344CB8AC3E}">
        <p14:creationId xmlns:p14="http://schemas.microsoft.com/office/powerpoint/2010/main" val="71475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F77A3D-D926-7431-A449-5012937458D9}"/>
              </a:ext>
            </a:extLst>
          </p:cNvPr>
          <p:cNvSpPr txBox="1">
            <a:spLocks noGrp="1"/>
          </p:cNvSpPr>
          <p:nvPr>
            <p:ph type="title" idx="4294967295"/>
          </p:nvPr>
        </p:nvSpPr>
        <p:spPr>
          <a:xfrm>
            <a:off x="323505" y="276900"/>
            <a:ext cx="11134147" cy="7162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Issue: Health state resource cost 1/2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EAG considers proportions used in company’s base case to be highly uncertain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2" name="Rectangle 31" descr="Backgound of the issue around the health care resource use. Company included costs for blindness-associated health states, varying by logMAR from Meads et al in line with previous TAs&#10;Meads et al was not LHON specific and in older population (classed as blind), for logMAR&gt;1 a survey of  non-UK resource use was validated by UK clinical experts&#10;">
            <a:extLst>
              <a:ext uri="{FF2B5EF4-FFF2-40B4-BE49-F238E27FC236}">
                <a16:creationId xmlns:a16="http://schemas.microsoft.com/office/drawing/2014/main" id="{4423FAC9-BAA5-411F-E9CE-445B234CF3C2}"/>
              </a:ext>
            </a:extLst>
          </p:cNvPr>
          <p:cNvSpPr/>
          <p:nvPr/>
        </p:nvSpPr>
        <p:spPr>
          <a:xfrm>
            <a:off x="395879" y="1172184"/>
            <a:ext cx="11400242" cy="140119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a:ea typeface="Lato"/>
                <a:cs typeface="Lato"/>
              </a:rPr>
              <a:t>Company</a:t>
            </a:r>
          </a:p>
          <a:p>
            <a:pPr marL="285750" indent="-285750">
              <a:buFont typeface="Arial" panose="020B0604020202020204" pitchFamily="34" charset="0"/>
              <a:buChar char="•"/>
            </a:pPr>
            <a:r>
              <a:rPr lang="en-GB" dirty="0">
                <a:solidFill>
                  <a:schemeClr val="tx1"/>
                </a:solidFill>
                <a:latin typeface="Lato"/>
                <a:ea typeface="Lato"/>
                <a:cs typeface="Lato"/>
              </a:rPr>
              <a:t>Company included costs for blindness-associated health states, varying by logMAR from Meads et al in line with previous TAs</a:t>
            </a:r>
          </a:p>
          <a:p>
            <a:pPr marL="285750" indent="-285750">
              <a:buFont typeface="Arial" panose="020B0604020202020204" pitchFamily="34" charset="0"/>
              <a:buChar char="•"/>
            </a:pPr>
            <a:r>
              <a:rPr lang="en-GB" dirty="0">
                <a:solidFill>
                  <a:schemeClr val="tx1"/>
                </a:solidFill>
                <a:latin typeface="Lato"/>
                <a:ea typeface="Lato"/>
                <a:cs typeface="Lato"/>
              </a:rPr>
              <a:t>Meads et al was not LHON specific and in older population (classed as blind), for logMAR&gt;1 a survey of  non-UK resource use was validated by UK clinical experts</a:t>
            </a:r>
            <a:endParaRPr lang="en-GB" u="sng" dirty="0">
              <a:solidFill>
                <a:schemeClr val="tx1"/>
              </a:solidFill>
              <a:highlight>
                <a:srgbClr val="00FFFF"/>
              </a:highlight>
              <a:latin typeface="Lato"/>
              <a:ea typeface="Lato"/>
              <a:cs typeface="Lato"/>
            </a:endParaRPr>
          </a:p>
        </p:txBody>
      </p:sp>
      <p:sp>
        <p:nvSpPr>
          <p:cNvPr id="4" name="Rectangle 3">
            <a:extLst>
              <a:ext uri="{FF2B5EF4-FFF2-40B4-BE49-F238E27FC236}">
                <a16:creationId xmlns:a16="http://schemas.microsoft.com/office/drawing/2014/main" id="{4423FAC9-BAA5-411F-E9CE-445B234CF3C2}"/>
              </a:ext>
            </a:extLst>
          </p:cNvPr>
          <p:cNvSpPr/>
          <p:nvPr/>
        </p:nvSpPr>
        <p:spPr>
          <a:xfrm>
            <a:off x="421880" y="2700392"/>
            <a:ext cx="11400242" cy="309627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a:ea typeface="Lato"/>
                <a:cs typeface="Lato"/>
              </a:rPr>
              <a:t>EAG</a:t>
            </a:r>
          </a:p>
          <a:p>
            <a:pPr marL="285750" indent="-285750">
              <a:buFont typeface="Arial" panose="020B0604020202020204" pitchFamily="34" charset="0"/>
              <a:buChar char="•"/>
            </a:pPr>
            <a:r>
              <a:rPr lang="en-GB" dirty="0">
                <a:solidFill>
                  <a:schemeClr val="tx1"/>
                </a:solidFill>
                <a:latin typeface="Lato"/>
                <a:ea typeface="Lato"/>
                <a:cs typeface="Lato"/>
              </a:rPr>
              <a:t>Noted proportion of people expected to require each resource based Meads et al, and applied to people who are classified as blind</a:t>
            </a:r>
          </a:p>
          <a:p>
            <a:pPr marL="285750" indent="-285750">
              <a:buFont typeface="Arial" panose="020B0604020202020204" pitchFamily="34" charset="0"/>
              <a:buChar char="•"/>
            </a:pPr>
            <a:r>
              <a:rPr lang="en-GB" dirty="0">
                <a:solidFill>
                  <a:schemeClr val="tx1"/>
                </a:solidFill>
                <a:latin typeface="Lato"/>
                <a:ea typeface="Lato"/>
                <a:cs typeface="Lato"/>
              </a:rPr>
              <a:t>Requested a scenario analysis using Meads et al proportions only for people with logMAR &gt;1, but company considered it inappropriate and applied clinical expert estimates for health states</a:t>
            </a:r>
          </a:p>
          <a:p>
            <a:pPr marL="285750" indent="-285750">
              <a:buFont typeface="Arial" panose="020B0604020202020204" pitchFamily="34" charset="0"/>
              <a:buChar char="•"/>
            </a:pPr>
            <a:r>
              <a:rPr lang="en-GB" dirty="0">
                <a:solidFill>
                  <a:schemeClr val="tx1"/>
                </a:solidFill>
                <a:latin typeface="Lato"/>
                <a:ea typeface="Lato"/>
                <a:cs typeface="Lato"/>
              </a:rPr>
              <a:t>Uncertainty in experts’ estimates and noted a wide range between highest and lowest estimates for many resources</a:t>
            </a:r>
          </a:p>
          <a:p>
            <a:pPr marL="285750" indent="-285750">
              <a:buFont typeface="Arial" panose="020B0604020202020204" pitchFamily="34" charset="0"/>
              <a:buChar char="•"/>
            </a:pPr>
            <a:r>
              <a:rPr lang="en-GB" dirty="0">
                <a:solidFill>
                  <a:schemeClr val="tx1"/>
                </a:solidFill>
                <a:latin typeface="Lato"/>
                <a:ea typeface="Lato"/>
                <a:cs typeface="Lato"/>
              </a:rPr>
              <a:t>More appropriate to use estimates from Meads et al and applied to people logMAR&gt;1:</a:t>
            </a:r>
          </a:p>
          <a:p>
            <a:pPr marL="742950" lvl="1" indent="-285750">
              <a:buFont typeface="Courier New" panose="02070309020205020404" pitchFamily="49" charset="0"/>
              <a:buChar char="o"/>
            </a:pPr>
            <a:r>
              <a:rPr lang="en-GB" dirty="0">
                <a:solidFill>
                  <a:schemeClr val="tx1"/>
                </a:solidFill>
                <a:latin typeface="Lato"/>
                <a:ea typeface="Lato"/>
                <a:cs typeface="Lato"/>
              </a:rPr>
              <a:t>except depression costs applied to all health states </a:t>
            </a:r>
          </a:p>
          <a:p>
            <a:pPr marL="742950" lvl="1" indent="-285750">
              <a:buFont typeface="Courier New" panose="02070309020205020404" pitchFamily="49" charset="0"/>
              <a:buChar char="o"/>
            </a:pPr>
            <a:r>
              <a:rPr lang="en-GB" dirty="0">
                <a:solidFill>
                  <a:schemeClr val="tx1"/>
                </a:solidFill>
                <a:latin typeface="Lato"/>
                <a:ea typeface="Lato"/>
                <a:cs typeface="Lato"/>
              </a:rPr>
              <a:t>costs for low vision aids and blind registration, supportive living and depression as a one-off cost in first year and hospitalisation costs to those with injurious falls</a:t>
            </a:r>
          </a:p>
        </p:txBody>
      </p:sp>
      <p:sp>
        <p:nvSpPr>
          <p:cNvPr id="3" name="TextBox 2">
            <a:extLst>
              <a:ext uri="{FF2B5EF4-FFF2-40B4-BE49-F238E27FC236}">
                <a16:creationId xmlns:a16="http://schemas.microsoft.com/office/drawing/2014/main" id="{F5CA392E-4180-AA08-C5AC-0BE849501C9C}"/>
              </a:ext>
            </a:extLst>
          </p:cNvPr>
          <p:cNvSpPr txBox="1"/>
          <p:nvPr/>
        </p:nvSpPr>
        <p:spPr>
          <a:xfrm>
            <a:off x="1306584" y="6385225"/>
            <a:ext cx="8300827" cy="523220"/>
          </a:xfrm>
          <a:prstGeom prst="rect">
            <a:avLst/>
          </a:prstGeom>
          <a:noFill/>
        </p:spPr>
        <p:txBody>
          <a:bodyPr wrap="square">
            <a:spAutoFit/>
          </a:bodyPr>
          <a:lstStyle/>
          <a:p>
            <a:r>
              <a:rPr lang="en-GB" sz="1400" dirty="0">
                <a:latin typeface="Lato" panose="020F0502020204030203" pitchFamily="34" charset="0"/>
              </a:rPr>
              <a:t>Abbreviations: A&amp; E, accidents and emergency;  LHON, Leber’s hereditary optic neuropathy; PSSRU, Personal Social Services Research Unit TA, technology appraisal</a:t>
            </a:r>
          </a:p>
        </p:txBody>
      </p:sp>
      <p:pic>
        <p:nvPicPr>
          <p:cNvPr id="5" name="Picture 4">
            <a:extLst>
              <a:ext uri="{FF2B5EF4-FFF2-40B4-BE49-F238E27FC236}">
                <a16:creationId xmlns:a16="http://schemas.microsoft.com/office/drawing/2014/main" id="{41E7C116-E432-15BE-5212-62D365FB6FC9}"/>
              </a:ext>
              <a:ext uri="{C183D7F6-B498-43B3-948B-1728B52AA6E4}">
                <adec:decorative xmlns:adec="http://schemas.microsoft.com/office/drawing/2017/decorative" val="1"/>
              </a:ext>
            </a:extLst>
          </p:cNvPr>
          <p:cNvPicPr>
            <a:picLocks/>
          </p:cNvPicPr>
          <p:nvPr/>
        </p:nvPicPr>
        <p:blipFill rotWithShape="1">
          <a:blip r:embed="rId3"/>
          <a:srcRect l="15651" t="4371" r="14330" b="4307"/>
          <a:stretch/>
        </p:blipFill>
        <p:spPr>
          <a:xfrm rot="207720">
            <a:off x="11479051" y="131877"/>
            <a:ext cx="686142" cy="729460"/>
          </a:xfrm>
          <a:prstGeom prst="rect">
            <a:avLst/>
          </a:prstGeom>
        </p:spPr>
      </p:pic>
      <p:sp>
        <p:nvSpPr>
          <p:cNvPr id="2" name="TextBox 1">
            <a:extLst>
              <a:ext uri="{FF2B5EF4-FFF2-40B4-BE49-F238E27FC236}">
                <a16:creationId xmlns:a16="http://schemas.microsoft.com/office/drawing/2014/main" id="{197FA03F-1B9C-0713-4D16-DEC08305DA16}"/>
              </a:ext>
            </a:extLst>
          </p:cNvPr>
          <p:cNvSpPr txBox="1"/>
          <p:nvPr/>
        </p:nvSpPr>
        <p:spPr>
          <a:xfrm>
            <a:off x="9387611" y="6477558"/>
            <a:ext cx="2709796" cy="369332"/>
          </a:xfrm>
          <a:prstGeom prst="rect">
            <a:avLst/>
          </a:prstGeom>
          <a:noFill/>
        </p:spPr>
        <p:txBody>
          <a:bodyPr wrap="square">
            <a:spAutoFit/>
          </a:bodyPr>
          <a:lstStyle/>
          <a:p>
            <a:r>
              <a:rPr lang="en-US" dirty="0">
                <a:solidFill>
                  <a:srgbClr val="FF40FF"/>
                </a:solidFill>
                <a:latin typeface="Lato" panose="020F0502020204030203" pitchFamily="34" charset="0"/>
                <a:hlinkClick r:id="rId4" action="ppaction://hlinksldjump"/>
              </a:rPr>
              <a:t>See supplementary slide</a:t>
            </a:r>
            <a:endParaRPr lang="en-GB" dirty="0">
              <a:latin typeface="Lato" panose="020F0502020204030203" pitchFamily="34" charset="0"/>
            </a:endParaRPr>
          </a:p>
        </p:txBody>
      </p:sp>
    </p:spTree>
    <p:extLst>
      <p:ext uri="{BB962C8B-B14F-4D97-AF65-F5344CB8AC3E}">
        <p14:creationId xmlns:p14="http://schemas.microsoft.com/office/powerpoint/2010/main" val="3204613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88EE2-8C7E-DA77-D952-A2F47782968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BD46002-9364-F1CC-6215-29FFF4F9EBA9}"/>
              </a:ext>
            </a:extLst>
          </p:cNvPr>
          <p:cNvSpPr txBox="1">
            <a:spLocks noGrp="1"/>
          </p:cNvSpPr>
          <p:nvPr>
            <p:ph type="title" idx="4294967295"/>
          </p:nvPr>
        </p:nvSpPr>
        <p:spPr>
          <a:xfrm>
            <a:off x="323505" y="119183"/>
            <a:ext cx="11868495" cy="4920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Issue: Health state resource cost 2/2</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Text Placeholder 5">
            <a:extLst>
              <a:ext uri="{FF2B5EF4-FFF2-40B4-BE49-F238E27FC236}">
                <a16:creationId xmlns:a16="http://schemas.microsoft.com/office/drawing/2014/main" id="{19FFF85C-5A91-0CAA-BF83-77EEFA42CF72}"/>
              </a:ext>
            </a:extLst>
          </p:cNvPr>
          <p:cNvSpPr txBox="1">
            <a:spLocks/>
          </p:cNvSpPr>
          <p:nvPr/>
        </p:nvSpPr>
        <p:spPr>
          <a:xfrm>
            <a:off x="323505" y="702740"/>
            <a:ext cx="8918502" cy="273412"/>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Table: resource use for each health state defined by logMAR used in company’s model (</a:t>
            </a:r>
            <a:r>
              <a:rPr lang="en-GB" sz="1400" dirty="0">
                <a:hlinkClick r:id="rId3" action="ppaction://hlinksldjump"/>
              </a:rPr>
              <a:t>see slide</a:t>
            </a:r>
            <a:r>
              <a:rPr lang="en-GB" sz="1400" dirty="0"/>
              <a:t>) </a:t>
            </a:r>
          </a:p>
        </p:txBody>
      </p:sp>
      <p:graphicFrame>
        <p:nvGraphicFramePr>
          <p:cNvPr id="3" name="Table 2">
            <a:extLst>
              <a:ext uri="{FF2B5EF4-FFF2-40B4-BE49-F238E27FC236}">
                <a16:creationId xmlns:a16="http://schemas.microsoft.com/office/drawing/2014/main" id="{D4253FF4-6E2B-502D-279C-478EEE22AD99}"/>
              </a:ext>
            </a:extLst>
          </p:cNvPr>
          <p:cNvGraphicFramePr>
            <a:graphicFrameLocks noGrp="1"/>
          </p:cNvGraphicFramePr>
          <p:nvPr>
            <p:extLst>
              <p:ext uri="{D42A27DB-BD31-4B8C-83A1-F6EECF244321}">
                <p14:modId xmlns:p14="http://schemas.microsoft.com/office/powerpoint/2010/main" val="1016150870"/>
              </p:ext>
            </p:extLst>
          </p:nvPr>
        </p:nvGraphicFramePr>
        <p:xfrm>
          <a:off x="408880" y="978195"/>
          <a:ext cx="11523695" cy="2801874"/>
        </p:xfrm>
        <a:graphic>
          <a:graphicData uri="http://schemas.openxmlformats.org/drawingml/2006/table">
            <a:tbl>
              <a:tblPr firstRow="1" bandRow="1">
                <a:tableStyleId>{073A0DAA-6AF3-43AB-8588-CEC1D06C72B9}</a:tableStyleId>
              </a:tblPr>
              <a:tblGrid>
                <a:gridCol w="2155645">
                  <a:extLst>
                    <a:ext uri="{9D8B030D-6E8A-4147-A177-3AD203B41FA5}">
                      <a16:colId xmlns:a16="http://schemas.microsoft.com/office/drawing/2014/main" val="1202603950"/>
                    </a:ext>
                  </a:extLst>
                </a:gridCol>
                <a:gridCol w="1072055">
                  <a:extLst>
                    <a:ext uri="{9D8B030D-6E8A-4147-A177-3AD203B41FA5}">
                      <a16:colId xmlns:a16="http://schemas.microsoft.com/office/drawing/2014/main" val="3155334927"/>
                    </a:ext>
                  </a:extLst>
                </a:gridCol>
                <a:gridCol w="1349321">
                  <a:extLst>
                    <a:ext uri="{9D8B030D-6E8A-4147-A177-3AD203B41FA5}">
                      <a16:colId xmlns:a16="http://schemas.microsoft.com/office/drawing/2014/main" val="2944746894"/>
                    </a:ext>
                  </a:extLst>
                </a:gridCol>
                <a:gridCol w="1458497">
                  <a:extLst>
                    <a:ext uri="{9D8B030D-6E8A-4147-A177-3AD203B41FA5}">
                      <a16:colId xmlns:a16="http://schemas.microsoft.com/office/drawing/2014/main" val="1443955098"/>
                    </a:ext>
                  </a:extLst>
                </a:gridCol>
                <a:gridCol w="1428433">
                  <a:extLst>
                    <a:ext uri="{9D8B030D-6E8A-4147-A177-3AD203B41FA5}">
                      <a16:colId xmlns:a16="http://schemas.microsoft.com/office/drawing/2014/main" val="2336092643"/>
                    </a:ext>
                  </a:extLst>
                </a:gridCol>
                <a:gridCol w="1676343">
                  <a:extLst>
                    <a:ext uri="{9D8B030D-6E8A-4147-A177-3AD203B41FA5}">
                      <a16:colId xmlns:a16="http://schemas.microsoft.com/office/drawing/2014/main" val="2866682974"/>
                    </a:ext>
                  </a:extLst>
                </a:gridCol>
                <a:gridCol w="897198">
                  <a:extLst>
                    <a:ext uri="{9D8B030D-6E8A-4147-A177-3AD203B41FA5}">
                      <a16:colId xmlns:a16="http://schemas.microsoft.com/office/drawing/2014/main" val="1750591436"/>
                    </a:ext>
                  </a:extLst>
                </a:gridCol>
                <a:gridCol w="743731">
                  <a:extLst>
                    <a:ext uri="{9D8B030D-6E8A-4147-A177-3AD203B41FA5}">
                      <a16:colId xmlns:a16="http://schemas.microsoft.com/office/drawing/2014/main" val="3529390408"/>
                    </a:ext>
                  </a:extLst>
                </a:gridCol>
                <a:gridCol w="742472">
                  <a:extLst>
                    <a:ext uri="{9D8B030D-6E8A-4147-A177-3AD203B41FA5}">
                      <a16:colId xmlns:a16="http://schemas.microsoft.com/office/drawing/2014/main" val="913946963"/>
                    </a:ext>
                  </a:extLst>
                </a:gridCol>
              </a:tblGrid>
              <a:tr h="386886">
                <a:tc>
                  <a:txBody>
                    <a:bodyPr/>
                    <a:lstStyle/>
                    <a:p>
                      <a:endParaRPr lang="en-GB" sz="1600" b="0" dirty="0">
                        <a:latin typeface="Lato" panose="020F0502020204030203" pitchFamily="34" charset="0"/>
                      </a:endParaRPr>
                    </a:p>
                  </a:txBody>
                  <a:tcPr/>
                </a:tc>
                <a:tc>
                  <a:txBody>
                    <a:bodyPr/>
                    <a:lstStyle/>
                    <a:p>
                      <a:pPr algn="ctr"/>
                      <a:r>
                        <a:rPr lang="en-GB" sz="1800" b="0" dirty="0">
                          <a:latin typeface="Lato" panose="020F0502020204030203" pitchFamily="34" charset="0"/>
                        </a:rPr>
                        <a:t>logMAR &lt;0.3</a:t>
                      </a:r>
                    </a:p>
                  </a:txBody>
                  <a:tcPr/>
                </a:tc>
                <a:tc>
                  <a:txBody>
                    <a:bodyPr/>
                    <a:lstStyle/>
                    <a:p>
                      <a:pPr algn="ctr"/>
                      <a:r>
                        <a:rPr lang="en-GB" sz="1800" b="0" dirty="0">
                          <a:latin typeface="Lato" panose="020F0502020204030203" pitchFamily="34" charset="0"/>
                        </a:rPr>
                        <a:t>logMAR 0.3-0.6</a:t>
                      </a:r>
                    </a:p>
                  </a:txBody>
                  <a:tcPr/>
                </a:tc>
                <a:tc>
                  <a:txBody>
                    <a:bodyPr/>
                    <a:lstStyle/>
                    <a:p>
                      <a:pPr algn="ctr"/>
                      <a:r>
                        <a:rPr lang="en-GB" sz="1800" b="0" dirty="0">
                          <a:latin typeface="Lato" panose="020F0502020204030203" pitchFamily="34" charset="0"/>
                        </a:rPr>
                        <a:t>logMAR </a:t>
                      </a:r>
                    </a:p>
                    <a:p>
                      <a:pPr algn="ctr"/>
                      <a:r>
                        <a:rPr lang="en-GB" sz="1800" b="0" dirty="0">
                          <a:latin typeface="Lato" panose="020F0502020204030203" pitchFamily="34" charset="0"/>
                        </a:rPr>
                        <a:t>0.6-1.0</a:t>
                      </a:r>
                    </a:p>
                  </a:txBody>
                  <a:tcPr/>
                </a:tc>
                <a:tc>
                  <a:txBody>
                    <a:bodyPr/>
                    <a:lstStyle/>
                    <a:p>
                      <a:pPr algn="ctr"/>
                      <a:r>
                        <a:rPr lang="en-GB" sz="1800" b="0" dirty="0">
                          <a:latin typeface="Lato" panose="020F0502020204030203" pitchFamily="34" charset="0"/>
                        </a:rPr>
                        <a:t>logMAR 1.0-1.3</a:t>
                      </a:r>
                    </a:p>
                  </a:txBody>
                  <a:tcPr/>
                </a:tc>
                <a:tc>
                  <a:txBody>
                    <a:bodyPr/>
                    <a:lstStyle/>
                    <a:p>
                      <a:pPr algn="ctr"/>
                      <a:r>
                        <a:rPr lang="en-GB" sz="1800" b="0" dirty="0">
                          <a:latin typeface="Lato" panose="020F0502020204030203" pitchFamily="34" charset="0"/>
                        </a:rPr>
                        <a:t>logMAR </a:t>
                      </a:r>
                    </a:p>
                    <a:p>
                      <a:pPr algn="ctr"/>
                      <a:r>
                        <a:rPr lang="en-GB" sz="1800" b="0" dirty="0">
                          <a:latin typeface="Lato" panose="020F0502020204030203" pitchFamily="34" charset="0"/>
                        </a:rPr>
                        <a:t>1.3-1.7</a:t>
                      </a:r>
                    </a:p>
                  </a:txBody>
                  <a:tcPr/>
                </a:tc>
                <a:tc>
                  <a:txBody>
                    <a:bodyPr/>
                    <a:lstStyle/>
                    <a:p>
                      <a:pPr algn="ctr"/>
                      <a:r>
                        <a:rPr lang="en-GB" sz="1800" b="0" dirty="0">
                          <a:latin typeface="Lato" panose="020F0502020204030203" pitchFamily="34" charset="0"/>
                        </a:rPr>
                        <a:t>CF</a:t>
                      </a:r>
                    </a:p>
                    <a:p>
                      <a:pPr algn="ctr"/>
                      <a:endParaRPr lang="en-GB" sz="1800" b="0" dirty="0">
                        <a:latin typeface="Lato" panose="020F0502020204030203" pitchFamily="34" charset="0"/>
                      </a:endParaRPr>
                    </a:p>
                  </a:txBody>
                  <a:tcPr/>
                </a:tc>
                <a:tc>
                  <a:txBody>
                    <a:bodyPr/>
                    <a:lstStyle/>
                    <a:p>
                      <a:pPr algn="ctr"/>
                      <a:r>
                        <a:rPr lang="en-GB" sz="1800" b="0" dirty="0">
                          <a:latin typeface="Lato" panose="020F0502020204030203" pitchFamily="34" charset="0"/>
                        </a:rPr>
                        <a:t>HM</a:t>
                      </a:r>
                    </a:p>
                    <a:p>
                      <a:pPr algn="ctr"/>
                      <a:endParaRPr lang="en-GB" sz="1800" b="0" dirty="0">
                        <a:latin typeface="Lato" panose="020F0502020204030203" pitchFamily="34" charset="0"/>
                      </a:endParaRPr>
                    </a:p>
                  </a:txBody>
                  <a:tcPr/>
                </a:tc>
                <a:tc>
                  <a:txBody>
                    <a:bodyPr/>
                    <a:lstStyle/>
                    <a:p>
                      <a:pPr algn="ctr"/>
                      <a:r>
                        <a:rPr lang="en-GB" sz="1800" b="0" dirty="0">
                          <a:latin typeface="Lato" panose="020F0502020204030203" pitchFamily="34" charset="0"/>
                        </a:rPr>
                        <a:t>LP</a:t>
                      </a:r>
                    </a:p>
                    <a:p>
                      <a:pPr algn="ctr"/>
                      <a:endParaRPr lang="en-GB" sz="1800" b="0" dirty="0">
                        <a:latin typeface="Lato" panose="020F0502020204030203" pitchFamily="34" charset="0"/>
                      </a:endParaRPr>
                    </a:p>
                  </a:txBody>
                  <a:tcPr/>
                </a:tc>
                <a:extLst>
                  <a:ext uri="{0D108BD9-81ED-4DB2-BD59-A6C34878D82A}">
                    <a16:rowId xmlns:a16="http://schemas.microsoft.com/office/drawing/2014/main" val="3530096457"/>
                  </a:ext>
                </a:extLst>
              </a:tr>
              <a:tr h="160243">
                <a:tc>
                  <a:txBody>
                    <a:bodyPr/>
                    <a:lstStyle/>
                    <a:p>
                      <a:pPr algn="l">
                        <a:lnSpc>
                          <a:spcPct val="120000"/>
                        </a:lnSpc>
                        <a:spcBef>
                          <a:spcPts val="200"/>
                        </a:spcBef>
                        <a:spcAft>
                          <a:spcPts val="200"/>
                        </a:spcAft>
                      </a:pPr>
                      <a:r>
                        <a:rPr lang="en-GB" sz="1600" b="0" dirty="0">
                          <a:solidFill>
                            <a:schemeClr val="tx1"/>
                          </a:solidFill>
                          <a:effectLst/>
                          <a:latin typeface="Lato" panose="020F0502020204030203" pitchFamily="34" charset="0"/>
                        </a:rPr>
                        <a:t>Hospitalisations </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2%</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3%</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10%</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18%</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20%</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22%</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27%</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b="0" dirty="0">
                          <a:solidFill>
                            <a:schemeClr val="tx1"/>
                          </a:solidFill>
                          <a:effectLst/>
                          <a:latin typeface="Lato" panose="020F0502020204030203" pitchFamily="34" charset="0"/>
                        </a:rPr>
                        <a:t>30%</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190492823"/>
                  </a:ext>
                </a:extLst>
              </a:tr>
              <a:tr h="160243">
                <a:tc>
                  <a:txBody>
                    <a:bodyPr/>
                    <a:lstStyle/>
                    <a:p>
                      <a:pPr>
                        <a:lnSpc>
                          <a:spcPct val="120000"/>
                        </a:lnSpc>
                        <a:spcBef>
                          <a:spcPts val="200"/>
                        </a:spcBef>
                        <a:spcAft>
                          <a:spcPts val="200"/>
                        </a:spcAft>
                      </a:pPr>
                      <a:r>
                        <a:rPr lang="en-GB" sz="1600" b="0" dirty="0">
                          <a:effectLst/>
                          <a:latin typeface="Lato" panose="020F0502020204030203" pitchFamily="34" charset="0"/>
                        </a:rPr>
                        <a:t>Outpatient visits</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38%</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80%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83%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83%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83%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83%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83%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5301479"/>
                  </a:ext>
                </a:extLst>
              </a:tr>
              <a:tr h="160243">
                <a:tc>
                  <a:txBody>
                    <a:bodyPr/>
                    <a:lstStyle/>
                    <a:p>
                      <a:pPr>
                        <a:lnSpc>
                          <a:spcPct val="120000"/>
                        </a:lnSpc>
                        <a:spcBef>
                          <a:spcPts val="200"/>
                        </a:spcBef>
                        <a:spcAft>
                          <a:spcPts val="200"/>
                        </a:spcAft>
                      </a:pPr>
                      <a:r>
                        <a:rPr lang="en-GB" sz="1600" b="0" dirty="0">
                          <a:effectLst/>
                          <a:latin typeface="Lato" panose="020F0502020204030203" pitchFamily="34" charset="0"/>
                        </a:rPr>
                        <a:t>Blind registration*</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25%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78%</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100%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100%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100%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100%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Bef>
                          <a:spcPts val="200"/>
                        </a:spcBef>
                        <a:spcAft>
                          <a:spcPts val="200"/>
                        </a:spcAft>
                      </a:pPr>
                      <a:r>
                        <a:rPr lang="en-GB" sz="1600" dirty="0">
                          <a:effectLst/>
                          <a:latin typeface="Lato" panose="020F0502020204030203" pitchFamily="34" charset="0"/>
                        </a:rPr>
                        <a:t>100%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555280"/>
                  </a:ext>
                </a:extLst>
              </a:tr>
              <a:tr h="160243">
                <a:tc>
                  <a:txBody>
                    <a:bodyPr/>
                    <a:lstStyle/>
                    <a:p>
                      <a:pPr>
                        <a:lnSpc>
                          <a:spcPct val="120000"/>
                        </a:lnSpc>
                        <a:spcBef>
                          <a:spcPts val="200"/>
                        </a:spcBef>
                        <a:spcAft>
                          <a:spcPts val="200"/>
                        </a:spcAft>
                      </a:pPr>
                      <a:r>
                        <a:rPr lang="en-GB" sz="1600" b="0" dirty="0">
                          <a:effectLst/>
                          <a:latin typeface="Lato" panose="020F0502020204030203" pitchFamily="34" charset="0"/>
                        </a:rPr>
                        <a:t>Supportive living </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20%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40%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48%</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57%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63%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20000"/>
                        </a:lnSpc>
                        <a:spcBef>
                          <a:spcPts val="200"/>
                        </a:spcBef>
                        <a:spcAft>
                          <a:spcPts val="200"/>
                        </a:spcAft>
                      </a:pPr>
                      <a:r>
                        <a:rPr lang="en-GB" sz="1600" dirty="0">
                          <a:effectLst/>
                          <a:latin typeface="Lato" panose="020F0502020204030203" pitchFamily="34" charset="0"/>
                        </a:rPr>
                        <a:t>70%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71353169"/>
                  </a:ext>
                </a:extLst>
              </a:tr>
              <a:tr h="337105">
                <a:tc>
                  <a:txBody>
                    <a:bodyPr/>
                    <a:lstStyle/>
                    <a:p>
                      <a:pPr>
                        <a:lnSpc>
                          <a:spcPct val="120000"/>
                        </a:lnSpc>
                        <a:spcBef>
                          <a:spcPts val="200"/>
                        </a:spcBef>
                        <a:spcAft>
                          <a:spcPts val="200"/>
                        </a:spcAft>
                      </a:pPr>
                      <a:r>
                        <a:rPr lang="en-GB" sz="1600" b="0" dirty="0">
                          <a:effectLst/>
                          <a:latin typeface="Lato" panose="020F0502020204030203" pitchFamily="34" charset="0"/>
                        </a:rPr>
                        <a:t>Residential care (age 65+)</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2%</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8%</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20%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22%</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35%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802933297"/>
                  </a:ext>
                </a:extLst>
              </a:tr>
              <a:tr h="337450">
                <a:tc>
                  <a:txBody>
                    <a:bodyPr/>
                    <a:lstStyle/>
                    <a:p>
                      <a:pPr>
                        <a:lnSpc>
                          <a:spcPct val="120000"/>
                        </a:lnSpc>
                        <a:spcBef>
                          <a:spcPts val="200"/>
                        </a:spcBef>
                        <a:spcAft>
                          <a:spcPts val="200"/>
                        </a:spcAft>
                      </a:pPr>
                      <a:r>
                        <a:rPr lang="en-GB" sz="1600" b="0" dirty="0">
                          <a:effectLst/>
                          <a:latin typeface="Lato" panose="020F0502020204030203" pitchFamily="34" charset="0"/>
                        </a:rPr>
                        <a:t>Depression due to LHON onset</a:t>
                      </a: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7%</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20%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30%</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33%</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42%</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45%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58%</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r>
                        <a:rPr lang="en-GB" sz="1600" dirty="0">
                          <a:effectLst/>
                          <a:latin typeface="Lato" panose="020F0502020204030203" pitchFamily="34" charset="0"/>
                        </a:rPr>
                        <a:t>65%</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2658697129"/>
                  </a:ext>
                </a:extLst>
              </a:tr>
            </a:tbl>
          </a:graphicData>
        </a:graphic>
      </p:graphicFrame>
      <p:graphicFrame>
        <p:nvGraphicFramePr>
          <p:cNvPr id="13" name="Table 12">
            <a:extLst>
              <a:ext uri="{FF2B5EF4-FFF2-40B4-BE49-F238E27FC236}">
                <a16:creationId xmlns:a16="http://schemas.microsoft.com/office/drawing/2014/main" id="{BEE780BC-90CA-3042-72C6-731BABFB71D0}"/>
              </a:ext>
            </a:extLst>
          </p:cNvPr>
          <p:cNvGraphicFramePr>
            <a:graphicFrameLocks noGrp="1"/>
          </p:cNvGraphicFramePr>
          <p:nvPr>
            <p:extLst>
              <p:ext uri="{D42A27DB-BD31-4B8C-83A1-F6EECF244321}">
                <p14:modId xmlns:p14="http://schemas.microsoft.com/office/powerpoint/2010/main" val="1105653992"/>
              </p:ext>
            </p:extLst>
          </p:nvPr>
        </p:nvGraphicFramePr>
        <p:xfrm>
          <a:off x="408881" y="4120950"/>
          <a:ext cx="11523694" cy="1954658"/>
        </p:xfrm>
        <a:graphic>
          <a:graphicData uri="http://schemas.openxmlformats.org/drawingml/2006/table">
            <a:tbl>
              <a:tblPr firstRow="1" bandRow="1">
                <a:tableStyleId>{073A0DAA-6AF3-43AB-8588-CEC1D06C72B9}</a:tableStyleId>
              </a:tblPr>
              <a:tblGrid>
                <a:gridCol w="3076443">
                  <a:extLst>
                    <a:ext uri="{9D8B030D-6E8A-4147-A177-3AD203B41FA5}">
                      <a16:colId xmlns:a16="http://schemas.microsoft.com/office/drawing/2014/main" val="1202603950"/>
                    </a:ext>
                  </a:extLst>
                </a:gridCol>
                <a:gridCol w="1611611">
                  <a:extLst>
                    <a:ext uri="{9D8B030D-6E8A-4147-A177-3AD203B41FA5}">
                      <a16:colId xmlns:a16="http://schemas.microsoft.com/office/drawing/2014/main" val="3155334927"/>
                    </a:ext>
                  </a:extLst>
                </a:gridCol>
                <a:gridCol w="2404534">
                  <a:extLst>
                    <a:ext uri="{9D8B030D-6E8A-4147-A177-3AD203B41FA5}">
                      <a16:colId xmlns:a16="http://schemas.microsoft.com/office/drawing/2014/main" val="2944746894"/>
                    </a:ext>
                  </a:extLst>
                </a:gridCol>
                <a:gridCol w="1970117">
                  <a:extLst>
                    <a:ext uri="{9D8B030D-6E8A-4147-A177-3AD203B41FA5}">
                      <a16:colId xmlns:a16="http://schemas.microsoft.com/office/drawing/2014/main" val="1443955098"/>
                    </a:ext>
                  </a:extLst>
                </a:gridCol>
                <a:gridCol w="2460989">
                  <a:extLst>
                    <a:ext uri="{9D8B030D-6E8A-4147-A177-3AD203B41FA5}">
                      <a16:colId xmlns:a16="http://schemas.microsoft.com/office/drawing/2014/main" val="2336092643"/>
                    </a:ext>
                  </a:extLst>
                </a:gridCol>
              </a:tblGrid>
              <a:tr h="292218">
                <a:tc>
                  <a:txBody>
                    <a:bodyPr/>
                    <a:lstStyle/>
                    <a:p>
                      <a:endParaRPr lang="en-GB" sz="1600" b="0" dirty="0">
                        <a:latin typeface="Lato" panose="020F0502020204030203" pitchFamily="34" charset="0"/>
                      </a:endParaRPr>
                    </a:p>
                  </a:txBody>
                  <a:tcPr/>
                </a:tc>
                <a:tc>
                  <a:txBody>
                    <a:bodyPr/>
                    <a:lstStyle/>
                    <a:p>
                      <a:pPr algn="ctr">
                        <a:lnSpc>
                          <a:spcPct val="120000"/>
                        </a:lnSpc>
                        <a:spcBef>
                          <a:spcPts val="200"/>
                        </a:spcBef>
                        <a:spcAft>
                          <a:spcPts val="200"/>
                        </a:spcAft>
                      </a:pPr>
                      <a:r>
                        <a:rPr lang="en-GB" sz="1800" b="0" kern="100" dirty="0">
                          <a:solidFill>
                            <a:srgbClr val="FFFFFF"/>
                          </a:solidFill>
                          <a:effectLst/>
                          <a:latin typeface="Lato" panose="020F0502020204030203" pitchFamily="34" charset="0"/>
                        </a:rPr>
                        <a:t>logMAR &lt;0.3</a:t>
                      </a:r>
                      <a:endParaRPr lang="en-GB" sz="1800" b="0" kern="100" dirty="0">
                        <a:solidFill>
                          <a:srgbClr val="FFFFFF"/>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ctr">
                        <a:lnSpc>
                          <a:spcPct val="120000"/>
                        </a:lnSpc>
                        <a:spcBef>
                          <a:spcPts val="200"/>
                        </a:spcBef>
                        <a:spcAft>
                          <a:spcPts val="200"/>
                        </a:spcAft>
                      </a:pPr>
                      <a:r>
                        <a:rPr lang="en-GB" sz="1800" b="0" kern="100" dirty="0">
                          <a:solidFill>
                            <a:srgbClr val="FFFFFF"/>
                          </a:solidFill>
                          <a:effectLst/>
                          <a:latin typeface="Lato" panose="020F0502020204030203" pitchFamily="34" charset="0"/>
                        </a:rPr>
                        <a:t>logMAR 0.3 -1.0</a:t>
                      </a:r>
                      <a:endParaRPr lang="en-GB" sz="1800" b="0" kern="100" dirty="0">
                        <a:solidFill>
                          <a:srgbClr val="FFFFFF"/>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ctr">
                        <a:lnSpc>
                          <a:spcPct val="120000"/>
                        </a:lnSpc>
                        <a:spcBef>
                          <a:spcPts val="200"/>
                        </a:spcBef>
                        <a:spcAft>
                          <a:spcPts val="200"/>
                        </a:spcAft>
                      </a:pPr>
                      <a:r>
                        <a:rPr lang="en-GB" sz="1800" b="0" kern="100" dirty="0">
                          <a:solidFill>
                            <a:srgbClr val="FFFFFF"/>
                          </a:solidFill>
                          <a:effectLst/>
                          <a:latin typeface="Lato" panose="020F0502020204030203" pitchFamily="34" charset="0"/>
                        </a:rPr>
                        <a:t>logMAR 1.0-1.7</a:t>
                      </a:r>
                      <a:endParaRPr lang="en-GB" sz="1800" b="0" kern="100" dirty="0">
                        <a:solidFill>
                          <a:srgbClr val="FFFFFF"/>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algn="ctr">
                        <a:lnSpc>
                          <a:spcPct val="120000"/>
                        </a:lnSpc>
                        <a:spcBef>
                          <a:spcPts val="200"/>
                        </a:spcBef>
                        <a:spcAft>
                          <a:spcPts val="200"/>
                        </a:spcAft>
                      </a:pPr>
                      <a:r>
                        <a:rPr lang="en-GB" sz="1800" b="0" kern="100" dirty="0">
                          <a:solidFill>
                            <a:srgbClr val="FFFFFF"/>
                          </a:solidFill>
                          <a:effectLst/>
                          <a:latin typeface="Lato" panose="020F0502020204030203" pitchFamily="34" charset="0"/>
                        </a:rPr>
                        <a:t>logMAR &gt;1.7</a:t>
                      </a:r>
                      <a:endParaRPr lang="en-GB" sz="1800" b="0" kern="100" dirty="0">
                        <a:solidFill>
                          <a:srgbClr val="FFFFFF"/>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extLst>
                  <a:ext uri="{0D108BD9-81ED-4DB2-BD59-A6C34878D82A}">
                    <a16:rowId xmlns:a16="http://schemas.microsoft.com/office/drawing/2014/main" val="3530096457"/>
                  </a:ext>
                </a:extLst>
              </a:tr>
              <a:tr h="232525">
                <a:tc>
                  <a:txBody>
                    <a:bodyPr/>
                    <a:lstStyle/>
                    <a:p>
                      <a:pPr algn="l">
                        <a:lnSpc>
                          <a:spcPct val="120000"/>
                        </a:lnSpc>
                        <a:spcBef>
                          <a:spcPts val="200"/>
                        </a:spcBef>
                        <a:spcAft>
                          <a:spcPts val="200"/>
                        </a:spcAft>
                      </a:pPr>
                      <a:r>
                        <a:rPr lang="en-GB" sz="1600" b="0" dirty="0">
                          <a:solidFill>
                            <a:schemeClr val="tx1"/>
                          </a:solidFill>
                          <a:effectLst/>
                          <a:latin typeface="Lato" panose="020F0502020204030203" pitchFamily="34" charset="0"/>
                        </a:rPr>
                        <a:t>Hospitalisations </a:t>
                      </a:r>
                      <a:endParaRPr lang="en-GB" sz="1600" b="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rowSpan="6" gridSpan="2">
                  <a:txBody>
                    <a:bodyPr/>
                    <a:lstStyle/>
                    <a:p>
                      <a:pPr algn="ctr">
                        <a:lnSpc>
                          <a:spcPct val="120000"/>
                        </a:lnSpc>
                        <a:spcBef>
                          <a:spcPts val="200"/>
                        </a:spcBef>
                        <a:spcAft>
                          <a:spcPts val="200"/>
                        </a:spcAft>
                      </a:pPr>
                      <a:r>
                        <a:rPr lang="en-GB" sz="1600" kern="100" dirty="0">
                          <a:effectLst/>
                          <a:latin typeface="Lato" panose="020F0502020204030203" pitchFamily="34" charset="0"/>
                        </a:rPr>
                        <a:t>0%</a:t>
                      </a: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rowSpan="6" hMerge="1">
                  <a:txBody>
                    <a:bodyPr/>
                    <a:lstStyle/>
                    <a:p>
                      <a:endParaRPr dirty="0"/>
                    </a:p>
                  </a:txBody>
                  <a:tcPr marL="68580" marR="68580" marT="0" marB="0" anchor="ctr"/>
                </a:tc>
                <a:tc gridSpan="2">
                  <a:txBody>
                    <a:bodyPr/>
                    <a:lstStyle/>
                    <a:p>
                      <a:pPr algn="ctr">
                        <a:lnSpc>
                          <a:spcPct val="120000"/>
                        </a:lnSpc>
                        <a:spcBef>
                          <a:spcPts val="200"/>
                        </a:spcBef>
                        <a:spcAft>
                          <a:spcPts val="200"/>
                        </a:spcAft>
                      </a:pPr>
                      <a:r>
                        <a:rPr lang="en-GB" sz="1600" b="0" kern="100" dirty="0">
                          <a:solidFill>
                            <a:schemeClr val="tx1"/>
                          </a:solidFill>
                          <a:effectLst/>
                          <a:latin typeface="Lato" panose="020F0502020204030203" pitchFamily="34" charset="0"/>
                        </a:rPr>
                        <a:t>5%</a:t>
                      </a:r>
                      <a:endParaRPr lang="en-GB" sz="1600" b="0" kern="1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1190492823"/>
                  </a:ext>
                </a:extLst>
              </a:tr>
              <a:tr h="232525">
                <a:tc>
                  <a:txBody>
                    <a:bodyPr/>
                    <a:lstStyle/>
                    <a:p>
                      <a:pPr>
                        <a:lnSpc>
                          <a:spcPct val="120000"/>
                        </a:lnSpc>
                        <a:spcBef>
                          <a:spcPts val="200"/>
                        </a:spcBef>
                        <a:spcAft>
                          <a:spcPts val="200"/>
                        </a:spcAft>
                      </a:pPr>
                      <a:r>
                        <a:rPr lang="en-GB" sz="1600" b="0" dirty="0">
                          <a:effectLst/>
                          <a:latin typeface="Lato" panose="020F0502020204030203" pitchFamily="34" charset="0"/>
                        </a:rPr>
                        <a:t>Outpatient visits</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gridSpan="2" vMerge="1">
                  <a:txBody>
                    <a:bodyPr/>
                    <a:lstStyle/>
                    <a:p>
                      <a:pPr algn="ctr">
                        <a:lnSpc>
                          <a:spcPct val="120000"/>
                        </a:lnSpc>
                        <a:spcBef>
                          <a:spcPts val="200"/>
                        </a:spcBef>
                        <a:spcAft>
                          <a:spcPts val="200"/>
                        </a:spcAft>
                      </a:pP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hMerge="1" vMerge="1">
                  <a:txBody>
                    <a:bodyPr/>
                    <a:lstStyle/>
                    <a:p>
                      <a:pPr algn="ctr">
                        <a:lnSpc>
                          <a:spcPct val="120000"/>
                        </a:lnSpc>
                        <a:spcBef>
                          <a:spcPts val="200"/>
                        </a:spcBef>
                        <a:spcAft>
                          <a:spcPts val="200"/>
                        </a:spcAft>
                      </a:pP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rowSpan="2" gridSpan="2">
                  <a:txBody>
                    <a:bodyPr/>
                    <a:lstStyle/>
                    <a:p>
                      <a:pPr algn="ctr">
                        <a:lnSpc>
                          <a:spcPct val="120000"/>
                        </a:lnSpc>
                        <a:spcBef>
                          <a:spcPts val="200"/>
                        </a:spcBef>
                        <a:spcAft>
                          <a:spcPts val="200"/>
                        </a:spcAft>
                      </a:pPr>
                      <a:r>
                        <a:rPr lang="en-GB" sz="1600" kern="100" dirty="0">
                          <a:effectLst/>
                          <a:latin typeface="Lato" panose="020F0502020204030203" pitchFamily="34" charset="0"/>
                        </a:rPr>
                        <a:t>22%</a:t>
                      </a: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rowSpan="2" hMerge="1">
                  <a:txBody>
                    <a:bodyPr/>
                    <a:lstStyle/>
                    <a:p>
                      <a:endParaRPr dirty="0"/>
                    </a:p>
                  </a:txBody>
                  <a:tcPr marL="68580" marR="68580" marT="0" marB="0" anchor="ctr"/>
                </a:tc>
                <a:extLst>
                  <a:ext uri="{0D108BD9-81ED-4DB2-BD59-A6C34878D82A}">
                    <a16:rowId xmlns:a16="http://schemas.microsoft.com/office/drawing/2014/main" val="1505301479"/>
                  </a:ext>
                </a:extLst>
              </a:tr>
              <a:tr h="0">
                <a:tc rowSpan="2">
                  <a:txBody>
                    <a:bodyPr/>
                    <a:lstStyle/>
                    <a:p>
                      <a:pPr>
                        <a:lnSpc>
                          <a:spcPct val="120000"/>
                        </a:lnSpc>
                        <a:spcBef>
                          <a:spcPts val="200"/>
                        </a:spcBef>
                        <a:spcAft>
                          <a:spcPts val="200"/>
                        </a:spcAft>
                      </a:pPr>
                      <a:r>
                        <a:rPr lang="en-GB" sz="1600" b="0" dirty="0">
                          <a:effectLst/>
                          <a:latin typeface="Lato" panose="020F0502020204030203" pitchFamily="34" charset="0"/>
                        </a:rPr>
                        <a:t>Blind registration</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gridSpan="2" vMerge="1">
                  <a:txBody>
                    <a:bodyPr/>
                    <a:lstStyle/>
                    <a:p>
                      <a:endParaRPr/>
                    </a:p>
                  </a:txBody>
                  <a:tcPr marL="68580" marR="68580" marT="0" marB="0" anchor="ctr"/>
                </a:tc>
                <a:tc hMerge="1" vMerge="1">
                  <a:txBody>
                    <a:bodyPr/>
                    <a:lstStyle/>
                    <a:p>
                      <a:endParaRPr/>
                    </a:p>
                  </a:txBody>
                  <a:tcPr marL="68580" marR="68580" marT="0" marB="0" anchor="ctr"/>
                </a:tc>
                <a:tc gridSpan="2" vMerge="1">
                  <a:txBody>
                    <a:bodyPr/>
                    <a:lstStyle/>
                    <a:p>
                      <a:pPr algn="ctr">
                        <a:lnSpc>
                          <a:spcPct val="120000"/>
                        </a:lnSpc>
                        <a:spcBef>
                          <a:spcPts val="200"/>
                        </a:spcBef>
                        <a:spcAft>
                          <a:spcPts val="200"/>
                        </a:spcAft>
                      </a:pPr>
                      <a:r>
                        <a:rPr lang="en-GB" sz="1600" kern="100">
                          <a:effectLst/>
                          <a:latin typeface="Lato" panose="020F0502020204030203" pitchFamily="34" charset="0"/>
                          <a:ea typeface="Lato" panose="020F0502020204030203" pitchFamily="34" charset="0"/>
                          <a:cs typeface="Lato" panose="020F0502020204030203" pitchFamily="34" charset="0"/>
                        </a:rPr>
                        <a:t>95%</a:t>
                      </a: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hMerge="1" vMerge="1">
                  <a:txBody>
                    <a:bodyPr/>
                    <a:lstStyle/>
                    <a:p>
                      <a:pPr algn="ctr">
                        <a:lnSpc>
                          <a:spcPct val="120000"/>
                        </a:lnSpc>
                        <a:spcBef>
                          <a:spcPts val="200"/>
                        </a:spcBef>
                        <a:spcAft>
                          <a:spcPts val="200"/>
                        </a:spcAft>
                      </a:pPr>
                      <a:r>
                        <a:rPr lang="en-GB" sz="1600" kern="100" dirty="0">
                          <a:effectLst/>
                          <a:latin typeface="Lato" panose="020F0502020204030203" pitchFamily="34" charset="0"/>
                          <a:ea typeface="Lato" panose="020F0502020204030203" pitchFamily="34" charset="0"/>
                          <a:cs typeface="Lato" panose="020F0502020204030203" pitchFamily="34" charset="0"/>
                        </a:rPr>
                        <a:t>95%</a:t>
                      </a:r>
                    </a:p>
                  </a:txBody>
                  <a:tcPr marL="68580" marR="68580" marT="0" marB="0" anchor="ctr"/>
                </a:tc>
                <a:extLst>
                  <a:ext uri="{0D108BD9-81ED-4DB2-BD59-A6C34878D82A}">
                    <a16:rowId xmlns:a16="http://schemas.microsoft.com/office/drawing/2014/main" val="827555280"/>
                  </a:ext>
                </a:extLst>
              </a:tr>
              <a:tr h="232525">
                <a:tc vMerge="1">
                  <a:txBody>
                    <a:bodyPr/>
                    <a:lstStyle/>
                    <a:p>
                      <a:pPr>
                        <a:lnSpc>
                          <a:spcPct val="120000"/>
                        </a:lnSpc>
                        <a:spcBef>
                          <a:spcPts val="200"/>
                        </a:spcBef>
                        <a:spcAft>
                          <a:spcPts val="200"/>
                        </a:spcAft>
                      </a:pP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gridSpan="2" vMerge="1">
                  <a:txBody>
                    <a:bodyPr/>
                    <a:lstStyle/>
                    <a:p>
                      <a:endParaRPr lang="en-GB"/>
                    </a:p>
                  </a:txBody>
                  <a:tcPr/>
                </a:tc>
                <a:tc hMerge="1" vMerge="1">
                  <a:txBody>
                    <a:bodyPr/>
                    <a:lstStyle/>
                    <a:p>
                      <a:endParaRPr lang="en-GB"/>
                    </a:p>
                  </a:txBody>
                  <a:tcPr/>
                </a:tc>
                <a:tc gridSpan="2">
                  <a:txBody>
                    <a:bodyPr/>
                    <a:lstStyle/>
                    <a:p>
                      <a:pPr algn="ctr">
                        <a:lnSpc>
                          <a:spcPct val="120000"/>
                        </a:lnSpc>
                        <a:spcBef>
                          <a:spcPts val="200"/>
                        </a:spcBef>
                        <a:spcAft>
                          <a:spcPts val="200"/>
                        </a:spcAft>
                      </a:pPr>
                      <a:r>
                        <a:rPr lang="en-GB" sz="1600" kern="100" dirty="0">
                          <a:effectLst/>
                          <a:latin typeface="Lato" panose="020F0502020204030203" pitchFamily="34" charset="0"/>
                        </a:rPr>
                        <a:t>95%</a:t>
                      </a: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163509831"/>
                  </a:ext>
                </a:extLst>
              </a:tr>
              <a:tr h="232525">
                <a:tc>
                  <a:txBody>
                    <a:bodyPr/>
                    <a:lstStyle/>
                    <a:p>
                      <a:pPr>
                        <a:lnSpc>
                          <a:spcPct val="120000"/>
                        </a:lnSpc>
                        <a:spcBef>
                          <a:spcPts val="200"/>
                        </a:spcBef>
                        <a:spcAft>
                          <a:spcPts val="200"/>
                        </a:spcAft>
                      </a:pPr>
                      <a:r>
                        <a:rPr lang="en-GB" sz="1600" b="0" dirty="0">
                          <a:effectLst/>
                          <a:latin typeface="Lato" panose="020F0502020204030203" pitchFamily="34" charset="0"/>
                        </a:rPr>
                        <a:t>Supportive living </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gridSpan="2" vMerge="1">
                  <a:txBody>
                    <a:bodyPr/>
                    <a:lstStyle/>
                    <a:p>
                      <a:endParaRPr/>
                    </a:p>
                  </a:txBody>
                  <a:tcPr marL="68580" marR="68580" marT="0" marB="0" anchor="ctr"/>
                </a:tc>
                <a:tc hMerge="1" vMerge="1">
                  <a:txBody>
                    <a:bodyPr/>
                    <a:lstStyle/>
                    <a:p>
                      <a:endParaRPr/>
                    </a:p>
                  </a:txBody>
                  <a:tcPr marL="68580" marR="68580" marT="0" marB="0" anchor="ctr"/>
                </a:tc>
                <a:tc gridSpan="2">
                  <a:txBody>
                    <a:bodyPr/>
                    <a:lstStyle/>
                    <a:p>
                      <a:pPr algn="ctr">
                        <a:lnSpc>
                          <a:spcPct val="120000"/>
                        </a:lnSpc>
                        <a:spcBef>
                          <a:spcPts val="200"/>
                        </a:spcBef>
                        <a:spcAft>
                          <a:spcPts val="200"/>
                        </a:spcAft>
                      </a:pPr>
                      <a:r>
                        <a:rPr lang="en-GB" sz="1600" kern="100" dirty="0">
                          <a:effectLst/>
                          <a:latin typeface="Lato" panose="020F0502020204030203" pitchFamily="34" charset="0"/>
                        </a:rPr>
                        <a:t>6%</a:t>
                      </a: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2671353169"/>
                  </a:ext>
                </a:extLst>
              </a:tr>
              <a:tr h="280163">
                <a:tc>
                  <a:txBody>
                    <a:bodyPr/>
                    <a:lstStyle/>
                    <a:p>
                      <a:pPr>
                        <a:lnSpc>
                          <a:spcPct val="120000"/>
                        </a:lnSpc>
                        <a:spcBef>
                          <a:spcPts val="200"/>
                        </a:spcBef>
                        <a:spcAft>
                          <a:spcPts val="200"/>
                        </a:spcAft>
                      </a:pPr>
                      <a:r>
                        <a:rPr lang="en-GB" sz="1600" b="0" dirty="0">
                          <a:effectLst/>
                          <a:latin typeface="Lato" panose="020F0502020204030203" pitchFamily="34" charset="0"/>
                        </a:rPr>
                        <a:t>Residential care (age 65+)</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gridSpan="2" vMerge="1">
                  <a:txBody>
                    <a:bodyPr/>
                    <a:lstStyle/>
                    <a:p>
                      <a:endParaRPr/>
                    </a:p>
                  </a:txBody>
                  <a:tcPr marL="68580" marR="68580" marT="0" marB="0" anchor="ctr"/>
                </a:tc>
                <a:tc hMerge="1" vMerge="1">
                  <a:txBody>
                    <a:bodyPr/>
                    <a:lstStyle/>
                    <a:p>
                      <a:endParaRPr dirty="0"/>
                    </a:p>
                  </a:txBody>
                  <a:tcPr marL="68580" marR="68580" marT="0" marB="0" anchor="ctr"/>
                </a:tc>
                <a:tc gridSpan="2">
                  <a:txBody>
                    <a:bodyPr/>
                    <a:lstStyle/>
                    <a:p>
                      <a:pPr algn="ctr">
                        <a:lnSpc>
                          <a:spcPct val="120000"/>
                        </a:lnSpc>
                        <a:spcBef>
                          <a:spcPts val="200"/>
                        </a:spcBef>
                        <a:spcAft>
                          <a:spcPts val="200"/>
                        </a:spcAft>
                      </a:pPr>
                      <a:r>
                        <a:rPr lang="en-GB" sz="1600" kern="100" dirty="0">
                          <a:effectLst/>
                          <a:latin typeface="Lato" panose="020F0502020204030203" pitchFamily="34" charset="0"/>
                        </a:rPr>
                        <a:t>30%</a:t>
                      </a: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1802933297"/>
                  </a:ext>
                </a:extLst>
              </a:tr>
              <a:tr h="232525">
                <a:tc>
                  <a:txBody>
                    <a:bodyPr/>
                    <a:lstStyle/>
                    <a:p>
                      <a:pPr>
                        <a:lnSpc>
                          <a:spcPct val="120000"/>
                        </a:lnSpc>
                        <a:spcBef>
                          <a:spcPts val="200"/>
                        </a:spcBef>
                        <a:spcAft>
                          <a:spcPts val="200"/>
                        </a:spcAft>
                      </a:pPr>
                      <a:r>
                        <a:rPr lang="en-GB" sz="1600" b="0" dirty="0">
                          <a:effectLst/>
                          <a:latin typeface="Lato" panose="020F0502020204030203" pitchFamily="34" charset="0"/>
                        </a:rPr>
                        <a:t>Depression due to LHON onset</a:t>
                      </a:r>
                      <a:endParaRPr lang="en-GB" sz="1600" b="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gridSpan="4">
                  <a:txBody>
                    <a:bodyPr/>
                    <a:lstStyle/>
                    <a:p>
                      <a:pPr algn="ctr">
                        <a:lnSpc>
                          <a:spcPct val="120000"/>
                        </a:lnSpc>
                        <a:spcBef>
                          <a:spcPts val="200"/>
                        </a:spcBef>
                        <a:spcAft>
                          <a:spcPts val="200"/>
                        </a:spcAft>
                      </a:pPr>
                      <a:r>
                        <a:rPr lang="en-GB" sz="1600" kern="100" dirty="0">
                          <a:effectLst/>
                          <a:latin typeface="Lato" panose="020F0502020204030203" pitchFamily="34" charset="0"/>
                        </a:rPr>
                        <a:t>39%</a:t>
                      </a:r>
                      <a:endParaRPr lang="en-GB" sz="1600" kern="1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hMerge="1">
                  <a:txBody>
                    <a:bodyPr/>
                    <a:lstStyle/>
                    <a:p>
                      <a:endParaRPr/>
                    </a:p>
                  </a:txBody>
                  <a:tcPr marL="68580" marR="68580" marT="0" marB="0" anchor="ctr"/>
                </a:tc>
                <a:tc hMerge="1">
                  <a:txBody>
                    <a:bodyPr/>
                    <a:lstStyle/>
                    <a:p>
                      <a:endParaRPr dirty="0"/>
                    </a:p>
                  </a:txBody>
                  <a:tcPr marL="68580" marR="68580" marT="0" marB="0" anchor="ctr"/>
                </a:tc>
                <a:tc hMerge="1">
                  <a:txBody>
                    <a:bodyPr/>
                    <a:lstStyle/>
                    <a:p>
                      <a:endParaRPr dirty="0"/>
                    </a:p>
                  </a:txBody>
                  <a:tcPr marL="68580" marR="68580" marT="0" marB="0" anchor="ctr"/>
                </a:tc>
                <a:extLst>
                  <a:ext uri="{0D108BD9-81ED-4DB2-BD59-A6C34878D82A}">
                    <a16:rowId xmlns:a16="http://schemas.microsoft.com/office/drawing/2014/main" val="2658697129"/>
                  </a:ext>
                </a:extLst>
              </a:tr>
            </a:tbl>
          </a:graphicData>
        </a:graphic>
      </p:graphicFrame>
      <p:sp>
        <p:nvSpPr>
          <p:cNvPr id="14" name="Text Placeholder 5">
            <a:extLst>
              <a:ext uri="{FF2B5EF4-FFF2-40B4-BE49-F238E27FC236}">
                <a16:creationId xmlns:a16="http://schemas.microsoft.com/office/drawing/2014/main" id="{60CE0780-156B-A3E9-5781-13E2A43CBFE0}"/>
              </a:ext>
            </a:extLst>
          </p:cNvPr>
          <p:cNvSpPr txBox="1">
            <a:spLocks/>
          </p:cNvSpPr>
          <p:nvPr/>
        </p:nvSpPr>
        <p:spPr>
          <a:xfrm>
            <a:off x="323505" y="3830216"/>
            <a:ext cx="10335786" cy="205002"/>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Table: EAG preferred resource use assumptions applied to EAG preferred model with 4 health  states (</a:t>
            </a:r>
            <a:r>
              <a:rPr lang="en-GB" sz="1600" dirty="0">
                <a:hlinkClick r:id="rId3" action="ppaction://hlinksldjump"/>
              </a:rPr>
              <a:t>see slide</a:t>
            </a:r>
            <a:r>
              <a:rPr lang="en-GB" sz="1600" dirty="0"/>
              <a:t>)</a:t>
            </a:r>
          </a:p>
        </p:txBody>
      </p:sp>
      <p:sp>
        <p:nvSpPr>
          <p:cNvPr id="9" name="Text Placeholder 19">
            <a:extLst>
              <a:ext uri="{FF2B5EF4-FFF2-40B4-BE49-F238E27FC236}">
                <a16:creationId xmlns:a16="http://schemas.microsoft.com/office/drawing/2014/main" id="{53C6F513-4E00-D26F-D6EF-53F719500C3C}"/>
              </a:ext>
            </a:extLst>
          </p:cNvPr>
          <p:cNvSpPr txBox="1">
            <a:spLocks/>
          </p:cNvSpPr>
          <p:nvPr/>
        </p:nvSpPr>
        <p:spPr>
          <a:xfrm>
            <a:off x="408881" y="6495633"/>
            <a:ext cx="10998842" cy="2769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CF, count fingers; HM, hand motion; LHON, Leber’s hereditary optic neuropathy; LP, light Perception; VA, visual acuity  </a:t>
            </a:r>
          </a:p>
        </p:txBody>
      </p:sp>
      <p:sp>
        <p:nvSpPr>
          <p:cNvPr id="10" name="TextBox 9">
            <a:extLst>
              <a:ext uri="{FF2B5EF4-FFF2-40B4-BE49-F238E27FC236}">
                <a16:creationId xmlns:a16="http://schemas.microsoft.com/office/drawing/2014/main" id="{ED7C0EA6-0FD3-80AE-FA25-734963515CFB}"/>
              </a:ext>
            </a:extLst>
          </p:cNvPr>
          <p:cNvSpPr txBox="1"/>
          <p:nvPr/>
        </p:nvSpPr>
        <p:spPr>
          <a:xfrm>
            <a:off x="1179808" y="6100954"/>
            <a:ext cx="6448901" cy="584775"/>
          </a:xfrm>
          <a:prstGeom prst="rect">
            <a:avLst/>
          </a:prstGeom>
          <a:noFill/>
        </p:spPr>
        <p:txBody>
          <a:bodyPr wrap="square" rtlCol="0">
            <a:spAutoFit/>
          </a:bodyPr>
          <a:lstStyle/>
          <a:p>
            <a:r>
              <a:rPr lang="en-GB" sz="1600" dirty="0">
                <a:latin typeface="Lato" panose="020F0502020204030203" pitchFamily="34" charset="0"/>
                <a:ea typeface="Lato" panose="020F0502020204030203" pitchFamily="34" charset="0"/>
                <a:cs typeface="Lato" panose="020F0502020204030203" pitchFamily="34" charset="0"/>
              </a:rPr>
              <a:t>* one-off costs applied 1st year (all other costs are assumed to occur per cycle)</a:t>
            </a:r>
          </a:p>
        </p:txBody>
      </p:sp>
    </p:spTree>
    <p:extLst>
      <p:ext uri="{BB962C8B-B14F-4D97-AF65-F5344CB8AC3E}">
        <p14:creationId xmlns:p14="http://schemas.microsoft.com/office/powerpoint/2010/main" val="2003828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503933" y="326276"/>
            <a:ext cx="11184134" cy="592817"/>
          </a:xfrm>
        </p:spPr>
        <p:txBody>
          <a:bodyPr>
            <a:normAutofit/>
          </a:bodyPr>
          <a:lstStyle/>
          <a:p>
            <a:r>
              <a:rPr lang="en-GB" dirty="0"/>
              <a:t>Other considerations</a:t>
            </a:r>
          </a:p>
        </p:txBody>
      </p:sp>
      <p:sp>
        <p:nvSpPr>
          <p:cNvPr id="3" name="Subtitle 3">
            <a:extLst>
              <a:ext uri="{FF2B5EF4-FFF2-40B4-BE49-F238E27FC236}">
                <a16:creationId xmlns:a16="http://schemas.microsoft.com/office/drawing/2014/main" id="{A0F4F905-C384-6FAB-7947-07701457FF38}"/>
              </a:ext>
            </a:extLst>
          </p:cNvPr>
          <p:cNvSpPr txBox="1">
            <a:spLocks/>
          </p:cNvSpPr>
          <p:nvPr/>
        </p:nvSpPr>
        <p:spPr>
          <a:xfrm>
            <a:off x="503933" y="1238522"/>
            <a:ext cx="11184134" cy="4940209"/>
          </a:xfrm>
          <a:prstGeom prst="rect">
            <a:avLst/>
          </a:prstGeom>
          <a:solidFill>
            <a:schemeClr val="bg1"/>
          </a:solidFill>
        </p:spPr>
        <p:txBody>
          <a:bodyPr vert="horz" lIns="91440" tIns="45720" rIns="91440" bIns="45720" rtlCol="0" anchor="t">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GB" sz="2400" b="1" dirty="0">
                <a:latin typeface="Lato" panose="020F0502020204030203" pitchFamily="34" charset="0"/>
                <a:ea typeface="Lato" panose="020F0502020204030203" pitchFamily="34" charset="0"/>
                <a:cs typeface="Lato" panose="020F0502020204030203" pitchFamily="34" charset="0"/>
              </a:rPr>
              <a:t>Equality considerations</a:t>
            </a:r>
          </a:p>
          <a:p>
            <a:pPr marL="285750" indent="-285750">
              <a:lnSpc>
                <a:spcPct val="100000"/>
              </a:lnSpc>
              <a:spcBef>
                <a:spcPts val="0"/>
              </a:spcBef>
              <a:spcAft>
                <a:spcPts val="600"/>
              </a:spcAft>
              <a:buFont typeface="Arial" panose="020B0604020202020204" pitchFamily="34" charset="0"/>
              <a:buChar char="•"/>
            </a:pPr>
            <a:r>
              <a:rPr lang="en-GB" sz="2400" dirty="0">
                <a:latin typeface="Lato" panose="020F0502020204030203" pitchFamily="34" charset="0"/>
                <a:ea typeface="Lato" panose="020F0502020204030203" pitchFamily="34" charset="0"/>
                <a:cs typeface="Lato" panose="020F0502020204030203" pitchFamily="34" charset="0"/>
              </a:rPr>
              <a:t>No equality issues were raised by the company and other stakeholder </a:t>
            </a:r>
          </a:p>
          <a:p>
            <a:pPr>
              <a:lnSpc>
                <a:spcPct val="100000"/>
              </a:lnSpc>
              <a:spcBef>
                <a:spcPts val="0"/>
              </a:spcBef>
              <a:spcAft>
                <a:spcPts val="600"/>
              </a:spcAft>
            </a:pPr>
            <a:r>
              <a:rPr lang="en-GB" sz="2400" b="1" dirty="0">
                <a:solidFill>
                  <a:srgbClr val="000000"/>
                </a:solidFill>
                <a:latin typeface="Lato" panose="020F0502020204030203" pitchFamily="34" charset="0"/>
                <a:ea typeface="Lato" panose="020F0502020204030203" pitchFamily="34" charset="0"/>
                <a:cs typeface="Lato" panose="020F0502020204030203" pitchFamily="34" charset="0"/>
              </a:rPr>
              <a:t>Severity </a:t>
            </a:r>
          </a:p>
          <a:p>
            <a:pPr marL="342900" indent="-342900">
              <a:lnSpc>
                <a:spcPct val="100000"/>
              </a:lnSpc>
              <a:spcBef>
                <a:spcPts val="0"/>
              </a:spcBef>
              <a:spcAft>
                <a:spcPts val="600"/>
              </a:spcAft>
              <a:buFont typeface="Arial" panose="020B0604020202020204" pitchFamily="34" charset="0"/>
              <a:buChar char="•"/>
            </a:pPr>
            <a:r>
              <a:rPr lang="en-GB" sz="2400" dirty="0">
                <a:solidFill>
                  <a:srgbClr val="000000"/>
                </a:solidFill>
                <a:latin typeface="Lato" panose="020F0502020204030203" pitchFamily="34" charset="0"/>
                <a:ea typeface="Lato" panose="020F0502020204030203" pitchFamily="34" charset="0"/>
                <a:cs typeface="Lato" panose="020F0502020204030203" pitchFamily="34" charset="0"/>
              </a:rPr>
              <a:t>Company results show that idebenone does not meet threshold of a QALY weight of 1.2 for both absolute shortfall and proportionate shortfall under current NICE cut-off threshold criteria </a:t>
            </a:r>
          </a:p>
          <a:p>
            <a:pPr>
              <a:lnSpc>
                <a:spcPct val="100000"/>
              </a:lnSpc>
              <a:spcBef>
                <a:spcPts val="0"/>
              </a:spcBef>
              <a:spcAft>
                <a:spcPts val="600"/>
              </a:spcAft>
              <a:defRPr/>
            </a:pPr>
            <a:r>
              <a:rPr lang="en-GB" sz="2400" b="1" dirty="0">
                <a:solidFill>
                  <a:srgbClr val="000000"/>
                </a:solidFill>
                <a:latin typeface="Lato" panose="020F0502020204030203" pitchFamily="34" charset="0"/>
                <a:ea typeface="Lato" panose="020F0502020204030203" pitchFamily="34" charset="0"/>
                <a:cs typeface="Lato" panose="020F0502020204030203" pitchFamily="34" charset="0"/>
              </a:rPr>
              <a:t>Rarity</a:t>
            </a:r>
          </a:p>
          <a:p>
            <a:pPr marL="342900" indent="-342900">
              <a:lnSpc>
                <a:spcPct val="100000"/>
              </a:lnSpc>
              <a:spcBef>
                <a:spcPts val="0"/>
              </a:spcBef>
              <a:spcAft>
                <a:spcPts val="600"/>
              </a:spcAft>
              <a:buFont typeface="Arial" panose="020B0604020202020204" pitchFamily="34" charset="0"/>
              <a:buChar char="•"/>
              <a:defRPr/>
            </a:pPr>
            <a:r>
              <a:rPr lang="en-GB" sz="2400" dirty="0">
                <a:solidFill>
                  <a:srgbClr val="000000"/>
                </a:solidFill>
                <a:latin typeface="Lato" panose="020F0502020204030203" pitchFamily="34" charset="0"/>
                <a:ea typeface="Lato" panose="020F0502020204030203" pitchFamily="34" charset="0"/>
                <a:cs typeface="Lato" panose="020F0502020204030203" pitchFamily="34" charset="0"/>
              </a:rPr>
              <a:t>Committee should be mindful that for rare disease, evidence generation may be particularly difficult. In these specific circumstances, the committee may be able to make recommendations accepting a higher degree of uncertainty. The committee will consider how the nature of the condition affects the ability to generate high-quality evidence before applying greater flexibility</a:t>
            </a:r>
          </a:p>
          <a:p>
            <a:pPr marL="342900" indent="-342900">
              <a:lnSpc>
                <a:spcPct val="100000"/>
              </a:lnSpc>
              <a:spcBef>
                <a:spcPts val="0"/>
              </a:spcBef>
              <a:spcAft>
                <a:spcPts val="600"/>
              </a:spcAft>
              <a:buFont typeface="Arial" panose="020B0604020202020204" pitchFamily="34" charset="0"/>
              <a:buChar char="•"/>
              <a:defRPr/>
            </a:pPr>
            <a:endParaRPr lang="en-GB" sz="24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2" name="TextBox 1">
            <a:extLst>
              <a:ext uri="{FF2B5EF4-FFF2-40B4-BE49-F238E27FC236}">
                <a16:creationId xmlns:a16="http://schemas.microsoft.com/office/drawing/2014/main" id="{0FB352A5-7BD0-113A-1B2F-E7F9F2B10B16}"/>
              </a:ext>
            </a:extLst>
          </p:cNvPr>
          <p:cNvSpPr txBox="1"/>
          <p:nvPr/>
        </p:nvSpPr>
        <p:spPr>
          <a:xfrm>
            <a:off x="2695371" y="6429725"/>
            <a:ext cx="5351350" cy="369332"/>
          </a:xfrm>
          <a:prstGeom prst="rect">
            <a:avLst/>
          </a:prstGeom>
          <a:noFill/>
        </p:spPr>
        <p:txBody>
          <a:bodyPr wrap="square">
            <a:spAutoFit/>
          </a:bodyPr>
          <a:lstStyle/>
          <a:p>
            <a:r>
              <a:rPr lang="en-GB" dirty="0">
                <a:latin typeface="Lato" panose="020F0502020204030203" pitchFamily="34" charset="0"/>
              </a:rPr>
              <a:t>Abbreviations: QALY, quality-adjusted life year</a:t>
            </a:r>
            <a:r>
              <a:rPr kumimoji="0" lang="en-GB"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 </a:t>
            </a:r>
            <a:endParaRPr lang="en-GB" dirty="0">
              <a:latin typeface="Lato" panose="020F0502020204030203" pitchFamily="34" charset="0"/>
            </a:endParaRPr>
          </a:p>
        </p:txBody>
      </p:sp>
    </p:spTree>
    <p:extLst>
      <p:ext uri="{BB962C8B-B14F-4D97-AF65-F5344CB8AC3E}">
        <p14:creationId xmlns:p14="http://schemas.microsoft.com/office/powerpoint/2010/main" val="109405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descr="Title of the slide : Questions for clinical experts&#10;">
            <a:extLst>
              <a:ext uri="{FF2B5EF4-FFF2-40B4-BE49-F238E27FC236}">
                <a16:creationId xmlns:a16="http://schemas.microsoft.com/office/drawing/2014/main" id="{51625DC0-6131-5E8E-EA48-24E6C3827D78}"/>
              </a:ext>
            </a:extLst>
          </p:cNvPr>
          <p:cNvSpPr>
            <a:spLocks noGrp="1"/>
          </p:cNvSpPr>
          <p:nvPr>
            <p:ph type="title"/>
          </p:nvPr>
        </p:nvSpPr>
        <p:spPr>
          <a:xfrm>
            <a:off x="941215" y="439587"/>
            <a:ext cx="11250785" cy="592817"/>
          </a:xfrm>
        </p:spPr>
        <p:txBody>
          <a:bodyPr>
            <a:noAutofit/>
          </a:bodyPr>
          <a:lstStyle/>
          <a:p>
            <a:r>
              <a:rPr lang="en-GB" dirty="0"/>
              <a:t>Questions for clinical experts</a:t>
            </a:r>
          </a:p>
        </p:txBody>
      </p:sp>
      <p:sp>
        <p:nvSpPr>
          <p:cNvPr id="8" name="Subtitle 3" descr="Questions to be answered by clinical experts.">
            <a:extLst>
              <a:ext uri="{FF2B5EF4-FFF2-40B4-BE49-F238E27FC236}">
                <a16:creationId xmlns:a16="http://schemas.microsoft.com/office/drawing/2014/main" id="{5000BFBE-E03E-58FC-37B1-E23F2037D4D0}"/>
              </a:ext>
            </a:extLst>
          </p:cNvPr>
          <p:cNvSpPr txBox="1">
            <a:spLocks/>
          </p:cNvSpPr>
          <p:nvPr/>
        </p:nvSpPr>
        <p:spPr>
          <a:xfrm>
            <a:off x="941215" y="1158625"/>
            <a:ext cx="10462659" cy="4157958"/>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spcAft>
                <a:spcPts val="600"/>
              </a:spcAft>
              <a:buFont typeface="Arial" panose="020B0604020202020204" pitchFamily="34" charset="0"/>
              <a:buChar char="•"/>
            </a:pPr>
            <a:r>
              <a:rPr lang="en-GB" sz="2000" dirty="0">
                <a:latin typeface="Lato" panose="020F0502020204030203" pitchFamily="34" charset="0"/>
                <a:ea typeface="Times New Roman" panose="02020603050405020304" pitchFamily="18" charset="0"/>
                <a:cs typeface="Times New Roman" panose="02020603050405020304" pitchFamily="18" charset="0"/>
              </a:rPr>
              <a:t>Would the effects of treatment with idebenone vary depending on when idebenone is initiated? </a:t>
            </a:r>
            <a:r>
              <a:rPr lang="en-GB" sz="2000" dirty="0">
                <a:latin typeface="Lato" panose="020F0502020204030203" pitchFamily="34" charset="0"/>
                <a:ea typeface="Times New Roman" panose="02020603050405020304" pitchFamily="18" charset="0"/>
                <a:cs typeface="Times New Roman" panose="02020603050405020304" pitchFamily="18" charset="0"/>
                <a:hlinkClick r:id="rId3" action="ppaction://hlinksldjump"/>
              </a:rPr>
              <a:t>See slide</a:t>
            </a:r>
            <a:endParaRPr lang="en-GB" sz="2000" dirty="0">
              <a:latin typeface="Lato" panose="020F0502020204030203" pitchFamily="34" charset="0"/>
              <a:ea typeface="Times New Roman" panose="02020603050405020304" pitchFamily="18" charset="0"/>
              <a:cs typeface="Times New Roman" panose="02020603050405020304" pitchFamily="18" charset="0"/>
            </a:endParaRPr>
          </a:p>
          <a:p>
            <a:pPr marL="342900" indent="-342900">
              <a:lnSpc>
                <a:spcPct val="150000"/>
              </a:lnSpc>
              <a:spcBef>
                <a:spcPts val="0"/>
              </a:spcBef>
              <a:spcAft>
                <a:spcPts val="600"/>
              </a:spcAft>
              <a:buFont typeface="Arial" panose="020B0604020202020204" pitchFamily="34" charset="0"/>
              <a:buChar char="•"/>
            </a:pPr>
            <a:r>
              <a:rPr lang="en-GB" sz="2000" dirty="0">
                <a:latin typeface="Lato" panose="020F0502020204030203" pitchFamily="34" charset="0"/>
                <a:ea typeface="Times New Roman" panose="02020603050405020304" pitchFamily="18" charset="0"/>
                <a:cs typeface="Times New Roman" panose="02020603050405020304" pitchFamily="18" charset="0"/>
              </a:rPr>
              <a:t>Are there variations in efficacy based on genotype? What is the underlying rationale for any observed difference? </a:t>
            </a:r>
            <a:r>
              <a:rPr lang="en-GB" sz="2000" dirty="0">
                <a:latin typeface="Lato" panose="020F0502020204030203" pitchFamily="34" charset="0"/>
                <a:ea typeface="Times New Roman" panose="02020603050405020304" pitchFamily="18" charset="0"/>
                <a:cs typeface="Times New Roman" panose="02020603050405020304" pitchFamily="18" charset="0"/>
                <a:hlinkClick r:id="rId4" action="ppaction://hlinksldjump"/>
              </a:rPr>
              <a:t>See slide</a:t>
            </a:r>
            <a:endParaRPr lang="en-GB" sz="2000" dirty="0">
              <a:latin typeface="Lato" panose="020F0502020204030203"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Are these baseline characteristics generalisable to NHS clinical practice? </a:t>
            </a: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hlinkClick r:id="rId5" action="ppaction://hlinksldjump"/>
              </a:rPr>
              <a:t>See slide</a:t>
            </a:r>
            <a:endPar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Please explain the current standard care of people with LHON. </a:t>
            </a:r>
            <a:r>
              <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hlinkClick r:id="rId6" action="ppaction://hlinksldjump"/>
              </a:rPr>
              <a:t>See slide</a:t>
            </a:r>
            <a:endParaRPr kumimoji="0" lang="en-GB" sz="2000" b="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spcBef>
                <a:spcPts val="0"/>
              </a:spcBef>
              <a:spcAft>
                <a:spcPts val="600"/>
              </a:spcAft>
              <a:buFont typeface="Arial" panose="020B0604020202020204" pitchFamily="34" charset="0"/>
              <a:buChar char="•"/>
            </a:pPr>
            <a:r>
              <a:rPr lang="en-GB" sz="2000" dirty="0">
                <a:latin typeface="Lato" panose="020F0502020204030203" pitchFamily="34" charset="0"/>
                <a:ea typeface="Times New Roman" panose="02020603050405020304" pitchFamily="18" charset="0"/>
                <a:cs typeface="Times New Roman" panose="02020603050405020304" pitchFamily="18" charset="0"/>
              </a:rPr>
              <a:t>How clinically distinct are the health states? </a:t>
            </a:r>
            <a:r>
              <a:rPr lang="en-GB" sz="2000" dirty="0">
                <a:latin typeface="Lato" panose="020F0502020204030203" pitchFamily="34" charset="0"/>
                <a:ea typeface="Times New Roman" panose="02020603050405020304" pitchFamily="18" charset="0"/>
                <a:cs typeface="Times New Roman" panose="02020603050405020304" pitchFamily="18" charset="0"/>
                <a:hlinkClick r:id="rId7" action="ppaction://hlinksldjump"/>
              </a:rPr>
              <a:t>See slide</a:t>
            </a:r>
            <a:endParaRPr lang="en-GB" sz="2000" dirty="0">
              <a:latin typeface="Lato" panose="020F0502020204030203" pitchFamily="34" charset="0"/>
              <a:ea typeface="Times New Roman" panose="02020603050405020304" pitchFamily="18" charset="0"/>
              <a:cs typeface="Times New Roman" panose="02020603050405020304" pitchFamily="18" charset="0"/>
            </a:endParaRPr>
          </a:p>
          <a:p>
            <a:pPr marL="342900" indent="-342900">
              <a:lnSpc>
                <a:spcPct val="150000"/>
              </a:lnSpc>
              <a:spcBef>
                <a:spcPts val="0"/>
              </a:spcBef>
              <a:spcAft>
                <a:spcPts val="600"/>
              </a:spcAft>
              <a:buFont typeface="Arial" panose="020B0604020202020204" pitchFamily="34" charset="0"/>
              <a:buChar char="•"/>
            </a:pPr>
            <a:r>
              <a:rPr lang="en-GB" sz="2000" dirty="0">
                <a:latin typeface="Lato" panose="020F0502020204030203" pitchFamily="34" charset="0"/>
                <a:ea typeface="Times New Roman" panose="02020603050405020304" pitchFamily="18" charset="0"/>
                <a:cs typeface="Times New Roman" panose="02020603050405020304" pitchFamily="18" charset="0"/>
              </a:rPr>
              <a:t>When the treatment with idebenone should be stopped? </a:t>
            </a:r>
            <a:r>
              <a:rPr lang="en-GB" sz="2000" dirty="0">
                <a:latin typeface="Lato" panose="020F0502020204030203" pitchFamily="34" charset="0"/>
                <a:ea typeface="Times New Roman" panose="02020603050405020304" pitchFamily="18" charset="0"/>
                <a:cs typeface="Times New Roman" panose="02020603050405020304" pitchFamily="18" charset="0"/>
                <a:hlinkClick r:id="rId8" action="ppaction://hlinksldjump"/>
              </a:rPr>
              <a:t>See slide</a:t>
            </a:r>
            <a:endParaRPr lang="en-GB" sz="2000" dirty="0">
              <a:latin typeface="Lato" panose="020F0502020204030203" pitchFamily="34" charset="0"/>
              <a:ea typeface="Times New Roman" panose="02020603050405020304" pitchFamily="18" charset="0"/>
              <a:cs typeface="Times New Roman" panose="02020603050405020304" pitchFamily="18" charset="0"/>
            </a:endParaRPr>
          </a:p>
          <a:p>
            <a:pPr marL="342900" indent="-342900">
              <a:lnSpc>
                <a:spcPct val="100000"/>
              </a:lnSpc>
              <a:spcBef>
                <a:spcPts val="0"/>
              </a:spcBef>
              <a:spcAft>
                <a:spcPts val="600"/>
              </a:spcAft>
              <a:buFont typeface="Arial" panose="020B0604020202020204" pitchFamily="34" charset="0"/>
              <a:buChar char="•"/>
            </a:pPr>
            <a:endParaRPr lang="en-GB" sz="2000" dirty="0">
              <a:latin typeface="Lato" panose="020F0502020204030203" pitchFamily="34" charset="0"/>
              <a:ea typeface="Times New Roman" panose="02020603050405020304" pitchFamily="18" charset="0"/>
              <a:cs typeface="Times New Roman" panose="02020603050405020304" pitchFamily="18" charset="0"/>
            </a:endParaRPr>
          </a:p>
        </p:txBody>
      </p:sp>
      <p:sp>
        <p:nvSpPr>
          <p:cNvPr id="2" name="Text Placeholder 13">
            <a:extLst>
              <a:ext uri="{FF2B5EF4-FFF2-40B4-BE49-F238E27FC236}">
                <a16:creationId xmlns:a16="http://schemas.microsoft.com/office/drawing/2014/main" id="{C504732F-F809-E64A-F98F-CA6520D96CB0}"/>
              </a:ext>
            </a:extLst>
          </p:cNvPr>
          <p:cNvSpPr txBox="1">
            <a:spLocks/>
          </p:cNvSpPr>
          <p:nvPr/>
        </p:nvSpPr>
        <p:spPr>
          <a:xfrm>
            <a:off x="2049782" y="6470045"/>
            <a:ext cx="8975270" cy="2652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a:t>
            </a:r>
            <a:r>
              <a:rPr lang="en-GB" sz="1400" dirty="0">
                <a:latin typeface="Lato" panose="020F0502020204030203" pitchFamily="34" charset="0"/>
                <a:ea typeface="Lato" panose="020F0502020204030203" pitchFamily="34" charset="0"/>
                <a:cs typeface="Lato" panose="020F0502020204030203" pitchFamily="34" charset="0"/>
              </a:rPr>
              <a:t>LHON, Leber’s hereditary optic neuropathy</a:t>
            </a:r>
            <a:endParaRPr lang="en-GB"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7985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368465915"/>
              </p:ext>
            </p:extLst>
          </p:nvPr>
        </p:nvGraphicFramePr>
        <p:xfrm>
          <a:off x="520225" y="779729"/>
          <a:ext cx="11151550" cy="5568061"/>
        </p:xfrm>
        <a:graphic>
          <a:graphicData uri="http://schemas.openxmlformats.org/drawingml/2006/table">
            <a:tbl>
              <a:tblPr firstRow="1" bandRow="1">
                <a:tableStyleId>{073A0DAA-6AF3-43AB-8588-CEC1D06C72B9}</a:tableStyleId>
              </a:tblPr>
              <a:tblGrid>
                <a:gridCol w="1187182">
                  <a:extLst>
                    <a:ext uri="{9D8B030D-6E8A-4147-A177-3AD203B41FA5}">
                      <a16:colId xmlns:a16="http://schemas.microsoft.com/office/drawing/2014/main" val="3934482462"/>
                    </a:ext>
                  </a:extLst>
                </a:gridCol>
                <a:gridCol w="8371965">
                  <a:extLst>
                    <a:ext uri="{9D8B030D-6E8A-4147-A177-3AD203B41FA5}">
                      <a16:colId xmlns:a16="http://schemas.microsoft.com/office/drawing/2014/main" val="3322847139"/>
                    </a:ext>
                  </a:extLst>
                </a:gridCol>
                <a:gridCol w="1592403">
                  <a:extLst>
                    <a:ext uri="{9D8B030D-6E8A-4147-A177-3AD203B41FA5}">
                      <a16:colId xmlns:a16="http://schemas.microsoft.com/office/drawing/2014/main" val="3819458643"/>
                    </a:ext>
                  </a:extLst>
                </a:gridCol>
              </a:tblGrid>
              <a:tr h="660297">
                <a:tc gridSpan="2">
                  <a:txBody>
                    <a:bodyPr/>
                    <a:lstStyle/>
                    <a:p>
                      <a:pPr algn="ctr"/>
                      <a:r>
                        <a:rPr lang="en-GB" sz="1800" dirty="0">
                          <a:latin typeface="Lato" panose="020F0502020204030203" pitchFamily="34" charset="0"/>
                        </a:rPr>
                        <a:t>Key issues for committee discussion</a:t>
                      </a:r>
                      <a:endParaRPr lang="en-GB" sz="1800" dirty="0">
                        <a:latin typeface="Lato"/>
                        <a:ea typeface="Lato"/>
                        <a:cs typeface="Lato"/>
                      </a:endParaRPr>
                    </a:p>
                  </a:txBody>
                  <a:tcPr/>
                </a:tc>
                <a:tc hMerge="1">
                  <a:txBody>
                    <a:bodyPr/>
                    <a:lstStyle/>
                    <a:p>
                      <a:r>
                        <a:rPr lang="en-GB" sz="1800" dirty="0">
                          <a:latin typeface="Lato" panose="020F0502020204030203" pitchFamily="34" charset="0"/>
                          <a:ea typeface="Lato" panose="020F0502020204030203" pitchFamily="34" charset="0"/>
                          <a:cs typeface="Lato" panose="020F0502020204030203" pitchFamily="34" charset="0"/>
                        </a:rPr>
                        <a:t>Key issue for committee discussion</a:t>
                      </a:r>
                    </a:p>
                  </a:txBody>
                  <a:tcPr/>
                </a:tc>
                <a:tc>
                  <a:txBody>
                    <a:bodyPr/>
                    <a:lstStyle/>
                    <a:p>
                      <a:pPr algn="ctr"/>
                      <a:r>
                        <a:rPr lang="en-GB" sz="1800" dirty="0">
                          <a:latin typeface="Lato" panose="020F0502020204030203" pitchFamily="34" charset="0"/>
                        </a:rPr>
                        <a:t>ICER impact</a:t>
                      </a:r>
                      <a:endParaRPr lang="en-GB" sz="1800" dirty="0">
                        <a:latin typeface="Lato"/>
                        <a:ea typeface="Lato"/>
                        <a:cs typeface="Lato"/>
                      </a:endParaRPr>
                    </a:p>
                  </a:txBody>
                  <a:tcPr/>
                </a:tc>
                <a:extLst>
                  <a:ext uri="{0D108BD9-81ED-4DB2-BD59-A6C34878D82A}">
                    <a16:rowId xmlns:a16="http://schemas.microsoft.com/office/drawing/2014/main" val="2647452487"/>
                  </a:ext>
                </a:extLst>
              </a:tr>
              <a:tr h="943282">
                <a:tc rowSpan="2">
                  <a:txBody>
                    <a:bodyPr/>
                    <a:lstStyle/>
                    <a:p>
                      <a:r>
                        <a:rPr lang="en-GB" sz="1800" b="1" dirty="0">
                          <a:latin typeface="Lato" panose="020F0502020204030203" pitchFamily="34" charset="0"/>
                        </a:rPr>
                        <a:t>Clinical evidence </a:t>
                      </a:r>
                      <a:endParaRPr lang="en-GB" sz="1800" b="1"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285750" indent="-285750">
                        <a:buFont typeface="Arial" panose="020B0604020202020204" pitchFamily="34" charset="0"/>
                        <a:buChar char="•"/>
                      </a:pPr>
                      <a:r>
                        <a:rPr lang="en-GB" sz="1800" dirty="0">
                          <a:latin typeface="Lato" panose="020F0502020204030203" pitchFamily="34" charset="0"/>
                        </a:rPr>
                        <a:t>No robust effectiveness estimate for treatment with idebenone beyond six months to draw robust conclusions about its long-term clinical and cost-effectiveness</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0" indent="0" algn="l">
                        <a:buFont typeface="Arial" panose="020B0604020202020204" pitchFamily="34" charset="0"/>
                        <a:buNone/>
                      </a:pPr>
                      <a:r>
                        <a:rPr lang="en-GB" sz="1800" dirty="0">
                          <a:latin typeface="Lato" panose="020F0502020204030203" pitchFamily="34" charset="0"/>
                          <a:ea typeface="Lato" panose="020F0502020204030203" pitchFamily="34" charset="0"/>
                          <a:cs typeface="Lato" panose="020F0502020204030203" pitchFamily="34" charset="0"/>
                        </a:rPr>
                        <a:t>Large</a:t>
                      </a:r>
                    </a:p>
                  </a:txBody>
                  <a:tcPr anchor="ctr"/>
                </a:tc>
                <a:extLst>
                  <a:ext uri="{0D108BD9-81ED-4DB2-BD59-A6C34878D82A}">
                    <a16:rowId xmlns:a16="http://schemas.microsoft.com/office/drawing/2014/main" val="925366874"/>
                  </a:ext>
                </a:extLst>
              </a:tr>
              <a:tr h="1108413">
                <a:tc vMerge="1">
                  <a:txBody>
                    <a:bodyPr/>
                    <a:lstStyle/>
                    <a:p>
                      <a:endParaRPr lang="en-GB"/>
                    </a:p>
                  </a:txBody>
                  <a:tcPr/>
                </a:tc>
                <a:tc>
                  <a:txBody>
                    <a:bodyPr/>
                    <a:lstStyle/>
                    <a:p>
                      <a:pPr marL="285750" indent="-285750">
                        <a:buFont typeface="Arial" panose="020B0604020202020204" pitchFamily="34" charset="0"/>
                        <a:buChar char="•"/>
                      </a:pPr>
                      <a:r>
                        <a:rPr lang="en-GB" sz="1800" dirty="0">
                          <a:latin typeface="Lato" panose="020F0502020204030203" pitchFamily="34" charset="0"/>
                        </a:rPr>
                        <a:t>Benefit of treatment with idebenone may be larger in subgroups of patients</a:t>
                      </a:r>
                    </a:p>
                    <a:p>
                      <a:pPr marL="285750" indent="-285750">
                        <a:buFont typeface="Arial" panose="020B0604020202020204" pitchFamily="34" charset="0"/>
                        <a:buChar char="•"/>
                      </a:pPr>
                      <a:r>
                        <a:rPr lang="en-GB" sz="1800" dirty="0">
                          <a:latin typeface="Lato" panose="020F0502020204030203" pitchFamily="34" charset="0"/>
                        </a:rPr>
                        <a:t>Limited sample sizes available in current evidence lead to a high degree of uncertainty</a:t>
                      </a:r>
                      <a:endParaRPr lang="en-GB" sz="1800" dirty="0">
                        <a:latin typeface="Lato"/>
                        <a:ea typeface="Lato"/>
                        <a:cs typeface="Lato"/>
                      </a:endParaRPr>
                    </a:p>
                  </a:txBody>
                  <a:tcPr anchor="ctr"/>
                </a:tc>
                <a:tc>
                  <a:txBody>
                    <a:bodyPr/>
                    <a:lstStyle/>
                    <a:p>
                      <a:pPr marL="0" indent="0" algn="l">
                        <a:buFont typeface="Arial" panose="020B0604020202020204" pitchFamily="34" charset="0"/>
                        <a:buNone/>
                      </a:pPr>
                      <a:r>
                        <a:rPr lang="en-GB" sz="1800" dirty="0">
                          <a:latin typeface="Lato"/>
                          <a:ea typeface="Lato"/>
                          <a:cs typeface="Lato"/>
                        </a:rPr>
                        <a:t>Unknown </a:t>
                      </a:r>
                    </a:p>
                  </a:txBody>
                  <a:tcPr anchor="ctr"/>
                </a:tc>
                <a:extLst>
                  <a:ext uri="{0D108BD9-81ED-4DB2-BD59-A6C34878D82A}">
                    <a16:rowId xmlns:a16="http://schemas.microsoft.com/office/drawing/2014/main" val="1117199968"/>
                  </a:ext>
                </a:extLst>
              </a:tr>
              <a:tr h="660297">
                <a:tc rowSpan="3">
                  <a:txBody>
                    <a:bodyPr/>
                    <a:lstStyle/>
                    <a:p>
                      <a:r>
                        <a:rPr lang="en-GB" sz="1800" b="1" dirty="0">
                          <a:latin typeface="Lato" panose="020F0502020204030203" pitchFamily="34" charset="0"/>
                        </a:rPr>
                        <a:t>Cost effectiveness</a:t>
                      </a:r>
                      <a:endParaRPr lang="en-GB" sz="1800" b="1"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285750" indent="-285750">
                        <a:buFont typeface="Arial" panose="020B0604020202020204" pitchFamily="34" charset="0"/>
                        <a:buChar char="•"/>
                      </a:pPr>
                      <a:r>
                        <a:rPr lang="en-GB" sz="1800" dirty="0">
                          <a:latin typeface="Lato" panose="020F0502020204030203" pitchFamily="34" charset="0"/>
                        </a:rPr>
                        <a:t>Model structure inappropriate as there is insufficient evidence to support a high number of health states</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0" indent="0" algn="l">
                        <a:buFont typeface="Arial" panose="020B0604020202020204" pitchFamily="34" charset="0"/>
                        <a:buNone/>
                      </a:pPr>
                      <a:r>
                        <a:rPr lang="en-GB" sz="1800" dirty="0">
                          <a:latin typeface="Lato" panose="020F0502020204030203" pitchFamily="34" charset="0"/>
                        </a:rPr>
                        <a:t>Large</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929576018"/>
                  </a:ext>
                </a:extLst>
              </a:tr>
              <a:tr h="972848">
                <a:tc vMerge="1">
                  <a:txBody>
                    <a:bodyPr/>
                    <a:lstStyle/>
                    <a:p>
                      <a:r>
                        <a:rPr lang="en-GB" sz="1800" dirty="0">
                          <a:latin typeface="Lato" panose="020F0502020204030203" pitchFamily="34" charset="0"/>
                          <a:ea typeface="Lato" panose="020F0502020204030203" pitchFamily="34" charset="0"/>
                          <a:cs typeface="Lato" panose="020F0502020204030203" pitchFamily="34" charset="0"/>
                        </a:rPr>
                        <a:t>CE section</a:t>
                      </a:r>
                    </a:p>
                  </a:txBody>
                  <a:tcPr anchor="ctr"/>
                </a:tc>
                <a:tc>
                  <a:txBody>
                    <a:bodyPr/>
                    <a:lstStyle/>
                    <a:p>
                      <a:pPr marL="285750" indent="-285750">
                        <a:buFont typeface="Arial" panose="020B0604020202020204" pitchFamily="34" charset="0"/>
                        <a:buChar char="•"/>
                      </a:pPr>
                      <a:r>
                        <a:rPr lang="en-GB" sz="1800" dirty="0">
                          <a:latin typeface="Lato" panose="020F0502020204030203" pitchFamily="34" charset="0"/>
                        </a:rPr>
                        <a:t>Model does not accurately replicate SoC treatment effects as measured in studies and clinical trials</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0" indent="0" algn="l">
                        <a:buFont typeface="Arial" panose="020B0604020202020204" pitchFamily="34" charset="0"/>
                        <a:buNone/>
                      </a:pPr>
                      <a:r>
                        <a:rPr lang="en-GB" sz="1800" dirty="0">
                          <a:latin typeface="Lato" panose="020F0502020204030203" pitchFamily="34" charset="0"/>
                        </a:rPr>
                        <a:t>Large</a:t>
                      </a:r>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404180501"/>
                  </a:ext>
                </a:extLst>
              </a:tr>
              <a:tr h="1222924">
                <a:tc vMerge="1">
                  <a:txBody>
                    <a:bodyPr/>
                    <a:lstStyle/>
                    <a:p>
                      <a:endParaRPr lang="en-GB" sz="1800"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285750" indent="-285750">
                        <a:buFont typeface="Arial" panose="020B0604020202020204" pitchFamily="34" charset="0"/>
                        <a:buChar char="•"/>
                      </a:pPr>
                      <a:r>
                        <a:rPr lang="en-GB" sz="1800" dirty="0">
                          <a:latin typeface="Lato" panose="020F0502020204030203" pitchFamily="34" charset="0"/>
                        </a:rPr>
                        <a:t>Model lacks functionality to allow idebenone and SoC transition probabilities to vary according to treatment effe</a:t>
                      </a:r>
                      <a:r>
                        <a:rPr lang="en-GB" sz="1800" i="1" dirty="0">
                          <a:latin typeface="Lato" panose="020F0502020204030203" pitchFamily="34" charset="0"/>
                        </a:rPr>
                        <a:t>c</a:t>
                      </a:r>
                      <a:r>
                        <a:rPr lang="en-GB" sz="1800" dirty="0">
                          <a:latin typeface="Lato" panose="020F0502020204030203" pitchFamily="34" charset="0"/>
                        </a:rPr>
                        <a:t>tiveness uncertainty</a:t>
                      </a:r>
                      <a:endParaRPr lang="en-GB" sz="1800" dirty="0">
                        <a:latin typeface="Lato"/>
                        <a:ea typeface="Lato"/>
                        <a:cs typeface="Lato"/>
                      </a:endParaRPr>
                    </a:p>
                  </a:txBody>
                  <a:tcPr anchor="ctr"/>
                </a:tc>
                <a:tc>
                  <a:txBody>
                    <a:bodyPr/>
                    <a:lstStyle/>
                    <a:p>
                      <a:pPr marL="0" indent="0" algn="l">
                        <a:buFont typeface="Arial" panose="020B0604020202020204" pitchFamily="34" charset="0"/>
                        <a:buNone/>
                      </a:pPr>
                      <a:r>
                        <a:rPr lang="en-GB" sz="1800" dirty="0">
                          <a:latin typeface="Lato" panose="020F0502020204030203" pitchFamily="34" charset="0"/>
                        </a:rPr>
                        <a:t>Unknown</a:t>
                      </a:r>
                      <a:endParaRPr lang="en-GB" sz="1800" dirty="0">
                        <a:latin typeface="Lato"/>
                        <a:ea typeface="Lato"/>
                        <a:cs typeface="Lato"/>
                      </a:endParaRPr>
                    </a:p>
                  </a:txBody>
                  <a:tcPr anchor="ctr"/>
                </a:tc>
                <a:extLst>
                  <a:ext uri="{0D108BD9-81ED-4DB2-BD59-A6C34878D82A}">
                    <a16:rowId xmlns:a16="http://schemas.microsoft.com/office/drawing/2014/main" val="3737238523"/>
                  </a:ext>
                </a:extLst>
              </a:tr>
            </a:tbl>
          </a:graphicData>
        </a:graphic>
      </p:graphicFrame>
      <p:sp>
        <p:nvSpPr>
          <p:cNvPr id="9" name="Title 8" descr="Key issue for discussion">
            <a:extLst>
              <a:ext uri="{FF2B5EF4-FFF2-40B4-BE49-F238E27FC236}">
                <a16:creationId xmlns:a16="http://schemas.microsoft.com/office/drawing/2014/main" id="{EDC34036-A7A6-E00B-516C-A07E5F9B7441}"/>
              </a:ext>
            </a:extLst>
          </p:cNvPr>
          <p:cNvSpPr>
            <a:spLocks noGrp="1"/>
          </p:cNvSpPr>
          <p:nvPr>
            <p:ph type="title"/>
          </p:nvPr>
        </p:nvSpPr>
        <p:spPr>
          <a:xfrm>
            <a:off x="470607" y="111760"/>
            <a:ext cx="11250785" cy="592817"/>
          </a:xfrm>
        </p:spPr>
        <p:txBody>
          <a:bodyPr/>
          <a:lstStyle/>
          <a:p>
            <a:r>
              <a:rPr lang="en-GB" dirty="0"/>
              <a:t>Key issues </a:t>
            </a:r>
          </a:p>
        </p:txBody>
      </p:sp>
      <p:sp>
        <p:nvSpPr>
          <p:cNvPr id="3" name="Text Placeholder 13">
            <a:extLst>
              <a:ext uri="{FF2B5EF4-FFF2-40B4-BE49-F238E27FC236}">
                <a16:creationId xmlns:a16="http://schemas.microsoft.com/office/drawing/2014/main" id="{AA89BEC7-D0B0-50E2-CAA7-76D51759B570}"/>
              </a:ext>
            </a:extLst>
          </p:cNvPr>
          <p:cNvSpPr txBox="1">
            <a:spLocks/>
          </p:cNvSpPr>
          <p:nvPr/>
        </p:nvSpPr>
        <p:spPr>
          <a:xfrm>
            <a:off x="891981" y="6453735"/>
            <a:ext cx="3915150" cy="292506"/>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SoC, standard of care </a:t>
            </a:r>
          </a:p>
        </p:txBody>
      </p:sp>
      <p:pic>
        <p:nvPicPr>
          <p:cNvPr id="2" name="Picture 1" descr="Shows issue has large impact on the results.">
            <a:extLst>
              <a:ext uri="{FF2B5EF4-FFF2-40B4-BE49-F238E27FC236}">
                <a16:creationId xmlns:a16="http://schemas.microsoft.com/office/drawing/2014/main" id="{CAA847C8-DF24-C690-B210-9475D55E7125}"/>
              </a:ext>
              <a:ext uri="{C183D7F6-B498-43B3-948B-1728B52AA6E4}">
                <adec:decorative xmlns:adec="http://schemas.microsoft.com/office/drawing/2017/decorative" val="0"/>
              </a:ext>
            </a:extLst>
          </p:cNvPr>
          <p:cNvPicPr>
            <a:picLocks noChangeAspect="1"/>
          </p:cNvPicPr>
          <p:nvPr/>
        </p:nvPicPr>
        <p:blipFill rotWithShape="1">
          <a:blip r:embed="rId3"/>
          <a:srcRect l="16406" t="4575" r="14821" b="4613"/>
          <a:stretch/>
        </p:blipFill>
        <p:spPr>
          <a:xfrm rot="207720">
            <a:off x="11134054" y="3661808"/>
            <a:ext cx="342856" cy="342856"/>
          </a:xfrm>
          <a:prstGeom prst="rect">
            <a:avLst/>
          </a:prstGeom>
        </p:spPr>
      </p:pic>
      <p:pic>
        <p:nvPicPr>
          <p:cNvPr id="4" name="Picture 3" descr="Shows issue has large impact on the results. ">
            <a:extLst>
              <a:ext uri="{FF2B5EF4-FFF2-40B4-BE49-F238E27FC236}">
                <a16:creationId xmlns:a16="http://schemas.microsoft.com/office/drawing/2014/main" id="{1D9D11A5-DF59-4CB6-5DBA-0715C7E651C4}"/>
              </a:ext>
              <a:ext uri="{C183D7F6-B498-43B3-948B-1728B52AA6E4}">
                <adec:decorative xmlns:adec="http://schemas.microsoft.com/office/drawing/2017/decorative" val="0"/>
              </a:ext>
            </a:extLst>
          </p:cNvPr>
          <p:cNvPicPr>
            <a:picLocks noChangeAspect="1"/>
          </p:cNvPicPr>
          <p:nvPr/>
        </p:nvPicPr>
        <p:blipFill rotWithShape="1">
          <a:blip r:embed="rId3"/>
          <a:srcRect l="16406" t="4575" r="14821" b="4613"/>
          <a:stretch/>
        </p:blipFill>
        <p:spPr>
          <a:xfrm rot="207720">
            <a:off x="11134055" y="4480982"/>
            <a:ext cx="342856" cy="342856"/>
          </a:xfrm>
          <a:prstGeom prst="rect">
            <a:avLst/>
          </a:prstGeom>
        </p:spPr>
      </p:pic>
      <p:pic>
        <p:nvPicPr>
          <p:cNvPr id="5" name="Picture 4" descr="The issue has unknown impact on the results">
            <a:extLst>
              <a:ext uri="{FF2B5EF4-FFF2-40B4-BE49-F238E27FC236}">
                <a16:creationId xmlns:a16="http://schemas.microsoft.com/office/drawing/2014/main" id="{B4F28967-F20D-0A7F-5387-B3024028221A}"/>
              </a:ext>
              <a:ext uri="{C183D7F6-B498-43B3-948B-1728B52AA6E4}">
                <adec:decorative xmlns:adec="http://schemas.microsoft.com/office/drawing/2017/decorative" val="0"/>
              </a:ext>
            </a:extLst>
          </p:cNvPr>
          <p:cNvPicPr>
            <a:picLocks/>
          </p:cNvPicPr>
          <p:nvPr/>
        </p:nvPicPr>
        <p:blipFill rotWithShape="1">
          <a:blip r:embed="rId4"/>
          <a:srcRect l="16268" t="3813" r="14723" b="4056"/>
          <a:stretch/>
        </p:blipFill>
        <p:spPr>
          <a:xfrm rot="207720">
            <a:off x="11179947" y="5553733"/>
            <a:ext cx="341817" cy="342856"/>
          </a:xfrm>
          <a:prstGeom prst="rect">
            <a:avLst/>
          </a:prstGeom>
        </p:spPr>
      </p:pic>
      <p:pic>
        <p:nvPicPr>
          <p:cNvPr id="10" name="Picture 9" descr="Shows issue has large impact on the results. ">
            <a:extLst>
              <a:ext uri="{FF2B5EF4-FFF2-40B4-BE49-F238E27FC236}">
                <a16:creationId xmlns:a16="http://schemas.microsoft.com/office/drawing/2014/main" id="{576282F5-E17D-9DE9-CBC2-EBEDE61F2BC7}"/>
              </a:ext>
              <a:ext uri="{C183D7F6-B498-43B3-948B-1728B52AA6E4}">
                <adec:decorative xmlns:adec="http://schemas.microsoft.com/office/drawing/2017/decorative" val="0"/>
              </a:ext>
            </a:extLst>
          </p:cNvPr>
          <p:cNvPicPr>
            <a:picLocks noChangeAspect="1"/>
          </p:cNvPicPr>
          <p:nvPr/>
        </p:nvPicPr>
        <p:blipFill rotWithShape="1">
          <a:blip r:embed="rId3"/>
          <a:srcRect l="16406" t="4575" r="14821" b="4613"/>
          <a:stretch/>
        </p:blipFill>
        <p:spPr>
          <a:xfrm rot="207720">
            <a:off x="11134055" y="1764686"/>
            <a:ext cx="342856" cy="342856"/>
          </a:xfrm>
          <a:prstGeom prst="rect">
            <a:avLst/>
          </a:prstGeom>
        </p:spPr>
      </p:pic>
      <p:pic>
        <p:nvPicPr>
          <p:cNvPr id="11" name="Picture 10" descr="Shows issue has unknown impact on the results. ">
            <a:extLst>
              <a:ext uri="{FF2B5EF4-FFF2-40B4-BE49-F238E27FC236}">
                <a16:creationId xmlns:a16="http://schemas.microsoft.com/office/drawing/2014/main" id="{C1B0FE3B-93E6-9613-1639-6C6B965AA42D}"/>
              </a:ext>
              <a:ext uri="{C183D7F6-B498-43B3-948B-1728B52AA6E4}">
                <adec:decorative xmlns:adec="http://schemas.microsoft.com/office/drawing/2017/decorative" val="0"/>
              </a:ext>
            </a:extLst>
          </p:cNvPr>
          <p:cNvPicPr>
            <a:picLocks/>
          </p:cNvPicPr>
          <p:nvPr/>
        </p:nvPicPr>
        <p:blipFill rotWithShape="1">
          <a:blip r:embed="rId4"/>
          <a:srcRect l="16268" t="3813" r="14723" b="4056"/>
          <a:stretch/>
        </p:blipFill>
        <p:spPr>
          <a:xfrm rot="207720">
            <a:off x="11151558" y="2770525"/>
            <a:ext cx="341817" cy="342856"/>
          </a:xfrm>
          <a:prstGeom prst="rect">
            <a:avLst/>
          </a:prstGeom>
        </p:spPr>
      </p:pic>
    </p:spTree>
    <p:extLst>
      <p:ext uri="{BB962C8B-B14F-4D97-AF65-F5344CB8AC3E}">
        <p14:creationId xmlns:p14="http://schemas.microsoft.com/office/powerpoint/2010/main" val="2501996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tle:Committee decision making slide">
            <a:extLst>
              <a:ext uri="{FF2B5EF4-FFF2-40B4-BE49-F238E27FC236}">
                <a16:creationId xmlns:a16="http://schemas.microsoft.com/office/drawing/2014/main" id="{81148850-CB50-7F5B-1B10-C6F7ECB93004}"/>
              </a:ext>
            </a:extLst>
          </p:cNvPr>
          <p:cNvSpPr>
            <a:spLocks noGrp="1"/>
          </p:cNvSpPr>
          <p:nvPr>
            <p:ph type="title"/>
          </p:nvPr>
        </p:nvSpPr>
        <p:spPr>
          <a:xfrm>
            <a:off x="466724" y="291103"/>
            <a:ext cx="11250785" cy="592817"/>
          </a:xfrm>
        </p:spPr>
        <p:txBody>
          <a:bodyPr/>
          <a:lstStyle/>
          <a:p>
            <a:r>
              <a:rPr lang="en-GB" sz="3200" dirty="0"/>
              <a:t>Committee decision making slide</a:t>
            </a:r>
            <a:endParaRPr lang="en-GB" dirty="0"/>
          </a:p>
        </p:txBody>
      </p:sp>
      <p:graphicFrame>
        <p:nvGraphicFramePr>
          <p:cNvPr id="4" name="Table 4" descr="Table: committee views of the issues&#10;">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503720605"/>
              </p:ext>
            </p:extLst>
          </p:nvPr>
        </p:nvGraphicFramePr>
        <p:xfrm>
          <a:off x="421786" y="1111244"/>
          <a:ext cx="11295724" cy="5183100"/>
        </p:xfrm>
        <a:graphic>
          <a:graphicData uri="http://schemas.openxmlformats.org/drawingml/2006/table">
            <a:tbl>
              <a:tblPr firstRow="1" firstCol="1" bandRow="1">
                <a:tableStyleId>{073A0DAA-6AF3-43AB-8588-CEC1D06C72B9}</a:tableStyleId>
              </a:tblPr>
              <a:tblGrid>
                <a:gridCol w="1735473">
                  <a:extLst>
                    <a:ext uri="{9D8B030D-6E8A-4147-A177-3AD203B41FA5}">
                      <a16:colId xmlns:a16="http://schemas.microsoft.com/office/drawing/2014/main" val="3974739884"/>
                    </a:ext>
                  </a:extLst>
                </a:gridCol>
                <a:gridCol w="1879164">
                  <a:extLst>
                    <a:ext uri="{9D8B030D-6E8A-4147-A177-3AD203B41FA5}">
                      <a16:colId xmlns:a16="http://schemas.microsoft.com/office/drawing/2014/main" val="3181874337"/>
                    </a:ext>
                  </a:extLst>
                </a:gridCol>
                <a:gridCol w="7681087">
                  <a:extLst>
                    <a:ext uri="{9D8B030D-6E8A-4147-A177-3AD203B41FA5}">
                      <a16:colId xmlns:a16="http://schemas.microsoft.com/office/drawing/2014/main" val="4289090289"/>
                    </a:ext>
                  </a:extLst>
                </a:gridCol>
              </a:tblGrid>
              <a:tr h="474678">
                <a:tc gridSpan="2">
                  <a:txBody>
                    <a:bodyPr/>
                    <a:lstStyle/>
                    <a:p>
                      <a:r>
                        <a:rPr lang="en-GB" dirty="0">
                          <a:latin typeface="Lato" panose="020F0502020204030203" pitchFamily="34" charset="0"/>
                        </a:rPr>
                        <a:t>Assumption</a:t>
                      </a:r>
                    </a:p>
                  </a:txBody>
                  <a:tcPr/>
                </a:tc>
                <a:tc hMerge="1">
                  <a:txBody>
                    <a:bodyPr/>
                    <a:lstStyle/>
                    <a:p>
                      <a:endParaRPr lang="en-GB"/>
                    </a:p>
                  </a:txBody>
                  <a:tcPr/>
                </a:tc>
                <a:tc>
                  <a:txBody>
                    <a:bodyPr/>
                    <a:lstStyle/>
                    <a:p>
                      <a:r>
                        <a:rPr lang="en-GB" dirty="0">
                          <a:latin typeface="Lato" panose="020F0502020204030203" pitchFamily="34" charset="0"/>
                        </a:rPr>
                        <a:t>Question for committee</a:t>
                      </a:r>
                    </a:p>
                  </a:txBody>
                  <a:tcPr/>
                </a:tc>
                <a:extLst>
                  <a:ext uri="{0D108BD9-81ED-4DB2-BD59-A6C34878D82A}">
                    <a16:rowId xmlns:a16="http://schemas.microsoft.com/office/drawing/2014/main" val="1365441208"/>
                  </a:ext>
                </a:extLst>
              </a:tr>
              <a:tr h="1055631">
                <a:tc gridSpan="2">
                  <a:txBody>
                    <a:bodyPr/>
                    <a:lstStyle/>
                    <a:p>
                      <a:r>
                        <a:rPr lang="en-GB" dirty="0">
                          <a:solidFill>
                            <a:schemeClr val="bg1"/>
                          </a:solidFill>
                          <a:latin typeface="Lato" panose="020F0502020204030203" pitchFamily="34" charset="0"/>
                        </a:rPr>
                        <a:t>Long-term clinical and cost-effectiveness</a:t>
                      </a:r>
                    </a:p>
                  </a:txBody>
                  <a:tcPr/>
                </a:tc>
                <a:tc hMerge="1">
                  <a:txBody>
                    <a:bodyPr/>
                    <a:lstStyle/>
                    <a:p>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Does the company’s PSM provide strong evidence of a clinically meaningful long-term treatment benefit of idebenone over SoC? </a:t>
                      </a:r>
                      <a:r>
                        <a:rPr lang="en-GB" dirty="0">
                          <a:solidFill>
                            <a:schemeClr val="tx1"/>
                          </a:solidFill>
                          <a:latin typeface="Lato" panose="020F0502020204030203" pitchFamily="34" charset="0"/>
                          <a:hlinkClick r:id="rId3" action="ppaction://hlinksldjump"/>
                        </a:rPr>
                        <a:t>See slide</a:t>
                      </a:r>
                      <a:endParaRPr lang="en-GB" dirty="0">
                        <a:solidFill>
                          <a:schemeClr val="tx1"/>
                        </a:solidFill>
                        <a:latin typeface="Lato" panose="020F0502020204030203" pitchFamily="34" charset="0"/>
                      </a:endParaRPr>
                    </a:p>
                  </a:txBody>
                  <a:tcPr/>
                </a:tc>
                <a:extLst>
                  <a:ext uri="{0D108BD9-81ED-4DB2-BD59-A6C34878D82A}">
                    <a16:rowId xmlns:a16="http://schemas.microsoft.com/office/drawing/2014/main" val="3471957187"/>
                  </a:ext>
                </a:extLst>
              </a:tr>
              <a:tr h="833415">
                <a:tc gridSpan="2">
                  <a:txBody>
                    <a:bodyPr/>
                    <a:lstStyle/>
                    <a:p>
                      <a:r>
                        <a:rPr lang="en-GB" dirty="0">
                          <a:solidFill>
                            <a:schemeClr val="bg1"/>
                          </a:solidFill>
                          <a:latin typeface="Lato" panose="020F0502020204030203" pitchFamily="34" charset="0"/>
                        </a:rPr>
                        <a:t>Company’s ITC </a:t>
                      </a:r>
                    </a:p>
                    <a:p>
                      <a:endParaRPr lang="en-GB" dirty="0">
                        <a:solidFill>
                          <a:schemeClr val="bg1"/>
                        </a:solidFill>
                        <a:latin typeface="Lato" panose="020F0502020204030203" pitchFamily="34" charset="0"/>
                      </a:endParaRPr>
                    </a:p>
                  </a:txBody>
                  <a:tcPr/>
                </a:tc>
                <a:tc hMerge="1">
                  <a:txBody>
                    <a:bodyPr/>
                    <a:lstStyle/>
                    <a:p>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How appropriate is the ITC for establishing an effectiveness estimate for idebenone? </a:t>
                      </a:r>
                      <a:r>
                        <a:rPr lang="en-GB" dirty="0">
                          <a:solidFill>
                            <a:schemeClr val="tx1"/>
                          </a:solidFill>
                          <a:latin typeface="Lato" panose="020F0502020204030203" pitchFamily="34" charset="0"/>
                          <a:hlinkClick r:id="rId3" action="ppaction://hlinksldjump"/>
                        </a:rPr>
                        <a:t>See slide</a:t>
                      </a:r>
                      <a:endParaRPr lang="en-GB" dirty="0">
                        <a:solidFill>
                          <a:schemeClr val="tx1"/>
                        </a:solidFill>
                        <a:latin typeface="Lato" panose="020F0502020204030203" pitchFamily="34" charset="0"/>
                      </a:endParaRPr>
                    </a:p>
                  </a:txBody>
                  <a:tcPr/>
                </a:tc>
                <a:extLst>
                  <a:ext uri="{0D108BD9-81ED-4DB2-BD59-A6C34878D82A}">
                    <a16:rowId xmlns:a16="http://schemas.microsoft.com/office/drawing/2014/main" val="3429848075"/>
                  </a:ext>
                </a:extLst>
              </a:tr>
              <a:tr h="837976">
                <a:tc gridSpan="2">
                  <a:txBody>
                    <a:bodyPr/>
                    <a:lstStyle/>
                    <a:p>
                      <a:r>
                        <a:rPr lang="en-GB" dirty="0">
                          <a:solidFill>
                            <a:schemeClr val="bg1"/>
                          </a:solidFill>
                          <a:latin typeface="Lato" panose="020F0502020204030203" pitchFamily="34" charset="0"/>
                        </a:rPr>
                        <a:t>Model structure</a:t>
                      </a:r>
                    </a:p>
                  </a:txBody>
                  <a:tcPr/>
                </a:tc>
                <a:tc hMerge="1">
                  <a:txBody>
                    <a:bodyPr/>
                    <a:lstStyle/>
                    <a:p>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Which health states are most appropriate for the model based on available evidence? </a:t>
                      </a:r>
                      <a:r>
                        <a:rPr lang="en-GB" dirty="0">
                          <a:solidFill>
                            <a:schemeClr val="tx1"/>
                          </a:solidFill>
                          <a:latin typeface="Lato" panose="020F0502020204030203" pitchFamily="34" charset="0"/>
                          <a:hlinkClick r:id="rId4" action="ppaction://hlinksldjump"/>
                        </a:rPr>
                        <a:t>See slide</a:t>
                      </a:r>
                      <a:endParaRPr lang="en-GB" dirty="0">
                        <a:solidFill>
                          <a:schemeClr val="tx1"/>
                        </a:solidFill>
                        <a:latin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 Which approach is more appropriate to inform the transition probabilities for SoC? </a:t>
                      </a:r>
                      <a:r>
                        <a:rPr lang="en-GB" dirty="0">
                          <a:solidFill>
                            <a:schemeClr val="tx1"/>
                          </a:solidFill>
                          <a:latin typeface="Lato" panose="020F0502020204030203" pitchFamily="34" charset="0"/>
                          <a:hlinkClick r:id="rId5" action="ppaction://hlinksldjump"/>
                        </a:rPr>
                        <a:t>See slide</a:t>
                      </a:r>
                      <a:endParaRPr lang="en-GB" dirty="0">
                        <a:solidFill>
                          <a:schemeClr val="tx1"/>
                        </a:solidFill>
                        <a:latin typeface="Lato" panose="020F0502020204030203" pitchFamily="34" charset="0"/>
                      </a:endParaRPr>
                    </a:p>
                  </a:txBody>
                  <a:tcPr/>
                </a:tc>
                <a:extLst>
                  <a:ext uri="{0D108BD9-81ED-4DB2-BD59-A6C34878D82A}">
                    <a16:rowId xmlns:a16="http://schemas.microsoft.com/office/drawing/2014/main" val="1168515644"/>
                  </a:ext>
                </a:extLst>
              </a:tr>
              <a:tr h="891715">
                <a:tc gridSpan="2">
                  <a:txBody>
                    <a:bodyPr/>
                    <a:lstStyle/>
                    <a:p>
                      <a:r>
                        <a:rPr lang="en-GB" dirty="0">
                          <a:solidFill>
                            <a:schemeClr val="bg1"/>
                          </a:solidFill>
                          <a:latin typeface="Lato" panose="020F0502020204030203" pitchFamily="34" charset="0"/>
                        </a:rPr>
                        <a:t>Health related quality of life</a:t>
                      </a:r>
                    </a:p>
                    <a:p>
                      <a:endParaRPr lang="en-GB" dirty="0">
                        <a:solidFill>
                          <a:schemeClr val="bg1"/>
                        </a:solidFill>
                        <a:latin typeface="Lato" panose="020F0502020204030203" pitchFamily="34" charset="0"/>
                      </a:endParaRPr>
                    </a:p>
                  </a:txBody>
                  <a:tcPr/>
                </a:tc>
                <a:tc hMerge="1">
                  <a:txBody>
                    <a:bodyPr/>
                    <a:lstStyle/>
                    <a:p>
                      <a:endParaRPr lang="en-GB"/>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Which is the most appropriate source for deriving utilities?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Is it appropriate to apply caregiver disutility? </a:t>
                      </a:r>
                      <a:r>
                        <a:rPr lang="en-GB" dirty="0">
                          <a:solidFill>
                            <a:schemeClr val="tx1"/>
                          </a:solidFill>
                          <a:latin typeface="Lato" panose="020F0502020204030203" pitchFamily="34" charset="0"/>
                          <a:hlinkClick r:id="rId6" action="ppaction://hlinksldjump"/>
                        </a:rPr>
                        <a:t>See slide</a:t>
                      </a:r>
                      <a:endParaRPr lang="en-GB" dirty="0">
                        <a:solidFill>
                          <a:schemeClr val="tx1"/>
                        </a:solidFill>
                        <a:latin typeface="Lato" panose="020F0502020204030203" pitchFamily="34" charset="0"/>
                      </a:endParaRPr>
                    </a:p>
                  </a:txBody>
                  <a:tcPr/>
                </a:tc>
                <a:extLst>
                  <a:ext uri="{0D108BD9-81ED-4DB2-BD59-A6C34878D82A}">
                    <a16:rowId xmlns:a16="http://schemas.microsoft.com/office/drawing/2014/main" val="3905627620"/>
                  </a:ext>
                </a:extLst>
              </a:tr>
              <a:tr h="738941">
                <a:tc>
                  <a:txBody>
                    <a:bodyPr/>
                    <a:lstStyle/>
                    <a:p>
                      <a:r>
                        <a:rPr lang="en-GB" dirty="0">
                          <a:solidFill>
                            <a:schemeClr val="bg1"/>
                          </a:solidFill>
                          <a:latin typeface="Lato" panose="020F0502020204030203" pitchFamily="34" charset="0"/>
                        </a:rPr>
                        <a:t>Other issues</a:t>
                      </a:r>
                    </a:p>
                  </a:txBody>
                  <a:tcPr/>
                </a:tc>
                <a:tc>
                  <a:txBody>
                    <a:bodyPr/>
                    <a:lstStyle/>
                    <a:p>
                      <a:r>
                        <a:rPr lang="en-GB" dirty="0">
                          <a:solidFill>
                            <a:schemeClr val="tx1"/>
                          </a:solidFill>
                          <a:latin typeface="Lato" panose="020F0502020204030203" pitchFamily="34" charset="0"/>
                        </a:rPr>
                        <a:t>ToT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Is modelling 3 years on ToT appropriate?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latin typeface="Lato" panose="020F0502020204030203" pitchFamily="34" charset="0"/>
                        </a:rPr>
                        <a:t>When the treatment with idebenone should be stopped? </a:t>
                      </a:r>
                      <a:r>
                        <a:rPr lang="en-GB" dirty="0">
                          <a:solidFill>
                            <a:schemeClr val="tx1"/>
                          </a:solidFill>
                          <a:latin typeface="Lato" panose="020F0502020204030203" pitchFamily="34" charset="0"/>
                          <a:hlinkClick r:id="" action="ppaction://noaction"/>
                        </a:rPr>
                        <a:t>See slide</a:t>
                      </a:r>
                      <a:endParaRPr lang="en-GB" dirty="0">
                        <a:solidFill>
                          <a:schemeClr val="tx1"/>
                        </a:solidFill>
                        <a:latin typeface="Lato" panose="020F0502020204030203" pitchFamily="34" charset="0"/>
                      </a:endParaRPr>
                    </a:p>
                  </a:txBody>
                  <a:tcPr/>
                </a:tc>
                <a:extLst>
                  <a:ext uri="{0D108BD9-81ED-4DB2-BD59-A6C34878D82A}">
                    <a16:rowId xmlns:a16="http://schemas.microsoft.com/office/drawing/2014/main" val="402260459"/>
                  </a:ext>
                </a:extLst>
              </a:tr>
            </a:tbl>
          </a:graphicData>
        </a:graphic>
      </p:graphicFrame>
      <p:sp>
        <p:nvSpPr>
          <p:cNvPr id="2" name="Text Placeholder 9">
            <a:extLst>
              <a:ext uri="{FF2B5EF4-FFF2-40B4-BE49-F238E27FC236}">
                <a16:creationId xmlns:a16="http://schemas.microsoft.com/office/drawing/2014/main" id="{4706F418-6A00-78A9-9A4C-B1600FB7BC96}"/>
              </a:ext>
            </a:extLst>
          </p:cNvPr>
          <p:cNvSpPr txBox="1">
            <a:spLocks/>
          </p:cNvSpPr>
          <p:nvPr/>
        </p:nvSpPr>
        <p:spPr>
          <a:xfrm>
            <a:off x="1832417" y="6294344"/>
            <a:ext cx="9086850" cy="3651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Abbreviations: ITC, indirect treatment comparison; PSM, propensity score matching, SoC, standard of care; ToT, time on treatment</a:t>
            </a:r>
          </a:p>
        </p:txBody>
      </p:sp>
    </p:spTree>
    <p:extLst>
      <p:ext uri="{BB962C8B-B14F-4D97-AF65-F5344CB8AC3E}">
        <p14:creationId xmlns:p14="http://schemas.microsoft.com/office/powerpoint/2010/main" val="4214541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Results will be covered in part2 closed session">
            <a:extLst>
              <a:ext uri="{FF2B5EF4-FFF2-40B4-BE49-F238E27FC236}">
                <a16:creationId xmlns:a16="http://schemas.microsoft.com/office/drawing/2014/main" id="{A8BC509D-3987-B791-DA36-9172A87527EC}"/>
              </a:ext>
            </a:extLst>
          </p:cNvPr>
          <p:cNvSpPr>
            <a:spLocks noGrp="1"/>
          </p:cNvSpPr>
          <p:nvPr>
            <p:ph type="body" sz="quarter" idx="12"/>
          </p:nvPr>
        </p:nvSpPr>
        <p:spPr>
          <a:xfrm>
            <a:off x="248294" y="1565980"/>
            <a:ext cx="9640189" cy="1160319"/>
          </a:xfrm>
        </p:spPr>
        <p:txBody>
          <a:bodyPr>
            <a:normAutofit/>
          </a:bodyPr>
          <a:lstStyle/>
          <a:p>
            <a:pPr algn="ctr">
              <a:spcBef>
                <a:spcPts val="0"/>
              </a:spcBef>
            </a:pPr>
            <a:r>
              <a:rPr lang="en-GB" sz="3200" dirty="0"/>
              <a:t>All ICERs are reported in PART 2 slides </a:t>
            </a:r>
          </a:p>
        </p:txBody>
      </p:sp>
      <p:sp>
        <p:nvSpPr>
          <p:cNvPr id="2" name="Title 1" descr="Title">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dirty="0"/>
              <a:t>Cost-effectiveness results</a:t>
            </a:r>
          </a:p>
        </p:txBody>
      </p:sp>
      <p:sp>
        <p:nvSpPr>
          <p:cNvPr id="3" name="TextBox 2" descr="Results to be presented: company base, EAG base case and scenario analyses">
            <a:extLst>
              <a:ext uri="{FF2B5EF4-FFF2-40B4-BE49-F238E27FC236}">
                <a16:creationId xmlns:a16="http://schemas.microsoft.com/office/drawing/2014/main" id="{860520DD-4179-7209-57D3-495D162A6C59}"/>
              </a:ext>
            </a:extLst>
          </p:cNvPr>
          <p:cNvSpPr txBox="1"/>
          <p:nvPr/>
        </p:nvSpPr>
        <p:spPr>
          <a:xfrm>
            <a:off x="1033815" y="2983407"/>
            <a:ext cx="9779959" cy="830997"/>
          </a:xfrm>
          <a:prstGeom prst="rect">
            <a:avLst/>
          </a:prstGeom>
          <a:solidFill>
            <a:schemeClr val="accent3"/>
          </a:solidFill>
        </p:spPr>
        <p:txBody>
          <a:bodyPr wrap="square" rtlCol="0">
            <a:spAutoFit/>
          </a:bodyPr>
          <a:lstStyle/>
          <a:p>
            <a:pPr marL="342900" indent="-342900">
              <a:buFont typeface="Arial" panose="020B0604020202020204" pitchFamily="34" charset="0"/>
              <a:buChar char="•"/>
            </a:pPr>
            <a:r>
              <a:rPr lang="en-GB" sz="2400" dirty="0">
                <a:latin typeface="Lato" panose="020F0502020204030203" pitchFamily="34" charset="0"/>
              </a:rPr>
              <a:t>Company base case</a:t>
            </a:r>
          </a:p>
          <a:p>
            <a:pPr marL="342900" indent="-342900">
              <a:buFont typeface="Arial" panose="020B0604020202020204" pitchFamily="34" charset="0"/>
              <a:buChar char="•"/>
            </a:pPr>
            <a:r>
              <a:rPr lang="en-GB" sz="2400" dirty="0">
                <a:latin typeface="Lato" panose="020F0502020204030203" pitchFamily="34" charset="0"/>
              </a:rPr>
              <a:t>EAG base and scenario analyses</a:t>
            </a:r>
          </a:p>
        </p:txBody>
      </p:sp>
    </p:spTree>
    <p:extLst>
      <p:ext uri="{BB962C8B-B14F-4D97-AF65-F5344CB8AC3E}">
        <p14:creationId xmlns:p14="http://schemas.microsoft.com/office/powerpoint/2010/main" val="676539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uide with 'background' selected">
            <a:extLst>
              <a:ext uri="{FF2B5EF4-FFF2-40B4-BE49-F238E27FC236}">
                <a16:creationId xmlns:a16="http://schemas.microsoft.com/office/drawing/2014/main" id="{68668C8B-7565-C54D-A8DC-3F548530DD8C}"/>
              </a:ext>
            </a:extLst>
          </p:cNvPr>
          <p:cNvSpPr txBox="1">
            <a:spLocks noGrp="1"/>
          </p:cNvSpPr>
          <p:nvPr>
            <p:ph type="title" idx="4294967295"/>
          </p:nvPr>
        </p:nvSpPr>
        <p:spPr>
          <a:xfrm>
            <a:off x="900352" y="2432892"/>
            <a:ext cx="10026139" cy="7973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Pts val="2400"/>
              <a:buFont typeface="Arial" panose="020B0604020202020204" pitchFamily="34" charset="0"/>
              <a:buNone/>
              <a:tabLst/>
              <a:defRPr/>
            </a:pPr>
            <a:r>
              <a:rPr kumimoji="0" lang="en-GB" sz="6000" b="0" i="0" u="none" strike="noStrike" kern="1200" cap="none" spc="0" normalizeH="0" baseline="0" noProof="0" dirty="0">
                <a:ln>
                  <a:noFill/>
                </a:ln>
                <a:solidFill>
                  <a:srgbClr val="FF40FF"/>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GB" sz="60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Supplementary appendix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26442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344900" y="134706"/>
            <a:ext cx="11250785" cy="592817"/>
          </a:xfrm>
        </p:spPr>
        <p:txBody>
          <a:bodyPr/>
          <a:lstStyle/>
          <a:p>
            <a:r>
              <a:rPr lang="en-GB" dirty="0"/>
              <a:t>Decision problem</a:t>
            </a:r>
          </a:p>
        </p:txBody>
      </p:sp>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4233871258"/>
              </p:ext>
            </p:extLst>
          </p:nvPr>
        </p:nvGraphicFramePr>
        <p:xfrm>
          <a:off x="344900" y="807291"/>
          <a:ext cx="11702044" cy="5356039"/>
        </p:xfrm>
        <a:graphic>
          <a:graphicData uri="http://schemas.openxmlformats.org/drawingml/2006/table">
            <a:tbl>
              <a:tblPr firstRow="1" bandRow="1">
                <a:tableStyleId>{073A0DAA-6AF3-43AB-8588-CEC1D06C72B9}</a:tableStyleId>
              </a:tblPr>
              <a:tblGrid>
                <a:gridCol w="1774845">
                  <a:extLst>
                    <a:ext uri="{9D8B030D-6E8A-4147-A177-3AD203B41FA5}">
                      <a16:colId xmlns:a16="http://schemas.microsoft.com/office/drawing/2014/main" val="2557443117"/>
                    </a:ext>
                  </a:extLst>
                </a:gridCol>
                <a:gridCol w="2715302">
                  <a:extLst>
                    <a:ext uri="{9D8B030D-6E8A-4147-A177-3AD203B41FA5}">
                      <a16:colId xmlns:a16="http://schemas.microsoft.com/office/drawing/2014/main" val="2079107674"/>
                    </a:ext>
                  </a:extLst>
                </a:gridCol>
                <a:gridCol w="2009098">
                  <a:extLst>
                    <a:ext uri="{9D8B030D-6E8A-4147-A177-3AD203B41FA5}">
                      <a16:colId xmlns:a16="http://schemas.microsoft.com/office/drawing/2014/main" val="2830675403"/>
                    </a:ext>
                  </a:extLst>
                </a:gridCol>
                <a:gridCol w="5202799">
                  <a:extLst>
                    <a:ext uri="{9D8B030D-6E8A-4147-A177-3AD203B41FA5}">
                      <a16:colId xmlns:a16="http://schemas.microsoft.com/office/drawing/2014/main" val="1363918603"/>
                    </a:ext>
                  </a:extLst>
                </a:gridCol>
              </a:tblGrid>
              <a:tr h="337887">
                <a:tc>
                  <a:txBody>
                    <a:bodyPr/>
                    <a:lstStyle/>
                    <a:p>
                      <a:endParaRPr lang="en-GB" sz="1800" dirty="0">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r>
                        <a:rPr lang="en-GB" sz="1800" dirty="0">
                          <a:latin typeface="Lato" panose="020F0502020204030203" pitchFamily="34" charset="0"/>
                        </a:rPr>
                        <a:t>Final scope</a:t>
                      </a:r>
                      <a:endParaRPr lang="en-GB" sz="18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a:txBody>
                    <a:bodyPr/>
                    <a:lstStyle/>
                    <a:p>
                      <a:r>
                        <a:rPr lang="en-GB" sz="1800" dirty="0">
                          <a:latin typeface="Lato" panose="020F0502020204030203" pitchFamily="34" charset="0"/>
                        </a:rPr>
                        <a:t>EAG comments</a:t>
                      </a:r>
                      <a:endParaRPr lang="en-GB" sz="18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887193136"/>
                  </a:ext>
                </a:extLst>
              </a:tr>
              <a:tr h="1279204">
                <a:tc>
                  <a:txBody>
                    <a:bodyPr/>
                    <a:lstStyle/>
                    <a:p>
                      <a:r>
                        <a:rPr lang="en-GB" sz="1600" b="1" dirty="0">
                          <a:solidFill>
                            <a:schemeClr val="tx1"/>
                          </a:solidFill>
                          <a:latin typeface="Lato" panose="020F0502020204030203" pitchFamily="34" charset="0"/>
                        </a:rPr>
                        <a:t>Population</a:t>
                      </a:r>
                      <a:endParaRPr lang="en-GB" sz="16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r>
                        <a:rPr lang="en-GB" sz="1600" dirty="0">
                          <a:latin typeface="Lato" panose="020F0502020204030203" pitchFamily="34" charset="0"/>
                        </a:rPr>
                        <a:t>People aged 12 years and older with Leber’s hereditary optic neuropathy (LHON)</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a:txBody>
                    <a:bodyPr/>
                    <a:lstStyle/>
                    <a:p>
                      <a:pPr marL="0" indent="0">
                        <a:buFont typeface="Arial" panose="020B0604020202020204" pitchFamily="34" charset="0"/>
                        <a:buNone/>
                      </a:pPr>
                      <a:r>
                        <a:rPr lang="en-GB" sz="1600" dirty="0">
                          <a:solidFill>
                            <a:schemeClr val="tx1"/>
                          </a:solidFill>
                          <a:latin typeface="Lato" panose="020F0502020204030203" pitchFamily="34" charset="0"/>
                        </a:rPr>
                        <a:t>Largely in line with scope </a:t>
                      </a:r>
                    </a:p>
                    <a:p>
                      <a:pPr marL="0" indent="0">
                        <a:buFont typeface="Arial" panose="020B0604020202020204" pitchFamily="34" charset="0"/>
                        <a:buNone/>
                      </a:pPr>
                      <a:endParaRPr lang="en-GB" sz="1600" dirty="0">
                        <a:solidFill>
                          <a:schemeClr val="tx1"/>
                        </a:solidFill>
                        <a:latin typeface="Lato" panose="020F0502020204030203" pitchFamily="34" charset="0"/>
                      </a:endParaRPr>
                    </a:p>
                    <a:p>
                      <a:pPr marL="0" indent="0">
                        <a:buFont typeface="Arial" panose="020B0604020202020204" pitchFamily="34" charset="0"/>
                        <a:buNone/>
                      </a:pPr>
                      <a:r>
                        <a:rPr lang="en-GB" sz="1600" dirty="0">
                          <a:solidFill>
                            <a:schemeClr val="tx1"/>
                          </a:solidFill>
                          <a:latin typeface="Lato" panose="020F0502020204030203" pitchFamily="34" charset="0"/>
                        </a:rPr>
                        <a:t>Evidence from visual loss of ≤5 years may overestimate treatment effect in people with symptom onset &gt;5 years</a:t>
                      </a:r>
                      <a:endParaRPr lang="en-GB" sz="16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652339764"/>
                  </a:ext>
                </a:extLst>
              </a:tr>
              <a:tr h="309729">
                <a:tc>
                  <a:txBody>
                    <a:bodyPr/>
                    <a:lstStyle/>
                    <a:p>
                      <a:r>
                        <a:rPr lang="en-GB" sz="1600" b="1" dirty="0">
                          <a:solidFill>
                            <a:schemeClr val="tx1"/>
                          </a:solidFill>
                          <a:latin typeface="Lato" panose="020F0502020204030203" pitchFamily="34" charset="0"/>
                        </a:rPr>
                        <a:t>Intervention</a:t>
                      </a:r>
                      <a:endParaRPr lang="en-GB" sz="16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r>
                        <a:rPr lang="en-GB" sz="1600" dirty="0">
                          <a:effectLst/>
                          <a:latin typeface="Lato" panose="020F0502020204030203" pitchFamily="34" charset="0"/>
                        </a:rPr>
                        <a:t>Idebenone</a:t>
                      </a:r>
                      <a:endParaRPr lang="en-GB" sz="1600" b="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a:txBody>
                    <a:bodyPr/>
                    <a:lstStyle/>
                    <a:p>
                      <a:pPr marL="0" indent="0">
                        <a:buFont typeface="Arial" panose="020B0604020202020204" pitchFamily="34" charset="0"/>
                        <a:buNone/>
                      </a:pPr>
                      <a:r>
                        <a:rPr lang="en-GB" sz="1600" b="0" dirty="0">
                          <a:solidFill>
                            <a:schemeClr val="tx1"/>
                          </a:solidFill>
                          <a:latin typeface="Lato" panose="020F0502020204030203" pitchFamily="34" charset="0"/>
                        </a:rPr>
                        <a:t>Appropriate</a:t>
                      </a:r>
                      <a:endParaRPr lang="en-GB" sz="16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182236179"/>
                  </a:ext>
                </a:extLst>
              </a:tr>
              <a:tr h="985502">
                <a:tc>
                  <a:txBody>
                    <a:bodyPr/>
                    <a:lstStyle/>
                    <a:p>
                      <a:r>
                        <a:rPr lang="en-GB" sz="1600" b="1" dirty="0">
                          <a:solidFill>
                            <a:schemeClr val="tx1"/>
                          </a:solidFill>
                          <a:latin typeface="Lato" panose="020F0502020204030203" pitchFamily="34" charset="0"/>
                        </a:rPr>
                        <a:t>Comparators</a:t>
                      </a:r>
                      <a:endParaRPr lang="en-GB" sz="16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pPr marL="0" indent="0">
                        <a:buFont typeface="Arial" panose="020B0604020202020204" pitchFamily="34" charset="0"/>
                        <a:buNone/>
                      </a:pPr>
                      <a:r>
                        <a:rPr lang="en-GB" sz="1600" b="0" dirty="0">
                          <a:latin typeface="Lato" panose="020F0502020204030203" pitchFamily="34" charset="0"/>
                        </a:rPr>
                        <a:t>Clinical management without idebenone:</a:t>
                      </a:r>
                    </a:p>
                    <a:p>
                      <a:pPr marL="285750" indent="-285750">
                        <a:buFont typeface="Arial" panose="020B0604020202020204" pitchFamily="34" charset="0"/>
                        <a:buChar char="•"/>
                      </a:pPr>
                      <a:r>
                        <a:rPr lang="en-GB" sz="1600" b="0" dirty="0">
                          <a:latin typeface="Lato" panose="020F0502020204030203" pitchFamily="34" charset="0"/>
                        </a:rPr>
                        <a:t>Visual aids</a:t>
                      </a:r>
                    </a:p>
                    <a:p>
                      <a:pPr marL="285750" indent="-285750">
                        <a:buFont typeface="Arial" panose="020B0604020202020204" pitchFamily="34" charset="0"/>
                        <a:buChar char="•"/>
                      </a:pPr>
                      <a:r>
                        <a:rPr lang="en-GB" sz="1600" b="0" dirty="0">
                          <a:latin typeface="Lato" panose="020F0502020204030203" pitchFamily="34" charset="0"/>
                        </a:rPr>
                        <a:t>Occupational and low vision rehabilitation</a:t>
                      </a:r>
                    </a:p>
                    <a:p>
                      <a:pPr marL="285750" indent="-285750">
                        <a:buFont typeface="Arial" panose="020B0604020202020204" pitchFamily="34" charset="0"/>
                        <a:buChar char="•"/>
                      </a:pPr>
                      <a:r>
                        <a:rPr lang="en-GB" sz="1600" b="0" dirty="0">
                          <a:latin typeface="Lato" panose="020F0502020204030203" pitchFamily="34" charset="0"/>
                        </a:rPr>
                        <a:t>Lifestyle management </a:t>
                      </a:r>
                      <a:endParaRPr lang="en-GB" sz="1600" b="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a:txBody>
                    <a:bodyPr/>
                    <a:lstStyle/>
                    <a:p>
                      <a:pPr marL="0" indent="0">
                        <a:buFont typeface="Arial" panose="020B0604020202020204" pitchFamily="34" charset="0"/>
                        <a:buNone/>
                      </a:pPr>
                      <a:r>
                        <a:rPr lang="en-GB" sz="1600" b="0" dirty="0">
                          <a:solidFill>
                            <a:schemeClr val="tx1"/>
                          </a:solidFill>
                          <a:latin typeface="Lato" panose="020F0502020204030203" pitchFamily="34" charset="0"/>
                        </a:rPr>
                        <a:t>Appropriate</a:t>
                      </a:r>
                    </a:p>
                    <a:p>
                      <a:pPr marL="0" indent="0">
                        <a:buFont typeface="Arial" panose="020B0604020202020204" pitchFamily="34" charset="0"/>
                        <a:buNone/>
                      </a:pPr>
                      <a:endParaRPr lang="en-GB" sz="16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4274909800"/>
                  </a:ext>
                </a:extLst>
              </a:tr>
              <a:tr h="978921">
                <a:tc>
                  <a:txBody>
                    <a:bodyPr/>
                    <a:lstStyle/>
                    <a:p>
                      <a:r>
                        <a:rPr lang="en-GB" sz="1600" b="1" dirty="0">
                          <a:solidFill>
                            <a:schemeClr val="tx1"/>
                          </a:solidFill>
                          <a:latin typeface="Lato" panose="020F0502020204030203" pitchFamily="34" charset="0"/>
                        </a:rPr>
                        <a:t>Outcomes</a:t>
                      </a:r>
                      <a:endParaRPr lang="en-GB" sz="16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sz="1600" b="0" dirty="0">
                          <a:latin typeface="Lato" panose="020F0502020204030203" pitchFamily="34" charset="0"/>
                        </a:rPr>
                        <a:t>VA</a:t>
                      </a:r>
                    </a:p>
                    <a:p>
                      <a:pPr marL="285750" indent="-285750">
                        <a:buFont typeface="Arial" panose="020B0604020202020204" pitchFamily="34" charset="0"/>
                        <a:buChar char="•"/>
                      </a:pPr>
                      <a:r>
                        <a:rPr lang="en-GB" sz="1600" b="0" dirty="0">
                          <a:latin typeface="Lato" panose="020F0502020204030203" pitchFamily="34" charset="0"/>
                        </a:rPr>
                        <a:t>Contrast sensitivity</a:t>
                      </a:r>
                    </a:p>
                    <a:p>
                      <a:pPr marL="285750" indent="-285750">
                        <a:buFont typeface="Arial" panose="020B0604020202020204" pitchFamily="34" charset="0"/>
                        <a:buChar char="•"/>
                      </a:pPr>
                      <a:r>
                        <a:rPr lang="en-GB" sz="1600" b="0" dirty="0">
                          <a:latin typeface="Lato" panose="020F0502020204030203" pitchFamily="34" charset="0"/>
                        </a:rPr>
                        <a:t>Retinal nerve fibre layer</a:t>
                      </a:r>
                      <a:endParaRPr lang="en-GB" sz="1600" b="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sz="1600" b="0" dirty="0">
                          <a:latin typeface="Lato" panose="020F0502020204030203" pitchFamily="34" charset="0"/>
                        </a:rPr>
                        <a:t>Visual field assessment</a:t>
                      </a:r>
                    </a:p>
                    <a:p>
                      <a:pPr marL="285750" indent="-285750">
                        <a:buFont typeface="Arial" panose="020B0604020202020204" pitchFamily="34" charset="0"/>
                        <a:buChar char="•"/>
                      </a:pPr>
                      <a:r>
                        <a:rPr lang="en-GB" sz="1600" b="0" dirty="0">
                          <a:latin typeface="Lato" panose="020F0502020204030203" pitchFamily="34" charset="0"/>
                        </a:rPr>
                        <a:t>Adverse effects</a:t>
                      </a:r>
                    </a:p>
                    <a:p>
                      <a:pPr marL="285750" indent="-285750">
                        <a:buFont typeface="Arial" panose="020B0604020202020204" pitchFamily="34" charset="0"/>
                        <a:buChar char="•"/>
                      </a:pPr>
                      <a:r>
                        <a:rPr lang="en-GB" sz="1600" b="0" dirty="0">
                          <a:latin typeface="Lato" panose="020F0502020204030203" pitchFamily="34" charset="0"/>
                        </a:rPr>
                        <a:t>HRQoL</a:t>
                      </a:r>
                      <a:endParaRPr lang="en-GB" sz="1600" b="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600" b="0" dirty="0">
                          <a:solidFill>
                            <a:schemeClr val="tx1"/>
                          </a:solidFill>
                          <a:latin typeface="Lato" panose="020F0502020204030203" pitchFamily="34" charset="0"/>
                        </a:rPr>
                        <a:t>Appropriate</a:t>
                      </a:r>
                      <a:endParaRPr lang="en-GB" sz="16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623952888"/>
                  </a:ext>
                </a:extLst>
              </a:tr>
              <a:tr h="1210759">
                <a:tc>
                  <a:txBody>
                    <a:bodyPr/>
                    <a:lstStyle/>
                    <a:p>
                      <a:r>
                        <a:rPr lang="en-GB" sz="1600" b="1" dirty="0">
                          <a:solidFill>
                            <a:schemeClr val="tx1"/>
                          </a:solidFill>
                          <a:latin typeface="Lato" panose="020F0502020204030203" pitchFamily="34" charset="0"/>
                        </a:rPr>
                        <a:t>Subgroups</a:t>
                      </a:r>
                      <a:endParaRPr lang="en-GB" sz="16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pPr marL="285750" indent="-285750">
                        <a:buFont typeface="Arial" panose="020B0604020202020204" pitchFamily="34" charset="0"/>
                        <a:buChar char="•"/>
                      </a:pPr>
                      <a:r>
                        <a:rPr lang="en-GB" sz="1600" b="0" dirty="0">
                          <a:latin typeface="Lato" panose="020F0502020204030203" pitchFamily="34" charset="0"/>
                        </a:rPr>
                        <a:t>If evidence subgroups of people with recent vision loss will be considered</a:t>
                      </a:r>
                      <a:endParaRPr lang="en-GB" sz="1600" b="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tc>
                  <a:txBody>
                    <a:bodyPr/>
                    <a:lstStyle/>
                    <a:p>
                      <a:pPr marL="0" indent="0">
                        <a:buFont typeface="Arial" panose="020B0604020202020204" pitchFamily="34" charset="0"/>
                        <a:buNone/>
                      </a:pPr>
                      <a:r>
                        <a:rPr lang="en-GB" sz="1600" b="0" dirty="0">
                          <a:solidFill>
                            <a:schemeClr val="tx1"/>
                          </a:solidFill>
                          <a:latin typeface="Lato" panose="020F0502020204030203" pitchFamily="34" charset="0"/>
                        </a:rPr>
                        <a:t>Subgroups to potentially impact clinical effectiveness:</a:t>
                      </a:r>
                    </a:p>
                    <a:p>
                      <a:pPr marL="285750" indent="-285750">
                        <a:buFont typeface="Arial" panose="020B0604020202020204" pitchFamily="34" charset="0"/>
                        <a:buChar char="•"/>
                      </a:pPr>
                      <a:r>
                        <a:rPr lang="en-GB" sz="1600" b="0" dirty="0">
                          <a:solidFill>
                            <a:schemeClr val="tx1"/>
                          </a:solidFill>
                          <a:latin typeface="Lato" panose="020F0502020204030203" pitchFamily="34" charset="0"/>
                        </a:rPr>
                        <a:t>baseline VA (logMAR &lt;1 at baseline vs logMAR ≥1); and</a:t>
                      </a:r>
                    </a:p>
                    <a:p>
                      <a:pPr marL="285750" indent="-285750">
                        <a:buFont typeface="Arial" panose="020B0604020202020204" pitchFamily="34" charset="0"/>
                        <a:buChar char="•"/>
                      </a:pPr>
                      <a:r>
                        <a:rPr lang="en-GB" sz="1600" b="0" dirty="0">
                          <a:solidFill>
                            <a:schemeClr val="tx1"/>
                          </a:solidFill>
                          <a:latin typeface="Lato" panose="020F0502020204030203" pitchFamily="34" charset="0"/>
                        </a:rPr>
                        <a:t>LHON genotype</a:t>
                      </a:r>
                      <a:endParaRPr lang="en-GB" sz="16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917436606"/>
                  </a:ext>
                </a:extLst>
              </a:tr>
            </a:tbl>
          </a:graphicData>
        </a:graphic>
      </p:graphicFrame>
      <p:sp>
        <p:nvSpPr>
          <p:cNvPr id="4" name="Text Placeholder 13">
            <a:extLst>
              <a:ext uri="{FF2B5EF4-FFF2-40B4-BE49-F238E27FC236}">
                <a16:creationId xmlns:a16="http://schemas.microsoft.com/office/drawing/2014/main" id="{C42A397B-7F50-5171-A408-AB193771F3DB}"/>
              </a:ext>
            </a:extLst>
          </p:cNvPr>
          <p:cNvSpPr txBox="1">
            <a:spLocks/>
          </p:cNvSpPr>
          <p:nvPr/>
        </p:nvSpPr>
        <p:spPr>
          <a:xfrm>
            <a:off x="1728593" y="6299887"/>
            <a:ext cx="9192818" cy="4306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 HRQoL, health-related quality of life; LHON – Leber’s hereditary optic neuropathy; OCT; RCT, randomised controlled trial; VA, visual acuity</a:t>
            </a:r>
          </a:p>
        </p:txBody>
      </p:sp>
    </p:spTree>
    <p:extLst>
      <p:ext uri="{BB962C8B-B14F-4D97-AF65-F5344CB8AC3E}">
        <p14:creationId xmlns:p14="http://schemas.microsoft.com/office/powerpoint/2010/main" val="1421855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372681" y="135778"/>
            <a:ext cx="11250785" cy="928934"/>
          </a:xfrm>
        </p:spPr>
        <p:txBody>
          <a:bodyPr>
            <a:normAutofit/>
          </a:bodyPr>
          <a:lstStyle/>
          <a:p>
            <a:r>
              <a:rPr lang="en-GB" dirty="0"/>
              <a:t>Key Studies: RHODOS, RHODOS-OFU, EAP and LEROS</a:t>
            </a:r>
            <a:br>
              <a:rPr lang="en-GB" dirty="0"/>
            </a:br>
            <a:r>
              <a:rPr lang="en-GB" sz="2700" b="0" dirty="0"/>
              <a:t>EAG:  Change in best VA considered most clinically relevant endpoint</a:t>
            </a:r>
          </a:p>
        </p:txBody>
      </p:sp>
      <p:graphicFrame>
        <p:nvGraphicFramePr>
          <p:cNvPr id="4" name="Table 3" descr="Key clinical trials, including design, population, intervention, comparators">
            <a:extLst>
              <a:ext uri="{FF2B5EF4-FFF2-40B4-BE49-F238E27FC236}">
                <a16:creationId xmlns:a16="http://schemas.microsoft.com/office/drawing/2014/main" id="{77DD2694-9833-A335-9298-4D48DA125048}"/>
              </a:ext>
            </a:extLst>
          </p:cNvPr>
          <p:cNvGraphicFramePr>
            <a:graphicFrameLocks noGrp="1"/>
          </p:cNvGraphicFramePr>
          <p:nvPr>
            <p:extLst>
              <p:ext uri="{D42A27DB-BD31-4B8C-83A1-F6EECF244321}">
                <p14:modId xmlns:p14="http://schemas.microsoft.com/office/powerpoint/2010/main" val="3289265901"/>
              </p:ext>
            </p:extLst>
          </p:nvPr>
        </p:nvGraphicFramePr>
        <p:xfrm>
          <a:off x="372681" y="1070674"/>
          <a:ext cx="11429938" cy="4908369"/>
        </p:xfrm>
        <a:graphic>
          <a:graphicData uri="http://schemas.openxmlformats.org/drawingml/2006/table">
            <a:tbl>
              <a:tblPr firstRow="1" bandRow="1">
                <a:tableStyleId>{073A0DAA-6AF3-43AB-8588-CEC1D06C72B9}</a:tableStyleId>
              </a:tblPr>
              <a:tblGrid>
                <a:gridCol w="1273239">
                  <a:extLst>
                    <a:ext uri="{9D8B030D-6E8A-4147-A177-3AD203B41FA5}">
                      <a16:colId xmlns:a16="http://schemas.microsoft.com/office/drawing/2014/main" val="2781295461"/>
                    </a:ext>
                  </a:extLst>
                </a:gridCol>
                <a:gridCol w="2830048">
                  <a:extLst>
                    <a:ext uri="{9D8B030D-6E8A-4147-A177-3AD203B41FA5}">
                      <a16:colId xmlns:a16="http://schemas.microsoft.com/office/drawing/2014/main" val="458621282"/>
                    </a:ext>
                  </a:extLst>
                </a:gridCol>
                <a:gridCol w="2125248">
                  <a:extLst>
                    <a:ext uri="{9D8B030D-6E8A-4147-A177-3AD203B41FA5}">
                      <a16:colId xmlns:a16="http://schemas.microsoft.com/office/drawing/2014/main" val="666485722"/>
                    </a:ext>
                  </a:extLst>
                </a:gridCol>
                <a:gridCol w="2947189">
                  <a:extLst>
                    <a:ext uri="{9D8B030D-6E8A-4147-A177-3AD203B41FA5}">
                      <a16:colId xmlns:a16="http://schemas.microsoft.com/office/drawing/2014/main" val="2533568515"/>
                    </a:ext>
                  </a:extLst>
                </a:gridCol>
                <a:gridCol w="2254214">
                  <a:extLst>
                    <a:ext uri="{9D8B030D-6E8A-4147-A177-3AD203B41FA5}">
                      <a16:colId xmlns:a16="http://schemas.microsoft.com/office/drawing/2014/main" val="3061777033"/>
                    </a:ext>
                  </a:extLst>
                </a:gridCol>
              </a:tblGrid>
              <a:tr h="506784">
                <a:tc>
                  <a:txBody>
                    <a:bodyPr/>
                    <a:lstStyle/>
                    <a:p>
                      <a:endParaRPr lang="en-GB" sz="160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600" dirty="0">
                          <a:latin typeface="Lato" panose="020F0502020204030203" pitchFamily="34" charset="0"/>
                        </a:rPr>
                        <a:t>RHODOS (n=85)</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600" dirty="0">
                          <a:latin typeface="Lato" panose="020F0502020204030203" pitchFamily="34" charset="0"/>
                        </a:rPr>
                        <a:t>RHODOS-OFU (n=58)</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600" dirty="0">
                          <a:latin typeface="Lato" panose="020F0502020204030203" pitchFamily="34" charset="0"/>
                        </a:rPr>
                        <a:t>EAP (n=111)</a:t>
                      </a:r>
                      <a:endParaRPr lang="en-GB" sz="16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ctr"/>
                      <a:r>
                        <a:rPr lang="en-GB" sz="1600" dirty="0">
                          <a:latin typeface="Lato" panose="020F0502020204030203" pitchFamily="34" charset="0"/>
                        </a:rPr>
                        <a:t>LEROS (N=199)</a:t>
                      </a:r>
                      <a:endParaRPr lang="en-GB" sz="16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220355904"/>
                  </a:ext>
                </a:extLst>
              </a:tr>
              <a:tr h="823814">
                <a:tc>
                  <a:txBody>
                    <a:bodyPr/>
                    <a:lstStyle/>
                    <a:p>
                      <a:r>
                        <a:rPr lang="en-GB" sz="1500" b="1" dirty="0">
                          <a:solidFill>
                            <a:schemeClr val="tx1"/>
                          </a:solidFill>
                          <a:latin typeface="Lato" panose="020F0502020204030203" pitchFamily="34" charset="0"/>
                        </a:rPr>
                        <a:t>Study design</a:t>
                      </a:r>
                      <a:endParaRPr lang="en-GB" sz="15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Phase II, RCT </a:t>
                      </a:r>
                      <a:r>
                        <a:rPr lang="en-GB" sz="1500" dirty="0">
                          <a:solidFill>
                            <a:srgbClr val="000000"/>
                          </a:solidFill>
                          <a:latin typeface="Lato" panose="020F0502020204030203" pitchFamily="34" charset="0"/>
                        </a:rPr>
                        <a:t>(24 weeks treatment duration)</a:t>
                      </a:r>
                      <a:endParaRPr lang="en-GB" sz="1500" dirty="0">
                        <a:solidFill>
                          <a:srgbClr val="000000"/>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Observational follow (median 30 months) </a:t>
                      </a:r>
                    </a:p>
                    <a:p>
                      <a:r>
                        <a:rPr lang="en-GB" sz="1500" dirty="0">
                          <a:solidFill>
                            <a:srgbClr val="000000"/>
                          </a:solidFill>
                          <a:latin typeface="Lato" panose="020F0502020204030203" pitchFamily="34" charset="0"/>
                        </a:rPr>
                        <a:t>Single visit follow-up study</a:t>
                      </a:r>
                      <a:endParaRPr lang="en-GB" sz="1500" dirty="0">
                        <a:solidFill>
                          <a:srgbClr val="000000"/>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Open label retrospective non-controlled analysis of long-term VA (36 months)</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Phase IV, open-label (24 month treatment)</a:t>
                      </a:r>
                      <a:endParaRPr lang="en-GB" sz="15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287342757"/>
                  </a:ext>
                </a:extLst>
              </a:tr>
              <a:tr h="1009837">
                <a:tc>
                  <a:txBody>
                    <a:bodyPr/>
                    <a:lstStyle/>
                    <a:p>
                      <a:r>
                        <a:rPr lang="en-GB" sz="1500" b="1" dirty="0">
                          <a:solidFill>
                            <a:schemeClr val="tx1"/>
                          </a:solidFill>
                          <a:latin typeface="Lato" panose="020F0502020204030203" pitchFamily="34" charset="0"/>
                        </a:rPr>
                        <a:t>Population</a:t>
                      </a:r>
                      <a:endParaRPr lang="en-GB" sz="15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500" dirty="0">
                          <a:latin typeface="Lato" panose="020F0502020204030203" pitchFamily="34" charset="0"/>
                        </a:rPr>
                        <a:t>People aged ≥14 to &lt;65 </a:t>
                      </a:r>
                    </a:p>
                    <a:p>
                      <a:pPr marL="0" indent="0">
                        <a:buFont typeface="Arial" panose="020B0604020202020204" pitchFamily="34" charset="0"/>
                        <a:buNone/>
                      </a:pPr>
                      <a:r>
                        <a:rPr lang="en-GB" sz="1500" dirty="0">
                          <a:latin typeface="Lato" panose="020F0502020204030203" pitchFamily="34" charset="0"/>
                        </a:rPr>
                        <a:t>impaired VA in at least one eye</a:t>
                      </a:r>
                    </a:p>
                    <a:p>
                      <a:pPr marL="0" indent="0">
                        <a:buFont typeface="Arial" panose="020B0604020202020204" pitchFamily="34" charset="0"/>
                        <a:buNone/>
                      </a:pPr>
                      <a:r>
                        <a:rPr lang="en-GB" sz="1500" dirty="0">
                          <a:solidFill>
                            <a:srgbClr val="000000"/>
                          </a:solidFill>
                          <a:latin typeface="Lato" panose="020F0502020204030203" pitchFamily="34" charset="0"/>
                        </a:rPr>
                        <a:t>LHON G11778A, T14484C, G3460A </a:t>
                      </a:r>
                    </a:p>
                    <a:p>
                      <a:pPr marL="0" indent="0">
                        <a:buFont typeface="Arial" panose="020B0604020202020204" pitchFamily="34" charset="0"/>
                        <a:buNone/>
                      </a:pPr>
                      <a:r>
                        <a:rPr lang="en-GB" sz="1500" dirty="0">
                          <a:latin typeface="Lato" panose="020F0502020204030203" pitchFamily="34" charset="0"/>
                        </a:rPr>
                        <a:t>onset of visual loss is </a:t>
                      </a:r>
                      <a:r>
                        <a:rPr lang="en-GB" sz="1500" b="0" dirty="0">
                          <a:latin typeface="Lato" panose="020F0502020204030203" pitchFamily="34" charset="0"/>
                        </a:rPr>
                        <a:t>≤ 5 years</a:t>
                      </a:r>
                      <a:endParaRPr lang="en-GB" sz="1500" b="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500" dirty="0">
                          <a:latin typeface="Lato" panose="020F0502020204030203" pitchFamily="34" charset="0"/>
                        </a:rPr>
                        <a:t>People participated in RHODOS</a:t>
                      </a:r>
                    </a:p>
                    <a:p>
                      <a:pPr marL="0" indent="0">
                        <a:buFont typeface="Arial" panose="020B0604020202020204" pitchFamily="34" charset="0"/>
                        <a:buNone/>
                      </a:pP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500" dirty="0">
                          <a:latin typeface="Lato" panose="020F0502020204030203" pitchFamily="34" charset="0"/>
                        </a:rPr>
                        <a:t>Diagnosis of LHON</a:t>
                      </a:r>
                    </a:p>
                    <a:p>
                      <a:pPr marL="0" indent="0">
                        <a:buFont typeface="Arial" panose="020B0604020202020204" pitchFamily="34" charset="0"/>
                        <a:buNone/>
                      </a:pPr>
                      <a:r>
                        <a:rPr lang="en-GB" sz="1500" dirty="0">
                          <a:latin typeface="Lato" panose="020F0502020204030203" pitchFamily="34" charset="0"/>
                        </a:rPr>
                        <a:t>onset of vision loss in second eye </a:t>
                      </a:r>
                      <a:r>
                        <a:rPr lang="en-GB" sz="1500" b="0" dirty="0">
                          <a:latin typeface="Lato" panose="020F0502020204030203" pitchFamily="34" charset="0"/>
                        </a:rPr>
                        <a:t>less than 12 months prior to the date of baseline visit</a:t>
                      </a:r>
                      <a:endParaRPr lang="en-GB" sz="1500" b="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500" b="0" dirty="0">
                          <a:latin typeface="Lato" panose="020F0502020204030203" pitchFamily="34" charset="0"/>
                        </a:rPr>
                        <a:t>People ≥ 12 years</a:t>
                      </a:r>
                    </a:p>
                    <a:p>
                      <a:pPr marL="0" indent="0">
                        <a:buFont typeface="Arial" panose="020B0604020202020204" pitchFamily="34" charset="0"/>
                        <a:buNone/>
                      </a:pPr>
                      <a:r>
                        <a:rPr lang="en-GB" sz="1500" b="0" dirty="0">
                          <a:latin typeface="Lato" panose="020F0502020204030203" pitchFamily="34" charset="0"/>
                        </a:rPr>
                        <a:t>Onset of symptoms ≤5 years of baseline</a:t>
                      </a:r>
                    </a:p>
                    <a:p>
                      <a:pPr marL="0" indent="0">
                        <a:buFont typeface="Arial" panose="020B0604020202020204" pitchFamily="34" charset="0"/>
                        <a:buNone/>
                      </a:pPr>
                      <a:r>
                        <a:rPr lang="en-GB" sz="1500" b="0" dirty="0">
                          <a:latin typeface="Lato" panose="020F0502020204030203" pitchFamily="34" charset="0"/>
                        </a:rPr>
                        <a:t>LHON G11778A, T14484C, G3460A </a:t>
                      </a:r>
                      <a:endParaRPr lang="en-GB" sz="1500" b="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910750959"/>
                  </a:ext>
                </a:extLst>
              </a:tr>
              <a:tr h="391856">
                <a:tc>
                  <a:txBody>
                    <a:bodyPr/>
                    <a:lstStyle/>
                    <a:p>
                      <a:r>
                        <a:rPr lang="en-GB" sz="1500" b="1" dirty="0">
                          <a:solidFill>
                            <a:schemeClr val="tx1"/>
                          </a:solidFill>
                          <a:latin typeface="Lato" panose="020F0502020204030203" pitchFamily="34" charset="0"/>
                        </a:rPr>
                        <a:t>Intervention</a:t>
                      </a:r>
                      <a:endParaRPr lang="en-GB" sz="15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Idebenone </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NA</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Idebenone </a:t>
                      </a:r>
                      <a:r>
                        <a:rPr lang="en-GB" sz="1500" dirty="0">
                          <a:solidFill>
                            <a:schemeClr val="tx1"/>
                          </a:solidFill>
                          <a:latin typeface="Lato" panose="020F0502020204030203" pitchFamily="34" charset="0"/>
                        </a:rPr>
                        <a:t>(named patient basis) </a:t>
                      </a:r>
                      <a:endParaRPr lang="en-GB" sz="150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b="0" dirty="0">
                          <a:solidFill>
                            <a:schemeClr val="tx1"/>
                          </a:solidFill>
                          <a:latin typeface="Lato" panose="020F0502020204030203" pitchFamily="34" charset="0"/>
                        </a:rPr>
                        <a:t>Idebenone</a:t>
                      </a:r>
                      <a:endParaRPr lang="en-GB" sz="15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86869075"/>
                  </a:ext>
                </a:extLst>
              </a:tr>
              <a:tr h="433878">
                <a:tc>
                  <a:txBody>
                    <a:bodyPr/>
                    <a:lstStyle/>
                    <a:p>
                      <a:r>
                        <a:rPr lang="en-GB" sz="1500" b="1" dirty="0">
                          <a:solidFill>
                            <a:schemeClr val="tx1"/>
                          </a:solidFill>
                          <a:latin typeface="Lato" panose="020F0502020204030203" pitchFamily="34" charset="0"/>
                        </a:rPr>
                        <a:t>Comparator </a:t>
                      </a:r>
                      <a:endParaRPr lang="en-GB" sz="15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Placebo</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NA </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No comparator</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dirty="0">
                          <a:latin typeface="Lato" panose="020F0502020204030203" pitchFamily="34" charset="0"/>
                        </a:rPr>
                        <a:t>None</a:t>
                      </a:r>
                      <a:endParaRPr lang="en-GB" sz="15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103572170"/>
                  </a:ext>
                </a:extLst>
              </a:tr>
              <a:tr h="1263235">
                <a:tc>
                  <a:txBody>
                    <a:bodyPr/>
                    <a:lstStyle/>
                    <a:p>
                      <a:r>
                        <a:rPr lang="en-GB" sz="1500" b="1" dirty="0">
                          <a:solidFill>
                            <a:schemeClr val="tx1"/>
                          </a:solidFill>
                          <a:latin typeface="Lato" panose="020F0502020204030203" pitchFamily="34" charset="0"/>
                        </a:rPr>
                        <a:t>Outcomes</a:t>
                      </a:r>
                      <a:endParaRPr lang="en-GB" sz="15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500" dirty="0">
                          <a:solidFill>
                            <a:srgbClr val="000000"/>
                          </a:solidFill>
                          <a:latin typeface="Lato" panose="020F0502020204030203" pitchFamily="34" charset="0"/>
                        </a:rPr>
                        <a:t>Changes / improvement in </a:t>
                      </a:r>
                      <a:r>
                        <a:rPr lang="en-GB" sz="1500" dirty="0">
                          <a:latin typeface="Lato" panose="020F0502020204030203" pitchFamily="34" charset="0"/>
                        </a:rPr>
                        <a:t>VA</a:t>
                      </a:r>
                    </a:p>
                    <a:p>
                      <a:pPr marL="0" indent="0">
                        <a:buFont typeface="Arial" panose="020B0604020202020204" pitchFamily="34" charset="0"/>
                        <a:buNone/>
                      </a:pPr>
                      <a:r>
                        <a:rPr lang="en-GB" sz="1500" dirty="0">
                          <a:latin typeface="Lato" panose="020F0502020204030203" pitchFamily="34" charset="0"/>
                        </a:rPr>
                        <a:t>Contract sensitivity</a:t>
                      </a:r>
                    </a:p>
                    <a:p>
                      <a:pPr marL="0" indent="0">
                        <a:buFont typeface="Arial" panose="020B0604020202020204" pitchFamily="34" charset="0"/>
                        <a:buNone/>
                      </a:pPr>
                      <a:r>
                        <a:rPr lang="en-GB" sz="1500" dirty="0">
                          <a:latin typeface="Lato" panose="020F0502020204030203" pitchFamily="34" charset="0"/>
                        </a:rPr>
                        <a:t>Retinal nerve fibre layer</a:t>
                      </a:r>
                    </a:p>
                    <a:p>
                      <a:pPr marL="0" indent="0">
                        <a:buFont typeface="Arial" panose="020B0604020202020204" pitchFamily="34" charset="0"/>
                        <a:buNone/>
                      </a:pPr>
                      <a:r>
                        <a:rPr lang="en-GB" sz="1500" dirty="0">
                          <a:latin typeface="Lato" panose="020F0502020204030203" pitchFamily="34" charset="0"/>
                        </a:rPr>
                        <a:t>Visual field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b="0" strike="noStrike" dirty="0">
                          <a:solidFill>
                            <a:srgbClr val="000000"/>
                          </a:solidFill>
                          <a:latin typeface="Lato" panose="020F0502020204030203" pitchFamily="34" charset="0"/>
                        </a:rPr>
                        <a:t>HRQoL (</a:t>
                      </a:r>
                      <a:r>
                        <a:rPr lang="en-GB" sz="1500" b="0" strike="noStrike" kern="1200" dirty="0">
                          <a:solidFill>
                            <a:srgbClr val="000000"/>
                          </a:solidFill>
                          <a:effectLst/>
                        </a:rPr>
                        <a:t>VF-14 questionnaire</a:t>
                      </a:r>
                      <a:r>
                        <a:rPr lang="en-GB" sz="1500" b="0" kern="1200" dirty="0">
                          <a:solidFill>
                            <a:srgbClr val="000000"/>
                          </a:solidFill>
                          <a:effectLst/>
                        </a:rPr>
                        <a:t>)</a:t>
                      </a:r>
                      <a:endParaRPr lang="en-GB" sz="1500" b="0" kern="1200" dirty="0">
                        <a:solidFill>
                          <a:srgbClr val="000000"/>
                        </a:solidFill>
                        <a:effectLst/>
                        <a:latin typeface="Lato" panose="020F0502020204030203" pitchFamily="34" charset="0"/>
                        <a:ea typeface="+mn-ea"/>
                        <a:cs typeface="+mn-cs"/>
                      </a:endParaRPr>
                    </a:p>
                  </a:txBody>
                  <a:tcPr/>
                </a:tc>
                <a:tc>
                  <a:txBody>
                    <a:bodyPr/>
                    <a:lstStyle/>
                    <a:p>
                      <a:r>
                        <a:rPr lang="en-GB" sz="1500" strike="noStrike" dirty="0">
                          <a:solidFill>
                            <a:srgbClr val="000000"/>
                          </a:solidFill>
                          <a:latin typeface="Lato" panose="020F0502020204030203" pitchFamily="34" charset="0"/>
                        </a:rPr>
                        <a:t>VA:</a:t>
                      </a:r>
                    </a:p>
                    <a:p>
                      <a:r>
                        <a:rPr lang="en-GB" sz="1500" dirty="0">
                          <a:latin typeface="Lato" panose="020F0502020204030203" pitchFamily="34" charset="0"/>
                        </a:rPr>
                        <a:t>-change in best VA</a:t>
                      </a:r>
                    </a:p>
                    <a:p>
                      <a:r>
                        <a:rPr lang="en-GB" sz="1500" dirty="0">
                          <a:latin typeface="Lato" panose="020F0502020204030203" pitchFamily="34" charset="0"/>
                        </a:rPr>
                        <a:t>-change in VA both eyes</a:t>
                      </a:r>
                    </a:p>
                    <a:p>
                      <a:r>
                        <a:rPr lang="en-GB" sz="1500" dirty="0">
                          <a:latin typeface="Lato" panose="020F0502020204030203" pitchFamily="34" charset="0"/>
                        </a:rPr>
                        <a:t>-change in VA best eye</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500" strike="noStrike" dirty="0">
                          <a:solidFill>
                            <a:srgbClr val="000000"/>
                          </a:solidFill>
                          <a:latin typeface="Lato" panose="020F0502020204030203" pitchFamily="34" charset="0"/>
                        </a:rPr>
                        <a:t>VA</a:t>
                      </a:r>
                    </a:p>
                    <a:p>
                      <a:r>
                        <a:rPr lang="en-GB" sz="1500" dirty="0">
                          <a:latin typeface="Lato" panose="020F0502020204030203" pitchFamily="34" charset="0"/>
                        </a:rPr>
                        <a:t>-CRR of VA from nadir</a:t>
                      </a:r>
                    </a:p>
                    <a:p>
                      <a:r>
                        <a:rPr lang="en-GB" sz="1500" dirty="0">
                          <a:latin typeface="Lato" panose="020F0502020204030203" pitchFamily="34" charset="0"/>
                        </a:rPr>
                        <a:t>-CRS of VA</a:t>
                      </a:r>
                      <a:endParaRPr lang="en-GB" sz="15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500" dirty="0">
                          <a:latin typeface="Lato" panose="020F0502020204030203" pitchFamily="34" charset="0"/>
                        </a:rPr>
                        <a:t>CRR of VA from baseline</a:t>
                      </a:r>
                      <a:endParaRPr lang="en-GB" sz="15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245755481"/>
                  </a:ext>
                </a:extLst>
              </a:tr>
            </a:tbl>
          </a:graphicData>
        </a:graphic>
      </p:graphicFrame>
      <p:sp>
        <p:nvSpPr>
          <p:cNvPr id="3" name="Text Placeholder 13">
            <a:extLst>
              <a:ext uri="{FF2B5EF4-FFF2-40B4-BE49-F238E27FC236}">
                <a16:creationId xmlns:a16="http://schemas.microsoft.com/office/drawing/2014/main" id="{7A4EAC30-3A96-D5D6-DB0E-6EE903C988F1}"/>
              </a:ext>
            </a:extLst>
          </p:cNvPr>
          <p:cNvSpPr txBox="1">
            <a:spLocks/>
          </p:cNvSpPr>
          <p:nvPr/>
        </p:nvSpPr>
        <p:spPr>
          <a:xfrm>
            <a:off x="958982" y="6358931"/>
            <a:ext cx="9547314" cy="4990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 CRR, Clinically Relevant Recovery; EAP, expanded access program; HRQOL, Health-related quality of life; LHON, Leber’s hereditary optic neuropathy; OFU, observational follow-up; VA, visual acuity; VF, visual function; </a:t>
            </a:r>
          </a:p>
        </p:txBody>
      </p:sp>
      <p:sp>
        <p:nvSpPr>
          <p:cNvPr id="27" name="TextBox 26">
            <a:hlinkClick r:id="rId3" action="ppaction://hlinksldjump"/>
            <a:extLst>
              <a:ext uri="{FF2B5EF4-FFF2-40B4-BE49-F238E27FC236}">
                <a16:creationId xmlns:a16="http://schemas.microsoft.com/office/drawing/2014/main" id="{8D5D89AE-8862-A3AE-2DB1-580D806B65A2}"/>
              </a:ext>
            </a:extLst>
          </p:cNvPr>
          <p:cNvSpPr txBox="1"/>
          <p:nvPr/>
        </p:nvSpPr>
        <p:spPr>
          <a:xfrm>
            <a:off x="10506296" y="6465629"/>
            <a:ext cx="1280101" cy="369332"/>
          </a:xfrm>
          <a:prstGeom prst="rect">
            <a:avLst/>
          </a:prstGeom>
          <a:noFill/>
        </p:spPr>
        <p:txBody>
          <a:bodyPr wrap="square">
            <a:spAutoFit/>
          </a:bodyPr>
          <a:lstStyle/>
          <a:p>
            <a:r>
              <a:rPr lang="en-US" dirty="0">
                <a:solidFill>
                  <a:srgbClr val="FF40FF"/>
                </a:solidFill>
                <a:latin typeface="Lato" panose="020F0502020204030203" pitchFamily="34" charset="0"/>
              </a:rPr>
              <a:t>Main slide</a:t>
            </a:r>
            <a:endParaRPr lang="en-GB" dirty="0">
              <a:latin typeface="Lato" panose="020F0502020204030203" pitchFamily="34" charset="0"/>
            </a:endParaRPr>
          </a:p>
        </p:txBody>
      </p:sp>
    </p:spTree>
    <p:extLst>
      <p:ext uri="{BB962C8B-B14F-4D97-AF65-F5344CB8AC3E}">
        <p14:creationId xmlns:p14="http://schemas.microsoft.com/office/powerpoint/2010/main" val="20498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02820" y="329596"/>
            <a:ext cx="11250785" cy="687544"/>
          </a:xfrm>
        </p:spPr>
        <p:txBody>
          <a:bodyPr>
            <a:normAutofit fontScale="90000"/>
          </a:bodyPr>
          <a:lstStyle/>
          <a:p>
            <a:r>
              <a:rPr lang="en-GB" dirty="0"/>
              <a:t>Key Studies: Natural progression of LHON  (</a:t>
            </a:r>
            <a:r>
              <a:rPr lang="en-GB" dirty="0" err="1"/>
              <a:t>CaRS</a:t>
            </a:r>
            <a:r>
              <a:rPr lang="en-GB" dirty="0"/>
              <a:t> I and </a:t>
            </a:r>
            <a:r>
              <a:rPr lang="en-GB" dirty="0" err="1"/>
              <a:t>CaRS</a:t>
            </a:r>
            <a:r>
              <a:rPr lang="en-GB" dirty="0"/>
              <a:t> II)</a:t>
            </a:r>
            <a:br>
              <a:rPr lang="en-GB" dirty="0"/>
            </a:br>
            <a:endParaRPr lang="en-GB" dirty="0"/>
          </a:p>
        </p:txBody>
      </p:sp>
      <p:graphicFrame>
        <p:nvGraphicFramePr>
          <p:cNvPr id="4" name="Table 3" descr="Key clinical trials, including design, population, intervention, comparators">
            <a:extLst>
              <a:ext uri="{FF2B5EF4-FFF2-40B4-BE49-F238E27FC236}">
                <a16:creationId xmlns:a16="http://schemas.microsoft.com/office/drawing/2014/main" id="{77DD2694-9833-A335-9298-4D48DA125048}"/>
              </a:ext>
            </a:extLst>
          </p:cNvPr>
          <p:cNvGraphicFramePr>
            <a:graphicFrameLocks noGrp="1"/>
          </p:cNvGraphicFramePr>
          <p:nvPr>
            <p:extLst>
              <p:ext uri="{D42A27DB-BD31-4B8C-83A1-F6EECF244321}">
                <p14:modId xmlns:p14="http://schemas.microsoft.com/office/powerpoint/2010/main" val="2709558288"/>
              </p:ext>
            </p:extLst>
          </p:nvPr>
        </p:nvGraphicFramePr>
        <p:xfrm>
          <a:off x="511280" y="851629"/>
          <a:ext cx="11277900" cy="5110762"/>
        </p:xfrm>
        <a:graphic>
          <a:graphicData uri="http://schemas.openxmlformats.org/drawingml/2006/table">
            <a:tbl>
              <a:tblPr firstRow="1" bandRow="1">
                <a:tableStyleId>{073A0DAA-6AF3-43AB-8588-CEC1D06C72B9}</a:tableStyleId>
              </a:tblPr>
              <a:tblGrid>
                <a:gridCol w="2235792">
                  <a:extLst>
                    <a:ext uri="{9D8B030D-6E8A-4147-A177-3AD203B41FA5}">
                      <a16:colId xmlns:a16="http://schemas.microsoft.com/office/drawing/2014/main" val="2781295461"/>
                    </a:ext>
                  </a:extLst>
                </a:gridCol>
                <a:gridCol w="3736851">
                  <a:extLst>
                    <a:ext uri="{9D8B030D-6E8A-4147-A177-3AD203B41FA5}">
                      <a16:colId xmlns:a16="http://schemas.microsoft.com/office/drawing/2014/main" val="458621282"/>
                    </a:ext>
                  </a:extLst>
                </a:gridCol>
                <a:gridCol w="5305257">
                  <a:extLst>
                    <a:ext uri="{9D8B030D-6E8A-4147-A177-3AD203B41FA5}">
                      <a16:colId xmlns:a16="http://schemas.microsoft.com/office/drawing/2014/main" val="2325193162"/>
                    </a:ext>
                  </a:extLst>
                </a:gridCol>
              </a:tblGrid>
              <a:tr h="371692">
                <a:tc>
                  <a:txBody>
                    <a:bodyPr/>
                    <a:lstStyle/>
                    <a:p>
                      <a:endParaRPr lang="en-GB" sz="1800"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err="1">
                          <a:latin typeface="Lato" panose="020F0502020204030203" pitchFamily="34" charset="0"/>
                        </a:rPr>
                        <a:t>CaRS</a:t>
                      </a:r>
                      <a:r>
                        <a:rPr lang="en-GB" sz="1800" dirty="0">
                          <a:latin typeface="Lato" panose="020F0502020204030203" pitchFamily="34" charset="0"/>
                        </a:rPr>
                        <a:t>-I (n=383) </a:t>
                      </a:r>
                      <a:endParaRPr lang="en-GB" sz="18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err="1">
                          <a:latin typeface="Lato" panose="020F0502020204030203" pitchFamily="34" charset="0"/>
                        </a:rPr>
                        <a:t>CaRS</a:t>
                      </a:r>
                      <a:r>
                        <a:rPr lang="en-GB" sz="1800" dirty="0">
                          <a:latin typeface="Lato" panose="020F0502020204030203" pitchFamily="34" charset="0"/>
                        </a:rPr>
                        <a:t>-II (n=219)</a:t>
                      </a:r>
                      <a:endParaRPr lang="en-GB" sz="18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220355904"/>
                  </a:ext>
                </a:extLst>
              </a:tr>
              <a:tr h="929230">
                <a:tc>
                  <a:txBody>
                    <a:bodyPr/>
                    <a:lstStyle/>
                    <a:p>
                      <a:r>
                        <a:rPr lang="en-GB" sz="1800" b="1" dirty="0">
                          <a:solidFill>
                            <a:schemeClr val="tx1"/>
                          </a:solidFill>
                          <a:latin typeface="Lato" panose="020F0502020204030203" pitchFamily="34" charset="0"/>
                        </a:rPr>
                        <a:t>Study design</a:t>
                      </a:r>
                      <a:endParaRPr lang="en-GB" sz="18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r>
                        <a:rPr lang="en-GB" sz="1800" dirty="0">
                          <a:latin typeface="Lato" panose="020F0502020204030203" pitchFamily="34" charset="0"/>
                        </a:rPr>
                        <a:t>Multicentre observation, retrospective, historical case record surveys</a:t>
                      </a:r>
                    </a:p>
                    <a:p>
                      <a:pPr marL="285750" indent="-285750">
                        <a:buFont typeface="Arial" panose="020B0604020202020204" pitchFamily="34" charset="0"/>
                        <a:buChar char="•"/>
                      </a:pPr>
                      <a:r>
                        <a:rPr lang="en-GB" sz="1800" dirty="0" err="1">
                          <a:solidFill>
                            <a:schemeClr val="tx1"/>
                          </a:solidFill>
                          <a:latin typeface="Lato" panose="020F0502020204030203" pitchFamily="34" charset="0"/>
                        </a:rPr>
                        <a:t>CaRS</a:t>
                      </a:r>
                      <a:r>
                        <a:rPr lang="en-GB" sz="1800" dirty="0">
                          <a:solidFill>
                            <a:schemeClr val="tx1"/>
                          </a:solidFill>
                          <a:latin typeface="Lato" panose="020F0502020204030203" pitchFamily="34" charset="0"/>
                        </a:rPr>
                        <a:t> I informs SoC in economic model</a:t>
                      </a:r>
                    </a:p>
                    <a:p>
                      <a:r>
                        <a:rPr lang="en-GB" sz="1800" dirty="0">
                          <a:latin typeface="Lato" panose="020F0502020204030203" pitchFamily="34" charset="0"/>
                        </a:rPr>
                        <a:t>(</a:t>
                      </a:r>
                      <a:r>
                        <a:rPr lang="en-GB" sz="1800" u="none" dirty="0">
                          <a:latin typeface="Lato" panose="020F0502020204030203" pitchFamily="34" charset="0"/>
                        </a:rPr>
                        <a:t>mean follow </a:t>
                      </a: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Times New Roman" panose="02020603050405020304" pitchFamily="18" charset="0"/>
                          <a:cs typeface="Times New Roman" panose="02020603050405020304" pitchFamily="18" charset="0"/>
                        </a:rPr>
                        <a:t>** </a:t>
                      </a:r>
                      <a:r>
                        <a:rPr lang="en-GB" sz="1800" dirty="0">
                          <a:latin typeface="Lato" panose="020F0502020204030203" pitchFamily="34" charset="0"/>
                        </a:rPr>
                        <a:t>)</a:t>
                      </a:r>
                      <a:endParaRPr lang="en-GB" sz="18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extLst>
                  <a:ext uri="{0D108BD9-81ED-4DB2-BD59-A6C34878D82A}">
                    <a16:rowId xmlns:a16="http://schemas.microsoft.com/office/drawing/2014/main" val="3287342757"/>
                  </a:ext>
                </a:extLst>
              </a:tr>
              <a:tr h="650461">
                <a:tc>
                  <a:txBody>
                    <a:bodyPr/>
                    <a:lstStyle/>
                    <a:p>
                      <a:r>
                        <a:rPr lang="en-GB" sz="1800" b="1" dirty="0">
                          <a:solidFill>
                            <a:schemeClr val="tx1"/>
                          </a:solidFill>
                          <a:latin typeface="Lato" panose="020F0502020204030203" pitchFamily="34" charset="0"/>
                        </a:rPr>
                        <a:t>Population</a:t>
                      </a:r>
                      <a:endParaRPr lang="en-GB" sz="18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gridSpan="2">
                  <a:txBody>
                    <a:bodyPr/>
                    <a:lstStyle/>
                    <a:p>
                      <a:pPr marL="0" indent="0">
                        <a:buFont typeface="Arial" panose="020B0604020202020204" pitchFamily="34" charset="0"/>
                        <a:buNone/>
                      </a:pPr>
                      <a:r>
                        <a:rPr lang="en-GB" sz="1800" dirty="0">
                          <a:latin typeface="Lato" panose="020F0502020204030203" pitchFamily="34" charset="0"/>
                        </a:rPr>
                        <a:t>Untreated people with genetically confirmed diagnosis of LHON, providing clinical data on the natural progression of LHON</a:t>
                      </a:r>
                      <a:endParaRPr lang="en-GB" sz="1800"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a:p>
                  </a:txBody>
                  <a:tcPr/>
                </a:tc>
                <a:extLst>
                  <a:ext uri="{0D108BD9-81ED-4DB2-BD59-A6C34878D82A}">
                    <a16:rowId xmlns:a16="http://schemas.microsoft.com/office/drawing/2014/main" val="1910750959"/>
                  </a:ext>
                </a:extLst>
              </a:tr>
              <a:tr h="3159379">
                <a:tc>
                  <a:txBody>
                    <a:bodyPr/>
                    <a:lstStyle/>
                    <a:p>
                      <a:r>
                        <a:rPr lang="en-GB" sz="1800" b="1" dirty="0">
                          <a:solidFill>
                            <a:schemeClr val="tx1"/>
                          </a:solidFill>
                          <a:latin typeface="Lato" panose="020F0502020204030203" pitchFamily="34" charset="0"/>
                        </a:rPr>
                        <a:t>Inclusion/exclusion criteria</a:t>
                      </a:r>
                      <a:endParaRPr lang="en-GB" sz="1800" b="1"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sz="1800" dirty="0">
                          <a:latin typeface="Lato" panose="020F0502020204030203" pitchFamily="34" charset="0"/>
                        </a:rPr>
                        <a:t>Inclusion criteria:</a:t>
                      </a:r>
                    </a:p>
                    <a:p>
                      <a:pPr marL="285750" indent="-285750">
                        <a:buFont typeface="Arial" panose="020B0604020202020204" pitchFamily="34" charset="0"/>
                        <a:buChar char="•"/>
                      </a:pPr>
                      <a:r>
                        <a:rPr lang="en-GB" sz="1800" dirty="0">
                          <a:latin typeface="Lato" panose="020F0502020204030203" pitchFamily="34" charset="0"/>
                        </a:rPr>
                        <a:t>Genetically confirmed diagnosis </a:t>
                      </a:r>
                    </a:p>
                    <a:p>
                      <a:pPr marL="285750" indent="-285750">
                        <a:buFont typeface="Arial" panose="020B0604020202020204" pitchFamily="34" charset="0"/>
                        <a:buChar char="•"/>
                      </a:pPr>
                      <a:r>
                        <a:rPr lang="en-GB" sz="1800" dirty="0">
                          <a:latin typeface="Lato" panose="020F0502020204030203" pitchFamily="34" charset="0"/>
                        </a:rPr>
                        <a:t>Data collected without pre-selection</a:t>
                      </a:r>
                    </a:p>
                    <a:p>
                      <a:pPr marL="285750" indent="-285750">
                        <a:buFont typeface="Arial" panose="020B0604020202020204" pitchFamily="34" charset="0"/>
                        <a:buChar char="•"/>
                      </a:pPr>
                      <a:r>
                        <a:rPr lang="en-GB" sz="1800" dirty="0">
                          <a:latin typeface="Lato" panose="020F0502020204030203" pitchFamily="34" charset="0"/>
                        </a:rPr>
                        <a:t>No exclusion specified</a:t>
                      </a:r>
                      <a:endParaRPr lang="en-GB" sz="18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rPr>
                        <a:t>Inclusion criteria:</a:t>
                      </a:r>
                    </a:p>
                    <a:p>
                      <a:pPr marL="285750" indent="-285750">
                        <a:buFont typeface="Arial" panose="020B0604020202020204" pitchFamily="34" charset="0"/>
                        <a:buChar char="•"/>
                      </a:pPr>
                      <a:r>
                        <a:rPr lang="en-GB" sz="1800" dirty="0">
                          <a:latin typeface="Lato" panose="020F0502020204030203" pitchFamily="34" charset="0"/>
                        </a:rPr>
                        <a:t>Genetically confirmed diagnosis</a:t>
                      </a:r>
                    </a:p>
                    <a:p>
                      <a:pPr marL="285750" indent="-285750">
                        <a:buFont typeface="Arial" panose="020B0604020202020204" pitchFamily="34" charset="0"/>
                        <a:buChar char="•"/>
                      </a:pPr>
                      <a:r>
                        <a:rPr lang="en-GB" sz="1800" dirty="0">
                          <a:latin typeface="Lato" panose="020F0502020204030203" pitchFamily="34" charset="0"/>
                        </a:rPr>
                        <a:t>Age≥12 years; </a:t>
                      </a:r>
                    </a:p>
                    <a:p>
                      <a:pPr marL="285750" indent="-285750">
                        <a:buFont typeface="Arial" panose="020B0604020202020204" pitchFamily="34" charset="0"/>
                        <a:buChar char="•"/>
                      </a:pPr>
                      <a:r>
                        <a:rPr lang="en-GB" sz="1800" dirty="0">
                          <a:latin typeface="Lato" panose="020F0502020204030203" pitchFamily="34" charset="0"/>
                        </a:rPr>
                        <a:t>onset of symptoms was dated after 1999 and was well documented </a:t>
                      </a:r>
                    </a:p>
                    <a:p>
                      <a:pPr marL="285750" indent="-285750">
                        <a:buFont typeface="Arial" panose="020B0604020202020204" pitchFamily="34" charset="0"/>
                        <a:buChar char="•"/>
                      </a:pPr>
                      <a:r>
                        <a:rPr lang="en-GB" sz="1800" dirty="0">
                          <a:latin typeface="Lato" panose="020F0502020204030203" pitchFamily="34" charset="0"/>
                        </a:rPr>
                        <a:t>At least two VA assessments were available within 5 years of onset of symptoms and prior to idebenone use</a:t>
                      </a:r>
                    </a:p>
                    <a:p>
                      <a:pPr marL="285750" indent="-285750">
                        <a:buFont typeface="Arial" panose="020B0604020202020204" pitchFamily="34" charset="0"/>
                        <a:buChar char="•"/>
                      </a:pPr>
                      <a:r>
                        <a:rPr lang="en-GB" sz="1800" dirty="0">
                          <a:latin typeface="Lato" panose="020F0502020204030203" pitchFamily="34" charset="0"/>
                        </a:rPr>
                        <a:t>Genetic diagnosis for LHON for one of the following mtDNA mutations: m.11778G&gt;A; m.3460G&gt;A or m.14484T&gt;C</a:t>
                      </a:r>
                      <a:endParaRPr lang="en-GB" sz="180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245755481"/>
                  </a:ext>
                </a:extLst>
              </a:tr>
            </a:tbl>
          </a:graphicData>
        </a:graphic>
      </p:graphicFrame>
      <p:sp>
        <p:nvSpPr>
          <p:cNvPr id="3" name="Text Placeholder 13">
            <a:extLst>
              <a:ext uri="{FF2B5EF4-FFF2-40B4-BE49-F238E27FC236}">
                <a16:creationId xmlns:a16="http://schemas.microsoft.com/office/drawing/2014/main" id="{7A4EAC30-3A96-D5D6-DB0E-6EE903C988F1}"/>
              </a:ext>
            </a:extLst>
          </p:cNvPr>
          <p:cNvSpPr txBox="1">
            <a:spLocks/>
          </p:cNvSpPr>
          <p:nvPr/>
        </p:nvSpPr>
        <p:spPr>
          <a:xfrm>
            <a:off x="774592" y="6389867"/>
            <a:ext cx="10561470" cy="3181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CaRS, case record survey; LHON – Leber’s hereditary optic neuropathy; VA, visual acuity; SoC, standard of care</a:t>
            </a:r>
          </a:p>
        </p:txBody>
      </p:sp>
      <p:sp>
        <p:nvSpPr>
          <p:cNvPr id="6" name="Rectangle 5" descr="Marker showing slides are confidential ">
            <a:extLst>
              <a:ext uri="{FF2B5EF4-FFF2-40B4-BE49-F238E27FC236}">
                <a16:creationId xmlns:a16="http://schemas.microsoft.com/office/drawing/2014/main" id="{D87E4778-0544-EE17-2F0B-57E9F437C838}"/>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Lato" panose="020F0502020204030203" pitchFamily="34" charset="0"/>
              </a:rPr>
              <a:t>CONFIDENTIAL</a:t>
            </a:r>
          </a:p>
        </p:txBody>
      </p:sp>
      <p:sp>
        <p:nvSpPr>
          <p:cNvPr id="7" name="TextBox 6">
            <a:hlinkClick r:id="rId3" action="ppaction://hlinksldjump"/>
            <a:extLst>
              <a:ext uri="{FF2B5EF4-FFF2-40B4-BE49-F238E27FC236}">
                <a16:creationId xmlns:a16="http://schemas.microsoft.com/office/drawing/2014/main" id="{A0F0A8EC-542F-EE81-DC77-1D083BF83DE8}"/>
              </a:ext>
            </a:extLst>
          </p:cNvPr>
          <p:cNvSpPr txBox="1"/>
          <p:nvPr/>
        </p:nvSpPr>
        <p:spPr>
          <a:xfrm>
            <a:off x="10696011" y="6528404"/>
            <a:ext cx="1280101" cy="369332"/>
          </a:xfrm>
          <a:prstGeom prst="rect">
            <a:avLst/>
          </a:prstGeom>
          <a:noFill/>
        </p:spPr>
        <p:txBody>
          <a:bodyPr wrap="square">
            <a:spAutoFit/>
          </a:bodyPr>
          <a:lstStyle/>
          <a:p>
            <a:r>
              <a:rPr lang="en-US" dirty="0">
                <a:solidFill>
                  <a:srgbClr val="FF40FF"/>
                </a:solidFill>
                <a:latin typeface="Lato" panose="020F0502020204030203" pitchFamily="34" charset="0"/>
              </a:rPr>
              <a:t>Main slide</a:t>
            </a:r>
            <a:endParaRPr lang="en-GB" dirty="0">
              <a:latin typeface="Lato" panose="020F0502020204030203" pitchFamily="34" charset="0"/>
            </a:endParaRPr>
          </a:p>
        </p:txBody>
      </p:sp>
    </p:spTree>
    <p:extLst>
      <p:ext uri="{BB962C8B-B14F-4D97-AF65-F5344CB8AC3E}">
        <p14:creationId xmlns:p14="http://schemas.microsoft.com/office/powerpoint/2010/main" val="3451111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358F3-9093-D979-BE47-9C531CDE80AC}"/>
            </a:ext>
          </a:extLst>
        </p:cNvPr>
        <p:cNvGrpSpPr/>
        <p:nvPr/>
      </p:nvGrpSpPr>
      <p:grpSpPr>
        <a:xfrm>
          <a:off x="0" y="0"/>
          <a:ext cx="0" cy="0"/>
          <a:chOff x="0" y="0"/>
          <a:chExt cx="0" cy="0"/>
        </a:xfrm>
      </p:grpSpPr>
      <p:sp>
        <p:nvSpPr>
          <p:cNvPr id="19" name="Title 16">
            <a:extLst>
              <a:ext uri="{FF2B5EF4-FFF2-40B4-BE49-F238E27FC236}">
                <a16:creationId xmlns:a16="http://schemas.microsoft.com/office/drawing/2014/main" id="{8358A7E6-830E-DD69-4383-2D6F73E99D55}"/>
              </a:ext>
            </a:extLst>
          </p:cNvPr>
          <p:cNvSpPr txBox="1">
            <a:spLocks noGrp="1"/>
          </p:cNvSpPr>
          <p:nvPr>
            <p:ph type="title" idx="4294967295"/>
          </p:nvPr>
        </p:nvSpPr>
        <p:spPr>
          <a:xfrm>
            <a:off x="405037" y="222168"/>
            <a:ext cx="10506862" cy="7725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Data availability: EAP vs. LEROS</a:t>
            </a:r>
            <a:endParaRPr kumimoji="0" lang="en-GB" sz="2700" b="1" i="1"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graphicFrame>
        <p:nvGraphicFramePr>
          <p:cNvPr id="4" name="Chart 3" descr="Graph showing data availability in EAP vs. LEROS">
            <a:extLst>
              <a:ext uri="{FF2B5EF4-FFF2-40B4-BE49-F238E27FC236}">
                <a16:creationId xmlns:a16="http://schemas.microsoft.com/office/drawing/2014/main" id="{D2F06D16-B635-0A5C-7098-5E8200C3126D}"/>
              </a:ext>
            </a:extLst>
          </p:cNvPr>
          <p:cNvGraphicFramePr>
            <a:graphicFrameLocks/>
          </p:cNvGraphicFramePr>
          <p:nvPr>
            <p:extLst>
              <p:ext uri="{D42A27DB-BD31-4B8C-83A1-F6EECF244321}">
                <p14:modId xmlns:p14="http://schemas.microsoft.com/office/powerpoint/2010/main" val="511443168"/>
              </p:ext>
            </p:extLst>
          </p:nvPr>
        </p:nvGraphicFramePr>
        <p:xfrm>
          <a:off x="748312" y="953592"/>
          <a:ext cx="10398034" cy="41025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a:extLst>
              <a:ext uri="{FF2B5EF4-FFF2-40B4-BE49-F238E27FC236}">
                <a16:creationId xmlns:a16="http://schemas.microsoft.com/office/drawing/2014/main" id="{28574FA5-1EC2-2AA7-EFB0-7390BC468381}"/>
              </a:ext>
            </a:extLst>
          </p:cNvPr>
          <p:cNvSpPr txBox="1">
            <a:spLocks/>
          </p:cNvSpPr>
          <p:nvPr/>
        </p:nvSpPr>
        <p:spPr>
          <a:xfrm>
            <a:off x="405038" y="5015069"/>
            <a:ext cx="11712798" cy="1450559"/>
          </a:xfrm>
          <a:prstGeom prst="rect">
            <a:avLst/>
          </a:prstGeom>
          <a:solidFill>
            <a:schemeClr val="bg1"/>
          </a:solidFill>
          <a:ln>
            <a:solidFill>
              <a:schemeClr val="accent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160"/>
              </a:lnSpc>
            </a:pPr>
            <a:r>
              <a:rPr lang="en-GB" b="1" dirty="0"/>
              <a:t>EAG comments:</a:t>
            </a:r>
          </a:p>
          <a:p>
            <a:pPr marL="285750" indent="-285750">
              <a:lnSpc>
                <a:spcPts val="2160"/>
              </a:lnSpc>
              <a:buFont typeface="Arial" panose="020B0604020202020204" pitchFamily="34" charset="0"/>
              <a:buChar char="•"/>
            </a:pPr>
            <a:r>
              <a:rPr lang="en-GB" dirty="0"/>
              <a:t>EAP offers 36-month follow-up data, but patient data availability declines faster than in LEROS</a:t>
            </a:r>
          </a:p>
          <a:p>
            <a:pPr marL="285750" indent="-285750">
              <a:lnSpc>
                <a:spcPts val="2160"/>
              </a:lnSpc>
              <a:buFont typeface="Arial" panose="020B0604020202020204" pitchFamily="34" charset="0"/>
              <a:buChar char="•"/>
            </a:pPr>
            <a:r>
              <a:rPr lang="en-GB" dirty="0"/>
              <a:t>Concerned about EAP’s data reliability for long-term effectiveness due to a significant drop in data availability despite longer follow-up</a:t>
            </a:r>
          </a:p>
        </p:txBody>
      </p:sp>
      <p:sp>
        <p:nvSpPr>
          <p:cNvPr id="8" name="Text Placeholder 19">
            <a:extLst>
              <a:ext uri="{FF2B5EF4-FFF2-40B4-BE49-F238E27FC236}">
                <a16:creationId xmlns:a16="http://schemas.microsoft.com/office/drawing/2014/main" id="{DA5E00A5-0684-D6FA-FD63-66A15749BEA1}"/>
              </a:ext>
            </a:extLst>
          </p:cNvPr>
          <p:cNvSpPr txBox="1">
            <a:spLocks/>
          </p:cNvSpPr>
          <p:nvPr/>
        </p:nvSpPr>
        <p:spPr>
          <a:xfrm>
            <a:off x="2566935" y="6503062"/>
            <a:ext cx="9550901" cy="2655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EAP, expanded access program, EP, efficacy population</a:t>
            </a:r>
          </a:p>
        </p:txBody>
      </p:sp>
      <p:sp>
        <p:nvSpPr>
          <p:cNvPr id="2" name="TextBox 1">
            <a:hlinkClick r:id="rId4" action="ppaction://hlinksldjump"/>
            <a:extLst>
              <a:ext uri="{FF2B5EF4-FFF2-40B4-BE49-F238E27FC236}">
                <a16:creationId xmlns:a16="http://schemas.microsoft.com/office/drawing/2014/main" id="{2F925F64-DF76-AFCE-4D43-C1FCA40E848C}"/>
              </a:ext>
            </a:extLst>
          </p:cNvPr>
          <p:cNvSpPr txBox="1"/>
          <p:nvPr/>
        </p:nvSpPr>
        <p:spPr>
          <a:xfrm>
            <a:off x="10506296" y="6465629"/>
            <a:ext cx="1280101" cy="369332"/>
          </a:xfrm>
          <a:prstGeom prst="rect">
            <a:avLst/>
          </a:prstGeom>
          <a:noFill/>
        </p:spPr>
        <p:txBody>
          <a:bodyPr wrap="square">
            <a:spAutoFit/>
          </a:bodyPr>
          <a:lstStyle/>
          <a:p>
            <a:r>
              <a:rPr lang="en-US" dirty="0">
                <a:solidFill>
                  <a:srgbClr val="FF40FF"/>
                </a:solidFill>
                <a:latin typeface="Lato" panose="020F0502020204030203" pitchFamily="34" charset="0"/>
              </a:rPr>
              <a:t>Main slide</a:t>
            </a:r>
            <a:endParaRPr lang="en-GB" dirty="0">
              <a:latin typeface="Lato" panose="020F0502020204030203" pitchFamily="34" charset="0"/>
            </a:endParaRPr>
          </a:p>
        </p:txBody>
      </p:sp>
    </p:spTree>
    <p:extLst>
      <p:ext uri="{BB962C8B-B14F-4D97-AF65-F5344CB8AC3E}">
        <p14:creationId xmlns:p14="http://schemas.microsoft.com/office/powerpoint/2010/main" val="2824108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275242" y="277146"/>
            <a:ext cx="11592695" cy="492988"/>
          </a:xfrm>
        </p:spPr>
        <p:txBody>
          <a:bodyPr>
            <a:normAutofit fontScale="90000"/>
          </a:bodyPr>
          <a:lstStyle/>
          <a:p>
            <a:r>
              <a:rPr lang="en-GB" dirty="0"/>
              <a:t>Key issue: Subgroup effect</a:t>
            </a:r>
            <a:br>
              <a:rPr lang="en-GB" dirty="0"/>
            </a:br>
            <a:r>
              <a:rPr lang="en-GB" sz="2700" b="0" dirty="0"/>
              <a:t>EAG: treatment effect may be larger in subgroups</a:t>
            </a:r>
          </a:p>
        </p:txBody>
      </p:sp>
      <p:sp>
        <p:nvSpPr>
          <p:cNvPr id="32" name="Rectangle 31">
            <a:extLst>
              <a:ext uri="{FF2B5EF4-FFF2-40B4-BE49-F238E27FC236}">
                <a16:creationId xmlns:a16="http://schemas.microsoft.com/office/drawing/2014/main" id="{4423FAC9-BAA5-411F-E9CE-445B234CF3C2}"/>
              </a:ext>
            </a:extLst>
          </p:cNvPr>
          <p:cNvSpPr/>
          <p:nvPr/>
        </p:nvSpPr>
        <p:spPr>
          <a:xfrm>
            <a:off x="325888" y="1221198"/>
            <a:ext cx="11573149" cy="7925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Lato" panose="020F0502020204030203" pitchFamily="34" charset="0"/>
              </a:rPr>
              <a:t>Background</a:t>
            </a:r>
          </a:p>
          <a:p>
            <a:pPr marL="342900" indent="-342900">
              <a:buFont typeface="Arial" panose="020B0604020202020204" pitchFamily="34" charset="0"/>
              <a:buChar char="•"/>
            </a:pPr>
            <a:r>
              <a:rPr lang="en-GB" dirty="0">
                <a:solidFill>
                  <a:schemeClr val="tx1"/>
                </a:solidFill>
                <a:latin typeface="Lato" panose="020F0502020204030203" pitchFamily="34" charset="0"/>
              </a:rPr>
              <a:t>Benefit of idebenone may be larger in subgroups treated prior to nadir</a:t>
            </a:r>
          </a:p>
        </p:txBody>
      </p:sp>
      <p:sp>
        <p:nvSpPr>
          <p:cNvPr id="4" name="Rectangle 3">
            <a:extLst>
              <a:ext uri="{FF2B5EF4-FFF2-40B4-BE49-F238E27FC236}">
                <a16:creationId xmlns:a16="http://schemas.microsoft.com/office/drawing/2014/main" id="{C9550F88-ADD4-C9F8-2AD4-800447E6EF69}"/>
              </a:ext>
            </a:extLst>
          </p:cNvPr>
          <p:cNvSpPr/>
          <p:nvPr/>
        </p:nvSpPr>
        <p:spPr>
          <a:xfrm>
            <a:off x="360071" y="2155000"/>
            <a:ext cx="11573149" cy="12022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Company</a:t>
            </a:r>
          </a:p>
          <a:p>
            <a:pPr marL="285750" indent="-285750">
              <a:buFont typeface="Arial" panose="020B0604020202020204" pitchFamily="34" charset="0"/>
              <a:buChar char="•"/>
            </a:pPr>
            <a:r>
              <a:rPr lang="en-GB" dirty="0">
                <a:solidFill>
                  <a:schemeClr val="tx1"/>
                </a:solidFill>
                <a:latin typeface="Lato" panose="020F0502020204030203" pitchFamily="34" charset="0"/>
              </a:rPr>
              <a:t>Does not consider results will be larger in people treated earlier or with a baseline VA better than 1.0 logMAR</a:t>
            </a:r>
          </a:p>
          <a:p>
            <a:pPr marL="285750" indent="-285750">
              <a:buFont typeface="Arial" panose="020B0604020202020204" pitchFamily="34" charset="0"/>
              <a:buChar char="•"/>
            </a:pPr>
            <a:r>
              <a:rPr lang="en-GB" dirty="0">
                <a:solidFill>
                  <a:schemeClr val="tx1"/>
                </a:solidFill>
                <a:latin typeface="Lato" panose="020F0502020204030203" pitchFamily="34" charset="0"/>
              </a:rPr>
              <a:t>Idebenone shows benefit who started treatment in the subacute/dynamic phase or chronic phase</a:t>
            </a:r>
          </a:p>
          <a:p>
            <a:pPr marL="285750" indent="-285750">
              <a:buFont typeface="Arial" panose="020B0604020202020204" pitchFamily="34" charset="0"/>
              <a:buChar char="•"/>
            </a:pPr>
            <a:r>
              <a:rPr lang="en-GB" dirty="0">
                <a:solidFill>
                  <a:schemeClr val="tx1"/>
                </a:solidFill>
                <a:latin typeface="Lato" panose="020F0502020204030203" pitchFamily="34" charset="0"/>
              </a:rPr>
              <a:t>Results from RHODOS, EAP &amp; LEROS suggest a consistent response to idebenone in all phases &amp; mutations</a:t>
            </a:r>
          </a:p>
        </p:txBody>
      </p:sp>
      <p:sp>
        <p:nvSpPr>
          <p:cNvPr id="3" name="Rectangle 2">
            <a:extLst>
              <a:ext uri="{FF2B5EF4-FFF2-40B4-BE49-F238E27FC236}">
                <a16:creationId xmlns:a16="http://schemas.microsoft.com/office/drawing/2014/main" id="{2D721EB1-0400-B8E8-7954-FF2DEDADA91E}"/>
              </a:ext>
            </a:extLst>
          </p:cNvPr>
          <p:cNvSpPr/>
          <p:nvPr/>
        </p:nvSpPr>
        <p:spPr>
          <a:xfrm>
            <a:off x="374708" y="3528823"/>
            <a:ext cx="11558512" cy="21758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latin typeface="Lato" panose="020F0502020204030203" pitchFamily="34" charset="0"/>
              </a:rPr>
              <a:t>EAG</a:t>
            </a:r>
          </a:p>
          <a:p>
            <a:pPr marL="285750" indent="-285750">
              <a:buFont typeface="Arial" panose="020B0604020202020204" pitchFamily="34" charset="0"/>
              <a:buChar char="•"/>
            </a:pPr>
            <a:r>
              <a:rPr lang="en-GB" dirty="0">
                <a:solidFill>
                  <a:schemeClr val="tx1"/>
                </a:solidFill>
                <a:latin typeface="Lato" panose="020F0502020204030203" pitchFamily="34" charset="0"/>
              </a:rPr>
              <a:t> Clinical expert opinion to EAG consider idebenone treatment benefit may be larger in subgroups:</a:t>
            </a:r>
          </a:p>
          <a:p>
            <a:pPr marL="742950" lvl="1" indent="-285750">
              <a:buFont typeface="Arial" panose="020B0604020202020204" pitchFamily="34" charset="0"/>
              <a:buChar char="•"/>
            </a:pPr>
            <a:r>
              <a:rPr lang="en-GB" dirty="0">
                <a:solidFill>
                  <a:schemeClr val="tx1"/>
                </a:solidFill>
                <a:latin typeface="Lato" panose="020F0502020204030203" pitchFamily="34" charset="0"/>
              </a:rPr>
              <a:t>who are treated prior to nadir (i.e. &lt;1 year since symptom onset), with baseline logMAR &lt;1 </a:t>
            </a:r>
          </a:p>
          <a:p>
            <a:pPr marL="742950" lvl="1" indent="-285750">
              <a:buFont typeface="Arial" panose="020B0604020202020204" pitchFamily="34" charset="0"/>
              <a:buChar char="•"/>
            </a:pPr>
            <a:r>
              <a:rPr lang="en-GB" dirty="0">
                <a:solidFill>
                  <a:schemeClr val="tx1"/>
                </a:solidFill>
                <a:latin typeface="Lato" panose="020F0502020204030203" pitchFamily="34" charset="0"/>
              </a:rPr>
              <a:t>people with a particular genotype</a:t>
            </a:r>
          </a:p>
          <a:p>
            <a:pPr marL="285750" indent="-285750">
              <a:buFont typeface="Arial" panose="020B0604020202020204" pitchFamily="34" charset="0"/>
              <a:buChar char="•"/>
            </a:pPr>
            <a:r>
              <a:rPr lang="en-GB" dirty="0">
                <a:solidFill>
                  <a:schemeClr val="tx1"/>
                </a:solidFill>
                <a:latin typeface="Lato" panose="020F0502020204030203" pitchFamily="34" charset="0"/>
              </a:rPr>
              <a:t>Clinical trial not powered to detect differences due to small sizes</a:t>
            </a:r>
          </a:p>
          <a:p>
            <a:pPr marL="285750" indent="-285750">
              <a:buFont typeface="Arial" panose="020B0604020202020204" pitchFamily="34" charset="0"/>
              <a:buChar char="•"/>
            </a:pPr>
            <a:r>
              <a:rPr lang="en-GB" dirty="0">
                <a:solidFill>
                  <a:schemeClr val="tx1"/>
                </a:solidFill>
                <a:latin typeface="Lato" panose="020F0502020204030203" pitchFamily="34" charset="0"/>
              </a:rPr>
              <a:t>Noted company did not provide relevant scatterplots or analyses for different subgroups across trials</a:t>
            </a:r>
          </a:p>
          <a:p>
            <a:pPr marL="285750" indent="-285750">
              <a:buFont typeface="Arial" panose="020B0604020202020204" pitchFamily="34" charset="0"/>
              <a:buChar char="•"/>
            </a:pPr>
            <a:r>
              <a:rPr lang="en-GB" dirty="0">
                <a:solidFill>
                  <a:schemeClr val="tx1"/>
                </a:solidFill>
                <a:latin typeface="Lato" panose="020F0502020204030203" pitchFamily="34" charset="0"/>
              </a:rPr>
              <a:t>Larger trial with more data and power to detect subgroup effects is needed to clarify treatment effectiveness </a:t>
            </a:r>
          </a:p>
        </p:txBody>
      </p:sp>
      <p:sp>
        <p:nvSpPr>
          <p:cNvPr id="6" name="TextBox 5">
            <a:extLst>
              <a:ext uri="{FF2B5EF4-FFF2-40B4-BE49-F238E27FC236}">
                <a16:creationId xmlns:a16="http://schemas.microsoft.com/office/drawing/2014/main" id="{5316F773-3C4F-3AA1-280E-F652F4FC7FCD}"/>
              </a:ext>
            </a:extLst>
          </p:cNvPr>
          <p:cNvSpPr txBox="1"/>
          <p:nvPr/>
        </p:nvSpPr>
        <p:spPr>
          <a:xfrm>
            <a:off x="1778628" y="6533141"/>
            <a:ext cx="7949571" cy="338554"/>
          </a:xfrm>
          <a:prstGeom prst="rect">
            <a:avLst/>
          </a:prstGeom>
          <a:noFill/>
        </p:spPr>
        <p:txBody>
          <a:bodyPr wrap="square">
            <a:spAutoFit/>
          </a:bodyPr>
          <a:lstStyle/>
          <a:p>
            <a:r>
              <a:rPr lang="en-GB" sz="1600" dirty="0">
                <a:latin typeface="Lato" panose="020F0502020204030203" pitchFamily="34" charset="0"/>
              </a:rPr>
              <a:t>Abbreviations: EAP, expanded access program;  VA, visual acuity </a:t>
            </a:r>
          </a:p>
        </p:txBody>
      </p:sp>
    </p:spTree>
    <p:extLst>
      <p:ext uri="{BB962C8B-B14F-4D97-AF65-F5344CB8AC3E}">
        <p14:creationId xmlns:p14="http://schemas.microsoft.com/office/powerpoint/2010/main" val="1412705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F77A3D-D926-7431-A449-5012937458D9}"/>
              </a:ext>
            </a:extLst>
          </p:cNvPr>
          <p:cNvSpPr txBox="1">
            <a:spLocks noGrp="1"/>
          </p:cNvSpPr>
          <p:nvPr>
            <p:ph type="title" idx="4294967295"/>
          </p:nvPr>
        </p:nvSpPr>
        <p:spPr>
          <a:xfrm>
            <a:off x="459697" y="177525"/>
            <a:ext cx="11868495" cy="4920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Issue: subgroup analyses (primary outcome)</a:t>
            </a:r>
            <a:endPar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graphicFrame>
        <p:nvGraphicFramePr>
          <p:cNvPr id="7" name="Table 6">
            <a:extLst>
              <a:ext uri="{FF2B5EF4-FFF2-40B4-BE49-F238E27FC236}">
                <a16:creationId xmlns:a16="http://schemas.microsoft.com/office/drawing/2014/main" id="{7BA5AEBE-3C63-16C7-44DE-4F6E6C2B526A}"/>
              </a:ext>
            </a:extLst>
          </p:cNvPr>
          <p:cNvGraphicFramePr>
            <a:graphicFrameLocks noGrp="1"/>
          </p:cNvGraphicFramePr>
          <p:nvPr>
            <p:extLst>
              <p:ext uri="{D42A27DB-BD31-4B8C-83A1-F6EECF244321}">
                <p14:modId xmlns:p14="http://schemas.microsoft.com/office/powerpoint/2010/main" val="1514596380"/>
              </p:ext>
            </p:extLst>
          </p:nvPr>
        </p:nvGraphicFramePr>
        <p:xfrm>
          <a:off x="470480" y="903308"/>
          <a:ext cx="11102821" cy="5169943"/>
        </p:xfrm>
        <a:graphic>
          <a:graphicData uri="http://schemas.openxmlformats.org/drawingml/2006/table">
            <a:tbl>
              <a:tblPr firstRow="1" firstCol="1" bandRow="1">
                <a:tableStyleId>{5C22544A-7EE6-4342-B048-85BDC9FD1C3A}</a:tableStyleId>
              </a:tblPr>
              <a:tblGrid>
                <a:gridCol w="3135429">
                  <a:extLst>
                    <a:ext uri="{9D8B030D-6E8A-4147-A177-3AD203B41FA5}">
                      <a16:colId xmlns:a16="http://schemas.microsoft.com/office/drawing/2014/main" val="728089658"/>
                    </a:ext>
                  </a:extLst>
                </a:gridCol>
                <a:gridCol w="2444844">
                  <a:extLst>
                    <a:ext uri="{9D8B030D-6E8A-4147-A177-3AD203B41FA5}">
                      <a16:colId xmlns:a16="http://schemas.microsoft.com/office/drawing/2014/main" val="3279156449"/>
                    </a:ext>
                  </a:extLst>
                </a:gridCol>
                <a:gridCol w="2093996">
                  <a:extLst>
                    <a:ext uri="{9D8B030D-6E8A-4147-A177-3AD203B41FA5}">
                      <a16:colId xmlns:a16="http://schemas.microsoft.com/office/drawing/2014/main" val="3658438788"/>
                    </a:ext>
                  </a:extLst>
                </a:gridCol>
                <a:gridCol w="2172958">
                  <a:extLst>
                    <a:ext uri="{9D8B030D-6E8A-4147-A177-3AD203B41FA5}">
                      <a16:colId xmlns:a16="http://schemas.microsoft.com/office/drawing/2014/main" val="738782998"/>
                    </a:ext>
                  </a:extLst>
                </a:gridCol>
                <a:gridCol w="120885">
                  <a:extLst>
                    <a:ext uri="{9D8B030D-6E8A-4147-A177-3AD203B41FA5}">
                      <a16:colId xmlns:a16="http://schemas.microsoft.com/office/drawing/2014/main" val="703794560"/>
                    </a:ext>
                  </a:extLst>
                </a:gridCol>
                <a:gridCol w="1134709">
                  <a:extLst>
                    <a:ext uri="{9D8B030D-6E8A-4147-A177-3AD203B41FA5}">
                      <a16:colId xmlns:a16="http://schemas.microsoft.com/office/drawing/2014/main" val="1532185254"/>
                    </a:ext>
                  </a:extLst>
                </a:gridCol>
              </a:tblGrid>
              <a:tr h="589377">
                <a:tc rowSpan="2">
                  <a:txBody>
                    <a:bodyPr/>
                    <a:lstStyle/>
                    <a:p>
                      <a:pPr algn="just">
                        <a:lnSpc>
                          <a:spcPct val="107000"/>
                        </a:lnSpc>
                        <a:spcAft>
                          <a:spcPts val="300"/>
                        </a:spcAft>
                      </a:pPr>
                      <a:r>
                        <a:rPr lang="en-GB" sz="1600" dirty="0">
                          <a:effectLst/>
                          <a:latin typeface="Lato" panose="020F0502020204030203" pitchFamily="34" charset="0"/>
                        </a:rPr>
                        <a:t>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gridSpan="2">
                  <a:txBody>
                    <a:bodyPr/>
                    <a:lstStyle/>
                    <a:p>
                      <a:pPr algn="ctr">
                        <a:lnSpc>
                          <a:spcPct val="107000"/>
                        </a:lnSpc>
                        <a:spcAft>
                          <a:spcPts val="300"/>
                        </a:spcAft>
                      </a:pPr>
                      <a:r>
                        <a:rPr lang="en-GB" sz="1600" dirty="0">
                          <a:effectLst/>
                          <a:latin typeface="Lato" panose="020F0502020204030203" pitchFamily="34" charset="0"/>
                        </a:rPr>
                        <a:t>Estimated Change (95% CI)</a:t>
                      </a:r>
                    </a:p>
                    <a:p>
                      <a:pPr algn="ctr">
                        <a:lnSpc>
                          <a:spcPct val="107000"/>
                        </a:lnSpc>
                        <a:spcAft>
                          <a:spcPts val="300"/>
                        </a:spcAft>
                      </a:pPr>
                      <a:r>
                        <a:rPr lang="en-GB" sz="1600" dirty="0">
                          <a:effectLst/>
                          <a:latin typeface="Lato" panose="020F0502020204030203" pitchFamily="34" charset="0"/>
                        </a:rPr>
                        <a:t>[estimated change in letters]</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hMerge="1">
                  <a:txBody>
                    <a:bodyPr/>
                    <a:lstStyle/>
                    <a:p>
                      <a:endParaRPr lang="en-GB"/>
                    </a:p>
                  </a:txBody>
                  <a:tcPr/>
                </a:tc>
                <a:tc rowSpan="2" gridSpan="2">
                  <a:txBody>
                    <a:bodyPr/>
                    <a:lstStyle/>
                    <a:p>
                      <a:pPr algn="ctr">
                        <a:lnSpc>
                          <a:spcPct val="107000"/>
                        </a:lnSpc>
                        <a:spcAft>
                          <a:spcPts val="300"/>
                        </a:spcAft>
                      </a:pPr>
                      <a:r>
                        <a:rPr lang="en-GB" sz="1600" dirty="0">
                          <a:effectLst/>
                          <a:latin typeface="Lato" panose="020F0502020204030203" pitchFamily="34" charset="0"/>
                        </a:rPr>
                        <a:t>Estimated Difference ± SEM (95% CI)</a:t>
                      </a:r>
                    </a:p>
                    <a:p>
                      <a:pPr algn="ctr">
                        <a:lnSpc>
                          <a:spcPct val="107000"/>
                        </a:lnSpc>
                        <a:spcAft>
                          <a:spcPts val="300"/>
                        </a:spcAft>
                      </a:pPr>
                      <a:r>
                        <a:rPr lang="en-GB" sz="1600" dirty="0">
                          <a:effectLst/>
                          <a:latin typeface="Lato" panose="020F0502020204030203" pitchFamily="34" charset="0"/>
                        </a:rPr>
                        <a:t>[estimated change in letters]</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rowSpan="2" hMerge="1">
                  <a:txBody>
                    <a:bodyPr/>
                    <a:lstStyle/>
                    <a:p>
                      <a:pPr algn="ctr">
                        <a:lnSpc>
                          <a:spcPct val="107000"/>
                        </a:lnSpc>
                        <a:spcAft>
                          <a:spcPts val="300"/>
                        </a:spcAft>
                      </a:pPr>
                      <a:endPar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909" marR="14909" marT="0" marB="0"/>
                </a:tc>
                <a:tc rowSpan="2">
                  <a:txBody>
                    <a:bodyPr/>
                    <a:lstStyle/>
                    <a:p>
                      <a:pPr algn="ctr">
                        <a:lnSpc>
                          <a:spcPct val="107000"/>
                        </a:lnSpc>
                        <a:spcAft>
                          <a:spcPts val="300"/>
                        </a:spcAft>
                      </a:pPr>
                      <a:r>
                        <a:rPr lang="en-GB" sz="1600" dirty="0">
                          <a:effectLst/>
                          <a:latin typeface="Lato" panose="020F0502020204030203" pitchFamily="34" charset="0"/>
                        </a:rPr>
                        <a:t>p-value</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extLst>
                  <a:ext uri="{0D108BD9-81ED-4DB2-BD59-A6C34878D82A}">
                    <a16:rowId xmlns:a16="http://schemas.microsoft.com/office/drawing/2014/main" val="1703204760"/>
                  </a:ext>
                </a:extLst>
              </a:tr>
              <a:tr h="568552">
                <a:tc vMerge="1">
                  <a:txBody>
                    <a:bodyPr/>
                    <a:lstStyle/>
                    <a:p>
                      <a:endParaRPr lang="en-GB"/>
                    </a:p>
                  </a:txBody>
                  <a:tcPr/>
                </a:tc>
                <a:tc>
                  <a:txBody>
                    <a:bodyPr/>
                    <a:lstStyle/>
                    <a:p>
                      <a:pPr algn="just">
                        <a:lnSpc>
                          <a:spcPct val="107000"/>
                        </a:lnSpc>
                        <a:spcAft>
                          <a:spcPts val="300"/>
                        </a:spcAft>
                      </a:pPr>
                      <a:r>
                        <a:rPr lang="en-GB" sz="1600" dirty="0">
                          <a:effectLst/>
                          <a:latin typeface="Lato" panose="020F0502020204030203" pitchFamily="34" charset="0"/>
                        </a:rPr>
                        <a:t>Idebenone (n=53)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just">
                        <a:lnSpc>
                          <a:spcPct val="107000"/>
                        </a:lnSpc>
                        <a:spcAft>
                          <a:spcPts val="300"/>
                        </a:spcAft>
                      </a:pPr>
                      <a:r>
                        <a:rPr lang="en-GB" sz="1600" dirty="0">
                          <a:effectLst/>
                          <a:latin typeface="Lato" panose="020F0502020204030203" pitchFamily="34" charset="0"/>
                        </a:rPr>
                        <a:t>Placebo (n=29)</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634406159"/>
                  </a:ext>
                </a:extLst>
              </a:tr>
              <a:tr h="263590">
                <a:tc gridSpan="6">
                  <a:txBody>
                    <a:bodyPr/>
                    <a:lstStyle/>
                    <a:p>
                      <a:pPr algn="just">
                        <a:lnSpc>
                          <a:spcPct val="107000"/>
                        </a:lnSpc>
                        <a:spcAft>
                          <a:spcPts val="300"/>
                        </a:spcAft>
                      </a:pPr>
                      <a:r>
                        <a:rPr lang="en-GB" sz="1600" dirty="0">
                          <a:effectLst/>
                          <a:latin typeface="Lato" panose="020F0502020204030203" pitchFamily="34" charset="0"/>
                        </a:rPr>
                        <a:t>Primary endpoint: Best Recovery in VA</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3352987"/>
                  </a:ext>
                </a:extLst>
              </a:tr>
              <a:tr h="915163">
                <a:tc>
                  <a:txBody>
                    <a:bodyPr/>
                    <a:lstStyle/>
                    <a:p>
                      <a:pPr algn="just">
                        <a:lnSpc>
                          <a:spcPct val="107000"/>
                        </a:lnSpc>
                        <a:spcAft>
                          <a:spcPts val="300"/>
                        </a:spcAft>
                      </a:pPr>
                      <a:r>
                        <a:rPr lang="en-GB" sz="1600" dirty="0">
                          <a:effectLst/>
                          <a:latin typeface="Lato" panose="020F0502020204030203" pitchFamily="34" charset="0"/>
                        </a:rPr>
                        <a:t>ITT, Week 24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a:txBody>
                    <a:bodyPr/>
                    <a:lstStyle/>
                    <a:p>
                      <a:pPr algn="ctr">
                        <a:lnSpc>
                          <a:spcPct val="107000"/>
                        </a:lnSpc>
                        <a:spcAft>
                          <a:spcPts val="300"/>
                        </a:spcAft>
                      </a:pPr>
                      <a:r>
                        <a:rPr lang="en-GB" sz="1600" dirty="0">
                          <a:effectLst/>
                          <a:latin typeface="Lato" panose="020F0502020204030203" pitchFamily="34" charset="0"/>
                        </a:rPr>
                        <a:t>-0.135</a:t>
                      </a:r>
                    </a:p>
                    <a:p>
                      <a:pPr algn="ctr">
                        <a:lnSpc>
                          <a:spcPct val="107000"/>
                        </a:lnSpc>
                        <a:spcAft>
                          <a:spcPts val="300"/>
                        </a:spcAft>
                      </a:pPr>
                      <a:r>
                        <a:rPr lang="en-GB" sz="1600" dirty="0">
                          <a:effectLst/>
                          <a:latin typeface="Lato" panose="020F0502020204030203" pitchFamily="34" charset="0"/>
                        </a:rPr>
                        <a:t>(-0.216, -0.054)</a:t>
                      </a: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-0.071</a:t>
                      </a:r>
                    </a:p>
                    <a:p>
                      <a:pPr algn="ctr">
                        <a:lnSpc>
                          <a:spcPct val="107000"/>
                        </a:lnSpc>
                        <a:spcAft>
                          <a:spcPts val="300"/>
                        </a:spcAft>
                      </a:pPr>
                      <a:r>
                        <a:rPr lang="en-GB" sz="1600" dirty="0">
                          <a:effectLst/>
                          <a:latin typeface="Lato" panose="020F0502020204030203" pitchFamily="34" charset="0"/>
                        </a:rPr>
                        <a:t>(-0.176, 0.034)</a:t>
                      </a: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-0.064 ± 0.061</a:t>
                      </a:r>
                    </a:p>
                    <a:p>
                      <a:pPr algn="ctr">
                        <a:lnSpc>
                          <a:spcPct val="107000"/>
                        </a:lnSpc>
                        <a:spcAft>
                          <a:spcPts val="300"/>
                        </a:spcAft>
                      </a:pPr>
                      <a:r>
                        <a:rPr lang="en-GB" sz="1600" dirty="0">
                          <a:effectLst/>
                          <a:latin typeface="Lato" panose="020F0502020204030203" pitchFamily="34" charset="0"/>
                        </a:rPr>
                        <a:t>(-0.184, 0.055)</a:t>
                      </a:r>
                    </a:p>
                  </a:txBody>
                  <a:tcPr marL="14909" marR="14909" marT="0" marB="0"/>
                </a:tc>
                <a:tc gridSpan="2">
                  <a:txBody>
                    <a:bodyPr/>
                    <a:lstStyle/>
                    <a:p>
                      <a:pPr algn="ctr">
                        <a:lnSpc>
                          <a:spcPct val="107000"/>
                        </a:lnSpc>
                        <a:spcAft>
                          <a:spcPts val="300"/>
                        </a:spcAft>
                      </a:pPr>
                      <a:r>
                        <a:rPr lang="en-GB" sz="1600" dirty="0">
                          <a:effectLst/>
                          <a:latin typeface="Lato" panose="020F0502020204030203" pitchFamily="34" charset="0"/>
                        </a:rPr>
                        <a:t>0.291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hMerge="1">
                  <a:txBody>
                    <a:bodyPr/>
                    <a:lstStyle/>
                    <a:p>
                      <a:pPr algn="just">
                        <a:lnSpc>
                          <a:spcPct val="107000"/>
                        </a:lnSpc>
                        <a:spcAft>
                          <a:spcPts val="300"/>
                        </a:spcAft>
                      </a:pPr>
                      <a:r>
                        <a:rPr lang="en-GB" sz="1600" dirty="0">
                          <a:effectLst/>
                        </a:rPr>
                        <a:t>0.291 </a:t>
                      </a:r>
                      <a:endPar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909" marR="14909" marT="0" marB="0"/>
                </a:tc>
                <a:extLst>
                  <a:ext uri="{0D108BD9-81ED-4DB2-BD59-A6C34878D82A}">
                    <a16:rowId xmlns:a16="http://schemas.microsoft.com/office/drawing/2014/main" val="1661704099"/>
                  </a:ext>
                </a:extLst>
              </a:tr>
              <a:tr h="547867">
                <a:tc>
                  <a:txBody>
                    <a:bodyPr/>
                    <a:lstStyle/>
                    <a:p>
                      <a:pPr algn="l">
                        <a:lnSpc>
                          <a:spcPct val="107000"/>
                        </a:lnSpc>
                        <a:spcAft>
                          <a:spcPts val="300"/>
                        </a:spcAft>
                      </a:pPr>
                      <a:r>
                        <a:rPr lang="en-GB" sz="1600" dirty="0">
                          <a:effectLst/>
                          <a:latin typeface="Lato" panose="020F0502020204030203" pitchFamily="34" charset="0"/>
                        </a:rPr>
                        <a:t>Subgroup: Best eye </a:t>
                      </a:r>
                      <a:r>
                        <a:rPr lang="en-GB" sz="1600" dirty="0" err="1">
                          <a:effectLst/>
                          <a:latin typeface="Lato" panose="020F0502020204030203" pitchFamily="34" charset="0"/>
                        </a:rPr>
                        <a:t>logMAR</a:t>
                      </a:r>
                      <a:r>
                        <a:rPr lang="en-GB" sz="1600" dirty="0">
                          <a:effectLst/>
                          <a:latin typeface="Lato" panose="020F0502020204030203" pitchFamily="34" charset="0"/>
                        </a:rPr>
                        <a:t> &lt;1 at baseline, n</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a:txBody>
                    <a:bodyPr/>
                    <a:lstStyle/>
                    <a:p>
                      <a:pPr algn="ctr">
                        <a:lnSpc>
                          <a:spcPct val="107000"/>
                        </a:lnSpc>
                        <a:spcAft>
                          <a:spcPts val="300"/>
                        </a:spcAft>
                      </a:pPr>
                      <a:r>
                        <a:rPr lang="en-GB" sz="1600" u="none" dirty="0">
                          <a:effectLst/>
                          <a:latin typeface="Lato" panose="020F0502020204030203" pitchFamily="34" charset="0"/>
                        </a:rPr>
                        <a:t>8</a:t>
                      </a:r>
                      <a:endParaRPr lang="en-GB" sz="1600" u="none"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u="none" dirty="0">
                          <a:effectLst/>
                          <a:latin typeface="Lato" panose="020F0502020204030203" pitchFamily="34" charset="0"/>
                        </a:rPr>
                        <a:t>4</a:t>
                      </a:r>
                      <a:endParaRPr lang="en-GB" sz="1600" u="none"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u="none" strike="noStrike" dirty="0">
                          <a:effectLst/>
                          <a:latin typeface="Lato" panose="020F0502020204030203" pitchFamily="34" charset="0"/>
                        </a:rPr>
                        <a:t>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gridSpan="2">
                  <a:txBody>
                    <a:bodyPr/>
                    <a:lstStyle/>
                    <a:p>
                      <a:pPr algn="ctr">
                        <a:lnSpc>
                          <a:spcPct val="107000"/>
                        </a:lnSpc>
                        <a:spcAft>
                          <a:spcPts val="300"/>
                        </a:spcAft>
                      </a:pPr>
                      <a:r>
                        <a:rPr lang="en-GB" sz="1600" u="none" strike="noStrike" dirty="0">
                          <a:effectLst/>
                          <a:latin typeface="Lato" panose="020F0502020204030203" pitchFamily="34" charset="0"/>
                        </a:rPr>
                        <a:t>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hMerge="1">
                  <a:txBody>
                    <a:bodyPr/>
                    <a:lstStyle/>
                    <a:p>
                      <a:pPr algn="just">
                        <a:lnSpc>
                          <a:spcPct val="107000"/>
                        </a:lnSpc>
                        <a:spcAft>
                          <a:spcPts val="300"/>
                        </a:spcAft>
                      </a:pPr>
                      <a:r>
                        <a:rPr lang="en-GB" sz="1600" u="none" strike="noStrike">
                          <a:effectLst/>
                        </a:rPr>
                        <a:t> </a:t>
                      </a:r>
                      <a:endPar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909" marR="14909" marT="0" marB="0"/>
                </a:tc>
                <a:extLst>
                  <a:ext uri="{0D108BD9-81ED-4DB2-BD59-A6C34878D82A}">
                    <a16:rowId xmlns:a16="http://schemas.microsoft.com/office/drawing/2014/main" val="3604479616"/>
                  </a:ext>
                </a:extLst>
              </a:tr>
              <a:tr h="567283">
                <a:tc>
                  <a:txBody>
                    <a:bodyPr/>
                    <a:lstStyle/>
                    <a:p>
                      <a:pPr algn="l">
                        <a:lnSpc>
                          <a:spcPct val="107000"/>
                        </a:lnSpc>
                        <a:spcAft>
                          <a:spcPts val="300"/>
                        </a:spcAft>
                      </a:pPr>
                      <a:r>
                        <a:rPr lang="en-GB" sz="1600" dirty="0">
                          <a:effectLst/>
                          <a:latin typeface="Lato" panose="020F0502020204030203" pitchFamily="34" charset="0"/>
                        </a:rPr>
                        <a:t>Subgroup: Best eye </a:t>
                      </a:r>
                      <a:r>
                        <a:rPr lang="en-GB" sz="1600" dirty="0" err="1">
                          <a:effectLst/>
                          <a:latin typeface="Lato" panose="020F0502020204030203" pitchFamily="34" charset="0"/>
                        </a:rPr>
                        <a:t>logMAR</a:t>
                      </a:r>
                      <a:r>
                        <a:rPr lang="en-GB" sz="1600" dirty="0">
                          <a:effectLst/>
                          <a:latin typeface="Lato" panose="020F0502020204030203" pitchFamily="34" charset="0"/>
                        </a:rPr>
                        <a:t> &lt;1 at baseline, Week 24 (MMRM)</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a:txBody>
                    <a:bodyPr/>
                    <a:lstStyle/>
                    <a:p>
                      <a:pPr algn="ctr">
                        <a:lnSpc>
                          <a:spcPct val="107000"/>
                        </a:lnSpc>
                        <a:spcAft>
                          <a:spcPts val="300"/>
                        </a:spcAft>
                      </a:pPr>
                      <a:r>
                        <a:rPr lang="en-GB" sz="1600" dirty="0">
                          <a:effectLst/>
                          <a:latin typeface="Lato" panose="020F0502020204030203" pitchFamily="34" charset="0"/>
                        </a:rPr>
                        <a:t>-0.119</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-0.151</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0.033</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gridSpan="2">
                  <a:txBody>
                    <a:bodyPr/>
                    <a:lstStyle/>
                    <a:p>
                      <a:pPr algn="ctr">
                        <a:lnSpc>
                          <a:spcPct val="107000"/>
                        </a:lnSpc>
                        <a:spcAft>
                          <a:spcPts val="300"/>
                        </a:spcAft>
                      </a:pPr>
                      <a:r>
                        <a:rPr lang="en-GB" sz="1600" dirty="0">
                          <a:effectLst/>
                          <a:latin typeface="Lato" panose="020F0502020204030203" pitchFamily="34" charset="0"/>
                        </a:rPr>
                        <a:t>0.936</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hMerge="1">
                  <a:txBody>
                    <a:bodyPr/>
                    <a:lstStyle/>
                    <a:p>
                      <a:pPr algn="just">
                        <a:lnSpc>
                          <a:spcPct val="107000"/>
                        </a:lnSpc>
                        <a:spcAft>
                          <a:spcPts val="300"/>
                        </a:spcAft>
                      </a:pPr>
                      <a:r>
                        <a:rPr lang="en-GB" sz="1600">
                          <a:effectLst/>
                        </a:rPr>
                        <a:t>0.936</a:t>
                      </a:r>
                      <a:endPar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909" marR="14909" marT="0" marB="0"/>
                </a:tc>
                <a:extLst>
                  <a:ext uri="{0D108BD9-81ED-4DB2-BD59-A6C34878D82A}">
                    <a16:rowId xmlns:a16="http://schemas.microsoft.com/office/drawing/2014/main" val="889675633"/>
                  </a:ext>
                </a:extLst>
              </a:tr>
              <a:tr h="547867">
                <a:tc>
                  <a:txBody>
                    <a:bodyPr/>
                    <a:lstStyle/>
                    <a:p>
                      <a:pPr algn="l">
                        <a:lnSpc>
                          <a:spcPct val="107000"/>
                        </a:lnSpc>
                        <a:spcAft>
                          <a:spcPts val="300"/>
                        </a:spcAft>
                      </a:pPr>
                      <a:r>
                        <a:rPr lang="en-GB" sz="1600" dirty="0">
                          <a:effectLst/>
                          <a:latin typeface="Lato" panose="020F0502020204030203" pitchFamily="34" charset="0"/>
                        </a:rPr>
                        <a:t>Subgroup: Best eye </a:t>
                      </a:r>
                      <a:r>
                        <a:rPr lang="en-GB" sz="1600" dirty="0" err="1">
                          <a:effectLst/>
                          <a:latin typeface="Lato" panose="020F0502020204030203" pitchFamily="34" charset="0"/>
                        </a:rPr>
                        <a:t>logMAR</a:t>
                      </a:r>
                      <a:r>
                        <a:rPr lang="en-GB" sz="1600" dirty="0">
                          <a:effectLst/>
                          <a:latin typeface="Lato" panose="020F0502020204030203" pitchFamily="34" charset="0"/>
                        </a:rPr>
                        <a:t> ≥1 at baseline, n</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a:txBody>
                    <a:bodyPr/>
                    <a:lstStyle/>
                    <a:p>
                      <a:pPr algn="ctr">
                        <a:lnSpc>
                          <a:spcPct val="107000"/>
                        </a:lnSpc>
                        <a:spcAft>
                          <a:spcPts val="300"/>
                        </a:spcAft>
                      </a:pPr>
                      <a:r>
                        <a:rPr lang="en-GB" sz="1600" dirty="0">
                          <a:effectLst/>
                          <a:latin typeface="Lato" panose="020F0502020204030203" pitchFamily="34" charset="0"/>
                        </a:rPr>
                        <a:t>45</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25</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gridSpan="2">
                  <a:txBody>
                    <a:bodyPr/>
                    <a:lstStyle/>
                    <a:p>
                      <a:pPr algn="ctr">
                        <a:lnSpc>
                          <a:spcPct val="107000"/>
                        </a:lnSpc>
                        <a:spcAft>
                          <a:spcPts val="300"/>
                        </a:spcAft>
                      </a:pPr>
                      <a:r>
                        <a:rPr lang="en-GB" sz="1600" dirty="0">
                          <a:effectLst/>
                          <a:latin typeface="Lato" panose="020F0502020204030203" pitchFamily="34" charset="0"/>
                        </a:rPr>
                        <a:t>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hMerge="1">
                  <a:txBody>
                    <a:bodyPr/>
                    <a:lstStyle/>
                    <a:p>
                      <a:pPr algn="just">
                        <a:lnSpc>
                          <a:spcPct val="107000"/>
                        </a:lnSpc>
                        <a:spcAft>
                          <a:spcPts val="300"/>
                        </a:spcAft>
                      </a:pPr>
                      <a:r>
                        <a:rPr lang="en-GB" sz="1600" dirty="0">
                          <a:effectLst/>
                        </a:rPr>
                        <a:t> </a:t>
                      </a:r>
                      <a:endPar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909" marR="14909" marT="0" marB="0"/>
                </a:tc>
                <a:extLst>
                  <a:ext uri="{0D108BD9-81ED-4DB2-BD59-A6C34878D82A}">
                    <a16:rowId xmlns:a16="http://schemas.microsoft.com/office/drawing/2014/main" val="2315612809"/>
                  </a:ext>
                </a:extLst>
              </a:tr>
              <a:tr h="873653">
                <a:tc>
                  <a:txBody>
                    <a:bodyPr/>
                    <a:lstStyle/>
                    <a:p>
                      <a:pPr algn="l">
                        <a:lnSpc>
                          <a:spcPct val="107000"/>
                        </a:lnSpc>
                        <a:spcAft>
                          <a:spcPts val="300"/>
                        </a:spcAft>
                      </a:pPr>
                      <a:r>
                        <a:rPr lang="en-GB" sz="1600" dirty="0">
                          <a:effectLst/>
                          <a:latin typeface="Lato" panose="020F0502020204030203" pitchFamily="34" charset="0"/>
                        </a:rPr>
                        <a:t>Subgroup: Best eye </a:t>
                      </a:r>
                      <a:r>
                        <a:rPr lang="en-GB" sz="1600" dirty="0" err="1">
                          <a:effectLst/>
                          <a:latin typeface="Lato" panose="020F0502020204030203" pitchFamily="34" charset="0"/>
                        </a:rPr>
                        <a:t>logMAR</a:t>
                      </a:r>
                      <a:r>
                        <a:rPr lang="en-GB" sz="1600" dirty="0">
                          <a:effectLst/>
                          <a:latin typeface="Lato" panose="020F0502020204030203" pitchFamily="34" charset="0"/>
                        </a:rPr>
                        <a:t> ≥1 at baseline, Week 24 (MMRM)</a:t>
                      </a:r>
                    </a:p>
                    <a:p>
                      <a:pPr algn="l">
                        <a:lnSpc>
                          <a:spcPct val="107000"/>
                        </a:lnSpc>
                        <a:spcAft>
                          <a:spcPts val="300"/>
                        </a:spcAft>
                      </a:pPr>
                      <a:r>
                        <a:rPr lang="en-GB" sz="1600" dirty="0">
                          <a:effectLst/>
                          <a:latin typeface="Lato" panose="020F0502020204030203" pitchFamily="34" charset="0"/>
                        </a:rPr>
                        <a:t> </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a:txBody>
                    <a:bodyPr/>
                    <a:lstStyle/>
                    <a:p>
                      <a:pPr algn="ctr">
                        <a:lnSpc>
                          <a:spcPct val="107000"/>
                        </a:lnSpc>
                        <a:spcAft>
                          <a:spcPts val="300"/>
                        </a:spcAft>
                      </a:pPr>
                      <a:r>
                        <a:rPr lang="en-GB" sz="1600" dirty="0">
                          <a:effectLst/>
                          <a:latin typeface="Lato" panose="020F0502020204030203" pitchFamily="34" charset="0"/>
                        </a:rPr>
                        <a:t>-0.131</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-0.074</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a:txBody>
                    <a:bodyPr/>
                    <a:lstStyle/>
                    <a:p>
                      <a:pPr algn="ctr">
                        <a:lnSpc>
                          <a:spcPct val="107000"/>
                        </a:lnSpc>
                        <a:spcAft>
                          <a:spcPts val="300"/>
                        </a:spcAft>
                      </a:pPr>
                      <a:r>
                        <a:rPr lang="en-GB" sz="1600" dirty="0">
                          <a:effectLst/>
                          <a:latin typeface="Lato" panose="020F0502020204030203" pitchFamily="34" charset="0"/>
                        </a:rPr>
                        <a:t>-0.059</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gridSpan="2">
                  <a:txBody>
                    <a:bodyPr/>
                    <a:lstStyle/>
                    <a:p>
                      <a:pPr algn="ctr">
                        <a:lnSpc>
                          <a:spcPct val="107000"/>
                        </a:lnSpc>
                        <a:spcAft>
                          <a:spcPts val="300"/>
                        </a:spcAft>
                      </a:pPr>
                      <a:r>
                        <a:rPr lang="en-GB" sz="1600" dirty="0">
                          <a:effectLst/>
                          <a:latin typeface="Lato" panose="020F0502020204030203" pitchFamily="34" charset="0"/>
                        </a:rPr>
                        <a:t>0.334</a:t>
                      </a:r>
                      <a:endParaRPr lang="en-GB" sz="16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hMerge="1">
                  <a:txBody>
                    <a:bodyPr/>
                    <a:lstStyle/>
                    <a:p>
                      <a:pPr algn="just">
                        <a:lnSpc>
                          <a:spcPct val="107000"/>
                        </a:lnSpc>
                        <a:spcAft>
                          <a:spcPts val="300"/>
                        </a:spcAft>
                      </a:pPr>
                      <a:r>
                        <a:rPr lang="en-GB" sz="1600" dirty="0">
                          <a:effectLst/>
                        </a:rPr>
                        <a:t>0.334</a:t>
                      </a:r>
                      <a:endParaRPr lang="en-GB"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909" marR="14909" marT="0" marB="0"/>
                </a:tc>
                <a:extLst>
                  <a:ext uri="{0D108BD9-81ED-4DB2-BD59-A6C34878D82A}">
                    <a16:rowId xmlns:a16="http://schemas.microsoft.com/office/drawing/2014/main" val="3115850073"/>
                  </a:ext>
                </a:extLst>
              </a:tr>
              <a:tr h="296591">
                <a:tc gridSpan="4">
                  <a:txBody>
                    <a:bodyPr/>
                    <a:lstStyle/>
                    <a:p>
                      <a:pPr algn="just">
                        <a:lnSpc>
                          <a:spcPct val="107000"/>
                        </a:lnSpc>
                        <a:spcAft>
                          <a:spcPts val="300"/>
                        </a:spcAft>
                      </a:pPr>
                      <a:r>
                        <a:rPr lang="en-GB" sz="1800" dirty="0">
                          <a:effectLst/>
                          <a:latin typeface="Lato" panose="020F0502020204030203" pitchFamily="34" charset="0"/>
                        </a:rPr>
                        <a:t>Test for interaction (3-way)</a:t>
                      </a:r>
                      <a:endParaRPr lang="en-GB"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solidFill>
                      <a:schemeClr val="tx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just">
                        <a:lnSpc>
                          <a:spcPct val="107000"/>
                        </a:lnSpc>
                        <a:spcAft>
                          <a:spcPts val="300"/>
                        </a:spcAft>
                      </a:pPr>
                      <a:r>
                        <a:rPr lang="en-GB" sz="1800" dirty="0">
                          <a:effectLst/>
                          <a:latin typeface="Lato" panose="020F0502020204030203" pitchFamily="34" charset="0"/>
                        </a:rPr>
                        <a:t>0.5346</a:t>
                      </a:r>
                      <a:endParaRPr lang="en-GB" sz="18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endParaRPr>
                    </a:p>
                  </a:txBody>
                  <a:tcPr marL="14909" marR="14909" marT="0" marB="0"/>
                </a:tc>
                <a:tc hMerge="1">
                  <a:txBody>
                    <a:bodyPr/>
                    <a:lstStyle/>
                    <a:p>
                      <a:pPr algn="just">
                        <a:lnSpc>
                          <a:spcPct val="107000"/>
                        </a:lnSpc>
                        <a:spcAft>
                          <a:spcPts val="300"/>
                        </a:spcAft>
                      </a:pPr>
                      <a:r>
                        <a:rPr lang="en-GB" sz="1800" dirty="0">
                          <a:effectLst/>
                        </a:rPr>
                        <a:t>0.5346</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4909" marR="14909" marT="0" marB="0"/>
                </a:tc>
                <a:extLst>
                  <a:ext uri="{0D108BD9-81ED-4DB2-BD59-A6C34878D82A}">
                    <a16:rowId xmlns:a16="http://schemas.microsoft.com/office/drawing/2014/main" val="1431259725"/>
                  </a:ext>
                </a:extLst>
              </a:tr>
            </a:tbl>
          </a:graphicData>
        </a:graphic>
      </p:graphicFrame>
      <p:sp>
        <p:nvSpPr>
          <p:cNvPr id="5" name="Text Placeholder 19">
            <a:extLst>
              <a:ext uri="{FF2B5EF4-FFF2-40B4-BE49-F238E27FC236}">
                <a16:creationId xmlns:a16="http://schemas.microsoft.com/office/drawing/2014/main" id="{B2684831-5873-FD5B-9C50-4FC7505A6D75}"/>
              </a:ext>
            </a:extLst>
          </p:cNvPr>
          <p:cNvSpPr txBox="1">
            <a:spLocks/>
          </p:cNvSpPr>
          <p:nvPr/>
        </p:nvSpPr>
        <p:spPr>
          <a:xfrm>
            <a:off x="582600" y="6433236"/>
            <a:ext cx="8874221" cy="424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CI – Confidence interval; </a:t>
            </a:r>
            <a:r>
              <a:rPr lang="en-GB" dirty="0" err="1"/>
              <a:t>logMAR</a:t>
            </a:r>
            <a:r>
              <a:rPr lang="en-GB" dirty="0"/>
              <a:t> - Logarithm of the minimal angle of resolution; MMRM – Mixed-model repeat measures; SEM, standard error of mean; VA – Visual acuity</a:t>
            </a:r>
          </a:p>
        </p:txBody>
      </p:sp>
    </p:spTree>
    <p:extLst>
      <p:ext uri="{BB962C8B-B14F-4D97-AF65-F5344CB8AC3E}">
        <p14:creationId xmlns:p14="http://schemas.microsoft.com/office/powerpoint/2010/main" val="261348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6">
            <a:extLst>
              <a:ext uri="{FF2B5EF4-FFF2-40B4-BE49-F238E27FC236}">
                <a16:creationId xmlns:a16="http://schemas.microsoft.com/office/drawing/2014/main" id="{C1EB0CFB-D06D-7E40-4A7A-DA10C7E0FB2F}"/>
              </a:ext>
            </a:extLst>
          </p:cNvPr>
          <p:cNvSpPr txBox="1">
            <a:spLocks noGrp="1"/>
          </p:cNvSpPr>
          <p:nvPr>
            <p:ph type="title" idx="4294967295"/>
          </p:nvPr>
        </p:nvSpPr>
        <p:spPr>
          <a:xfrm>
            <a:off x="211073" y="76068"/>
            <a:ext cx="6338171" cy="8605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Company’s model overview</a:t>
            </a:r>
            <a:endParaRPr kumimoji="0" lang="en-GB" sz="2700" b="1" i="1"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26" name="Group 25" descr="Figure showing the details of the model structure used by the company ">
            <a:extLst>
              <a:ext uri="{FF2B5EF4-FFF2-40B4-BE49-F238E27FC236}">
                <a16:creationId xmlns:a16="http://schemas.microsoft.com/office/drawing/2014/main" id="{58A3BD67-9A33-D4E2-A417-24B89DFCAB3B}"/>
              </a:ext>
            </a:extLst>
          </p:cNvPr>
          <p:cNvGrpSpPr/>
          <p:nvPr/>
        </p:nvGrpSpPr>
        <p:grpSpPr>
          <a:xfrm>
            <a:off x="256912" y="795771"/>
            <a:ext cx="7546931" cy="5078936"/>
            <a:chOff x="74165" y="551146"/>
            <a:chExt cx="7546931" cy="5436294"/>
          </a:xfrm>
        </p:grpSpPr>
        <p:sp>
          <p:nvSpPr>
            <p:cNvPr id="20" name="Rectangle: Rounded Corners 19">
              <a:extLst>
                <a:ext uri="{FF2B5EF4-FFF2-40B4-BE49-F238E27FC236}">
                  <a16:creationId xmlns:a16="http://schemas.microsoft.com/office/drawing/2014/main" id="{FB350F72-4B37-C108-DFBC-56C7E5AB3840}"/>
                </a:ext>
              </a:extLst>
            </p:cNvPr>
            <p:cNvSpPr/>
            <p:nvPr/>
          </p:nvSpPr>
          <p:spPr>
            <a:xfrm>
              <a:off x="74165" y="1247125"/>
              <a:ext cx="7546931" cy="3123859"/>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grpSp>
          <p:nvGrpSpPr>
            <p:cNvPr id="18" name="Group 17">
              <a:extLst>
                <a:ext uri="{FF2B5EF4-FFF2-40B4-BE49-F238E27FC236}">
                  <a16:creationId xmlns:a16="http://schemas.microsoft.com/office/drawing/2014/main" id="{5B91E37D-C8BD-7B4C-2FD1-5FC3D5689A0F}"/>
                </a:ext>
              </a:extLst>
            </p:cNvPr>
            <p:cNvGrpSpPr/>
            <p:nvPr/>
          </p:nvGrpSpPr>
          <p:grpSpPr>
            <a:xfrm>
              <a:off x="191315" y="1806956"/>
              <a:ext cx="7312630" cy="4180484"/>
              <a:chOff x="187664" y="1116201"/>
              <a:chExt cx="6931875" cy="4051412"/>
            </a:xfrm>
          </p:grpSpPr>
          <p:sp>
            <p:nvSpPr>
              <p:cNvPr id="3" name="Oval 2">
                <a:extLst>
                  <a:ext uri="{FF2B5EF4-FFF2-40B4-BE49-F238E27FC236}">
                    <a16:creationId xmlns:a16="http://schemas.microsoft.com/office/drawing/2014/main" id="{F7BD5CAE-733C-E8A2-CA06-8A6229E893DF}"/>
                  </a:ext>
                </a:extLst>
              </p:cNvPr>
              <p:cNvSpPr/>
              <p:nvPr/>
            </p:nvSpPr>
            <p:spPr>
              <a:xfrm>
                <a:off x="187664" y="1116201"/>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logMAR</a:t>
                </a:r>
              </a:p>
              <a:p>
                <a:pPr algn="ctr"/>
                <a:r>
                  <a:rPr lang="en-GB" sz="1600" dirty="0">
                    <a:solidFill>
                      <a:schemeClr val="tx1"/>
                    </a:solidFill>
                    <a:latin typeface="Lato" panose="020F0502020204030203" pitchFamily="34" charset="0"/>
                  </a:rPr>
                  <a:t>&lt;0.3</a:t>
                </a:r>
              </a:p>
            </p:txBody>
          </p:sp>
          <p:sp>
            <p:nvSpPr>
              <p:cNvPr id="5" name="Oval 4">
                <a:extLst>
                  <a:ext uri="{FF2B5EF4-FFF2-40B4-BE49-F238E27FC236}">
                    <a16:creationId xmlns:a16="http://schemas.microsoft.com/office/drawing/2014/main" id="{D6B6DAA3-9AC0-4003-D502-49C68945AD43}"/>
                  </a:ext>
                </a:extLst>
              </p:cNvPr>
              <p:cNvSpPr/>
              <p:nvPr/>
            </p:nvSpPr>
            <p:spPr>
              <a:xfrm>
                <a:off x="1957472" y="1116201"/>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logMAR  ≥ 0.6-&lt;1.0</a:t>
                </a:r>
              </a:p>
            </p:txBody>
          </p:sp>
          <p:sp>
            <p:nvSpPr>
              <p:cNvPr id="7" name="Oval 6">
                <a:extLst>
                  <a:ext uri="{FF2B5EF4-FFF2-40B4-BE49-F238E27FC236}">
                    <a16:creationId xmlns:a16="http://schemas.microsoft.com/office/drawing/2014/main" id="{44AF65A8-3C9A-A509-F48B-904B808BB2C9}"/>
                  </a:ext>
                </a:extLst>
              </p:cNvPr>
              <p:cNvSpPr/>
              <p:nvPr/>
            </p:nvSpPr>
            <p:spPr>
              <a:xfrm>
                <a:off x="3618329" y="1127223"/>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logMAR ≥1.3- &lt;1.7</a:t>
                </a:r>
              </a:p>
            </p:txBody>
          </p:sp>
          <p:sp>
            <p:nvSpPr>
              <p:cNvPr id="9" name="Oval 8">
                <a:extLst>
                  <a:ext uri="{FF2B5EF4-FFF2-40B4-BE49-F238E27FC236}">
                    <a16:creationId xmlns:a16="http://schemas.microsoft.com/office/drawing/2014/main" id="{E503FACD-B042-32C9-EDD1-61A28EB18953}"/>
                  </a:ext>
                </a:extLst>
              </p:cNvPr>
              <p:cNvSpPr/>
              <p:nvPr/>
            </p:nvSpPr>
            <p:spPr>
              <a:xfrm>
                <a:off x="5469926" y="1116201"/>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HM</a:t>
                </a:r>
              </a:p>
            </p:txBody>
          </p:sp>
          <p:sp>
            <p:nvSpPr>
              <p:cNvPr id="10" name="Oval 9">
                <a:extLst>
                  <a:ext uri="{FF2B5EF4-FFF2-40B4-BE49-F238E27FC236}">
                    <a16:creationId xmlns:a16="http://schemas.microsoft.com/office/drawing/2014/main" id="{6C7F5CE1-AB92-42F3-F621-9D4706021D5F}"/>
                  </a:ext>
                </a:extLst>
              </p:cNvPr>
              <p:cNvSpPr/>
              <p:nvPr/>
            </p:nvSpPr>
            <p:spPr>
              <a:xfrm>
                <a:off x="235464" y="2430875"/>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logMAR ≥0.3- &lt;0.6</a:t>
                </a:r>
              </a:p>
            </p:txBody>
          </p:sp>
          <p:sp>
            <p:nvSpPr>
              <p:cNvPr id="11" name="Oval 10">
                <a:extLst>
                  <a:ext uri="{FF2B5EF4-FFF2-40B4-BE49-F238E27FC236}">
                    <a16:creationId xmlns:a16="http://schemas.microsoft.com/office/drawing/2014/main" id="{D507C3DF-E260-568F-2CBB-3B894460A51B}"/>
                  </a:ext>
                </a:extLst>
              </p:cNvPr>
              <p:cNvSpPr/>
              <p:nvPr/>
            </p:nvSpPr>
            <p:spPr>
              <a:xfrm>
                <a:off x="2074485" y="2430875"/>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logMAR ≥1.0-&lt;1.3</a:t>
                </a:r>
              </a:p>
            </p:txBody>
          </p:sp>
          <p:sp>
            <p:nvSpPr>
              <p:cNvPr id="13" name="Oval 12">
                <a:extLst>
                  <a:ext uri="{FF2B5EF4-FFF2-40B4-BE49-F238E27FC236}">
                    <a16:creationId xmlns:a16="http://schemas.microsoft.com/office/drawing/2014/main" id="{0A03050E-DC9E-3D27-5143-C4E5AD9EE567}"/>
                  </a:ext>
                </a:extLst>
              </p:cNvPr>
              <p:cNvSpPr/>
              <p:nvPr/>
            </p:nvSpPr>
            <p:spPr>
              <a:xfrm>
                <a:off x="3913506" y="2430875"/>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CF</a:t>
                </a:r>
              </a:p>
            </p:txBody>
          </p:sp>
          <p:sp>
            <p:nvSpPr>
              <p:cNvPr id="14" name="Oval 13">
                <a:extLst>
                  <a:ext uri="{FF2B5EF4-FFF2-40B4-BE49-F238E27FC236}">
                    <a16:creationId xmlns:a16="http://schemas.microsoft.com/office/drawing/2014/main" id="{106D8766-8654-2DEA-B2D7-93484FAFED7E}"/>
                  </a:ext>
                </a:extLst>
              </p:cNvPr>
              <p:cNvSpPr/>
              <p:nvPr/>
            </p:nvSpPr>
            <p:spPr>
              <a:xfrm>
                <a:off x="5614741" y="2430875"/>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LP</a:t>
                </a:r>
              </a:p>
            </p:txBody>
          </p:sp>
          <p:sp>
            <p:nvSpPr>
              <p:cNvPr id="15" name="Arrow: Down 14">
                <a:extLst>
                  <a:ext uri="{FF2B5EF4-FFF2-40B4-BE49-F238E27FC236}">
                    <a16:creationId xmlns:a16="http://schemas.microsoft.com/office/drawing/2014/main" id="{A2A8E30B-6052-A1E5-310C-B8B0346F61C9}"/>
                  </a:ext>
                </a:extLst>
              </p:cNvPr>
              <p:cNvSpPr/>
              <p:nvPr/>
            </p:nvSpPr>
            <p:spPr>
              <a:xfrm>
                <a:off x="3618329" y="3601065"/>
                <a:ext cx="175608" cy="368543"/>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panose="020F0502020204030203" pitchFamily="34" charset="0"/>
                </a:endParaRPr>
              </a:p>
            </p:txBody>
          </p:sp>
          <p:sp>
            <p:nvSpPr>
              <p:cNvPr id="16" name="Oval 15">
                <a:extLst>
                  <a:ext uri="{FF2B5EF4-FFF2-40B4-BE49-F238E27FC236}">
                    <a16:creationId xmlns:a16="http://schemas.microsoft.com/office/drawing/2014/main" id="{0A40D0D0-5FEE-91E5-3EF4-5BB15F79E541}"/>
                  </a:ext>
                </a:extLst>
              </p:cNvPr>
              <p:cNvSpPr/>
              <p:nvPr/>
            </p:nvSpPr>
            <p:spPr>
              <a:xfrm>
                <a:off x="2953734" y="4068561"/>
                <a:ext cx="1504798" cy="1099052"/>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ato" panose="020F0502020204030203" pitchFamily="34" charset="0"/>
                  </a:rPr>
                  <a:t>Dead</a:t>
                </a:r>
              </a:p>
            </p:txBody>
          </p:sp>
        </p:grpSp>
        <p:sp>
          <p:nvSpPr>
            <p:cNvPr id="21" name="Arrow: Curved Down 20">
              <a:extLst>
                <a:ext uri="{FF2B5EF4-FFF2-40B4-BE49-F238E27FC236}">
                  <a16:creationId xmlns:a16="http://schemas.microsoft.com/office/drawing/2014/main" id="{B4FBD717-ED70-16AB-D91C-F9698E64DD65}"/>
                </a:ext>
              </a:extLst>
            </p:cNvPr>
            <p:cNvSpPr/>
            <p:nvPr/>
          </p:nvSpPr>
          <p:spPr>
            <a:xfrm>
              <a:off x="2445176" y="551146"/>
              <a:ext cx="1461077" cy="695979"/>
            </a:xfrm>
            <a:prstGeom prst="curved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Lato" panose="020F0502020204030203" pitchFamily="34" charset="0"/>
              </a:endParaRPr>
            </a:p>
          </p:txBody>
        </p:sp>
      </p:grpSp>
      <p:sp>
        <p:nvSpPr>
          <p:cNvPr id="25" name="Rectangle 24">
            <a:extLst>
              <a:ext uri="{FF2B5EF4-FFF2-40B4-BE49-F238E27FC236}">
                <a16:creationId xmlns:a16="http://schemas.microsoft.com/office/drawing/2014/main" id="{DEE872B6-8ED4-811B-E918-398240B17262}"/>
              </a:ext>
            </a:extLst>
          </p:cNvPr>
          <p:cNvSpPr/>
          <p:nvPr/>
        </p:nvSpPr>
        <p:spPr>
          <a:xfrm>
            <a:off x="8011922" y="861237"/>
            <a:ext cx="3988763" cy="48563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pPr>
            <a:r>
              <a:rPr lang="en-GB" dirty="0">
                <a:solidFill>
                  <a:schemeClr val="tx1"/>
                </a:solidFill>
                <a:latin typeface="Lato" panose="020F0502020204030203" pitchFamily="34" charset="0"/>
              </a:rPr>
              <a:t>Population</a:t>
            </a:r>
            <a:r>
              <a:rPr lang="en-GB" b="1" dirty="0">
                <a:solidFill>
                  <a:schemeClr val="tx1"/>
                </a:solidFill>
                <a:latin typeface="Lato" panose="020F0502020204030203" pitchFamily="34" charset="0"/>
              </a:rPr>
              <a:t> </a:t>
            </a:r>
            <a:r>
              <a:rPr lang="en-GB" dirty="0">
                <a:solidFill>
                  <a:schemeClr val="tx1"/>
                </a:solidFill>
                <a:latin typeface="Lato" panose="020F0502020204030203" pitchFamily="34" charset="0"/>
              </a:rPr>
              <a:t>aged 12 years and older with LHON </a:t>
            </a:r>
          </a:p>
          <a:p>
            <a:pPr marL="285750" indent="-285750">
              <a:buFont typeface="Arial" panose="020B0604020202020204" pitchFamily="34" charset="0"/>
              <a:buChar char="•"/>
            </a:pPr>
            <a:r>
              <a:rPr lang="en-GB" dirty="0">
                <a:solidFill>
                  <a:schemeClr val="tx1"/>
                </a:solidFill>
                <a:latin typeface="Lato" panose="020F0502020204030203" pitchFamily="34" charset="0"/>
              </a:rPr>
              <a:t>Markov model with 8 health states based on VA, as measured by the ETDRS logMAR chart</a:t>
            </a:r>
          </a:p>
          <a:p>
            <a:pPr marL="285750" indent="-285750">
              <a:buFont typeface="Arial" panose="020B0604020202020204" pitchFamily="34" charset="0"/>
              <a:buChar char="•"/>
            </a:pPr>
            <a:r>
              <a:rPr lang="en-GB" dirty="0">
                <a:solidFill>
                  <a:schemeClr val="tx1"/>
                </a:solidFill>
                <a:latin typeface="Lato" panose="020F0502020204030203" pitchFamily="34" charset="0"/>
              </a:rPr>
              <a:t>Two cohorts of 1,000 patients enter model across 8 health states (baseline demographics of RHODOS study)</a:t>
            </a:r>
          </a:p>
          <a:p>
            <a:pPr marL="285750" indent="-285750">
              <a:buFont typeface="Arial" panose="020B0604020202020204" pitchFamily="34" charset="0"/>
              <a:buChar char="•"/>
            </a:pPr>
            <a:r>
              <a:rPr lang="en-GB" dirty="0">
                <a:solidFill>
                  <a:schemeClr val="tx1"/>
                </a:solidFill>
                <a:latin typeface="Lato" panose="020F0502020204030203" pitchFamily="34" charset="0"/>
              </a:rPr>
              <a:t>People transition between the logMAR health states based on treatment-specific transition matrices</a:t>
            </a:r>
          </a:p>
          <a:p>
            <a:pPr marL="285750" indent="-285750">
              <a:buFont typeface="Arial" panose="020B0604020202020204" pitchFamily="34" charset="0"/>
              <a:buChar char="•"/>
            </a:pPr>
            <a:r>
              <a:rPr lang="en-GB" dirty="0">
                <a:solidFill>
                  <a:schemeClr val="tx1"/>
                </a:solidFill>
                <a:latin typeface="Lato" panose="020F0502020204030203" pitchFamily="34" charset="0"/>
              </a:rPr>
              <a:t>Total costs and QALYs in each cycle are calculated based on the distribution of people across health states and death</a:t>
            </a:r>
          </a:p>
          <a:p>
            <a:pPr marL="285750" indent="-285750">
              <a:buFont typeface="Arial" panose="020B0604020202020204" pitchFamily="34" charset="0"/>
              <a:buChar char="•"/>
            </a:pPr>
            <a:endParaRPr lang="en-GB" dirty="0">
              <a:solidFill>
                <a:srgbClr val="FF0000"/>
              </a:solidFill>
              <a:latin typeface="Lato" panose="020F0502020204030203" pitchFamily="34" charset="0"/>
            </a:endParaRPr>
          </a:p>
          <a:p>
            <a:endParaRPr lang="en-GB" dirty="0">
              <a:solidFill>
                <a:srgbClr val="FF0000"/>
              </a:solidFill>
              <a:latin typeface="Lato" panose="020F0502020204030203" pitchFamily="34" charset="0"/>
            </a:endParaRPr>
          </a:p>
          <a:p>
            <a:endParaRPr lang="en-GB" dirty="0">
              <a:solidFill>
                <a:schemeClr val="tx1"/>
              </a:solidFill>
              <a:latin typeface="Lato" panose="020F0502020204030203" pitchFamily="34" charset="0"/>
            </a:endParaRPr>
          </a:p>
        </p:txBody>
      </p:sp>
      <p:pic>
        <p:nvPicPr>
          <p:cNvPr id="2" name="Picture 1" descr="shows issue has large impact on the results.">
            <a:extLst>
              <a:ext uri="{FF2B5EF4-FFF2-40B4-BE49-F238E27FC236}">
                <a16:creationId xmlns:a16="http://schemas.microsoft.com/office/drawing/2014/main" id="{0DD030E4-5A43-609B-4873-486F0689E1C6}"/>
              </a:ext>
              <a:ext uri="{C183D7F6-B498-43B3-948B-1728B52AA6E4}">
                <adec:decorative xmlns:adec="http://schemas.microsoft.com/office/drawing/2017/decorative" val="0"/>
              </a:ext>
            </a:extLst>
          </p:cNvPr>
          <p:cNvPicPr>
            <a:picLocks noChangeAspect="1"/>
          </p:cNvPicPr>
          <p:nvPr/>
        </p:nvPicPr>
        <p:blipFill rotWithShape="1">
          <a:blip r:embed="rId3"/>
          <a:srcRect l="16406" t="4575" r="14821" b="4613"/>
          <a:stretch/>
        </p:blipFill>
        <p:spPr>
          <a:xfrm>
            <a:off x="11146347" y="47934"/>
            <a:ext cx="971488" cy="772521"/>
          </a:xfrm>
          <a:prstGeom prst="rect">
            <a:avLst/>
          </a:prstGeom>
        </p:spPr>
      </p:pic>
      <p:sp>
        <p:nvSpPr>
          <p:cNvPr id="8" name="Text Placeholder 19">
            <a:extLst>
              <a:ext uri="{FF2B5EF4-FFF2-40B4-BE49-F238E27FC236}">
                <a16:creationId xmlns:a16="http://schemas.microsoft.com/office/drawing/2014/main" id="{6E444FF0-67A6-9FF9-9725-0A3D83745E65}"/>
              </a:ext>
            </a:extLst>
          </p:cNvPr>
          <p:cNvSpPr txBox="1">
            <a:spLocks/>
          </p:cNvSpPr>
          <p:nvPr/>
        </p:nvSpPr>
        <p:spPr>
          <a:xfrm>
            <a:off x="1360998" y="6140525"/>
            <a:ext cx="9550901" cy="2655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CF, count fingers, ETDRS, Early Treatment Diabetic Retinopathy Study; HM, hand motion, HRQol,  health-related quality of life; ICER, incremental cost-effectiveness ratio; LHON, Leber’s hereditary optic neuropathy;  LP, Light Perception; QALY, quality-adjusted life years; VA, visual acuity  </a:t>
            </a:r>
          </a:p>
        </p:txBody>
      </p:sp>
      <p:sp>
        <p:nvSpPr>
          <p:cNvPr id="27" name="TextBox 26">
            <a:extLst>
              <a:ext uri="{FF2B5EF4-FFF2-40B4-BE49-F238E27FC236}">
                <a16:creationId xmlns:a16="http://schemas.microsoft.com/office/drawing/2014/main" id="{EEA67063-0956-58F2-D025-7C9516668862}"/>
              </a:ext>
            </a:extLst>
          </p:cNvPr>
          <p:cNvSpPr txBox="1"/>
          <p:nvPr/>
        </p:nvSpPr>
        <p:spPr>
          <a:xfrm>
            <a:off x="10911899" y="6509045"/>
            <a:ext cx="1280101" cy="369332"/>
          </a:xfrm>
          <a:prstGeom prst="rect">
            <a:avLst/>
          </a:prstGeom>
          <a:noFill/>
        </p:spPr>
        <p:txBody>
          <a:bodyPr wrap="square">
            <a:spAutoFit/>
          </a:bodyPr>
          <a:lstStyle/>
          <a:p>
            <a:r>
              <a:rPr lang="en-US" dirty="0">
                <a:solidFill>
                  <a:srgbClr val="FF40FF"/>
                </a:solidFill>
                <a:latin typeface="Lato" panose="020F0502020204030203" pitchFamily="34" charset="0"/>
                <a:hlinkClick r:id="rId4" action="ppaction://hlinksldjump"/>
              </a:rPr>
              <a:t>Main slide</a:t>
            </a:r>
            <a:endParaRPr lang="en-GB" dirty="0">
              <a:latin typeface="Lato" panose="020F0502020204030203" pitchFamily="34" charset="0"/>
            </a:endParaRPr>
          </a:p>
        </p:txBody>
      </p:sp>
    </p:spTree>
    <p:extLst>
      <p:ext uri="{BB962C8B-B14F-4D97-AF65-F5344CB8AC3E}">
        <p14:creationId xmlns:p14="http://schemas.microsoft.com/office/powerpoint/2010/main" val="169906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ackground: Leber's hereditary optic neuropathy (LHON)">
            <a:extLst>
              <a:ext uri="{FF2B5EF4-FFF2-40B4-BE49-F238E27FC236}">
                <a16:creationId xmlns:a16="http://schemas.microsoft.com/office/drawing/2014/main" id="{DC654D5C-77B6-05FC-416F-4530E9520D25}"/>
              </a:ext>
            </a:extLst>
          </p:cNvPr>
          <p:cNvSpPr>
            <a:spLocks noGrp="1"/>
          </p:cNvSpPr>
          <p:nvPr>
            <p:ph type="title"/>
          </p:nvPr>
        </p:nvSpPr>
        <p:spPr>
          <a:xfrm>
            <a:off x="219298" y="104777"/>
            <a:ext cx="11250785" cy="592817"/>
          </a:xfrm>
        </p:spPr>
        <p:txBody>
          <a:bodyPr>
            <a:normAutofit/>
          </a:bodyPr>
          <a:lstStyle/>
          <a:p>
            <a:r>
              <a:rPr lang="en-GB" dirty="0">
                <a:ea typeface="Lato" panose="020F0502020204030203" pitchFamily="34" charset="0"/>
              </a:rPr>
              <a:t>Background: Leber's hereditary optic neuropathy (LHON)</a:t>
            </a:r>
            <a:endParaRPr lang="en-GB" dirty="0"/>
          </a:p>
        </p:txBody>
      </p:sp>
      <p:sp>
        <p:nvSpPr>
          <p:cNvPr id="3" name="Text Placeholder 5">
            <a:extLst>
              <a:ext uri="{FF2B5EF4-FFF2-40B4-BE49-F238E27FC236}">
                <a16:creationId xmlns:a16="http://schemas.microsoft.com/office/drawing/2014/main" id="{B1D5C734-B877-8D0F-6B58-5D368FEEE5DD}"/>
              </a:ext>
            </a:extLst>
          </p:cNvPr>
          <p:cNvSpPr txBox="1">
            <a:spLocks/>
          </p:cNvSpPr>
          <p:nvPr/>
        </p:nvSpPr>
        <p:spPr>
          <a:xfrm>
            <a:off x="219298" y="675173"/>
            <a:ext cx="11120932" cy="592817"/>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Genetic disorder causes degeneration of optic nerve resulting in rapid loss of central vision</a:t>
            </a:r>
          </a:p>
        </p:txBody>
      </p:sp>
      <p:sp>
        <p:nvSpPr>
          <p:cNvPr id="6" name="Text Placeholder 2" descr="Present back ground of Leber's hereditary optic neuropathy including causes, epidemiology, symptoms, prognosis and current treatments">
            <a:extLst>
              <a:ext uri="{FF2B5EF4-FFF2-40B4-BE49-F238E27FC236}">
                <a16:creationId xmlns:a16="http://schemas.microsoft.com/office/drawing/2014/main" id="{56E1BFA5-072D-0E62-B828-51DF67526C31}"/>
              </a:ext>
            </a:extLst>
          </p:cNvPr>
          <p:cNvSpPr>
            <a:spLocks noGrp="1"/>
          </p:cNvSpPr>
          <p:nvPr>
            <p:ph type="body" sz="quarter" idx="12"/>
          </p:nvPr>
        </p:nvSpPr>
        <p:spPr>
          <a:xfrm>
            <a:off x="245126" y="1223148"/>
            <a:ext cx="11701747" cy="5358260"/>
          </a:xfrm>
          <a:solidFill>
            <a:srgbClr val="FFFFFF"/>
          </a:solidFill>
          <a:ln>
            <a:noFill/>
          </a:ln>
        </p:spPr>
        <p:txBody>
          <a:bodyPr/>
          <a:lstStyle/>
          <a:p>
            <a:pPr>
              <a:lnSpc>
                <a:spcPct val="100000"/>
              </a:lnSpc>
              <a:spcBef>
                <a:spcPts val="600"/>
              </a:spcBef>
            </a:pPr>
            <a:r>
              <a:rPr lang="en-GB" b="1" dirty="0"/>
              <a:t>Causes and epidemiology</a:t>
            </a:r>
          </a:p>
          <a:p>
            <a:pPr marL="285750" indent="-285750">
              <a:lnSpc>
                <a:spcPct val="100000"/>
              </a:lnSpc>
              <a:spcBef>
                <a:spcPts val="600"/>
              </a:spcBef>
              <a:buFont typeface="Arial" panose="020B0604020202020204" pitchFamily="34" charset="0"/>
              <a:buChar char="•"/>
            </a:pPr>
            <a:r>
              <a:rPr lang="en-GB" dirty="0"/>
              <a:t>Defects in genes encoding</a:t>
            </a:r>
            <a:r>
              <a:rPr lang="en-GB" b="1" dirty="0"/>
              <a:t> </a:t>
            </a:r>
            <a:r>
              <a:rPr lang="en-GB" dirty="0"/>
              <a:t>complex</a:t>
            </a:r>
            <a:r>
              <a:rPr lang="en-GB" b="1" dirty="0"/>
              <a:t> </a:t>
            </a:r>
            <a:r>
              <a:rPr lang="en-GB" dirty="0"/>
              <a:t>I subunits of mitochondrial respiratory chain</a:t>
            </a:r>
          </a:p>
          <a:p>
            <a:pPr marL="285750" indent="-285750">
              <a:lnSpc>
                <a:spcPct val="100000"/>
              </a:lnSpc>
              <a:spcBef>
                <a:spcPts val="600"/>
              </a:spcBef>
              <a:buFont typeface="Arial" panose="020B0604020202020204" pitchFamily="34" charset="0"/>
              <a:buChar char="•"/>
            </a:pPr>
            <a:r>
              <a:rPr lang="en-GB" dirty="0"/>
              <a:t>3 primary defects that cause LHON are m.11778G&gt;A, m.14484T&gt;C, m.3460G&gt;A (comprise 95% LHON) </a:t>
            </a:r>
          </a:p>
          <a:p>
            <a:pPr marL="285750" indent="-285750">
              <a:lnSpc>
                <a:spcPct val="100000"/>
              </a:lnSpc>
              <a:spcBef>
                <a:spcPts val="1200"/>
              </a:spcBef>
              <a:buFont typeface="Arial" panose="020B0604020202020204" pitchFamily="34" charset="0"/>
              <a:buChar char="•"/>
            </a:pPr>
            <a:r>
              <a:rPr lang="en-GB" dirty="0"/>
              <a:t>Exact number of people affected by LHON are unknown with prevalence of approximately 1 in 27,400-31,000</a:t>
            </a:r>
          </a:p>
          <a:p>
            <a:pPr marL="285750" indent="-285750">
              <a:lnSpc>
                <a:spcPct val="100000"/>
              </a:lnSpc>
              <a:spcBef>
                <a:spcPts val="1200"/>
              </a:spcBef>
              <a:buFont typeface="Arial" panose="020B0604020202020204" pitchFamily="34" charset="0"/>
              <a:buChar char="•"/>
            </a:pPr>
            <a:r>
              <a:rPr lang="en-GB" dirty="0"/>
              <a:t>Main risk factors: gender, age, excessive tobacco use/alcohol intake, exposure to toxins &amp; nutritional deficiencies</a:t>
            </a:r>
          </a:p>
          <a:p>
            <a:pPr>
              <a:lnSpc>
                <a:spcPct val="114000"/>
              </a:lnSpc>
              <a:spcBef>
                <a:spcPts val="1200"/>
              </a:spcBef>
            </a:pPr>
            <a:r>
              <a:rPr lang="en-GB" b="1" dirty="0"/>
              <a:t>Symptoms and prognosis</a:t>
            </a:r>
          </a:p>
          <a:p>
            <a:pPr marL="285750" indent="-285750">
              <a:lnSpc>
                <a:spcPct val="114000"/>
              </a:lnSpc>
              <a:spcBef>
                <a:spcPts val="1200"/>
              </a:spcBef>
              <a:buFont typeface="Arial" panose="020B0604020202020204" pitchFamily="34" charset="0"/>
              <a:buChar char="•"/>
            </a:pPr>
            <a:r>
              <a:rPr lang="en-GB" dirty="0"/>
              <a:t>LHON manifests as painless, subacute, rapid and severe loss of VA, colour vision and loss of central vision </a:t>
            </a:r>
          </a:p>
          <a:p>
            <a:pPr marL="285750" indent="-285750">
              <a:lnSpc>
                <a:spcPct val="114000"/>
              </a:lnSpc>
              <a:spcBef>
                <a:spcPts val="1200"/>
              </a:spcBef>
              <a:buFont typeface="Arial" panose="020B0604020202020204" pitchFamily="34" charset="0"/>
              <a:buChar char="•"/>
            </a:pPr>
            <a:r>
              <a:rPr lang="en-GB" dirty="0"/>
              <a:t>Commonly affects one eye with the second eye following a similar progression; worsens over time resulting in blindness within one year </a:t>
            </a:r>
          </a:p>
          <a:p>
            <a:pPr>
              <a:spcBef>
                <a:spcPts val="1200"/>
              </a:spcBef>
            </a:pPr>
            <a:r>
              <a:rPr lang="en-GB" b="1" dirty="0"/>
              <a:t>Current treatments</a:t>
            </a:r>
          </a:p>
          <a:p>
            <a:pPr marL="285750" indent="-285750">
              <a:spcBef>
                <a:spcPts val="1200"/>
              </a:spcBef>
              <a:buFont typeface="Arial" panose="020B0604020202020204" pitchFamily="34" charset="0"/>
              <a:buChar char="•"/>
            </a:pPr>
            <a:r>
              <a:rPr lang="en-GB" dirty="0"/>
              <a:t>No specific treatment or guidelines in England, people receive nutritional supplements (e.g. vitamins, coenzyme Q10 and other substances with aim to improve mitochondrial function), genetic counselling and lifestyle management advice </a:t>
            </a:r>
          </a:p>
          <a:p>
            <a:pPr marL="285750" indent="-285750">
              <a:lnSpc>
                <a:spcPct val="114000"/>
              </a:lnSpc>
              <a:spcBef>
                <a:spcPts val="1200"/>
              </a:spcBef>
              <a:buFont typeface="Arial" panose="020B0604020202020204" pitchFamily="34" charset="0"/>
              <a:buChar char="•"/>
            </a:pPr>
            <a:endParaRPr lang="en-GB" dirty="0"/>
          </a:p>
        </p:txBody>
      </p:sp>
      <p:sp>
        <p:nvSpPr>
          <p:cNvPr id="4" name="Text Placeholder 13">
            <a:extLst>
              <a:ext uri="{FF2B5EF4-FFF2-40B4-BE49-F238E27FC236}">
                <a16:creationId xmlns:a16="http://schemas.microsoft.com/office/drawing/2014/main" id="{143B5D78-4A73-8181-E6B7-3CB4BDE243BA}"/>
              </a:ext>
            </a:extLst>
          </p:cNvPr>
          <p:cNvSpPr txBox="1">
            <a:spLocks/>
          </p:cNvSpPr>
          <p:nvPr/>
        </p:nvSpPr>
        <p:spPr>
          <a:xfrm>
            <a:off x="2955026" y="6468910"/>
            <a:ext cx="7662174" cy="2843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LHON, Leber’s hereditary  optic neuropathy; VA, visual acuity  </a:t>
            </a:r>
          </a:p>
        </p:txBody>
      </p:sp>
    </p:spTree>
    <p:extLst>
      <p:ext uri="{BB962C8B-B14F-4D97-AF65-F5344CB8AC3E}">
        <p14:creationId xmlns:p14="http://schemas.microsoft.com/office/powerpoint/2010/main" val="80785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3687AA6-4B17-0B10-CE35-D6FC78924633}"/>
              </a:ext>
            </a:extLst>
          </p:cNvPr>
          <p:cNvSpPr>
            <a:spLocks noGrp="1"/>
          </p:cNvSpPr>
          <p:nvPr>
            <p:ph type="title"/>
          </p:nvPr>
        </p:nvSpPr>
        <p:spPr>
          <a:xfrm>
            <a:off x="259670" y="226553"/>
            <a:ext cx="11250785" cy="592817"/>
          </a:xfrm>
        </p:spPr>
        <p:txBody>
          <a:bodyPr/>
          <a:lstStyle/>
          <a:p>
            <a:r>
              <a:rPr lang="en-GB" sz="3200" dirty="0"/>
              <a:t>How company incorporated evidence into model</a:t>
            </a:r>
            <a:endParaRPr lang="en-GB" dirty="0"/>
          </a:p>
        </p:txBody>
      </p:sp>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2185221484"/>
              </p:ext>
            </p:extLst>
          </p:nvPr>
        </p:nvGraphicFramePr>
        <p:xfrm>
          <a:off x="360398" y="1118771"/>
          <a:ext cx="11346328" cy="4379984"/>
        </p:xfrm>
        <a:graphic>
          <a:graphicData uri="http://schemas.openxmlformats.org/drawingml/2006/table">
            <a:tbl>
              <a:tblPr firstRow="1" firstCol="1" bandRow="1">
                <a:tableStyleId>{073A0DAA-6AF3-43AB-8588-CEC1D06C72B9}</a:tableStyleId>
              </a:tblPr>
              <a:tblGrid>
                <a:gridCol w="2515812">
                  <a:extLst>
                    <a:ext uri="{9D8B030D-6E8A-4147-A177-3AD203B41FA5}">
                      <a16:colId xmlns:a16="http://schemas.microsoft.com/office/drawing/2014/main" val="3974739884"/>
                    </a:ext>
                  </a:extLst>
                </a:gridCol>
                <a:gridCol w="8830516">
                  <a:extLst>
                    <a:ext uri="{9D8B030D-6E8A-4147-A177-3AD203B41FA5}">
                      <a16:colId xmlns:a16="http://schemas.microsoft.com/office/drawing/2014/main" val="4289090289"/>
                    </a:ext>
                  </a:extLst>
                </a:gridCol>
              </a:tblGrid>
              <a:tr h="373331">
                <a:tc>
                  <a:txBody>
                    <a:bodyPr/>
                    <a:lstStyle/>
                    <a:p>
                      <a:endParaRPr lang="en-GB" dirty="0">
                        <a:latin typeface="Lato" panose="020F0502020204030203" pitchFamily="34" charset="0"/>
                      </a:endParaRPr>
                    </a:p>
                  </a:txBody>
                  <a:tcPr/>
                </a:tc>
                <a:tc>
                  <a:txBody>
                    <a:bodyPr/>
                    <a:lstStyle/>
                    <a:p>
                      <a:r>
                        <a:rPr lang="en-GB" dirty="0">
                          <a:latin typeface="Lato" panose="020F0502020204030203" pitchFamily="34" charset="0"/>
                        </a:rPr>
                        <a:t>Assumptions and evidence source</a:t>
                      </a:r>
                    </a:p>
                  </a:txBody>
                  <a:tcPr/>
                </a:tc>
                <a:extLst>
                  <a:ext uri="{0D108BD9-81ED-4DB2-BD59-A6C34878D82A}">
                    <a16:rowId xmlns:a16="http://schemas.microsoft.com/office/drawing/2014/main" val="1365441208"/>
                  </a:ext>
                </a:extLst>
              </a:tr>
              <a:tr h="637774">
                <a:tc>
                  <a:txBody>
                    <a:bodyPr/>
                    <a:lstStyle/>
                    <a:p>
                      <a:r>
                        <a:rPr lang="en-GB" b="1" dirty="0">
                          <a:solidFill>
                            <a:schemeClr val="bg1"/>
                          </a:solidFill>
                          <a:latin typeface="Lato" panose="020F0502020204030203" pitchFamily="34" charset="0"/>
                        </a:rPr>
                        <a:t>Model Structure</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Markov model with 8 health states defined by BCVA and death as an absorbing health state</a:t>
                      </a:r>
                    </a:p>
                  </a:txBody>
                  <a:tcPr/>
                </a:tc>
                <a:extLst>
                  <a:ext uri="{0D108BD9-81ED-4DB2-BD59-A6C34878D82A}">
                    <a16:rowId xmlns:a16="http://schemas.microsoft.com/office/drawing/2014/main" val="306396143"/>
                  </a:ext>
                </a:extLst>
              </a:tr>
              <a:tr h="653330">
                <a:tc>
                  <a:txBody>
                    <a:bodyPr/>
                    <a:lstStyle/>
                    <a:p>
                      <a:r>
                        <a:rPr lang="en-GB" b="1" dirty="0">
                          <a:solidFill>
                            <a:schemeClr val="bg1"/>
                          </a:solidFill>
                          <a:latin typeface="Lato" panose="020F0502020204030203" pitchFamily="34" charset="0"/>
                        </a:rPr>
                        <a:t>Baseline characteristics</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RHODOS (mean age, 34 years; proportion male; 86%)</a:t>
                      </a:r>
                    </a:p>
                  </a:txBody>
                  <a:tcPr/>
                </a:tc>
                <a:extLst>
                  <a:ext uri="{0D108BD9-81ED-4DB2-BD59-A6C34878D82A}">
                    <a16:rowId xmlns:a16="http://schemas.microsoft.com/office/drawing/2014/main" val="4184294060"/>
                  </a:ext>
                </a:extLst>
              </a:tr>
              <a:tr h="373331">
                <a:tc>
                  <a:txBody>
                    <a:bodyPr/>
                    <a:lstStyle/>
                    <a:p>
                      <a:r>
                        <a:rPr lang="en-GB" b="1" dirty="0">
                          <a:solidFill>
                            <a:schemeClr val="bg1"/>
                          </a:solidFill>
                          <a:latin typeface="Lato" panose="020F0502020204030203" pitchFamily="34" charset="0"/>
                        </a:rPr>
                        <a:t>Time horizon </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Lifetime (66 years)</a:t>
                      </a:r>
                    </a:p>
                  </a:txBody>
                  <a:tcPr/>
                </a:tc>
                <a:extLst>
                  <a:ext uri="{0D108BD9-81ED-4DB2-BD59-A6C34878D82A}">
                    <a16:rowId xmlns:a16="http://schemas.microsoft.com/office/drawing/2014/main" val="3762463445"/>
                  </a:ext>
                </a:extLst>
              </a:tr>
              <a:tr h="373331">
                <a:tc>
                  <a:txBody>
                    <a:bodyPr/>
                    <a:lstStyle/>
                    <a:p>
                      <a:r>
                        <a:rPr lang="en-GB" b="1" dirty="0">
                          <a:solidFill>
                            <a:schemeClr val="bg1"/>
                          </a:solidFill>
                          <a:latin typeface="Lato" panose="020F0502020204030203" pitchFamily="34" charset="0"/>
                        </a:rPr>
                        <a:t>Cycle length</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3 months</a:t>
                      </a:r>
                    </a:p>
                  </a:txBody>
                  <a:tcPr/>
                </a:tc>
                <a:extLst>
                  <a:ext uri="{0D108BD9-81ED-4DB2-BD59-A6C34878D82A}">
                    <a16:rowId xmlns:a16="http://schemas.microsoft.com/office/drawing/2014/main" val="1673357328"/>
                  </a:ext>
                </a:extLst>
              </a:tr>
              <a:tr h="373331">
                <a:tc>
                  <a:txBody>
                    <a:bodyPr/>
                    <a:lstStyle/>
                    <a:p>
                      <a:r>
                        <a:rPr lang="en-GB" b="1" dirty="0">
                          <a:solidFill>
                            <a:schemeClr val="bg1"/>
                          </a:solidFill>
                          <a:latin typeface="Lato" panose="020F0502020204030203" pitchFamily="34" charset="0"/>
                        </a:rPr>
                        <a:t>Intervention efficacy</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RHODOS (6 months) and EAP (6 to 36 months)</a:t>
                      </a:r>
                    </a:p>
                  </a:txBody>
                  <a:tcPr/>
                </a:tc>
                <a:extLst>
                  <a:ext uri="{0D108BD9-81ED-4DB2-BD59-A6C34878D82A}">
                    <a16:rowId xmlns:a16="http://schemas.microsoft.com/office/drawing/2014/main" val="2121904842"/>
                  </a:ext>
                </a:extLst>
              </a:tr>
              <a:tr h="408151">
                <a:tc>
                  <a:txBody>
                    <a:bodyPr/>
                    <a:lstStyle/>
                    <a:p>
                      <a:r>
                        <a:rPr lang="en-GB" b="1" dirty="0">
                          <a:solidFill>
                            <a:schemeClr val="bg1"/>
                          </a:solidFill>
                          <a:latin typeface="Lato" panose="020F0502020204030203" pitchFamily="34" charset="0"/>
                        </a:rPr>
                        <a:t>Comparator efficacy</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RHODOS (6 months) and </a:t>
                      </a:r>
                      <a:r>
                        <a:rPr lang="en-GB" sz="1750" dirty="0" err="1">
                          <a:latin typeface="Lato" panose="020F0502020204030203" pitchFamily="34" charset="0"/>
                        </a:rPr>
                        <a:t>CaRS</a:t>
                      </a:r>
                      <a:r>
                        <a:rPr lang="en-GB" sz="1750" dirty="0">
                          <a:latin typeface="Lato" panose="020F0502020204030203" pitchFamily="34" charset="0"/>
                        </a:rPr>
                        <a:t> (6 to 36 months)</a:t>
                      </a:r>
                    </a:p>
                  </a:txBody>
                  <a:tcPr/>
                </a:tc>
                <a:extLst>
                  <a:ext uri="{0D108BD9-81ED-4DB2-BD59-A6C34878D82A}">
                    <a16:rowId xmlns:a16="http://schemas.microsoft.com/office/drawing/2014/main" val="1805464215"/>
                  </a:ext>
                </a:extLst>
              </a:tr>
              <a:tr h="373331">
                <a:tc>
                  <a:txBody>
                    <a:bodyPr/>
                    <a:lstStyle/>
                    <a:p>
                      <a:r>
                        <a:rPr lang="en-GB" b="1" dirty="0">
                          <a:solidFill>
                            <a:schemeClr val="bg1"/>
                          </a:solidFill>
                          <a:latin typeface="Lato" panose="020F0502020204030203" pitchFamily="34" charset="0"/>
                        </a:rPr>
                        <a:t>Utilities</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Brown et al. 1999</a:t>
                      </a:r>
                      <a:endParaRPr lang="en-GB" sz="1750" i="0" dirty="0">
                        <a:latin typeface="Lato" panose="020F0502020204030203" pitchFamily="34" charset="0"/>
                      </a:endParaRPr>
                    </a:p>
                  </a:txBody>
                  <a:tcPr/>
                </a:tc>
                <a:extLst>
                  <a:ext uri="{0D108BD9-81ED-4DB2-BD59-A6C34878D82A}">
                    <a16:rowId xmlns:a16="http://schemas.microsoft.com/office/drawing/2014/main" val="815366450"/>
                  </a:ext>
                </a:extLst>
              </a:tr>
              <a:tr h="435182">
                <a:tc>
                  <a:txBody>
                    <a:bodyPr/>
                    <a:lstStyle/>
                    <a:p>
                      <a:r>
                        <a:rPr lang="en-GB" b="1" dirty="0">
                          <a:solidFill>
                            <a:schemeClr val="bg1"/>
                          </a:solidFill>
                          <a:latin typeface="Lato" panose="020F0502020204030203" pitchFamily="34" charset="0"/>
                        </a:rPr>
                        <a:t>Costs</a:t>
                      </a:r>
                    </a:p>
                  </a:txBody>
                  <a:tcPr/>
                </a:tc>
                <a:tc>
                  <a:txBody>
                    <a:bodyPr/>
                    <a:lstStyle/>
                    <a:p>
                      <a:pPr marL="285750" indent="-285750">
                        <a:buFont typeface="Arial" panose="020B0604020202020204" pitchFamily="34" charset="0"/>
                        <a:buChar char="•"/>
                      </a:pPr>
                      <a:r>
                        <a:rPr lang="en-GB" sz="1750" dirty="0">
                          <a:latin typeface="Lato" panose="020F0502020204030203" pitchFamily="34" charset="0"/>
                        </a:rPr>
                        <a:t>NHS cost collection PSSRU</a:t>
                      </a:r>
                    </a:p>
                  </a:txBody>
                  <a:tcPr/>
                </a:tc>
                <a:extLst>
                  <a:ext uri="{0D108BD9-81ED-4DB2-BD59-A6C34878D82A}">
                    <a16:rowId xmlns:a16="http://schemas.microsoft.com/office/drawing/2014/main" val="229609570"/>
                  </a:ext>
                </a:extLst>
              </a:tr>
              <a:tr h="378892">
                <a:tc>
                  <a:txBody>
                    <a:bodyPr/>
                    <a:lstStyle/>
                    <a:p>
                      <a:r>
                        <a:rPr lang="en-GB" b="1" dirty="0">
                          <a:solidFill>
                            <a:schemeClr val="bg1"/>
                          </a:solidFill>
                          <a:latin typeface="Lato" panose="020F0502020204030203" pitchFamily="34" charset="0"/>
                        </a:rPr>
                        <a:t>Perspective</a:t>
                      </a:r>
                    </a:p>
                  </a:txBody>
                  <a:tcPr/>
                </a:tc>
                <a:tc>
                  <a:txBody>
                    <a:bodyPr/>
                    <a:lstStyle/>
                    <a:p>
                      <a:pPr marL="285750" indent="-285750">
                        <a:buFont typeface="Arial" panose="020B0604020202020204" pitchFamily="34" charset="0"/>
                        <a:buChar char="•"/>
                      </a:pPr>
                      <a:r>
                        <a:rPr lang="en-GB" sz="1800" kern="1200" dirty="0">
                          <a:solidFill>
                            <a:schemeClr val="dk1"/>
                          </a:solidFill>
                          <a:effectLst/>
                          <a:latin typeface="Lato" panose="020F0502020204030203" pitchFamily="34" charset="0"/>
                        </a:rPr>
                        <a:t>NHS and PSS</a:t>
                      </a:r>
                      <a:endParaRPr lang="en-GB" sz="1750"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904281607"/>
                  </a:ext>
                </a:extLst>
              </a:tr>
            </a:tbl>
          </a:graphicData>
        </a:graphic>
      </p:graphicFrame>
      <p:sp>
        <p:nvSpPr>
          <p:cNvPr id="2" name="TextBox 1">
            <a:extLst>
              <a:ext uri="{FF2B5EF4-FFF2-40B4-BE49-F238E27FC236}">
                <a16:creationId xmlns:a16="http://schemas.microsoft.com/office/drawing/2014/main" id="{AEEFD16E-B478-6DDD-3208-0F5A3CF3AE36}"/>
              </a:ext>
            </a:extLst>
          </p:cNvPr>
          <p:cNvSpPr txBox="1"/>
          <p:nvPr/>
        </p:nvSpPr>
        <p:spPr>
          <a:xfrm>
            <a:off x="360398" y="6385722"/>
            <a:ext cx="9880882" cy="523220"/>
          </a:xfrm>
          <a:prstGeom prst="rect">
            <a:avLst/>
          </a:prstGeom>
          <a:noFill/>
        </p:spPr>
        <p:txBody>
          <a:bodyPr wrap="square">
            <a:spAutoFit/>
          </a:bodyPr>
          <a:lstStyle/>
          <a:p>
            <a:r>
              <a:rPr lang="en-GB" sz="1400" dirty="0">
                <a:latin typeface="Lato" panose="020F0502020204030203" pitchFamily="34" charset="0"/>
              </a:rPr>
              <a:t>Abbreviations: BCVA – Best-corrected visual acuity; </a:t>
            </a:r>
            <a:r>
              <a:rPr lang="en-GB" sz="1400" dirty="0" err="1">
                <a:latin typeface="Lato" panose="020F0502020204030203" pitchFamily="34" charset="0"/>
              </a:rPr>
              <a:t>CaRS</a:t>
            </a:r>
            <a:r>
              <a:rPr lang="en-GB" sz="1400" dirty="0">
                <a:latin typeface="Lato" panose="020F0502020204030203" pitchFamily="34" charset="0"/>
              </a:rPr>
              <a:t>, case record survey; PSS, Personal Social Services; PSSR,  Personal Social Services Research Unit</a:t>
            </a:r>
          </a:p>
        </p:txBody>
      </p:sp>
      <p:sp>
        <p:nvSpPr>
          <p:cNvPr id="3" name="TextBox 2">
            <a:extLst>
              <a:ext uri="{FF2B5EF4-FFF2-40B4-BE49-F238E27FC236}">
                <a16:creationId xmlns:a16="http://schemas.microsoft.com/office/drawing/2014/main" id="{86E6D7D7-6062-7FD9-856D-ED0A9467C8DC}"/>
              </a:ext>
            </a:extLst>
          </p:cNvPr>
          <p:cNvSpPr txBox="1"/>
          <p:nvPr/>
        </p:nvSpPr>
        <p:spPr>
          <a:xfrm>
            <a:off x="10911899" y="6509045"/>
            <a:ext cx="1280101" cy="369332"/>
          </a:xfrm>
          <a:prstGeom prst="rect">
            <a:avLst/>
          </a:prstGeom>
          <a:noFill/>
        </p:spPr>
        <p:txBody>
          <a:bodyPr wrap="square">
            <a:spAutoFit/>
          </a:bodyPr>
          <a:lstStyle/>
          <a:p>
            <a:r>
              <a:rPr lang="en-US" dirty="0">
                <a:solidFill>
                  <a:srgbClr val="FF40FF"/>
                </a:solidFill>
                <a:latin typeface="Lato" panose="020F0502020204030203" pitchFamily="34" charset="0"/>
                <a:hlinkClick r:id="rId3" action="ppaction://hlinksldjump"/>
              </a:rPr>
              <a:t>Main slide</a:t>
            </a:r>
            <a:endParaRPr lang="en-GB" dirty="0">
              <a:latin typeface="Lato" panose="020F0502020204030203" pitchFamily="34" charset="0"/>
            </a:endParaRPr>
          </a:p>
        </p:txBody>
      </p:sp>
    </p:spTree>
    <p:extLst>
      <p:ext uri="{BB962C8B-B14F-4D97-AF65-F5344CB8AC3E}">
        <p14:creationId xmlns:p14="http://schemas.microsoft.com/office/powerpoint/2010/main" val="149106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325888" y="223636"/>
            <a:ext cx="12341886" cy="492988"/>
          </a:xfrm>
        </p:spPr>
        <p:txBody>
          <a:bodyPr>
            <a:normAutofit fontScale="90000"/>
          </a:bodyPr>
          <a:lstStyle/>
          <a:p>
            <a:r>
              <a:rPr lang="en-GB" dirty="0"/>
              <a:t>Key issue: Failure of PSA to account for treatment effect uncertainty</a:t>
            </a:r>
          </a:p>
        </p:txBody>
      </p:sp>
      <p:sp>
        <p:nvSpPr>
          <p:cNvPr id="3" name="Rectangle 2">
            <a:extLst>
              <a:ext uri="{FF2B5EF4-FFF2-40B4-BE49-F238E27FC236}">
                <a16:creationId xmlns:a16="http://schemas.microsoft.com/office/drawing/2014/main" id="{F5D0FF7F-369A-4E53-C02C-029D709E75A5}"/>
              </a:ext>
            </a:extLst>
          </p:cNvPr>
          <p:cNvSpPr/>
          <p:nvPr/>
        </p:nvSpPr>
        <p:spPr>
          <a:xfrm>
            <a:off x="440938" y="924673"/>
            <a:ext cx="11573149" cy="68576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Lato" panose="020F0502020204030203" pitchFamily="34" charset="0"/>
              </a:rPr>
              <a:t>Background</a:t>
            </a:r>
          </a:p>
          <a:p>
            <a:pPr marL="342900" indent="-342900">
              <a:buFont typeface="Arial" panose="020B0604020202020204" pitchFamily="34" charset="0"/>
              <a:buChar char="•"/>
            </a:pPr>
            <a:r>
              <a:rPr lang="en-GB" dirty="0">
                <a:solidFill>
                  <a:schemeClr val="tx1"/>
                </a:solidFill>
                <a:latin typeface="Lato" panose="020F0502020204030203" pitchFamily="34" charset="0"/>
              </a:rPr>
              <a:t>Company’s model lack functionality to allow SoC treatment effects to be made probabilistic </a:t>
            </a:r>
          </a:p>
        </p:txBody>
      </p:sp>
      <p:sp>
        <p:nvSpPr>
          <p:cNvPr id="32" name="Rectangle 31">
            <a:extLst>
              <a:ext uri="{FF2B5EF4-FFF2-40B4-BE49-F238E27FC236}">
                <a16:creationId xmlns:a16="http://schemas.microsoft.com/office/drawing/2014/main" id="{4423FAC9-BAA5-411F-E9CE-445B234CF3C2}"/>
              </a:ext>
            </a:extLst>
          </p:cNvPr>
          <p:cNvSpPr/>
          <p:nvPr/>
        </p:nvSpPr>
        <p:spPr>
          <a:xfrm>
            <a:off x="440941" y="1807267"/>
            <a:ext cx="11573149" cy="183790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Lato" panose="020F0502020204030203" pitchFamily="34" charset="0"/>
              </a:rPr>
              <a:t>Company</a:t>
            </a:r>
          </a:p>
          <a:p>
            <a:pPr marL="342900" indent="-342900">
              <a:buFont typeface="Arial" panose="020B0604020202020204" pitchFamily="34" charset="0"/>
              <a:buChar char="•"/>
            </a:pPr>
            <a:r>
              <a:rPr lang="en-GB" dirty="0">
                <a:solidFill>
                  <a:schemeClr val="tx1"/>
                </a:solidFill>
                <a:latin typeface="Lato" panose="020F0502020204030203" pitchFamily="34" charset="0"/>
              </a:rPr>
              <a:t>Rarity of LHON and small sample size in PSA creates substantial uncertainty including transition probabilities </a:t>
            </a:r>
          </a:p>
          <a:p>
            <a:pPr marL="342900" indent="-342900">
              <a:buFont typeface="Arial" panose="020B0604020202020204" pitchFamily="34" charset="0"/>
              <a:buChar char="•"/>
            </a:pPr>
            <a:r>
              <a:rPr lang="en-GB" dirty="0">
                <a:solidFill>
                  <a:schemeClr val="tx1"/>
                </a:solidFill>
                <a:latin typeface="Lato" panose="020F0502020204030203" pitchFamily="34" charset="0"/>
              </a:rPr>
              <a:t>Transition probabilities model natural progression of people treated with/without idebenone which is based on robust and reliable sources (clinical trial data)</a:t>
            </a:r>
          </a:p>
          <a:p>
            <a:pPr marL="342900" indent="-342900">
              <a:buFont typeface="Arial" panose="020B0604020202020204" pitchFamily="34" charset="0"/>
              <a:buChar char="•"/>
            </a:pPr>
            <a:r>
              <a:rPr lang="en-GB" dirty="0">
                <a:solidFill>
                  <a:schemeClr val="tx1"/>
                </a:solidFill>
                <a:latin typeface="Lato" panose="020F0502020204030203" pitchFamily="34" charset="0"/>
              </a:rPr>
              <a:t>Consider PSA will create highly inaccurate results because a small variation in small size would significantly alter clinical effectiveness and disease progression in both treatment arms</a:t>
            </a:r>
          </a:p>
        </p:txBody>
      </p:sp>
      <p:sp>
        <p:nvSpPr>
          <p:cNvPr id="4" name="Rectangle 3">
            <a:extLst>
              <a:ext uri="{FF2B5EF4-FFF2-40B4-BE49-F238E27FC236}">
                <a16:creationId xmlns:a16="http://schemas.microsoft.com/office/drawing/2014/main" id="{C9550F88-ADD4-C9F8-2AD4-800447E6EF69}"/>
              </a:ext>
            </a:extLst>
          </p:cNvPr>
          <p:cNvSpPr/>
          <p:nvPr/>
        </p:nvSpPr>
        <p:spPr>
          <a:xfrm>
            <a:off x="440941" y="3904029"/>
            <a:ext cx="11573149" cy="16150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EAG</a:t>
            </a:r>
          </a:p>
          <a:p>
            <a:pPr marL="285750" indent="-285750">
              <a:buFont typeface="Arial" panose="020B0604020202020204" pitchFamily="34" charset="0"/>
              <a:buChar char="•"/>
            </a:pPr>
            <a:r>
              <a:rPr lang="en-GB" dirty="0">
                <a:solidFill>
                  <a:schemeClr val="tx1"/>
                </a:solidFill>
                <a:latin typeface="Lato" panose="020F0502020204030203" pitchFamily="34" charset="0"/>
              </a:rPr>
              <a:t>1st version model (before clarification) was probabilistic but this was removed from updated version of model</a:t>
            </a:r>
          </a:p>
          <a:p>
            <a:pPr marL="285750" indent="-285750">
              <a:buFont typeface="Arial" panose="020B0604020202020204" pitchFamily="34" charset="0"/>
              <a:buChar char="•"/>
            </a:pPr>
            <a:r>
              <a:rPr lang="en-GB" dirty="0">
                <a:solidFill>
                  <a:schemeClr val="tx1"/>
                </a:solidFill>
                <a:latin typeface="Lato" panose="020F0502020204030203" pitchFamily="34" charset="0"/>
              </a:rPr>
              <a:t>Noted company's approach implies that there is no uncertainty in treatment effectiveness estimates used in the model,  consider probabilistic results are unreliable due to uncertainty in treatment effect not accounted for in PSA</a:t>
            </a:r>
          </a:p>
        </p:txBody>
      </p:sp>
      <p:sp>
        <p:nvSpPr>
          <p:cNvPr id="5" name="Text Placeholder 13">
            <a:extLst>
              <a:ext uri="{FF2B5EF4-FFF2-40B4-BE49-F238E27FC236}">
                <a16:creationId xmlns:a16="http://schemas.microsoft.com/office/drawing/2014/main" id="{0DA5C58C-0764-FCB5-3147-04E0227BCA2A}"/>
              </a:ext>
            </a:extLst>
          </p:cNvPr>
          <p:cNvSpPr txBox="1">
            <a:spLocks/>
          </p:cNvSpPr>
          <p:nvPr/>
        </p:nvSpPr>
        <p:spPr>
          <a:xfrm>
            <a:off x="1366713" y="6163079"/>
            <a:ext cx="9721601" cy="448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  EAP, Expanded Access Program; LHON – Leber’s hereditary optic neuropathy; PSA, probabilistic sensitivity analyses, SoC, standard of care</a:t>
            </a:r>
          </a:p>
        </p:txBody>
      </p:sp>
      <p:pic>
        <p:nvPicPr>
          <p:cNvPr id="6" name="Picture 5" descr="Shows issue has unknow impact on the results">
            <a:extLst>
              <a:ext uri="{FF2B5EF4-FFF2-40B4-BE49-F238E27FC236}">
                <a16:creationId xmlns:a16="http://schemas.microsoft.com/office/drawing/2014/main" id="{86C60274-9171-0DE2-C5EB-462E98B53520}"/>
              </a:ext>
              <a:ext uri="{C183D7F6-B498-43B3-948B-1728B52AA6E4}">
                <adec:decorative xmlns:adec="http://schemas.microsoft.com/office/drawing/2017/decorative" val="0"/>
              </a:ext>
            </a:extLst>
          </p:cNvPr>
          <p:cNvPicPr>
            <a:picLocks/>
          </p:cNvPicPr>
          <p:nvPr/>
        </p:nvPicPr>
        <p:blipFill rotWithShape="1">
          <a:blip r:embed="rId3"/>
          <a:srcRect l="16268" t="3813" r="14723" b="4056"/>
          <a:stretch/>
        </p:blipFill>
        <p:spPr>
          <a:xfrm rot="21240689">
            <a:off x="11120556" y="5933097"/>
            <a:ext cx="813435" cy="660637"/>
          </a:xfrm>
          <a:prstGeom prst="rect">
            <a:avLst/>
          </a:prstGeom>
        </p:spPr>
      </p:pic>
    </p:spTree>
    <p:extLst>
      <p:ext uri="{BB962C8B-B14F-4D97-AF65-F5344CB8AC3E}">
        <p14:creationId xmlns:p14="http://schemas.microsoft.com/office/powerpoint/2010/main" val="889544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F77A3D-D926-7431-A449-5012937458D9}"/>
              </a:ext>
            </a:extLst>
          </p:cNvPr>
          <p:cNvSpPr txBox="1">
            <a:spLocks noGrp="1"/>
          </p:cNvSpPr>
          <p:nvPr>
            <p:ph type="title" idx="4294967295"/>
          </p:nvPr>
        </p:nvSpPr>
        <p:spPr>
          <a:xfrm>
            <a:off x="323505" y="263185"/>
            <a:ext cx="10893609" cy="4920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Issue: Time on treatment </a:t>
            </a:r>
          </a:p>
        </p:txBody>
      </p:sp>
      <p:sp>
        <p:nvSpPr>
          <p:cNvPr id="32" name="Rectangle 31">
            <a:extLst>
              <a:ext uri="{FF2B5EF4-FFF2-40B4-BE49-F238E27FC236}">
                <a16:creationId xmlns:a16="http://schemas.microsoft.com/office/drawing/2014/main" id="{4423FAC9-BAA5-411F-E9CE-445B234CF3C2}"/>
              </a:ext>
            </a:extLst>
          </p:cNvPr>
          <p:cNvSpPr/>
          <p:nvPr/>
        </p:nvSpPr>
        <p:spPr>
          <a:xfrm>
            <a:off x="5590711" y="1394368"/>
            <a:ext cx="6344614" cy="133047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a:ea typeface="Lato"/>
                <a:cs typeface="Lato"/>
              </a:rPr>
              <a:t>Company</a:t>
            </a:r>
          </a:p>
          <a:p>
            <a:pPr marL="285750" indent="-285750">
              <a:buFont typeface="Arial" panose="020B0604020202020204" pitchFamily="34" charset="0"/>
              <a:buChar char="•"/>
            </a:pPr>
            <a:r>
              <a:rPr lang="en-GB" dirty="0">
                <a:solidFill>
                  <a:schemeClr val="tx1"/>
                </a:solidFill>
                <a:latin typeface="Lato"/>
                <a:ea typeface="Lato"/>
                <a:cs typeface="Lato"/>
              </a:rPr>
              <a:t>Assumed people remain on treatment for up 3 years (a proportion discontinuing based on RHODOS and EAP)</a:t>
            </a:r>
          </a:p>
          <a:p>
            <a:pPr marL="285750" indent="-285750">
              <a:buFont typeface="Arial" panose="020B0604020202020204" pitchFamily="34" charset="0"/>
              <a:buChar char="•"/>
            </a:pPr>
            <a:r>
              <a:rPr lang="en-GB" dirty="0">
                <a:solidFill>
                  <a:schemeClr val="tx1"/>
                </a:solidFill>
                <a:latin typeface="Lato"/>
                <a:ea typeface="Lato"/>
                <a:cs typeface="Lato"/>
              </a:rPr>
              <a:t>Extrapolating beyond 3 years is not appropriate</a:t>
            </a:r>
          </a:p>
        </p:txBody>
      </p:sp>
      <p:sp>
        <p:nvSpPr>
          <p:cNvPr id="2" name="Rectangle 1">
            <a:extLst>
              <a:ext uri="{FF2B5EF4-FFF2-40B4-BE49-F238E27FC236}">
                <a16:creationId xmlns:a16="http://schemas.microsoft.com/office/drawing/2014/main" id="{A1AB38D0-A0D3-05AA-D201-4FA67A32524C}"/>
              </a:ext>
            </a:extLst>
          </p:cNvPr>
          <p:cNvSpPr/>
          <p:nvPr/>
        </p:nvSpPr>
        <p:spPr>
          <a:xfrm>
            <a:off x="5590710" y="2780243"/>
            <a:ext cx="6344615" cy="186847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panose="020F0502020204030203" pitchFamily="34" charset="0"/>
              </a:rPr>
              <a:t>EAG</a:t>
            </a:r>
          </a:p>
          <a:p>
            <a:pPr marL="285750" indent="-285750">
              <a:buFont typeface="Arial" panose="020B0604020202020204" pitchFamily="34" charset="0"/>
              <a:buChar char="•"/>
            </a:pPr>
            <a:r>
              <a:rPr lang="en-GB" dirty="0">
                <a:solidFill>
                  <a:schemeClr val="tx1"/>
                </a:solidFill>
                <a:latin typeface="Lato" panose="020F0502020204030203" pitchFamily="34" charset="0"/>
              </a:rPr>
              <a:t>Clinical experts to EAG, treatment may continue beyond 3 years if the disease still responding or recently stabilised</a:t>
            </a:r>
          </a:p>
          <a:p>
            <a:pPr marL="285750" indent="-285750">
              <a:buFont typeface="Arial" panose="020B0604020202020204" pitchFamily="34" charset="0"/>
              <a:buChar char="•"/>
            </a:pPr>
            <a:r>
              <a:rPr lang="en-GB" dirty="0">
                <a:solidFill>
                  <a:schemeClr val="tx1"/>
                </a:solidFill>
                <a:latin typeface="Lato" panose="020F0502020204030203" pitchFamily="34" charset="0"/>
              </a:rPr>
              <a:t>Plausible treatments to continue beyond the 3 years</a:t>
            </a:r>
          </a:p>
          <a:p>
            <a:pPr marL="285750" indent="-285750">
              <a:buFont typeface="Arial" panose="020B0604020202020204" pitchFamily="34" charset="0"/>
              <a:buChar char="•"/>
            </a:pPr>
            <a:r>
              <a:rPr lang="en-GB" dirty="0">
                <a:solidFill>
                  <a:schemeClr val="tx1"/>
                </a:solidFill>
                <a:latin typeface="Lato" panose="020F0502020204030203" pitchFamily="34" charset="0"/>
              </a:rPr>
              <a:t>Not applying costs beyond this period may underestimate the true costs of treatment</a:t>
            </a:r>
          </a:p>
        </p:txBody>
      </p:sp>
      <p:sp>
        <p:nvSpPr>
          <p:cNvPr id="11" name="Rectangle 10">
            <a:extLst>
              <a:ext uri="{FF2B5EF4-FFF2-40B4-BE49-F238E27FC236}">
                <a16:creationId xmlns:a16="http://schemas.microsoft.com/office/drawing/2014/main" id="{B6972D3D-94AC-B954-D8E6-116C59B267B5}"/>
              </a:ext>
            </a:extLst>
          </p:cNvPr>
          <p:cNvSpPr/>
          <p:nvPr/>
        </p:nvSpPr>
        <p:spPr>
          <a:xfrm>
            <a:off x="5590711" y="4786416"/>
            <a:ext cx="6365292" cy="8030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latin typeface="Lato" panose="020F0502020204030203" pitchFamily="34" charset="0"/>
              </a:rPr>
              <a:t>Clinical experts</a:t>
            </a:r>
          </a:p>
          <a:p>
            <a:pPr marL="285750" indent="-285750">
              <a:buFont typeface="Arial" panose="020B0604020202020204" pitchFamily="34" charset="0"/>
              <a:buChar char="•"/>
            </a:pPr>
            <a:r>
              <a:rPr lang="en-GB" dirty="0">
                <a:solidFill>
                  <a:schemeClr val="tx1"/>
                </a:solidFill>
                <a:latin typeface="Lato" panose="020F0502020204030203" pitchFamily="34" charset="0"/>
              </a:rPr>
              <a:t>Stop treatment after 2 years if there is no response</a:t>
            </a:r>
          </a:p>
        </p:txBody>
      </p:sp>
      <p:sp>
        <p:nvSpPr>
          <p:cNvPr id="4" name="Text Placeholder 5">
            <a:extLst>
              <a:ext uri="{FF2B5EF4-FFF2-40B4-BE49-F238E27FC236}">
                <a16:creationId xmlns:a16="http://schemas.microsoft.com/office/drawing/2014/main" id="{9ACC72BD-4618-3340-F5B4-DD53A2C217A9}"/>
              </a:ext>
            </a:extLst>
          </p:cNvPr>
          <p:cNvSpPr txBox="1">
            <a:spLocks/>
          </p:cNvSpPr>
          <p:nvPr/>
        </p:nvSpPr>
        <p:spPr>
          <a:xfrm>
            <a:off x="256675" y="956938"/>
            <a:ext cx="5249580" cy="415945"/>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Figure: KM curve for ToT based on RHODOS/EAP data</a:t>
            </a:r>
          </a:p>
        </p:txBody>
      </p:sp>
      <p:pic>
        <p:nvPicPr>
          <p:cNvPr id="10" name="Picture 9" descr="Picture showing this issue has unknown impact on the results">
            <a:extLst>
              <a:ext uri="{FF2B5EF4-FFF2-40B4-BE49-F238E27FC236}">
                <a16:creationId xmlns:a16="http://schemas.microsoft.com/office/drawing/2014/main" id="{E66797FC-01AD-8AF2-AFB8-10700813264A}"/>
              </a:ext>
              <a:ext uri="{C183D7F6-B498-43B3-948B-1728B52AA6E4}">
                <adec:decorative xmlns:adec="http://schemas.microsoft.com/office/drawing/2017/decorative" val="0"/>
              </a:ext>
            </a:extLst>
          </p:cNvPr>
          <p:cNvPicPr>
            <a:picLocks/>
          </p:cNvPicPr>
          <p:nvPr/>
        </p:nvPicPr>
        <p:blipFill rotWithShape="1">
          <a:blip r:embed="rId3"/>
          <a:srcRect l="16268" t="3813" r="14723" b="4056"/>
          <a:stretch/>
        </p:blipFill>
        <p:spPr>
          <a:xfrm>
            <a:off x="11217114" y="73260"/>
            <a:ext cx="738889" cy="662506"/>
          </a:xfrm>
          <a:prstGeom prst="rect">
            <a:avLst/>
          </a:prstGeom>
        </p:spPr>
      </p:pic>
      <p:sp>
        <p:nvSpPr>
          <p:cNvPr id="3" name="Rectangle 2" descr="Question to committee">
            <a:extLst>
              <a:ext uri="{FF2B5EF4-FFF2-40B4-BE49-F238E27FC236}">
                <a16:creationId xmlns:a16="http://schemas.microsoft.com/office/drawing/2014/main" id="{319B44A9-4A55-7234-830D-9D0ECC834AB5}"/>
              </a:ext>
            </a:extLst>
          </p:cNvPr>
          <p:cNvSpPr/>
          <p:nvPr/>
        </p:nvSpPr>
        <p:spPr>
          <a:xfrm>
            <a:off x="2864393" y="5727187"/>
            <a:ext cx="6619242" cy="49200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45720" rIns="91440" bIns="45720" rtlCol="0" anchor="ctr"/>
          <a:lstStyle/>
          <a:p>
            <a:r>
              <a:rPr lang="en-GB" dirty="0">
                <a:solidFill>
                  <a:schemeClr val="tx1"/>
                </a:solidFill>
                <a:latin typeface="Lato" panose="020F0502020204030203" pitchFamily="34" charset="0"/>
                <a:ea typeface="Lato"/>
                <a:cs typeface="Lato"/>
              </a:rPr>
              <a:t> Is modelling 3 years on treatment appropriate?</a:t>
            </a:r>
          </a:p>
          <a:p>
            <a:r>
              <a:rPr lang="en-GB" dirty="0">
                <a:solidFill>
                  <a:schemeClr val="tx1"/>
                </a:solidFill>
                <a:latin typeface="Lato" panose="020F0502020204030203" pitchFamily="34" charset="0"/>
                <a:ea typeface="Lato"/>
                <a:cs typeface="Lato"/>
              </a:rPr>
              <a:t>When the treatment with idebenone should be stopped?</a:t>
            </a:r>
          </a:p>
        </p:txBody>
      </p:sp>
      <p:sp>
        <p:nvSpPr>
          <p:cNvPr id="5" name="TextBox 4">
            <a:extLst>
              <a:ext uri="{FF2B5EF4-FFF2-40B4-BE49-F238E27FC236}">
                <a16:creationId xmlns:a16="http://schemas.microsoft.com/office/drawing/2014/main" id="{0E168196-9790-23B6-A891-4D322872D6DB}"/>
              </a:ext>
            </a:extLst>
          </p:cNvPr>
          <p:cNvSpPr txBox="1"/>
          <p:nvPr/>
        </p:nvSpPr>
        <p:spPr>
          <a:xfrm>
            <a:off x="1654623" y="6466450"/>
            <a:ext cx="8827980" cy="338554"/>
          </a:xfrm>
          <a:prstGeom prst="rect">
            <a:avLst/>
          </a:prstGeom>
          <a:noFill/>
        </p:spPr>
        <p:txBody>
          <a:bodyPr wrap="square">
            <a:spAutoFit/>
          </a:bodyPr>
          <a:lstStyle/>
          <a:p>
            <a:r>
              <a:rPr lang="en-GB" sz="1600" dirty="0">
                <a:latin typeface="Lato" panose="020F0502020204030203" pitchFamily="34" charset="0"/>
              </a:rPr>
              <a:t>Abbreviations: EAP, Expanded Access Program; KM, Kaplan Meier; </a:t>
            </a:r>
            <a:r>
              <a:rPr lang="en-GB" sz="1600" dirty="0" err="1">
                <a:latin typeface="Lato" panose="020F0502020204030203" pitchFamily="34" charset="0"/>
              </a:rPr>
              <a:t>ToT</a:t>
            </a:r>
            <a:r>
              <a:rPr lang="en-GB" sz="1600" dirty="0">
                <a:latin typeface="Lato" panose="020F0502020204030203" pitchFamily="34" charset="0"/>
              </a:rPr>
              <a:t>, time on treatment</a:t>
            </a:r>
          </a:p>
        </p:txBody>
      </p:sp>
      <p:sp>
        <p:nvSpPr>
          <p:cNvPr id="7" name="Rectangle 6" descr="Marker showing slides are confidential ">
            <a:extLst>
              <a:ext uri="{FF2B5EF4-FFF2-40B4-BE49-F238E27FC236}">
                <a16:creationId xmlns:a16="http://schemas.microsoft.com/office/drawing/2014/main" id="{D6A74545-9099-5719-98A7-2D63A94DF17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Lato" panose="020F0502020204030203" pitchFamily="34" charset="0"/>
              </a:rPr>
              <a:t>CONFIDENTIAL</a:t>
            </a:r>
          </a:p>
        </p:txBody>
      </p:sp>
      <p:sp>
        <p:nvSpPr>
          <p:cNvPr id="9" name="Rectangle 8">
            <a:extLst>
              <a:ext uri="{FF2B5EF4-FFF2-40B4-BE49-F238E27FC236}">
                <a16:creationId xmlns:a16="http://schemas.microsoft.com/office/drawing/2014/main" id="{0A121B72-809E-CA96-AB91-32B5A0250A2A}"/>
              </a:ext>
            </a:extLst>
          </p:cNvPr>
          <p:cNvSpPr/>
          <p:nvPr/>
        </p:nvSpPr>
        <p:spPr>
          <a:xfrm>
            <a:off x="252341" y="1440679"/>
            <a:ext cx="5258248" cy="414881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1516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F77A3D-D926-7431-A449-5012937458D9}"/>
              </a:ext>
            </a:extLst>
          </p:cNvPr>
          <p:cNvSpPr txBox="1">
            <a:spLocks noGrp="1"/>
          </p:cNvSpPr>
          <p:nvPr>
            <p:ph type="title" idx="4294967295"/>
          </p:nvPr>
        </p:nvSpPr>
        <p:spPr>
          <a:xfrm>
            <a:off x="323505" y="361844"/>
            <a:ext cx="11006609" cy="5713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Issue: Treatment discontinuation</a:t>
            </a:r>
          </a:p>
        </p:txBody>
      </p:sp>
      <p:sp>
        <p:nvSpPr>
          <p:cNvPr id="32" name="Rectangle 31">
            <a:extLst>
              <a:ext uri="{FF2B5EF4-FFF2-40B4-BE49-F238E27FC236}">
                <a16:creationId xmlns:a16="http://schemas.microsoft.com/office/drawing/2014/main" id="{4423FAC9-BAA5-411F-E9CE-445B234CF3C2}"/>
              </a:ext>
            </a:extLst>
          </p:cNvPr>
          <p:cNvSpPr/>
          <p:nvPr/>
        </p:nvSpPr>
        <p:spPr>
          <a:xfrm>
            <a:off x="439639" y="1185767"/>
            <a:ext cx="11579545" cy="126917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a:ea typeface="Lato"/>
                <a:cs typeface="Lato"/>
              </a:rPr>
              <a:t>Company</a:t>
            </a:r>
          </a:p>
          <a:p>
            <a:pPr marL="285750" indent="-285750">
              <a:buFont typeface="Arial" panose="020B0604020202020204" pitchFamily="34" charset="0"/>
              <a:buChar char="•"/>
            </a:pPr>
            <a:r>
              <a:rPr lang="en-GB" dirty="0">
                <a:solidFill>
                  <a:schemeClr val="tx1"/>
                </a:solidFill>
                <a:latin typeface="Lato"/>
                <a:ea typeface="Lato"/>
                <a:cs typeface="Lato"/>
              </a:rPr>
              <a:t>Model assumed people who discontinued </a:t>
            </a:r>
            <a:r>
              <a:rPr lang="en-GB" dirty="0" err="1">
                <a:solidFill>
                  <a:schemeClr val="tx1"/>
                </a:solidFill>
                <a:latin typeface="Lato"/>
                <a:ea typeface="Lato"/>
                <a:cs typeface="Lato"/>
              </a:rPr>
              <a:t>idebenone</a:t>
            </a:r>
            <a:r>
              <a:rPr lang="en-GB" dirty="0">
                <a:solidFill>
                  <a:schemeClr val="tx1"/>
                </a:solidFill>
                <a:latin typeface="Lato"/>
                <a:ea typeface="Lato"/>
                <a:cs typeface="Lato"/>
              </a:rPr>
              <a:t> continued experiencing treatment effects and no SoC treatment effects were applied</a:t>
            </a:r>
          </a:p>
          <a:p>
            <a:pPr marL="285750" indent="-285750">
              <a:buFont typeface="Arial" panose="020B0604020202020204" pitchFamily="34" charset="0"/>
              <a:buChar char="•"/>
            </a:pPr>
            <a:r>
              <a:rPr lang="en-GB" dirty="0">
                <a:solidFill>
                  <a:schemeClr val="tx1"/>
                </a:solidFill>
                <a:latin typeface="Lato"/>
                <a:ea typeface="Lato"/>
                <a:cs typeface="Lato"/>
              </a:rPr>
              <a:t>Presented a scenario with a 4% discontinuation </a:t>
            </a:r>
            <a:r>
              <a:rPr lang="en-GB" dirty="0" err="1">
                <a:solidFill>
                  <a:schemeClr val="tx1"/>
                </a:solidFill>
                <a:latin typeface="Lato"/>
                <a:ea typeface="Lato"/>
                <a:cs typeface="Lato"/>
              </a:rPr>
              <a:t>idebenone</a:t>
            </a:r>
            <a:r>
              <a:rPr lang="en-GB" dirty="0">
                <a:solidFill>
                  <a:schemeClr val="tx1"/>
                </a:solidFill>
                <a:latin typeface="Lato"/>
                <a:ea typeface="Lato"/>
                <a:cs typeface="Lato"/>
              </a:rPr>
              <a:t> after 2 years</a:t>
            </a:r>
          </a:p>
          <a:p>
            <a:pPr marL="285750" indent="-285750">
              <a:buFont typeface="Arial" panose="020B0604020202020204" pitchFamily="34" charset="0"/>
              <a:buChar char="•"/>
            </a:pPr>
            <a:endParaRPr lang="en-GB" dirty="0">
              <a:solidFill>
                <a:schemeClr val="tx1"/>
              </a:solidFill>
              <a:latin typeface="Lato"/>
              <a:ea typeface="Lato"/>
              <a:cs typeface="Lato"/>
            </a:endParaRPr>
          </a:p>
        </p:txBody>
      </p:sp>
      <p:sp>
        <p:nvSpPr>
          <p:cNvPr id="2" name="Rectangle 1">
            <a:extLst>
              <a:ext uri="{FF2B5EF4-FFF2-40B4-BE49-F238E27FC236}">
                <a16:creationId xmlns:a16="http://schemas.microsoft.com/office/drawing/2014/main" id="{A1AB38D0-A0D3-05AA-D201-4FA67A32524C}"/>
              </a:ext>
            </a:extLst>
          </p:cNvPr>
          <p:cNvSpPr/>
          <p:nvPr/>
        </p:nvSpPr>
        <p:spPr>
          <a:xfrm>
            <a:off x="469367" y="2710002"/>
            <a:ext cx="11604724" cy="272763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b="1" dirty="0">
                <a:solidFill>
                  <a:schemeClr val="tx1"/>
                </a:solidFill>
                <a:latin typeface="Lato" panose="020F0502020204030203" pitchFamily="34" charset="0"/>
              </a:rPr>
              <a:t>EAG</a:t>
            </a:r>
          </a:p>
          <a:p>
            <a:pPr marL="285750" indent="-285750">
              <a:buFont typeface="Arial" panose="020B0604020202020204" pitchFamily="34" charset="0"/>
              <a:buChar char="•"/>
            </a:pPr>
            <a:r>
              <a:rPr lang="en-GB" dirty="0">
                <a:solidFill>
                  <a:schemeClr val="tx1"/>
                </a:solidFill>
                <a:latin typeface="Lato" panose="020F0502020204030203" pitchFamily="34" charset="0"/>
              </a:rPr>
              <a:t>Noted 12 people out of 111 discontinued due to lack of efficacy in EAP, company has used the lack of efficacy numbers from the safety study (1 year) and not the whole EAP study (3 years)</a:t>
            </a:r>
          </a:p>
          <a:p>
            <a:pPr marL="285750" indent="-285750">
              <a:buFont typeface="Arial" panose="020B0604020202020204" pitchFamily="34" charset="0"/>
              <a:buChar char="•"/>
            </a:pPr>
            <a:r>
              <a:rPr lang="en-GB" dirty="0">
                <a:solidFill>
                  <a:schemeClr val="tx1"/>
                </a:solidFill>
                <a:latin typeface="Lato" panose="020F0502020204030203" pitchFamily="34" charset="0"/>
              </a:rPr>
              <a:t>40% discontinue after 2 years, model reflects that no one who discontinues goes on to experience the SoC effect</a:t>
            </a:r>
          </a:p>
          <a:p>
            <a:pPr marL="285750" indent="-285750">
              <a:buFont typeface="Arial" panose="020B0604020202020204" pitchFamily="34" charset="0"/>
              <a:buChar char="•"/>
            </a:pPr>
            <a:r>
              <a:rPr lang="en-GB" dirty="0">
                <a:solidFill>
                  <a:schemeClr val="tx1"/>
                </a:solidFill>
                <a:latin typeface="Lato" panose="020F0502020204030203" pitchFamily="34" charset="0"/>
              </a:rPr>
              <a:t>People who discontinue may not have attended appointments in EAP or LEROS, so the lack of clinical benefit would not be included as observations in model</a:t>
            </a:r>
          </a:p>
          <a:p>
            <a:pPr marL="285750" indent="-285750">
              <a:buFont typeface="Arial" panose="020B0604020202020204" pitchFamily="34" charset="0"/>
              <a:buChar char="•"/>
            </a:pPr>
            <a:r>
              <a:rPr lang="en-GB" dirty="0">
                <a:solidFill>
                  <a:schemeClr val="tx1"/>
                </a:solidFill>
                <a:latin typeface="Lato" panose="020F0502020204030203" pitchFamily="34" charset="0"/>
              </a:rPr>
              <a:t>Provide a scenario with 10.8% (12/111) people who discontinued incurred treatment costs and SoC treatment effects for 2 years before discontinuing</a:t>
            </a:r>
          </a:p>
        </p:txBody>
      </p:sp>
      <p:sp>
        <p:nvSpPr>
          <p:cNvPr id="10" name="TextBox 9">
            <a:extLst>
              <a:ext uri="{FF2B5EF4-FFF2-40B4-BE49-F238E27FC236}">
                <a16:creationId xmlns:a16="http://schemas.microsoft.com/office/drawing/2014/main" id="{EF849625-9EA2-5F02-16BA-F081296EBB71}"/>
              </a:ext>
            </a:extLst>
          </p:cNvPr>
          <p:cNvSpPr txBox="1"/>
          <p:nvPr/>
        </p:nvSpPr>
        <p:spPr>
          <a:xfrm>
            <a:off x="1818398" y="6273225"/>
            <a:ext cx="9511716" cy="584775"/>
          </a:xfrm>
          <a:prstGeom prst="rect">
            <a:avLst/>
          </a:prstGeom>
          <a:noFill/>
        </p:spPr>
        <p:txBody>
          <a:bodyPr wrap="square">
            <a:spAutoFit/>
          </a:bodyPr>
          <a:lstStyle/>
          <a:p>
            <a:r>
              <a:rPr lang="en-GB" sz="1600" dirty="0">
                <a:latin typeface="Lato" panose="020F0502020204030203" pitchFamily="34" charset="0"/>
              </a:rPr>
              <a:t>Abbreviations: AE, adverse events, EAP, </a:t>
            </a:r>
            <a:r>
              <a:rPr lang="en-GB" sz="1600" dirty="0">
                <a:effectLst/>
                <a:latin typeface="Lato" panose="020F0502020204030203" pitchFamily="34" charset="0"/>
                <a:ea typeface="Lato" panose="020F0502020204030203" pitchFamily="34" charset="0"/>
              </a:rPr>
              <a:t>Expanded Access Program; </a:t>
            </a:r>
            <a:r>
              <a:rPr lang="en-GB" sz="1600" dirty="0" err="1">
                <a:latin typeface="Lato" panose="020F0502020204030203" pitchFamily="34" charset="0"/>
                <a:ea typeface="Lato" panose="020F0502020204030203" pitchFamily="34" charset="0"/>
              </a:rPr>
              <a:t>mITT</a:t>
            </a:r>
            <a:r>
              <a:rPr lang="en-GB" sz="1600" dirty="0">
                <a:effectLst/>
                <a:latin typeface="Lato" panose="020F0502020204030203" pitchFamily="34" charset="0"/>
                <a:ea typeface="Lato" panose="020F0502020204030203" pitchFamily="34" charset="0"/>
              </a:rPr>
              <a:t>, modified intent to treat; SoC, standard of care</a:t>
            </a:r>
            <a:endParaRPr lang="en-GB" sz="1600" dirty="0">
              <a:latin typeface="Lato" panose="020F0502020204030203" pitchFamily="34" charset="0"/>
            </a:endParaRPr>
          </a:p>
        </p:txBody>
      </p:sp>
      <p:pic>
        <p:nvPicPr>
          <p:cNvPr id="3" name="Picture 2" descr="Picture- showing the impact the issue has minor effect of the results">
            <a:extLst>
              <a:ext uri="{FF2B5EF4-FFF2-40B4-BE49-F238E27FC236}">
                <a16:creationId xmlns:a16="http://schemas.microsoft.com/office/drawing/2014/main" id="{B77565AA-22E9-BE22-9285-B08FC5770879}"/>
              </a:ext>
              <a:ext uri="{C183D7F6-B498-43B3-948B-1728B52AA6E4}">
                <adec:decorative xmlns:adec="http://schemas.microsoft.com/office/drawing/2017/decorative" val="0"/>
              </a:ext>
            </a:extLst>
          </p:cNvPr>
          <p:cNvPicPr>
            <a:picLocks/>
          </p:cNvPicPr>
          <p:nvPr/>
        </p:nvPicPr>
        <p:blipFill rotWithShape="1">
          <a:blip r:embed="rId3"/>
          <a:srcRect l="15651" t="4371" r="14330" b="4307"/>
          <a:stretch/>
        </p:blipFill>
        <p:spPr>
          <a:xfrm rot="207720">
            <a:off x="11227140" y="67588"/>
            <a:ext cx="825942" cy="720752"/>
          </a:xfrm>
          <a:prstGeom prst="rect">
            <a:avLst/>
          </a:prstGeom>
        </p:spPr>
      </p:pic>
    </p:spTree>
    <p:extLst>
      <p:ext uri="{BB962C8B-B14F-4D97-AF65-F5344CB8AC3E}">
        <p14:creationId xmlns:p14="http://schemas.microsoft.com/office/powerpoint/2010/main" val="3218138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4E30A6-1493-1D3D-375F-8DE71D83168F}"/>
              </a:ext>
            </a:extLst>
          </p:cNvPr>
          <p:cNvSpPr txBox="1">
            <a:spLocks noGrp="1"/>
          </p:cNvSpPr>
          <p:nvPr>
            <p:ph type="title" idx="4294967295"/>
          </p:nvPr>
        </p:nvSpPr>
        <p:spPr>
          <a:xfrm>
            <a:off x="323505" y="259888"/>
            <a:ext cx="11319054" cy="7164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20000"/>
              </a:lnSpc>
              <a:spcBef>
                <a:spcPts val="200"/>
              </a:spcBef>
              <a:spcAft>
                <a:spcPts val="20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NICE’s previous appraisals</a:t>
            </a:r>
          </a:p>
        </p:txBody>
      </p:sp>
      <p:graphicFrame>
        <p:nvGraphicFramePr>
          <p:cNvPr id="3" name="Table 2" descr="Details of previous TA's model structure&#10; HST11: Markov Model with 5 health states &#10;TA274: used Markov model with 8 health states&#10;TA284: used Markov model with 8 health states&#10;TA298: used Markov model with 8 health states">
            <a:extLst>
              <a:ext uri="{FF2B5EF4-FFF2-40B4-BE49-F238E27FC236}">
                <a16:creationId xmlns:a16="http://schemas.microsoft.com/office/drawing/2014/main" id="{82015DE6-AF0C-F8A3-409C-F91E247C8E3F}"/>
              </a:ext>
            </a:extLst>
          </p:cNvPr>
          <p:cNvGraphicFramePr>
            <a:graphicFrameLocks noGrp="1"/>
          </p:cNvGraphicFramePr>
          <p:nvPr>
            <p:extLst>
              <p:ext uri="{D42A27DB-BD31-4B8C-83A1-F6EECF244321}">
                <p14:modId xmlns:p14="http://schemas.microsoft.com/office/powerpoint/2010/main" val="1594971412"/>
              </p:ext>
            </p:extLst>
          </p:nvPr>
        </p:nvGraphicFramePr>
        <p:xfrm>
          <a:off x="343558" y="1046906"/>
          <a:ext cx="11299001" cy="4835660"/>
        </p:xfrm>
        <a:graphic>
          <a:graphicData uri="http://schemas.openxmlformats.org/drawingml/2006/table">
            <a:tbl>
              <a:tblPr firstRow="1" bandRow="1">
                <a:tableStyleId>{073A0DAA-6AF3-43AB-8588-CEC1D06C72B9}</a:tableStyleId>
              </a:tblPr>
              <a:tblGrid>
                <a:gridCol w="3843290">
                  <a:extLst>
                    <a:ext uri="{9D8B030D-6E8A-4147-A177-3AD203B41FA5}">
                      <a16:colId xmlns:a16="http://schemas.microsoft.com/office/drawing/2014/main" val="2981459042"/>
                    </a:ext>
                  </a:extLst>
                </a:gridCol>
                <a:gridCol w="2308690">
                  <a:extLst>
                    <a:ext uri="{9D8B030D-6E8A-4147-A177-3AD203B41FA5}">
                      <a16:colId xmlns:a16="http://schemas.microsoft.com/office/drawing/2014/main" val="2244233531"/>
                    </a:ext>
                  </a:extLst>
                </a:gridCol>
                <a:gridCol w="5147021">
                  <a:extLst>
                    <a:ext uri="{9D8B030D-6E8A-4147-A177-3AD203B41FA5}">
                      <a16:colId xmlns:a16="http://schemas.microsoft.com/office/drawing/2014/main" val="419027397"/>
                    </a:ext>
                  </a:extLst>
                </a:gridCol>
              </a:tblGrid>
              <a:tr h="472175">
                <a:tc>
                  <a:txBody>
                    <a:bodyPr/>
                    <a:lstStyle/>
                    <a:p>
                      <a:pPr marL="0" indent="0" algn="l">
                        <a:lnSpc>
                          <a:spcPct val="150000"/>
                        </a:lnSpc>
                        <a:spcBef>
                          <a:spcPts val="1200"/>
                        </a:spcBef>
                        <a:spcAft>
                          <a:spcPts val="600"/>
                        </a:spcAft>
                        <a:buFont typeface="Arial" panose="020B0604020202020204" pitchFamily="34" charset="0"/>
                        <a:buNone/>
                      </a:pPr>
                      <a:r>
                        <a:rPr lang="en-GB" sz="1600" dirty="0">
                          <a:effectLst/>
                          <a:latin typeface="Lato" panose="020F0502020204030203" pitchFamily="34" charset="0"/>
                        </a:rPr>
                        <a:t>Previous technology appraisal</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marL="0" indent="0" algn="l">
                        <a:lnSpc>
                          <a:spcPct val="150000"/>
                        </a:lnSpc>
                        <a:spcBef>
                          <a:spcPts val="1200"/>
                        </a:spcBef>
                        <a:spcAft>
                          <a:spcPts val="600"/>
                        </a:spcAft>
                        <a:buFont typeface="Arial" panose="020B0604020202020204" pitchFamily="34" charset="0"/>
                        <a:buNone/>
                      </a:pPr>
                      <a:r>
                        <a:rPr lang="en-GB" sz="1600" dirty="0">
                          <a:effectLst/>
                          <a:latin typeface="Lato" panose="020F0502020204030203" pitchFamily="34" charset="0"/>
                        </a:rPr>
                        <a:t>Model Structure</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marL="0" indent="0" algn="l">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Health states</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385379841"/>
                  </a:ext>
                </a:extLst>
              </a:tr>
              <a:tr h="1152527">
                <a:tc>
                  <a:txBody>
                    <a:bodyPr/>
                    <a:lstStyle/>
                    <a:p>
                      <a:pPr marL="0" indent="0">
                        <a:lnSpc>
                          <a:spcPct val="120000"/>
                        </a:lnSpc>
                        <a:spcBef>
                          <a:spcPts val="200"/>
                        </a:spcBef>
                        <a:spcAft>
                          <a:spcPts val="200"/>
                        </a:spcAft>
                        <a:buFont typeface="Arial" panose="020B0604020202020204" pitchFamily="34" charset="0"/>
                        <a:buNone/>
                      </a:pPr>
                      <a:r>
                        <a:rPr lang="en-GB" sz="1600" b="1" dirty="0" err="1">
                          <a:effectLst/>
                          <a:latin typeface="Lato" panose="020F0502020204030203" pitchFamily="34" charset="0"/>
                        </a:rPr>
                        <a:t>Voretigene</a:t>
                      </a:r>
                      <a:r>
                        <a:rPr lang="en-GB" sz="1600" b="1" dirty="0">
                          <a:effectLst/>
                          <a:latin typeface="Lato" panose="020F0502020204030203" pitchFamily="34" charset="0"/>
                        </a:rPr>
                        <a:t> </a:t>
                      </a:r>
                      <a:r>
                        <a:rPr lang="en-GB" sz="1600" b="1" dirty="0" err="1">
                          <a:effectLst/>
                          <a:latin typeface="Lato" panose="020F0502020204030203" pitchFamily="34" charset="0"/>
                        </a:rPr>
                        <a:t>neparvovec</a:t>
                      </a:r>
                      <a:r>
                        <a:rPr lang="en-GB" sz="1600" b="1" dirty="0">
                          <a:effectLst/>
                          <a:latin typeface="Lato" panose="020F0502020204030203" pitchFamily="34" charset="0"/>
                        </a:rPr>
                        <a:t> </a:t>
                      </a:r>
                      <a:r>
                        <a:rPr lang="en-GB" sz="1600" kern="1200" dirty="0">
                          <a:solidFill>
                            <a:schemeClr val="dk1"/>
                          </a:solidFill>
                          <a:effectLst/>
                          <a:latin typeface="Lato" panose="020F0502020204030203" pitchFamily="34" charset="0"/>
                        </a:rPr>
                        <a:t>for treating inherited retinal dystrophies caused by RPE65 gene mutations</a:t>
                      </a:r>
                      <a:endParaRPr lang="en-GB" sz="1600" b="1" dirty="0">
                        <a:effectLst/>
                        <a:latin typeface="Lato" panose="020F0502020204030203" pitchFamily="34" charset="0"/>
                      </a:endParaRPr>
                    </a:p>
                    <a:p>
                      <a:pPr marL="0" indent="0">
                        <a:lnSpc>
                          <a:spcPct val="120000"/>
                        </a:lnSpc>
                        <a:spcBef>
                          <a:spcPts val="200"/>
                        </a:spcBef>
                        <a:spcAft>
                          <a:spcPts val="200"/>
                        </a:spcAft>
                        <a:buFont typeface="Arial" panose="020B0604020202020204" pitchFamily="34" charset="0"/>
                        <a:buNone/>
                      </a:pPr>
                      <a:r>
                        <a:rPr lang="en-GB" sz="1600" b="1" dirty="0">
                          <a:effectLst/>
                          <a:hlinkClick r:id="rId3"/>
                        </a:rPr>
                        <a:t>HST 11</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marL="0" indent="0">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Markov model </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indent="0" algn="l">
                        <a:lnSpc>
                          <a:spcPct val="120000"/>
                        </a:lnSpc>
                        <a:spcBef>
                          <a:spcPts val="200"/>
                        </a:spcBef>
                        <a:spcAft>
                          <a:spcPts val="200"/>
                        </a:spcAft>
                        <a:buFont typeface="Arial" panose="020B0604020202020204" pitchFamily="34" charset="0"/>
                        <a:buNone/>
                      </a:pPr>
                      <a:r>
                        <a:rPr lang="en-GB" sz="1600" dirty="0">
                          <a:effectLst/>
                          <a:latin typeface="Lato" panose="020F0502020204030203" pitchFamily="34" charset="0"/>
                        </a:rPr>
                        <a:t>5 health states designed to capture the progressively severe levels of visual impairment and one absorbing death health state</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extLst>
                  <a:ext uri="{0D108BD9-81ED-4DB2-BD59-A6C34878D82A}">
                    <a16:rowId xmlns:a16="http://schemas.microsoft.com/office/drawing/2014/main" val="1454749289"/>
                  </a:ext>
                </a:extLst>
              </a:tr>
              <a:tr h="820320">
                <a:tc>
                  <a:txBody>
                    <a:bodyPr/>
                    <a:lstStyle/>
                    <a:p>
                      <a:pPr marL="0" indent="0">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Ranibizumab </a:t>
                      </a:r>
                      <a:r>
                        <a:rPr lang="en-GB" sz="1600" b="0" dirty="0">
                          <a:effectLst/>
                          <a:latin typeface="Lato" panose="020F0502020204030203" pitchFamily="34" charset="0"/>
                        </a:rPr>
                        <a:t>for treating diabetic macular oedema </a:t>
                      </a:r>
                      <a:r>
                        <a:rPr lang="en-GB" sz="1600" b="1" dirty="0">
                          <a:effectLst/>
                          <a:latin typeface="Lato" panose="020F0502020204030203" pitchFamily="34" charset="0"/>
                        </a:rPr>
                        <a:t>(</a:t>
                      </a:r>
                      <a:r>
                        <a:rPr lang="en-GB" sz="1600" b="1" dirty="0">
                          <a:effectLst/>
                          <a:latin typeface="Lato" panose="020F0502020204030203" pitchFamily="34" charset="0"/>
                          <a:hlinkClick r:id="rId4"/>
                        </a:rPr>
                        <a:t>TA274)</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marL="0" indent="0">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Markov model </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indent="0" algn="l">
                        <a:lnSpc>
                          <a:spcPct val="120000"/>
                        </a:lnSpc>
                        <a:spcBef>
                          <a:spcPts val="200"/>
                        </a:spcBef>
                        <a:spcAft>
                          <a:spcPts val="200"/>
                        </a:spcAft>
                        <a:buFont typeface="Arial" panose="020B0604020202020204" pitchFamily="34" charset="0"/>
                        <a:buNone/>
                      </a:pPr>
                      <a:r>
                        <a:rPr lang="en-GB" sz="1600" dirty="0">
                          <a:effectLst/>
                          <a:latin typeface="Lato" panose="020F0502020204030203" pitchFamily="34" charset="0"/>
                        </a:rPr>
                        <a:t>8 health states were defined by BCVA in treated eye, rather than both eyes, and used 10-letter categories (with the exception of the best and worst states)</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extLst>
                  <a:ext uri="{0D108BD9-81ED-4DB2-BD59-A6C34878D82A}">
                    <a16:rowId xmlns:a16="http://schemas.microsoft.com/office/drawing/2014/main" val="838423711"/>
                  </a:ext>
                </a:extLst>
              </a:tr>
              <a:tr h="1269122">
                <a:tc>
                  <a:txBody>
                    <a:bodyPr/>
                    <a:lstStyle/>
                    <a:p>
                      <a:pPr marL="0" indent="0">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Ranibizumab </a:t>
                      </a:r>
                      <a:r>
                        <a:rPr lang="en-GB" sz="1600" b="0" dirty="0">
                          <a:effectLst/>
                          <a:latin typeface="Lato" panose="020F0502020204030203" pitchFamily="34" charset="0"/>
                        </a:rPr>
                        <a:t>for treating visual impairment caused by macular oedema secondary to retinal vein occlusion</a:t>
                      </a:r>
                      <a:r>
                        <a:rPr lang="en-GB" sz="1600" b="1" dirty="0">
                          <a:effectLst/>
                          <a:latin typeface="Lato" panose="020F0502020204030203" pitchFamily="34" charset="0"/>
                        </a:rPr>
                        <a:t> (</a:t>
                      </a:r>
                      <a:r>
                        <a:rPr lang="en-GB" sz="1600" b="1" dirty="0">
                          <a:effectLst/>
                          <a:latin typeface="Lato" panose="020F0502020204030203" pitchFamily="34" charset="0"/>
                          <a:hlinkClick r:id="rId5"/>
                        </a:rPr>
                        <a:t>TA 284</a:t>
                      </a:r>
                      <a:r>
                        <a:rPr lang="en-GB" sz="1600" b="1" dirty="0">
                          <a:effectLst/>
                          <a:latin typeface="Lato" panose="020F0502020204030203" pitchFamily="34" charset="0"/>
                        </a:rPr>
                        <a:t>)</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marL="0" indent="0">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Markov model</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indent="0" algn="l">
                        <a:lnSpc>
                          <a:spcPct val="120000"/>
                        </a:lnSpc>
                        <a:spcBef>
                          <a:spcPts val="200"/>
                        </a:spcBef>
                        <a:spcAft>
                          <a:spcPts val="200"/>
                        </a:spcAft>
                        <a:buFont typeface="Arial" panose="020B0604020202020204" pitchFamily="34" charset="0"/>
                        <a:buNone/>
                      </a:pPr>
                      <a:r>
                        <a:rPr lang="en-GB" sz="1600" dirty="0">
                          <a:effectLst/>
                          <a:latin typeface="Lato" panose="020F0502020204030203" pitchFamily="34" charset="0"/>
                        </a:rPr>
                        <a:t>8 health states were bands of 10 EDTRS letters (2 lines) in the better-seeing eye based on the assumption that 2-line changes are clinically significant with a provided Snellen equivalent and one absorbing death health state</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extLst>
                  <a:ext uri="{0D108BD9-81ED-4DB2-BD59-A6C34878D82A}">
                    <a16:rowId xmlns:a16="http://schemas.microsoft.com/office/drawing/2014/main" val="2805898252"/>
                  </a:ext>
                </a:extLst>
              </a:tr>
              <a:tr h="1054997">
                <a:tc>
                  <a:txBody>
                    <a:bodyPr/>
                    <a:lstStyle/>
                    <a:p>
                      <a:pPr marL="0" indent="0">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Ranibizumab </a:t>
                      </a:r>
                      <a:r>
                        <a:rPr lang="en-GB" sz="1600" b="0" dirty="0">
                          <a:effectLst/>
                          <a:latin typeface="Lato" panose="020F0502020204030203" pitchFamily="34" charset="0"/>
                        </a:rPr>
                        <a:t>for treating choroidal neovascularisation associated with pathological myopia </a:t>
                      </a:r>
                      <a:r>
                        <a:rPr lang="en-GB" sz="1600" b="1" dirty="0">
                          <a:effectLst/>
                          <a:latin typeface="Lato" panose="020F0502020204030203" pitchFamily="34" charset="0"/>
                        </a:rPr>
                        <a:t>(T</a:t>
                      </a:r>
                      <a:r>
                        <a:rPr lang="en-GB" sz="1600" b="1" dirty="0">
                          <a:effectLst/>
                          <a:latin typeface="Lato" panose="020F0502020204030203" pitchFamily="34" charset="0"/>
                          <a:hlinkClick r:id="rId6"/>
                        </a:rPr>
                        <a:t>A298</a:t>
                      </a:r>
                      <a:r>
                        <a:rPr lang="en-GB" sz="1600" b="1" dirty="0">
                          <a:effectLst/>
                          <a:latin typeface="Lato" panose="020F0502020204030203" pitchFamily="34" charset="0"/>
                        </a:rPr>
                        <a:t>)</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marL="0" indent="0">
                        <a:lnSpc>
                          <a:spcPct val="120000"/>
                        </a:lnSpc>
                        <a:spcBef>
                          <a:spcPts val="200"/>
                        </a:spcBef>
                        <a:spcAft>
                          <a:spcPts val="200"/>
                        </a:spcAft>
                        <a:buFont typeface="Arial" panose="020B0604020202020204" pitchFamily="34" charset="0"/>
                        <a:buNone/>
                      </a:pPr>
                      <a:r>
                        <a:rPr lang="en-GB" sz="1600" b="1" dirty="0">
                          <a:effectLst/>
                          <a:latin typeface="Lato" panose="020F0502020204030203" pitchFamily="34" charset="0"/>
                        </a:rPr>
                        <a:t>Markov model </a:t>
                      </a: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0" indent="0" algn="l">
                        <a:lnSpc>
                          <a:spcPct val="120000"/>
                        </a:lnSpc>
                        <a:spcBef>
                          <a:spcPts val="200"/>
                        </a:spcBef>
                        <a:spcAft>
                          <a:spcPts val="200"/>
                        </a:spcAft>
                        <a:buFont typeface="Arial" panose="020B0604020202020204" pitchFamily="34" charset="0"/>
                        <a:buNone/>
                      </a:pPr>
                      <a:r>
                        <a:rPr lang="en-GB" sz="1600" dirty="0">
                          <a:effectLst/>
                          <a:latin typeface="Lato" panose="020F0502020204030203" pitchFamily="34" charset="0"/>
                        </a:rPr>
                        <a:t>8 health states defined by a 10-letter range in BCVA in the treated eye, and one absorbing death health state</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extLst>
                  <a:ext uri="{0D108BD9-81ED-4DB2-BD59-A6C34878D82A}">
                    <a16:rowId xmlns:a16="http://schemas.microsoft.com/office/drawing/2014/main" val="1302288923"/>
                  </a:ext>
                </a:extLst>
              </a:tr>
            </a:tbl>
          </a:graphicData>
        </a:graphic>
      </p:graphicFrame>
      <p:sp>
        <p:nvSpPr>
          <p:cNvPr id="2" name="Text Placeholder 13">
            <a:extLst>
              <a:ext uri="{FF2B5EF4-FFF2-40B4-BE49-F238E27FC236}">
                <a16:creationId xmlns:a16="http://schemas.microsoft.com/office/drawing/2014/main" id="{EDFB6717-0390-E74C-CC92-1DF64B77B8B9}"/>
              </a:ext>
            </a:extLst>
          </p:cNvPr>
          <p:cNvSpPr txBox="1">
            <a:spLocks/>
          </p:cNvSpPr>
          <p:nvPr/>
        </p:nvSpPr>
        <p:spPr>
          <a:xfrm>
            <a:off x="1673459" y="6442045"/>
            <a:ext cx="8517289" cy="212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 BCVA, Best-corrected visual acuity; ETDRS, Early Treatment Diabetic Retinopathy Study  </a:t>
            </a:r>
          </a:p>
        </p:txBody>
      </p:sp>
    </p:spTree>
    <p:extLst>
      <p:ext uri="{BB962C8B-B14F-4D97-AF65-F5344CB8AC3E}">
        <p14:creationId xmlns:p14="http://schemas.microsoft.com/office/powerpoint/2010/main" val="3465408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Clinically relevant benefit (CRB) ">
            <a:extLst>
              <a:ext uri="{FF2B5EF4-FFF2-40B4-BE49-F238E27FC236}">
                <a16:creationId xmlns:a16="http://schemas.microsoft.com/office/drawing/2014/main" id="{6FF132B7-9568-3777-C85E-5564C5841C32}"/>
              </a:ext>
            </a:extLst>
          </p:cNvPr>
          <p:cNvSpPr txBox="1">
            <a:spLocks noGrp="1"/>
          </p:cNvSpPr>
          <p:nvPr>
            <p:ph type="title" idx="4294967295"/>
          </p:nvPr>
        </p:nvSpPr>
        <p:spPr>
          <a:xfrm>
            <a:off x="628140" y="172330"/>
            <a:ext cx="11868495" cy="7180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20000"/>
              </a:lnSpc>
              <a:spcBef>
                <a:spcPts val="200"/>
              </a:spcBef>
              <a:spcAft>
                <a:spcPts val="20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Lato" panose="020F0502020204030203" pitchFamily="34" charset="0"/>
                <a:ea typeface="Lato" panose="020F0502020204030203" pitchFamily="34" charset="0"/>
                <a:cs typeface="Lato" panose="020F0502020204030203" pitchFamily="34" charset="0"/>
              </a:rPr>
              <a:t>Clinically relevant benefit (CRB) </a:t>
            </a:r>
          </a:p>
        </p:txBody>
      </p:sp>
      <p:graphicFrame>
        <p:nvGraphicFramePr>
          <p:cNvPr id="3" name="Table 2">
            <a:extLst>
              <a:ext uri="{FF2B5EF4-FFF2-40B4-BE49-F238E27FC236}">
                <a16:creationId xmlns:a16="http://schemas.microsoft.com/office/drawing/2014/main" id="{82015DE6-AF0C-F8A3-409C-F91E247C8E3F}"/>
              </a:ext>
            </a:extLst>
          </p:cNvPr>
          <p:cNvGraphicFramePr>
            <a:graphicFrameLocks noGrp="1"/>
          </p:cNvGraphicFramePr>
          <p:nvPr>
            <p:extLst>
              <p:ext uri="{D42A27DB-BD31-4B8C-83A1-F6EECF244321}">
                <p14:modId xmlns:p14="http://schemas.microsoft.com/office/powerpoint/2010/main" val="3900533679"/>
              </p:ext>
            </p:extLst>
          </p:nvPr>
        </p:nvGraphicFramePr>
        <p:xfrm>
          <a:off x="628141" y="1117343"/>
          <a:ext cx="10884986" cy="4132425"/>
        </p:xfrm>
        <a:graphic>
          <a:graphicData uri="http://schemas.openxmlformats.org/drawingml/2006/table">
            <a:tbl>
              <a:tblPr firstRow="1" bandRow="1">
                <a:tableStyleId>{073A0DAA-6AF3-43AB-8588-CEC1D06C72B9}</a:tableStyleId>
              </a:tblPr>
              <a:tblGrid>
                <a:gridCol w="2719220">
                  <a:extLst>
                    <a:ext uri="{9D8B030D-6E8A-4147-A177-3AD203B41FA5}">
                      <a16:colId xmlns:a16="http://schemas.microsoft.com/office/drawing/2014/main" val="2981459042"/>
                    </a:ext>
                  </a:extLst>
                </a:gridCol>
                <a:gridCol w="8165766">
                  <a:extLst>
                    <a:ext uri="{9D8B030D-6E8A-4147-A177-3AD203B41FA5}">
                      <a16:colId xmlns:a16="http://schemas.microsoft.com/office/drawing/2014/main" val="419027397"/>
                    </a:ext>
                  </a:extLst>
                </a:gridCol>
              </a:tblGrid>
              <a:tr h="585053">
                <a:tc>
                  <a:txBody>
                    <a:bodyPr/>
                    <a:lstStyle/>
                    <a:p>
                      <a:pPr algn="ctr">
                        <a:lnSpc>
                          <a:spcPct val="150000"/>
                        </a:lnSpc>
                        <a:spcBef>
                          <a:spcPts val="1200"/>
                        </a:spcBef>
                        <a:spcAft>
                          <a:spcPts val="600"/>
                        </a:spcAft>
                      </a:pPr>
                      <a:r>
                        <a:rPr lang="en-GB" sz="1600" dirty="0">
                          <a:effectLst/>
                          <a:latin typeface="Lato" panose="020F0502020204030203" pitchFamily="34" charset="0"/>
                        </a:rPr>
                        <a:t>Outcome</a:t>
                      </a:r>
                      <a:endParaRPr lang="en-GB" sz="16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tc>
                  <a:txBody>
                    <a:bodyPr/>
                    <a:lstStyle/>
                    <a:p>
                      <a:pPr algn="ctr">
                        <a:lnSpc>
                          <a:spcPct val="120000"/>
                        </a:lnSpc>
                        <a:spcBef>
                          <a:spcPts val="200"/>
                        </a:spcBef>
                        <a:spcAft>
                          <a:spcPts val="200"/>
                        </a:spcAft>
                      </a:pPr>
                      <a:endParaRPr lang="en-GB" sz="16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1385379841"/>
                  </a:ext>
                </a:extLst>
              </a:tr>
              <a:tr h="3547372">
                <a:tc>
                  <a:txBody>
                    <a:bodyPr/>
                    <a:lstStyle/>
                    <a:p>
                      <a:pPr>
                        <a:lnSpc>
                          <a:spcPct val="120000"/>
                        </a:lnSpc>
                        <a:spcBef>
                          <a:spcPts val="200"/>
                        </a:spcBef>
                        <a:spcAft>
                          <a:spcPts val="200"/>
                        </a:spcAft>
                      </a:pPr>
                      <a:r>
                        <a:rPr lang="en-GB" sz="2000" b="1" dirty="0">
                          <a:effectLst/>
                          <a:latin typeface="Lato" panose="020F0502020204030203" pitchFamily="34" charset="0"/>
                        </a:rPr>
                        <a:t>Clinically relevant benefit (CRB) </a:t>
                      </a:r>
                      <a:endParaRPr lang="en-GB" sz="2000" b="1"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tc>
                <a:tc>
                  <a:txBody>
                    <a:bodyPr/>
                    <a:lstStyle/>
                    <a:p>
                      <a:pPr marL="342900" indent="-342900" algn="l">
                        <a:lnSpc>
                          <a:spcPct val="120000"/>
                        </a:lnSpc>
                        <a:spcBef>
                          <a:spcPts val="200"/>
                        </a:spcBef>
                        <a:spcAft>
                          <a:spcPts val="200"/>
                        </a:spcAft>
                        <a:buFont typeface="Arial" panose="020B0604020202020204" pitchFamily="34" charset="0"/>
                        <a:buChar char="•"/>
                      </a:pPr>
                      <a:r>
                        <a:rPr lang="en-GB" sz="2000" dirty="0">
                          <a:effectLst/>
                          <a:latin typeface="Lato" panose="020F0502020204030203" pitchFamily="34" charset="0"/>
                        </a:rPr>
                        <a:t>Includes both clinically relevant recovery (CRR) and clinically relevant stabilisation (CRS) of VA</a:t>
                      </a:r>
                    </a:p>
                    <a:p>
                      <a:pPr marL="342900" lvl="0" indent="-342900" algn="l">
                        <a:lnSpc>
                          <a:spcPct val="120000"/>
                        </a:lnSpc>
                        <a:spcBef>
                          <a:spcPts val="200"/>
                        </a:spcBef>
                        <a:spcAft>
                          <a:spcPts val="200"/>
                        </a:spcAft>
                        <a:buFont typeface="Arial" panose="020B0604020202020204" pitchFamily="34" charset="0"/>
                        <a:buChar char="•"/>
                      </a:pPr>
                      <a:r>
                        <a:rPr lang="en-GB" sz="2000" dirty="0">
                          <a:effectLst/>
                          <a:latin typeface="Lato" panose="020F0502020204030203" pitchFamily="34" charset="0"/>
                        </a:rPr>
                        <a:t>CRR was defined as improvement of at least </a:t>
                      </a:r>
                      <a:r>
                        <a:rPr lang="en-GB" sz="2000" dirty="0" err="1">
                          <a:effectLst/>
                          <a:latin typeface="Lato" panose="020F0502020204030203" pitchFamily="34" charset="0"/>
                        </a:rPr>
                        <a:t>logMAR</a:t>
                      </a:r>
                      <a:r>
                        <a:rPr lang="en-GB" sz="2000" dirty="0">
                          <a:effectLst/>
                          <a:latin typeface="Lato" panose="020F0502020204030203" pitchFamily="34" charset="0"/>
                        </a:rPr>
                        <a:t> 0.2 (equal to two lines of readable letters on a </a:t>
                      </a:r>
                      <a:r>
                        <a:rPr lang="en-GB" sz="2000" dirty="0" err="1">
                          <a:effectLst/>
                          <a:latin typeface="Lato" panose="020F0502020204030203" pitchFamily="34" charset="0"/>
                        </a:rPr>
                        <a:t>logMAR</a:t>
                      </a:r>
                      <a:r>
                        <a:rPr lang="en-GB" sz="2000" dirty="0">
                          <a:effectLst/>
                          <a:latin typeface="Lato" panose="020F0502020204030203" pitchFamily="34" charset="0"/>
                        </a:rPr>
                        <a:t> chart) for people with “on-chart” VA at baseline, </a:t>
                      </a:r>
                    </a:p>
                    <a:p>
                      <a:pPr marL="0" lvl="0" indent="0" algn="ctr">
                        <a:lnSpc>
                          <a:spcPct val="120000"/>
                        </a:lnSpc>
                        <a:spcBef>
                          <a:spcPts val="200"/>
                        </a:spcBef>
                        <a:spcAft>
                          <a:spcPts val="200"/>
                        </a:spcAft>
                        <a:buFont typeface="Arial" panose="020B0604020202020204" pitchFamily="34" charset="0"/>
                        <a:buNone/>
                      </a:pPr>
                      <a:r>
                        <a:rPr lang="en-GB" sz="2000" dirty="0">
                          <a:effectLst/>
                          <a:latin typeface="Lato" panose="020F0502020204030203" pitchFamily="34" charset="0"/>
                        </a:rPr>
                        <a:t>or </a:t>
                      </a:r>
                    </a:p>
                    <a:p>
                      <a:pPr marL="342900" lvl="0" indent="-342900" algn="l">
                        <a:lnSpc>
                          <a:spcPct val="120000"/>
                        </a:lnSpc>
                        <a:spcBef>
                          <a:spcPts val="200"/>
                        </a:spcBef>
                        <a:spcAft>
                          <a:spcPts val="200"/>
                        </a:spcAft>
                        <a:buFont typeface="Arial" panose="020B0604020202020204" pitchFamily="34" charset="0"/>
                        <a:buChar char="•"/>
                      </a:pPr>
                      <a:r>
                        <a:rPr lang="en-GB" sz="2000" dirty="0">
                          <a:effectLst/>
                          <a:latin typeface="Lato" panose="020F0502020204030203" pitchFamily="34" charset="0"/>
                        </a:rPr>
                        <a:t>an improvement from “off-chart” VA to at least </a:t>
                      </a:r>
                      <a:r>
                        <a:rPr lang="en-GB" sz="2000" dirty="0" err="1">
                          <a:effectLst/>
                          <a:latin typeface="Lato" panose="020F0502020204030203" pitchFamily="34" charset="0"/>
                        </a:rPr>
                        <a:t>logMAR</a:t>
                      </a:r>
                      <a:r>
                        <a:rPr lang="en-GB" sz="2000" dirty="0">
                          <a:effectLst/>
                          <a:latin typeface="Lato" panose="020F0502020204030203" pitchFamily="34" charset="0"/>
                        </a:rPr>
                        <a:t> 1.6 (equal to one line on-chart) for people with off-chart VA at baseline.</a:t>
                      </a:r>
                      <a:endParaRPr lang="en-GB" sz="2000" dirty="0">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tc>
                <a:extLst>
                  <a:ext uri="{0D108BD9-81ED-4DB2-BD59-A6C34878D82A}">
                    <a16:rowId xmlns:a16="http://schemas.microsoft.com/office/drawing/2014/main" val="3229380527"/>
                  </a:ext>
                </a:extLst>
              </a:tr>
            </a:tbl>
          </a:graphicData>
        </a:graphic>
      </p:graphicFrame>
      <p:sp>
        <p:nvSpPr>
          <p:cNvPr id="2" name="Text Placeholder 13">
            <a:extLst>
              <a:ext uri="{FF2B5EF4-FFF2-40B4-BE49-F238E27FC236}">
                <a16:creationId xmlns:a16="http://schemas.microsoft.com/office/drawing/2014/main" id="{A2A09426-5590-BA0A-2282-D6BD7AABF5AE}"/>
              </a:ext>
            </a:extLst>
          </p:cNvPr>
          <p:cNvSpPr txBox="1">
            <a:spLocks/>
          </p:cNvSpPr>
          <p:nvPr/>
        </p:nvSpPr>
        <p:spPr>
          <a:xfrm>
            <a:off x="1673459" y="6442045"/>
            <a:ext cx="8517289" cy="212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 VA, visual acuity</a:t>
            </a:r>
          </a:p>
        </p:txBody>
      </p:sp>
    </p:spTree>
    <p:extLst>
      <p:ext uri="{BB962C8B-B14F-4D97-AF65-F5344CB8AC3E}">
        <p14:creationId xmlns:p14="http://schemas.microsoft.com/office/powerpoint/2010/main" val="4272893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NICE [insert year]. All rights reserved. Subject to </a:t>
            </a:r>
            <a:r>
              <a:rPr lang="en-GB" dirty="0">
                <a:hlinkClick r:id="rId3">
                  <a:extLst>
                    <a:ext uri="{A12FA001-AC4F-418D-AE19-62706E023703}">
                      <ahyp:hlinkClr xmlns:ahyp="http://schemas.microsoft.com/office/drawing/2018/hyperlinkcolor" val="tx"/>
                    </a:ext>
                  </a:extLst>
                </a:hlinkClick>
              </a:rPr>
              <a:t>Notice of rights</a:t>
            </a:r>
            <a:r>
              <a:rPr lang="en-GB" dirty="0"/>
              <a:t>. </a:t>
            </a:r>
            <a:endParaRPr lang="en-US" dirty="0"/>
          </a:p>
        </p:txBody>
      </p:sp>
    </p:spTree>
    <p:extLst>
      <p:ext uri="{BB962C8B-B14F-4D97-AF65-F5344CB8AC3E}">
        <p14:creationId xmlns:p14="http://schemas.microsoft.com/office/powerpoint/2010/main" val="386710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a:xfrm>
            <a:off x="348528" y="106366"/>
            <a:ext cx="11311825" cy="592817"/>
          </a:xfrm>
        </p:spPr>
        <p:txBody>
          <a:bodyPr>
            <a:noAutofit/>
          </a:bodyPr>
          <a:lstStyle/>
          <a:p>
            <a:r>
              <a:rPr lang="en-GB" dirty="0"/>
              <a:t>Patient perspectives</a:t>
            </a:r>
            <a:br>
              <a:rPr lang="en-GB" dirty="0"/>
            </a:br>
            <a:endParaRPr lang="en-GB" dirty="0"/>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348527" y="565470"/>
            <a:ext cx="11120932" cy="592817"/>
          </a:xfrm>
        </p:spPr>
        <p:txBody>
          <a:bodyPr/>
          <a:lstStyle/>
          <a:p>
            <a:r>
              <a:rPr lang="en-GB" sz="2000" b="1" dirty="0"/>
              <a:t>Submissions from LHON society</a:t>
            </a:r>
          </a:p>
        </p:txBody>
      </p:sp>
      <p:sp>
        <p:nvSpPr>
          <p:cNvPr id="5" name="Text Placeholder 5" descr="Patient perspective of living with Leber's hereditary optic neuropathy, their experience, unmet need with current treatments and their view of idebenone.">
            <a:extLst>
              <a:ext uri="{FF2B5EF4-FFF2-40B4-BE49-F238E27FC236}">
                <a16:creationId xmlns:a16="http://schemas.microsoft.com/office/drawing/2014/main" id="{AC356B50-64E6-C7C4-72B1-1B47BCF5A9D5}"/>
              </a:ext>
            </a:extLst>
          </p:cNvPr>
          <p:cNvSpPr txBox="1">
            <a:spLocks/>
          </p:cNvSpPr>
          <p:nvPr/>
        </p:nvSpPr>
        <p:spPr>
          <a:xfrm>
            <a:off x="190005" y="1022572"/>
            <a:ext cx="11929869" cy="5452686"/>
          </a:xfrm>
          <a:prstGeom prst="rect">
            <a:avLst/>
          </a:prstGeom>
          <a:solidFill>
            <a:srgbClr val="FFFFFF"/>
          </a:solidFill>
          <a:ln w="12700">
            <a:solidFill>
              <a:schemeClr val="accent1"/>
            </a:solidFill>
          </a:ln>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b="1" dirty="0"/>
              <a:t>Living with LHON</a:t>
            </a:r>
          </a:p>
          <a:p>
            <a:pPr marL="342900" indent="-342900">
              <a:lnSpc>
                <a:spcPct val="100000"/>
              </a:lnSpc>
              <a:spcBef>
                <a:spcPts val="600"/>
              </a:spcBef>
              <a:buFont typeface="Arial" panose="020B0604020202020204" pitchFamily="34" charset="0"/>
              <a:buChar char="•"/>
            </a:pPr>
            <a:r>
              <a:rPr lang="en-GB" dirty="0"/>
              <a:t>Rare genetic disorder that has a significant impact on those living with LHON and their carers </a:t>
            </a:r>
          </a:p>
          <a:p>
            <a:pPr marL="342900" indent="-342900">
              <a:lnSpc>
                <a:spcPct val="100000"/>
              </a:lnSpc>
              <a:spcBef>
                <a:spcPts val="600"/>
              </a:spcBef>
              <a:buFont typeface="Arial" panose="020B0604020202020204" pitchFamily="34" charset="0"/>
              <a:buChar char="•"/>
            </a:pPr>
            <a:r>
              <a:rPr lang="en-GB" dirty="0"/>
              <a:t>People experience a rapid onset of vision loss, most meet the legal criteria for blindness within 1 year, remaining chronically visually impaired without any spontaneous improvement</a:t>
            </a:r>
          </a:p>
          <a:p>
            <a:pPr marL="342900" indent="-342900">
              <a:lnSpc>
                <a:spcPct val="100000"/>
              </a:lnSpc>
              <a:spcBef>
                <a:spcPts val="600"/>
              </a:spcBef>
              <a:buFont typeface="Arial" panose="020B0604020202020204" pitchFamily="34" charset="0"/>
              <a:buChar char="•"/>
            </a:pPr>
            <a:r>
              <a:rPr lang="en-GB" dirty="0"/>
              <a:t>Progression of vision loss varies among individuals, people experience grief, frustration, anxiety, depression, unable to drive, experience difficulties in daily activities such as mobility, self-care and having relationship</a:t>
            </a:r>
          </a:p>
          <a:p>
            <a:pPr>
              <a:lnSpc>
                <a:spcPct val="100000"/>
              </a:lnSpc>
              <a:spcBef>
                <a:spcPts val="600"/>
              </a:spcBef>
            </a:pPr>
            <a:r>
              <a:rPr lang="en-GB" b="1" dirty="0"/>
              <a:t>Unmet need</a:t>
            </a:r>
          </a:p>
          <a:p>
            <a:pPr marL="285750" indent="-285750">
              <a:lnSpc>
                <a:spcPct val="100000"/>
              </a:lnSpc>
              <a:spcBef>
                <a:spcPts val="600"/>
              </a:spcBef>
              <a:buFont typeface="Arial" panose="020B0604020202020204" pitchFamily="34" charset="0"/>
              <a:buChar char="•"/>
            </a:pPr>
            <a:r>
              <a:rPr lang="en-GB" dirty="0"/>
              <a:t>Huge unmet need, no treatments available and current care is limited to basic sight check-ups with little support</a:t>
            </a:r>
          </a:p>
          <a:p>
            <a:pPr marL="285750" indent="-285750">
              <a:lnSpc>
                <a:spcPct val="100000"/>
              </a:lnSpc>
              <a:spcBef>
                <a:spcPts val="600"/>
              </a:spcBef>
              <a:buFont typeface="Arial" panose="020B0604020202020204" pitchFamily="34" charset="0"/>
              <a:buChar char="•"/>
            </a:pPr>
            <a:r>
              <a:rPr lang="en-GB" dirty="0"/>
              <a:t>People living in England have no access to treatment. In Wales and Scotland, NHS provide active treatment with idebenone</a:t>
            </a:r>
          </a:p>
          <a:p>
            <a:pPr>
              <a:lnSpc>
                <a:spcPct val="100000"/>
              </a:lnSpc>
              <a:spcBef>
                <a:spcPts val="600"/>
              </a:spcBef>
            </a:pPr>
            <a:r>
              <a:rPr lang="en-GB" b="1" dirty="0"/>
              <a:t>Idebenone</a:t>
            </a:r>
          </a:p>
          <a:p>
            <a:pPr marL="285750" indent="-285750">
              <a:lnSpc>
                <a:spcPct val="100000"/>
              </a:lnSpc>
              <a:spcBef>
                <a:spcPts val="600"/>
              </a:spcBef>
              <a:buFont typeface="Arial" panose="020B0604020202020204" pitchFamily="34" charset="0"/>
              <a:buChar char="•"/>
            </a:pPr>
            <a:r>
              <a:rPr lang="en-GB" dirty="0"/>
              <a:t>People with LHON and their carers consider that idebenone has advantages, no side effects, will reduce levels of anxiety and depression and can improve their quality of life</a:t>
            </a:r>
          </a:p>
        </p:txBody>
      </p:sp>
      <p:sp>
        <p:nvSpPr>
          <p:cNvPr id="2" name="Speech Bubble: Rectangle with Corners Rounded 1" descr="Patient quotation">
            <a:extLst>
              <a:ext uri="{FF2B5EF4-FFF2-40B4-BE49-F238E27FC236}">
                <a16:creationId xmlns:a16="http://schemas.microsoft.com/office/drawing/2014/main" id="{2DEB8A68-FF54-A830-6236-C4F866EE7A8B}"/>
              </a:ext>
              <a:ext uri="{C183D7F6-B498-43B3-948B-1728B52AA6E4}">
                <adec:decorative xmlns:adec="http://schemas.microsoft.com/office/drawing/2017/decorative" val="0"/>
              </a:ext>
            </a:extLst>
          </p:cNvPr>
          <p:cNvSpPr/>
          <p:nvPr/>
        </p:nvSpPr>
        <p:spPr>
          <a:xfrm>
            <a:off x="72126" y="5593277"/>
            <a:ext cx="4509626" cy="1248045"/>
          </a:xfrm>
          <a:prstGeom prst="wedgeRoundRectCallout">
            <a:avLst>
              <a:gd name="adj1" fmla="val -17785"/>
              <a:gd name="adj2" fmla="val 50428"/>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effectLst/>
                <a:latin typeface="Times New Roman" panose="02020603050405020304" pitchFamily="18" charset="0"/>
                <a:ea typeface="Times New Roman" panose="02020603050405020304" pitchFamily="18" charset="0"/>
                <a:cs typeface="Lato" panose="020F0502020204030203" pitchFamily="34" charset="0"/>
              </a:rPr>
              <a:t>“</a:t>
            </a:r>
            <a:r>
              <a:rPr lang="en-GB" i="1" dirty="0">
                <a:latin typeface="Lato" panose="020F0502020204030203" pitchFamily="34" charset="0"/>
                <a:ea typeface="Lato" panose="020F0502020204030203" pitchFamily="34" charset="0"/>
                <a:cs typeface="Lato" panose="020F0502020204030203" pitchFamily="34" charset="0"/>
              </a:rPr>
              <a:t>My vision loss happened over 2 weeks, I could see perfectly well and then, I couldn’t. It was devastating. I couldn’t do my job, my whole life was turned upside down</a:t>
            </a:r>
            <a:r>
              <a:rPr lang="en-GB" i="1" dirty="0">
                <a:solidFill>
                  <a:schemeClr val="bg1"/>
                </a:solidFill>
                <a:effectLst/>
                <a:latin typeface="Lato" panose="020F0502020204030203" pitchFamily="34" charset="0"/>
                <a:ea typeface="Lato" panose="020F0502020204030203" pitchFamily="34" charset="0"/>
                <a:cs typeface="Lato" panose="020F0502020204030203" pitchFamily="34" charset="0"/>
              </a:rPr>
              <a:t>”</a:t>
            </a:r>
            <a:endParaRPr kumimoji="0" lang="en-GB" b="0" i="1"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 name="Speech Bubble: Rectangle with Corners Rounded 2" descr="Patient quotation">
            <a:extLst>
              <a:ext uri="{FF2B5EF4-FFF2-40B4-BE49-F238E27FC236}">
                <a16:creationId xmlns:a16="http://schemas.microsoft.com/office/drawing/2014/main" id="{E6358CEE-D141-290A-52BD-C3E1B2910434}"/>
              </a:ext>
              <a:ext uri="{C183D7F6-B498-43B3-948B-1728B52AA6E4}">
                <adec:decorative xmlns:adec="http://schemas.microsoft.com/office/drawing/2017/decorative" val="0"/>
              </a:ext>
            </a:extLst>
          </p:cNvPr>
          <p:cNvSpPr/>
          <p:nvPr/>
        </p:nvSpPr>
        <p:spPr>
          <a:xfrm>
            <a:off x="8399043" y="5593276"/>
            <a:ext cx="3720831" cy="1264723"/>
          </a:xfrm>
          <a:prstGeom prst="wedgeRoundRectCallout">
            <a:avLst>
              <a:gd name="adj1" fmla="val -17785"/>
              <a:gd name="adj2" fmla="val 50428"/>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i="1" dirty="0">
                <a:effectLst/>
                <a:latin typeface="Lato" panose="020F0502020204030203" pitchFamily="34" charset="0"/>
                <a:ea typeface="Lato" panose="020F0502020204030203" pitchFamily="34" charset="0"/>
                <a:cs typeface="Lato" panose="020F0502020204030203" pitchFamily="34" charset="0"/>
              </a:rPr>
              <a:t>“</a:t>
            </a:r>
            <a:r>
              <a:rPr lang="en-GB" i="1" dirty="0">
                <a:solidFill>
                  <a:schemeClr val="bg1"/>
                </a:solidFill>
                <a:effectLst/>
                <a:latin typeface="Lato" panose="020F0502020204030203" pitchFamily="34" charset="0"/>
                <a:ea typeface="Lato" panose="020F0502020204030203" pitchFamily="34" charset="0"/>
                <a:cs typeface="Lato" panose="020F0502020204030203" pitchFamily="34" charset="0"/>
              </a:rPr>
              <a:t>Our child has had full return of sight; we have another child currently on the drug and his sight is improving all the time”</a:t>
            </a:r>
            <a:endParaRPr kumimoji="0" lang="en-GB" b="0" i="1"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4" name="Text Placeholder 13">
            <a:extLst>
              <a:ext uri="{FF2B5EF4-FFF2-40B4-BE49-F238E27FC236}">
                <a16:creationId xmlns:a16="http://schemas.microsoft.com/office/drawing/2014/main" id="{6F24499E-424C-9839-EEAB-606B5CFCA5B5}"/>
              </a:ext>
            </a:extLst>
          </p:cNvPr>
          <p:cNvSpPr txBox="1">
            <a:spLocks/>
          </p:cNvSpPr>
          <p:nvPr/>
        </p:nvSpPr>
        <p:spPr>
          <a:xfrm>
            <a:off x="4581752" y="6421021"/>
            <a:ext cx="4509626" cy="4090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LHON, Leber’s hereditary optic neuropathy</a:t>
            </a:r>
          </a:p>
        </p:txBody>
      </p:sp>
    </p:spTree>
    <p:extLst>
      <p:ext uri="{BB962C8B-B14F-4D97-AF65-F5344CB8AC3E}">
        <p14:creationId xmlns:p14="http://schemas.microsoft.com/office/powerpoint/2010/main" val="2294522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19EA6-0E08-5CE3-F4FF-008410BA032F}"/>
              </a:ext>
            </a:extLst>
          </p:cNvPr>
          <p:cNvSpPr>
            <a:spLocks noGrp="1"/>
          </p:cNvSpPr>
          <p:nvPr>
            <p:ph type="title"/>
          </p:nvPr>
        </p:nvSpPr>
        <p:spPr>
          <a:xfrm>
            <a:off x="82733" y="139020"/>
            <a:ext cx="11250785" cy="592817"/>
          </a:xfrm>
        </p:spPr>
        <p:txBody>
          <a:bodyPr/>
          <a:lstStyle/>
          <a:p>
            <a:r>
              <a:rPr lang="en-GB" dirty="0"/>
              <a:t>Clinical perspectives</a:t>
            </a:r>
          </a:p>
        </p:txBody>
      </p:sp>
      <p:sp>
        <p:nvSpPr>
          <p:cNvPr id="3" name="Text Placeholder 2" descr="Clinical perspective of living with Leber's hereditary optic neuropathy, their experience, unmet need with current treatments and their view of idebenone.">
            <a:extLst>
              <a:ext uri="{FF2B5EF4-FFF2-40B4-BE49-F238E27FC236}">
                <a16:creationId xmlns:a16="http://schemas.microsoft.com/office/drawing/2014/main" id="{E38389B9-510B-6F97-4480-E1F3FC4CB65F}"/>
              </a:ext>
            </a:extLst>
          </p:cNvPr>
          <p:cNvSpPr>
            <a:spLocks noGrp="1"/>
          </p:cNvSpPr>
          <p:nvPr>
            <p:ph type="body" sz="quarter" idx="12"/>
          </p:nvPr>
        </p:nvSpPr>
        <p:spPr>
          <a:xfrm>
            <a:off x="231881" y="1226128"/>
            <a:ext cx="11598326" cy="5196443"/>
          </a:xfrm>
          <a:solidFill>
            <a:srgbClr val="FFFFFF"/>
          </a:solidFill>
          <a:ln>
            <a:solidFill>
              <a:schemeClr val="accent1"/>
            </a:solidFill>
          </a:ln>
        </p:spPr>
        <p:txBody>
          <a:bodyPr/>
          <a:lstStyle/>
          <a:p>
            <a:r>
              <a:rPr lang="en-GB" b="1" dirty="0"/>
              <a:t> Submission from Royal College of Ophthalmologists (RCOphth)</a:t>
            </a:r>
          </a:p>
          <a:p>
            <a:r>
              <a:rPr lang="en-GB" b="1" dirty="0"/>
              <a:t>Aim of treatment </a:t>
            </a:r>
          </a:p>
          <a:p>
            <a:pPr marL="285750" indent="-285750">
              <a:buFont typeface="Arial" panose="020B0604020202020204" pitchFamily="34" charset="0"/>
              <a:buChar char="•"/>
            </a:pPr>
            <a:r>
              <a:rPr lang="en-GB" dirty="0"/>
              <a:t>Recovery of the vision or preventing vision from getting worse or stabilisation</a:t>
            </a:r>
          </a:p>
          <a:p>
            <a:r>
              <a:rPr lang="en-GB" b="1" dirty="0"/>
              <a:t>Unmet need/current treatment options</a:t>
            </a:r>
          </a:p>
          <a:p>
            <a:pPr marL="285750" indent="-285750">
              <a:buFont typeface="Arial" panose="020B0604020202020204" pitchFamily="34" charset="0"/>
              <a:buChar char="•"/>
            </a:pPr>
            <a:r>
              <a:rPr lang="en-GB" dirty="0"/>
              <a:t>Causes severe bilateral visual loss due to selective loss of retinal ganglion cells &amp; optic nerve degeneration</a:t>
            </a:r>
          </a:p>
          <a:p>
            <a:pPr marL="285750" indent="-285750">
              <a:buFont typeface="Arial" panose="020B0604020202020204" pitchFamily="34" charset="0"/>
              <a:buChar char="•"/>
            </a:pPr>
            <a:r>
              <a:rPr lang="en-GB" dirty="0"/>
              <a:t>Prognosis is poor with most people remaining within the legal criteria for blindness (severely sight impaired)</a:t>
            </a:r>
          </a:p>
          <a:p>
            <a:pPr marL="285750" indent="-285750">
              <a:buFont typeface="Arial" panose="020B0604020202020204" pitchFamily="34" charset="0"/>
              <a:buChar char="•"/>
            </a:pPr>
            <a:r>
              <a:rPr lang="en-GB" dirty="0"/>
              <a:t>No approved treatment, idebenone only approved treatment that has shown to be beneficial</a:t>
            </a:r>
          </a:p>
          <a:p>
            <a:r>
              <a:rPr lang="en-GB" b="1" dirty="0"/>
              <a:t>Idebenone</a:t>
            </a:r>
          </a:p>
          <a:p>
            <a:pPr marL="285750" indent="-285750">
              <a:buFont typeface="Arial" panose="020B0604020202020204" pitchFamily="34" charset="0"/>
              <a:buChar char="•"/>
            </a:pPr>
            <a:r>
              <a:rPr lang="en-GB" dirty="0"/>
              <a:t>Visual benefit from idebenone expected to have a significant positive impact on quality of life</a:t>
            </a:r>
          </a:p>
          <a:p>
            <a:pPr marL="285750" indent="-285750">
              <a:buFont typeface="Arial" panose="020B0604020202020204" pitchFamily="34" charset="0"/>
              <a:buChar char="•"/>
            </a:pPr>
            <a:r>
              <a:rPr lang="en-GB" dirty="0"/>
              <a:t>Idebenone is safe and well tolerated, approximately 50% achieve clinically relevant benefits with idebenone</a:t>
            </a:r>
          </a:p>
          <a:p>
            <a:r>
              <a:rPr lang="en-GB" b="1" dirty="0"/>
              <a:t>Other issues</a:t>
            </a:r>
          </a:p>
          <a:p>
            <a:pPr marL="285750" indent="-285750">
              <a:buFont typeface="Arial" panose="020B0604020202020204" pitchFamily="34" charset="0"/>
              <a:buChar char="•"/>
            </a:pPr>
            <a:r>
              <a:rPr lang="en-GB" dirty="0"/>
              <a:t> People in England do not have access to idebenone, unlike people in rest of UK, creating disparity</a:t>
            </a:r>
          </a:p>
        </p:txBody>
      </p:sp>
      <p:sp>
        <p:nvSpPr>
          <p:cNvPr id="4" name="Text Placeholder 5">
            <a:extLst>
              <a:ext uri="{FF2B5EF4-FFF2-40B4-BE49-F238E27FC236}">
                <a16:creationId xmlns:a16="http://schemas.microsoft.com/office/drawing/2014/main" id="{0357EE4E-1720-0625-F295-A058063D7148}"/>
              </a:ext>
            </a:extLst>
          </p:cNvPr>
          <p:cNvSpPr txBox="1">
            <a:spLocks/>
          </p:cNvSpPr>
          <p:nvPr/>
        </p:nvSpPr>
        <p:spPr>
          <a:xfrm>
            <a:off x="147660" y="633311"/>
            <a:ext cx="11120932" cy="592817"/>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t>Devastating disease that cause blindness in children and young adults</a:t>
            </a:r>
          </a:p>
        </p:txBody>
      </p:sp>
    </p:spTree>
    <p:extLst>
      <p:ext uri="{BB962C8B-B14F-4D97-AF65-F5344CB8AC3E}">
        <p14:creationId xmlns:p14="http://schemas.microsoft.com/office/powerpoint/2010/main" val="319639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222203" y="409091"/>
            <a:ext cx="11424865" cy="592817"/>
          </a:xfrm>
        </p:spPr>
        <p:txBody>
          <a:bodyPr/>
          <a:lstStyle/>
          <a:p>
            <a:r>
              <a:rPr lang="en-GB" dirty="0"/>
              <a:t>Idebenone (Raxone, Chiesi)</a:t>
            </a:r>
          </a:p>
        </p:txBody>
      </p:sp>
      <p:sp>
        <p:nvSpPr>
          <p:cNvPr id="5" name="TextBox 4">
            <a:extLst>
              <a:ext uri="{FF2B5EF4-FFF2-40B4-BE49-F238E27FC236}">
                <a16:creationId xmlns:a16="http://schemas.microsoft.com/office/drawing/2014/main" id="{F17B9890-B184-B35C-5298-5E15BE99D9AF}"/>
              </a:ext>
            </a:extLst>
          </p:cNvPr>
          <p:cNvSpPr txBox="1"/>
          <p:nvPr/>
        </p:nvSpPr>
        <p:spPr>
          <a:xfrm>
            <a:off x="329779" y="1298317"/>
            <a:ext cx="11317289" cy="369332"/>
          </a:xfrm>
          <a:prstGeom prst="rect">
            <a:avLst/>
          </a:prstGeom>
          <a:noFill/>
        </p:spPr>
        <p:txBody>
          <a:bodyPr wrap="square" rtlCol="0">
            <a:spAutoFit/>
          </a:bodyPr>
          <a:lstStyle/>
          <a:p>
            <a:r>
              <a:rPr lang="en-GB" dirty="0">
                <a:latin typeface="Lato" panose="020F0502020204030203" pitchFamily="34" charset="0"/>
              </a:rPr>
              <a:t>Table: Technology details </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39596020"/>
              </p:ext>
            </p:extLst>
          </p:nvPr>
        </p:nvGraphicFramePr>
        <p:xfrm>
          <a:off x="437356" y="1717963"/>
          <a:ext cx="11317288" cy="3927155"/>
        </p:xfrm>
        <a:graphic>
          <a:graphicData uri="http://schemas.openxmlformats.org/drawingml/2006/table">
            <a:tbl>
              <a:tblPr firstRow="1" firstCol="1" bandRow="1">
                <a:tableStyleId>{073A0DAA-6AF3-43AB-8588-CEC1D06C72B9}</a:tableStyleId>
              </a:tblPr>
              <a:tblGrid>
                <a:gridCol w="2163604">
                  <a:extLst>
                    <a:ext uri="{9D8B030D-6E8A-4147-A177-3AD203B41FA5}">
                      <a16:colId xmlns:a16="http://schemas.microsoft.com/office/drawing/2014/main" val="748657784"/>
                    </a:ext>
                  </a:extLst>
                </a:gridCol>
                <a:gridCol w="9153684">
                  <a:extLst>
                    <a:ext uri="{9D8B030D-6E8A-4147-A177-3AD203B41FA5}">
                      <a16:colId xmlns:a16="http://schemas.microsoft.com/office/drawing/2014/main" val="3173266189"/>
                    </a:ext>
                  </a:extLst>
                </a:gridCol>
              </a:tblGrid>
              <a:tr h="879883">
                <a:tc>
                  <a:txBody>
                    <a:bodyPr/>
                    <a:lstStyle/>
                    <a:p>
                      <a:r>
                        <a:rPr lang="en-GB" dirty="0">
                          <a:solidFill>
                            <a:schemeClr val="bg1"/>
                          </a:solidFill>
                          <a:latin typeface="Lato" panose="020F0502020204030203" pitchFamily="34" charset="0"/>
                        </a:rPr>
                        <a:t>Marketing authorisation </a:t>
                      </a:r>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indent="0">
                        <a:buFont typeface="Arial" panose="020B0604020202020204" pitchFamily="34" charset="0"/>
                        <a:buNone/>
                      </a:pPr>
                      <a:r>
                        <a:rPr lang="en-GB" b="0" u="none" dirty="0">
                          <a:solidFill>
                            <a:schemeClr val="tx1"/>
                          </a:solidFill>
                          <a:latin typeface="Lato" panose="020F0502020204030203" pitchFamily="34" charset="0"/>
                        </a:rPr>
                        <a:t>‘Idebenone is indicated for the treatment of visual impairment in adolescent and adult patients with LHON’</a:t>
                      </a:r>
                      <a:endParaRPr lang="en-GB" b="0" u="none" dirty="0">
                        <a:solidFill>
                          <a:schemeClr val="tx1"/>
                        </a:solidFill>
                        <a:highlight>
                          <a:srgbClr val="00FFFF"/>
                        </a:highlight>
                        <a:latin typeface="Lato" panose="020F0502020204030203" pitchFamily="34" charset="0"/>
                        <a:ea typeface="Lato" panose="020F0502020204030203" pitchFamily="34" charset="0"/>
                        <a:cs typeface="Lato" panose="020F0502020204030203" pitchFamily="34" charset="0"/>
                      </a:endParaRPr>
                    </a:p>
                  </a:txBody>
                  <a:tcPr>
                    <a:solidFill>
                      <a:schemeClr val="bg1">
                        <a:lumMod val="75000"/>
                      </a:schemeClr>
                    </a:solidFill>
                  </a:tcPr>
                </a:tc>
                <a:extLst>
                  <a:ext uri="{0D108BD9-81ED-4DB2-BD59-A6C34878D82A}">
                    <a16:rowId xmlns:a16="http://schemas.microsoft.com/office/drawing/2014/main" val="3751016788"/>
                  </a:ext>
                </a:extLst>
              </a:tr>
              <a:tr h="1225478">
                <a:tc>
                  <a:txBody>
                    <a:bodyPr/>
                    <a:lstStyle/>
                    <a:p>
                      <a:r>
                        <a:rPr lang="en-GB" dirty="0">
                          <a:solidFill>
                            <a:schemeClr val="bg1"/>
                          </a:solidFill>
                          <a:latin typeface="Lato" panose="020F0502020204030203" pitchFamily="34" charset="0"/>
                        </a:rPr>
                        <a:t>Mechanism of action</a:t>
                      </a:r>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dirty="0">
                          <a:latin typeface="Lato" panose="020F0502020204030203" pitchFamily="34" charset="0"/>
                        </a:rPr>
                        <a:t>Short-chain benzoquinone, is an antioxidant capable of transferring electrons directly to the mitochondrial electron transport chain</a:t>
                      </a:r>
                    </a:p>
                    <a:p>
                      <a:pPr marL="285750" indent="-285750">
                        <a:buFont typeface="Arial" panose="020B0604020202020204" pitchFamily="34" charset="0"/>
                        <a:buChar char="•"/>
                      </a:pPr>
                      <a:r>
                        <a:rPr lang="en-GB" dirty="0">
                          <a:latin typeface="Lato" panose="020F0502020204030203" pitchFamily="34" charset="0"/>
                        </a:rPr>
                        <a:t>Reactivate viable-but-inactive RGCs in LHON patients by restoring cellular energy (ATP) generation </a:t>
                      </a:r>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984656975"/>
                  </a:ext>
                </a:extLst>
              </a:tr>
              <a:tr h="745572">
                <a:tc>
                  <a:txBody>
                    <a:bodyPr/>
                    <a:lstStyle/>
                    <a:p>
                      <a:r>
                        <a:rPr lang="en-GB" dirty="0">
                          <a:solidFill>
                            <a:schemeClr val="bg1"/>
                          </a:solidFill>
                          <a:latin typeface="Lato" panose="020F0502020204030203" pitchFamily="34" charset="0"/>
                        </a:rPr>
                        <a:t>Administration</a:t>
                      </a:r>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u="none" dirty="0">
                          <a:latin typeface="Lato" panose="020F0502020204030203" pitchFamily="34" charset="0"/>
                        </a:rPr>
                        <a:t>Oral: 150 mg tablet</a:t>
                      </a:r>
                    </a:p>
                    <a:p>
                      <a:pPr marL="285750" indent="-285750">
                        <a:buFont typeface="Arial" panose="020B0604020202020204" pitchFamily="34" charset="0"/>
                        <a:buChar char="•"/>
                      </a:pPr>
                      <a:r>
                        <a:rPr lang="en-GB" u="none" dirty="0">
                          <a:latin typeface="Lato" panose="020F0502020204030203" pitchFamily="34" charset="0"/>
                        </a:rPr>
                        <a:t>Licensed dose: 900 mg/day (2 tablets, three times a day)</a:t>
                      </a:r>
                      <a:endParaRPr lang="en-GB" u="none"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2152176351"/>
                  </a:ext>
                </a:extLst>
              </a:tr>
              <a:tr h="1076222">
                <a:tc>
                  <a:txBody>
                    <a:bodyPr/>
                    <a:lstStyle/>
                    <a:p>
                      <a:r>
                        <a:rPr lang="en-GB" dirty="0">
                          <a:solidFill>
                            <a:schemeClr val="bg1"/>
                          </a:solidFill>
                          <a:latin typeface="Lato" panose="020F0502020204030203" pitchFamily="34" charset="0"/>
                        </a:rPr>
                        <a:t>Price</a:t>
                      </a:r>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285750" indent="-285750">
                        <a:buFont typeface="Arial" panose="020B0604020202020204" pitchFamily="34" charset="0"/>
                        <a:buChar char="•"/>
                      </a:pPr>
                      <a:r>
                        <a:rPr lang="en-GB" dirty="0">
                          <a:latin typeface="Lato" panose="020F0502020204030203" pitchFamily="34" charset="0"/>
                        </a:rPr>
                        <a:t>List price: £6,364 for 180 tablets (30-day supply) </a:t>
                      </a:r>
                    </a:p>
                    <a:p>
                      <a:pPr marL="285750" indent="-285750">
                        <a:buFont typeface="Arial" panose="020B0604020202020204" pitchFamily="34" charset="0"/>
                        <a:buChar char="•"/>
                      </a:pPr>
                      <a:r>
                        <a:rPr lang="en-GB" dirty="0">
                          <a:latin typeface="Lato" panose="020F0502020204030203" pitchFamily="34" charset="0"/>
                        </a:rPr>
                        <a:t>There is a proposed simple patient access scheme (PAS) discount for idebenone</a:t>
                      </a:r>
                      <a:endParaRPr lang="en-GB" dirty="0">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13">
            <a:extLst>
              <a:ext uri="{FF2B5EF4-FFF2-40B4-BE49-F238E27FC236}">
                <a16:creationId xmlns:a16="http://schemas.microsoft.com/office/drawing/2014/main" id="{80D90846-6704-2822-F0A7-7D0364E607C4}"/>
              </a:ext>
            </a:extLst>
          </p:cNvPr>
          <p:cNvSpPr txBox="1">
            <a:spLocks/>
          </p:cNvSpPr>
          <p:nvPr/>
        </p:nvSpPr>
        <p:spPr>
          <a:xfrm>
            <a:off x="1739273" y="6361173"/>
            <a:ext cx="10015371" cy="3873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ATP, adenosine triphosphate; LHON, Leber’s hereditary optic neuropathy; RGCs, retinal ganglion cells</a:t>
            </a:r>
          </a:p>
        </p:txBody>
      </p:sp>
    </p:spTree>
    <p:extLst>
      <p:ext uri="{BB962C8B-B14F-4D97-AF65-F5344CB8AC3E}">
        <p14:creationId xmlns:p14="http://schemas.microsoft.com/office/powerpoint/2010/main" val="36927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3B0B-4C1C-01A1-C46E-7C02CFB42F81}"/>
              </a:ext>
            </a:extLst>
          </p:cNvPr>
          <p:cNvSpPr>
            <a:spLocks noGrp="1"/>
          </p:cNvSpPr>
          <p:nvPr>
            <p:ph type="ctrTitle"/>
          </p:nvPr>
        </p:nvSpPr>
        <p:spPr>
          <a:xfrm>
            <a:off x="324604" y="178380"/>
            <a:ext cx="12212576" cy="1168290"/>
          </a:xfrm>
        </p:spPr>
        <p:txBody>
          <a:bodyPr>
            <a:noAutofit/>
          </a:bodyPr>
          <a:lstStyle/>
          <a:p>
            <a:r>
              <a:rPr lang="en-GB" sz="3000" dirty="0"/>
              <a:t>Treatment pathway: </a:t>
            </a:r>
            <a:r>
              <a:rPr lang="en-GB" sz="3000" b="0" dirty="0"/>
              <a:t>no licensed treatments for LHON </a:t>
            </a:r>
            <a:br>
              <a:rPr lang="en-GB" sz="3000" b="0" i="1" dirty="0"/>
            </a:br>
            <a:r>
              <a:rPr lang="en-GB" sz="2400" b="0" dirty="0"/>
              <a:t>Company: idebenone first and only treatment for LHON </a:t>
            </a:r>
            <a:br>
              <a:rPr lang="en-GB" sz="2400" b="0" dirty="0"/>
            </a:br>
            <a:r>
              <a:rPr lang="en-GB" sz="2400" b="0" dirty="0"/>
              <a:t>EAG: large unmet need for people with LHON  </a:t>
            </a:r>
          </a:p>
        </p:txBody>
      </p:sp>
      <p:sp>
        <p:nvSpPr>
          <p:cNvPr id="55" name="Rectangle 54" descr="Technology under consideration">
            <a:extLst>
              <a:ext uri="{FF2B5EF4-FFF2-40B4-BE49-F238E27FC236}">
                <a16:creationId xmlns:a16="http://schemas.microsoft.com/office/drawing/2014/main" id="{E6C87021-AD28-17AD-3129-A11E6DDFC8BE}"/>
              </a:ext>
            </a:extLst>
          </p:cNvPr>
          <p:cNvSpPr/>
          <p:nvPr/>
        </p:nvSpPr>
        <p:spPr>
          <a:xfrm>
            <a:off x="9856439" y="3172966"/>
            <a:ext cx="221673" cy="13321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panose="020F0502020204030203" pitchFamily="34" charset="0"/>
            </a:endParaRPr>
          </a:p>
        </p:txBody>
      </p:sp>
      <p:grpSp>
        <p:nvGrpSpPr>
          <p:cNvPr id="18" name="Group 17" descr="Treatment pathway for LHON:&#10;Currently, there are no therapies for LHON&#10;Established clinical management for LHON in the National Health Service (NHS) is limited to supportive measures including lifestyle management guidance, including avoiding behaviours that may trigger or exacerbate LHON, such as excessive drinking or smoking, &#10;Genetic counselling&#10;Low vision aids such as magnifiers, &#10;Occupational and low vision rehabilitation">
            <a:extLst>
              <a:ext uri="{FF2B5EF4-FFF2-40B4-BE49-F238E27FC236}">
                <a16:creationId xmlns:a16="http://schemas.microsoft.com/office/drawing/2014/main" id="{7702331C-9F6B-D676-C659-E3FC906C3D5E}"/>
              </a:ext>
            </a:extLst>
          </p:cNvPr>
          <p:cNvGrpSpPr/>
          <p:nvPr/>
        </p:nvGrpSpPr>
        <p:grpSpPr>
          <a:xfrm>
            <a:off x="2332992" y="2955603"/>
            <a:ext cx="8069521" cy="3173888"/>
            <a:chOff x="2148099" y="1438789"/>
            <a:chExt cx="8069521" cy="3947454"/>
          </a:xfrm>
        </p:grpSpPr>
        <p:grpSp>
          <p:nvGrpSpPr>
            <p:cNvPr id="39" name="Group 38">
              <a:extLst>
                <a:ext uri="{FF2B5EF4-FFF2-40B4-BE49-F238E27FC236}">
                  <a16:creationId xmlns:a16="http://schemas.microsoft.com/office/drawing/2014/main" id="{F8CDC65A-DE85-59C6-7EA4-0A803053E1C2}"/>
                </a:ext>
              </a:extLst>
            </p:cNvPr>
            <p:cNvGrpSpPr/>
            <p:nvPr/>
          </p:nvGrpSpPr>
          <p:grpSpPr>
            <a:xfrm>
              <a:off x="2148099" y="1438789"/>
              <a:ext cx="8069521" cy="3947454"/>
              <a:chOff x="2308670" y="1875292"/>
              <a:chExt cx="8069521" cy="3947454"/>
            </a:xfrm>
          </p:grpSpPr>
          <p:sp>
            <p:nvSpPr>
              <p:cNvPr id="6" name="Rectangle 5">
                <a:extLst>
                  <a:ext uri="{FF2B5EF4-FFF2-40B4-BE49-F238E27FC236}">
                    <a16:creationId xmlns:a16="http://schemas.microsoft.com/office/drawing/2014/main" id="{0F16F897-15A4-C8B6-F894-FAC0D9845CBD}"/>
                  </a:ext>
                </a:extLst>
              </p:cNvPr>
              <p:cNvSpPr/>
              <p:nvPr/>
            </p:nvSpPr>
            <p:spPr>
              <a:xfrm>
                <a:off x="2465832" y="4900563"/>
                <a:ext cx="7912359" cy="922183"/>
              </a:xfrm>
              <a:prstGeom prst="rect">
                <a:avLst/>
              </a:prstGeom>
              <a:solidFill>
                <a:schemeClr val="bg1"/>
              </a:solidFill>
              <a:ln w="12700">
                <a:solidFill>
                  <a:schemeClr val="tx1"/>
                </a:solidFill>
                <a:prstDash val="lgDash"/>
                <a:headEnd type="none" w="med" len="med"/>
                <a:tailEnd type="none" w="med" len="med"/>
                <a:extLst>
                  <a:ext uri="{C807C97D-BFC1-408E-A445-0C87EB9F89A2}">
                    <ask:lineSketchStyleProps xmlns:ask="http://schemas.microsoft.com/office/drawing/2018/sketchyshapes" sd="981765707">
                      <a:custGeom>
                        <a:avLst/>
                        <a:gdLst>
                          <a:gd name="connsiteX0" fmla="*/ 0 w 11250785"/>
                          <a:gd name="connsiteY0" fmla="*/ 0 h 4054619"/>
                          <a:gd name="connsiteX1" fmla="*/ 479639 w 11250785"/>
                          <a:gd name="connsiteY1" fmla="*/ 0 h 4054619"/>
                          <a:gd name="connsiteX2" fmla="*/ 734262 w 11250785"/>
                          <a:gd name="connsiteY2" fmla="*/ 0 h 4054619"/>
                          <a:gd name="connsiteX3" fmla="*/ 1213900 w 11250785"/>
                          <a:gd name="connsiteY3" fmla="*/ 0 h 4054619"/>
                          <a:gd name="connsiteX4" fmla="*/ 1918555 w 11250785"/>
                          <a:gd name="connsiteY4" fmla="*/ 0 h 4054619"/>
                          <a:gd name="connsiteX5" fmla="*/ 2735717 w 11250785"/>
                          <a:gd name="connsiteY5" fmla="*/ 0 h 4054619"/>
                          <a:gd name="connsiteX6" fmla="*/ 3552879 w 11250785"/>
                          <a:gd name="connsiteY6" fmla="*/ 0 h 4054619"/>
                          <a:gd name="connsiteX7" fmla="*/ 3920010 w 11250785"/>
                          <a:gd name="connsiteY7" fmla="*/ 0 h 4054619"/>
                          <a:gd name="connsiteX8" fmla="*/ 4174633 w 11250785"/>
                          <a:gd name="connsiteY8" fmla="*/ 0 h 4054619"/>
                          <a:gd name="connsiteX9" fmla="*/ 4541764 w 11250785"/>
                          <a:gd name="connsiteY9" fmla="*/ 0 h 4054619"/>
                          <a:gd name="connsiteX10" fmla="*/ 5133911 w 11250785"/>
                          <a:gd name="connsiteY10" fmla="*/ 0 h 4054619"/>
                          <a:gd name="connsiteX11" fmla="*/ 5726057 w 11250785"/>
                          <a:gd name="connsiteY11" fmla="*/ 0 h 4054619"/>
                          <a:gd name="connsiteX12" fmla="*/ 5980680 w 11250785"/>
                          <a:gd name="connsiteY12" fmla="*/ 0 h 4054619"/>
                          <a:gd name="connsiteX13" fmla="*/ 6460319 w 11250785"/>
                          <a:gd name="connsiteY13" fmla="*/ 0 h 4054619"/>
                          <a:gd name="connsiteX14" fmla="*/ 7277481 w 11250785"/>
                          <a:gd name="connsiteY14" fmla="*/ 0 h 4054619"/>
                          <a:gd name="connsiteX15" fmla="*/ 7757120 w 11250785"/>
                          <a:gd name="connsiteY15" fmla="*/ 0 h 4054619"/>
                          <a:gd name="connsiteX16" fmla="*/ 8124251 w 11250785"/>
                          <a:gd name="connsiteY16" fmla="*/ 0 h 4054619"/>
                          <a:gd name="connsiteX17" fmla="*/ 8603890 w 11250785"/>
                          <a:gd name="connsiteY17" fmla="*/ 0 h 4054619"/>
                          <a:gd name="connsiteX18" fmla="*/ 9196036 w 11250785"/>
                          <a:gd name="connsiteY18" fmla="*/ 0 h 4054619"/>
                          <a:gd name="connsiteX19" fmla="*/ 10013199 w 11250785"/>
                          <a:gd name="connsiteY19" fmla="*/ 0 h 4054619"/>
                          <a:gd name="connsiteX20" fmla="*/ 11250785 w 11250785"/>
                          <a:gd name="connsiteY20" fmla="*/ 0 h 4054619"/>
                          <a:gd name="connsiteX21" fmla="*/ 11250785 w 11250785"/>
                          <a:gd name="connsiteY21" fmla="*/ 457593 h 4054619"/>
                          <a:gd name="connsiteX22" fmla="*/ 11250785 w 11250785"/>
                          <a:gd name="connsiteY22" fmla="*/ 1077370 h 4054619"/>
                          <a:gd name="connsiteX23" fmla="*/ 11250785 w 11250785"/>
                          <a:gd name="connsiteY23" fmla="*/ 1697148 h 4054619"/>
                          <a:gd name="connsiteX24" fmla="*/ 11250785 w 11250785"/>
                          <a:gd name="connsiteY24" fmla="*/ 2235833 h 4054619"/>
                          <a:gd name="connsiteX25" fmla="*/ 11250785 w 11250785"/>
                          <a:gd name="connsiteY25" fmla="*/ 2815064 h 4054619"/>
                          <a:gd name="connsiteX26" fmla="*/ 11250785 w 11250785"/>
                          <a:gd name="connsiteY26" fmla="*/ 3475388 h 4054619"/>
                          <a:gd name="connsiteX27" fmla="*/ 11250785 w 11250785"/>
                          <a:gd name="connsiteY27" fmla="*/ 4054619 h 4054619"/>
                          <a:gd name="connsiteX28" fmla="*/ 10546131 w 11250785"/>
                          <a:gd name="connsiteY28" fmla="*/ 4054619 h 4054619"/>
                          <a:gd name="connsiteX29" fmla="*/ 10179000 w 11250785"/>
                          <a:gd name="connsiteY29" fmla="*/ 4054619 h 4054619"/>
                          <a:gd name="connsiteX30" fmla="*/ 9474345 w 11250785"/>
                          <a:gd name="connsiteY30" fmla="*/ 4054619 h 4054619"/>
                          <a:gd name="connsiteX31" fmla="*/ 9107214 w 11250785"/>
                          <a:gd name="connsiteY31" fmla="*/ 4054619 h 4054619"/>
                          <a:gd name="connsiteX32" fmla="*/ 8402560 w 11250785"/>
                          <a:gd name="connsiteY32" fmla="*/ 4054619 h 4054619"/>
                          <a:gd name="connsiteX33" fmla="*/ 8147937 w 11250785"/>
                          <a:gd name="connsiteY33" fmla="*/ 4054619 h 4054619"/>
                          <a:gd name="connsiteX34" fmla="*/ 7555790 w 11250785"/>
                          <a:gd name="connsiteY34" fmla="*/ 4054619 h 4054619"/>
                          <a:gd name="connsiteX35" fmla="*/ 7076152 w 11250785"/>
                          <a:gd name="connsiteY35" fmla="*/ 4054619 h 4054619"/>
                          <a:gd name="connsiteX36" fmla="*/ 6484005 w 11250785"/>
                          <a:gd name="connsiteY36" fmla="*/ 4054619 h 4054619"/>
                          <a:gd name="connsiteX37" fmla="*/ 5891858 w 11250785"/>
                          <a:gd name="connsiteY37" fmla="*/ 4054619 h 4054619"/>
                          <a:gd name="connsiteX38" fmla="*/ 5299712 w 11250785"/>
                          <a:gd name="connsiteY38" fmla="*/ 4054619 h 4054619"/>
                          <a:gd name="connsiteX39" fmla="*/ 4595057 w 11250785"/>
                          <a:gd name="connsiteY39" fmla="*/ 4054619 h 4054619"/>
                          <a:gd name="connsiteX40" fmla="*/ 4340434 w 11250785"/>
                          <a:gd name="connsiteY40" fmla="*/ 4054619 h 4054619"/>
                          <a:gd name="connsiteX41" fmla="*/ 3635780 w 11250785"/>
                          <a:gd name="connsiteY41" fmla="*/ 4054619 h 4054619"/>
                          <a:gd name="connsiteX42" fmla="*/ 2931126 w 11250785"/>
                          <a:gd name="connsiteY42" fmla="*/ 4054619 h 4054619"/>
                          <a:gd name="connsiteX43" fmla="*/ 2451487 w 11250785"/>
                          <a:gd name="connsiteY43" fmla="*/ 4054619 h 4054619"/>
                          <a:gd name="connsiteX44" fmla="*/ 1971848 w 11250785"/>
                          <a:gd name="connsiteY44" fmla="*/ 4054619 h 4054619"/>
                          <a:gd name="connsiteX45" fmla="*/ 1379702 w 11250785"/>
                          <a:gd name="connsiteY45" fmla="*/ 4054619 h 4054619"/>
                          <a:gd name="connsiteX46" fmla="*/ 562539 w 11250785"/>
                          <a:gd name="connsiteY46" fmla="*/ 4054619 h 4054619"/>
                          <a:gd name="connsiteX47" fmla="*/ 0 w 11250785"/>
                          <a:gd name="connsiteY47" fmla="*/ 4054619 h 4054619"/>
                          <a:gd name="connsiteX48" fmla="*/ 0 w 11250785"/>
                          <a:gd name="connsiteY48" fmla="*/ 3556480 h 4054619"/>
                          <a:gd name="connsiteX49" fmla="*/ 0 w 11250785"/>
                          <a:gd name="connsiteY49" fmla="*/ 2936703 h 4054619"/>
                          <a:gd name="connsiteX50" fmla="*/ 0 w 11250785"/>
                          <a:gd name="connsiteY50" fmla="*/ 2276379 h 4054619"/>
                          <a:gd name="connsiteX51" fmla="*/ 0 w 11250785"/>
                          <a:gd name="connsiteY51" fmla="*/ 1778240 h 4054619"/>
                          <a:gd name="connsiteX52" fmla="*/ 0 w 11250785"/>
                          <a:gd name="connsiteY52" fmla="*/ 1117916 h 4054619"/>
                          <a:gd name="connsiteX53" fmla="*/ 0 w 11250785"/>
                          <a:gd name="connsiteY53" fmla="*/ 660324 h 4054619"/>
                          <a:gd name="connsiteX54" fmla="*/ 0 w 11250785"/>
                          <a:gd name="connsiteY54" fmla="*/ 0 h 405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250785" h="4054619" fill="none" extrusionOk="0">
                            <a:moveTo>
                              <a:pt x="0" y="0"/>
                            </a:moveTo>
                            <a:cubicBezTo>
                              <a:pt x="130238" y="-24662"/>
                              <a:pt x="253985" y="47898"/>
                              <a:pt x="479639" y="0"/>
                            </a:cubicBezTo>
                            <a:cubicBezTo>
                              <a:pt x="705293" y="-47898"/>
                              <a:pt x="679379" y="14046"/>
                              <a:pt x="734262" y="0"/>
                            </a:cubicBezTo>
                            <a:cubicBezTo>
                              <a:pt x="789145" y="-14046"/>
                              <a:pt x="988199" y="24309"/>
                              <a:pt x="1213900" y="0"/>
                            </a:cubicBezTo>
                            <a:cubicBezTo>
                              <a:pt x="1439601" y="-24309"/>
                              <a:pt x="1566437" y="14424"/>
                              <a:pt x="1918555" y="0"/>
                            </a:cubicBezTo>
                            <a:cubicBezTo>
                              <a:pt x="2270673" y="-14424"/>
                              <a:pt x="2487512" y="24224"/>
                              <a:pt x="2735717" y="0"/>
                            </a:cubicBezTo>
                            <a:cubicBezTo>
                              <a:pt x="2983922" y="-24224"/>
                              <a:pt x="3250618" y="4958"/>
                              <a:pt x="3552879" y="0"/>
                            </a:cubicBezTo>
                            <a:cubicBezTo>
                              <a:pt x="3855140" y="-4958"/>
                              <a:pt x="3842976" y="22065"/>
                              <a:pt x="3920010" y="0"/>
                            </a:cubicBezTo>
                            <a:cubicBezTo>
                              <a:pt x="3997044" y="-22065"/>
                              <a:pt x="4111962" y="19479"/>
                              <a:pt x="4174633" y="0"/>
                            </a:cubicBezTo>
                            <a:cubicBezTo>
                              <a:pt x="4237304" y="-19479"/>
                              <a:pt x="4392832" y="8703"/>
                              <a:pt x="4541764" y="0"/>
                            </a:cubicBezTo>
                            <a:cubicBezTo>
                              <a:pt x="4690696" y="-8703"/>
                              <a:pt x="4917750" y="43389"/>
                              <a:pt x="5133911" y="0"/>
                            </a:cubicBezTo>
                            <a:cubicBezTo>
                              <a:pt x="5350072" y="-43389"/>
                              <a:pt x="5581590" y="20493"/>
                              <a:pt x="5726057" y="0"/>
                            </a:cubicBezTo>
                            <a:cubicBezTo>
                              <a:pt x="5870524" y="-20493"/>
                              <a:pt x="5925934" y="22144"/>
                              <a:pt x="5980680" y="0"/>
                            </a:cubicBezTo>
                            <a:cubicBezTo>
                              <a:pt x="6035426" y="-22144"/>
                              <a:pt x="6304732" y="30667"/>
                              <a:pt x="6460319" y="0"/>
                            </a:cubicBezTo>
                            <a:cubicBezTo>
                              <a:pt x="6615906" y="-30667"/>
                              <a:pt x="6964072" y="86699"/>
                              <a:pt x="7277481" y="0"/>
                            </a:cubicBezTo>
                            <a:cubicBezTo>
                              <a:pt x="7590890" y="-86699"/>
                              <a:pt x="7549173" y="25268"/>
                              <a:pt x="7757120" y="0"/>
                            </a:cubicBezTo>
                            <a:cubicBezTo>
                              <a:pt x="7965067" y="-25268"/>
                              <a:pt x="8038585" y="26687"/>
                              <a:pt x="8124251" y="0"/>
                            </a:cubicBezTo>
                            <a:cubicBezTo>
                              <a:pt x="8209917" y="-26687"/>
                              <a:pt x="8477366" y="33717"/>
                              <a:pt x="8603890" y="0"/>
                            </a:cubicBezTo>
                            <a:cubicBezTo>
                              <a:pt x="8730414" y="-33717"/>
                              <a:pt x="9031359" y="41923"/>
                              <a:pt x="9196036" y="0"/>
                            </a:cubicBezTo>
                            <a:cubicBezTo>
                              <a:pt x="9360713" y="-41923"/>
                              <a:pt x="9810565" y="63137"/>
                              <a:pt x="10013199" y="0"/>
                            </a:cubicBezTo>
                            <a:cubicBezTo>
                              <a:pt x="10215833" y="-63137"/>
                              <a:pt x="10821794" y="25355"/>
                              <a:pt x="11250785" y="0"/>
                            </a:cubicBezTo>
                            <a:cubicBezTo>
                              <a:pt x="11274686" y="185578"/>
                              <a:pt x="11201810" y="274986"/>
                              <a:pt x="11250785" y="457593"/>
                            </a:cubicBezTo>
                            <a:cubicBezTo>
                              <a:pt x="11299760" y="640200"/>
                              <a:pt x="11232985" y="812867"/>
                              <a:pt x="11250785" y="1077370"/>
                            </a:cubicBezTo>
                            <a:cubicBezTo>
                              <a:pt x="11268585" y="1341873"/>
                              <a:pt x="11221656" y="1472259"/>
                              <a:pt x="11250785" y="1697148"/>
                            </a:cubicBezTo>
                            <a:cubicBezTo>
                              <a:pt x="11279914" y="1922037"/>
                              <a:pt x="11238285" y="2059750"/>
                              <a:pt x="11250785" y="2235833"/>
                            </a:cubicBezTo>
                            <a:cubicBezTo>
                              <a:pt x="11263285" y="2411916"/>
                              <a:pt x="11236747" y="2585612"/>
                              <a:pt x="11250785" y="2815064"/>
                            </a:cubicBezTo>
                            <a:cubicBezTo>
                              <a:pt x="11264823" y="3044516"/>
                              <a:pt x="11218417" y="3242288"/>
                              <a:pt x="11250785" y="3475388"/>
                            </a:cubicBezTo>
                            <a:cubicBezTo>
                              <a:pt x="11283153" y="3708488"/>
                              <a:pt x="11195573" y="3812497"/>
                              <a:pt x="11250785" y="4054619"/>
                            </a:cubicBezTo>
                            <a:cubicBezTo>
                              <a:pt x="10910908" y="4127930"/>
                              <a:pt x="10871629" y="3976186"/>
                              <a:pt x="10546131" y="4054619"/>
                            </a:cubicBezTo>
                            <a:cubicBezTo>
                              <a:pt x="10220633" y="4133052"/>
                              <a:pt x="10292160" y="4053839"/>
                              <a:pt x="10179000" y="4054619"/>
                            </a:cubicBezTo>
                            <a:cubicBezTo>
                              <a:pt x="10065840" y="4055399"/>
                              <a:pt x="9823159" y="3996077"/>
                              <a:pt x="9474345" y="4054619"/>
                            </a:cubicBezTo>
                            <a:cubicBezTo>
                              <a:pt x="9125532" y="4113161"/>
                              <a:pt x="9189063" y="4040777"/>
                              <a:pt x="9107214" y="4054619"/>
                            </a:cubicBezTo>
                            <a:cubicBezTo>
                              <a:pt x="9025365" y="4068461"/>
                              <a:pt x="8642136" y="4044796"/>
                              <a:pt x="8402560" y="4054619"/>
                            </a:cubicBezTo>
                            <a:cubicBezTo>
                              <a:pt x="8162984" y="4064442"/>
                              <a:pt x="8218088" y="4053789"/>
                              <a:pt x="8147937" y="4054619"/>
                            </a:cubicBezTo>
                            <a:cubicBezTo>
                              <a:pt x="8077786" y="4055449"/>
                              <a:pt x="7781499" y="4005052"/>
                              <a:pt x="7555790" y="4054619"/>
                            </a:cubicBezTo>
                            <a:cubicBezTo>
                              <a:pt x="7330081" y="4104186"/>
                              <a:pt x="7275934" y="4048156"/>
                              <a:pt x="7076152" y="4054619"/>
                            </a:cubicBezTo>
                            <a:cubicBezTo>
                              <a:pt x="6876370" y="4061082"/>
                              <a:pt x="6767321" y="4024570"/>
                              <a:pt x="6484005" y="4054619"/>
                            </a:cubicBezTo>
                            <a:cubicBezTo>
                              <a:pt x="6200689" y="4084668"/>
                              <a:pt x="6127303" y="4030037"/>
                              <a:pt x="5891858" y="4054619"/>
                            </a:cubicBezTo>
                            <a:cubicBezTo>
                              <a:pt x="5656413" y="4079201"/>
                              <a:pt x="5571790" y="3993250"/>
                              <a:pt x="5299712" y="4054619"/>
                            </a:cubicBezTo>
                            <a:cubicBezTo>
                              <a:pt x="5027634" y="4115988"/>
                              <a:pt x="4844102" y="4026741"/>
                              <a:pt x="4595057" y="4054619"/>
                            </a:cubicBezTo>
                            <a:cubicBezTo>
                              <a:pt x="4346012" y="4082497"/>
                              <a:pt x="4405868" y="4035034"/>
                              <a:pt x="4340434" y="4054619"/>
                            </a:cubicBezTo>
                            <a:cubicBezTo>
                              <a:pt x="4275000" y="4074204"/>
                              <a:pt x="3789989" y="4011148"/>
                              <a:pt x="3635780" y="4054619"/>
                            </a:cubicBezTo>
                            <a:cubicBezTo>
                              <a:pt x="3481571" y="4098090"/>
                              <a:pt x="3214629" y="4031155"/>
                              <a:pt x="2931126" y="4054619"/>
                            </a:cubicBezTo>
                            <a:cubicBezTo>
                              <a:pt x="2647623" y="4078083"/>
                              <a:pt x="2561176" y="4049528"/>
                              <a:pt x="2451487" y="4054619"/>
                            </a:cubicBezTo>
                            <a:cubicBezTo>
                              <a:pt x="2341798" y="4059710"/>
                              <a:pt x="2143237" y="4004509"/>
                              <a:pt x="1971848" y="4054619"/>
                            </a:cubicBezTo>
                            <a:cubicBezTo>
                              <a:pt x="1800459" y="4104729"/>
                              <a:pt x="1603319" y="4052311"/>
                              <a:pt x="1379702" y="4054619"/>
                            </a:cubicBezTo>
                            <a:cubicBezTo>
                              <a:pt x="1156085" y="4056927"/>
                              <a:pt x="769499" y="4050428"/>
                              <a:pt x="562539" y="4054619"/>
                            </a:cubicBezTo>
                            <a:cubicBezTo>
                              <a:pt x="355579" y="4058810"/>
                              <a:pt x="222206" y="3993464"/>
                              <a:pt x="0" y="4054619"/>
                            </a:cubicBezTo>
                            <a:cubicBezTo>
                              <a:pt x="-52273" y="3952677"/>
                              <a:pt x="24621" y="3673884"/>
                              <a:pt x="0" y="3556480"/>
                            </a:cubicBezTo>
                            <a:cubicBezTo>
                              <a:pt x="-24621" y="3439076"/>
                              <a:pt x="69797" y="3127501"/>
                              <a:pt x="0" y="2936703"/>
                            </a:cubicBezTo>
                            <a:cubicBezTo>
                              <a:pt x="-69797" y="2745905"/>
                              <a:pt x="47084" y="2494863"/>
                              <a:pt x="0" y="2276379"/>
                            </a:cubicBezTo>
                            <a:cubicBezTo>
                              <a:pt x="-47084" y="2057895"/>
                              <a:pt x="54178" y="2026890"/>
                              <a:pt x="0" y="1778240"/>
                            </a:cubicBezTo>
                            <a:cubicBezTo>
                              <a:pt x="-54178" y="1529590"/>
                              <a:pt x="70716" y="1269856"/>
                              <a:pt x="0" y="1117916"/>
                            </a:cubicBezTo>
                            <a:cubicBezTo>
                              <a:pt x="-70716" y="965976"/>
                              <a:pt x="12029" y="812555"/>
                              <a:pt x="0" y="660324"/>
                            </a:cubicBezTo>
                            <a:cubicBezTo>
                              <a:pt x="-12029" y="508093"/>
                              <a:pt x="5628" y="237228"/>
                              <a:pt x="0" y="0"/>
                            </a:cubicBezTo>
                            <a:close/>
                          </a:path>
                          <a:path w="11250785" h="4054619" stroke="0" extrusionOk="0">
                            <a:moveTo>
                              <a:pt x="0" y="0"/>
                            </a:moveTo>
                            <a:cubicBezTo>
                              <a:pt x="352296" y="-91862"/>
                              <a:pt x="590788" y="30548"/>
                              <a:pt x="817162" y="0"/>
                            </a:cubicBezTo>
                            <a:cubicBezTo>
                              <a:pt x="1043536" y="-30548"/>
                              <a:pt x="1157847" y="53633"/>
                              <a:pt x="1409309" y="0"/>
                            </a:cubicBezTo>
                            <a:cubicBezTo>
                              <a:pt x="1660771" y="-53633"/>
                              <a:pt x="1697617" y="30900"/>
                              <a:pt x="1776440" y="0"/>
                            </a:cubicBezTo>
                            <a:cubicBezTo>
                              <a:pt x="1855263" y="-30900"/>
                              <a:pt x="2106259" y="6681"/>
                              <a:pt x="2368586" y="0"/>
                            </a:cubicBezTo>
                            <a:cubicBezTo>
                              <a:pt x="2630913" y="-6681"/>
                              <a:pt x="2801571" y="44893"/>
                              <a:pt x="3185749" y="0"/>
                            </a:cubicBezTo>
                            <a:cubicBezTo>
                              <a:pt x="3569927" y="-44893"/>
                              <a:pt x="3436304" y="14662"/>
                              <a:pt x="3552879" y="0"/>
                            </a:cubicBezTo>
                            <a:cubicBezTo>
                              <a:pt x="3669454" y="-14662"/>
                              <a:pt x="3691913" y="21355"/>
                              <a:pt x="3807503" y="0"/>
                            </a:cubicBezTo>
                            <a:cubicBezTo>
                              <a:pt x="3923093" y="-21355"/>
                              <a:pt x="4218774" y="38563"/>
                              <a:pt x="4399649" y="0"/>
                            </a:cubicBezTo>
                            <a:cubicBezTo>
                              <a:pt x="4580524" y="-38563"/>
                              <a:pt x="4828849" y="17366"/>
                              <a:pt x="4991796" y="0"/>
                            </a:cubicBezTo>
                            <a:cubicBezTo>
                              <a:pt x="5154743" y="-17366"/>
                              <a:pt x="5501357" y="78060"/>
                              <a:pt x="5696450" y="0"/>
                            </a:cubicBezTo>
                            <a:cubicBezTo>
                              <a:pt x="5891543" y="-78060"/>
                              <a:pt x="6076638" y="14083"/>
                              <a:pt x="6176089" y="0"/>
                            </a:cubicBezTo>
                            <a:cubicBezTo>
                              <a:pt x="6275540" y="-14083"/>
                              <a:pt x="6349663" y="3146"/>
                              <a:pt x="6430712" y="0"/>
                            </a:cubicBezTo>
                            <a:cubicBezTo>
                              <a:pt x="6511761" y="-3146"/>
                              <a:pt x="6689869" y="6616"/>
                              <a:pt x="6797843" y="0"/>
                            </a:cubicBezTo>
                            <a:cubicBezTo>
                              <a:pt x="6905817" y="-6616"/>
                              <a:pt x="7278215" y="26912"/>
                              <a:pt x="7615005" y="0"/>
                            </a:cubicBezTo>
                            <a:cubicBezTo>
                              <a:pt x="7951795" y="-26912"/>
                              <a:pt x="7902219" y="19996"/>
                              <a:pt x="7982136" y="0"/>
                            </a:cubicBezTo>
                            <a:cubicBezTo>
                              <a:pt x="8062053" y="-19996"/>
                              <a:pt x="8217272" y="7012"/>
                              <a:pt x="8349267" y="0"/>
                            </a:cubicBezTo>
                            <a:cubicBezTo>
                              <a:pt x="8481262" y="-7012"/>
                              <a:pt x="8642738" y="25260"/>
                              <a:pt x="8716398" y="0"/>
                            </a:cubicBezTo>
                            <a:cubicBezTo>
                              <a:pt x="8790058" y="-25260"/>
                              <a:pt x="9363444" y="96105"/>
                              <a:pt x="9533560" y="0"/>
                            </a:cubicBezTo>
                            <a:cubicBezTo>
                              <a:pt x="9703676" y="-96105"/>
                              <a:pt x="10026324" y="57221"/>
                              <a:pt x="10238214" y="0"/>
                            </a:cubicBezTo>
                            <a:cubicBezTo>
                              <a:pt x="10450104" y="-57221"/>
                              <a:pt x="10463516" y="8658"/>
                              <a:pt x="10605345" y="0"/>
                            </a:cubicBezTo>
                            <a:cubicBezTo>
                              <a:pt x="10747174" y="-8658"/>
                              <a:pt x="11060828" y="48072"/>
                              <a:pt x="11250785" y="0"/>
                            </a:cubicBezTo>
                            <a:cubicBezTo>
                              <a:pt x="11257242" y="215289"/>
                              <a:pt x="11210182" y="243342"/>
                              <a:pt x="11250785" y="457593"/>
                            </a:cubicBezTo>
                            <a:cubicBezTo>
                              <a:pt x="11291388" y="671844"/>
                              <a:pt x="11189592" y="795457"/>
                              <a:pt x="11250785" y="1077370"/>
                            </a:cubicBezTo>
                            <a:cubicBezTo>
                              <a:pt x="11311978" y="1359283"/>
                              <a:pt x="11220224" y="1377767"/>
                              <a:pt x="11250785" y="1616055"/>
                            </a:cubicBezTo>
                            <a:cubicBezTo>
                              <a:pt x="11281346" y="1854344"/>
                              <a:pt x="11250764" y="1967570"/>
                              <a:pt x="11250785" y="2195287"/>
                            </a:cubicBezTo>
                            <a:cubicBezTo>
                              <a:pt x="11250806" y="2423004"/>
                              <a:pt x="11206655" y="2526304"/>
                              <a:pt x="11250785" y="2652879"/>
                            </a:cubicBezTo>
                            <a:cubicBezTo>
                              <a:pt x="11294915" y="2779454"/>
                              <a:pt x="11208292" y="3143692"/>
                              <a:pt x="11250785" y="3313203"/>
                            </a:cubicBezTo>
                            <a:cubicBezTo>
                              <a:pt x="11293278" y="3482714"/>
                              <a:pt x="11210718" y="3716009"/>
                              <a:pt x="11250785" y="4054619"/>
                            </a:cubicBezTo>
                            <a:cubicBezTo>
                              <a:pt x="10930602" y="4127860"/>
                              <a:pt x="10848267" y="4050871"/>
                              <a:pt x="10546131" y="4054619"/>
                            </a:cubicBezTo>
                            <a:cubicBezTo>
                              <a:pt x="10243995" y="4058367"/>
                              <a:pt x="10135001" y="4037951"/>
                              <a:pt x="9953984" y="4054619"/>
                            </a:cubicBezTo>
                            <a:cubicBezTo>
                              <a:pt x="9772967" y="4071287"/>
                              <a:pt x="9589278" y="4033350"/>
                              <a:pt x="9474345" y="4054619"/>
                            </a:cubicBezTo>
                            <a:cubicBezTo>
                              <a:pt x="9359412" y="4075888"/>
                              <a:pt x="8969199" y="4046328"/>
                              <a:pt x="8769691" y="4054619"/>
                            </a:cubicBezTo>
                            <a:cubicBezTo>
                              <a:pt x="8570183" y="4062910"/>
                              <a:pt x="8202729" y="3977986"/>
                              <a:pt x="7952529" y="4054619"/>
                            </a:cubicBezTo>
                            <a:cubicBezTo>
                              <a:pt x="7702329" y="4131252"/>
                              <a:pt x="7609990" y="4008593"/>
                              <a:pt x="7360382" y="4054619"/>
                            </a:cubicBezTo>
                            <a:cubicBezTo>
                              <a:pt x="7110774" y="4100645"/>
                              <a:pt x="7066288" y="4009885"/>
                              <a:pt x="6880743" y="4054619"/>
                            </a:cubicBezTo>
                            <a:cubicBezTo>
                              <a:pt x="6695198" y="4099353"/>
                              <a:pt x="6411438" y="4029125"/>
                              <a:pt x="6063581" y="4054619"/>
                            </a:cubicBezTo>
                            <a:cubicBezTo>
                              <a:pt x="5715724" y="4080113"/>
                              <a:pt x="5647046" y="4041687"/>
                              <a:pt x="5358927" y="4054619"/>
                            </a:cubicBezTo>
                            <a:cubicBezTo>
                              <a:pt x="5070808" y="4067551"/>
                              <a:pt x="4838644" y="4029481"/>
                              <a:pt x="4654272" y="4054619"/>
                            </a:cubicBezTo>
                            <a:cubicBezTo>
                              <a:pt x="4469900" y="4079757"/>
                              <a:pt x="4449679" y="4039060"/>
                              <a:pt x="4287141" y="4054619"/>
                            </a:cubicBezTo>
                            <a:cubicBezTo>
                              <a:pt x="4124603" y="4070178"/>
                              <a:pt x="3656000" y="3991507"/>
                              <a:pt x="3469979" y="4054619"/>
                            </a:cubicBezTo>
                            <a:cubicBezTo>
                              <a:pt x="3283958" y="4117731"/>
                              <a:pt x="3057537" y="4022042"/>
                              <a:pt x="2765325" y="4054619"/>
                            </a:cubicBezTo>
                            <a:cubicBezTo>
                              <a:pt x="2473113" y="4087196"/>
                              <a:pt x="2409882" y="4028244"/>
                              <a:pt x="2285686" y="4054619"/>
                            </a:cubicBezTo>
                            <a:cubicBezTo>
                              <a:pt x="2161490" y="4080994"/>
                              <a:pt x="2080539" y="4016931"/>
                              <a:pt x="1918555" y="4054619"/>
                            </a:cubicBezTo>
                            <a:cubicBezTo>
                              <a:pt x="1756571" y="4092307"/>
                              <a:pt x="1339548" y="3998521"/>
                              <a:pt x="1101393" y="4054619"/>
                            </a:cubicBezTo>
                            <a:cubicBezTo>
                              <a:pt x="863238" y="4110717"/>
                              <a:pt x="841548" y="4032247"/>
                              <a:pt x="734262" y="4054619"/>
                            </a:cubicBezTo>
                            <a:cubicBezTo>
                              <a:pt x="626976" y="4076991"/>
                              <a:pt x="234160" y="4049557"/>
                              <a:pt x="0" y="4054619"/>
                            </a:cubicBezTo>
                            <a:cubicBezTo>
                              <a:pt x="-47981" y="3847238"/>
                              <a:pt x="58211" y="3635792"/>
                              <a:pt x="0" y="3475388"/>
                            </a:cubicBezTo>
                            <a:cubicBezTo>
                              <a:pt x="-58211" y="3314984"/>
                              <a:pt x="46678" y="3070115"/>
                              <a:pt x="0" y="2896156"/>
                            </a:cubicBezTo>
                            <a:cubicBezTo>
                              <a:pt x="-46678" y="2722197"/>
                              <a:pt x="840" y="2450816"/>
                              <a:pt x="0" y="2316925"/>
                            </a:cubicBezTo>
                            <a:cubicBezTo>
                              <a:pt x="-840" y="2183034"/>
                              <a:pt x="68253" y="1858262"/>
                              <a:pt x="0" y="1737694"/>
                            </a:cubicBezTo>
                            <a:cubicBezTo>
                              <a:pt x="-68253" y="1617126"/>
                              <a:pt x="5751" y="1289124"/>
                              <a:pt x="0" y="1077370"/>
                            </a:cubicBezTo>
                            <a:cubicBezTo>
                              <a:pt x="-5751" y="865616"/>
                              <a:pt x="84298" y="450096"/>
                              <a:pt x="0" y="0"/>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latin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C70B6952-1C60-8E85-78A2-64AD5669ED96}"/>
                  </a:ext>
                </a:extLst>
              </p:cNvPr>
              <p:cNvGrpSpPr/>
              <p:nvPr/>
            </p:nvGrpSpPr>
            <p:grpSpPr>
              <a:xfrm>
                <a:off x="3224540" y="1875292"/>
                <a:ext cx="6283607" cy="3795523"/>
                <a:chOff x="2283190" y="1314330"/>
                <a:chExt cx="6283607" cy="2756006"/>
              </a:xfrm>
            </p:grpSpPr>
            <p:sp>
              <p:nvSpPr>
                <p:cNvPr id="28" name="Rectangle 27">
                  <a:extLst>
                    <a:ext uri="{FF2B5EF4-FFF2-40B4-BE49-F238E27FC236}">
                      <a16:creationId xmlns:a16="http://schemas.microsoft.com/office/drawing/2014/main" id="{1B2C12D6-1FC0-29B6-9BA9-ED45EF3ECCEA}"/>
                    </a:ext>
                  </a:extLst>
                </p:cNvPr>
                <p:cNvSpPr/>
                <p:nvPr/>
              </p:nvSpPr>
              <p:spPr>
                <a:xfrm>
                  <a:off x="2985587" y="1314330"/>
                  <a:ext cx="3795287" cy="340225"/>
                </a:xfrm>
                <a:prstGeom prst="rect">
                  <a:avLst/>
                </a:prstGeom>
                <a:solidFill>
                  <a:schemeClr val="accent3">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Lato" panose="020F0502020204030203" pitchFamily="34" charset="0"/>
                      <a:cs typeface="Lato" panose="020F0502020204030203" pitchFamily="34" charset="0"/>
                    </a:rPr>
                    <a:t>LHON</a:t>
                  </a:r>
                </a:p>
              </p:txBody>
            </p:sp>
            <p:sp>
              <p:nvSpPr>
                <p:cNvPr id="32" name="Rectangle 31">
                  <a:extLst>
                    <a:ext uri="{FF2B5EF4-FFF2-40B4-BE49-F238E27FC236}">
                      <a16:creationId xmlns:a16="http://schemas.microsoft.com/office/drawing/2014/main" id="{7E91D777-7E5C-C6F0-3AF2-4EB100F02153}"/>
                    </a:ext>
                  </a:extLst>
                </p:cNvPr>
                <p:cNvSpPr/>
                <p:nvPr/>
              </p:nvSpPr>
              <p:spPr>
                <a:xfrm>
                  <a:off x="6951265" y="2632440"/>
                  <a:ext cx="1615532" cy="409309"/>
                </a:xfrm>
                <a:prstGeom prst="rect">
                  <a:avLst/>
                </a:prstGeom>
                <a:solidFill>
                  <a:schemeClr val="accent3">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Lato" panose="020F0502020204030203" pitchFamily="34" charset="0"/>
                      <a:cs typeface="Lato" panose="020F0502020204030203" pitchFamily="34" charset="0"/>
                    </a:rPr>
                    <a:t>Standard</a:t>
                  </a:r>
                  <a:r>
                    <a:rPr lang="en-GB" sz="1400" kern="0" dirty="0">
                      <a:latin typeface="Lato" panose="020F0502020204030203" pitchFamily="34" charset="0"/>
                      <a:cs typeface="Lato" panose="020F0502020204030203" pitchFamily="34" charset="0"/>
                    </a:rPr>
                    <a:t> care</a:t>
                  </a:r>
                  <a:endParaRPr kumimoji="0" lang="en-GB" sz="1400" b="0" i="0" u="none" strike="noStrike" kern="0" cap="none" spc="0" normalizeH="0" baseline="0" noProof="0" dirty="0">
                    <a:ln>
                      <a:noFill/>
                    </a:ln>
                    <a:effectLst/>
                    <a:uLnTx/>
                    <a:uFillTx/>
                    <a:latin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C49509DF-C045-0751-1093-00BC51633F0A}"/>
                    </a:ext>
                  </a:extLst>
                </p:cNvPr>
                <p:cNvSpPr/>
                <p:nvPr/>
              </p:nvSpPr>
              <p:spPr>
                <a:xfrm>
                  <a:off x="2283190" y="3661027"/>
                  <a:ext cx="1615532" cy="409309"/>
                </a:xfrm>
                <a:prstGeom prst="rect">
                  <a:avLst/>
                </a:prstGeom>
                <a:solidFill>
                  <a:schemeClr val="accent3">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Lato" panose="020F0502020204030203" pitchFamily="34" charset="0"/>
                      <a:cs typeface="Lato" panose="020F0502020204030203" pitchFamily="34" charset="0"/>
                    </a:rPr>
                    <a:t>Lifestyle management</a:t>
                  </a:r>
                </a:p>
              </p:txBody>
            </p:sp>
            <p:sp>
              <p:nvSpPr>
                <p:cNvPr id="11" name="Rectangle 10">
                  <a:extLst>
                    <a:ext uri="{FF2B5EF4-FFF2-40B4-BE49-F238E27FC236}">
                      <a16:creationId xmlns:a16="http://schemas.microsoft.com/office/drawing/2014/main" id="{ABC3C8CD-6F4D-E688-7E3B-F6EEE4EACE9C}"/>
                    </a:ext>
                  </a:extLst>
                </p:cNvPr>
                <p:cNvSpPr/>
                <p:nvPr/>
              </p:nvSpPr>
              <p:spPr>
                <a:xfrm>
                  <a:off x="4329208" y="3661026"/>
                  <a:ext cx="1615532" cy="409309"/>
                </a:xfrm>
                <a:prstGeom prst="rect">
                  <a:avLst/>
                </a:prstGeom>
                <a:solidFill>
                  <a:schemeClr val="accent3">
                    <a:lumMod val="20000"/>
                    <a:lumOff val="80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Lato" panose="020F0502020204030203" pitchFamily="34" charset="0"/>
                      <a:cs typeface="Lato" panose="020F0502020204030203" pitchFamily="34" charset="0"/>
                    </a:rPr>
                    <a:t>Genetic counselling </a:t>
                  </a:r>
                </a:p>
              </p:txBody>
            </p:sp>
            <p:sp>
              <p:nvSpPr>
                <p:cNvPr id="14" name="Rectangle 13">
                  <a:extLst>
                    <a:ext uri="{FF2B5EF4-FFF2-40B4-BE49-F238E27FC236}">
                      <a16:creationId xmlns:a16="http://schemas.microsoft.com/office/drawing/2014/main" id="{689CC4C4-E7FA-3CA1-D045-EBD8A01682A8}"/>
                    </a:ext>
                  </a:extLst>
                </p:cNvPr>
                <p:cNvSpPr/>
                <p:nvPr/>
              </p:nvSpPr>
              <p:spPr>
                <a:xfrm>
                  <a:off x="6532081" y="3661025"/>
                  <a:ext cx="1615532" cy="409309"/>
                </a:xfrm>
                <a:prstGeom prst="rect">
                  <a:avLst/>
                </a:prstGeom>
                <a:solidFill>
                  <a:schemeClr val="accent3">
                    <a:lumMod val="20000"/>
                    <a:lumOff val="80000"/>
                  </a:schemeClr>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effectLst/>
                      <a:uLnTx/>
                      <a:uFillTx/>
                      <a:latin typeface="Lato" panose="020F0502020204030203" pitchFamily="34" charset="0"/>
                      <a:cs typeface="Lato" panose="020F0502020204030203" pitchFamily="34" charset="0"/>
                    </a:rPr>
                    <a:t>Supportive treatments</a:t>
                  </a:r>
                </a:p>
              </p:txBody>
            </p:sp>
          </p:grpSp>
          <p:sp>
            <p:nvSpPr>
              <p:cNvPr id="20" name="Rectangle 19">
                <a:extLst>
                  <a:ext uri="{FF2B5EF4-FFF2-40B4-BE49-F238E27FC236}">
                    <a16:creationId xmlns:a16="http://schemas.microsoft.com/office/drawing/2014/main" id="{A4AADAA0-0841-EF51-1DE3-53770CB9C52C}"/>
                  </a:ext>
                </a:extLst>
              </p:cNvPr>
              <p:cNvSpPr/>
              <p:nvPr/>
            </p:nvSpPr>
            <p:spPr>
              <a:xfrm>
                <a:off x="2308670" y="3674858"/>
                <a:ext cx="1376854" cy="579404"/>
              </a:xfrm>
              <a:prstGeom prst="rect">
                <a:avLst/>
              </a:prstGeom>
              <a:solidFill>
                <a:schemeClr val="tx1">
                  <a:lumMod val="65000"/>
                  <a:lumOff val="35000"/>
                </a:scheme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bg1"/>
                    </a:solidFill>
                    <a:effectLst/>
                    <a:uLnTx/>
                    <a:uFillTx/>
                    <a:latin typeface="Lato" panose="020F0502020204030203" pitchFamily="34" charset="0"/>
                    <a:cs typeface="Lato" panose="020F0502020204030203" pitchFamily="34" charset="0"/>
                  </a:rPr>
                  <a:t>Idebenone</a:t>
                </a:r>
              </a:p>
            </p:txBody>
          </p:sp>
        </p:grpSp>
        <p:cxnSp>
          <p:nvCxnSpPr>
            <p:cNvPr id="8" name="Connector: Elbow 7">
              <a:extLst>
                <a:ext uri="{FF2B5EF4-FFF2-40B4-BE49-F238E27FC236}">
                  <a16:creationId xmlns:a16="http://schemas.microsoft.com/office/drawing/2014/main" id="{EE03583A-9A97-567D-5C59-0F3D6A3E87F3}"/>
                </a:ext>
              </a:extLst>
            </p:cNvPr>
            <p:cNvCxnSpPr>
              <a:cxnSpLocks/>
            </p:cNvCxnSpPr>
            <p:nvPr/>
          </p:nvCxnSpPr>
          <p:spPr>
            <a:xfrm>
              <a:off x="5671008" y="2216639"/>
              <a:ext cx="2868802" cy="98924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DC5AC9F-57C1-2C6C-E503-D595F7768F3D}"/>
                </a:ext>
              </a:extLst>
            </p:cNvPr>
            <p:cNvCxnSpPr>
              <a:cxnSpLocks/>
            </p:cNvCxnSpPr>
            <p:nvPr/>
          </p:nvCxnSpPr>
          <p:spPr>
            <a:xfrm rot="10800000" flipV="1">
              <a:off x="2836526" y="2216639"/>
              <a:ext cx="2861415" cy="100912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16EBB0-E3CD-F1E7-48AB-9483C54D0248}"/>
                </a:ext>
              </a:extLst>
            </p:cNvPr>
            <p:cNvCxnSpPr>
              <a:cxnSpLocks/>
              <a:stCxn id="28" idx="2"/>
            </p:cNvCxnSpPr>
            <p:nvPr/>
          </p:nvCxnSpPr>
          <p:spPr>
            <a:xfrm flipH="1">
              <a:off x="5664009" y="1907341"/>
              <a:ext cx="1" cy="321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8CFD7C80-C4CC-68DC-846E-2FF859F7DEB3}"/>
              </a:ext>
            </a:extLst>
          </p:cNvPr>
          <p:cNvSpPr txBox="1"/>
          <p:nvPr/>
        </p:nvSpPr>
        <p:spPr>
          <a:xfrm>
            <a:off x="10168746" y="3103199"/>
            <a:ext cx="2093315" cy="307777"/>
          </a:xfrm>
          <a:prstGeom prst="rect">
            <a:avLst/>
          </a:prstGeom>
          <a:noFill/>
        </p:spPr>
        <p:txBody>
          <a:bodyPr wrap="square" rtlCol="0">
            <a:spAutoFit/>
          </a:bodyPr>
          <a:lstStyle/>
          <a:p>
            <a:r>
              <a:rPr lang="en-GB" sz="1400" dirty="0">
                <a:latin typeface="Lato" panose="020F0502020204030203" pitchFamily="34" charset="0"/>
              </a:rPr>
              <a:t>Under consideration</a:t>
            </a:r>
          </a:p>
        </p:txBody>
      </p:sp>
      <p:sp>
        <p:nvSpPr>
          <p:cNvPr id="19" name="Text Placeholder 2" descr="No UK treatment guidelines or approved treatment&#10;Company positioning idebenone as an alternative to best support care&#10;Clinical experts agreed treating an individual with confirmed LHON as soon as possible is desirable&#10;">
            <a:extLst>
              <a:ext uri="{FF2B5EF4-FFF2-40B4-BE49-F238E27FC236}">
                <a16:creationId xmlns:a16="http://schemas.microsoft.com/office/drawing/2014/main" id="{B5EF574F-7BE3-3987-BCB9-DF27B664979C}"/>
              </a:ext>
            </a:extLst>
          </p:cNvPr>
          <p:cNvSpPr txBox="1">
            <a:spLocks/>
          </p:cNvSpPr>
          <p:nvPr/>
        </p:nvSpPr>
        <p:spPr>
          <a:xfrm>
            <a:off x="317825" y="1421576"/>
            <a:ext cx="10897578" cy="133918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lnSpc>
                <a:spcPct val="150000"/>
              </a:lnSpc>
              <a:spcBef>
                <a:spcPts val="0"/>
              </a:spcBef>
              <a:buFont typeface="Arial" panose="020B0604020202020204" pitchFamily="34" charset="0"/>
              <a:buNone/>
              <a:defRPr sz="1800" kern="1200">
                <a:solidFill>
                  <a:schemeClr val="dk1"/>
                </a:solidFill>
                <a:latin typeface="Arial" panose="020B0604020202020204" pitchFamily="34" charset="0"/>
                <a:ea typeface="Inter" panose="02000503000000020004" pitchFamily="2" charset="0"/>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dk1"/>
                </a:solidFill>
                <a:latin typeface="Arial" panose="020B0604020202020204" pitchFamily="34"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85750" indent="-285750">
              <a:buFont typeface="Arial" panose="020B0604020202020204" pitchFamily="34" charset="0"/>
              <a:buChar char="•"/>
            </a:pPr>
            <a:r>
              <a:rPr lang="en-GB" dirty="0">
                <a:solidFill>
                  <a:schemeClr val="tx1"/>
                </a:solidFill>
                <a:latin typeface="Lato" panose="020F0502020204030203" pitchFamily="34" charset="0"/>
                <a:ea typeface="Lato" panose="020F0502020204030203" pitchFamily="34" charset="0"/>
              </a:rPr>
              <a:t>No UK treatment guidelines or approved treatment</a:t>
            </a:r>
          </a:p>
          <a:p>
            <a:pPr marL="285750" indent="-285750">
              <a:buFont typeface="Arial" panose="020B0604020202020204" pitchFamily="34" charset="0"/>
              <a:buChar char="•"/>
            </a:pPr>
            <a:r>
              <a:rPr lang="en-GB" dirty="0">
                <a:solidFill>
                  <a:schemeClr val="tx1"/>
                </a:solidFill>
                <a:latin typeface="Lato" panose="020F0502020204030203" pitchFamily="34" charset="0"/>
                <a:ea typeface="Lato" panose="020F0502020204030203" pitchFamily="34" charset="0"/>
              </a:rPr>
              <a:t>Company positioning idebenone as an alternative to best support care</a:t>
            </a:r>
          </a:p>
          <a:p>
            <a:pPr marL="285750" indent="-285750">
              <a:buFont typeface="Arial" panose="020B0604020202020204" pitchFamily="34" charset="0"/>
              <a:buChar char="•"/>
            </a:pPr>
            <a:r>
              <a:rPr lang="en-GB" dirty="0">
                <a:solidFill>
                  <a:schemeClr val="tx1"/>
                </a:solidFill>
                <a:latin typeface="Lato" panose="020F0502020204030203" pitchFamily="34" charset="0"/>
                <a:ea typeface="Lato" panose="020F0502020204030203" pitchFamily="34" charset="0"/>
              </a:rPr>
              <a:t>Clinical experts agreed treating an individual with confirmed LHON as soon as possible is desirable</a:t>
            </a:r>
          </a:p>
        </p:txBody>
      </p:sp>
      <p:sp>
        <p:nvSpPr>
          <p:cNvPr id="3" name="Rectangle 2" descr="Question to committee">
            <a:extLst>
              <a:ext uri="{FF2B5EF4-FFF2-40B4-BE49-F238E27FC236}">
                <a16:creationId xmlns:a16="http://schemas.microsoft.com/office/drawing/2014/main" id="{E9B846C5-335A-5D29-6269-648882DAAFBE}"/>
              </a:ext>
              <a:ext uri="{C183D7F6-B498-43B3-948B-1728B52AA6E4}">
                <adec:decorative xmlns:adec="http://schemas.microsoft.com/office/drawing/2017/decorative" val="0"/>
              </a:ext>
            </a:extLst>
          </p:cNvPr>
          <p:cNvSpPr/>
          <p:nvPr/>
        </p:nvSpPr>
        <p:spPr>
          <a:xfrm>
            <a:off x="4922729" y="6429388"/>
            <a:ext cx="6766499" cy="386463"/>
          </a:xfrm>
          <a:prstGeom prst="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Lato" panose="020F0502020204030203" pitchFamily="34" charset="0"/>
              </a:rPr>
              <a:t>Please explain the current standard care of people with LHON?</a:t>
            </a:r>
          </a:p>
        </p:txBody>
      </p:sp>
      <p:sp>
        <p:nvSpPr>
          <p:cNvPr id="16" name="Text Placeholder 13">
            <a:extLst>
              <a:ext uri="{FF2B5EF4-FFF2-40B4-BE49-F238E27FC236}">
                <a16:creationId xmlns:a16="http://schemas.microsoft.com/office/drawing/2014/main" id="{397C9126-9CBE-A0AB-A516-4ACEDF2DD020}"/>
              </a:ext>
            </a:extLst>
          </p:cNvPr>
          <p:cNvSpPr txBox="1">
            <a:spLocks/>
          </p:cNvSpPr>
          <p:nvPr/>
        </p:nvSpPr>
        <p:spPr>
          <a:xfrm>
            <a:off x="0" y="6512097"/>
            <a:ext cx="5061391" cy="3288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0"/>
                <a:ea typeface="Lato" panose="020F0502020204030203" pitchFamily="34" charset="0"/>
                <a:cs typeface="Lato" panose="020F0502020204030203" pitchFamily="34" charset="0"/>
              </a:rPr>
              <a:t>Abbreviations : LHON – Leber’s hereditary optic neuropathy</a:t>
            </a:r>
          </a:p>
        </p:txBody>
      </p:sp>
    </p:spTree>
    <p:extLst>
      <p:ext uri="{BB962C8B-B14F-4D97-AF65-F5344CB8AC3E}">
        <p14:creationId xmlns:p14="http://schemas.microsoft.com/office/powerpoint/2010/main" val="109047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descr="Title of the topic">
            <a:extLst>
              <a:ext uri="{FF2B5EF4-FFF2-40B4-BE49-F238E27FC236}">
                <a16:creationId xmlns:a16="http://schemas.microsoft.com/office/drawing/2014/main" id="{A8A83C85-1097-5036-05A0-087D4107D649}"/>
              </a:ext>
            </a:extLst>
          </p:cNvPr>
          <p:cNvSpPr txBox="1">
            <a:spLocks noGrp="1"/>
          </p:cNvSpPr>
          <p:nvPr>
            <p:ph type="title" idx="4294967295"/>
          </p:nvPr>
        </p:nvSpPr>
        <p:spPr>
          <a:xfrm>
            <a:off x="637306" y="468446"/>
            <a:ext cx="10535911" cy="1532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0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Idebenone for treating visual impairment in Leber’s hereditary optic neuropathy in people 12 years and over [ID547] </a:t>
            </a:r>
          </a:p>
        </p:txBody>
      </p:sp>
      <p:sp>
        <p:nvSpPr>
          <p:cNvPr id="3" name="Guide with 'background' selected" descr="Sections to be covered in the presentation. ">
            <a:extLst>
              <a:ext uri="{FF2B5EF4-FFF2-40B4-BE49-F238E27FC236}">
                <a16:creationId xmlns:a16="http://schemas.microsoft.com/office/drawing/2014/main" id="{B2CE1EC4-9D1A-A984-B594-1C7354CFC7A5}"/>
              </a:ext>
            </a:extLst>
          </p:cNvPr>
          <p:cNvSpPr>
            <a:spLocks noGrp="1"/>
          </p:cNvSpPr>
          <p:nvPr>
            <p:ph type="subTitle" idx="1"/>
          </p:nvPr>
        </p:nvSpPr>
        <p:spPr>
          <a:xfrm>
            <a:off x="724988" y="2368081"/>
            <a:ext cx="10026139" cy="2742538"/>
          </a:xfrm>
        </p:spPr>
        <p:txBody>
          <a:bodyPr>
            <a:noAutofit/>
          </a:bodyPr>
          <a:lstStyle/>
          <a:p>
            <a:pPr marL="457200" indent="-457200">
              <a:buSzPts val="2400"/>
              <a:buFont typeface="Wingdings" panose="05000000000000000000" pitchFamily="2" charset="2"/>
              <a:buChar char="q"/>
            </a:pPr>
            <a:r>
              <a:rPr lang="en-GB" sz="2800" b="1" dirty="0"/>
              <a:t>Key issues and background</a:t>
            </a:r>
          </a:p>
          <a:p>
            <a:pPr marL="457200" indent="-457200">
              <a:buSzPts val="2200"/>
              <a:buFont typeface="Wingdings" panose="05000000000000000000" pitchFamily="2" charset="2"/>
              <a:buChar char="ü"/>
            </a:pPr>
            <a:r>
              <a:rPr lang="en-GB" sz="2800" dirty="0"/>
              <a:t>Clinical effectiveness</a:t>
            </a:r>
          </a:p>
          <a:p>
            <a:pPr marL="457200" indent="-457200">
              <a:buSzPts val="2200"/>
              <a:buFont typeface="Wingdings" pitchFamily="2" charset="2"/>
              <a:buChar char="q"/>
            </a:pPr>
            <a:r>
              <a:rPr lang="en-GB" sz="2800" dirty="0"/>
              <a:t>Modelling and cost effectiveness</a:t>
            </a:r>
          </a:p>
          <a:p>
            <a:pPr marL="457200" indent="-457200">
              <a:buSzPts val="2000"/>
              <a:buFont typeface="Wingdings" pitchFamily="2" charset="2"/>
              <a:buChar char="q"/>
            </a:pPr>
            <a:r>
              <a:rPr lang="en-GB" sz="2800" dirty="0"/>
              <a:t>Other considerations </a:t>
            </a:r>
          </a:p>
          <a:p>
            <a:pPr marL="457200" indent="-457200">
              <a:buSzPts val="2000"/>
              <a:buFont typeface="Wingdings" pitchFamily="2" charset="2"/>
              <a:buChar char="q"/>
            </a:pPr>
            <a:r>
              <a:rPr lang="en-GB" sz="2800" dirty="0"/>
              <a:t>Summary</a:t>
            </a:r>
          </a:p>
          <a:p>
            <a:endParaRPr lang="en-GB" sz="2800" dirty="0"/>
          </a:p>
        </p:txBody>
      </p:sp>
    </p:spTree>
    <p:extLst>
      <p:ext uri="{BB962C8B-B14F-4D97-AF65-F5344CB8AC3E}">
        <p14:creationId xmlns:p14="http://schemas.microsoft.com/office/powerpoint/2010/main" val="3635677586"/>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2">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_Sept 22 new branding.potx" id="{5D6546DB-E16B-4904-9415-B483A62C4941}" vid="{F3D05F2E-E29A-4686-9EE5-47020A34D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template_Sept 22 new branding</Template>
  <TotalTime>179803</TotalTime>
  <Words>7281</Words>
  <Application>Microsoft Office PowerPoint</Application>
  <PresentationFormat>Widescreen</PresentationFormat>
  <Paragraphs>1059</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Wingdings</vt:lpstr>
      <vt:lpstr>Times New Roman</vt:lpstr>
      <vt:lpstr>Courier New</vt:lpstr>
      <vt:lpstr>Lato</vt:lpstr>
      <vt:lpstr>Vivaldi</vt:lpstr>
      <vt:lpstr>Arial</vt:lpstr>
      <vt:lpstr>Inter</vt:lpstr>
      <vt:lpstr>NICE</vt:lpstr>
      <vt:lpstr>Idebenone for treating visual impairment in Leber’s hereditary optic neuropathy in people 12 years and over [ID547]</vt:lpstr>
      <vt:lpstr>Idebenone for treating visual impairment in Leber’s hereditary optic neuropathy in people 12 years and over [ID547]  </vt:lpstr>
      <vt:lpstr>Key issues </vt:lpstr>
      <vt:lpstr>Background: Leber's hereditary optic neuropathy (LHON)</vt:lpstr>
      <vt:lpstr>Patient perspectives </vt:lpstr>
      <vt:lpstr>Clinical perspectives</vt:lpstr>
      <vt:lpstr>Idebenone (Raxone, Chiesi)</vt:lpstr>
      <vt:lpstr>Treatment pathway: no licensed treatments for LHON  Company: idebenone first and only treatment for LHON  EAG: large unmet need for people with LHON  </vt:lpstr>
      <vt:lpstr>Idebenone for treating visual impairment in Leber’s hereditary optic neuropathy in people 12 years and over [ID547] </vt:lpstr>
      <vt:lpstr>Clinical course of LHON</vt:lpstr>
      <vt:lpstr>LHON: genotypes prevalence and spontaneous recovery  Genotype a key prognostic factor &amp; affects spontaneous recovery of visual acuity </vt:lpstr>
      <vt:lpstr>Main outcome Logarithm of minimum angle of resolution (logMAR) </vt:lpstr>
      <vt:lpstr>Key Studies: RHODOS, RHODOS-OFU, EAP, CaRS and LEROS</vt:lpstr>
      <vt:lpstr>Results: Change in logMAR/change in best VA </vt:lpstr>
      <vt:lpstr>Baseline characteristics 1/2</vt:lpstr>
      <vt:lpstr>Genotype expression</vt:lpstr>
      <vt:lpstr>Indirect treatment comparison: propensity score matching</vt:lpstr>
      <vt:lpstr>Indirect treatment comparison: methodology </vt:lpstr>
      <vt:lpstr>Key issue: no robust effectiveness estimate for idebenone </vt:lpstr>
      <vt:lpstr>Idebenone for treating visual impairment in Leber’s hereditary optic neuropathy in people 12 years and over [ID547] </vt:lpstr>
      <vt:lpstr>Key issue: Model structure EAG: Company model’s flawed, not appropriate for decision making </vt:lpstr>
      <vt:lpstr>How data incorporated in model by company and EAG</vt:lpstr>
      <vt:lpstr>Key issue: Model standard care treatment effects 1/2 </vt:lpstr>
      <vt:lpstr>Key issue: Model standard care treatment effects 2/2</vt:lpstr>
      <vt:lpstr>Issue: Health-related quality of life </vt:lpstr>
      <vt:lpstr>Issue: Health state resource cost 1/2 EAG considers proportions used in company’s base case to be highly uncertain  </vt:lpstr>
      <vt:lpstr>Issue: Health state resource cost 2/2 </vt:lpstr>
      <vt:lpstr>Other considerations</vt:lpstr>
      <vt:lpstr>Questions for clinical experts</vt:lpstr>
      <vt:lpstr>Committee decision making slide</vt:lpstr>
      <vt:lpstr>Cost-effectiveness results</vt:lpstr>
      <vt:lpstr> Supplementary appendix </vt:lpstr>
      <vt:lpstr>Decision problem</vt:lpstr>
      <vt:lpstr>Key Studies: RHODOS, RHODOS-OFU, EAP and LEROS EAG:  Change in best VA considered most clinically relevant endpoint</vt:lpstr>
      <vt:lpstr>Key Studies: Natural progression of LHON  (CaRS I and CaRS II) </vt:lpstr>
      <vt:lpstr>Data availability: EAP vs. LEROS</vt:lpstr>
      <vt:lpstr>Key issue: Subgroup effect EAG: treatment effect may be larger in subgroups</vt:lpstr>
      <vt:lpstr>Issue: subgroup analyses (primary outcome)</vt:lpstr>
      <vt:lpstr>Company’s model overview</vt:lpstr>
      <vt:lpstr>How company incorporated evidence into model</vt:lpstr>
      <vt:lpstr>Key issue: Failure of PSA to account for treatment effect uncertainty</vt:lpstr>
      <vt:lpstr>Issue: Time on treatment </vt:lpstr>
      <vt:lpstr>Issue: Treatment discontinuation</vt:lpstr>
      <vt:lpstr>NICE’s previous appraisals</vt:lpstr>
      <vt:lpstr>Clinically relevant benefit (CRB)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Harsimran Sarpal</dc:creator>
  <cp:lastModifiedBy>Kate Moore</cp:lastModifiedBy>
  <cp:revision>3965</cp:revision>
  <dcterms:created xsi:type="dcterms:W3CDTF">2022-09-14T12:36:18Z</dcterms:created>
  <dcterms:modified xsi:type="dcterms:W3CDTF">2024-04-17T08:28:43Z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2023-02-22T14:58:37Z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4dbc1e18-f3c8-40b1-bc54-b910e8e9af9d</vt:lpwstr>
  </property>
  <property fmtid="{D5CDD505-2E9C-101B-9397-08002B2CF9AE}" pid="8" name="MSIP_Label_c69d85d5-6d9e-4305-a294-1f636ec0f2d6_ContentBits">
    <vt:lpwstr>0</vt:lpwstr>
  </property>
</Properties>
</file>