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4136" r:id="rId4"/>
  </p:sldMasterIdLst>
  <p:notesMasterIdLst>
    <p:notesMasterId r:id="rId50"/>
  </p:notesMasterIdLst>
  <p:handoutMasterIdLst>
    <p:handoutMasterId r:id="rId51"/>
  </p:handoutMasterIdLst>
  <p:sldIdLst>
    <p:sldId id="339" r:id="rId5"/>
    <p:sldId id="1797" r:id="rId6"/>
    <p:sldId id="404" r:id="rId7"/>
    <p:sldId id="347" r:id="rId8"/>
    <p:sldId id="348" r:id="rId9"/>
    <p:sldId id="268" r:id="rId10"/>
    <p:sldId id="2085" r:id="rId11"/>
    <p:sldId id="345" r:id="rId12"/>
    <p:sldId id="375" r:id="rId13"/>
    <p:sldId id="1799" r:id="rId14"/>
    <p:sldId id="349" r:id="rId15"/>
    <p:sldId id="2082" r:id="rId16"/>
    <p:sldId id="2083" r:id="rId17"/>
    <p:sldId id="2087" r:id="rId18"/>
    <p:sldId id="2069" r:id="rId19"/>
    <p:sldId id="2060" r:id="rId20"/>
    <p:sldId id="2073" r:id="rId21"/>
    <p:sldId id="1794" r:id="rId22"/>
    <p:sldId id="2086" r:id="rId23"/>
    <p:sldId id="2076" r:id="rId24"/>
    <p:sldId id="2051" r:id="rId25"/>
    <p:sldId id="2062" r:id="rId26"/>
    <p:sldId id="2080" r:id="rId27"/>
    <p:sldId id="2063" r:id="rId28"/>
    <p:sldId id="464" r:id="rId29"/>
    <p:sldId id="2078" r:id="rId30"/>
    <p:sldId id="2064" r:id="rId31"/>
    <p:sldId id="2067" r:id="rId32"/>
    <p:sldId id="1796" r:id="rId33"/>
    <p:sldId id="2084" r:id="rId34"/>
    <p:sldId id="1805" r:id="rId35"/>
    <p:sldId id="1803" r:id="rId36"/>
    <p:sldId id="359" r:id="rId37"/>
    <p:sldId id="376" r:id="rId38"/>
    <p:sldId id="2071" r:id="rId39"/>
    <p:sldId id="2072" r:id="rId40"/>
    <p:sldId id="2074" r:id="rId41"/>
    <p:sldId id="356" r:id="rId42"/>
    <p:sldId id="2052" r:id="rId43"/>
    <p:sldId id="2053" r:id="rId44"/>
    <p:sldId id="2065" r:id="rId45"/>
    <p:sldId id="2077" r:id="rId46"/>
    <p:sldId id="2055" r:id="rId47"/>
    <p:sldId id="2056" r:id="rId48"/>
    <p:sldId id="463" r:id="rId49"/>
  </p:sldIdLst>
  <p:sldSz cx="12192000" cy="6858000"/>
  <p:notesSz cx="6858000" cy="9144000"/>
  <p:embeddedFontLst>
    <p:embeddedFont>
      <p:font typeface="Inter" panose="02000503000000020004" pitchFamily="2" charset="0"/>
      <p:regular r:id="rId52"/>
    </p:embeddedFont>
    <p:embeddedFont>
      <p:font typeface="Lato" panose="020F0502020204030203" pitchFamily="34" charset="0"/>
      <p:regular r:id="rId53"/>
    </p:embeddedFont>
    <p:embeddedFont>
      <p:font typeface="Lora SemiBold" pitchFamily="2" charset="0"/>
      <p:bold r:id="rId5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BDDDFA2-8F61-4645-A3A4-15AE83CC9080}">
          <p14:sldIdLst/>
        </p14:section>
        <p14:section name="Background and key issues" id="{5C8D397E-C577-42B3-A3E6-140C6584B864}">
          <p14:sldIdLst>
            <p14:sldId id="339"/>
            <p14:sldId id="1797"/>
            <p14:sldId id="404"/>
            <p14:sldId id="347"/>
            <p14:sldId id="348"/>
            <p14:sldId id="268"/>
            <p14:sldId id="2085"/>
            <p14:sldId id="345"/>
            <p14:sldId id="375"/>
          </p14:sldIdLst>
        </p14:section>
        <p14:section name="Clinical effectiveness" id="{D1BD2FA0-3D5B-4524-80EB-1D0448D954C2}">
          <p14:sldIdLst>
            <p14:sldId id="1799"/>
            <p14:sldId id="349"/>
            <p14:sldId id="2082"/>
            <p14:sldId id="2083"/>
            <p14:sldId id="2087"/>
            <p14:sldId id="2069"/>
            <p14:sldId id="2060"/>
            <p14:sldId id="2073"/>
          </p14:sldIdLst>
        </p14:section>
        <p14:section name="Modelling and cost effectiveness" id="{15D9281D-92C0-42D4-B787-1509A0A862A1}">
          <p14:sldIdLst>
            <p14:sldId id="1794"/>
            <p14:sldId id="2086"/>
            <p14:sldId id="2076"/>
            <p14:sldId id="2051"/>
            <p14:sldId id="2062"/>
            <p14:sldId id="2080"/>
            <p14:sldId id="2063"/>
            <p14:sldId id="464"/>
            <p14:sldId id="2078"/>
            <p14:sldId id="2064"/>
            <p14:sldId id="2067"/>
          </p14:sldIdLst>
        </p14:section>
        <p14:section name="Summary" id="{BC5DA26A-ED84-44C5-83CB-2D7C50250CA9}">
          <p14:sldIdLst>
            <p14:sldId id="1796"/>
            <p14:sldId id="2084"/>
            <p14:sldId id="1805"/>
          </p14:sldIdLst>
        </p14:section>
        <p14:section name="Backup slides" id="{D241162D-9E75-4861-AAD2-AEDC79239825}">
          <p14:sldIdLst>
            <p14:sldId id="1803"/>
            <p14:sldId id="359"/>
            <p14:sldId id="376"/>
            <p14:sldId id="2071"/>
            <p14:sldId id="2072"/>
            <p14:sldId id="2074"/>
            <p14:sldId id="356"/>
            <p14:sldId id="2052"/>
            <p14:sldId id="2053"/>
            <p14:sldId id="2065"/>
            <p14:sldId id="2077"/>
            <p14:sldId id="2055"/>
            <p14:sldId id="2056"/>
            <p14:sldId id="4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tella O'Brien" initials="S" lastIdx="44" clrIdx="6">
    <p:extLst>
      <p:ext uri="{19B8F6BF-5375-455C-9EA6-DF929625EA0E}">
        <p15:presenceInfo xmlns:p15="http://schemas.microsoft.com/office/powerpoint/2012/main" userId="Stella O'Brien" providerId="None"/>
      </p:ext>
    </p:extLst>
  </p:cmAuthor>
  <p:cmAuthor id="1" name="Kate Scott" initials="KS" lastIdx="1" clrIdx="0"/>
  <p:cmAuthor id="8" name="Zoe Charles" initials="ZC" lastIdx="2" clrIdx="7">
    <p:extLst>
      <p:ext uri="{19B8F6BF-5375-455C-9EA6-DF929625EA0E}">
        <p15:presenceInfo xmlns:p15="http://schemas.microsoft.com/office/powerpoint/2012/main" userId="S::Zoe.Charles@nice.org.uk::c135eabb-d70c-4ebe-9405-64402c662e6d" providerId="AD"/>
      </p:ext>
    </p:extLst>
  </p:cmAuthor>
  <p:cmAuthor id="2" name="Charlie Hewitt" initials="CH" lastIdx="68" clrIdx="1">
    <p:extLst>
      <p:ext uri="{19B8F6BF-5375-455C-9EA6-DF929625EA0E}">
        <p15:presenceInfo xmlns:p15="http://schemas.microsoft.com/office/powerpoint/2012/main" userId="S::Charlie.Hewitt@nice.org.uk::02b58234-bd66-4ca2-852b-669d09f951b3" providerId="AD"/>
      </p:ext>
    </p:extLst>
  </p:cmAuthor>
  <p:cmAuthor id="9" name="Emma Douch" initials="ED" lastIdx="5" clrIdx="8">
    <p:extLst>
      <p:ext uri="{19B8F6BF-5375-455C-9EA6-DF929625EA0E}">
        <p15:presenceInfo xmlns:p15="http://schemas.microsoft.com/office/powerpoint/2012/main" userId="S::Emma.Douch@nice.org.uk::d23c2457-444e-4a37-91b9-8b92510c8a17" providerId="AD"/>
      </p:ext>
    </p:extLst>
  </p:cmAuthor>
  <p:cmAuthor id="3" name="Alexandra Sampson" initials="AS" lastIdx="8" clrIdx="2">
    <p:extLst>
      <p:ext uri="{19B8F6BF-5375-455C-9EA6-DF929625EA0E}">
        <p15:presenceInfo xmlns:p15="http://schemas.microsoft.com/office/powerpoint/2012/main" userId="S::Alexandra.Sampson@nice.org.uk::5bf57bb1-a65f-4e5e-81b7-701a6cf4a8b7" providerId="AD"/>
      </p:ext>
    </p:extLst>
  </p:cmAuthor>
  <p:cmAuthor id="10" name="Summaya Mohammad" initials="SM" lastIdx="27" clrIdx="9">
    <p:extLst>
      <p:ext uri="{19B8F6BF-5375-455C-9EA6-DF929625EA0E}">
        <p15:presenceInfo xmlns:p15="http://schemas.microsoft.com/office/powerpoint/2012/main" userId="S::Summaya.Mohammad@nice.org.uk::ed520788-0580-4bf3-9985-ef000bf60d0b" providerId="AD"/>
      </p:ext>
    </p:extLst>
  </p:cmAuthor>
  <p:cmAuthor id="4" name="Elizabeth Bell" initials="EB" lastIdx="9" clrIdx="3">
    <p:extLst>
      <p:ext uri="{19B8F6BF-5375-455C-9EA6-DF929625EA0E}">
        <p15:presenceInfo xmlns:p15="http://schemas.microsoft.com/office/powerpoint/2012/main" userId="S::Elizabeth.Bell@nice.org.uk::db75d52a-bbc3-4365-b187-451fb7df6c85" providerId="AD"/>
      </p:ext>
    </p:extLst>
  </p:cmAuthor>
  <p:cmAuthor id="11" name="Rufaro Kausi" initials="RK" lastIdx="46" clrIdx="10">
    <p:extLst>
      <p:ext uri="{19B8F6BF-5375-455C-9EA6-DF929625EA0E}">
        <p15:presenceInfo xmlns:p15="http://schemas.microsoft.com/office/powerpoint/2012/main" userId="S::Rufaro.Kausi@nice.org.uk::898bcc14-d529-4aef-9992-31c58a0c0fd7" providerId="AD"/>
      </p:ext>
    </p:extLst>
  </p:cmAuthor>
  <p:cmAuthor id="5" name="Albany Chandler" initials="AC" lastIdx="3" clrIdx="4">
    <p:extLst>
      <p:ext uri="{19B8F6BF-5375-455C-9EA6-DF929625EA0E}">
        <p15:presenceInfo xmlns:p15="http://schemas.microsoft.com/office/powerpoint/2012/main" userId="S::Albany.Chandler@nice.org.uk::c7eab9cc-0d4b-4e4f-af44-3a7070586937" providerId="AD"/>
      </p:ext>
    </p:extLst>
  </p:cmAuthor>
  <p:cmAuthor id="12" name="Janet Robertson" initials="JR" lastIdx="7" clrIdx="11">
    <p:extLst>
      <p:ext uri="{19B8F6BF-5375-455C-9EA6-DF929625EA0E}">
        <p15:presenceInfo xmlns:p15="http://schemas.microsoft.com/office/powerpoint/2012/main" userId="S::Janet.Robertson@nice.org.uk::287e606e-0c71-49cd-bb7c-a2b25da02d95" providerId="AD"/>
      </p:ext>
    </p:extLst>
  </p:cmAuthor>
  <p:cmAuthor id="6" name="Victoria Kelly" initials="VK" lastIdx="41" clrIdx="5">
    <p:extLst>
      <p:ext uri="{19B8F6BF-5375-455C-9EA6-DF929625EA0E}">
        <p15:presenceInfo xmlns:p15="http://schemas.microsoft.com/office/powerpoint/2012/main" userId="S::Victoria.Kelly@nice.org.uk::b3cb38c1-50f8-416d-a7ac-e58820acd6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D054"/>
    <a:srgbClr val="FAF5F0"/>
    <a:srgbClr val="B72638"/>
    <a:srgbClr val="C9DCE0"/>
    <a:srgbClr val="433FDD"/>
    <a:srgbClr val="228096"/>
    <a:srgbClr val="CBCFD4"/>
    <a:srgbClr val="E7E9EB"/>
    <a:srgbClr val="FFFFE5"/>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00" autoAdjust="0"/>
    <p:restoredTop sz="74456" autoAdjust="0"/>
  </p:normalViewPr>
  <p:slideViewPr>
    <p:cSldViewPr snapToGrid="0" snapToObjects="1">
      <p:cViewPr varScale="1">
        <p:scale>
          <a:sx n="33" d="100"/>
          <a:sy n="33" d="100"/>
        </p:scale>
        <p:origin x="852"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75" d="100"/>
        <a:sy n="75" d="100"/>
      </p:scale>
      <p:origin x="0" y="-6210"/>
    </p:cViewPr>
  </p:sorterViewPr>
  <p:notesViewPr>
    <p:cSldViewPr snapToGrid="0" snapToObjects="1">
      <p:cViewPr varScale="1">
        <p:scale>
          <a:sx n="87" d="100"/>
          <a:sy n="87" d="100"/>
        </p:scale>
        <p:origin x="384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font" Target="fonts/font2.fntdata"/><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font" Target="fonts/font1.fntdata"/><Relationship Id="rId6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maya Mohammad" userId="ed520788-0580-4bf3-9985-ef000bf60d0b" providerId="ADAL" clId="{D3290347-6626-4585-9141-C320B53A0194}"/>
    <pc:docChg chg="addSld delSld modSld modSection">
      <pc:chgData name="Summaya Mohammad" userId="ed520788-0580-4bf3-9985-ef000bf60d0b" providerId="ADAL" clId="{D3290347-6626-4585-9141-C320B53A0194}" dt="2024-08-30T16:22:49.342" v="68" actId="20577"/>
      <pc:docMkLst>
        <pc:docMk/>
      </pc:docMkLst>
      <pc:sldChg chg="modSp">
        <pc:chgData name="Summaya Mohammad" userId="ed520788-0580-4bf3-9985-ef000bf60d0b" providerId="ADAL" clId="{D3290347-6626-4585-9141-C320B53A0194}" dt="2024-08-30T16:03:07.472" v="23"/>
        <pc:sldMkLst>
          <pc:docMk/>
          <pc:sldMk cId="369276599" sldId="345"/>
        </pc:sldMkLst>
        <pc:graphicFrameChg chg="mod">
          <ac:chgData name="Summaya Mohammad" userId="ed520788-0580-4bf3-9985-ef000bf60d0b" providerId="ADAL" clId="{D3290347-6626-4585-9141-C320B53A0194}" dt="2024-08-30T16:03:07.472" v="23"/>
          <ac:graphicFrameMkLst>
            <pc:docMk/>
            <pc:sldMk cId="369276599" sldId="345"/>
            <ac:graphicFrameMk id="3" creationId="{5D2D4C97-4C53-47C8-9E4D-69E7EB51A419}"/>
          </ac:graphicFrameMkLst>
        </pc:graphicFrameChg>
      </pc:sldChg>
      <pc:sldChg chg="del">
        <pc:chgData name="Summaya Mohammad" userId="ed520788-0580-4bf3-9985-ef000bf60d0b" providerId="ADAL" clId="{D3290347-6626-4585-9141-C320B53A0194}" dt="2024-08-30T16:15:37.900" v="28" actId="47"/>
        <pc:sldMkLst>
          <pc:docMk/>
          <pc:sldMk cId="1154884930" sldId="390"/>
        </pc:sldMkLst>
      </pc:sldChg>
      <pc:sldChg chg="del">
        <pc:chgData name="Summaya Mohammad" userId="ed520788-0580-4bf3-9985-ef000bf60d0b" providerId="ADAL" clId="{D3290347-6626-4585-9141-C320B53A0194}" dt="2024-08-30T16:08:44.928" v="25" actId="47"/>
        <pc:sldMkLst>
          <pc:docMk/>
          <pc:sldMk cId="1744654591" sldId="2058"/>
        </pc:sldMkLst>
      </pc:sldChg>
      <pc:sldChg chg="modSp mod">
        <pc:chgData name="Summaya Mohammad" userId="ed520788-0580-4bf3-9985-ef000bf60d0b" providerId="ADAL" clId="{D3290347-6626-4585-9141-C320B53A0194}" dt="2024-08-30T16:22:49.342" v="68" actId="20577"/>
        <pc:sldMkLst>
          <pc:docMk/>
          <pc:sldMk cId="2004855583" sldId="2064"/>
        </pc:sldMkLst>
        <pc:graphicFrameChg chg="modGraphic">
          <ac:chgData name="Summaya Mohammad" userId="ed520788-0580-4bf3-9985-ef000bf60d0b" providerId="ADAL" clId="{D3290347-6626-4585-9141-C320B53A0194}" dt="2024-08-30T16:22:49.342" v="68" actId="20577"/>
          <ac:graphicFrameMkLst>
            <pc:docMk/>
            <pc:sldMk cId="2004855583" sldId="2064"/>
            <ac:graphicFrameMk id="4" creationId="{10085F72-4B1B-4005-8CA6-3133B34C17EF}"/>
          </ac:graphicFrameMkLst>
        </pc:graphicFrameChg>
      </pc:sldChg>
      <pc:sldChg chg="modSp mod">
        <pc:chgData name="Summaya Mohammad" userId="ed520788-0580-4bf3-9985-ef000bf60d0b" providerId="ADAL" clId="{D3290347-6626-4585-9141-C320B53A0194}" dt="2024-08-30T15:57:09.667" v="21"/>
        <pc:sldMkLst>
          <pc:docMk/>
          <pc:sldMk cId="826781925" sldId="2082"/>
        </pc:sldMkLst>
        <pc:spChg chg="mod">
          <ac:chgData name="Summaya Mohammad" userId="ed520788-0580-4bf3-9985-ef000bf60d0b" providerId="ADAL" clId="{D3290347-6626-4585-9141-C320B53A0194}" dt="2024-08-30T15:57:09.667" v="21"/>
          <ac:spMkLst>
            <pc:docMk/>
            <pc:sldMk cId="826781925" sldId="2082"/>
            <ac:spMk id="17" creationId="{0459C7C2-3701-4D97-1278-C9457D5CE584}"/>
          </ac:spMkLst>
        </pc:spChg>
        <pc:graphicFrameChg chg="mod modGraphic">
          <ac:chgData name="Summaya Mohammad" userId="ed520788-0580-4bf3-9985-ef000bf60d0b" providerId="ADAL" clId="{D3290347-6626-4585-9141-C320B53A0194}" dt="2024-08-30T15:57:00.989" v="20" actId="13926"/>
          <ac:graphicFrameMkLst>
            <pc:docMk/>
            <pc:sldMk cId="826781925" sldId="2082"/>
            <ac:graphicFrameMk id="11" creationId="{E5CBE4DF-08CE-8642-079C-373FE8B04E20}"/>
          </ac:graphicFrameMkLst>
        </pc:graphicFrameChg>
      </pc:sldChg>
      <pc:sldChg chg="modSp mod">
        <pc:chgData name="Summaya Mohammad" userId="ed520788-0580-4bf3-9985-ef000bf60d0b" providerId="ADAL" clId="{D3290347-6626-4585-9141-C320B53A0194}" dt="2024-08-30T15:57:15.806" v="22"/>
        <pc:sldMkLst>
          <pc:docMk/>
          <pc:sldMk cId="1529171044" sldId="2083"/>
        </pc:sldMkLst>
        <pc:spChg chg="mod">
          <ac:chgData name="Summaya Mohammad" userId="ed520788-0580-4bf3-9985-ef000bf60d0b" providerId="ADAL" clId="{D3290347-6626-4585-9141-C320B53A0194}" dt="2024-08-30T15:57:15.806" v="22"/>
          <ac:spMkLst>
            <pc:docMk/>
            <pc:sldMk cId="1529171044" sldId="2083"/>
            <ac:spMk id="17" creationId="{0459C7C2-3701-4D97-1278-C9457D5CE584}"/>
          </ac:spMkLst>
        </pc:spChg>
      </pc:sldChg>
      <pc:sldChg chg="modSp add mod">
        <pc:chgData name="Summaya Mohammad" userId="ed520788-0580-4bf3-9985-ef000bf60d0b" providerId="ADAL" clId="{D3290347-6626-4585-9141-C320B53A0194}" dt="2024-08-30T16:08:56.574" v="26" actId="14100"/>
        <pc:sldMkLst>
          <pc:docMk/>
          <pc:sldMk cId="2175840478" sldId="2085"/>
        </pc:sldMkLst>
        <pc:spChg chg="mod">
          <ac:chgData name="Summaya Mohammad" userId="ed520788-0580-4bf3-9985-ef000bf60d0b" providerId="ADAL" clId="{D3290347-6626-4585-9141-C320B53A0194}" dt="2024-08-30T16:08:56.574" v="26" actId="14100"/>
          <ac:spMkLst>
            <pc:docMk/>
            <pc:sldMk cId="2175840478" sldId="2085"/>
            <ac:spMk id="18" creationId="{6D3618D5-ACD0-CB2C-098D-AB43F7CFD640}"/>
          </ac:spMkLst>
        </pc:spChg>
      </pc:sldChg>
      <pc:sldChg chg="modSp add mod">
        <pc:chgData name="Summaya Mohammad" userId="ed520788-0580-4bf3-9985-ef000bf60d0b" providerId="ADAL" clId="{D3290347-6626-4585-9141-C320B53A0194}" dt="2024-08-30T16:16:03.656" v="60" actId="20577"/>
        <pc:sldMkLst>
          <pc:docMk/>
          <pc:sldMk cId="1130940675" sldId="2086"/>
        </pc:sldMkLst>
        <pc:spChg chg="mod">
          <ac:chgData name="Summaya Mohammad" userId="ed520788-0580-4bf3-9985-ef000bf60d0b" providerId="ADAL" clId="{D3290347-6626-4585-9141-C320B53A0194}" dt="2024-08-30T16:16:03.656" v="60" actId="20577"/>
          <ac:spMkLst>
            <pc:docMk/>
            <pc:sldMk cId="1130940675" sldId="2086"/>
            <ac:spMk id="4" creationId="{0565713C-485C-40EC-961C-1FD48E3667B5}"/>
          </ac:spMkLst>
        </pc:spChg>
      </pc:sldChg>
    </pc:docChg>
  </pc:docChgLst>
  <pc:docChgLst>
    <pc:chgData name="Summaya Mohammad" userId="S::summaya.mohammad@nice.org.uk::ed520788-0580-4bf3-9985-ef000bf60d0b" providerId="AD" clId="Web-{2673BF54-8D7D-C156-CCD5-B15E27BE0F38}"/>
    <pc:docChg chg="addSld delSld modSld modSection">
      <pc:chgData name="Summaya Mohammad" userId="S::summaya.mohammad@nice.org.uk::ed520788-0580-4bf3-9985-ef000bf60d0b" providerId="AD" clId="Web-{2673BF54-8D7D-C156-CCD5-B15E27BE0F38}" dt="2024-08-30T18:09:59.491" v="3" actId="20577"/>
      <pc:docMkLst>
        <pc:docMk/>
      </pc:docMkLst>
      <pc:sldChg chg="del">
        <pc:chgData name="Summaya Mohammad" userId="S::summaya.mohammad@nice.org.uk::ed520788-0580-4bf3-9985-ef000bf60d0b" providerId="AD" clId="Web-{2673BF54-8D7D-C156-CCD5-B15E27BE0F38}" dt="2024-08-30T18:09:47.287" v="1"/>
        <pc:sldMkLst>
          <pc:docMk/>
          <pc:sldMk cId="1321661561" sldId="2079"/>
        </pc:sldMkLst>
      </pc:sldChg>
      <pc:sldChg chg="modSp add">
        <pc:chgData name="Summaya Mohammad" userId="S::summaya.mohammad@nice.org.uk::ed520788-0580-4bf3-9985-ef000bf60d0b" providerId="AD" clId="Web-{2673BF54-8D7D-C156-CCD5-B15E27BE0F38}" dt="2024-08-30T18:09:59.491" v="3" actId="20577"/>
        <pc:sldMkLst>
          <pc:docMk/>
          <pc:sldMk cId="385874275" sldId="2087"/>
        </pc:sldMkLst>
        <pc:spChg chg="mod">
          <ac:chgData name="Summaya Mohammad" userId="S::summaya.mohammad@nice.org.uk::ed520788-0580-4bf3-9985-ef000bf60d0b" providerId="AD" clId="Web-{2673BF54-8D7D-C156-CCD5-B15E27BE0F38}" dt="2024-08-30T18:09:59.491" v="3" actId="20577"/>
          <ac:spMkLst>
            <pc:docMk/>
            <pc:sldMk cId="385874275" sldId="2087"/>
            <ac:spMk id="5" creationId="{8D7B155A-CB46-B91B-A731-547331ADB2D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A7B4E0-C5AF-4E67-A372-F7A03C7E29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Arial" panose="020B0604020202020204" pitchFamily="34" charset="0"/>
            </a:endParaRPr>
          </a:p>
        </p:txBody>
      </p:sp>
      <p:sp>
        <p:nvSpPr>
          <p:cNvPr id="3" name="Date Placeholder 2">
            <a:extLst>
              <a:ext uri="{FF2B5EF4-FFF2-40B4-BE49-F238E27FC236}">
                <a16:creationId xmlns:a16="http://schemas.microsoft.com/office/drawing/2014/main" id="{FF831CFB-1E73-40F4-AB1A-D345A7F8CA0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99B0F1-6494-479E-9AB9-629C0F1571D6}" type="datetimeFigureOut">
              <a:rPr lang="en-GB" smtClean="0">
                <a:latin typeface="Arial" panose="020B0604020202020204" pitchFamily="34" charset="0"/>
              </a:rPr>
              <a:t>09/09/2024</a:t>
            </a:fld>
            <a:endParaRPr lang="en-GB" dirty="0">
              <a:latin typeface="Arial" panose="020B0604020202020204" pitchFamily="34" charset="0"/>
            </a:endParaRPr>
          </a:p>
        </p:txBody>
      </p:sp>
      <p:sp>
        <p:nvSpPr>
          <p:cNvPr id="4" name="Footer Placeholder 3">
            <a:extLst>
              <a:ext uri="{FF2B5EF4-FFF2-40B4-BE49-F238E27FC236}">
                <a16:creationId xmlns:a16="http://schemas.microsoft.com/office/drawing/2014/main" id="{FC8C8A56-2EE4-4E74-BCEC-B277CFD218C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Arial" panose="020B0604020202020204" pitchFamily="34" charset="0"/>
            </a:endParaRPr>
          </a:p>
        </p:txBody>
      </p:sp>
      <p:sp>
        <p:nvSpPr>
          <p:cNvPr id="5" name="Slide Number Placeholder 4">
            <a:extLst>
              <a:ext uri="{FF2B5EF4-FFF2-40B4-BE49-F238E27FC236}">
                <a16:creationId xmlns:a16="http://schemas.microsoft.com/office/drawing/2014/main" id="{852F1CB3-6147-438D-AE3F-8D3A9D32BC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D6832AD-622C-4DA7-9523-4C5A8793F563}" type="slidenum">
              <a:rPr lang="en-GB" smtClean="0">
                <a:latin typeface="Arial" panose="020B0604020202020204" pitchFamily="34" charset="0"/>
              </a:rPr>
              <a:t>‹#›</a:t>
            </a:fld>
            <a:endParaRPr lang="en-GB" dirty="0">
              <a:latin typeface="Arial" panose="020B0604020202020204" pitchFamily="34" charset="0"/>
            </a:endParaRPr>
          </a:p>
        </p:txBody>
      </p:sp>
    </p:spTree>
    <p:extLst>
      <p:ext uri="{BB962C8B-B14F-4D97-AF65-F5344CB8AC3E}">
        <p14:creationId xmlns:p14="http://schemas.microsoft.com/office/powerpoint/2010/main" val="3518527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1E0D7A42-0977-2147-8194-01C3DBCDFF3E}" type="datetimeFigureOut">
              <a:rPr lang="en-US" smtClean="0"/>
              <a:pPr/>
              <a:t>9/9/2024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3D92B9AF-1FF3-B64A-A57E-17202D6D58C9}" type="slidenum">
              <a:rPr lang="en-US" smtClean="0"/>
              <a:pPr/>
              <a:t>‹#›</a:t>
            </a:fld>
            <a:endParaRPr lang="en-US" dirty="0"/>
          </a:p>
        </p:txBody>
      </p:sp>
    </p:spTree>
    <p:extLst>
      <p:ext uri="{BB962C8B-B14F-4D97-AF65-F5344CB8AC3E}">
        <p14:creationId xmlns:p14="http://schemas.microsoft.com/office/powerpoint/2010/main" val="4232600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sz="1200" dirty="0">
              <a:effectLst/>
              <a:highlight>
                <a:srgbClr val="00FFFF"/>
              </a:highligh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D92B9AF-1FF3-B64A-A57E-17202D6D58C9}" type="slidenum">
              <a:rPr lang="en-US" smtClean="0"/>
              <a:t>1</a:t>
            </a:fld>
            <a:endParaRPr lang="en-US"/>
          </a:p>
        </p:txBody>
      </p:sp>
    </p:spTree>
    <p:extLst>
      <p:ext uri="{BB962C8B-B14F-4D97-AF65-F5344CB8AC3E}">
        <p14:creationId xmlns:p14="http://schemas.microsoft.com/office/powerpoint/2010/main" val="3297925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10</a:t>
            </a:fld>
            <a:endParaRPr lang="en-US" dirty="0"/>
          </a:p>
        </p:txBody>
      </p:sp>
    </p:spTree>
    <p:extLst>
      <p:ext uri="{BB962C8B-B14F-4D97-AF65-F5344CB8AC3E}">
        <p14:creationId xmlns:p14="http://schemas.microsoft.com/office/powerpoint/2010/main" val="1598413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11</a:t>
            </a:fld>
            <a:endParaRPr lang="en-US" dirty="0"/>
          </a:p>
        </p:txBody>
      </p:sp>
    </p:spTree>
    <p:extLst>
      <p:ext uri="{BB962C8B-B14F-4D97-AF65-F5344CB8AC3E}">
        <p14:creationId xmlns:p14="http://schemas.microsoft.com/office/powerpoint/2010/main" val="32211954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a:t>
            </a:r>
          </a:p>
          <a:p>
            <a:r>
              <a:rPr lang="en-GB" dirty="0"/>
              <a:t>Table 3.15 and 3.21 EAG report</a:t>
            </a:r>
          </a:p>
          <a:p>
            <a:r>
              <a:rPr lang="en-GB" dirty="0"/>
              <a:t>Figure 3.9 and 3.17 EAG report</a:t>
            </a:r>
          </a:p>
          <a:p>
            <a:r>
              <a:rPr lang="en-GB" dirty="0"/>
              <a:t>Results rounded to 1 </a:t>
            </a:r>
            <a:r>
              <a:rPr lang="en-GB" dirty="0" err="1"/>
              <a:t>d.p.</a:t>
            </a: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12</a:t>
            </a:fld>
            <a:endParaRPr lang="en-US" dirty="0"/>
          </a:p>
        </p:txBody>
      </p:sp>
    </p:spTree>
    <p:extLst>
      <p:ext uri="{BB962C8B-B14F-4D97-AF65-F5344CB8AC3E}">
        <p14:creationId xmlns:p14="http://schemas.microsoft.com/office/powerpoint/2010/main" val="109615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a:t>
            </a:r>
          </a:p>
          <a:p>
            <a:r>
              <a:rPr lang="en-GB" dirty="0"/>
              <a:t>Table 3.16 and 3.22 EAG report</a:t>
            </a:r>
          </a:p>
          <a:p>
            <a:r>
              <a:rPr lang="en-GB" dirty="0"/>
              <a:t>Figure 3.10 and 3.18 EAG report</a:t>
            </a:r>
          </a:p>
          <a:p>
            <a:r>
              <a:rPr lang="en-GB" dirty="0"/>
              <a:t>Results rounded to 1 </a:t>
            </a:r>
            <a:r>
              <a:rPr lang="en-GB" dirty="0" err="1"/>
              <a:t>d.p.</a:t>
            </a: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13</a:t>
            </a:fld>
            <a:endParaRPr lang="en-US" dirty="0"/>
          </a:p>
        </p:txBody>
      </p:sp>
    </p:spTree>
    <p:extLst>
      <p:ext uri="{BB962C8B-B14F-4D97-AF65-F5344CB8AC3E}">
        <p14:creationId xmlns:p14="http://schemas.microsoft.com/office/powerpoint/2010/main" val="2379654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14</a:t>
            </a:fld>
            <a:endParaRPr lang="en-US" dirty="0"/>
          </a:p>
        </p:txBody>
      </p:sp>
    </p:spTree>
    <p:extLst>
      <p:ext uri="{BB962C8B-B14F-4D97-AF65-F5344CB8AC3E}">
        <p14:creationId xmlns:p14="http://schemas.microsoft.com/office/powerpoint/2010/main" val="24869522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Source: diagram – company clarification addendum figure 7</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Results: </a:t>
            </a:r>
            <a:r>
              <a:rPr lang="en-GB" sz="1800" dirty="0"/>
              <a:t>table 24 and 25 company addendum post clarification</a:t>
            </a: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15</a:t>
            </a:fld>
            <a:endParaRPr lang="en-US" dirty="0"/>
          </a:p>
        </p:txBody>
      </p:sp>
    </p:spTree>
    <p:extLst>
      <p:ext uri="{BB962C8B-B14F-4D97-AF65-F5344CB8AC3E}">
        <p14:creationId xmlns:p14="http://schemas.microsoft.com/office/powerpoint/2010/main" val="409862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17</a:t>
            </a:fld>
            <a:endParaRPr lang="en-US" dirty="0"/>
          </a:p>
        </p:txBody>
      </p:sp>
    </p:spTree>
    <p:extLst>
      <p:ext uri="{BB962C8B-B14F-4D97-AF65-F5344CB8AC3E}">
        <p14:creationId xmlns:p14="http://schemas.microsoft.com/office/powerpoint/2010/main" val="17738406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18</a:t>
            </a:fld>
            <a:endParaRPr lang="en-US" dirty="0"/>
          </a:p>
        </p:txBody>
      </p:sp>
    </p:spTree>
    <p:extLst>
      <p:ext uri="{BB962C8B-B14F-4D97-AF65-F5344CB8AC3E}">
        <p14:creationId xmlns:p14="http://schemas.microsoft.com/office/powerpoint/2010/main" val="19439935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19</a:t>
            </a:fld>
            <a:endParaRPr lang="en-US" dirty="0"/>
          </a:p>
        </p:txBody>
      </p:sp>
    </p:spTree>
    <p:extLst>
      <p:ext uri="{BB962C8B-B14F-4D97-AF65-F5344CB8AC3E}">
        <p14:creationId xmlns:p14="http://schemas.microsoft.com/office/powerpoint/2010/main" val="2836763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TA857: Nivolumab with platinum- and fluoropyrimidine-based chemotherapy for untreated HER2-negative advanced gastric, gastro-oesophageal junction or oesophageal adenocarcinoma</a:t>
            </a:r>
          </a:p>
          <a:p>
            <a:r>
              <a:rPr lang="en-GB" sz="1200" dirty="0"/>
              <a:t>ID4030: Pembrolizumab with chemotherapy for treating HER2-negative advanced gastric or gastro-oesophageal junction adenocarcinoma</a:t>
            </a:r>
          </a:p>
          <a:p>
            <a:endParaRPr lang="en-GB" dirty="0"/>
          </a:p>
          <a:p>
            <a:r>
              <a:rPr lang="en-GB" dirty="0"/>
              <a:t>Figure 2 and 3 company clarification response</a:t>
            </a:r>
          </a:p>
        </p:txBody>
      </p:sp>
      <p:sp>
        <p:nvSpPr>
          <p:cNvPr id="4" name="Slide Number Placeholder 3"/>
          <p:cNvSpPr>
            <a:spLocks noGrp="1"/>
          </p:cNvSpPr>
          <p:nvPr>
            <p:ph type="sldNum" sz="quarter" idx="5"/>
          </p:nvPr>
        </p:nvSpPr>
        <p:spPr/>
        <p:txBody>
          <a:bodyPr/>
          <a:lstStyle/>
          <a:p>
            <a:fld id="{3D92B9AF-1FF3-B64A-A57E-17202D6D58C9}" type="slidenum">
              <a:rPr lang="en-US" smtClean="0"/>
              <a:pPr/>
              <a:t>20</a:t>
            </a:fld>
            <a:endParaRPr lang="en-US" dirty="0"/>
          </a:p>
        </p:txBody>
      </p:sp>
    </p:spTree>
    <p:extLst>
      <p:ext uri="{BB962C8B-B14F-4D97-AF65-F5344CB8AC3E}">
        <p14:creationId xmlns:p14="http://schemas.microsoft.com/office/powerpoint/2010/main" val="1315886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2</a:t>
            </a:fld>
            <a:endParaRPr lang="en-US" dirty="0"/>
          </a:p>
        </p:txBody>
      </p:sp>
    </p:spTree>
    <p:extLst>
      <p:ext uri="{BB962C8B-B14F-4D97-AF65-F5344CB8AC3E}">
        <p14:creationId xmlns:p14="http://schemas.microsoft.com/office/powerpoint/2010/main" val="2779914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Table 4.8 EAG report</a:t>
            </a:r>
          </a:p>
          <a:p>
            <a:r>
              <a:rPr lang="en-GB" sz="1200" dirty="0"/>
              <a:t>TA857: Nivolumab with platinum- and fluoropyrimidine-based chemotherapy for untreated HER2-negative advanced gastric, gastro-oesophageal junction or oesophageal adenocarcinoma</a:t>
            </a:r>
          </a:p>
          <a:p>
            <a:r>
              <a:rPr lang="en-GB" sz="1200" dirty="0"/>
              <a:t>ID4030: Pembrolizumab with chemotherapy for treating HER2-negative advanced gastric or gastro-oesophageal junction adenocarcinoma</a:t>
            </a: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21</a:t>
            </a:fld>
            <a:endParaRPr lang="en-US" dirty="0"/>
          </a:p>
        </p:txBody>
      </p:sp>
    </p:spTree>
    <p:extLst>
      <p:ext uri="{BB962C8B-B14F-4D97-AF65-F5344CB8AC3E}">
        <p14:creationId xmlns:p14="http://schemas.microsoft.com/office/powerpoint/2010/main" val="3891986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Arial" panose="020B0604020202020204" pitchFamily="34" charset="0"/>
              </a:rPr>
              <a:t>FIG 30 AND 47</a:t>
            </a:r>
          </a:p>
          <a:p>
            <a:endParaRPr lang="en-GB" dirty="0"/>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22</a:t>
            </a:fld>
            <a:endParaRPr lang="en-US" dirty="0"/>
          </a:p>
        </p:txBody>
      </p:sp>
    </p:spTree>
    <p:extLst>
      <p:ext uri="{BB962C8B-B14F-4D97-AF65-F5344CB8AC3E}">
        <p14:creationId xmlns:p14="http://schemas.microsoft.com/office/powerpoint/2010/main" val="25907144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23</a:t>
            </a:fld>
            <a:endParaRPr lang="en-US" dirty="0"/>
          </a:p>
        </p:txBody>
      </p:sp>
    </p:spTree>
    <p:extLst>
      <p:ext uri="{BB962C8B-B14F-4D97-AF65-F5344CB8AC3E}">
        <p14:creationId xmlns:p14="http://schemas.microsoft.com/office/powerpoint/2010/main" val="20987423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table 4.9 EAG report</a:t>
            </a:r>
          </a:p>
        </p:txBody>
      </p:sp>
      <p:sp>
        <p:nvSpPr>
          <p:cNvPr id="4" name="Slide Number Placeholder 3"/>
          <p:cNvSpPr>
            <a:spLocks noGrp="1"/>
          </p:cNvSpPr>
          <p:nvPr>
            <p:ph type="sldNum" sz="quarter" idx="5"/>
          </p:nvPr>
        </p:nvSpPr>
        <p:spPr/>
        <p:txBody>
          <a:bodyPr/>
          <a:lstStyle/>
          <a:p>
            <a:fld id="{3D92B9AF-1FF3-B64A-A57E-17202D6D58C9}" type="slidenum">
              <a:rPr lang="en-US" smtClean="0"/>
              <a:pPr/>
              <a:t>24</a:t>
            </a:fld>
            <a:endParaRPr lang="en-US" dirty="0"/>
          </a:p>
        </p:txBody>
      </p:sp>
    </p:spTree>
    <p:extLst>
      <p:ext uri="{BB962C8B-B14F-4D97-AF65-F5344CB8AC3E}">
        <p14:creationId xmlns:p14="http://schemas.microsoft.com/office/powerpoint/2010/main" val="12584765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Sources: Company submission Section B.3.6</a:t>
            </a:r>
          </a:p>
        </p:txBody>
      </p:sp>
      <p:sp>
        <p:nvSpPr>
          <p:cNvPr id="4" name="Slide Number Placeholder 3"/>
          <p:cNvSpPr>
            <a:spLocks noGrp="1"/>
          </p:cNvSpPr>
          <p:nvPr>
            <p:ph type="sldNum" sz="quarter" idx="5"/>
          </p:nvPr>
        </p:nvSpPr>
        <p:spPr/>
        <p:txBody>
          <a:bodyPr/>
          <a:lstStyle/>
          <a:p>
            <a:fld id="{3D92B9AF-1FF3-B64A-A57E-17202D6D58C9}" type="slidenum">
              <a:rPr lang="en-US" smtClean="0"/>
              <a:pPr/>
              <a:t>25</a:t>
            </a:fld>
            <a:endParaRPr lang="en-US" dirty="0"/>
          </a:p>
        </p:txBody>
      </p:sp>
    </p:spTree>
    <p:extLst>
      <p:ext uri="{BB962C8B-B14F-4D97-AF65-F5344CB8AC3E}">
        <p14:creationId xmlns:p14="http://schemas.microsoft.com/office/powerpoint/2010/main" val="22459699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lvl="1" indent="-285750">
              <a:buFont typeface="Arial" panose="020B0604020202020204" pitchFamily="34" charset="0"/>
              <a:buChar char="•"/>
            </a:pPr>
            <a:endParaRPr lang="en-GB" dirty="0">
              <a:solidFill>
                <a:schemeClr val="tx1"/>
              </a:solidFill>
              <a:latin typeface="Arial" panose="020B0604020202020204" pitchFamily="34" charset="0"/>
            </a:endParaRPr>
          </a:p>
          <a:p>
            <a:endParaRPr lang="en-GB" dirty="0"/>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27</a:t>
            </a:fld>
            <a:endParaRPr lang="en-US" dirty="0"/>
          </a:p>
        </p:txBody>
      </p:sp>
    </p:spTree>
    <p:extLst>
      <p:ext uri="{BB962C8B-B14F-4D97-AF65-F5344CB8AC3E}">
        <p14:creationId xmlns:p14="http://schemas.microsoft.com/office/powerpoint/2010/main" val="22881920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29</a:t>
            </a:fld>
            <a:endParaRPr lang="en-US" dirty="0"/>
          </a:p>
        </p:txBody>
      </p:sp>
    </p:spTree>
    <p:extLst>
      <p:ext uri="{BB962C8B-B14F-4D97-AF65-F5344CB8AC3E}">
        <p14:creationId xmlns:p14="http://schemas.microsoft.com/office/powerpoint/2010/main" val="2378557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30</a:t>
            </a:fld>
            <a:endParaRPr lang="en-US" dirty="0"/>
          </a:p>
        </p:txBody>
      </p:sp>
    </p:spTree>
    <p:extLst>
      <p:ext uri="{BB962C8B-B14F-4D97-AF65-F5344CB8AC3E}">
        <p14:creationId xmlns:p14="http://schemas.microsoft.com/office/powerpoint/2010/main" val="12617865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31</a:t>
            </a:fld>
            <a:endParaRPr lang="en-US" dirty="0"/>
          </a:p>
        </p:txBody>
      </p:sp>
    </p:spTree>
    <p:extLst>
      <p:ext uri="{BB962C8B-B14F-4D97-AF65-F5344CB8AC3E}">
        <p14:creationId xmlns:p14="http://schemas.microsoft.com/office/powerpoint/2010/main" val="34692345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32</a:t>
            </a:fld>
            <a:endParaRPr lang="en-US" dirty="0"/>
          </a:p>
        </p:txBody>
      </p:sp>
    </p:spTree>
    <p:extLst>
      <p:ext uri="{BB962C8B-B14F-4D97-AF65-F5344CB8AC3E}">
        <p14:creationId xmlns:p14="http://schemas.microsoft.com/office/powerpoint/2010/main" val="1787176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lnSpc>
                <a:spcPct val="114000"/>
              </a:lnSpc>
              <a:spcBef>
                <a:spcPts val="600"/>
              </a:spcBef>
              <a:buFont typeface="Arial" panose="020B0604020202020204" pitchFamily="34" charset="0"/>
              <a:buChar char="•"/>
            </a:pPr>
            <a:r>
              <a:rPr lang="en-GB" dirty="0"/>
              <a:t>Gastric – malignant tumour arising from cells in stomach</a:t>
            </a:r>
          </a:p>
          <a:p>
            <a:pPr marL="342900" indent="-342900">
              <a:lnSpc>
                <a:spcPct val="114000"/>
              </a:lnSpc>
              <a:spcBef>
                <a:spcPts val="600"/>
              </a:spcBef>
              <a:buFont typeface="Arial" panose="020B0604020202020204" pitchFamily="34" charset="0"/>
              <a:buChar char="•"/>
            </a:pPr>
            <a:r>
              <a:rPr lang="en-GB" dirty="0"/>
              <a:t>Gastro-oesophageal – tumour centre is &lt;5 cm above or below where oesophagus meets stomach</a:t>
            </a: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3</a:t>
            </a:fld>
            <a:endParaRPr lang="en-US" dirty="0"/>
          </a:p>
        </p:txBody>
      </p:sp>
    </p:spTree>
    <p:extLst>
      <p:ext uri="{BB962C8B-B14F-4D97-AF65-F5344CB8AC3E}">
        <p14:creationId xmlns:p14="http://schemas.microsoft.com/office/powerpoint/2010/main" val="6816715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33</a:t>
            </a:fld>
            <a:endParaRPr lang="en-US" dirty="0"/>
          </a:p>
        </p:txBody>
      </p:sp>
    </p:spTree>
    <p:extLst>
      <p:ext uri="{BB962C8B-B14F-4D97-AF65-F5344CB8AC3E}">
        <p14:creationId xmlns:p14="http://schemas.microsoft.com/office/powerpoint/2010/main" val="12768129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34</a:t>
            </a:fld>
            <a:endParaRPr lang="en-US"/>
          </a:p>
        </p:txBody>
      </p:sp>
    </p:spTree>
    <p:extLst>
      <p:ext uri="{BB962C8B-B14F-4D97-AF65-F5344CB8AC3E}">
        <p14:creationId xmlns:p14="http://schemas.microsoft.com/office/powerpoint/2010/main" val="29442917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38</a:t>
            </a:fld>
            <a:endParaRPr lang="en-US" dirty="0"/>
          </a:p>
        </p:txBody>
      </p:sp>
    </p:spTree>
    <p:extLst>
      <p:ext uri="{BB962C8B-B14F-4D97-AF65-F5344CB8AC3E}">
        <p14:creationId xmlns:p14="http://schemas.microsoft.com/office/powerpoint/2010/main" val="35417460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a:t>
            </a:r>
          </a:p>
          <a:p>
            <a:r>
              <a:rPr lang="en-GB" dirty="0"/>
              <a:t>Table 3.37 (PFS) and 3.40 (OS) EAG report</a:t>
            </a:r>
          </a:p>
        </p:txBody>
      </p:sp>
      <p:sp>
        <p:nvSpPr>
          <p:cNvPr id="4" name="Slide Number Placeholder 3"/>
          <p:cNvSpPr>
            <a:spLocks noGrp="1"/>
          </p:cNvSpPr>
          <p:nvPr>
            <p:ph type="sldNum" sz="quarter" idx="5"/>
          </p:nvPr>
        </p:nvSpPr>
        <p:spPr/>
        <p:txBody>
          <a:bodyPr/>
          <a:lstStyle/>
          <a:p>
            <a:fld id="{3D92B9AF-1FF3-B64A-A57E-17202D6D58C9}" type="slidenum">
              <a:rPr lang="en-US" smtClean="0"/>
              <a:pPr/>
              <a:t>39</a:t>
            </a:fld>
            <a:endParaRPr lang="en-US" dirty="0"/>
          </a:p>
        </p:txBody>
      </p:sp>
    </p:spTree>
    <p:extLst>
      <p:ext uri="{BB962C8B-B14F-4D97-AF65-F5344CB8AC3E}">
        <p14:creationId xmlns:p14="http://schemas.microsoft.com/office/powerpoint/2010/main" val="76457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Company clarification response addendum</a:t>
            </a:r>
          </a:p>
          <a:p>
            <a:r>
              <a:rPr lang="en-GB" dirty="0"/>
              <a:t>Figure 30 (company preference)</a:t>
            </a:r>
          </a:p>
          <a:p>
            <a:r>
              <a:rPr lang="en-GB" dirty="0"/>
              <a:t>Figure 39 and 40 (EAG preference)</a:t>
            </a: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40</a:t>
            </a:fld>
            <a:endParaRPr lang="en-US" dirty="0"/>
          </a:p>
        </p:txBody>
      </p:sp>
    </p:spTree>
    <p:extLst>
      <p:ext uri="{BB962C8B-B14F-4D97-AF65-F5344CB8AC3E}">
        <p14:creationId xmlns:p14="http://schemas.microsoft.com/office/powerpoint/2010/main" val="28868348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Company clarification response addendum</a:t>
            </a:r>
          </a:p>
          <a:p>
            <a:r>
              <a:rPr lang="en-GB" dirty="0"/>
              <a:t>Figure 47 (company preference)</a:t>
            </a:r>
          </a:p>
          <a:p>
            <a:r>
              <a:rPr lang="en-GB" dirty="0"/>
              <a:t>Figure 56 and 57 (EAG preference)</a:t>
            </a: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41</a:t>
            </a:fld>
            <a:endParaRPr lang="en-US" dirty="0"/>
          </a:p>
        </p:txBody>
      </p:sp>
    </p:spTree>
    <p:extLst>
      <p:ext uri="{BB962C8B-B14F-4D97-AF65-F5344CB8AC3E}">
        <p14:creationId xmlns:p14="http://schemas.microsoft.com/office/powerpoint/2010/main" val="37659870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Table 4.11 EAG report</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chemeClr val="tx1"/>
              </a:solidFill>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chemeClr val="tx1"/>
              </a:solidFill>
              <a:latin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43</a:t>
            </a:fld>
            <a:endParaRPr lang="en-US" dirty="0"/>
          </a:p>
        </p:txBody>
      </p:sp>
    </p:spTree>
    <p:extLst>
      <p:ext uri="{BB962C8B-B14F-4D97-AF65-F5344CB8AC3E}">
        <p14:creationId xmlns:p14="http://schemas.microsoft.com/office/powerpoint/2010/main" val="15974645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Page 155 EAG report</a:t>
            </a:r>
          </a:p>
        </p:txBody>
      </p:sp>
      <p:sp>
        <p:nvSpPr>
          <p:cNvPr id="4" name="Slide Number Placeholder 3"/>
          <p:cNvSpPr>
            <a:spLocks noGrp="1"/>
          </p:cNvSpPr>
          <p:nvPr>
            <p:ph type="sldNum" sz="quarter" idx="5"/>
          </p:nvPr>
        </p:nvSpPr>
        <p:spPr/>
        <p:txBody>
          <a:bodyPr/>
          <a:lstStyle/>
          <a:p>
            <a:fld id="{3D92B9AF-1FF3-B64A-A57E-17202D6D58C9}" type="slidenum">
              <a:rPr lang="en-US" smtClean="0"/>
              <a:pPr/>
              <a:t>44</a:t>
            </a:fld>
            <a:endParaRPr lang="en-US" dirty="0"/>
          </a:p>
        </p:txBody>
      </p:sp>
    </p:spTree>
    <p:extLst>
      <p:ext uri="{BB962C8B-B14F-4D97-AF65-F5344CB8AC3E}">
        <p14:creationId xmlns:p14="http://schemas.microsoft.com/office/powerpoint/2010/main" val="13374436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45</a:t>
            </a:fld>
            <a:endParaRPr lang="en-US" dirty="0"/>
          </a:p>
        </p:txBody>
      </p:sp>
    </p:spTree>
    <p:extLst>
      <p:ext uri="{BB962C8B-B14F-4D97-AF65-F5344CB8AC3E}">
        <p14:creationId xmlns:p14="http://schemas.microsoft.com/office/powerpoint/2010/main" val="2469312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4</a:t>
            </a:fld>
            <a:endParaRPr lang="en-US" dirty="0"/>
          </a:p>
        </p:txBody>
      </p:sp>
    </p:spTree>
    <p:extLst>
      <p:ext uri="{BB962C8B-B14F-4D97-AF65-F5344CB8AC3E}">
        <p14:creationId xmlns:p14="http://schemas.microsoft.com/office/powerpoint/2010/main" val="789809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5</a:t>
            </a:fld>
            <a:endParaRPr lang="en-US" dirty="0"/>
          </a:p>
        </p:txBody>
      </p:sp>
    </p:spTree>
    <p:extLst>
      <p:ext uri="{BB962C8B-B14F-4D97-AF65-F5344CB8AC3E}">
        <p14:creationId xmlns:p14="http://schemas.microsoft.com/office/powerpoint/2010/main" val="3512959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6</a:t>
            </a:fld>
            <a:endParaRPr lang="en-US"/>
          </a:p>
        </p:txBody>
      </p:sp>
    </p:spTree>
    <p:extLst>
      <p:ext uri="{BB962C8B-B14F-4D97-AF65-F5344CB8AC3E}">
        <p14:creationId xmlns:p14="http://schemas.microsoft.com/office/powerpoint/2010/main" val="3472385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7</a:t>
            </a:fld>
            <a:endParaRPr lang="en-US" dirty="0"/>
          </a:p>
        </p:txBody>
      </p:sp>
    </p:spTree>
    <p:extLst>
      <p:ext uri="{BB962C8B-B14F-4D97-AF65-F5344CB8AC3E}">
        <p14:creationId xmlns:p14="http://schemas.microsoft.com/office/powerpoint/2010/main" val="2174120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8</a:t>
            </a:fld>
            <a:endParaRPr lang="en-US"/>
          </a:p>
        </p:txBody>
      </p:sp>
    </p:spTree>
    <p:extLst>
      <p:ext uri="{BB962C8B-B14F-4D97-AF65-F5344CB8AC3E}">
        <p14:creationId xmlns:p14="http://schemas.microsoft.com/office/powerpoint/2010/main" val="6235754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pPr/>
              <a:t>9</a:t>
            </a:fld>
            <a:endParaRPr lang="en-US" dirty="0"/>
          </a:p>
        </p:txBody>
      </p:sp>
    </p:spTree>
    <p:extLst>
      <p:ext uri="{BB962C8B-B14F-4D97-AF65-F5344CB8AC3E}">
        <p14:creationId xmlns:p14="http://schemas.microsoft.com/office/powerpoint/2010/main" val="38562343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endParaRPr lang="en-US" dirty="0"/>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101181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page layout</a:t>
            </a:r>
            <a:br>
              <a:rPr lang="en-US" dirty="0"/>
            </a:br>
            <a:endParaRPr lang="en-US" dirty="0"/>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8534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dirty="0"/>
              <a:t>This is sample bulleted text (1 column)</a:t>
            </a:r>
            <a:br>
              <a:rPr lang="en-US" dirty="0"/>
            </a:br>
            <a:endParaRPr lang="en-US" dirty="0"/>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977559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dirty="0"/>
              <a:t>This is sample bulleted text (1 column)</a:t>
            </a:r>
            <a:br>
              <a:rPr lang="en-US" dirty="0"/>
            </a:br>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9829628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 Column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sample bulleted text (1 column)</a:t>
            </a:r>
            <a:br>
              <a:rPr lang="en-US" dirty="0"/>
            </a:br>
            <a:endParaRPr lang="en-US" dirty="0"/>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35443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sample bulleted text (1 column)</a:t>
            </a:r>
            <a:br>
              <a:rPr lang="en-US" dirty="0"/>
            </a:br>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70859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dirty="0"/>
              <a:t>This is sample bulleted text (2 columns)</a:t>
            </a:r>
            <a:br>
              <a:rPr lang="en-US" dirty="0"/>
            </a:br>
            <a:endParaRPr lang="en-US" dirty="0"/>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14" name="Title 1">
            <a:extLst>
              <a:ext uri="{FF2B5EF4-FFF2-40B4-BE49-F238E27FC236}">
                <a16:creationId xmlns:a16="http://schemas.microsoft.com/office/drawing/2014/main" id="{4A20C810-11A7-12CE-B50A-96B7E975780F}"/>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51452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(2 columns)</a:t>
            </a:r>
            <a:br>
              <a:rPr lang="en-US" dirty="0"/>
            </a:br>
            <a:endParaRPr lang="en-US" dirty="0"/>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2013186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(2 columns)</a:t>
            </a:r>
            <a:br>
              <a:rPr lang="en-US" dirty="0"/>
            </a:br>
            <a:endParaRPr lang="en-US" dirty="0"/>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10359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dirty="0"/>
              <a:t>This is sample bulleted text (2 columns)</a:t>
            </a:r>
            <a:br>
              <a:rPr lang="en-US" dirty="0"/>
            </a:br>
            <a:endParaRPr lang="en-US" dirty="0"/>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30247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dirty="0"/>
              <a:t>This is sample bulleted text (3 columns)</a:t>
            </a:r>
            <a:br>
              <a:rPr lang="en-US" dirty="0"/>
            </a:br>
            <a:endParaRPr lang="en-US" dirty="0"/>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1407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Cream)">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dirty="0"/>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998053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dirty="0"/>
              <a:t>This is sample bulleted text (3 columns)</a:t>
            </a:r>
            <a:br>
              <a:rPr lang="en-US" dirty="0"/>
            </a:br>
            <a:endParaRPr lang="en-US" dirty="0"/>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80809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dirty="0"/>
              <a:t>This is sample bulleted text (3 columns)</a:t>
            </a:r>
            <a:br>
              <a:rPr lang="en-US" dirty="0"/>
            </a:br>
            <a:endParaRPr lang="en-US" dirty="0"/>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892460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sample bulleted text (3 columns)</a:t>
            </a:r>
            <a:br>
              <a:rPr lang="en-US" dirty="0"/>
            </a:br>
            <a:endParaRPr lang="en-US" dirty="0"/>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8164569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dirty="0"/>
              <a:t>This is a sample page layout</a:t>
            </a:r>
            <a:br>
              <a:rPr lang="en-US" dirty="0"/>
            </a:br>
            <a:endParaRPr lang="en-US" dirty="0"/>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61664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ample Layout Page (Cream)">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dirty="0"/>
              <a:t>This is a sample page layout</a:t>
            </a:r>
            <a:br>
              <a:rPr lang="en-US" dirty="0"/>
            </a:br>
            <a:endParaRPr lang="en-US" dirty="0"/>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4708876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dirty="0"/>
              <a:t>This is a sample page layout</a:t>
            </a:r>
            <a:br>
              <a:rPr lang="en-US" dirty="0"/>
            </a:br>
            <a:endParaRPr lang="en-US" dirty="0"/>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2125710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dirty="0"/>
              <a:t>This is a sample page layout</a:t>
            </a:r>
            <a:br>
              <a:rPr lang="en-US" dirty="0"/>
            </a:br>
            <a:endParaRPr lang="en-US" dirty="0"/>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4346440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dirty="0">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dirty="0"/>
              <a:t>Example 2</a:t>
            </a:r>
            <a:endParaRPr lang="en-US" dirty="0"/>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dirty="0">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dirty="0"/>
              <a:t>Example 3</a:t>
            </a:r>
            <a:endParaRPr lang="en-US" dirty="0"/>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dirty="0">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8955252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Page (Blu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dirty="0"/>
              <a:t>Example 1</a:t>
            </a:r>
            <a:endParaRPr lang="en-US" dirty="0"/>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dirty="0"/>
              <a:t>Example 2</a:t>
            </a:r>
            <a:endParaRPr lang="en-US" dirty="0"/>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dirty="0"/>
              <a:t>Example 3</a:t>
            </a:r>
            <a:endParaRPr lang="en-US" dirty="0"/>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6455393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dirty="0"/>
              <a:t>This is a sample quote layout page</a:t>
            </a:r>
            <a:endParaRPr lang="en-US" dirty="0"/>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098456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759538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Image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5044249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xample Image (Tea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dirty="0"/>
              <a:t>Example 2</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440475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xample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dirty="0"/>
              <a:t>Example 2</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6822613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a:t>Click icon to add picture</a:t>
            </a:r>
            <a:endParaRPr lang="en-GB" dirty="0"/>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dirty="0"/>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a:t>Click icon to add picture</a:t>
            </a:r>
            <a:endParaRPr lang="en-GB" dirty="0"/>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dirty="0"/>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Use this space for more info</a:t>
            </a:r>
            <a:endParaRPr lang="en-US" dirty="0"/>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Use this space for more info</a:t>
            </a:r>
            <a:endParaRPr lang="en-US" dirty="0"/>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dirty="0"/>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Use this space for more info</a:t>
            </a:r>
            <a:endParaRPr lang="en-US" dirty="0"/>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0126521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nfographics (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This is a sample page layout</a:t>
            </a:r>
            <a:br>
              <a:rPr lang="en-US" dirty="0"/>
            </a:br>
            <a:endParaRPr lang="en-US" dirty="0"/>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dirty="0">
                <a:solidFill>
                  <a:schemeClr val="bg1"/>
                </a:solidFill>
              </a:rPr>
              <a:t>A</a:t>
            </a:r>
            <a:endParaRPr lang="en-US" sz="1600" baseline="0" dirty="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0001214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nfographics (Blue)">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This is a sample page layout</a:t>
            </a:r>
            <a:br>
              <a:rPr lang="en-US" dirty="0"/>
            </a:br>
            <a:endParaRPr lang="en-US" dirty="0"/>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2093682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Please insert tables according to the style below</a:t>
            </a:r>
            <a:endParaRPr lang="en-US" dirty="0"/>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8551949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a:t>Click icon to add chart</a:t>
            </a:r>
            <a:endParaRPr lang="en-US" dirty="0"/>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a:t>Click icon to add chart</a:t>
            </a:r>
            <a:endParaRPr lang="en-US" dirty="0"/>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Please insert charts according to the style below</a:t>
            </a:r>
            <a:endParaRPr lang="en-US" dirty="0"/>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711654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dirty="0"/>
              <a:t>Thank you.</a:t>
            </a:r>
          </a:p>
        </p:txBody>
      </p:sp>
    </p:spTree>
    <p:extLst>
      <p:ext uri="{BB962C8B-B14F-4D97-AF65-F5344CB8AC3E}">
        <p14:creationId xmlns:p14="http://schemas.microsoft.com/office/powerpoint/2010/main" val="915508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ign Off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dirty="0"/>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369414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99469863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dirty="0"/>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7062526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dirty="0"/>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35704325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Arial" panose="020B0604020202020204" pitchFamily="34" charset="0"/>
              </a:defRPr>
            </a:lvl1pPr>
          </a:lstStyle>
          <a:p>
            <a:r>
              <a:rPr lang="en-US" dirty="0"/>
              <a:t>This is a sample page layout</a:t>
            </a:r>
            <a:br>
              <a:rPr lang="en-US" dirty="0"/>
            </a:br>
            <a:endParaRPr lang="en-US" dirty="0"/>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Arial" panose="020B0604020202020204" pitchFamily="34" charset="0"/>
                <a:ea typeface="Arial" panose="02000503000000020004" pitchFamily="2" charset="0"/>
              </a:defRPr>
            </a:lvl1pPr>
            <a:lvl2pPr>
              <a:lnSpc>
                <a:spcPct val="150000"/>
              </a:lnSpc>
              <a:defRPr sz="1800">
                <a:latin typeface="Arial" panose="020B0604020202020204" pitchFamily="34" charset="0"/>
                <a:ea typeface="Arial" panose="02000503000000020004" pitchFamily="2" charset="0"/>
              </a:defRPr>
            </a:lvl2pPr>
            <a:lvl3pPr>
              <a:lnSpc>
                <a:spcPct val="150000"/>
              </a:lnSpc>
              <a:defRPr sz="1800">
                <a:latin typeface="Arial" panose="020B0604020202020204" pitchFamily="34" charset="0"/>
                <a:ea typeface="Arial" panose="02000503000000020004" pitchFamily="2" charset="0"/>
              </a:defRPr>
            </a:lvl3pPr>
            <a:lvl4pPr>
              <a:lnSpc>
                <a:spcPct val="150000"/>
              </a:lnSpc>
              <a:defRPr sz="1800">
                <a:latin typeface="Arial" panose="020B0604020202020204" pitchFamily="34" charset="0"/>
                <a:ea typeface="Arial" panose="02000503000000020004" pitchFamily="2" charset="0"/>
              </a:defRPr>
            </a:lvl4pPr>
            <a:lvl5pPr>
              <a:lnSpc>
                <a:spcPct val="150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Slide Number Placeholder 3">
            <a:extLst>
              <a:ext uri="{FF2B5EF4-FFF2-40B4-BE49-F238E27FC236}">
                <a16:creationId xmlns:a16="http://schemas.microsoft.com/office/drawing/2014/main" id="{8A6747E8-68B1-FA77-357A-655D549D6FDB}"/>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3" name="Slide Number Placeholder 3">
            <a:extLst>
              <a:ext uri="{FF2B5EF4-FFF2-40B4-BE49-F238E27FC236}">
                <a16:creationId xmlns:a16="http://schemas.microsoft.com/office/drawing/2014/main" id="{B23B27A8-588E-90D5-CE93-52FB5E3F695F}"/>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4" name="Slide Number Placeholder 3">
            <a:extLst>
              <a:ext uri="{FF2B5EF4-FFF2-40B4-BE49-F238E27FC236}">
                <a16:creationId xmlns:a16="http://schemas.microsoft.com/office/drawing/2014/main" id="{B04FBC92-CC13-3B0C-B385-715133A008B4}"/>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5" name="Slide Number Placeholder 3">
            <a:extLst>
              <a:ext uri="{FF2B5EF4-FFF2-40B4-BE49-F238E27FC236}">
                <a16:creationId xmlns:a16="http://schemas.microsoft.com/office/drawing/2014/main" id="{F7EAFF5E-9938-DEC3-4280-896E584B1A60}"/>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pic>
        <p:nvPicPr>
          <p:cNvPr id="2" name="Picture 1">
            <a:extLst>
              <a:ext uri="{FF2B5EF4-FFF2-40B4-BE49-F238E27FC236}">
                <a16:creationId xmlns:a16="http://schemas.microsoft.com/office/drawing/2014/main" id="{6B83B70F-018F-C93E-D81F-7E4B85F2FCD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458AB888-9953-BC43-DE70-F0EB521A1AF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E820073A-0C14-5854-E83D-AD3E77CB12B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A57C6E1A-48F4-6571-5003-393051E425B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AF007B79-2E82-606A-6972-F69061BCC8B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10" name="Picture 9">
            <a:extLst>
              <a:ext uri="{FF2B5EF4-FFF2-40B4-BE49-F238E27FC236}">
                <a16:creationId xmlns:a16="http://schemas.microsoft.com/office/drawing/2014/main" id="{4C5A2856-DD81-88ED-A57E-00F8BC576A2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1" name="Slide Number Placeholder 3">
            <a:extLst>
              <a:ext uri="{FF2B5EF4-FFF2-40B4-BE49-F238E27FC236}">
                <a16:creationId xmlns:a16="http://schemas.microsoft.com/office/drawing/2014/main" id="{4221C0E9-D3C6-D87C-94C0-7AA1FD263E3E}"/>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8F16F5F0-0EE6-0F83-998A-29438691FA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C9866267-1C12-D36E-2862-ADA59AD33DE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DCAD9E0D-06F8-24BE-8A6C-524E0EF342D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33617202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Divider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5979428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Sample Page (White)">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91575A59-C87E-A604-798B-D6CF843A9BE7}"/>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Inter or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Text Placeholder 15">
            <a:extLst>
              <a:ext uri="{FF2B5EF4-FFF2-40B4-BE49-F238E27FC236}">
                <a16:creationId xmlns:a16="http://schemas.microsoft.com/office/drawing/2014/main" id="{4E2BEFB1-DB3D-9794-B1F6-3DF605CE4062}"/>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31" name="Text Placeholder 30">
            <a:extLst>
              <a:ext uri="{FF2B5EF4-FFF2-40B4-BE49-F238E27FC236}">
                <a16:creationId xmlns:a16="http://schemas.microsoft.com/office/drawing/2014/main" id="{7CB3B582-2053-A846-2531-8E4BB8651C13}"/>
              </a:ext>
            </a:extLst>
          </p:cNvPr>
          <p:cNvSpPr>
            <a:spLocks noGrp="1"/>
          </p:cNvSpPr>
          <p:nvPr>
            <p:ph type="body" sz="quarter" idx="14" hasCustomPrompt="1"/>
          </p:nvPr>
        </p:nvSpPr>
        <p:spPr>
          <a:xfrm>
            <a:off x="466724" y="739377"/>
            <a:ext cx="11250786" cy="520838"/>
          </a:xfrm>
        </p:spPr>
        <p:txBody>
          <a:bodyPr>
            <a:noAutofit/>
          </a:bodyPr>
          <a:lstStyle>
            <a:lvl1pPr>
              <a:defRPr sz="2400">
                <a:latin typeface="Arial" panose="020B0604020202020204" pitchFamily="34" charset="0"/>
                <a:ea typeface="Inter SemiBold" panose="02000503000000020004" pitchFamily="2" charset="0"/>
              </a:defRPr>
            </a:lvl1pPr>
            <a:lvl2pPr marL="457200" indent="0">
              <a:buNone/>
              <a:defRPr/>
            </a:lvl2pPr>
          </a:lstStyle>
          <a:p>
            <a:pPr lvl="0"/>
            <a:r>
              <a:rPr lang="en-US" dirty="0"/>
              <a:t>Add key message of slide</a:t>
            </a:r>
          </a:p>
        </p:txBody>
      </p:sp>
      <p:pic>
        <p:nvPicPr>
          <p:cNvPr id="2" name="Picture 1">
            <a:extLst>
              <a:ext uri="{FF2B5EF4-FFF2-40B4-BE49-F238E27FC236}">
                <a16:creationId xmlns:a16="http://schemas.microsoft.com/office/drawing/2014/main" id="{EB45DFB6-4FA6-B527-55AD-E808F9593BC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967DBF62-2C38-96E0-D1B4-7250D1C91F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A430BADB-1804-6F91-ADB5-59B82BDEFA2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DC1A4D0B-4C01-4AD1-6293-533467CF604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0420AE46-6512-C5AD-07BF-92733A5CBF1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8" name="Picture 7">
            <a:extLst>
              <a:ext uri="{FF2B5EF4-FFF2-40B4-BE49-F238E27FC236}">
                <a16:creationId xmlns:a16="http://schemas.microsoft.com/office/drawing/2014/main" id="{5A178427-62B0-CB63-F7BF-ABA1FBB6877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9" name="Slide Number Placeholder 3">
            <a:extLst>
              <a:ext uri="{FF2B5EF4-FFF2-40B4-BE49-F238E27FC236}">
                <a16:creationId xmlns:a16="http://schemas.microsoft.com/office/drawing/2014/main" id="{B2318348-4958-D811-415A-4F785144D2E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3B9F3775-A76B-2E3B-C55D-11BBBDD2725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92F59C7C-29BD-4A76-3DFE-29B55199829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73334382-03BC-34F6-C0D4-76A7CA67F9A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3568423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2_Sample Page (White)">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1B52599A-1360-D492-947C-27972948DFBD}"/>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7" name="Title 28">
            <a:extLst>
              <a:ext uri="{FF2B5EF4-FFF2-40B4-BE49-F238E27FC236}">
                <a16:creationId xmlns:a16="http://schemas.microsoft.com/office/drawing/2014/main" id="{BA969C22-F5B7-6378-0699-0004CD5E651C}"/>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8" name="Text Placeholder 3">
            <a:extLst>
              <a:ext uri="{FF2B5EF4-FFF2-40B4-BE49-F238E27FC236}">
                <a16:creationId xmlns:a16="http://schemas.microsoft.com/office/drawing/2014/main" id="{69F9F414-C853-E3F8-B5D7-EE6F4EC49EEE}"/>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Inter or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9" name="Picture 8">
            <a:extLst>
              <a:ext uri="{FF2B5EF4-FFF2-40B4-BE49-F238E27FC236}">
                <a16:creationId xmlns:a16="http://schemas.microsoft.com/office/drawing/2014/main" id="{D06895C6-52FC-13EE-C230-CF54790425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0" name="Slide Number Placeholder 3">
            <a:extLst>
              <a:ext uri="{FF2B5EF4-FFF2-40B4-BE49-F238E27FC236}">
                <a16:creationId xmlns:a16="http://schemas.microsoft.com/office/drawing/2014/main" id="{9CA68900-3BB3-0EFC-9736-3DE49090A9F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BD687A46-75A4-9571-E931-EB9CFF75D038}"/>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571C6DFE-DAB2-14BB-CBDC-BCA4817B39AC}"/>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5AC7214A-0BFC-B51E-0A05-3CA3CB8A958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BF032537-750E-BA46-CFC8-354E15A09BB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5" name="Slide Number Placeholder 3">
            <a:extLst>
              <a:ext uri="{FF2B5EF4-FFF2-40B4-BE49-F238E27FC236}">
                <a16:creationId xmlns:a16="http://schemas.microsoft.com/office/drawing/2014/main" id="{E4C6FC8E-7299-8656-DA4C-268C30201A9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FDE345B6-D5DC-956D-FB2F-0FF3341846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FC314C17-EE89-D4FF-7472-71B194C0CC61}"/>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9" name="Slide Number Placeholder 3">
            <a:extLst>
              <a:ext uri="{FF2B5EF4-FFF2-40B4-BE49-F238E27FC236}">
                <a16:creationId xmlns:a16="http://schemas.microsoft.com/office/drawing/2014/main" id="{CEC418C6-DC88-3973-FA56-2C8696276C0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12403357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3_Sample Page (White)">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1B52599A-1360-D492-947C-27972948DFBD}"/>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7" name="Title 28">
            <a:extLst>
              <a:ext uri="{FF2B5EF4-FFF2-40B4-BE49-F238E27FC236}">
                <a16:creationId xmlns:a16="http://schemas.microsoft.com/office/drawing/2014/main" id="{BA969C22-F5B7-6378-0699-0004CD5E651C}"/>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8" name="Text Placeholder 3">
            <a:extLst>
              <a:ext uri="{FF2B5EF4-FFF2-40B4-BE49-F238E27FC236}">
                <a16:creationId xmlns:a16="http://schemas.microsoft.com/office/drawing/2014/main" id="{69F9F414-C853-E3F8-B5D7-EE6F4EC49EEE}"/>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9" name="Picture 8">
            <a:extLst>
              <a:ext uri="{FF2B5EF4-FFF2-40B4-BE49-F238E27FC236}">
                <a16:creationId xmlns:a16="http://schemas.microsoft.com/office/drawing/2014/main" id="{D06895C6-52FC-13EE-C230-CF54790425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0" name="Slide Number Placeholder 3">
            <a:extLst>
              <a:ext uri="{FF2B5EF4-FFF2-40B4-BE49-F238E27FC236}">
                <a16:creationId xmlns:a16="http://schemas.microsoft.com/office/drawing/2014/main" id="{9CA68900-3BB3-0EFC-9736-3DE49090A9F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BD687A46-75A4-9571-E931-EB9CFF75D038}"/>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571C6DFE-DAB2-14BB-CBDC-BCA4817B39AC}"/>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5AC7214A-0BFC-B51E-0A05-3CA3CB8A958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BF032537-750E-BA46-CFC8-354E15A09BB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5" name="Slide Number Placeholder 3">
            <a:extLst>
              <a:ext uri="{FF2B5EF4-FFF2-40B4-BE49-F238E27FC236}">
                <a16:creationId xmlns:a16="http://schemas.microsoft.com/office/drawing/2014/main" id="{E4C6FC8E-7299-8656-DA4C-268C30201A9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FDE345B6-D5DC-956D-FB2F-0FF3341846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FC314C17-EE89-D4FF-7472-71B194C0CC61}"/>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9" name="Slide Number Placeholder 3">
            <a:extLst>
              <a:ext uri="{FF2B5EF4-FFF2-40B4-BE49-F238E27FC236}">
                <a16:creationId xmlns:a16="http://schemas.microsoft.com/office/drawing/2014/main" id="{CEC418C6-DC88-3973-FA56-2C8696276C0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27462861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4_Sample Page (White)">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91575A59-C87E-A604-798B-D6CF843A9BE7}"/>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Text Placeholder 15">
            <a:extLst>
              <a:ext uri="{FF2B5EF4-FFF2-40B4-BE49-F238E27FC236}">
                <a16:creationId xmlns:a16="http://schemas.microsoft.com/office/drawing/2014/main" id="{4E2BEFB1-DB3D-9794-B1F6-3DF605CE4062}"/>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31" name="Text Placeholder 30">
            <a:extLst>
              <a:ext uri="{FF2B5EF4-FFF2-40B4-BE49-F238E27FC236}">
                <a16:creationId xmlns:a16="http://schemas.microsoft.com/office/drawing/2014/main" id="{7CB3B582-2053-A846-2531-8E4BB8651C13}"/>
              </a:ext>
            </a:extLst>
          </p:cNvPr>
          <p:cNvSpPr>
            <a:spLocks noGrp="1"/>
          </p:cNvSpPr>
          <p:nvPr>
            <p:ph type="body" sz="quarter" idx="14" hasCustomPrompt="1"/>
          </p:nvPr>
        </p:nvSpPr>
        <p:spPr>
          <a:xfrm>
            <a:off x="466724" y="739377"/>
            <a:ext cx="11250786" cy="520838"/>
          </a:xfrm>
        </p:spPr>
        <p:txBody>
          <a:bodyPr>
            <a:noAutofit/>
          </a:bodyPr>
          <a:lstStyle>
            <a:lvl1pPr>
              <a:defRPr sz="2400">
                <a:latin typeface="Arial" panose="020B0604020202020204" pitchFamily="34" charset="0"/>
                <a:ea typeface="Inter SemiBold" panose="02000503000000020004" pitchFamily="2" charset="0"/>
              </a:defRPr>
            </a:lvl1pPr>
            <a:lvl2pPr marL="457200" indent="0">
              <a:buNone/>
              <a:defRPr/>
            </a:lvl2pPr>
          </a:lstStyle>
          <a:p>
            <a:pPr lvl="0"/>
            <a:r>
              <a:rPr lang="en-US" dirty="0"/>
              <a:t>Add key message of slide</a:t>
            </a:r>
          </a:p>
        </p:txBody>
      </p:sp>
      <p:pic>
        <p:nvPicPr>
          <p:cNvPr id="2" name="Picture 1">
            <a:extLst>
              <a:ext uri="{FF2B5EF4-FFF2-40B4-BE49-F238E27FC236}">
                <a16:creationId xmlns:a16="http://schemas.microsoft.com/office/drawing/2014/main" id="{EB45DFB6-4FA6-B527-55AD-E808F9593BC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967DBF62-2C38-96E0-D1B4-7250D1C91F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A430BADB-1804-6F91-ADB5-59B82BDEFA2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DC1A4D0B-4C01-4AD1-6293-533467CF604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0420AE46-6512-C5AD-07BF-92733A5CBF1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8" name="Picture 7">
            <a:extLst>
              <a:ext uri="{FF2B5EF4-FFF2-40B4-BE49-F238E27FC236}">
                <a16:creationId xmlns:a16="http://schemas.microsoft.com/office/drawing/2014/main" id="{5A178427-62B0-CB63-F7BF-ABA1FBB6877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9" name="Slide Number Placeholder 3">
            <a:extLst>
              <a:ext uri="{FF2B5EF4-FFF2-40B4-BE49-F238E27FC236}">
                <a16:creationId xmlns:a16="http://schemas.microsoft.com/office/drawing/2014/main" id="{B2318348-4958-D811-415A-4F785144D2E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3B9F3775-A76B-2E3B-C55D-11BBBDD2725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92F59C7C-29BD-4A76-3DFE-29B55199829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73334382-03BC-34F6-C0D4-76A7CA67F9A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2137829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5_Sample Page (White)">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1B52599A-1360-D492-947C-27972948DFBD}"/>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7" name="Title 28">
            <a:extLst>
              <a:ext uri="{FF2B5EF4-FFF2-40B4-BE49-F238E27FC236}">
                <a16:creationId xmlns:a16="http://schemas.microsoft.com/office/drawing/2014/main" id="{BA969C22-F5B7-6378-0699-0004CD5E651C}"/>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8" name="Text Placeholder 3">
            <a:extLst>
              <a:ext uri="{FF2B5EF4-FFF2-40B4-BE49-F238E27FC236}">
                <a16:creationId xmlns:a16="http://schemas.microsoft.com/office/drawing/2014/main" id="{69F9F414-C853-E3F8-B5D7-EE6F4EC49EEE}"/>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9" name="Picture 8">
            <a:extLst>
              <a:ext uri="{FF2B5EF4-FFF2-40B4-BE49-F238E27FC236}">
                <a16:creationId xmlns:a16="http://schemas.microsoft.com/office/drawing/2014/main" id="{D06895C6-52FC-13EE-C230-CF54790425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0" name="Slide Number Placeholder 3">
            <a:extLst>
              <a:ext uri="{FF2B5EF4-FFF2-40B4-BE49-F238E27FC236}">
                <a16:creationId xmlns:a16="http://schemas.microsoft.com/office/drawing/2014/main" id="{9CA68900-3BB3-0EFC-9736-3DE49090A9F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BD687A46-75A4-9571-E931-EB9CFF75D038}"/>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571C6DFE-DAB2-14BB-CBDC-BCA4817B39AC}"/>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5AC7214A-0BFC-B51E-0A05-3CA3CB8A958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BF032537-750E-BA46-CFC8-354E15A09BB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5" name="Slide Number Placeholder 3">
            <a:extLst>
              <a:ext uri="{FF2B5EF4-FFF2-40B4-BE49-F238E27FC236}">
                <a16:creationId xmlns:a16="http://schemas.microsoft.com/office/drawing/2014/main" id="{E4C6FC8E-7299-8656-DA4C-268C30201A9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FDE345B6-D5DC-956D-FB2F-0FF3341846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FC314C17-EE89-D4FF-7472-71B194C0CC61}"/>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9" name="Slide Number Placeholder 3">
            <a:extLst>
              <a:ext uri="{FF2B5EF4-FFF2-40B4-BE49-F238E27FC236}">
                <a16:creationId xmlns:a16="http://schemas.microsoft.com/office/drawing/2014/main" id="{CEC418C6-DC88-3973-FA56-2C8696276C0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2" name="Rectangle 1" descr="Marker showing slides are confidential ">
            <a:extLst>
              <a:ext uri="{FF2B5EF4-FFF2-40B4-BE49-F238E27FC236}">
                <a16:creationId xmlns:a16="http://schemas.microsoft.com/office/drawing/2014/main" id="{711EDC3E-BC01-F67D-4B57-63A2731328B9}"/>
              </a:ext>
              <a:ext uri="{C183D7F6-B498-43B3-948B-1728B52AA6E4}">
                <adec:decorative xmlns:adec="http://schemas.microsoft.com/office/drawing/2017/decorative" val="0"/>
              </a:ext>
            </a:extLst>
          </p:cNvPr>
          <p:cNvSpPr/>
          <p:nvPr userDrawn="1"/>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125570319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6_Sample Page (White)">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91575A59-C87E-A604-798B-D6CF843A9BE7}"/>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Text Placeholder 15">
            <a:extLst>
              <a:ext uri="{FF2B5EF4-FFF2-40B4-BE49-F238E27FC236}">
                <a16:creationId xmlns:a16="http://schemas.microsoft.com/office/drawing/2014/main" id="{4E2BEFB1-DB3D-9794-B1F6-3DF605CE4062}"/>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31" name="Text Placeholder 30">
            <a:extLst>
              <a:ext uri="{FF2B5EF4-FFF2-40B4-BE49-F238E27FC236}">
                <a16:creationId xmlns:a16="http://schemas.microsoft.com/office/drawing/2014/main" id="{7CB3B582-2053-A846-2531-8E4BB8651C13}"/>
              </a:ext>
            </a:extLst>
          </p:cNvPr>
          <p:cNvSpPr>
            <a:spLocks noGrp="1"/>
          </p:cNvSpPr>
          <p:nvPr>
            <p:ph type="body" sz="quarter" idx="14" hasCustomPrompt="1"/>
          </p:nvPr>
        </p:nvSpPr>
        <p:spPr>
          <a:xfrm>
            <a:off x="466724" y="739377"/>
            <a:ext cx="11250786" cy="520838"/>
          </a:xfrm>
        </p:spPr>
        <p:txBody>
          <a:bodyPr>
            <a:noAutofit/>
          </a:bodyPr>
          <a:lstStyle>
            <a:lvl1pPr>
              <a:defRPr sz="2400">
                <a:latin typeface="Arial" panose="020B0604020202020204" pitchFamily="34" charset="0"/>
                <a:ea typeface="Inter SemiBold" panose="02000503000000020004" pitchFamily="2" charset="0"/>
              </a:defRPr>
            </a:lvl1pPr>
            <a:lvl2pPr marL="457200" indent="0">
              <a:buNone/>
              <a:defRPr/>
            </a:lvl2pPr>
          </a:lstStyle>
          <a:p>
            <a:pPr lvl="0"/>
            <a:r>
              <a:rPr lang="en-US" dirty="0"/>
              <a:t>Add key message of slide</a:t>
            </a:r>
          </a:p>
        </p:txBody>
      </p:sp>
      <p:pic>
        <p:nvPicPr>
          <p:cNvPr id="2" name="Picture 1">
            <a:extLst>
              <a:ext uri="{FF2B5EF4-FFF2-40B4-BE49-F238E27FC236}">
                <a16:creationId xmlns:a16="http://schemas.microsoft.com/office/drawing/2014/main" id="{EB45DFB6-4FA6-B527-55AD-E808F9593BC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967DBF62-2C38-96E0-D1B4-7250D1C91F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A430BADB-1804-6F91-ADB5-59B82BDEFA2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DC1A4D0B-4C01-4AD1-6293-533467CF604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0420AE46-6512-C5AD-07BF-92733A5CBF1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8" name="Picture 7">
            <a:extLst>
              <a:ext uri="{FF2B5EF4-FFF2-40B4-BE49-F238E27FC236}">
                <a16:creationId xmlns:a16="http://schemas.microsoft.com/office/drawing/2014/main" id="{5A178427-62B0-CB63-F7BF-ABA1FBB6877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9" name="Slide Number Placeholder 3">
            <a:extLst>
              <a:ext uri="{FF2B5EF4-FFF2-40B4-BE49-F238E27FC236}">
                <a16:creationId xmlns:a16="http://schemas.microsoft.com/office/drawing/2014/main" id="{B2318348-4958-D811-415A-4F785144D2E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3B9F3775-A76B-2E3B-C55D-11BBBDD2725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92F59C7C-29BD-4A76-3DFE-29B55199829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73334382-03BC-34F6-C0D4-76A7CA67F9A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5" name="Rectangle 4" descr="Marker showing slides are confidential ">
            <a:extLst>
              <a:ext uri="{FF2B5EF4-FFF2-40B4-BE49-F238E27FC236}">
                <a16:creationId xmlns:a16="http://schemas.microsoft.com/office/drawing/2014/main" id="{32A58F66-3E35-CCD6-0FD0-288DC0930A7B}"/>
              </a:ext>
              <a:ext uri="{C183D7F6-B498-43B3-948B-1728B52AA6E4}">
                <adec:decorative xmlns:adec="http://schemas.microsoft.com/office/drawing/2017/decorative" val="0"/>
              </a:ext>
            </a:extLst>
          </p:cNvPr>
          <p:cNvSpPr/>
          <p:nvPr userDrawn="1"/>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3420862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38798484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_Infographics 2">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userDrawn="1"/>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dirty="0"/>
              <a:t>This is a sample page layout</a:t>
            </a:r>
            <a:br>
              <a:rPr lang="en-US" dirty="0"/>
            </a:br>
            <a:endParaRPr lang="en-US" dirty="0"/>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a typeface="Arial"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Arial" panose="020B0604020202020204" pitchFamily="34" charset="0"/>
                <a:ea typeface="Arial"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Arial" panose="020B0604020202020204" pitchFamily="34" charset="0"/>
                <a:ea typeface="Arial"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Arial" panose="020B0604020202020204" pitchFamily="34" charset="0"/>
                <a:ea typeface="Arial"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34140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429038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dirty="0"/>
              <a:t>This is a sample page layout</a:t>
            </a:r>
            <a:br>
              <a:rPr lang="en-US" dirty="0"/>
            </a:br>
            <a:endParaRPr lang="en-US" dirty="0"/>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28020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dirty="0"/>
              <a:t>This is a sample page layout</a:t>
            </a:r>
            <a:br>
              <a:rPr lang="en-US" dirty="0"/>
            </a:br>
            <a:endParaRPr lang="en-US" dirty="0"/>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358769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page layout</a:t>
            </a:r>
            <a:br>
              <a:rPr lang="en-US" dirty="0"/>
            </a:br>
            <a:endParaRPr lang="en-US" dirty="0"/>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7913337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dirty="0"/>
              <a:t>This is the slide master template</a:t>
            </a:r>
            <a:endParaRPr lang="en-GB" dirty="0"/>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dirty="0"/>
              <a:t>Please select from the available layout slides</a:t>
            </a:r>
            <a:endParaRPr lang="en-GB" dirty="0"/>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1200" dirty="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229452282"/>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 id="2147484148" r:id="rId12"/>
    <p:sldLayoutId id="2147484149" r:id="rId13"/>
    <p:sldLayoutId id="2147484150" r:id="rId14"/>
    <p:sldLayoutId id="2147484151" r:id="rId15"/>
    <p:sldLayoutId id="2147484152" r:id="rId16"/>
    <p:sldLayoutId id="2147484153" r:id="rId17"/>
    <p:sldLayoutId id="2147484154" r:id="rId18"/>
    <p:sldLayoutId id="2147484155" r:id="rId19"/>
    <p:sldLayoutId id="2147484156" r:id="rId20"/>
    <p:sldLayoutId id="2147484157" r:id="rId21"/>
    <p:sldLayoutId id="2147484158" r:id="rId22"/>
    <p:sldLayoutId id="2147484159" r:id="rId23"/>
    <p:sldLayoutId id="2147484160" r:id="rId24"/>
    <p:sldLayoutId id="2147484161" r:id="rId25"/>
    <p:sldLayoutId id="2147484162" r:id="rId26"/>
    <p:sldLayoutId id="2147484163" r:id="rId27"/>
    <p:sldLayoutId id="2147484164" r:id="rId28"/>
    <p:sldLayoutId id="2147484165" r:id="rId29"/>
    <p:sldLayoutId id="2147484166" r:id="rId30"/>
    <p:sldLayoutId id="2147484167" r:id="rId31"/>
    <p:sldLayoutId id="2147484168" r:id="rId32"/>
    <p:sldLayoutId id="2147484169" r:id="rId33"/>
    <p:sldLayoutId id="2147484170" r:id="rId34"/>
    <p:sldLayoutId id="2147484171" r:id="rId35"/>
    <p:sldLayoutId id="2147484172" r:id="rId36"/>
    <p:sldLayoutId id="2147484173" r:id="rId37"/>
    <p:sldLayoutId id="2147484174" r:id="rId38"/>
    <p:sldLayoutId id="2147484175" r:id="rId39"/>
    <p:sldLayoutId id="2147484176" r:id="rId40"/>
    <p:sldLayoutId id="2147484177" r:id="rId41"/>
    <p:sldLayoutId id="2147484178" r:id="rId42"/>
    <p:sldLayoutId id="2147484179" r:id="rId43"/>
    <p:sldLayoutId id="2147484180" r:id="rId44"/>
    <p:sldLayoutId id="2147484181" r:id="rId45"/>
    <p:sldLayoutId id="2147484098" r:id="rId46"/>
    <p:sldLayoutId id="2147484133" r:id="rId47"/>
    <p:sldLayoutId id="2147484134" r:id="rId48"/>
    <p:sldLayoutId id="2147484135" r:id="rId49"/>
    <p:sldLayoutId id="2147484126" r:id="rId50"/>
  </p:sldLayoutIdLst>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ice.org.uk/terms-and-conditions#notice-of-rights" TargetMode="External"/><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4.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44.xml"/><Relationship Id="rId4" Type="http://schemas.openxmlformats.org/officeDocument/2006/relationships/image" Target="../media/image11.sv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4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17.xml.rels><?xml version="1.0" encoding="UTF-8" standalone="yes"?>
<Relationships xmlns="http://schemas.openxmlformats.org/package/2006/relationships"><Relationship Id="rId3" Type="http://schemas.openxmlformats.org/officeDocument/2006/relationships/slide" Target="slide9.xml"/><Relationship Id="rId7" Type="http://schemas.openxmlformats.org/officeDocument/2006/relationships/slide" Target="slide35.xml"/><Relationship Id="rId2" Type="http://schemas.openxmlformats.org/officeDocument/2006/relationships/notesSlide" Target="../notesSlides/notesSlide16.xml"/><Relationship Id="rId1" Type="http://schemas.openxmlformats.org/officeDocument/2006/relationships/slideLayout" Target="../slideLayouts/slideLayout44.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slide" Target="slide3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3.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20.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9.xml"/><Relationship Id="rId1" Type="http://schemas.openxmlformats.org/officeDocument/2006/relationships/slideLayout" Target="../slideLayouts/slideLayout44.xml"/></Relationships>
</file>

<file path=ppt/slides/_rels/slide2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0.xml"/><Relationship Id="rId1" Type="http://schemas.openxmlformats.org/officeDocument/2006/relationships/slideLayout" Target="../slideLayouts/slideLayout44.xml"/><Relationship Id="rId6" Type="http://schemas.openxmlformats.org/officeDocument/2006/relationships/slide" Target="slide42.xml"/><Relationship Id="rId5" Type="http://schemas.openxmlformats.org/officeDocument/2006/relationships/image" Target="../media/image14.svg"/><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slide" Target="slide9.xml"/><Relationship Id="rId7" Type="http://schemas.openxmlformats.org/officeDocument/2006/relationships/slide" Target="slide41.xml"/><Relationship Id="rId2" Type="http://schemas.openxmlformats.org/officeDocument/2006/relationships/notesSlide" Target="../notesSlides/notesSlide21.xml"/><Relationship Id="rId1" Type="http://schemas.openxmlformats.org/officeDocument/2006/relationships/slideLayout" Target="../slideLayouts/slideLayout44.xml"/><Relationship Id="rId6" Type="http://schemas.openxmlformats.org/officeDocument/2006/relationships/slide" Target="slide40.xml"/><Relationship Id="rId5" Type="http://schemas.openxmlformats.org/officeDocument/2006/relationships/image" Target="../media/image11.svg"/><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2.xml"/><Relationship Id="rId1" Type="http://schemas.openxmlformats.org/officeDocument/2006/relationships/slideLayout" Target="../slideLayouts/slideLayout44.xml"/></Relationships>
</file>

<file path=ppt/slides/_rels/slide24.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3.xml"/><Relationship Id="rId1" Type="http://schemas.openxmlformats.org/officeDocument/2006/relationships/slideLayout" Target="../slideLayouts/slideLayout44.xml"/><Relationship Id="rId5" Type="http://schemas.openxmlformats.org/officeDocument/2006/relationships/image" Target="../media/image11.svg"/><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45.xml"/><Relationship Id="rId4" Type="http://schemas.openxmlformats.org/officeDocument/2006/relationships/image" Target="../media/image11.sv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4.xml"/><Relationship Id="rId5" Type="http://schemas.openxmlformats.org/officeDocument/2006/relationships/image" Target="../media/image7.pn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4.xml"/><Relationship Id="rId3" Type="http://schemas.openxmlformats.org/officeDocument/2006/relationships/slide" Target="slide14.xml"/><Relationship Id="rId7" Type="http://schemas.openxmlformats.org/officeDocument/2006/relationships/slide" Target="slide21.xml"/><Relationship Id="rId12" Type="http://schemas.openxmlformats.org/officeDocument/2006/relationships/slide" Target="slide43.xml"/><Relationship Id="rId2" Type="http://schemas.openxmlformats.org/officeDocument/2006/relationships/notesSlide" Target="../notesSlides/notesSlide27.xml"/><Relationship Id="rId1" Type="http://schemas.openxmlformats.org/officeDocument/2006/relationships/slideLayout" Target="../slideLayouts/slideLayout44.xml"/><Relationship Id="rId6" Type="http://schemas.openxmlformats.org/officeDocument/2006/relationships/slide" Target="slide20.xml"/><Relationship Id="rId11" Type="http://schemas.openxmlformats.org/officeDocument/2006/relationships/slide" Target="slide24.xml"/><Relationship Id="rId5" Type="http://schemas.openxmlformats.org/officeDocument/2006/relationships/slide" Target="slide19.xml"/><Relationship Id="rId10" Type="http://schemas.openxmlformats.org/officeDocument/2006/relationships/slide" Target="slide23.xml"/><Relationship Id="rId4" Type="http://schemas.openxmlformats.org/officeDocument/2006/relationships/slide" Target="slide17.xml"/><Relationship Id="rId9" Type="http://schemas.openxmlformats.org/officeDocument/2006/relationships/slide" Target="slide2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4.xml"/></Relationships>
</file>

<file path=ppt/slides/_rels/slide3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33.xml"/><Relationship Id="rId1" Type="http://schemas.openxmlformats.org/officeDocument/2006/relationships/slideLayout" Target="../slideLayouts/slideLayout44.xml"/><Relationship Id="rId5" Type="http://schemas.openxmlformats.org/officeDocument/2006/relationships/image" Target="../media/image11.sv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4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36.xml"/><Relationship Id="rId1" Type="http://schemas.openxmlformats.org/officeDocument/2006/relationships/slideLayout" Target="../slideLayouts/slideLayout44.xml"/><Relationship Id="rId5" Type="http://schemas.openxmlformats.org/officeDocument/2006/relationships/image" Target="../media/image11.svg"/><Relationship Id="rId4" Type="http://schemas.openxmlformats.org/officeDocument/2006/relationships/image" Target="../media/image10.png"/></Relationships>
</file>

<file path=ppt/slides/_rels/slide44.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37.xml"/><Relationship Id="rId1" Type="http://schemas.openxmlformats.org/officeDocument/2006/relationships/slideLayout" Target="../slideLayouts/slideLayout44.xml"/><Relationship Id="rId5" Type="http://schemas.openxmlformats.org/officeDocument/2006/relationships/image" Target="../media/image14.svg"/><Relationship Id="rId4" Type="http://schemas.openxmlformats.org/officeDocument/2006/relationships/image" Target="../media/image10.png"/></Relationships>
</file>

<file path=ppt/slides/_rels/slide4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8.xml"/><Relationship Id="rId1" Type="http://schemas.openxmlformats.org/officeDocument/2006/relationships/slideLayout" Target="../slideLayouts/slideLayout45.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4.xml"/><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8" Type="http://schemas.openxmlformats.org/officeDocument/2006/relationships/slide" Target="slide39.xml"/><Relationship Id="rId13" Type="http://schemas.openxmlformats.org/officeDocument/2006/relationships/slide" Target="slide44.xml"/><Relationship Id="rId3" Type="http://schemas.openxmlformats.org/officeDocument/2006/relationships/slide" Target="slide14.xml"/><Relationship Id="rId7" Type="http://schemas.openxmlformats.org/officeDocument/2006/relationships/slide" Target="slide21.xml"/><Relationship Id="rId12" Type="http://schemas.openxmlformats.org/officeDocument/2006/relationships/slide" Target="slide43.xml"/><Relationship Id="rId2" Type="http://schemas.openxmlformats.org/officeDocument/2006/relationships/notesSlide" Target="../notesSlides/notesSlide9.xml"/><Relationship Id="rId1" Type="http://schemas.openxmlformats.org/officeDocument/2006/relationships/slideLayout" Target="../slideLayouts/slideLayout44.xml"/><Relationship Id="rId6" Type="http://schemas.openxmlformats.org/officeDocument/2006/relationships/slide" Target="slide20.xml"/><Relationship Id="rId11" Type="http://schemas.openxmlformats.org/officeDocument/2006/relationships/slide" Target="slide24.xml"/><Relationship Id="rId5" Type="http://schemas.openxmlformats.org/officeDocument/2006/relationships/slide" Target="slide19.xml"/><Relationship Id="rId10" Type="http://schemas.openxmlformats.org/officeDocument/2006/relationships/slide" Target="slide23.xml"/><Relationship Id="rId4" Type="http://schemas.openxmlformats.org/officeDocument/2006/relationships/slide" Target="slide17.xml"/><Relationship Id="rId9" Type="http://schemas.openxmlformats.org/officeDocument/2006/relationships/slide" Target="slide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60A617C-9F99-4917-8E5F-4CCB2DA126B5}"/>
              </a:ext>
            </a:extLst>
          </p:cNvPr>
          <p:cNvSpPr>
            <a:spLocks noGrp="1"/>
          </p:cNvSpPr>
          <p:nvPr>
            <p:ph type="ctrTitle"/>
          </p:nvPr>
        </p:nvSpPr>
        <p:spPr>
          <a:xfrm>
            <a:off x="496383" y="396643"/>
            <a:ext cx="8731593" cy="1954671"/>
          </a:xfrm>
        </p:spPr>
        <p:txBody>
          <a:bodyPr>
            <a:noAutofit/>
          </a:bodyPr>
          <a:lstStyle/>
          <a:p>
            <a:r>
              <a:rPr lang="en-GB" sz="3200" dirty="0">
                <a:latin typeface="Arial" panose="020B0604020202020204" pitchFamily="34" charset="0"/>
                <a:cs typeface="Arial" panose="020B0604020202020204" pitchFamily="34" charset="0"/>
              </a:rPr>
              <a:t>Zolbetuximab with chemotherapy for untreated CLDN18.2-positive HER2-negative unresectable advanced gastric or gastro-oesophageal junction adenocarcinoma </a:t>
            </a:r>
            <a:r>
              <a:rPr lang="en-GB" sz="3200">
                <a:latin typeface="Arial" panose="020B0604020202020204" pitchFamily="34" charset="0"/>
                <a:cs typeface="Arial" panose="020B0604020202020204" pitchFamily="34" charset="0"/>
              </a:rPr>
              <a:t>[ID5123]</a:t>
            </a:r>
            <a:endParaRPr lang="en-GB" sz="3200" dirty="0">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98A60C21-0744-4ACA-AB51-4CC911E5D748}"/>
              </a:ext>
            </a:extLst>
          </p:cNvPr>
          <p:cNvSpPr>
            <a:spLocks noGrp="1"/>
          </p:cNvSpPr>
          <p:nvPr>
            <p:ph type="body" sz="quarter" idx="12"/>
          </p:nvPr>
        </p:nvSpPr>
        <p:spPr>
          <a:xfrm>
            <a:off x="496384" y="2737300"/>
            <a:ext cx="11328186" cy="3903491"/>
          </a:xfrm>
        </p:spPr>
        <p:txBody>
          <a:bodyPr>
            <a:normAutofit/>
          </a:bodyPr>
          <a:lstStyle/>
          <a:p>
            <a:pPr defTabSz="703434">
              <a:lnSpc>
                <a:spcPct val="100000"/>
              </a:lnSpc>
              <a:spcBef>
                <a:spcPts val="1200"/>
              </a:spcBef>
              <a:defRPr/>
            </a:pPr>
            <a:r>
              <a:rPr lang="en-US" sz="2200" b="1" dirty="0">
                <a:latin typeface="Arial" panose="020B0604020202020204" pitchFamily="34" charset="0"/>
                <a:cs typeface="Arial" panose="020B0604020202020204" pitchFamily="34" charset="0"/>
              </a:rPr>
              <a:t>Technology appraisal committee A [</a:t>
            </a:r>
            <a:r>
              <a:rPr lang="en-US" sz="2200" b="1" dirty="0">
                <a:cs typeface="Arial" panose="020B0604020202020204" pitchFamily="34" charset="0"/>
              </a:rPr>
              <a:t>13</a:t>
            </a:r>
            <a:r>
              <a:rPr lang="en-US" sz="2200" b="1" dirty="0">
                <a:latin typeface="Arial" panose="020B0604020202020204" pitchFamily="34" charset="0"/>
                <a:cs typeface="Arial" panose="020B0604020202020204" pitchFamily="34" charset="0"/>
              </a:rPr>
              <a:t> August 2024]</a:t>
            </a:r>
          </a:p>
          <a:p>
            <a:pPr defTabSz="703434">
              <a:spcBef>
                <a:spcPts val="1200"/>
              </a:spcBef>
              <a:defRPr/>
            </a:pPr>
            <a:r>
              <a:rPr lang="en-US" sz="2200" b="1" dirty="0">
                <a:latin typeface="Arial" panose="020B0604020202020204" pitchFamily="34" charset="0"/>
                <a:cs typeface="Arial" panose="020B0604020202020204" pitchFamily="34" charset="0"/>
              </a:rPr>
              <a:t>Chair: </a:t>
            </a:r>
            <a:r>
              <a:rPr lang="en-US" sz="2200" dirty="0">
                <a:cs typeface="Arial" panose="020B0604020202020204" pitchFamily="34" charset="0"/>
              </a:rPr>
              <a:t>Stephen O’Brien</a:t>
            </a:r>
            <a:endParaRPr lang="en-US" sz="2200" dirty="0">
              <a:latin typeface="Arial" panose="020B0604020202020204" pitchFamily="34" charset="0"/>
              <a:cs typeface="Arial" panose="020B0604020202020204" pitchFamily="34" charset="0"/>
            </a:endParaRPr>
          </a:p>
          <a:p>
            <a:pPr defTabSz="703434">
              <a:spcBef>
                <a:spcPts val="1200"/>
              </a:spcBef>
              <a:defRPr/>
            </a:pPr>
            <a:r>
              <a:rPr lang="en-US" sz="2200" b="1" dirty="0">
                <a:latin typeface="Arial" panose="020B0604020202020204" pitchFamily="34" charset="0"/>
                <a:cs typeface="Arial" panose="020B0604020202020204" pitchFamily="34" charset="0"/>
              </a:rPr>
              <a:t>Lead team:</a:t>
            </a:r>
            <a:r>
              <a:rPr lang="en-US" sz="2200" b="1" dirty="0">
                <a:cs typeface="Arial" panose="020B0604020202020204" pitchFamily="34" charset="0"/>
              </a:rPr>
              <a:t> </a:t>
            </a:r>
            <a:r>
              <a:rPr lang="en-US" sz="2200" dirty="0">
                <a:latin typeface="Arial" panose="020B0604020202020204" pitchFamily="34" charset="0"/>
                <a:cs typeface="Arial" panose="020B0604020202020204" pitchFamily="34" charset="0"/>
              </a:rPr>
              <a:t>Alan Thomas, Ravi Ramessur, Ana Duarte</a:t>
            </a:r>
            <a:endParaRPr lang="en-US" sz="2200" b="1" dirty="0">
              <a:latin typeface="Arial" panose="020B0604020202020204" pitchFamily="34" charset="0"/>
              <a:cs typeface="Arial" panose="020B0604020202020204" pitchFamily="34" charset="0"/>
            </a:endParaRPr>
          </a:p>
          <a:p>
            <a:pPr defTabSz="703434">
              <a:spcBef>
                <a:spcPts val="1200"/>
              </a:spcBef>
              <a:defRPr/>
            </a:pPr>
            <a:r>
              <a:rPr lang="en-US" sz="2200" b="1" dirty="0">
                <a:latin typeface="Arial" panose="020B0604020202020204" pitchFamily="34" charset="0"/>
                <a:cs typeface="Arial" panose="020B0604020202020204" pitchFamily="34" charset="0"/>
              </a:rPr>
              <a:t>External assessment group: </a:t>
            </a:r>
            <a:r>
              <a:rPr lang="en-US" sz="2200" dirty="0">
                <a:latin typeface="Arial" panose="020B0604020202020204" pitchFamily="34" charset="0"/>
                <a:cs typeface="Arial" panose="020B0604020202020204" pitchFamily="34" charset="0"/>
              </a:rPr>
              <a:t>Kleijnen Systematic Reviews (KSR) </a:t>
            </a:r>
          </a:p>
          <a:p>
            <a:pPr defTabSz="703434">
              <a:spcBef>
                <a:spcPts val="1200"/>
              </a:spcBef>
              <a:defRPr/>
            </a:pPr>
            <a:r>
              <a:rPr lang="en-US" sz="2200" b="1" dirty="0">
                <a:latin typeface="Arial" panose="020B0604020202020204" pitchFamily="34" charset="0"/>
                <a:cs typeface="Arial" panose="020B0604020202020204" pitchFamily="34" charset="0"/>
              </a:rPr>
              <a:t>Technical team:</a:t>
            </a:r>
            <a:r>
              <a:rPr lang="en-US" sz="2200" dirty="0">
                <a:latin typeface="Arial" panose="020B0604020202020204" pitchFamily="34" charset="0"/>
                <a:cs typeface="Arial" panose="020B0604020202020204" pitchFamily="34" charset="0"/>
              </a:rPr>
              <a:t> Summaya Mohammad, </a:t>
            </a:r>
            <a:r>
              <a:rPr lang="en-US" sz="2200" dirty="0">
                <a:cs typeface="Arial" panose="020B0604020202020204" pitchFamily="34" charset="0"/>
              </a:rPr>
              <a:t>Rufaro Kausi</a:t>
            </a:r>
            <a:r>
              <a:rPr lang="en-US" sz="2200" dirty="0">
                <a:latin typeface="Arial" panose="020B0604020202020204" pitchFamily="34" charset="0"/>
                <a:cs typeface="Arial" panose="020B0604020202020204" pitchFamily="34" charset="0"/>
              </a:rPr>
              <a:t>, Janet Robertson</a:t>
            </a:r>
          </a:p>
          <a:p>
            <a:pPr defTabSz="703434">
              <a:spcBef>
                <a:spcPts val="1200"/>
              </a:spcBef>
              <a:defRPr/>
            </a:pPr>
            <a:r>
              <a:rPr lang="en-US" sz="2200" b="1" dirty="0">
                <a:latin typeface="Arial" panose="020B0604020202020204" pitchFamily="34" charset="0"/>
                <a:cs typeface="Arial" panose="020B0604020202020204" pitchFamily="34" charset="0"/>
              </a:rPr>
              <a:t>Company: </a:t>
            </a:r>
            <a:r>
              <a:rPr lang="en-US" sz="2200" dirty="0">
                <a:latin typeface="Arial" panose="020B0604020202020204" pitchFamily="34" charset="0"/>
                <a:cs typeface="Arial" panose="020B0604020202020204" pitchFamily="34" charset="0"/>
              </a:rPr>
              <a:t>Astellas</a:t>
            </a:r>
          </a:p>
          <a:p>
            <a:pPr>
              <a:spcBef>
                <a:spcPts val="1200"/>
              </a:spcBef>
            </a:pPr>
            <a:endParaRPr lang="en-GB" sz="22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79A72F6-6F25-4FD7-939A-E0D4CE27677C}"/>
              </a:ext>
            </a:extLst>
          </p:cNvPr>
          <p:cNvSpPr/>
          <p:nvPr/>
        </p:nvSpPr>
        <p:spPr>
          <a:xfrm>
            <a:off x="9510578" y="396643"/>
            <a:ext cx="2313992" cy="8957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cs typeface="Arial" panose="020B0604020202020204" pitchFamily="34" charset="0"/>
              </a:rPr>
              <a:t>For public – contains no confidential information</a:t>
            </a:r>
          </a:p>
        </p:txBody>
      </p:sp>
      <p:sp>
        <p:nvSpPr>
          <p:cNvPr id="7" name="Text Placeholder 3">
            <a:extLst>
              <a:ext uri="{FF2B5EF4-FFF2-40B4-BE49-F238E27FC236}">
                <a16:creationId xmlns:a16="http://schemas.microsoft.com/office/drawing/2014/main" id="{2B058ACA-0B66-4077-AB91-60A1F832DEAF}"/>
              </a:ext>
            </a:extLst>
          </p:cNvPr>
          <p:cNvSpPr txBox="1">
            <a:spLocks/>
          </p:cNvSpPr>
          <p:nvPr/>
        </p:nvSpPr>
        <p:spPr>
          <a:xfrm>
            <a:off x="1500554" y="5996978"/>
            <a:ext cx="10324016" cy="477838"/>
          </a:xfrm>
          <a:prstGeom prst="rect">
            <a:avLst/>
          </a:prstGeom>
        </p:spPr>
        <p:txBody>
          <a:bodyPr anchor="ctr"/>
          <a:lstStyle>
            <a:lvl1pPr marL="0" indent="0" algn="l" defTabSz="914400" rtl="0" eaLnBrk="1" latinLnBrk="0" hangingPunct="1">
              <a:lnSpc>
                <a:spcPct val="90000"/>
              </a:lnSpc>
              <a:spcBef>
                <a:spcPts val="1000"/>
              </a:spcBef>
              <a:buFontTx/>
              <a:buNone/>
              <a:defRPr sz="1800" kern="1200">
                <a:solidFill>
                  <a:schemeClr val="bg1">
                    <a:lumMod val="95000"/>
                  </a:schemeClr>
                </a:solidFill>
                <a:latin typeface="Arial" panose="020F0502020204030203" pitchFamily="34" charset="0"/>
                <a:ea typeface="Arial" panose="020F0502020204030203" pitchFamily="34" charset="0"/>
                <a:cs typeface="Arial"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rPr>
              <a:t>© NICE </a:t>
            </a:r>
            <a:fld id="{029CBA81-C7A1-4297-9E86-82333D5E6273}" type="datetimeyyyy">
              <a:rPr lang="en-GB" smtClean="0">
                <a:solidFill>
                  <a:schemeClr val="tx1"/>
                </a:solidFill>
                <a:latin typeface="Arial" panose="020B0604020202020204" pitchFamily="34" charset="0"/>
                <a:ea typeface="Times New Roman" panose="02020603050405020304" pitchFamily="18" charset="0"/>
                <a:cs typeface="Arial" panose="020B0604020202020204" pitchFamily="34" charset="0"/>
              </a:rPr>
              <a:t>2024</a:t>
            </a:fld>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rPr>
              <a:t>. All rights reserved. Subject to </a:t>
            </a:r>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Notice of rights</a:t>
            </a:r>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rPr>
              <a:t>.</a:t>
            </a:r>
            <a:r>
              <a:rPr lang="en-GB" dirty="0">
                <a:solidFill>
                  <a:schemeClr val="tx1"/>
                </a:solidFill>
                <a:latin typeface="Arial" panose="020B0604020202020204" pitchFamily="34" charset="0"/>
                <a:ea typeface="Arial" panose="02000503000000020004" pitchFamily="2" charset="0"/>
                <a:cs typeface="Arial" panose="020B0604020202020204" pitchFamily="34" charset="0"/>
              </a:rPr>
              <a:t> </a:t>
            </a:r>
            <a:endParaRPr lang="en-US" dirty="0">
              <a:solidFill>
                <a:schemeClr val="tx1"/>
              </a:solidFill>
              <a:latin typeface="Arial" panose="020B0604020202020204" pitchFamily="34" charset="0"/>
              <a:ea typeface="Arial" panose="02000503000000020004" pitchFamily="2" charset="0"/>
              <a:cs typeface="Arial" panose="020B0604020202020204" pitchFamily="34" charset="0"/>
            </a:endParaRPr>
          </a:p>
        </p:txBody>
      </p:sp>
    </p:spTree>
    <p:extLst>
      <p:ext uri="{BB962C8B-B14F-4D97-AF65-F5344CB8AC3E}">
        <p14:creationId xmlns:p14="http://schemas.microsoft.com/office/powerpoint/2010/main" val="3793402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260350"/>
            <a:ext cx="11136812" cy="1841437"/>
          </a:xfrm>
        </p:spPr>
        <p:txBody>
          <a:bodyPr>
            <a:normAutofit fontScale="90000"/>
          </a:bodyPr>
          <a:lstStyle/>
          <a:p>
            <a:r>
              <a:rPr lang="en-GB" sz="4000" dirty="0">
                <a:latin typeface="Arial" panose="020B0604020202020204" pitchFamily="34" charset="0"/>
                <a:cs typeface="Arial" panose="020B0604020202020204" pitchFamily="34" charset="0"/>
              </a:rPr>
              <a:t>Zolbetuximab with chemotherapy for untreated CLDN18.2-positive HER2-negative unresectable advanced gastric or gastro-oesophageal junction adenocarcinoma</a:t>
            </a:r>
            <a:endParaRPr lang="en-GB" dirty="0"/>
          </a:p>
        </p:txBody>
      </p:sp>
      <p:sp>
        <p:nvSpPr>
          <p:cNvPr id="3" name="Guide with 'background' selected" descr="Clinical effectiveness is selected&#10;">
            <a:extLst>
              <a:ext uri="{FF2B5EF4-FFF2-40B4-BE49-F238E27FC236}">
                <a16:creationId xmlns:a16="http://schemas.microsoft.com/office/drawing/2014/main" id="{B2CE1EC4-9D1A-A984-B594-1C7354CFC7A5}"/>
              </a:ext>
              <a:ext uri="{C183D7F6-B498-43B3-948B-1728B52AA6E4}">
                <adec:decorative xmlns:adec="http://schemas.microsoft.com/office/drawing/2017/decorative" val="0"/>
              </a:ext>
            </a:extLst>
          </p:cNvPr>
          <p:cNvSpPr>
            <a:spLocks noGrp="1"/>
          </p:cNvSpPr>
          <p:nvPr>
            <p:ph type="subTitle" idx="1"/>
          </p:nvPr>
        </p:nvSpPr>
        <p:spPr>
          <a:xfrm>
            <a:off x="724988" y="2496830"/>
            <a:ext cx="10026139" cy="2875457"/>
          </a:xfrm>
        </p:spPr>
        <p:txBody>
          <a:bodyPr>
            <a:noAutofit/>
          </a:bodyPr>
          <a:lstStyle/>
          <a:p>
            <a:pPr marL="457200" indent="-457200">
              <a:buSzPts val="2400"/>
              <a:buFont typeface="Wingdings" pitchFamily="2" charset="2"/>
              <a:buChar char="q"/>
            </a:pPr>
            <a:r>
              <a:rPr lang="en-GB" sz="2800" dirty="0"/>
              <a:t> Background and key issues</a:t>
            </a:r>
          </a:p>
          <a:p>
            <a:pPr marL="457200" indent="-457200">
              <a:buSzPts val="2200"/>
              <a:buFont typeface="Wingdings" pitchFamily="2" charset="2"/>
              <a:buChar char="ü"/>
            </a:pPr>
            <a:r>
              <a:rPr lang="en-GB" sz="2800" b="1" dirty="0"/>
              <a:t> Clinical effectiveness</a:t>
            </a:r>
          </a:p>
          <a:p>
            <a:pPr marL="457200" indent="-457200">
              <a:buSzPts val="2200"/>
              <a:buFont typeface="Wingdings" pitchFamily="2" charset="2"/>
              <a:buChar char="q"/>
            </a:pPr>
            <a:r>
              <a:rPr lang="en-GB" sz="2800" dirty="0"/>
              <a:t> Modelling and cost effectiveness</a:t>
            </a:r>
          </a:p>
          <a:p>
            <a:pPr marL="457200" indent="-457200">
              <a:buSzPts val="2000"/>
              <a:buFont typeface="Wingdings" pitchFamily="2" charset="2"/>
              <a:buChar char="q"/>
            </a:pPr>
            <a:r>
              <a:rPr lang="en-GB" sz="2800" dirty="0"/>
              <a:t>Summary</a:t>
            </a:r>
          </a:p>
          <a:p>
            <a:endParaRPr lang="en-GB" sz="2800" dirty="0"/>
          </a:p>
        </p:txBody>
      </p:sp>
    </p:spTree>
    <p:extLst>
      <p:ext uri="{BB962C8B-B14F-4D97-AF65-F5344CB8AC3E}">
        <p14:creationId xmlns:p14="http://schemas.microsoft.com/office/powerpoint/2010/main" val="4129032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E7892-21FA-C57C-C950-AF55E9490E51}"/>
              </a:ext>
            </a:extLst>
          </p:cNvPr>
          <p:cNvSpPr>
            <a:spLocks noGrp="1"/>
          </p:cNvSpPr>
          <p:nvPr>
            <p:ph type="title"/>
          </p:nvPr>
        </p:nvSpPr>
        <p:spPr/>
        <p:txBody>
          <a:bodyPr>
            <a:normAutofit fontScale="90000"/>
          </a:bodyPr>
          <a:lstStyle/>
          <a:p>
            <a:r>
              <a:rPr lang="en-GB" dirty="0"/>
              <a:t>Key clinical trials – used in economic model</a:t>
            </a:r>
            <a:br>
              <a:rPr lang="en-GB" dirty="0"/>
            </a:br>
            <a:endParaRPr lang="en-GB" dirty="0"/>
          </a:p>
        </p:txBody>
      </p:sp>
      <p:graphicFrame>
        <p:nvGraphicFramePr>
          <p:cNvPr id="3" name="Table 3" descr="Key clinical trials, including design, population, intervention, comparators">
            <a:extLst>
              <a:ext uri="{FF2B5EF4-FFF2-40B4-BE49-F238E27FC236}">
                <a16:creationId xmlns:a16="http://schemas.microsoft.com/office/drawing/2014/main" id="{89918375-094B-4553-88CB-E44FC8AEF27C}"/>
              </a:ext>
            </a:extLst>
          </p:cNvPr>
          <p:cNvGraphicFramePr>
            <a:graphicFrameLocks noGrp="1"/>
          </p:cNvGraphicFramePr>
          <p:nvPr>
            <p:extLst>
              <p:ext uri="{D42A27DB-BD31-4B8C-83A1-F6EECF244321}">
                <p14:modId xmlns:p14="http://schemas.microsoft.com/office/powerpoint/2010/main" val="269643450"/>
              </p:ext>
            </p:extLst>
          </p:nvPr>
        </p:nvGraphicFramePr>
        <p:xfrm>
          <a:off x="397282" y="793042"/>
          <a:ext cx="11205558" cy="3495040"/>
        </p:xfrm>
        <a:graphic>
          <a:graphicData uri="http://schemas.openxmlformats.org/drawingml/2006/table">
            <a:tbl>
              <a:tblPr firstRow="1" firstCol="1" bandRow="1">
                <a:tableStyleId>{21E4AEA4-8DFA-4A89-87EB-49C32662AFE0}</a:tableStyleId>
              </a:tblPr>
              <a:tblGrid>
                <a:gridCol w="2232438">
                  <a:extLst>
                    <a:ext uri="{9D8B030D-6E8A-4147-A177-3AD203B41FA5}">
                      <a16:colId xmlns:a16="http://schemas.microsoft.com/office/drawing/2014/main" val="2781295461"/>
                    </a:ext>
                  </a:extLst>
                </a:gridCol>
                <a:gridCol w="4258245">
                  <a:extLst>
                    <a:ext uri="{9D8B030D-6E8A-4147-A177-3AD203B41FA5}">
                      <a16:colId xmlns:a16="http://schemas.microsoft.com/office/drawing/2014/main" val="458621282"/>
                    </a:ext>
                  </a:extLst>
                </a:gridCol>
                <a:gridCol w="4714875">
                  <a:extLst>
                    <a:ext uri="{9D8B030D-6E8A-4147-A177-3AD203B41FA5}">
                      <a16:colId xmlns:a16="http://schemas.microsoft.com/office/drawing/2014/main" val="1359589681"/>
                    </a:ext>
                  </a:extLst>
                </a:gridCol>
              </a:tblGrid>
              <a:tr h="370840">
                <a:tc>
                  <a:txBody>
                    <a:bodyPr/>
                    <a:lstStyle/>
                    <a:p>
                      <a:pPr algn="ctr"/>
                      <a:endParaRPr lang="en-GB" dirty="0">
                        <a:solidFill>
                          <a:schemeClr val="bg1"/>
                        </a:solidFill>
                        <a:latin typeface="+mn-lt"/>
                      </a:endParaRPr>
                    </a:p>
                  </a:txBody>
                  <a:tcPr/>
                </a:tc>
                <a:tc>
                  <a:txBody>
                    <a:bodyPr/>
                    <a:lstStyle/>
                    <a:p>
                      <a:pPr algn="ctr"/>
                      <a:r>
                        <a:rPr lang="en-GB" dirty="0">
                          <a:latin typeface="+mn-lt"/>
                        </a:rPr>
                        <a:t>SPOTLIGHT (n=565)</a:t>
                      </a:r>
                    </a:p>
                  </a:txBody>
                  <a:tcPr/>
                </a:tc>
                <a:tc>
                  <a:txBody>
                    <a:bodyPr/>
                    <a:lstStyle/>
                    <a:p>
                      <a:pPr algn="ctr"/>
                      <a:r>
                        <a:rPr lang="en-GB" dirty="0">
                          <a:latin typeface="+mn-lt"/>
                        </a:rPr>
                        <a:t>GLOW (n=507)</a:t>
                      </a:r>
                    </a:p>
                  </a:txBody>
                  <a:tcPr/>
                </a:tc>
                <a:extLst>
                  <a:ext uri="{0D108BD9-81ED-4DB2-BD59-A6C34878D82A}">
                    <a16:rowId xmlns:a16="http://schemas.microsoft.com/office/drawing/2014/main" val="1220355904"/>
                  </a:ext>
                </a:extLst>
              </a:tr>
              <a:tr h="370840">
                <a:tc>
                  <a:txBody>
                    <a:bodyPr/>
                    <a:lstStyle/>
                    <a:p>
                      <a:pPr algn="ctr"/>
                      <a:r>
                        <a:rPr lang="en-GB" b="1" dirty="0">
                          <a:solidFill>
                            <a:schemeClr val="bg1"/>
                          </a:solidFill>
                          <a:latin typeface="+mn-lt"/>
                        </a:rPr>
                        <a:t>Design</a:t>
                      </a:r>
                    </a:p>
                  </a:txBody>
                  <a:tcPr/>
                </a:tc>
                <a:tc gridSpan="2">
                  <a:txBody>
                    <a:bodyPr/>
                    <a:lstStyle/>
                    <a:p>
                      <a:pPr algn="ctr"/>
                      <a:r>
                        <a:rPr lang="en-GB" dirty="0">
                          <a:latin typeface="+mn-lt"/>
                        </a:rPr>
                        <a:t>Phase 3, multicentre, double-blind, randomised controlled trial</a:t>
                      </a:r>
                    </a:p>
                  </a:txBody>
                  <a:tcPr/>
                </a:tc>
                <a:tc hMerge="1">
                  <a:txBody>
                    <a:bodyPr/>
                    <a:lstStyle/>
                    <a:p>
                      <a:endParaRPr lang="en-GB"/>
                    </a:p>
                  </a:txBody>
                  <a:tcPr/>
                </a:tc>
                <a:extLst>
                  <a:ext uri="{0D108BD9-81ED-4DB2-BD59-A6C34878D82A}">
                    <a16:rowId xmlns:a16="http://schemas.microsoft.com/office/drawing/2014/main" val="683507817"/>
                  </a:ext>
                </a:extLst>
              </a:tr>
              <a:tr h="370840">
                <a:tc>
                  <a:txBody>
                    <a:bodyPr/>
                    <a:lstStyle/>
                    <a:p>
                      <a:pPr algn="ctr"/>
                      <a:r>
                        <a:rPr lang="en-GB" b="1" dirty="0">
                          <a:solidFill>
                            <a:schemeClr val="bg1"/>
                          </a:solidFill>
                          <a:latin typeface="+mn-lt"/>
                        </a:rPr>
                        <a:t>Population</a:t>
                      </a:r>
                    </a:p>
                  </a:txBody>
                  <a:tcPr/>
                </a:tc>
                <a:tc gridSpan="2">
                  <a:txBody>
                    <a:bodyPr/>
                    <a:lstStyle/>
                    <a:p>
                      <a:pPr algn="ctr"/>
                      <a:r>
                        <a:rPr lang="en-GB" dirty="0">
                          <a:latin typeface="+mn-lt"/>
                        </a:rPr>
                        <a:t>Adults with CLDN18.2-positive, HER2-negative,untreated, locally advanced unresectable/metastatic GC/GEJ adenocarcinoma</a:t>
                      </a:r>
                    </a:p>
                  </a:txBody>
                  <a:tcPr/>
                </a:tc>
                <a:tc hMerge="1">
                  <a:txBody>
                    <a:bodyPr/>
                    <a:lstStyle/>
                    <a:p>
                      <a:endParaRPr lang="en-GB"/>
                    </a:p>
                  </a:txBody>
                  <a:tcPr/>
                </a:tc>
                <a:extLst>
                  <a:ext uri="{0D108BD9-81ED-4DB2-BD59-A6C34878D82A}">
                    <a16:rowId xmlns:a16="http://schemas.microsoft.com/office/drawing/2014/main" val="1606641215"/>
                  </a:ext>
                </a:extLst>
              </a:tr>
              <a:tr h="370840">
                <a:tc>
                  <a:txBody>
                    <a:bodyPr/>
                    <a:lstStyle/>
                    <a:p>
                      <a:pPr algn="ctr"/>
                      <a:r>
                        <a:rPr lang="en-GB" b="1" dirty="0">
                          <a:solidFill>
                            <a:schemeClr val="bg1"/>
                          </a:solidFill>
                          <a:latin typeface="+mn-lt"/>
                        </a:rPr>
                        <a:t>Intervention</a:t>
                      </a:r>
                    </a:p>
                  </a:txBody>
                  <a:tcPr/>
                </a:tc>
                <a:tc>
                  <a:txBody>
                    <a:bodyPr/>
                    <a:lstStyle/>
                    <a:p>
                      <a:pPr algn="ctr"/>
                      <a:r>
                        <a:rPr lang="en-GB" dirty="0">
                          <a:latin typeface="+mn-lt"/>
                        </a:rPr>
                        <a:t>Zolbetuximab + mFOLFOX6 (n=283)</a:t>
                      </a:r>
                    </a:p>
                  </a:txBody>
                  <a:tcPr/>
                </a:tc>
                <a:tc>
                  <a:txBody>
                    <a:bodyPr/>
                    <a:lstStyle/>
                    <a:p>
                      <a:pPr algn="ctr"/>
                      <a:r>
                        <a:rPr lang="en-GB">
                          <a:latin typeface="+mn-lt"/>
                        </a:rPr>
                        <a:t>Zolbetuximab + CAPOX (n=254)</a:t>
                      </a:r>
                      <a:endParaRPr lang="en-GB" dirty="0">
                        <a:latin typeface="+mn-lt"/>
                      </a:endParaRPr>
                    </a:p>
                  </a:txBody>
                  <a:tcPr/>
                </a:tc>
                <a:extLst>
                  <a:ext uri="{0D108BD9-81ED-4DB2-BD59-A6C34878D82A}">
                    <a16:rowId xmlns:a16="http://schemas.microsoft.com/office/drawing/2014/main" val="1086869075"/>
                  </a:ext>
                </a:extLst>
              </a:tr>
              <a:tr h="0">
                <a:tc>
                  <a:txBody>
                    <a:bodyPr/>
                    <a:lstStyle/>
                    <a:p>
                      <a:pPr algn="ctr"/>
                      <a:r>
                        <a:rPr lang="en-GB" b="1" dirty="0">
                          <a:solidFill>
                            <a:schemeClr val="bg1"/>
                          </a:solidFill>
                          <a:latin typeface="+mn-lt"/>
                        </a:rPr>
                        <a:t>Comparator</a:t>
                      </a:r>
                    </a:p>
                  </a:txBody>
                  <a:tcPr/>
                </a:tc>
                <a:tc>
                  <a:txBody>
                    <a:bodyPr/>
                    <a:lstStyle/>
                    <a:p>
                      <a:pPr algn="ctr"/>
                      <a:r>
                        <a:rPr lang="en-GB" dirty="0">
                          <a:latin typeface="+mn-lt"/>
                        </a:rPr>
                        <a:t>Placebo + mFOLFOX6 (n=282)</a:t>
                      </a:r>
                    </a:p>
                  </a:txBody>
                  <a:tcPr/>
                </a:tc>
                <a:tc>
                  <a:txBody>
                    <a:bodyPr/>
                    <a:lstStyle/>
                    <a:p>
                      <a:pPr algn="ctr"/>
                      <a:r>
                        <a:rPr lang="en-GB" dirty="0">
                          <a:latin typeface="+mn-lt"/>
                        </a:rPr>
                        <a:t>Placebo + CAPOX (n=253)</a:t>
                      </a:r>
                    </a:p>
                  </a:txBody>
                  <a:tcPr/>
                </a:tc>
                <a:extLst>
                  <a:ext uri="{0D108BD9-81ED-4DB2-BD59-A6C34878D82A}">
                    <a16:rowId xmlns:a16="http://schemas.microsoft.com/office/drawing/2014/main" val="3789602645"/>
                  </a:ext>
                </a:extLst>
              </a:tr>
              <a:tr h="0">
                <a:tc>
                  <a:txBody>
                    <a:bodyPr/>
                    <a:lstStyle/>
                    <a:p>
                      <a:pPr algn="ctr"/>
                      <a:r>
                        <a:rPr lang="en-GB" b="1" dirty="0">
                          <a:solidFill>
                            <a:schemeClr val="bg1"/>
                          </a:solidFill>
                          <a:latin typeface="+mn-lt"/>
                        </a:rPr>
                        <a:t>Primary outcome</a:t>
                      </a:r>
                    </a:p>
                  </a:txBody>
                  <a:tcPr/>
                </a:tc>
                <a:tc gridSpan="2">
                  <a:txBody>
                    <a:bodyPr/>
                    <a:lstStyle/>
                    <a:p>
                      <a:pPr algn="ctr"/>
                      <a:r>
                        <a:rPr lang="en-GB" dirty="0">
                          <a:latin typeface="+mn-lt"/>
                        </a:rPr>
                        <a:t>PFS per RECIST 1.1 by independent review committee (IRC)</a:t>
                      </a:r>
                    </a:p>
                  </a:txBody>
                  <a:tcPr/>
                </a:tc>
                <a:tc hMerge="1">
                  <a:txBody>
                    <a:bodyPr/>
                    <a:lstStyle/>
                    <a:p>
                      <a:endParaRPr lang="en-GB"/>
                    </a:p>
                  </a:txBody>
                  <a:tcPr/>
                </a:tc>
                <a:extLst>
                  <a:ext uri="{0D108BD9-81ED-4DB2-BD59-A6C34878D82A}">
                    <a16:rowId xmlns:a16="http://schemas.microsoft.com/office/drawing/2014/main" val="3245755481"/>
                  </a:ext>
                </a:extLst>
              </a:tr>
              <a:tr h="0">
                <a:tc>
                  <a:txBody>
                    <a:bodyPr/>
                    <a:lstStyle/>
                    <a:p>
                      <a:pPr algn="ctr"/>
                      <a:r>
                        <a:rPr lang="en-GB" b="1" dirty="0">
                          <a:solidFill>
                            <a:schemeClr val="bg1"/>
                          </a:solidFill>
                          <a:latin typeface="+mn-lt"/>
                        </a:rPr>
                        <a:t>Key secondary outcomes</a:t>
                      </a:r>
                    </a:p>
                  </a:txBody>
                  <a:tcPr/>
                </a:tc>
                <a:tc gridSpan="2">
                  <a:txBody>
                    <a:bodyPr/>
                    <a:lstStyle/>
                    <a:p>
                      <a:pPr algn="ctr"/>
                      <a:r>
                        <a:rPr lang="en-GB" dirty="0">
                          <a:latin typeface="+mn-lt"/>
                        </a:rPr>
                        <a:t>Overall survival; time to confirmed deterioration (TTCD)</a:t>
                      </a:r>
                    </a:p>
                  </a:txBody>
                  <a:tcPr/>
                </a:tc>
                <a:tc hMerge="1">
                  <a:txBody>
                    <a:bodyPr/>
                    <a:lstStyle/>
                    <a:p>
                      <a:endParaRPr lang="en-GB"/>
                    </a:p>
                  </a:txBody>
                  <a:tcPr/>
                </a:tc>
                <a:extLst>
                  <a:ext uri="{0D108BD9-81ED-4DB2-BD59-A6C34878D82A}">
                    <a16:rowId xmlns:a16="http://schemas.microsoft.com/office/drawing/2014/main" val="1997387758"/>
                  </a:ext>
                </a:extLst>
              </a:tr>
              <a:tr h="370840">
                <a:tc>
                  <a:txBody>
                    <a:bodyPr/>
                    <a:lstStyle/>
                    <a:p>
                      <a:pPr algn="ctr"/>
                      <a:r>
                        <a:rPr lang="en-GB" b="1" dirty="0">
                          <a:solidFill>
                            <a:schemeClr val="bg1"/>
                          </a:solidFill>
                          <a:latin typeface="+mn-lt"/>
                        </a:rPr>
                        <a:t>Locations</a:t>
                      </a:r>
                    </a:p>
                  </a:txBody>
                  <a:tcPr/>
                </a:tc>
                <a:tc>
                  <a:txBody>
                    <a:bodyPr/>
                    <a:lstStyle/>
                    <a:p>
                      <a:pPr algn="ctr"/>
                      <a:r>
                        <a:rPr lang="en-GB" dirty="0">
                          <a:latin typeface="+mn-lt"/>
                        </a:rPr>
                        <a:t>20 countries (9 sites in UK)</a:t>
                      </a:r>
                    </a:p>
                  </a:txBody>
                  <a:tcPr/>
                </a:tc>
                <a:tc>
                  <a:txBody>
                    <a:bodyPr/>
                    <a:lstStyle/>
                    <a:p>
                      <a:pPr algn="ctr"/>
                      <a:r>
                        <a:rPr lang="en-GB" dirty="0">
                          <a:latin typeface="+mn-lt"/>
                        </a:rPr>
                        <a:t>18 countries (4 sites in UK)</a:t>
                      </a:r>
                    </a:p>
                  </a:txBody>
                  <a:tcPr/>
                </a:tc>
                <a:extLst>
                  <a:ext uri="{0D108BD9-81ED-4DB2-BD59-A6C34878D82A}">
                    <a16:rowId xmlns:a16="http://schemas.microsoft.com/office/drawing/2014/main" val="4222386618"/>
                  </a:ext>
                </a:extLst>
              </a:tr>
            </a:tbl>
          </a:graphicData>
        </a:graphic>
      </p:graphicFrame>
      <p:sp>
        <p:nvSpPr>
          <p:cNvPr id="4" name="TextBox 3">
            <a:extLst>
              <a:ext uri="{FF2B5EF4-FFF2-40B4-BE49-F238E27FC236}">
                <a16:creationId xmlns:a16="http://schemas.microsoft.com/office/drawing/2014/main" id="{C87CCE91-46E3-9DC6-1C8C-CA363098DB39}"/>
              </a:ext>
            </a:extLst>
          </p:cNvPr>
          <p:cNvSpPr txBox="1"/>
          <p:nvPr/>
        </p:nvSpPr>
        <p:spPr>
          <a:xfrm>
            <a:off x="366509" y="5514776"/>
            <a:ext cx="11115838" cy="830997"/>
          </a:xfrm>
          <a:prstGeom prst="rect">
            <a:avLst/>
          </a:prstGeom>
          <a:noFill/>
        </p:spPr>
        <p:txBody>
          <a:bodyPr wrap="square" rtlCol="0">
            <a:spAutoFit/>
          </a:bodyPr>
          <a:lstStyle/>
          <a:p>
            <a:pPr marL="285750" indent="-285750">
              <a:buFont typeface="Arial" panose="020B0604020202020204" pitchFamily="34" charset="0"/>
              <a:buChar char="•"/>
            </a:pPr>
            <a:r>
              <a:rPr lang="en-GB" sz="1600" i="1" dirty="0"/>
              <a:t>Supportive evidence from FAST: </a:t>
            </a:r>
            <a:r>
              <a:rPr lang="en-GB" sz="1600" i="1" dirty="0">
                <a:effectLst/>
                <a:ea typeface="Times New Roman" panose="02020603050405020304" pitchFamily="18" charset="0"/>
              </a:rPr>
              <a:t>Phase 2 trial assessing the efficacy and tolerability of zolbetuximab in advanced G/GEJ or oesophageal adenocarcinoma with moderate-to-strong CLDN18.2 expression in ≥ 40% tumour cells</a:t>
            </a:r>
            <a:r>
              <a:rPr lang="en-GB" sz="1600" i="1" dirty="0">
                <a:ea typeface="Times New Roman" panose="02020603050405020304" pitchFamily="18" charset="0"/>
              </a:rPr>
              <a:t> </a:t>
            </a:r>
            <a:r>
              <a:rPr lang="en-GB" sz="1600" i="1" dirty="0"/>
              <a:t>(similar results in ITC scenario to base-case analysis, not used in economic model)</a:t>
            </a:r>
          </a:p>
        </p:txBody>
      </p:sp>
      <p:sp>
        <p:nvSpPr>
          <p:cNvPr id="5" name="Text Placeholder 4">
            <a:extLst>
              <a:ext uri="{FF2B5EF4-FFF2-40B4-BE49-F238E27FC236}">
                <a16:creationId xmlns:a16="http://schemas.microsoft.com/office/drawing/2014/main" id="{6B9BD057-123F-9556-9549-A73D999B440B}"/>
              </a:ext>
            </a:extLst>
          </p:cNvPr>
          <p:cNvSpPr txBox="1">
            <a:spLocks/>
          </p:cNvSpPr>
          <p:nvPr/>
        </p:nvSpPr>
        <p:spPr>
          <a:xfrm>
            <a:off x="1006643" y="6437005"/>
            <a:ext cx="10463818" cy="365125"/>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CLDN18.2: Claudin 18.2; G: gastric; GEJ(C): gastro-oesophageal junction (cancer); HER2: human epidermal growth factor receptor 2; mFOLFOX: Modified folinic acid in combination with fluorouracil and oxaliplatin</a:t>
            </a:r>
          </a:p>
        </p:txBody>
      </p:sp>
      <p:sp>
        <p:nvSpPr>
          <p:cNvPr id="6" name="Rectangle 5">
            <a:extLst>
              <a:ext uri="{FF2B5EF4-FFF2-40B4-BE49-F238E27FC236}">
                <a16:creationId xmlns:a16="http://schemas.microsoft.com/office/drawing/2014/main" id="{C3C5C9FA-4BE4-3137-866C-6DACEEBF6BE3}"/>
              </a:ext>
            </a:extLst>
          </p:cNvPr>
          <p:cNvSpPr/>
          <p:nvPr/>
        </p:nvSpPr>
        <p:spPr>
          <a:xfrm>
            <a:off x="397282" y="4337175"/>
            <a:ext cx="11205558" cy="1104795"/>
          </a:xfrm>
          <a:prstGeom prst="rect">
            <a:avLst/>
          </a:prstGeom>
          <a:solidFill>
            <a:schemeClr val="accent5">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Ins="36000" rtlCol="0" anchor="t"/>
          <a:lstStyle/>
          <a:p>
            <a:r>
              <a:rPr lang="en-GB" sz="1700" b="1" dirty="0">
                <a:solidFill>
                  <a:sysClr val="windowText" lastClr="000000"/>
                </a:solidFill>
                <a:latin typeface="Arial" panose="020B0604020202020204" pitchFamily="34" charset="0"/>
              </a:rPr>
              <a:t>Clinical expert: </a:t>
            </a:r>
            <a:r>
              <a:rPr lang="en-GB" sz="1700" dirty="0">
                <a:solidFill>
                  <a:sysClr val="windowText" lastClr="000000"/>
                </a:solidFill>
                <a:latin typeface="Arial" panose="020B0604020202020204" pitchFamily="34" charset="0"/>
              </a:rPr>
              <a:t>Overall, trials reflect UK practice</a:t>
            </a:r>
          </a:p>
          <a:p>
            <a:pPr marL="285750" indent="-285750">
              <a:buFont typeface="Arial" panose="020B0604020202020204" pitchFamily="34" charset="0"/>
              <a:buChar char="•"/>
            </a:pPr>
            <a:r>
              <a:rPr lang="en-GB" sz="1700" dirty="0">
                <a:solidFill>
                  <a:sysClr val="windowText" lastClr="000000"/>
                </a:solidFill>
                <a:latin typeface="Arial" panose="020B0604020202020204" pitchFamily="34" charset="0"/>
              </a:rPr>
              <a:t>SPOTLIGHT mainly non-Asian backgrounds (70%); GLOW mainly Asian backgrounds (60%)</a:t>
            </a:r>
          </a:p>
          <a:p>
            <a:pPr marL="285750" indent="-285750">
              <a:buFont typeface="Arial" panose="020B0604020202020204" pitchFamily="34" charset="0"/>
              <a:buChar char="•"/>
            </a:pPr>
            <a:r>
              <a:rPr lang="en-GB" sz="1700" dirty="0">
                <a:solidFill>
                  <a:sysClr val="windowText" lastClr="000000"/>
                </a:solidFill>
                <a:latin typeface="Arial" panose="020B0604020202020204" pitchFamily="34" charset="0"/>
              </a:rPr>
              <a:t>Primary tumour location mainly within stomach – gastro-oesophageal tumours more common in UK</a:t>
            </a:r>
          </a:p>
          <a:p>
            <a:pPr marL="285750" indent="-285750">
              <a:buFont typeface="Arial" panose="020B0604020202020204" pitchFamily="34" charset="0"/>
              <a:buChar char="•"/>
            </a:pPr>
            <a:r>
              <a:rPr lang="en-GB" sz="1700" dirty="0">
                <a:solidFill>
                  <a:sysClr val="windowText" lastClr="000000"/>
                </a:solidFill>
                <a:latin typeface="Arial" panose="020B0604020202020204" pitchFamily="34" charset="0"/>
              </a:rPr>
              <a:t>Important outcomes: PFS, OS, length of survival benefit – significant improvement at 24 and 36 months</a:t>
            </a:r>
            <a:endParaRPr lang="en-GB" sz="1700" dirty="0">
              <a:solidFill>
                <a:schemeClr val="tx1"/>
              </a:solidFill>
              <a:latin typeface="Arial" panose="020B0604020202020204" pitchFamily="34" charset="0"/>
            </a:endParaRPr>
          </a:p>
        </p:txBody>
      </p:sp>
    </p:spTree>
    <p:extLst>
      <p:ext uri="{BB962C8B-B14F-4D97-AF65-F5344CB8AC3E}">
        <p14:creationId xmlns:p14="http://schemas.microsoft.com/office/powerpoint/2010/main" val="3413819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4B1DDF-358A-E15B-9B20-2C40FD53FBA3}"/>
              </a:ext>
            </a:extLst>
          </p:cNvPr>
          <p:cNvSpPr/>
          <p:nvPr/>
        </p:nvSpPr>
        <p:spPr>
          <a:xfrm>
            <a:off x="189655" y="1055533"/>
            <a:ext cx="11697545" cy="53163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AFA2B70-5D7F-E13D-8094-8FF7462083CE}"/>
              </a:ext>
            </a:extLst>
          </p:cNvPr>
          <p:cNvSpPr>
            <a:spLocks noGrp="1"/>
          </p:cNvSpPr>
          <p:nvPr>
            <p:ph type="title"/>
          </p:nvPr>
        </p:nvSpPr>
        <p:spPr>
          <a:xfrm>
            <a:off x="466724" y="263524"/>
            <a:ext cx="11611862" cy="592817"/>
          </a:xfrm>
        </p:spPr>
        <p:txBody>
          <a:bodyPr>
            <a:normAutofit/>
          </a:bodyPr>
          <a:lstStyle/>
          <a:p>
            <a:r>
              <a:rPr lang="en-GB" dirty="0"/>
              <a:t>Progression-free survival (SPOTLIGHT and GLOW)</a:t>
            </a:r>
          </a:p>
        </p:txBody>
      </p:sp>
      <p:sp>
        <p:nvSpPr>
          <p:cNvPr id="5" name="Text Placeholder 4">
            <a:extLst>
              <a:ext uri="{FF2B5EF4-FFF2-40B4-BE49-F238E27FC236}">
                <a16:creationId xmlns:a16="http://schemas.microsoft.com/office/drawing/2014/main" id="{5D4DC350-8BAF-4361-B084-CFCD8154F765}"/>
              </a:ext>
            </a:extLst>
          </p:cNvPr>
          <p:cNvSpPr>
            <a:spLocks noGrp="1"/>
          </p:cNvSpPr>
          <p:nvPr>
            <p:ph type="body" sz="quarter" idx="14"/>
          </p:nvPr>
        </p:nvSpPr>
        <p:spPr>
          <a:xfrm>
            <a:off x="466724" y="682227"/>
            <a:ext cx="11250786" cy="378599"/>
          </a:xfrm>
        </p:spPr>
        <p:txBody>
          <a:bodyPr/>
          <a:lstStyle/>
          <a:p>
            <a:r>
              <a:rPr lang="en-GB" sz="2000" dirty="0"/>
              <a:t>Zolbetuximab associated with statistically significant improvement vs placebo</a:t>
            </a:r>
          </a:p>
        </p:txBody>
      </p:sp>
      <p:sp>
        <p:nvSpPr>
          <p:cNvPr id="7" name="TextBox 6">
            <a:extLst>
              <a:ext uri="{FF2B5EF4-FFF2-40B4-BE49-F238E27FC236}">
                <a16:creationId xmlns:a16="http://schemas.microsoft.com/office/drawing/2014/main" id="{F23E4068-3F55-9D3A-C9D6-A5B74F17F503}"/>
              </a:ext>
            </a:extLst>
          </p:cNvPr>
          <p:cNvSpPr txBox="1"/>
          <p:nvPr/>
        </p:nvSpPr>
        <p:spPr>
          <a:xfrm>
            <a:off x="83028" y="1061167"/>
            <a:ext cx="6099143" cy="307777"/>
          </a:xfrm>
          <a:prstGeom prst="rect">
            <a:avLst/>
          </a:prstGeom>
          <a:noFill/>
        </p:spPr>
        <p:txBody>
          <a:bodyPr wrap="square" rtlCol="0">
            <a:spAutoFit/>
          </a:bodyPr>
          <a:lstStyle/>
          <a:p>
            <a:pPr algn="ctr"/>
            <a:r>
              <a:rPr lang="en-GB" sz="1400" i="1" dirty="0"/>
              <a:t>SPOTLIGHT full-analysis set, KM </a:t>
            </a:r>
            <a:r>
              <a:rPr lang="en-GB" sz="1400" b="1" i="1" dirty="0"/>
              <a:t>– </a:t>
            </a:r>
            <a:r>
              <a:rPr lang="en-GB" sz="1400" i="1" dirty="0"/>
              <a:t>final data cut: 8 September 2023</a:t>
            </a:r>
          </a:p>
        </p:txBody>
      </p:sp>
      <p:sp>
        <p:nvSpPr>
          <p:cNvPr id="9" name="Text Placeholder 4">
            <a:extLst>
              <a:ext uri="{FF2B5EF4-FFF2-40B4-BE49-F238E27FC236}">
                <a16:creationId xmlns:a16="http://schemas.microsoft.com/office/drawing/2014/main" id="{C3397396-436F-2535-2760-7DD021DB4219}"/>
              </a:ext>
            </a:extLst>
          </p:cNvPr>
          <p:cNvSpPr txBox="1">
            <a:spLocks/>
          </p:cNvSpPr>
          <p:nvPr/>
        </p:nvSpPr>
        <p:spPr>
          <a:xfrm>
            <a:off x="1006643" y="6437005"/>
            <a:ext cx="10463818" cy="365125"/>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a:t>
            </a:r>
            <a:r>
              <a:rPr lang="en-GB" sz="1400" dirty="0"/>
              <a:t>CAPOX: Capecitabine and oxaliplatin; </a:t>
            </a:r>
            <a:r>
              <a:rPr lang="en-GB" dirty="0"/>
              <a:t>CI: confidence interval; HR: hazard ratio; KM: Kaplan-Meier; mFOLFOX: Modified folinic acid in combination with fluorouracil and oxaliplatin; N: number; P: placebo; PFS: progression-free survival; Z: zolbetuximab</a:t>
            </a:r>
          </a:p>
        </p:txBody>
      </p:sp>
      <p:sp>
        <p:nvSpPr>
          <p:cNvPr id="3" name="Rectangle 2" descr="Marker showing slides are confidential ">
            <a:extLst>
              <a:ext uri="{FF2B5EF4-FFF2-40B4-BE49-F238E27FC236}">
                <a16:creationId xmlns:a16="http://schemas.microsoft.com/office/drawing/2014/main" id="{75AAA35B-7EA7-3193-6A02-301E6B187481}"/>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graphicFrame>
        <p:nvGraphicFramePr>
          <p:cNvPr id="11" name="Table 10">
            <a:extLst>
              <a:ext uri="{FF2B5EF4-FFF2-40B4-BE49-F238E27FC236}">
                <a16:creationId xmlns:a16="http://schemas.microsoft.com/office/drawing/2014/main" id="{E5CBE4DF-08CE-8642-079C-373FE8B04E20}"/>
              </a:ext>
            </a:extLst>
          </p:cNvPr>
          <p:cNvGraphicFramePr>
            <a:graphicFrameLocks noGrp="1"/>
          </p:cNvGraphicFramePr>
          <p:nvPr>
            <p:extLst>
              <p:ext uri="{D42A27DB-BD31-4B8C-83A1-F6EECF244321}">
                <p14:modId xmlns:p14="http://schemas.microsoft.com/office/powerpoint/2010/main" val="2162588051"/>
              </p:ext>
            </p:extLst>
          </p:nvPr>
        </p:nvGraphicFramePr>
        <p:xfrm>
          <a:off x="190500" y="4776080"/>
          <a:ext cx="5895975" cy="1612675"/>
        </p:xfrm>
        <a:graphic>
          <a:graphicData uri="http://schemas.openxmlformats.org/drawingml/2006/table">
            <a:tbl>
              <a:tblPr firstRow="1" firstCol="1" bandRow="1">
                <a:tableStyleId>{5C22544A-7EE6-4342-B048-85BDC9FD1C3A}</a:tableStyleId>
              </a:tblPr>
              <a:tblGrid>
                <a:gridCol w="1714500">
                  <a:extLst>
                    <a:ext uri="{9D8B030D-6E8A-4147-A177-3AD203B41FA5}">
                      <a16:colId xmlns:a16="http://schemas.microsoft.com/office/drawing/2014/main" val="1761197585"/>
                    </a:ext>
                  </a:extLst>
                </a:gridCol>
                <a:gridCol w="2019300">
                  <a:extLst>
                    <a:ext uri="{9D8B030D-6E8A-4147-A177-3AD203B41FA5}">
                      <a16:colId xmlns:a16="http://schemas.microsoft.com/office/drawing/2014/main" val="4153765609"/>
                    </a:ext>
                  </a:extLst>
                </a:gridCol>
                <a:gridCol w="2162175">
                  <a:extLst>
                    <a:ext uri="{9D8B030D-6E8A-4147-A177-3AD203B41FA5}">
                      <a16:colId xmlns:a16="http://schemas.microsoft.com/office/drawing/2014/main" val="492397421"/>
                    </a:ext>
                  </a:extLst>
                </a:gridCol>
              </a:tblGrid>
              <a:tr h="172038">
                <a:tc>
                  <a:txBody>
                    <a:bodyPr/>
                    <a:lstStyle/>
                    <a:p>
                      <a:r>
                        <a:rPr lang="en-GB" sz="1600" b="0" dirty="0"/>
                        <a:t>Median, months (95%CI)</a:t>
                      </a:r>
                    </a:p>
                  </a:txBody>
                  <a:tcPr/>
                </a:tc>
                <a:tc>
                  <a:txBody>
                    <a:bodyPr/>
                    <a:lstStyle/>
                    <a:p>
                      <a:pPr algn="ctr"/>
                      <a:r>
                        <a:rPr lang="en-GB" sz="1600" b="0" dirty="0"/>
                        <a:t>Z + mFOLFOX6 (n=283)</a:t>
                      </a:r>
                    </a:p>
                  </a:txBody>
                  <a:tcPr>
                    <a:solidFill>
                      <a:srgbClr val="433FDD"/>
                    </a:solidFill>
                  </a:tcPr>
                </a:tc>
                <a:tc>
                  <a:txBody>
                    <a:bodyPr/>
                    <a:lstStyle/>
                    <a:p>
                      <a:pPr algn="ctr"/>
                      <a:r>
                        <a:rPr lang="en-GB" sz="1600" b="0" dirty="0"/>
                        <a:t>P + mFOLFOX6 (n=282)</a:t>
                      </a:r>
                    </a:p>
                  </a:txBody>
                  <a:tcPr>
                    <a:solidFill>
                      <a:srgbClr val="B72638"/>
                    </a:solidFill>
                  </a:tcPr>
                </a:tc>
                <a:extLst>
                  <a:ext uri="{0D108BD9-81ED-4DB2-BD59-A6C34878D82A}">
                    <a16:rowId xmlns:a16="http://schemas.microsoft.com/office/drawing/2014/main" val="4173312939"/>
                  </a:ext>
                </a:extLst>
              </a:tr>
              <a:tr h="2685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t>Follow-up</a:t>
                      </a:r>
                    </a:p>
                  </a:txBody>
                  <a:tcPr/>
                </a:tc>
                <a:tc>
                  <a:txBody>
                    <a:bodyPr/>
                    <a:lstStyle/>
                    <a:p>
                      <a:pPr algn="ctr"/>
                      <a:r>
                        <a:rPr lang="en-GB" sz="1600" u="none" dirty="0"/>
                        <a:t>18.0 </a:t>
                      </a:r>
                      <a:r>
                        <a:rPr lang="en-GB" sz="1600" u="sng" dirty="0">
                          <a:highlight>
                            <a:srgbClr val="000000"/>
                          </a:highlight>
                        </a:rPr>
                        <a:t>XXXX</a:t>
                      </a:r>
                    </a:p>
                  </a:txBody>
                  <a:tcPr/>
                </a:tc>
                <a:tc>
                  <a:txBody>
                    <a:bodyPr/>
                    <a:lstStyle/>
                    <a:p>
                      <a:pPr algn="ctr"/>
                      <a:r>
                        <a:rPr lang="en-GB" sz="1600" u="none" dirty="0"/>
                        <a:t>17.9 </a:t>
                      </a:r>
                      <a:r>
                        <a:rPr lang="en-GB" sz="1600" u="sng" dirty="0">
                          <a:highlight>
                            <a:srgbClr val="000000"/>
                          </a:highlight>
                        </a:rPr>
                        <a:t>XXXX</a:t>
                      </a:r>
                    </a:p>
                  </a:txBody>
                  <a:tcPr/>
                </a:tc>
                <a:extLst>
                  <a:ext uri="{0D108BD9-81ED-4DB2-BD59-A6C34878D82A}">
                    <a16:rowId xmlns:a16="http://schemas.microsoft.com/office/drawing/2014/main" val="4246205821"/>
                  </a:ext>
                </a:extLst>
              </a:tr>
              <a:tr h="0">
                <a:tc>
                  <a:txBody>
                    <a:bodyPr/>
                    <a:lstStyle/>
                    <a:p>
                      <a:r>
                        <a:rPr lang="en-GB" sz="1600" b="0" dirty="0"/>
                        <a:t>PFS</a:t>
                      </a:r>
                    </a:p>
                  </a:txBody>
                  <a:tcPr/>
                </a:tc>
                <a:tc>
                  <a:txBody>
                    <a:bodyPr/>
                    <a:lstStyle/>
                    <a:p>
                      <a:pPr algn="ctr"/>
                      <a:r>
                        <a:rPr lang="en-GB" sz="1600" u="none" dirty="0"/>
                        <a:t>11.0 </a:t>
                      </a:r>
                      <a:r>
                        <a:rPr lang="en-GB" sz="1600" u="sng" dirty="0">
                          <a:highlight>
                            <a:srgbClr val="000000"/>
                          </a:highlight>
                        </a:rPr>
                        <a:t>XXXX</a:t>
                      </a:r>
                    </a:p>
                  </a:txBody>
                  <a:tcPr/>
                </a:tc>
                <a:tc>
                  <a:txBody>
                    <a:bodyPr/>
                    <a:lstStyle/>
                    <a:p>
                      <a:pPr algn="ctr"/>
                      <a:r>
                        <a:rPr lang="en-GB" sz="1600" u="none" dirty="0"/>
                        <a:t>8.9 </a:t>
                      </a:r>
                      <a:r>
                        <a:rPr lang="en-GB" sz="1600" u="sng" dirty="0">
                          <a:highlight>
                            <a:srgbClr val="000000"/>
                          </a:highlight>
                        </a:rPr>
                        <a:t>XXXX</a:t>
                      </a:r>
                    </a:p>
                  </a:txBody>
                  <a:tcPr/>
                </a:tc>
                <a:extLst>
                  <a:ext uri="{0D108BD9-81ED-4DB2-BD59-A6C34878D82A}">
                    <a16:rowId xmlns:a16="http://schemas.microsoft.com/office/drawing/2014/main" val="1065107656"/>
                  </a:ext>
                </a:extLst>
              </a:tr>
              <a:tr h="362995">
                <a:tc>
                  <a:txBody>
                    <a:bodyPr/>
                    <a:lstStyle/>
                    <a:p>
                      <a:r>
                        <a:rPr lang="en-GB" sz="1600" b="0" dirty="0"/>
                        <a:t>HR (95%CI)</a:t>
                      </a:r>
                    </a:p>
                  </a:txBody>
                  <a:tcPr/>
                </a:tc>
                <a:tc gridSpan="2">
                  <a:txBody>
                    <a:bodyPr/>
                    <a:lstStyle/>
                    <a:p>
                      <a:pPr algn="ctr"/>
                      <a:r>
                        <a:rPr lang="en-GB" sz="1600" dirty="0"/>
                        <a:t>0.73 (0.59, 0.91), p=0.0024</a:t>
                      </a:r>
                    </a:p>
                  </a:txBody>
                  <a:tcPr/>
                </a:tc>
                <a:tc hMerge="1">
                  <a:txBody>
                    <a:bodyPr/>
                    <a:lstStyle/>
                    <a:p>
                      <a:endParaRPr lang="en-GB" dirty="0"/>
                    </a:p>
                  </a:txBody>
                  <a:tcPr/>
                </a:tc>
                <a:extLst>
                  <a:ext uri="{0D108BD9-81ED-4DB2-BD59-A6C34878D82A}">
                    <a16:rowId xmlns:a16="http://schemas.microsoft.com/office/drawing/2014/main" val="1415703852"/>
                  </a:ext>
                </a:extLst>
              </a:tr>
            </a:tbl>
          </a:graphicData>
        </a:graphic>
      </p:graphicFrame>
      <p:graphicFrame>
        <p:nvGraphicFramePr>
          <p:cNvPr id="14" name="Table 13">
            <a:extLst>
              <a:ext uri="{FF2B5EF4-FFF2-40B4-BE49-F238E27FC236}">
                <a16:creationId xmlns:a16="http://schemas.microsoft.com/office/drawing/2014/main" id="{E029BE33-CC9F-2905-4370-D9EDFC7591C3}"/>
              </a:ext>
            </a:extLst>
          </p:cNvPr>
          <p:cNvGraphicFramePr>
            <a:graphicFrameLocks noGrp="1"/>
          </p:cNvGraphicFramePr>
          <p:nvPr>
            <p:extLst>
              <p:ext uri="{D42A27DB-BD31-4B8C-83A1-F6EECF244321}">
                <p14:modId xmlns:p14="http://schemas.microsoft.com/office/powerpoint/2010/main" val="2089600085"/>
              </p:ext>
            </p:extLst>
          </p:nvPr>
        </p:nvGraphicFramePr>
        <p:xfrm>
          <a:off x="6418921" y="4759236"/>
          <a:ext cx="5468279" cy="1612675"/>
        </p:xfrm>
        <a:graphic>
          <a:graphicData uri="http://schemas.openxmlformats.org/drawingml/2006/table">
            <a:tbl>
              <a:tblPr firstRow="1" firstCol="1" bandRow="1">
                <a:tableStyleId>{5C22544A-7EE6-4342-B048-85BDC9FD1C3A}</a:tableStyleId>
              </a:tblPr>
              <a:tblGrid>
                <a:gridCol w="1677329">
                  <a:extLst>
                    <a:ext uri="{9D8B030D-6E8A-4147-A177-3AD203B41FA5}">
                      <a16:colId xmlns:a16="http://schemas.microsoft.com/office/drawing/2014/main" val="1761197585"/>
                    </a:ext>
                  </a:extLst>
                </a:gridCol>
                <a:gridCol w="1800225">
                  <a:extLst>
                    <a:ext uri="{9D8B030D-6E8A-4147-A177-3AD203B41FA5}">
                      <a16:colId xmlns:a16="http://schemas.microsoft.com/office/drawing/2014/main" val="4153765609"/>
                    </a:ext>
                  </a:extLst>
                </a:gridCol>
                <a:gridCol w="1990725">
                  <a:extLst>
                    <a:ext uri="{9D8B030D-6E8A-4147-A177-3AD203B41FA5}">
                      <a16:colId xmlns:a16="http://schemas.microsoft.com/office/drawing/2014/main" val="492397421"/>
                    </a:ext>
                  </a:extLst>
                </a:gridCol>
              </a:tblGrid>
              <a:tr h="0">
                <a:tc>
                  <a:txBody>
                    <a:bodyPr/>
                    <a:lstStyle/>
                    <a:p>
                      <a:r>
                        <a:rPr lang="en-GB" sz="1600" b="0" dirty="0"/>
                        <a:t>Median, months (95%CI)</a:t>
                      </a:r>
                    </a:p>
                  </a:txBody>
                  <a:tcPr/>
                </a:tc>
                <a:tc>
                  <a:txBody>
                    <a:bodyPr/>
                    <a:lstStyle/>
                    <a:p>
                      <a:pPr algn="ctr"/>
                      <a:r>
                        <a:rPr lang="en-GB" sz="1600" b="0" dirty="0"/>
                        <a:t>Z + CAPOX (n=254)</a:t>
                      </a:r>
                    </a:p>
                  </a:txBody>
                  <a:tcPr>
                    <a:solidFill>
                      <a:srgbClr val="433FDD"/>
                    </a:solidFill>
                  </a:tcPr>
                </a:tc>
                <a:tc>
                  <a:txBody>
                    <a:bodyPr/>
                    <a:lstStyle/>
                    <a:p>
                      <a:pPr algn="ctr"/>
                      <a:r>
                        <a:rPr lang="en-GB" sz="1600" b="0" dirty="0"/>
                        <a:t>P + CAPOX (n=253)</a:t>
                      </a:r>
                    </a:p>
                  </a:txBody>
                  <a:tcPr>
                    <a:solidFill>
                      <a:srgbClr val="B72638"/>
                    </a:solidFill>
                  </a:tcPr>
                </a:tc>
                <a:extLst>
                  <a:ext uri="{0D108BD9-81ED-4DB2-BD59-A6C34878D82A}">
                    <a16:rowId xmlns:a16="http://schemas.microsoft.com/office/drawing/2014/main" val="4173312939"/>
                  </a:ext>
                </a:extLst>
              </a:tr>
              <a:tr h="133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t>Follow-up</a:t>
                      </a: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extLst>
                  <a:ext uri="{0D108BD9-81ED-4DB2-BD59-A6C34878D82A}">
                    <a16:rowId xmlns:a16="http://schemas.microsoft.com/office/drawing/2014/main" val="4246205821"/>
                  </a:ext>
                </a:extLst>
              </a:tr>
              <a:tr h="0">
                <a:tc>
                  <a:txBody>
                    <a:bodyPr/>
                    <a:lstStyle/>
                    <a:p>
                      <a:r>
                        <a:rPr lang="en-GB" sz="1600" b="0" dirty="0"/>
                        <a:t>PFS</a:t>
                      </a: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extLst>
                  <a:ext uri="{0D108BD9-81ED-4DB2-BD59-A6C34878D82A}">
                    <a16:rowId xmlns:a16="http://schemas.microsoft.com/office/drawing/2014/main" val="1065107656"/>
                  </a:ext>
                </a:extLst>
              </a:tr>
              <a:tr h="362995">
                <a:tc>
                  <a:txBody>
                    <a:bodyPr/>
                    <a:lstStyle/>
                    <a:p>
                      <a:r>
                        <a:rPr lang="en-GB" sz="1600" b="0" dirty="0"/>
                        <a:t>HR (95%CI)</a:t>
                      </a:r>
                    </a:p>
                  </a:txBody>
                  <a:tcPr/>
                </a:tc>
                <a:tc gridSpan="2">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hMerge="1">
                  <a:txBody>
                    <a:bodyPr/>
                    <a:lstStyle/>
                    <a:p>
                      <a:endParaRPr lang="en-GB" dirty="0"/>
                    </a:p>
                  </a:txBody>
                  <a:tcPr/>
                </a:tc>
                <a:extLst>
                  <a:ext uri="{0D108BD9-81ED-4DB2-BD59-A6C34878D82A}">
                    <a16:rowId xmlns:a16="http://schemas.microsoft.com/office/drawing/2014/main" val="1415703852"/>
                  </a:ext>
                </a:extLst>
              </a:tr>
            </a:tbl>
          </a:graphicData>
        </a:graphic>
      </p:graphicFrame>
      <p:graphicFrame>
        <p:nvGraphicFramePr>
          <p:cNvPr id="15" name="Table 31">
            <a:extLst>
              <a:ext uri="{FF2B5EF4-FFF2-40B4-BE49-F238E27FC236}">
                <a16:creationId xmlns:a16="http://schemas.microsoft.com/office/drawing/2014/main" id="{03762F11-CBF0-F91F-D8C2-DF48641B6263}"/>
              </a:ext>
            </a:extLst>
          </p:cNvPr>
          <p:cNvGraphicFramePr>
            <a:graphicFrameLocks noGrp="1"/>
          </p:cNvGraphicFramePr>
          <p:nvPr>
            <p:extLst>
              <p:ext uri="{D42A27DB-BD31-4B8C-83A1-F6EECF244321}">
                <p14:modId xmlns:p14="http://schemas.microsoft.com/office/powerpoint/2010/main" val="3393816698"/>
              </p:ext>
            </p:extLst>
          </p:nvPr>
        </p:nvGraphicFramePr>
        <p:xfrm>
          <a:off x="6418921" y="3951830"/>
          <a:ext cx="5233104" cy="777240"/>
        </p:xfrm>
        <a:graphic>
          <a:graphicData uri="http://schemas.openxmlformats.org/drawingml/2006/table">
            <a:tbl>
              <a:tblPr bandRow="1">
                <a:tableStyleId>{5C22544A-7EE6-4342-B048-85BDC9FD1C3A}</a:tableStyleId>
              </a:tblPr>
              <a:tblGrid>
                <a:gridCol w="935423">
                  <a:extLst>
                    <a:ext uri="{9D8B030D-6E8A-4147-A177-3AD203B41FA5}">
                      <a16:colId xmlns:a16="http://schemas.microsoft.com/office/drawing/2014/main" val="1411485864"/>
                    </a:ext>
                  </a:extLst>
                </a:gridCol>
                <a:gridCol w="485775">
                  <a:extLst>
                    <a:ext uri="{9D8B030D-6E8A-4147-A177-3AD203B41FA5}">
                      <a16:colId xmlns:a16="http://schemas.microsoft.com/office/drawing/2014/main" val="3891515194"/>
                    </a:ext>
                  </a:extLst>
                </a:gridCol>
                <a:gridCol w="422911">
                  <a:extLst>
                    <a:ext uri="{9D8B030D-6E8A-4147-A177-3AD203B41FA5}">
                      <a16:colId xmlns:a16="http://schemas.microsoft.com/office/drawing/2014/main" val="2122189829"/>
                    </a:ext>
                  </a:extLst>
                </a:gridCol>
                <a:gridCol w="376555">
                  <a:extLst>
                    <a:ext uri="{9D8B030D-6E8A-4147-A177-3AD203B41FA5}">
                      <a16:colId xmlns:a16="http://schemas.microsoft.com/office/drawing/2014/main" val="473163173"/>
                    </a:ext>
                  </a:extLst>
                </a:gridCol>
                <a:gridCol w="376555">
                  <a:extLst>
                    <a:ext uri="{9D8B030D-6E8A-4147-A177-3AD203B41FA5}">
                      <a16:colId xmlns:a16="http://schemas.microsoft.com/office/drawing/2014/main" val="2844703388"/>
                    </a:ext>
                  </a:extLst>
                </a:gridCol>
                <a:gridCol w="376555">
                  <a:extLst>
                    <a:ext uri="{9D8B030D-6E8A-4147-A177-3AD203B41FA5}">
                      <a16:colId xmlns:a16="http://schemas.microsoft.com/office/drawing/2014/main" val="3272682183"/>
                    </a:ext>
                  </a:extLst>
                </a:gridCol>
                <a:gridCol w="376555">
                  <a:extLst>
                    <a:ext uri="{9D8B030D-6E8A-4147-A177-3AD203B41FA5}">
                      <a16:colId xmlns:a16="http://schemas.microsoft.com/office/drawing/2014/main" val="236891220"/>
                    </a:ext>
                  </a:extLst>
                </a:gridCol>
                <a:gridCol w="376555">
                  <a:extLst>
                    <a:ext uri="{9D8B030D-6E8A-4147-A177-3AD203B41FA5}">
                      <a16:colId xmlns:a16="http://schemas.microsoft.com/office/drawing/2014/main" val="2430642030"/>
                    </a:ext>
                  </a:extLst>
                </a:gridCol>
                <a:gridCol w="376555">
                  <a:extLst>
                    <a:ext uri="{9D8B030D-6E8A-4147-A177-3AD203B41FA5}">
                      <a16:colId xmlns:a16="http://schemas.microsoft.com/office/drawing/2014/main" val="3405554726"/>
                    </a:ext>
                  </a:extLst>
                </a:gridCol>
                <a:gridCol w="376555">
                  <a:extLst>
                    <a:ext uri="{9D8B030D-6E8A-4147-A177-3AD203B41FA5}">
                      <a16:colId xmlns:a16="http://schemas.microsoft.com/office/drawing/2014/main" val="3879283513"/>
                    </a:ext>
                  </a:extLst>
                </a:gridCol>
                <a:gridCol w="376555">
                  <a:extLst>
                    <a:ext uri="{9D8B030D-6E8A-4147-A177-3AD203B41FA5}">
                      <a16:colId xmlns:a16="http://schemas.microsoft.com/office/drawing/2014/main" val="2580210668"/>
                    </a:ext>
                  </a:extLst>
                </a:gridCol>
                <a:gridCol w="376555">
                  <a:extLst>
                    <a:ext uri="{9D8B030D-6E8A-4147-A177-3AD203B41FA5}">
                      <a16:colId xmlns:a16="http://schemas.microsoft.com/office/drawing/2014/main" val="1843628730"/>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rPr>
                        <a:t>N at risk</a:t>
                      </a:r>
                      <a:endParaRPr lang="en-GB" sz="1100" b="1" kern="1200" dirty="0">
                        <a:solidFill>
                          <a:schemeClr val="tx1"/>
                        </a:solidFill>
                        <a:latin typeface="+mn-lt"/>
                        <a:ea typeface="+mn-ea"/>
                        <a:cs typeface="+mn-cs"/>
                      </a:endParaRPr>
                    </a:p>
                  </a:txBody>
                  <a:tcPr/>
                </a:tc>
                <a:tc>
                  <a:txBody>
                    <a:bodyPr/>
                    <a:lstStyle/>
                    <a:p>
                      <a:pPr algn="ctr"/>
                      <a:r>
                        <a:rPr lang="en-GB" sz="1100" b="1" dirty="0">
                          <a:solidFill>
                            <a:schemeClr val="tx1"/>
                          </a:solidFill>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25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30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35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40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45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46</a:t>
                      </a:r>
                    </a:p>
                  </a:txBody>
                  <a:tcPr/>
                </a:tc>
                <a:extLst>
                  <a:ext uri="{0D108BD9-81ED-4DB2-BD59-A6C34878D82A}">
                    <a16:rowId xmlns:a16="http://schemas.microsoft.com/office/drawing/2014/main" val="276050894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bg1"/>
                          </a:solidFill>
                        </a:rPr>
                        <a:t>Z + CAPOX</a:t>
                      </a:r>
                    </a:p>
                  </a:txBody>
                  <a:tcPr>
                    <a:solidFill>
                      <a:srgbClr val="433F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extLst>
                  <a:ext uri="{0D108BD9-81ED-4DB2-BD59-A6C34878D82A}">
                    <a16:rowId xmlns:a16="http://schemas.microsoft.com/office/drawing/2014/main" val="79100563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bg1"/>
                          </a:solidFill>
                        </a:rPr>
                        <a:t>P + CAPOX</a:t>
                      </a:r>
                    </a:p>
                  </a:txBody>
                  <a:tcPr>
                    <a:solidFill>
                      <a:srgbClr val="B7263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extLst>
                  <a:ext uri="{0D108BD9-81ED-4DB2-BD59-A6C34878D82A}">
                    <a16:rowId xmlns:a16="http://schemas.microsoft.com/office/drawing/2014/main" val="2891624817"/>
                  </a:ext>
                </a:extLst>
              </a:tr>
            </a:tbl>
          </a:graphicData>
        </a:graphic>
      </p:graphicFrame>
      <p:graphicFrame>
        <p:nvGraphicFramePr>
          <p:cNvPr id="16" name="Table 31">
            <a:extLst>
              <a:ext uri="{FF2B5EF4-FFF2-40B4-BE49-F238E27FC236}">
                <a16:creationId xmlns:a16="http://schemas.microsoft.com/office/drawing/2014/main" id="{AED39D02-8CBF-CC92-4AD2-BDA785B0BC1A}"/>
              </a:ext>
            </a:extLst>
          </p:cNvPr>
          <p:cNvGraphicFramePr>
            <a:graphicFrameLocks noGrp="1"/>
          </p:cNvGraphicFramePr>
          <p:nvPr>
            <p:extLst>
              <p:ext uri="{D42A27DB-BD31-4B8C-83A1-F6EECF244321}">
                <p14:modId xmlns:p14="http://schemas.microsoft.com/office/powerpoint/2010/main" val="3594912479"/>
              </p:ext>
            </p:extLst>
          </p:nvPr>
        </p:nvGraphicFramePr>
        <p:xfrm>
          <a:off x="178725" y="3943939"/>
          <a:ext cx="5907750" cy="777240"/>
        </p:xfrm>
        <a:graphic>
          <a:graphicData uri="http://schemas.openxmlformats.org/drawingml/2006/table">
            <a:tbl>
              <a:tblPr bandRow="1">
                <a:tableStyleId>{3B4B98B0-60AC-42C2-AFA5-B58CD77FA1E5}</a:tableStyleId>
              </a:tblPr>
              <a:tblGrid>
                <a:gridCol w="1116675">
                  <a:extLst>
                    <a:ext uri="{9D8B030D-6E8A-4147-A177-3AD203B41FA5}">
                      <a16:colId xmlns:a16="http://schemas.microsoft.com/office/drawing/2014/main" val="1411485864"/>
                    </a:ext>
                  </a:extLst>
                </a:gridCol>
                <a:gridCol w="438150">
                  <a:extLst>
                    <a:ext uri="{9D8B030D-6E8A-4147-A177-3AD203B41FA5}">
                      <a16:colId xmlns:a16="http://schemas.microsoft.com/office/drawing/2014/main" val="3891515194"/>
                    </a:ext>
                  </a:extLst>
                </a:gridCol>
                <a:gridCol w="485775">
                  <a:extLst>
                    <a:ext uri="{9D8B030D-6E8A-4147-A177-3AD203B41FA5}">
                      <a16:colId xmlns:a16="http://schemas.microsoft.com/office/drawing/2014/main" val="2122189829"/>
                    </a:ext>
                  </a:extLst>
                </a:gridCol>
                <a:gridCol w="447675">
                  <a:extLst>
                    <a:ext uri="{9D8B030D-6E8A-4147-A177-3AD203B41FA5}">
                      <a16:colId xmlns:a16="http://schemas.microsoft.com/office/drawing/2014/main" val="473163173"/>
                    </a:ext>
                  </a:extLst>
                </a:gridCol>
                <a:gridCol w="381000">
                  <a:extLst>
                    <a:ext uri="{9D8B030D-6E8A-4147-A177-3AD203B41FA5}">
                      <a16:colId xmlns:a16="http://schemas.microsoft.com/office/drawing/2014/main" val="2844703388"/>
                    </a:ext>
                  </a:extLst>
                </a:gridCol>
                <a:gridCol w="419100">
                  <a:extLst>
                    <a:ext uri="{9D8B030D-6E8A-4147-A177-3AD203B41FA5}">
                      <a16:colId xmlns:a16="http://schemas.microsoft.com/office/drawing/2014/main" val="3272682183"/>
                    </a:ext>
                  </a:extLst>
                </a:gridCol>
                <a:gridCol w="352425">
                  <a:extLst>
                    <a:ext uri="{9D8B030D-6E8A-4147-A177-3AD203B41FA5}">
                      <a16:colId xmlns:a16="http://schemas.microsoft.com/office/drawing/2014/main" val="236891220"/>
                    </a:ext>
                  </a:extLst>
                </a:gridCol>
                <a:gridCol w="409575">
                  <a:extLst>
                    <a:ext uri="{9D8B030D-6E8A-4147-A177-3AD203B41FA5}">
                      <a16:colId xmlns:a16="http://schemas.microsoft.com/office/drawing/2014/main" val="2430642030"/>
                    </a:ext>
                  </a:extLst>
                </a:gridCol>
                <a:gridCol w="400050">
                  <a:extLst>
                    <a:ext uri="{9D8B030D-6E8A-4147-A177-3AD203B41FA5}">
                      <a16:colId xmlns:a16="http://schemas.microsoft.com/office/drawing/2014/main" val="3405554726"/>
                    </a:ext>
                  </a:extLst>
                </a:gridCol>
                <a:gridCol w="361950">
                  <a:extLst>
                    <a:ext uri="{9D8B030D-6E8A-4147-A177-3AD203B41FA5}">
                      <a16:colId xmlns:a16="http://schemas.microsoft.com/office/drawing/2014/main" val="3879283513"/>
                    </a:ext>
                  </a:extLst>
                </a:gridCol>
                <a:gridCol w="352425">
                  <a:extLst>
                    <a:ext uri="{9D8B030D-6E8A-4147-A177-3AD203B41FA5}">
                      <a16:colId xmlns:a16="http://schemas.microsoft.com/office/drawing/2014/main" val="2580210668"/>
                    </a:ext>
                  </a:extLst>
                </a:gridCol>
                <a:gridCol w="371475">
                  <a:extLst>
                    <a:ext uri="{9D8B030D-6E8A-4147-A177-3AD203B41FA5}">
                      <a16:colId xmlns:a16="http://schemas.microsoft.com/office/drawing/2014/main" val="1843628730"/>
                    </a:ext>
                  </a:extLst>
                </a:gridCol>
                <a:gridCol w="371475">
                  <a:extLst>
                    <a:ext uri="{9D8B030D-6E8A-4147-A177-3AD203B41FA5}">
                      <a16:colId xmlns:a16="http://schemas.microsoft.com/office/drawing/2014/main" val="4171282562"/>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rPr>
                        <a:t>N at risk</a:t>
                      </a:r>
                      <a:endParaRPr lang="en-GB" sz="1100" b="1" kern="1200" dirty="0">
                        <a:solidFill>
                          <a:schemeClr val="tx1"/>
                        </a:solidFill>
                        <a:latin typeface="+mn-lt"/>
                        <a:ea typeface="+mn-ea"/>
                        <a:cs typeface="+mn-cs"/>
                      </a:endParaRPr>
                    </a:p>
                  </a:txBody>
                  <a:tcPr/>
                </a:tc>
                <a:tc>
                  <a:txBody>
                    <a:bodyPr/>
                    <a:lstStyle/>
                    <a:p>
                      <a:pPr algn="ctr"/>
                      <a:r>
                        <a:rPr lang="en-GB" sz="1100" b="1" dirty="0">
                          <a:solidFill>
                            <a:schemeClr val="tx1"/>
                          </a:solidFill>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25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30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35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40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45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50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51</a:t>
                      </a:r>
                    </a:p>
                  </a:txBody>
                  <a:tcPr/>
                </a:tc>
                <a:extLst>
                  <a:ext uri="{0D108BD9-81ED-4DB2-BD59-A6C34878D82A}">
                    <a16:rowId xmlns:a16="http://schemas.microsoft.com/office/drawing/2014/main" val="276050894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bg1"/>
                          </a:solidFill>
                        </a:rPr>
                        <a:t>Z + mFOLFOX</a:t>
                      </a:r>
                    </a:p>
                  </a:txBody>
                  <a:tcPr>
                    <a:solidFill>
                      <a:srgbClr val="433F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extLst>
                  <a:ext uri="{0D108BD9-81ED-4DB2-BD59-A6C34878D82A}">
                    <a16:rowId xmlns:a16="http://schemas.microsoft.com/office/drawing/2014/main" val="791005633"/>
                  </a:ext>
                </a:extLst>
              </a:tr>
              <a:tr h="1175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bg1"/>
                          </a:solidFill>
                        </a:rPr>
                        <a:t>P + mFOLFOX</a:t>
                      </a:r>
                    </a:p>
                  </a:txBody>
                  <a:tcPr>
                    <a:solidFill>
                      <a:srgbClr val="B7263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ysClr val="windowText" lastClr="000000"/>
                          </a:solidFill>
                          <a:effectLst/>
                          <a:highlight>
                            <a:srgbClr val="000000"/>
                          </a:highlight>
                          <a:uLnTx/>
                          <a:uFillTx/>
                          <a:latin typeface="Arial" panose="020B0604020202020204"/>
                          <a:ea typeface="+mn-ea"/>
                          <a:cs typeface="+mn-cs"/>
                        </a:rPr>
                        <a:t>XX</a:t>
                      </a:r>
                      <a:endParaRPr lang="en-GB" sz="1100" u="sng" kern="1200" dirty="0">
                        <a:solidFill>
                          <a:sysClr val="windowText" lastClr="000000"/>
                        </a:solidFill>
                        <a:highlight>
                          <a:srgbClr val="000000"/>
                        </a:highlight>
                        <a:latin typeface="+mn-lt"/>
                        <a:ea typeface="+mn-ea"/>
                        <a:cs typeface="+mn-cs"/>
                      </a:endParaRPr>
                    </a:p>
                  </a:txBody>
                  <a:tcPr/>
                </a:tc>
                <a:extLst>
                  <a:ext uri="{0D108BD9-81ED-4DB2-BD59-A6C34878D82A}">
                    <a16:rowId xmlns:a16="http://schemas.microsoft.com/office/drawing/2014/main" val="2891624817"/>
                  </a:ext>
                </a:extLst>
              </a:tr>
            </a:tbl>
          </a:graphicData>
        </a:graphic>
      </p:graphicFrame>
      <p:sp>
        <p:nvSpPr>
          <p:cNvPr id="17" name="TextBox 16">
            <a:extLst>
              <a:ext uri="{FF2B5EF4-FFF2-40B4-BE49-F238E27FC236}">
                <a16:creationId xmlns:a16="http://schemas.microsoft.com/office/drawing/2014/main" id="{0459C7C2-3701-4D97-1278-C9457D5CE584}"/>
              </a:ext>
            </a:extLst>
          </p:cNvPr>
          <p:cNvSpPr txBox="1"/>
          <p:nvPr/>
        </p:nvSpPr>
        <p:spPr>
          <a:xfrm>
            <a:off x="6525010" y="1055533"/>
            <a:ext cx="5020926" cy="307777"/>
          </a:xfrm>
          <a:prstGeom prst="rect">
            <a:avLst/>
          </a:prstGeom>
          <a:noFill/>
        </p:spPr>
        <p:txBody>
          <a:bodyPr wrap="none" rtlCol="0">
            <a:spAutoFit/>
          </a:bodyPr>
          <a:lstStyle/>
          <a:p>
            <a:r>
              <a:rPr lang="en-GB" sz="1400" i="1" dirty="0"/>
              <a:t>GLOW full-analysis set, KM – final data cut: 12 January 2024</a:t>
            </a:r>
            <a:endParaRPr lang="en-GB" sz="1400" i="1" u="sng" dirty="0">
              <a:highlight>
                <a:srgbClr val="000000"/>
              </a:highlight>
            </a:endParaRPr>
          </a:p>
        </p:txBody>
      </p:sp>
      <p:sp>
        <p:nvSpPr>
          <p:cNvPr id="6" name="Rectangle 5">
            <a:extLst>
              <a:ext uri="{FF2B5EF4-FFF2-40B4-BE49-F238E27FC236}">
                <a16:creationId xmlns:a16="http://schemas.microsoft.com/office/drawing/2014/main" id="{928C6673-EB8A-88F8-A0F6-1B07876FF173}"/>
              </a:ext>
            </a:extLst>
          </p:cNvPr>
          <p:cNvSpPr/>
          <p:nvPr/>
        </p:nvSpPr>
        <p:spPr>
          <a:xfrm>
            <a:off x="466724" y="1360527"/>
            <a:ext cx="5515435" cy="25099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DD4E8159-3A6C-1F32-6B55-31E6A18554EB}"/>
              </a:ext>
            </a:extLst>
          </p:cNvPr>
          <p:cNvSpPr/>
          <p:nvPr/>
        </p:nvSpPr>
        <p:spPr>
          <a:xfrm>
            <a:off x="6288798" y="1360527"/>
            <a:ext cx="5515435" cy="25099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26781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4B1DDF-358A-E15B-9B20-2C40FD53FBA3}"/>
              </a:ext>
            </a:extLst>
          </p:cNvPr>
          <p:cNvSpPr/>
          <p:nvPr/>
        </p:nvSpPr>
        <p:spPr>
          <a:xfrm>
            <a:off x="189655" y="1055533"/>
            <a:ext cx="11697545" cy="531637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AFA2B70-5D7F-E13D-8094-8FF7462083CE}"/>
              </a:ext>
            </a:extLst>
          </p:cNvPr>
          <p:cNvSpPr>
            <a:spLocks noGrp="1"/>
          </p:cNvSpPr>
          <p:nvPr>
            <p:ph type="title"/>
          </p:nvPr>
        </p:nvSpPr>
        <p:spPr>
          <a:xfrm>
            <a:off x="466724" y="263524"/>
            <a:ext cx="11611862" cy="592817"/>
          </a:xfrm>
        </p:spPr>
        <p:txBody>
          <a:bodyPr>
            <a:normAutofit/>
          </a:bodyPr>
          <a:lstStyle/>
          <a:p>
            <a:r>
              <a:rPr lang="en-GB" dirty="0"/>
              <a:t>Overall survival (SPOTLIGHT and GLOW)</a:t>
            </a:r>
          </a:p>
        </p:txBody>
      </p:sp>
      <p:sp>
        <p:nvSpPr>
          <p:cNvPr id="5" name="Text Placeholder 4">
            <a:extLst>
              <a:ext uri="{FF2B5EF4-FFF2-40B4-BE49-F238E27FC236}">
                <a16:creationId xmlns:a16="http://schemas.microsoft.com/office/drawing/2014/main" id="{5D4DC350-8BAF-4361-B084-CFCD8154F765}"/>
              </a:ext>
            </a:extLst>
          </p:cNvPr>
          <p:cNvSpPr>
            <a:spLocks noGrp="1"/>
          </p:cNvSpPr>
          <p:nvPr>
            <p:ph type="body" sz="quarter" idx="14"/>
          </p:nvPr>
        </p:nvSpPr>
        <p:spPr>
          <a:xfrm>
            <a:off x="466724" y="682227"/>
            <a:ext cx="11250786" cy="378599"/>
          </a:xfrm>
        </p:spPr>
        <p:txBody>
          <a:bodyPr/>
          <a:lstStyle/>
          <a:p>
            <a:r>
              <a:rPr lang="en-GB" sz="2000" dirty="0"/>
              <a:t>Zolbetuximab associated with statistically significant improvement vs placebo</a:t>
            </a:r>
          </a:p>
        </p:txBody>
      </p:sp>
      <p:sp>
        <p:nvSpPr>
          <p:cNvPr id="7" name="TextBox 6">
            <a:extLst>
              <a:ext uri="{FF2B5EF4-FFF2-40B4-BE49-F238E27FC236}">
                <a16:creationId xmlns:a16="http://schemas.microsoft.com/office/drawing/2014/main" id="{F23E4068-3F55-9D3A-C9D6-A5B74F17F503}"/>
              </a:ext>
            </a:extLst>
          </p:cNvPr>
          <p:cNvSpPr txBox="1"/>
          <p:nvPr/>
        </p:nvSpPr>
        <p:spPr>
          <a:xfrm>
            <a:off x="83028" y="1061167"/>
            <a:ext cx="6099143" cy="307777"/>
          </a:xfrm>
          <a:prstGeom prst="rect">
            <a:avLst/>
          </a:prstGeom>
          <a:noFill/>
        </p:spPr>
        <p:txBody>
          <a:bodyPr wrap="square" rtlCol="0">
            <a:spAutoFit/>
          </a:bodyPr>
          <a:lstStyle/>
          <a:p>
            <a:pPr algn="ctr"/>
            <a:r>
              <a:rPr lang="en-GB" sz="1400" i="1" dirty="0"/>
              <a:t>SPOTLIGHT full-analysis set, KM </a:t>
            </a:r>
            <a:r>
              <a:rPr lang="en-GB" sz="1400" b="1" i="1" dirty="0"/>
              <a:t>– </a:t>
            </a:r>
            <a:r>
              <a:rPr lang="en-GB" sz="1400" i="1" dirty="0"/>
              <a:t>final data cut: 8 September 2023</a:t>
            </a:r>
          </a:p>
        </p:txBody>
      </p:sp>
      <p:sp>
        <p:nvSpPr>
          <p:cNvPr id="9" name="Text Placeholder 4">
            <a:extLst>
              <a:ext uri="{FF2B5EF4-FFF2-40B4-BE49-F238E27FC236}">
                <a16:creationId xmlns:a16="http://schemas.microsoft.com/office/drawing/2014/main" id="{C3397396-436F-2535-2760-7DD021DB4219}"/>
              </a:ext>
            </a:extLst>
          </p:cNvPr>
          <p:cNvSpPr txBox="1">
            <a:spLocks/>
          </p:cNvSpPr>
          <p:nvPr/>
        </p:nvSpPr>
        <p:spPr>
          <a:xfrm>
            <a:off x="1006643" y="6437005"/>
            <a:ext cx="10463818" cy="365125"/>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a:t>
            </a:r>
            <a:r>
              <a:rPr lang="en-GB" sz="1400" dirty="0"/>
              <a:t>CAPOX: Capecitabine and oxaliplatin; </a:t>
            </a:r>
            <a:r>
              <a:rPr lang="en-GB" dirty="0"/>
              <a:t>CI: confidence interval; HR: hazard ratio; KM: Kaplan-Meier; mFOLFOX: Modified folinic acid in combination with fluorouracil and oxaliplatin; N: number; P: placebo; Z: zolbetuximab</a:t>
            </a:r>
          </a:p>
        </p:txBody>
      </p:sp>
      <p:sp>
        <p:nvSpPr>
          <p:cNvPr id="3" name="Rectangle 2" descr="Marker showing slides are confidential ">
            <a:extLst>
              <a:ext uri="{FF2B5EF4-FFF2-40B4-BE49-F238E27FC236}">
                <a16:creationId xmlns:a16="http://schemas.microsoft.com/office/drawing/2014/main" id="{75AAA35B-7EA7-3193-6A02-301E6B187481}"/>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graphicFrame>
        <p:nvGraphicFramePr>
          <p:cNvPr id="11" name="Table 10">
            <a:extLst>
              <a:ext uri="{FF2B5EF4-FFF2-40B4-BE49-F238E27FC236}">
                <a16:creationId xmlns:a16="http://schemas.microsoft.com/office/drawing/2014/main" id="{E5CBE4DF-08CE-8642-079C-373FE8B04E20}"/>
              </a:ext>
            </a:extLst>
          </p:cNvPr>
          <p:cNvGraphicFramePr>
            <a:graphicFrameLocks noGrp="1"/>
          </p:cNvGraphicFramePr>
          <p:nvPr>
            <p:extLst>
              <p:ext uri="{D42A27DB-BD31-4B8C-83A1-F6EECF244321}">
                <p14:modId xmlns:p14="http://schemas.microsoft.com/office/powerpoint/2010/main" val="239572900"/>
              </p:ext>
            </p:extLst>
          </p:nvPr>
        </p:nvGraphicFramePr>
        <p:xfrm>
          <a:off x="190500" y="4776080"/>
          <a:ext cx="5895975" cy="1612675"/>
        </p:xfrm>
        <a:graphic>
          <a:graphicData uri="http://schemas.openxmlformats.org/drawingml/2006/table">
            <a:tbl>
              <a:tblPr firstRow="1" firstCol="1" bandRow="1">
                <a:tableStyleId>{5C22544A-7EE6-4342-B048-85BDC9FD1C3A}</a:tableStyleId>
              </a:tblPr>
              <a:tblGrid>
                <a:gridCol w="1714500">
                  <a:extLst>
                    <a:ext uri="{9D8B030D-6E8A-4147-A177-3AD203B41FA5}">
                      <a16:colId xmlns:a16="http://schemas.microsoft.com/office/drawing/2014/main" val="1761197585"/>
                    </a:ext>
                  </a:extLst>
                </a:gridCol>
                <a:gridCol w="2019300">
                  <a:extLst>
                    <a:ext uri="{9D8B030D-6E8A-4147-A177-3AD203B41FA5}">
                      <a16:colId xmlns:a16="http://schemas.microsoft.com/office/drawing/2014/main" val="4153765609"/>
                    </a:ext>
                  </a:extLst>
                </a:gridCol>
                <a:gridCol w="2162175">
                  <a:extLst>
                    <a:ext uri="{9D8B030D-6E8A-4147-A177-3AD203B41FA5}">
                      <a16:colId xmlns:a16="http://schemas.microsoft.com/office/drawing/2014/main" val="492397421"/>
                    </a:ext>
                  </a:extLst>
                </a:gridCol>
              </a:tblGrid>
              <a:tr h="172038">
                <a:tc>
                  <a:txBody>
                    <a:bodyPr/>
                    <a:lstStyle/>
                    <a:p>
                      <a:r>
                        <a:rPr lang="en-GB" sz="1600" b="0" dirty="0"/>
                        <a:t>Median, months (95%CI)</a:t>
                      </a:r>
                    </a:p>
                  </a:txBody>
                  <a:tcPr/>
                </a:tc>
                <a:tc>
                  <a:txBody>
                    <a:bodyPr/>
                    <a:lstStyle/>
                    <a:p>
                      <a:pPr algn="ctr"/>
                      <a:r>
                        <a:rPr lang="en-GB" sz="1600" b="0" dirty="0"/>
                        <a:t>Z + mFOLFOX6 (n=283)</a:t>
                      </a:r>
                    </a:p>
                  </a:txBody>
                  <a:tcPr>
                    <a:solidFill>
                      <a:srgbClr val="433FDD"/>
                    </a:solidFill>
                  </a:tcPr>
                </a:tc>
                <a:tc>
                  <a:txBody>
                    <a:bodyPr/>
                    <a:lstStyle/>
                    <a:p>
                      <a:pPr algn="ctr"/>
                      <a:r>
                        <a:rPr lang="en-GB" sz="1600" b="0" dirty="0"/>
                        <a:t>P + mFOLFOX6 (n=282)</a:t>
                      </a:r>
                    </a:p>
                  </a:txBody>
                  <a:tcPr>
                    <a:solidFill>
                      <a:srgbClr val="B72638"/>
                    </a:solidFill>
                  </a:tcPr>
                </a:tc>
                <a:extLst>
                  <a:ext uri="{0D108BD9-81ED-4DB2-BD59-A6C34878D82A}">
                    <a16:rowId xmlns:a16="http://schemas.microsoft.com/office/drawing/2014/main" val="4173312939"/>
                  </a:ext>
                </a:extLst>
              </a:tr>
              <a:tr h="2685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t>Follow-up</a:t>
                      </a:r>
                    </a:p>
                  </a:txBody>
                  <a:tcPr/>
                </a:tc>
                <a:tc>
                  <a:txBody>
                    <a:bodyPr/>
                    <a:lstStyle/>
                    <a:p>
                      <a:pPr algn="ctr"/>
                      <a:r>
                        <a:rPr lang="en-GB" sz="1600" dirty="0"/>
                        <a:t>33.3 </a:t>
                      </a:r>
                      <a:r>
                        <a:rPr lang="en-GB" sz="1600" u="sng" dirty="0">
                          <a:highlight>
                            <a:srgbClr val="000000"/>
                          </a:highlight>
                        </a:rPr>
                        <a:t>XXXX</a:t>
                      </a:r>
                    </a:p>
                  </a:txBody>
                  <a:tcPr/>
                </a:tc>
                <a:tc>
                  <a:txBody>
                    <a:bodyPr/>
                    <a:lstStyle/>
                    <a:p>
                      <a:pPr algn="ctr"/>
                      <a:r>
                        <a:rPr lang="en-GB" sz="1600" dirty="0"/>
                        <a:t>31.4 </a:t>
                      </a:r>
                      <a:r>
                        <a:rPr lang="en-GB" sz="1600" u="sng" dirty="0">
                          <a:highlight>
                            <a:srgbClr val="000000"/>
                          </a:highlight>
                        </a:rPr>
                        <a:t>XXXX</a:t>
                      </a:r>
                    </a:p>
                  </a:txBody>
                  <a:tcPr/>
                </a:tc>
                <a:extLst>
                  <a:ext uri="{0D108BD9-81ED-4DB2-BD59-A6C34878D82A}">
                    <a16:rowId xmlns:a16="http://schemas.microsoft.com/office/drawing/2014/main" val="4246205821"/>
                  </a:ext>
                </a:extLst>
              </a:tr>
              <a:tr h="0">
                <a:tc>
                  <a:txBody>
                    <a:bodyPr/>
                    <a:lstStyle/>
                    <a:p>
                      <a:r>
                        <a:rPr lang="en-GB" sz="1600" b="0" dirty="0"/>
                        <a:t>Overall survival</a:t>
                      </a:r>
                    </a:p>
                  </a:txBody>
                  <a:tcPr/>
                </a:tc>
                <a:tc>
                  <a:txBody>
                    <a:bodyPr/>
                    <a:lstStyle/>
                    <a:p>
                      <a:pPr algn="ctr"/>
                      <a:r>
                        <a:rPr lang="en-GB" sz="1600" dirty="0"/>
                        <a:t>18.2 </a:t>
                      </a:r>
                      <a:r>
                        <a:rPr lang="en-GB" sz="1600" u="sng" dirty="0">
                          <a:highlight>
                            <a:srgbClr val="000000"/>
                          </a:highlight>
                        </a:rPr>
                        <a:t>XXXX</a:t>
                      </a:r>
                    </a:p>
                  </a:txBody>
                  <a:tcPr/>
                </a:tc>
                <a:tc>
                  <a:txBody>
                    <a:bodyPr/>
                    <a:lstStyle/>
                    <a:p>
                      <a:pPr algn="ctr"/>
                      <a:r>
                        <a:rPr lang="en-GB" sz="1600" dirty="0"/>
                        <a:t>15.6 </a:t>
                      </a:r>
                      <a:r>
                        <a:rPr lang="en-GB" sz="1600" u="sng" dirty="0">
                          <a:highlight>
                            <a:srgbClr val="000000"/>
                          </a:highlight>
                        </a:rPr>
                        <a:t>XXXX</a:t>
                      </a:r>
                    </a:p>
                  </a:txBody>
                  <a:tcPr/>
                </a:tc>
                <a:extLst>
                  <a:ext uri="{0D108BD9-81ED-4DB2-BD59-A6C34878D82A}">
                    <a16:rowId xmlns:a16="http://schemas.microsoft.com/office/drawing/2014/main" val="1065107656"/>
                  </a:ext>
                </a:extLst>
              </a:tr>
              <a:tr h="362995">
                <a:tc>
                  <a:txBody>
                    <a:bodyPr/>
                    <a:lstStyle/>
                    <a:p>
                      <a:r>
                        <a:rPr lang="en-GB" sz="1600" b="0" dirty="0"/>
                        <a:t>HR (95%CI)</a:t>
                      </a:r>
                    </a:p>
                  </a:txBody>
                  <a:tcPr/>
                </a:tc>
                <a:tc gridSpan="2">
                  <a:txBody>
                    <a:bodyPr/>
                    <a:lstStyle/>
                    <a:p>
                      <a:pPr algn="ctr"/>
                      <a:r>
                        <a:rPr lang="en-GB" sz="1600" dirty="0"/>
                        <a:t>0.78 (0.64, 0.95), p=0.0075</a:t>
                      </a:r>
                    </a:p>
                  </a:txBody>
                  <a:tcPr/>
                </a:tc>
                <a:tc hMerge="1">
                  <a:txBody>
                    <a:bodyPr/>
                    <a:lstStyle/>
                    <a:p>
                      <a:endParaRPr lang="en-GB" dirty="0"/>
                    </a:p>
                  </a:txBody>
                  <a:tcPr/>
                </a:tc>
                <a:extLst>
                  <a:ext uri="{0D108BD9-81ED-4DB2-BD59-A6C34878D82A}">
                    <a16:rowId xmlns:a16="http://schemas.microsoft.com/office/drawing/2014/main" val="1415703852"/>
                  </a:ext>
                </a:extLst>
              </a:tr>
            </a:tbl>
          </a:graphicData>
        </a:graphic>
      </p:graphicFrame>
      <p:graphicFrame>
        <p:nvGraphicFramePr>
          <p:cNvPr id="14" name="Table 13">
            <a:extLst>
              <a:ext uri="{FF2B5EF4-FFF2-40B4-BE49-F238E27FC236}">
                <a16:creationId xmlns:a16="http://schemas.microsoft.com/office/drawing/2014/main" id="{E029BE33-CC9F-2905-4370-D9EDFC7591C3}"/>
              </a:ext>
            </a:extLst>
          </p:cNvPr>
          <p:cNvGraphicFramePr>
            <a:graphicFrameLocks noGrp="1"/>
          </p:cNvGraphicFramePr>
          <p:nvPr>
            <p:extLst>
              <p:ext uri="{D42A27DB-BD31-4B8C-83A1-F6EECF244321}">
                <p14:modId xmlns:p14="http://schemas.microsoft.com/office/powerpoint/2010/main" val="3707591209"/>
              </p:ext>
            </p:extLst>
          </p:nvPr>
        </p:nvGraphicFramePr>
        <p:xfrm>
          <a:off x="6418921" y="4759236"/>
          <a:ext cx="5468279" cy="1612675"/>
        </p:xfrm>
        <a:graphic>
          <a:graphicData uri="http://schemas.openxmlformats.org/drawingml/2006/table">
            <a:tbl>
              <a:tblPr firstRow="1" firstCol="1" bandRow="1">
                <a:tableStyleId>{5C22544A-7EE6-4342-B048-85BDC9FD1C3A}</a:tableStyleId>
              </a:tblPr>
              <a:tblGrid>
                <a:gridCol w="1677329">
                  <a:extLst>
                    <a:ext uri="{9D8B030D-6E8A-4147-A177-3AD203B41FA5}">
                      <a16:colId xmlns:a16="http://schemas.microsoft.com/office/drawing/2014/main" val="1761197585"/>
                    </a:ext>
                  </a:extLst>
                </a:gridCol>
                <a:gridCol w="1800225">
                  <a:extLst>
                    <a:ext uri="{9D8B030D-6E8A-4147-A177-3AD203B41FA5}">
                      <a16:colId xmlns:a16="http://schemas.microsoft.com/office/drawing/2014/main" val="4153765609"/>
                    </a:ext>
                  </a:extLst>
                </a:gridCol>
                <a:gridCol w="1990725">
                  <a:extLst>
                    <a:ext uri="{9D8B030D-6E8A-4147-A177-3AD203B41FA5}">
                      <a16:colId xmlns:a16="http://schemas.microsoft.com/office/drawing/2014/main" val="492397421"/>
                    </a:ext>
                  </a:extLst>
                </a:gridCol>
              </a:tblGrid>
              <a:tr h="0">
                <a:tc>
                  <a:txBody>
                    <a:bodyPr/>
                    <a:lstStyle/>
                    <a:p>
                      <a:r>
                        <a:rPr lang="en-GB" sz="1600" b="0" dirty="0"/>
                        <a:t>Median, months (95%CI)</a:t>
                      </a:r>
                    </a:p>
                  </a:txBody>
                  <a:tcPr/>
                </a:tc>
                <a:tc>
                  <a:txBody>
                    <a:bodyPr/>
                    <a:lstStyle/>
                    <a:p>
                      <a:pPr algn="ctr"/>
                      <a:r>
                        <a:rPr lang="en-GB" sz="1600" b="0" dirty="0"/>
                        <a:t>Z + CAPOX (n=254)</a:t>
                      </a:r>
                    </a:p>
                  </a:txBody>
                  <a:tcPr>
                    <a:solidFill>
                      <a:srgbClr val="433FDD"/>
                    </a:solidFill>
                  </a:tcPr>
                </a:tc>
                <a:tc>
                  <a:txBody>
                    <a:bodyPr/>
                    <a:lstStyle/>
                    <a:p>
                      <a:pPr algn="ctr"/>
                      <a:r>
                        <a:rPr lang="en-GB" sz="1600" b="0" dirty="0"/>
                        <a:t>P + CAPOX (n=253)</a:t>
                      </a:r>
                    </a:p>
                  </a:txBody>
                  <a:tcPr>
                    <a:solidFill>
                      <a:srgbClr val="B72638"/>
                    </a:solidFill>
                  </a:tcPr>
                </a:tc>
                <a:extLst>
                  <a:ext uri="{0D108BD9-81ED-4DB2-BD59-A6C34878D82A}">
                    <a16:rowId xmlns:a16="http://schemas.microsoft.com/office/drawing/2014/main" val="4173312939"/>
                  </a:ext>
                </a:extLst>
              </a:tr>
              <a:tr h="133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t>Follow-up</a:t>
                      </a:r>
                    </a:p>
                  </a:txBody>
                  <a:tcPr/>
                </a:tc>
                <a:tc>
                  <a:txBody>
                    <a:bodyPr/>
                    <a:lstStyle/>
                    <a:p>
                      <a:pPr algn="ctr"/>
                      <a:r>
                        <a:rPr kumimoji="0" lang="en-GB" sz="14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a:txBody>
                    <a:bodyPr/>
                    <a:lstStyle/>
                    <a:p>
                      <a:pPr algn="ctr"/>
                      <a:r>
                        <a:rPr kumimoji="0" lang="en-GB" sz="14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extLst>
                  <a:ext uri="{0D108BD9-81ED-4DB2-BD59-A6C34878D82A}">
                    <a16:rowId xmlns:a16="http://schemas.microsoft.com/office/drawing/2014/main" val="4246205821"/>
                  </a:ext>
                </a:extLst>
              </a:tr>
              <a:tr h="0">
                <a:tc>
                  <a:txBody>
                    <a:bodyPr/>
                    <a:lstStyle/>
                    <a:p>
                      <a:r>
                        <a:rPr lang="en-GB" sz="1600" b="0" dirty="0"/>
                        <a:t>Overall survival</a:t>
                      </a:r>
                    </a:p>
                  </a:txBody>
                  <a:tcPr/>
                </a:tc>
                <a:tc>
                  <a:txBody>
                    <a:bodyPr/>
                    <a:lstStyle/>
                    <a:p>
                      <a:pPr algn="ctr"/>
                      <a:r>
                        <a:rPr kumimoji="0" lang="en-GB" sz="14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a:txBody>
                    <a:bodyPr/>
                    <a:lstStyle/>
                    <a:p>
                      <a:pPr algn="ctr"/>
                      <a:r>
                        <a:rPr kumimoji="0" lang="en-GB" sz="14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extLst>
                  <a:ext uri="{0D108BD9-81ED-4DB2-BD59-A6C34878D82A}">
                    <a16:rowId xmlns:a16="http://schemas.microsoft.com/office/drawing/2014/main" val="1065107656"/>
                  </a:ext>
                </a:extLst>
              </a:tr>
              <a:tr h="362995">
                <a:tc>
                  <a:txBody>
                    <a:bodyPr/>
                    <a:lstStyle/>
                    <a:p>
                      <a:r>
                        <a:rPr lang="en-GB" sz="1600" b="0" dirty="0"/>
                        <a:t>HR (95%CI)</a:t>
                      </a:r>
                    </a:p>
                  </a:txBody>
                  <a:tcPr/>
                </a:tc>
                <a:tc gridSpan="2">
                  <a:txBody>
                    <a:bodyPr/>
                    <a:lstStyle/>
                    <a:p>
                      <a:pPr algn="ctr"/>
                      <a:r>
                        <a:rPr kumimoji="0" lang="en-GB" sz="14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hMerge="1">
                  <a:txBody>
                    <a:bodyPr/>
                    <a:lstStyle/>
                    <a:p>
                      <a:endParaRPr lang="en-GB" dirty="0"/>
                    </a:p>
                  </a:txBody>
                  <a:tcPr/>
                </a:tc>
                <a:extLst>
                  <a:ext uri="{0D108BD9-81ED-4DB2-BD59-A6C34878D82A}">
                    <a16:rowId xmlns:a16="http://schemas.microsoft.com/office/drawing/2014/main" val="1415703852"/>
                  </a:ext>
                </a:extLst>
              </a:tr>
            </a:tbl>
          </a:graphicData>
        </a:graphic>
      </p:graphicFrame>
      <p:graphicFrame>
        <p:nvGraphicFramePr>
          <p:cNvPr id="15" name="Table 31">
            <a:extLst>
              <a:ext uri="{FF2B5EF4-FFF2-40B4-BE49-F238E27FC236}">
                <a16:creationId xmlns:a16="http://schemas.microsoft.com/office/drawing/2014/main" id="{03762F11-CBF0-F91F-D8C2-DF48641B6263}"/>
              </a:ext>
            </a:extLst>
          </p:cNvPr>
          <p:cNvGraphicFramePr>
            <a:graphicFrameLocks noGrp="1"/>
          </p:cNvGraphicFramePr>
          <p:nvPr>
            <p:extLst>
              <p:ext uri="{D42A27DB-BD31-4B8C-83A1-F6EECF244321}">
                <p14:modId xmlns:p14="http://schemas.microsoft.com/office/powerpoint/2010/main" val="568397528"/>
              </p:ext>
            </p:extLst>
          </p:nvPr>
        </p:nvGraphicFramePr>
        <p:xfrm>
          <a:off x="6418921" y="3951830"/>
          <a:ext cx="5660199" cy="792480"/>
        </p:xfrm>
        <a:graphic>
          <a:graphicData uri="http://schemas.openxmlformats.org/drawingml/2006/table">
            <a:tbl>
              <a:tblPr bandRow="1">
                <a:tableStyleId>{5C22544A-7EE6-4342-B048-85BDC9FD1C3A}</a:tableStyleId>
              </a:tblPr>
              <a:tblGrid>
                <a:gridCol w="962343">
                  <a:extLst>
                    <a:ext uri="{9D8B030D-6E8A-4147-A177-3AD203B41FA5}">
                      <a16:colId xmlns:a16="http://schemas.microsoft.com/office/drawing/2014/main" val="1411485864"/>
                    </a:ext>
                  </a:extLst>
                </a:gridCol>
                <a:gridCol w="453167">
                  <a:extLst>
                    <a:ext uri="{9D8B030D-6E8A-4147-A177-3AD203B41FA5}">
                      <a16:colId xmlns:a16="http://schemas.microsoft.com/office/drawing/2014/main" val="3891515194"/>
                    </a:ext>
                  </a:extLst>
                </a:gridCol>
                <a:gridCol w="478155">
                  <a:extLst>
                    <a:ext uri="{9D8B030D-6E8A-4147-A177-3AD203B41FA5}">
                      <a16:colId xmlns:a16="http://schemas.microsoft.com/office/drawing/2014/main" val="2122189829"/>
                    </a:ext>
                  </a:extLst>
                </a:gridCol>
                <a:gridCol w="478155">
                  <a:extLst>
                    <a:ext uri="{9D8B030D-6E8A-4147-A177-3AD203B41FA5}">
                      <a16:colId xmlns:a16="http://schemas.microsoft.com/office/drawing/2014/main" val="473163173"/>
                    </a:ext>
                  </a:extLst>
                </a:gridCol>
                <a:gridCol w="478155">
                  <a:extLst>
                    <a:ext uri="{9D8B030D-6E8A-4147-A177-3AD203B41FA5}">
                      <a16:colId xmlns:a16="http://schemas.microsoft.com/office/drawing/2014/main" val="2844703388"/>
                    </a:ext>
                  </a:extLst>
                </a:gridCol>
                <a:gridCol w="351278">
                  <a:extLst>
                    <a:ext uri="{9D8B030D-6E8A-4147-A177-3AD203B41FA5}">
                      <a16:colId xmlns:a16="http://schemas.microsoft.com/office/drawing/2014/main" val="3272682183"/>
                    </a:ext>
                  </a:extLst>
                </a:gridCol>
                <a:gridCol w="351278">
                  <a:extLst>
                    <a:ext uri="{9D8B030D-6E8A-4147-A177-3AD203B41FA5}">
                      <a16:colId xmlns:a16="http://schemas.microsoft.com/office/drawing/2014/main" val="236891220"/>
                    </a:ext>
                  </a:extLst>
                </a:gridCol>
                <a:gridCol w="351278">
                  <a:extLst>
                    <a:ext uri="{9D8B030D-6E8A-4147-A177-3AD203B41FA5}">
                      <a16:colId xmlns:a16="http://schemas.microsoft.com/office/drawing/2014/main" val="2430642030"/>
                    </a:ext>
                  </a:extLst>
                </a:gridCol>
                <a:gridCol w="351278">
                  <a:extLst>
                    <a:ext uri="{9D8B030D-6E8A-4147-A177-3AD203B41FA5}">
                      <a16:colId xmlns:a16="http://schemas.microsoft.com/office/drawing/2014/main" val="3405554726"/>
                    </a:ext>
                  </a:extLst>
                </a:gridCol>
                <a:gridCol w="351278">
                  <a:extLst>
                    <a:ext uri="{9D8B030D-6E8A-4147-A177-3AD203B41FA5}">
                      <a16:colId xmlns:a16="http://schemas.microsoft.com/office/drawing/2014/main" val="3879283513"/>
                    </a:ext>
                  </a:extLst>
                </a:gridCol>
                <a:gridCol w="351278">
                  <a:extLst>
                    <a:ext uri="{9D8B030D-6E8A-4147-A177-3AD203B41FA5}">
                      <a16:colId xmlns:a16="http://schemas.microsoft.com/office/drawing/2014/main" val="2580210668"/>
                    </a:ext>
                  </a:extLst>
                </a:gridCol>
                <a:gridCol w="351278">
                  <a:extLst>
                    <a:ext uri="{9D8B030D-6E8A-4147-A177-3AD203B41FA5}">
                      <a16:colId xmlns:a16="http://schemas.microsoft.com/office/drawing/2014/main" val="1843628730"/>
                    </a:ext>
                  </a:extLst>
                </a:gridCol>
                <a:gridCol w="351278">
                  <a:extLst>
                    <a:ext uri="{9D8B030D-6E8A-4147-A177-3AD203B41FA5}">
                      <a16:colId xmlns:a16="http://schemas.microsoft.com/office/drawing/2014/main" val="1741626429"/>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rPr>
                        <a:t>N at risk</a:t>
                      </a:r>
                      <a:endParaRPr lang="en-GB" sz="1100" b="1" kern="1200" dirty="0">
                        <a:solidFill>
                          <a:schemeClr val="tx1"/>
                        </a:solidFill>
                        <a:latin typeface="+mn-lt"/>
                        <a:ea typeface="+mn-ea"/>
                        <a:cs typeface="+mn-cs"/>
                      </a:endParaRPr>
                    </a:p>
                  </a:txBody>
                  <a:tcPr/>
                </a:tc>
                <a:tc>
                  <a:txBody>
                    <a:bodyPr/>
                    <a:lstStyle/>
                    <a:p>
                      <a:pPr algn="ctr"/>
                      <a:r>
                        <a:rPr lang="en-GB" sz="1200" b="1" dirty="0">
                          <a:solidFill>
                            <a:schemeClr val="tx1"/>
                          </a:solidFill>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25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30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35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40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45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50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51</a:t>
                      </a:r>
                    </a:p>
                  </a:txBody>
                  <a:tcPr/>
                </a:tc>
                <a:extLst>
                  <a:ext uri="{0D108BD9-81ED-4DB2-BD59-A6C34878D82A}">
                    <a16:rowId xmlns:a16="http://schemas.microsoft.com/office/drawing/2014/main" val="276050894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bg1"/>
                          </a:solidFill>
                        </a:rPr>
                        <a:t>Z + CAPOX</a:t>
                      </a:r>
                    </a:p>
                  </a:txBody>
                  <a:tcPr>
                    <a:solidFill>
                      <a:srgbClr val="433F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extLst>
                  <a:ext uri="{0D108BD9-81ED-4DB2-BD59-A6C34878D82A}">
                    <a16:rowId xmlns:a16="http://schemas.microsoft.com/office/drawing/2014/main" val="79100563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bg1"/>
                          </a:solidFill>
                        </a:rPr>
                        <a:t>P + CAPOX</a:t>
                      </a:r>
                    </a:p>
                  </a:txBody>
                  <a:tcPr>
                    <a:solidFill>
                      <a:srgbClr val="B7263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200" u="sng" kern="1200" dirty="0">
                        <a:solidFill>
                          <a:schemeClr val="tx1"/>
                        </a:solidFill>
                        <a:highlight>
                          <a:srgbClr val="000000"/>
                        </a:highlight>
                        <a:latin typeface="+mn-lt"/>
                        <a:ea typeface="+mn-ea"/>
                        <a:cs typeface="+mn-cs"/>
                      </a:endParaRPr>
                    </a:p>
                  </a:txBody>
                  <a:tcPr/>
                </a:tc>
                <a:extLst>
                  <a:ext uri="{0D108BD9-81ED-4DB2-BD59-A6C34878D82A}">
                    <a16:rowId xmlns:a16="http://schemas.microsoft.com/office/drawing/2014/main" val="2891624817"/>
                  </a:ext>
                </a:extLst>
              </a:tr>
            </a:tbl>
          </a:graphicData>
        </a:graphic>
      </p:graphicFrame>
      <p:graphicFrame>
        <p:nvGraphicFramePr>
          <p:cNvPr id="16" name="Table 31">
            <a:extLst>
              <a:ext uri="{FF2B5EF4-FFF2-40B4-BE49-F238E27FC236}">
                <a16:creationId xmlns:a16="http://schemas.microsoft.com/office/drawing/2014/main" id="{AED39D02-8CBF-CC92-4AD2-BDA785B0BC1A}"/>
              </a:ext>
            </a:extLst>
          </p:cNvPr>
          <p:cNvGraphicFramePr>
            <a:graphicFrameLocks noGrp="1"/>
          </p:cNvGraphicFramePr>
          <p:nvPr>
            <p:extLst>
              <p:ext uri="{D42A27DB-BD31-4B8C-83A1-F6EECF244321}">
                <p14:modId xmlns:p14="http://schemas.microsoft.com/office/powerpoint/2010/main" val="2614344954"/>
              </p:ext>
            </p:extLst>
          </p:nvPr>
        </p:nvGraphicFramePr>
        <p:xfrm>
          <a:off x="178725" y="3943939"/>
          <a:ext cx="6063960" cy="777240"/>
        </p:xfrm>
        <a:graphic>
          <a:graphicData uri="http://schemas.openxmlformats.org/drawingml/2006/table">
            <a:tbl>
              <a:tblPr bandRow="1">
                <a:tableStyleId>{3B4B98B0-60AC-42C2-AFA5-B58CD77FA1E5}</a:tableStyleId>
              </a:tblPr>
              <a:tblGrid>
                <a:gridCol w="1116675">
                  <a:extLst>
                    <a:ext uri="{9D8B030D-6E8A-4147-A177-3AD203B41FA5}">
                      <a16:colId xmlns:a16="http://schemas.microsoft.com/office/drawing/2014/main" val="1411485864"/>
                    </a:ext>
                  </a:extLst>
                </a:gridCol>
                <a:gridCol w="438150">
                  <a:extLst>
                    <a:ext uri="{9D8B030D-6E8A-4147-A177-3AD203B41FA5}">
                      <a16:colId xmlns:a16="http://schemas.microsoft.com/office/drawing/2014/main" val="3891515194"/>
                    </a:ext>
                  </a:extLst>
                </a:gridCol>
                <a:gridCol w="485775">
                  <a:extLst>
                    <a:ext uri="{9D8B030D-6E8A-4147-A177-3AD203B41FA5}">
                      <a16:colId xmlns:a16="http://schemas.microsoft.com/office/drawing/2014/main" val="2122189829"/>
                    </a:ext>
                  </a:extLst>
                </a:gridCol>
                <a:gridCol w="447675">
                  <a:extLst>
                    <a:ext uri="{9D8B030D-6E8A-4147-A177-3AD203B41FA5}">
                      <a16:colId xmlns:a16="http://schemas.microsoft.com/office/drawing/2014/main" val="473163173"/>
                    </a:ext>
                  </a:extLst>
                </a:gridCol>
                <a:gridCol w="478155">
                  <a:extLst>
                    <a:ext uri="{9D8B030D-6E8A-4147-A177-3AD203B41FA5}">
                      <a16:colId xmlns:a16="http://schemas.microsoft.com/office/drawing/2014/main" val="2844703388"/>
                    </a:ext>
                  </a:extLst>
                </a:gridCol>
                <a:gridCol w="478155">
                  <a:extLst>
                    <a:ext uri="{9D8B030D-6E8A-4147-A177-3AD203B41FA5}">
                      <a16:colId xmlns:a16="http://schemas.microsoft.com/office/drawing/2014/main" val="3272682183"/>
                    </a:ext>
                  </a:extLst>
                </a:gridCol>
                <a:gridCol w="352425">
                  <a:extLst>
                    <a:ext uri="{9D8B030D-6E8A-4147-A177-3AD203B41FA5}">
                      <a16:colId xmlns:a16="http://schemas.microsoft.com/office/drawing/2014/main" val="236891220"/>
                    </a:ext>
                  </a:extLst>
                </a:gridCol>
                <a:gridCol w="409575">
                  <a:extLst>
                    <a:ext uri="{9D8B030D-6E8A-4147-A177-3AD203B41FA5}">
                      <a16:colId xmlns:a16="http://schemas.microsoft.com/office/drawing/2014/main" val="2430642030"/>
                    </a:ext>
                  </a:extLst>
                </a:gridCol>
                <a:gridCol w="400050">
                  <a:extLst>
                    <a:ext uri="{9D8B030D-6E8A-4147-A177-3AD203B41FA5}">
                      <a16:colId xmlns:a16="http://schemas.microsoft.com/office/drawing/2014/main" val="3405554726"/>
                    </a:ext>
                  </a:extLst>
                </a:gridCol>
                <a:gridCol w="361950">
                  <a:extLst>
                    <a:ext uri="{9D8B030D-6E8A-4147-A177-3AD203B41FA5}">
                      <a16:colId xmlns:a16="http://schemas.microsoft.com/office/drawing/2014/main" val="3879283513"/>
                    </a:ext>
                  </a:extLst>
                </a:gridCol>
                <a:gridCol w="352425">
                  <a:extLst>
                    <a:ext uri="{9D8B030D-6E8A-4147-A177-3AD203B41FA5}">
                      <a16:colId xmlns:a16="http://schemas.microsoft.com/office/drawing/2014/main" val="2580210668"/>
                    </a:ext>
                  </a:extLst>
                </a:gridCol>
                <a:gridCol w="371475">
                  <a:extLst>
                    <a:ext uri="{9D8B030D-6E8A-4147-A177-3AD203B41FA5}">
                      <a16:colId xmlns:a16="http://schemas.microsoft.com/office/drawing/2014/main" val="1843628730"/>
                    </a:ext>
                  </a:extLst>
                </a:gridCol>
                <a:gridCol w="371475">
                  <a:extLst>
                    <a:ext uri="{9D8B030D-6E8A-4147-A177-3AD203B41FA5}">
                      <a16:colId xmlns:a16="http://schemas.microsoft.com/office/drawing/2014/main" val="4171282562"/>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tx1"/>
                          </a:solidFill>
                        </a:rPr>
                        <a:t>N at risk</a:t>
                      </a:r>
                      <a:endParaRPr lang="en-GB" sz="1100" b="1" kern="1200" dirty="0">
                        <a:solidFill>
                          <a:schemeClr val="tx1"/>
                        </a:solidFill>
                        <a:latin typeface="+mn-lt"/>
                        <a:ea typeface="+mn-ea"/>
                        <a:cs typeface="+mn-cs"/>
                      </a:endParaRPr>
                    </a:p>
                  </a:txBody>
                  <a:tcPr/>
                </a:tc>
                <a:tc>
                  <a:txBody>
                    <a:bodyPr/>
                    <a:lstStyle/>
                    <a:p>
                      <a:pPr algn="ctr"/>
                      <a:r>
                        <a:rPr lang="en-GB" sz="1100" b="1" dirty="0">
                          <a:solidFill>
                            <a:schemeClr val="tx1"/>
                          </a:solidFill>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25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30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35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40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45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50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54</a:t>
                      </a:r>
                    </a:p>
                  </a:txBody>
                  <a:tcPr/>
                </a:tc>
                <a:extLst>
                  <a:ext uri="{0D108BD9-81ED-4DB2-BD59-A6C34878D82A}">
                    <a16:rowId xmlns:a16="http://schemas.microsoft.com/office/drawing/2014/main" val="276050894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bg1"/>
                          </a:solidFill>
                        </a:rPr>
                        <a:t>Z + mFOLFOX</a:t>
                      </a:r>
                    </a:p>
                  </a:txBody>
                  <a:tcPr>
                    <a:solidFill>
                      <a:srgbClr val="433F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extLst>
                  <a:ext uri="{0D108BD9-81ED-4DB2-BD59-A6C34878D82A}">
                    <a16:rowId xmlns:a16="http://schemas.microsoft.com/office/drawing/2014/main" val="791005633"/>
                  </a:ext>
                </a:extLst>
              </a:tr>
              <a:tr h="1175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bg1"/>
                          </a:solidFill>
                        </a:rPr>
                        <a:t>P + mFOLFOX</a:t>
                      </a:r>
                    </a:p>
                  </a:txBody>
                  <a:tcPr>
                    <a:solidFill>
                      <a:srgbClr val="B7263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a:t>
                      </a:r>
                      <a:endParaRPr lang="en-GB" sz="1100" u="sng" kern="1200" dirty="0">
                        <a:solidFill>
                          <a:schemeClr val="tx1"/>
                        </a:solidFill>
                        <a:highlight>
                          <a:srgbClr val="000000"/>
                        </a:highlight>
                        <a:latin typeface="+mn-lt"/>
                        <a:ea typeface="+mn-ea"/>
                        <a:cs typeface="+mn-cs"/>
                      </a:endParaRPr>
                    </a:p>
                  </a:txBody>
                  <a:tcPr/>
                </a:tc>
                <a:extLst>
                  <a:ext uri="{0D108BD9-81ED-4DB2-BD59-A6C34878D82A}">
                    <a16:rowId xmlns:a16="http://schemas.microsoft.com/office/drawing/2014/main" val="2891624817"/>
                  </a:ext>
                </a:extLst>
              </a:tr>
            </a:tbl>
          </a:graphicData>
        </a:graphic>
      </p:graphicFrame>
      <p:sp>
        <p:nvSpPr>
          <p:cNvPr id="17" name="TextBox 16">
            <a:extLst>
              <a:ext uri="{FF2B5EF4-FFF2-40B4-BE49-F238E27FC236}">
                <a16:creationId xmlns:a16="http://schemas.microsoft.com/office/drawing/2014/main" id="{0459C7C2-3701-4D97-1278-C9457D5CE584}"/>
              </a:ext>
            </a:extLst>
          </p:cNvPr>
          <p:cNvSpPr txBox="1"/>
          <p:nvPr/>
        </p:nvSpPr>
        <p:spPr>
          <a:xfrm>
            <a:off x="6525010" y="1055533"/>
            <a:ext cx="5020926" cy="307777"/>
          </a:xfrm>
          <a:prstGeom prst="rect">
            <a:avLst/>
          </a:prstGeom>
          <a:noFill/>
        </p:spPr>
        <p:txBody>
          <a:bodyPr wrap="none" rtlCol="0">
            <a:spAutoFit/>
          </a:bodyPr>
          <a:lstStyle/>
          <a:p>
            <a:r>
              <a:rPr lang="en-GB" sz="1400" i="1" dirty="0"/>
              <a:t>GLOW full-analysis set, KM – final data cut: 12 January 2024</a:t>
            </a:r>
            <a:endParaRPr lang="en-GB" sz="1400" i="1" u="sng" dirty="0">
              <a:highlight>
                <a:srgbClr val="000000"/>
              </a:highlight>
            </a:endParaRPr>
          </a:p>
        </p:txBody>
      </p:sp>
      <p:sp>
        <p:nvSpPr>
          <p:cNvPr id="10" name="Rectangle 9">
            <a:extLst>
              <a:ext uri="{FF2B5EF4-FFF2-40B4-BE49-F238E27FC236}">
                <a16:creationId xmlns:a16="http://schemas.microsoft.com/office/drawing/2014/main" id="{D8662DC2-DC24-8E60-BC62-EAA23D23884F}"/>
              </a:ext>
            </a:extLst>
          </p:cNvPr>
          <p:cNvSpPr/>
          <p:nvPr/>
        </p:nvSpPr>
        <p:spPr>
          <a:xfrm>
            <a:off x="466724" y="1360527"/>
            <a:ext cx="5515435" cy="25099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A4262FBA-4050-58FB-E702-2F36E79AEBD3}"/>
              </a:ext>
            </a:extLst>
          </p:cNvPr>
          <p:cNvSpPr/>
          <p:nvPr/>
        </p:nvSpPr>
        <p:spPr>
          <a:xfrm>
            <a:off x="6395342" y="1360527"/>
            <a:ext cx="5515435" cy="250990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29171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08421A2-2D56-2D33-EE57-B5219602C47D}"/>
              </a:ext>
            </a:extLst>
          </p:cNvPr>
          <p:cNvSpPr>
            <a:spLocks noGrp="1"/>
          </p:cNvSpPr>
          <p:nvPr>
            <p:ph type="title"/>
          </p:nvPr>
        </p:nvSpPr>
        <p:spPr>
          <a:xfrm>
            <a:off x="466724" y="263524"/>
            <a:ext cx="11725276" cy="592817"/>
          </a:xfrm>
        </p:spPr>
        <p:txBody>
          <a:bodyPr>
            <a:normAutofit fontScale="90000"/>
          </a:bodyPr>
          <a:lstStyle/>
          <a:p>
            <a:r>
              <a:rPr lang="en-GB" dirty="0">
                <a:hlinkClick r:id="" action="ppaction://noaction"/>
              </a:rPr>
              <a:t>Key issue </a:t>
            </a:r>
            <a:r>
              <a:rPr lang="en-GB" dirty="0"/>
              <a:t>1: Lack of evidence on pembrolizumab + chemotherapy comparator for PD-L1 CPS ≥10</a:t>
            </a:r>
          </a:p>
        </p:txBody>
      </p:sp>
      <p:graphicFrame>
        <p:nvGraphicFramePr>
          <p:cNvPr id="4" name="Table 3">
            <a:extLst>
              <a:ext uri="{FF2B5EF4-FFF2-40B4-BE49-F238E27FC236}">
                <a16:creationId xmlns:a16="http://schemas.microsoft.com/office/drawing/2014/main" id="{7AAFD179-E57F-4AC4-3BD8-B56EFA810DEC}"/>
              </a:ext>
            </a:extLst>
          </p:cNvPr>
          <p:cNvGraphicFramePr>
            <a:graphicFrameLocks noGrp="1"/>
          </p:cNvGraphicFramePr>
          <p:nvPr/>
        </p:nvGraphicFramePr>
        <p:xfrm>
          <a:off x="417443" y="1083310"/>
          <a:ext cx="11589027" cy="1849120"/>
        </p:xfrm>
        <a:graphic>
          <a:graphicData uri="http://schemas.openxmlformats.org/drawingml/2006/table">
            <a:tbl>
              <a:tblPr firstRow="1" bandRow="1">
                <a:tableStyleId>{BC89EF96-8CEA-46FF-86C4-4CE0E7609802}</a:tableStyleId>
              </a:tblPr>
              <a:tblGrid>
                <a:gridCol w="2435087">
                  <a:extLst>
                    <a:ext uri="{9D8B030D-6E8A-4147-A177-3AD203B41FA5}">
                      <a16:colId xmlns:a16="http://schemas.microsoft.com/office/drawing/2014/main" val="3728511520"/>
                    </a:ext>
                  </a:extLst>
                </a:gridCol>
                <a:gridCol w="9153940">
                  <a:extLst>
                    <a:ext uri="{9D8B030D-6E8A-4147-A177-3AD203B41FA5}">
                      <a16:colId xmlns:a16="http://schemas.microsoft.com/office/drawing/2014/main" val="3559308156"/>
                    </a:ext>
                  </a:extLst>
                </a:gridCol>
              </a:tblGrid>
              <a:tr h="370840">
                <a:tc gridSpan="2">
                  <a:txBody>
                    <a:bodyPr/>
                    <a:lstStyle/>
                    <a:p>
                      <a:r>
                        <a:rPr lang="en-GB" dirty="0"/>
                        <a:t>NICE scope (comparators)</a:t>
                      </a:r>
                    </a:p>
                  </a:txBody>
                  <a:tcPr/>
                </a:tc>
                <a:tc hMerge="1">
                  <a:txBody>
                    <a:bodyPr/>
                    <a:lstStyle/>
                    <a:p>
                      <a:endParaRPr lang="en-GB" dirty="0"/>
                    </a:p>
                  </a:txBody>
                  <a:tcPr/>
                </a:tc>
                <a:extLst>
                  <a:ext uri="{0D108BD9-81ED-4DB2-BD59-A6C34878D82A}">
                    <a16:rowId xmlns:a16="http://schemas.microsoft.com/office/drawing/2014/main" val="958160333"/>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Chemotherapy, inc. doublet treatment: fluorouracil/capecitabine + cisplatin/ oxaliplatin</a:t>
                      </a:r>
                    </a:p>
                  </a:txBody>
                  <a:tcPr/>
                </a:tc>
                <a:tc hMerge="1">
                  <a:txBody>
                    <a:bodyPr/>
                    <a:lstStyle/>
                    <a:p>
                      <a:endParaRPr dirty="0"/>
                    </a:p>
                  </a:txBody>
                  <a:tcPr/>
                </a:tc>
                <a:extLst>
                  <a:ext uri="{0D108BD9-81ED-4DB2-BD59-A6C34878D82A}">
                    <a16:rowId xmlns:a16="http://schemas.microsoft.com/office/drawing/2014/main" val="2299128275"/>
                  </a:ext>
                </a:extLst>
              </a:tr>
              <a:tr h="370840">
                <a:tc rowSpan="3">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dirty="0"/>
                        <a:t>Expressing PD-L1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CPS ≥5: Nivolumab + chemotherapy</a:t>
                      </a:r>
                    </a:p>
                  </a:txBody>
                  <a:tcPr/>
                </a:tc>
                <a:extLst>
                  <a:ext uri="{0D108BD9-81ED-4DB2-BD59-A6C34878D82A}">
                    <a16:rowId xmlns:a16="http://schemas.microsoft.com/office/drawing/2014/main" val="3211186025"/>
                  </a:ext>
                </a:extLst>
              </a:tr>
              <a:tr h="370840">
                <a:tc vMerge="1">
                  <a:txBody>
                    <a:bodyPr/>
                    <a:lstStyle/>
                    <a:p>
                      <a:pPr marL="285750" lvl="0" indent="-285750">
                        <a:buFont typeface="Arial" panose="020B0604020202020204" pitchFamily="34" charset="0"/>
                        <a:buChar char="•"/>
                      </a:pP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CPS ≥10: Pembrolizumab  + chemotherapy (GEJ adenocarcinoma only)</a:t>
                      </a:r>
                    </a:p>
                  </a:txBody>
                  <a:tcPr/>
                </a:tc>
                <a:extLst>
                  <a:ext uri="{0D108BD9-81ED-4DB2-BD59-A6C34878D82A}">
                    <a16:rowId xmlns:a16="http://schemas.microsoft.com/office/drawing/2014/main" val="3255588187"/>
                  </a:ext>
                </a:extLst>
              </a:tr>
              <a:tr h="370840">
                <a:tc vMerge="1">
                  <a:txBody>
                    <a:bodyPr/>
                    <a:lstStyle/>
                    <a:p>
                      <a:pPr marL="285750" lvl="0" indent="-285750">
                        <a:buFont typeface="Arial" panose="020B0604020202020204" pitchFamily="34" charset="0"/>
                        <a:buChar char="•"/>
                      </a:pP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CPS ≥1: Pembrolizumab + chemotherapy (GC or GEJ adenocarcinoma)</a:t>
                      </a:r>
                    </a:p>
                  </a:txBody>
                  <a:tcPr/>
                </a:tc>
                <a:extLst>
                  <a:ext uri="{0D108BD9-81ED-4DB2-BD59-A6C34878D82A}">
                    <a16:rowId xmlns:a16="http://schemas.microsoft.com/office/drawing/2014/main" val="883903306"/>
                  </a:ext>
                </a:extLst>
              </a:tr>
            </a:tbl>
          </a:graphicData>
        </a:graphic>
      </p:graphicFrame>
      <p:sp>
        <p:nvSpPr>
          <p:cNvPr id="5" name="Rectangle 4">
            <a:extLst>
              <a:ext uri="{FF2B5EF4-FFF2-40B4-BE49-F238E27FC236}">
                <a16:creationId xmlns:a16="http://schemas.microsoft.com/office/drawing/2014/main" id="{8D7B155A-CB46-B91B-A731-547331ADB2DA}"/>
              </a:ext>
            </a:extLst>
          </p:cNvPr>
          <p:cNvSpPr/>
          <p:nvPr/>
        </p:nvSpPr>
        <p:spPr>
          <a:xfrm>
            <a:off x="417443" y="3004691"/>
            <a:ext cx="11545234" cy="1234044"/>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r>
              <a:rPr lang="en-GB" b="1" dirty="0">
                <a:solidFill>
                  <a:schemeClr val="accent2"/>
                </a:solidFill>
                <a:latin typeface="Arial" panose="020B0604020202020204" pitchFamily="34" charset="0"/>
              </a:rPr>
              <a:t>Company: </a:t>
            </a:r>
            <a:r>
              <a:rPr lang="en-GB" dirty="0">
                <a:solidFill>
                  <a:schemeClr val="tx1"/>
                </a:solidFill>
                <a:latin typeface="Arial" panose="020B0604020202020204" pitchFamily="34" charset="0"/>
              </a:rPr>
              <a:t>Exclude pembrolizumab + chemotherapy as a comparator because:</a:t>
            </a:r>
            <a:endParaRPr lang="en-GB" b="1" dirty="0">
              <a:solidFill>
                <a:schemeClr val="accent2"/>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rPr>
              <a:t>CPS ≥1: Not recommended by NICE, but provide results post clarification stage</a:t>
            </a:r>
            <a:endParaRPr lang="en-GB" dirty="0">
              <a:solidFill>
                <a:schemeClr val="tx1"/>
              </a:solidFill>
              <a:cs typeface="Arial"/>
            </a:endParaRPr>
          </a:p>
          <a:p>
            <a:pPr marL="285750" indent="-285750">
              <a:buFont typeface="Arial" panose="020B0604020202020204" pitchFamily="34" charset="0"/>
              <a:buChar char="•"/>
            </a:pPr>
            <a:r>
              <a:rPr lang="en-GB" dirty="0">
                <a:solidFill>
                  <a:schemeClr val="tx1"/>
                </a:solidFill>
              </a:rPr>
              <a:t>CPS ≥10: Lack of overlap (</a:t>
            </a:r>
            <a:r>
              <a:rPr lang="en-GB" u="sng" dirty="0">
                <a:solidFill>
                  <a:schemeClr val="tx1"/>
                </a:solidFill>
                <a:highlight>
                  <a:srgbClr val="000000"/>
                </a:highlight>
              </a:rPr>
              <a:t>XX</a:t>
            </a:r>
            <a:r>
              <a:rPr lang="en-GB" dirty="0">
                <a:solidFill>
                  <a:schemeClr val="tx1"/>
                </a:solidFill>
              </a:rPr>
              <a:t>%) between people with G/GEJC eligible for zolbetuximab and pembrolizumab</a:t>
            </a:r>
            <a:endParaRPr lang="en-GB" dirty="0">
              <a:solidFill>
                <a:schemeClr val="tx1"/>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a:cs typeface="Arial"/>
              </a:rPr>
              <a:t>High CPS likely to have checkpoint inhibitor unless contraindicated – may imply </a:t>
            </a:r>
            <a:r>
              <a:rPr lang="en-GB" dirty="0" err="1">
                <a:solidFill>
                  <a:schemeClr val="tx1"/>
                </a:solidFill>
                <a:latin typeface="Arial"/>
                <a:cs typeface="Arial"/>
              </a:rPr>
              <a:t>zolbetuximab</a:t>
            </a:r>
            <a:r>
              <a:rPr lang="en-GB" dirty="0">
                <a:solidFill>
                  <a:schemeClr val="tx1"/>
                </a:solidFill>
                <a:latin typeface="Arial"/>
                <a:cs typeface="Arial"/>
              </a:rPr>
              <a:t> ineligibility</a:t>
            </a:r>
          </a:p>
          <a:p>
            <a:pPr marL="285750" indent="-285750">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33F1F711-4F9F-DE1F-6DCB-BBA31197C0CB}"/>
              </a:ext>
            </a:extLst>
          </p:cNvPr>
          <p:cNvSpPr/>
          <p:nvPr/>
        </p:nvSpPr>
        <p:spPr>
          <a:xfrm>
            <a:off x="417443" y="4338863"/>
            <a:ext cx="11589027" cy="1233327"/>
          </a:xfrm>
          <a:prstGeom prst="rect">
            <a:avLst/>
          </a:prstGeom>
          <a:solidFill>
            <a:srgbClr val="FFFFE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r>
              <a:rPr lang="en-GB" dirty="0">
                <a:solidFill>
                  <a:schemeClr val="tx1"/>
                </a:solidFill>
                <a:latin typeface="+mj-lt"/>
              </a:rPr>
              <a:t>Should clarify if CPS ≥10 ineligible for zolbetuximab</a:t>
            </a:r>
          </a:p>
          <a:p>
            <a:pPr marL="285750" indent="-285750">
              <a:buFont typeface="Arial" panose="020B0604020202020204" pitchFamily="34" charset="0"/>
              <a:buChar char="•"/>
            </a:pPr>
            <a:r>
              <a:rPr lang="en-GB" dirty="0">
                <a:solidFill>
                  <a:schemeClr val="tx1"/>
                </a:solidFill>
                <a:latin typeface="Arial" panose="020B0604020202020204" pitchFamily="34" charset="0"/>
              </a:rPr>
              <a:t>Unclear if small overlap is similar in standard practice </a:t>
            </a:r>
          </a:p>
          <a:p>
            <a:pPr marL="285750" indent="-285750">
              <a:buFont typeface="Arial" panose="020B0604020202020204" pitchFamily="34" charset="0"/>
              <a:buChar char="•"/>
            </a:pPr>
            <a:r>
              <a:rPr lang="en-GB" dirty="0">
                <a:solidFill>
                  <a:schemeClr val="tx1"/>
                </a:solidFill>
                <a:latin typeface="Arial" panose="020B0604020202020204" pitchFamily="34" charset="0"/>
              </a:rPr>
              <a:t>Company’s NMA subgroup inappropriate – can be further divided into CPS </a:t>
            </a:r>
            <a:r>
              <a:rPr lang="en-GB" dirty="0">
                <a:solidFill>
                  <a:schemeClr val="tx1"/>
                </a:solidFill>
              </a:rPr>
              <a:t>≥10 gastric, CPS ≥10 GEJ and 5≤CPS&lt;10 GC and GEJ (have different comparators)</a:t>
            </a:r>
            <a:endParaRPr lang="en-GB" dirty="0">
              <a:solidFill>
                <a:schemeClr val="tx1"/>
              </a:solidFill>
              <a:latin typeface="Arial" panose="020B0604020202020204" pitchFamily="34" charset="0"/>
            </a:endParaRPr>
          </a:p>
        </p:txBody>
      </p:sp>
      <p:grpSp>
        <p:nvGrpSpPr>
          <p:cNvPr id="2" name="Group 1">
            <a:extLst>
              <a:ext uri="{FF2B5EF4-FFF2-40B4-BE49-F238E27FC236}">
                <a16:creationId xmlns:a16="http://schemas.microsoft.com/office/drawing/2014/main" id="{90328B6E-838D-131D-EE16-9CAA8AD353E7}"/>
              </a:ext>
            </a:extLst>
          </p:cNvPr>
          <p:cNvGrpSpPr/>
          <p:nvPr/>
        </p:nvGrpSpPr>
        <p:grpSpPr>
          <a:xfrm>
            <a:off x="1042699" y="5571291"/>
            <a:ext cx="10109051" cy="926840"/>
            <a:chOff x="2148304" y="5579774"/>
            <a:chExt cx="10109051" cy="926840"/>
          </a:xfrm>
        </p:grpSpPr>
        <p:sp>
          <p:nvSpPr>
            <p:cNvPr id="3" name="Rectangle: Rounded Corners 2" descr="Question to committee">
              <a:extLst>
                <a:ext uri="{FF2B5EF4-FFF2-40B4-BE49-F238E27FC236}">
                  <a16:creationId xmlns:a16="http://schemas.microsoft.com/office/drawing/2014/main" id="{FAFC75ED-3787-BB75-CB72-F75DAEC296BF}"/>
                </a:ext>
              </a:extLst>
            </p:cNvPr>
            <p:cNvSpPr/>
            <p:nvPr/>
          </p:nvSpPr>
          <p:spPr>
            <a:xfrm>
              <a:off x="2380036" y="5711882"/>
              <a:ext cx="9877319" cy="79473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Arial" panose="020B0604020202020204" pitchFamily="34" charset="0"/>
                </a:rPr>
                <a:t>Is the overlap for people with G/GEJC eligible for zolbetuximab and pembrolizumab similar in NHS? Is pembrolizumab a relevant comparator? Is the nivolumab comparison adequate to compare zolbetuximab with a different PD-1 inhibitor in tumours expressing PD-L1?</a:t>
              </a:r>
            </a:p>
          </p:txBody>
        </p:sp>
        <p:pic>
          <p:nvPicPr>
            <p:cNvPr id="10" name="Graphic 9">
              <a:extLst>
                <a:ext uri="{FF2B5EF4-FFF2-40B4-BE49-F238E27FC236}">
                  <a16:creationId xmlns:a16="http://schemas.microsoft.com/office/drawing/2014/main" id="{9FB1735A-6005-6ED0-0F78-9E4443340F0F}"/>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48304" y="5579774"/>
              <a:ext cx="463463" cy="463463"/>
            </a:xfrm>
            <a:prstGeom prst="rect">
              <a:avLst/>
            </a:prstGeom>
          </p:spPr>
        </p:pic>
      </p:grpSp>
      <p:sp>
        <p:nvSpPr>
          <p:cNvPr id="11" name="Text Placeholder 4">
            <a:extLst>
              <a:ext uri="{FF2B5EF4-FFF2-40B4-BE49-F238E27FC236}">
                <a16:creationId xmlns:a16="http://schemas.microsoft.com/office/drawing/2014/main" id="{1A4D21E5-372F-BB95-110F-2DC0A84552C5}"/>
              </a:ext>
            </a:extLst>
          </p:cNvPr>
          <p:cNvSpPr txBox="1">
            <a:spLocks/>
          </p:cNvSpPr>
          <p:nvPr/>
        </p:nvSpPr>
        <p:spPr>
          <a:xfrm>
            <a:off x="146408" y="6669658"/>
            <a:ext cx="12365907" cy="365125"/>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CPS: combined positive score; G: gastric; GEJ(C): gastro-oesophageal junction (cancer); NMA: network meta-analysis; PD-L1: Programmed Cell Death Ligand 1</a:t>
            </a:r>
          </a:p>
        </p:txBody>
      </p:sp>
      <p:sp>
        <p:nvSpPr>
          <p:cNvPr id="12" name="Rectangle 11" descr="Marker showing slides are confidential ">
            <a:extLst>
              <a:ext uri="{FF2B5EF4-FFF2-40B4-BE49-F238E27FC236}">
                <a16:creationId xmlns:a16="http://schemas.microsoft.com/office/drawing/2014/main" id="{C400229E-F055-65EF-8504-2BF8701EAAF5}"/>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385874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86C2C58-C639-5864-F98C-26BAC6BEF926}"/>
              </a:ext>
            </a:extLst>
          </p:cNvPr>
          <p:cNvSpPr/>
          <p:nvPr/>
        </p:nvSpPr>
        <p:spPr>
          <a:xfrm>
            <a:off x="220199" y="1562100"/>
            <a:ext cx="11645530" cy="186076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7A979C3-8272-6567-A63A-8983C0A6693F}"/>
              </a:ext>
            </a:extLst>
          </p:cNvPr>
          <p:cNvSpPr>
            <a:spLocks noGrp="1"/>
          </p:cNvSpPr>
          <p:nvPr>
            <p:ph type="title"/>
          </p:nvPr>
        </p:nvSpPr>
        <p:spPr/>
        <p:txBody>
          <a:bodyPr/>
          <a:lstStyle/>
          <a:p>
            <a:r>
              <a:rPr lang="en-GB" dirty="0"/>
              <a:t>Network meta-analysis (NMA)</a:t>
            </a:r>
          </a:p>
        </p:txBody>
      </p:sp>
      <p:pic>
        <p:nvPicPr>
          <p:cNvPr id="6" name="Picture 5">
            <a:extLst>
              <a:ext uri="{FF2B5EF4-FFF2-40B4-BE49-F238E27FC236}">
                <a16:creationId xmlns:a16="http://schemas.microsoft.com/office/drawing/2014/main" id="{4DD41B54-2F1E-D59D-44BC-49E5578DE9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199" y="1623732"/>
            <a:ext cx="4334841" cy="1761029"/>
          </a:xfrm>
          <a:prstGeom prst="rect">
            <a:avLst/>
          </a:prstGeom>
          <a:solidFill>
            <a:schemeClr val="bg1">
              <a:lumMod val="95000"/>
            </a:schemeClr>
          </a:solidFill>
        </p:spPr>
      </p:pic>
      <p:sp>
        <p:nvSpPr>
          <p:cNvPr id="7" name="TextBox 6">
            <a:extLst>
              <a:ext uri="{FF2B5EF4-FFF2-40B4-BE49-F238E27FC236}">
                <a16:creationId xmlns:a16="http://schemas.microsoft.com/office/drawing/2014/main" id="{16F1583A-3CDC-D67E-0AF6-48E63E0F5993}"/>
              </a:ext>
            </a:extLst>
          </p:cNvPr>
          <p:cNvSpPr txBox="1"/>
          <p:nvPr/>
        </p:nvSpPr>
        <p:spPr>
          <a:xfrm>
            <a:off x="282117" y="743093"/>
            <a:ext cx="11775986" cy="615553"/>
          </a:xfrm>
          <a:prstGeom prst="rect">
            <a:avLst/>
          </a:prstGeom>
          <a:noFill/>
        </p:spPr>
        <p:txBody>
          <a:bodyPr wrap="square" rtlCol="0">
            <a:spAutoFit/>
          </a:bodyPr>
          <a:lstStyle/>
          <a:p>
            <a:r>
              <a:rPr lang="en-GB" sz="1700" dirty="0"/>
              <a:t>Company NMA after clarification (include SPOTLIGHT and GLOW final data-cuts, and KEYNOTE for CPS ≥1 scenario)</a:t>
            </a:r>
          </a:p>
          <a:p>
            <a:pPr marL="285750" indent="-285750">
              <a:buFont typeface="Arial" panose="020B0604020202020204" pitchFamily="34" charset="0"/>
              <a:buChar char="•"/>
            </a:pPr>
            <a:r>
              <a:rPr lang="en-GB" sz="1700" dirty="0"/>
              <a:t>Zolbetuximab*, nivolumab*, pembrolizumab* associated with </a:t>
            </a:r>
            <a:r>
              <a:rPr lang="en-GB" sz="1700" u="sng" dirty="0">
                <a:highlight>
                  <a:srgbClr val="000000"/>
                </a:highlight>
              </a:rPr>
              <a:t>XXXXXX</a:t>
            </a:r>
            <a:r>
              <a:rPr lang="en-GB" sz="1700" dirty="0"/>
              <a:t> improvement in PFS and OS vs chemotherapy</a:t>
            </a:r>
          </a:p>
        </p:txBody>
      </p:sp>
      <p:sp>
        <p:nvSpPr>
          <p:cNvPr id="3" name="Text Placeholder 4">
            <a:extLst>
              <a:ext uri="{FF2B5EF4-FFF2-40B4-BE49-F238E27FC236}">
                <a16:creationId xmlns:a16="http://schemas.microsoft.com/office/drawing/2014/main" id="{4EAD5051-466D-2AAB-C47A-747FED67C9E4}"/>
              </a:ext>
            </a:extLst>
          </p:cNvPr>
          <p:cNvSpPr txBox="1">
            <a:spLocks/>
          </p:cNvSpPr>
          <p:nvPr/>
        </p:nvSpPr>
        <p:spPr>
          <a:xfrm>
            <a:off x="1006643" y="6452028"/>
            <a:ext cx="10710866" cy="365125"/>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CLDN18.2: Claudin 18.2; CPS: combined positive score; CrI: credible interval; HR: hazard ratio; ITT: intention-to-treat; OS: overall survival; PFS: progression-free survival </a:t>
            </a:r>
          </a:p>
        </p:txBody>
      </p:sp>
      <p:graphicFrame>
        <p:nvGraphicFramePr>
          <p:cNvPr id="4" name="Table 3">
            <a:extLst>
              <a:ext uri="{FF2B5EF4-FFF2-40B4-BE49-F238E27FC236}">
                <a16:creationId xmlns:a16="http://schemas.microsoft.com/office/drawing/2014/main" id="{7CC950B7-FD17-13F6-1361-D036499AD4C3}"/>
              </a:ext>
            </a:extLst>
          </p:cNvPr>
          <p:cNvGraphicFramePr>
            <a:graphicFrameLocks noGrp="1"/>
          </p:cNvGraphicFramePr>
          <p:nvPr>
            <p:extLst>
              <p:ext uri="{D42A27DB-BD31-4B8C-83A1-F6EECF244321}">
                <p14:modId xmlns:p14="http://schemas.microsoft.com/office/powerpoint/2010/main" val="2844069899"/>
              </p:ext>
            </p:extLst>
          </p:nvPr>
        </p:nvGraphicFramePr>
        <p:xfrm>
          <a:off x="474492" y="3668556"/>
          <a:ext cx="11391237" cy="2682240"/>
        </p:xfrm>
        <a:graphic>
          <a:graphicData uri="http://schemas.openxmlformats.org/drawingml/2006/table">
            <a:tbl>
              <a:tblPr firstRow="1" firstCol="1" bandRow="1">
                <a:tableStyleId>{21E4AEA4-8DFA-4A89-87EB-49C32662AFE0}</a:tableStyleId>
              </a:tblPr>
              <a:tblGrid>
                <a:gridCol w="953765">
                  <a:extLst>
                    <a:ext uri="{9D8B030D-6E8A-4147-A177-3AD203B41FA5}">
                      <a16:colId xmlns:a16="http://schemas.microsoft.com/office/drawing/2014/main" val="2095483418"/>
                    </a:ext>
                  </a:extLst>
                </a:gridCol>
                <a:gridCol w="1678073">
                  <a:extLst>
                    <a:ext uri="{9D8B030D-6E8A-4147-A177-3AD203B41FA5}">
                      <a16:colId xmlns:a16="http://schemas.microsoft.com/office/drawing/2014/main" val="1131601885"/>
                    </a:ext>
                  </a:extLst>
                </a:gridCol>
                <a:gridCol w="1798317">
                  <a:extLst>
                    <a:ext uri="{9D8B030D-6E8A-4147-A177-3AD203B41FA5}">
                      <a16:colId xmlns:a16="http://schemas.microsoft.com/office/drawing/2014/main" val="2030493099"/>
                    </a:ext>
                  </a:extLst>
                </a:gridCol>
                <a:gridCol w="1749515">
                  <a:extLst>
                    <a:ext uri="{9D8B030D-6E8A-4147-A177-3AD203B41FA5}">
                      <a16:colId xmlns:a16="http://schemas.microsoft.com/office/drawing/2014/main" val="548391262"/>
                    </a:ext>
                  </a:extLst>
                </a:gridCol>
                <a:gridCol w="1729843">
                  <a:extLst>
                    <a:ext uri="{9D8B030D-6E8A-4147-A177-3AD203B41FA5}">
                      <a16:colId xmlns:a16="http://schemas.microsoft.com/office/drawing/2014/main" val="1942594489"/>
                    </a:ext>
                  </a:extLst>
                </a:gridCol>
                <a:gridCol w="1773916">
                  <a:extLst>
                    <a:ext uri="{9D8B030D-6E8A-4147-A177-3AD203B41FA5}">
                      <a16:colId xmlns:a16="http://schemas.microsoft.com/office/drawing/2014/main" val="1911688837"/>
                    </a:ext>
                  </a:extLst>
                </a:gridCol>
                <a:gridCol w="1707808">
                  <a:extLst>
                    <a:ext uri="{9D8B030D-6E8A-4147-A177-3AD203B41FA5}">
                      <a16:colId xmlns:a16="http://schemas.microsoft.com/office/drawing/2014/main" val="3770810942"/>
                    </a:ext>
                  </a:extLst>
                </a:gridCol>
              </a:tblGrid>
              <a:tr h="327032">
                <a:tc rowSpan="2">
                  <a:txBody>
                    <a:bodyPr/>
                    <a:lstStyle/>
                    <a:p>
                      <a:pPr algn="ctr"/>
                      <a:r>
                        <a:rPr lang="en-GB" sz="1600" dirty="0">
                          <a:solidFill>
                            <a:schemeClr val="bg1"/>
                          </a:solidFill>
                        </a:rPr>
                        <a:t>Month</a:t>
                      </a:r>
                    </a:p>
                  </a:txBody>
                  <a:tcPr/>
                </a:tc>
                <a:tc gridSpan="2">
                  <a:txBody>
                    <a:bodyPr/>
                    <a:lstStyle/>
                    <a:p>
                      <a:pPr algn="ctr"/>
                      <a:r>
                        <a:rPr lang="en-GB" sz="1600" dirty="0">
                          <a:solidFill>
                            <a:schemeClr val="bg1"/>
                          </a:solidFill>
                        </a:rPr>
                        <a:t>Zolbetuximab*</a:t>
                      </a:r>
                    </a:p>
                  </a:txBody>
                  <a:tcPr/>
                </a:tc>
                <a:tc hMerge="1">
                  <a:txBody>
                    <a:bodyPr/>
                    <a:lstStyle/>
                    <a:p>
                      <a:pPr algn="ctr"/>
                      <a:endParaRPr lang="en-GB" dirty="0"/>
                    </a:p>
                  </a:txBody>
                  <a:tcPr/>
                </a:tc>
                <a:tc gridSpan="2">
                  <a:txBody>
                    <a:bodyPr/>
                    <a:lstStyle/>
                    <a:p>
                      <a:pPr algn="ctr"/>
                      <a:r>
                        <a:rPr lang="en-GB" sz="1600" dirty="0">
                          <a:solidFill>
                            <a:schemeClr val="bg1"/>
                          </a:solidFill>
                        </a:rPr>
                        <a:t>Nivolumab*, CPS ≥5</a:t>
                      </a:r>
                    </a:p>
                  </a:txBody>
                  <a:tcPr/>
                </a:tc>
                <a:tc hMerge="1">
                  <a:txBody>
                    <a:bodyPr/>
                    <a:lstStyle/>
                    <a:p>
                      <a:pPr algn="ctr"/>
                      <a:endParaRPr lang="en-GB" dirty="0"/>
                    </a:p>
                  </a:txBody>
                  <a:tcPr/>
                </a:tc>
                <a:tc gridSpan="2">
                  <a:txBody>
                    <a:bodyPr/>
                    <a:lstStyle/>
                    <a:p>
                      <a:pPr algn="ctr"/>
                      <a:r>
                        <a:rPr lang="en-GB" sz="1600" dirty="0">
                          <a:solidFill>
                            <a:schemeClr val="bg1"/>
                          </a:solidFill>
                        </a:rPr>
                        <a:t>Pembrolizumab*, CPS ≥1</a:t>
                      </a:r>
                    </a:p>
                  </a:txBody>
                  <a:tcPr/>
                </a:tc>
                <a:tc hMerge="1">
                  <a:txBody>
                    <a:bodyPr/>
                    <a:lstStyle/>
                    <a:p>
                      <a:pPr algn="ctr"/>
                      <a:endParaRPr lang="en-GB" dirty="0"/>
                    </a:p>
                  </a:txBody>
                  <a:tcPr/>
                </a:tc>
                <a:extLst>
                  <a:ext uri="{0D108BD9-81ED-4DB2-BD59-A6C34878D82A}">
                    <a16:rowId xmlns:a16="http://schemas.microsoft.com/office/drawing/2014/main" val="2216778790"/>
                  </a:ext>
                </a:extLst>
              </a:tr>
              <a:tr h="327032">
                <a:tc vMerge="1">
                  <a:txBody>
                    <a:bodyPr/>
                    <a:lstStyle/>
                    <a:p>
                      <a:endParaRPr dirty="0"/>
                    </a:p>
                  </a:txBody>
                  <a:tcPr/>
                </a:tc>
                <a:tc>
                  <a:txBody>
                    <a:bodyPr/>
                    <a:lstStyle/>
                    <a:p>
                      <a:pPr algn="ctr"/>
                      <a:r>
                        <a:rPr lang="en-GB" sz="1600" dirty="0">
                          <a:solidFill>
                            <a:schemeClr val="bg1"/>
                          </a:solidFill>
                        </a:rPr>
                        <a:t>PFS</a:t>
                      </a:r>
                    </a:p>
                  </a:txBody>
                  <a:tcPr>
                    <a:solidFill>
                      <a:schemeClr val="accent2"/>
                    </a:solidFill>
                  </a:tcPr>
                </a:tc>
                <a:tc>
                  <a:txBody>
                    <a:bodyPr/>
                    <a:lstStyle/>
                    <a:p>
                      <a:pPr algn="ctr"/>
                      <a:r>
                        <a:rPr lang="en-GB" sz="1600" dirty="0">
                          <a:solidFill>
                            <a:schemeClr val="bg1"/>
                          </a:solidFill>
                        </a:rPr>
                        <a:t>OS</a:t>
                      </a:r>
                    </a:p>
                  </a:txBody>
                  <a:tcPr>
                    <a:solidFill>
                      <a:schemeClr val="accent2"/>
                    </a:solidFill>
                  </a:tcPr>
                </a:tc>
                <a:tc>
                  <a:txBody>
                    <a:bodyPr/>
                    <a:lstStyle/>
                    <a:p>
                      <a:pPr algn="ctr"/>
                      <a:r>
                        <a:rPr lang="en-GB" sz="1600" dirty="0">
                          <a:solidFill>
                            <a:schemeClr val="bg1"/>
                          </a:solidFill>
                        </a:rPr>
                        <a:t>PFS</a:t>
                      </a:r>
                    </a:p>
                  </a:txBody>
                  <a:tcPr>
                    <a:solidFill>
                      <a:schemeClr val="accent2"/>
                    </a:solidFill>
                  </a:tcPr>
                </a:tc>
                <a:tc>
                  <a:txBody>
                    <a:bodyPr/>
                    <a:lstStyle/>
                    <a:p>
                      <a:pPr algn="ctr"/>
                      <a:r>
                        <a:rPr lang="en-GB" sz="1600" dirty="0">
                          <a:solidFill>
                            <a:schemeClr val="bg1"/>
                          </a:solidFill>
                        </a:rPr>
                        <a:t>OS</a:t>
                      </a:r>
                    </a:p>
                  </a:txBody>
                  <a:tcPr>
                    <a:solidFill>
                      <a:schemeClr val="accent2"/>
                    </a:solidFill>
                  </a:tcPr>
                </a:tc>
                <a:tc>
                  <a:txBody>
                    <a:bodyPr/>
                    <a:lstStyle/>
                    <a:p>
                      <a:pPr algn="ctr"/>
                      <a:r>
                        <a:rPr lang="en-GB" sz="1600" dirty="0">
                          <a:solidFill>
                            <a:schemeClr val="bg1"/>
                          </a:solidFill>
                        </a:rPr>
                        <a:t>PFS</a:t>
                      </a:r>
                    </a:p>
                  </a:txBody>
                  <a:tcPr>
                    <a:solidFill>
                      <a:schemeClr val="accent2"/>
                    </a:solidFill>
                  </a:tcPr>
                </a:tc>
                <a:tc>
                  <a:txBody>
                    <a:bodyPr/>
                    <a:lstStyle/>
                    <a:p>
                      <a:pPr algn="ctr"/>
                      <a:r>
                        <a:rPr lang="en-GB" sz="1600" dirty="0">
                          <a:solidFill>
                            <a:schemeClr val="bg1"/>
                          </a:solidFill>
                        </a:rPr>
                        <a:t>OS</a:t>
                      </a:r>
                    </a:p>
                  </a:txBody>
                  <a:tcPr>
                    <a:solidFill>
                      <a:schemeClr val="accent2"/>
                    </a:solidFill>
                  </a:tcPr>
                </a:tc>
                <a:extLst>
                  <a:ext uri="{0D108BD9-81ED-4DB2-BD59-A6C34878D82A}">
                    <a16:rowId xmlns:a16="http://schemas.microsoft.com/office/drawing/2014/main" val="1094211230"/>
                  </a:ext>
                </a:extLst>
              </a:tr>
              <a:tr h="327032">
                <a:tc>
                  <a:txBody>
                    <a:bodyPr/>
                    <a:lstStyle/>
                    <a:p>
                      <a:pPr algn="ctr"/>
                      <a:r>
                        <a:rPr lang="en-GB" sz="1600" dirty="0"/>
                        <a:t>0.5</a:t>
                      </a:r>
                    </a:p>
                  </a:txBody>
                  <a:tcPr/>
                </a:tc>
                <a:tc>
                  <a:txBody>
                    <a:bodyPr/>
                    <a:lstStyle/>
                    <a:p>
                      <a:pPr algn="ctr">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32879468"/>
                  </a:ext>
                </a:extLst>
              </a:tr>
              <a:tr h="327032">
                <a:tc>
                  <a:txBody>
                    <a:bodyPr/>
                    <a:lstStyle/>
                    <a:p>
                      <a:pPr algn="ctr"/>
                      <a:r>
                        <a:rPr lang="en-GB" sz="1600" dirty="0"/>
                        <a:t>1</a:t>
                      </a:r>
                    </a:p>
                  </a:txBody>
                  <a:tcPr/>
                </a:tc>
                <a:tc>
                  <a:txBody>
                    <a:bodyPr/>
                    <a:lstStyle/>
                    <a:p>
                      <a:pPr algn="ctr">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48086847"/>
                  </a:ext>
                </a:extLst>
              </a:tr>
              <a:tr h="327032">
                <a:tc>
                  <a:txBody>
                    <a:bodyPr/>
                    <a:lstStyle/>
                    <a:p>
                      <a:pPr algn="ctr"/>
                      <a:r>
                        <a:rPr lang="en-GB" sz="1600" dirty="0"/>
                        <a:t>2</a:t>
                      </a:r>
                    </a:p>
                  </a:txBody>
                  <a:tcP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2307374"/>
                  </a:ext>
                </a:extLst>
              </a:tr>
              <a:tr h="327032">
                <a:tc>
                  <a:txBody>
                    <a:bodyPr/>
                    <a:lstStyle/>
                    <a:p>
                      <a:pPr algn="ctr"/>
                      <a:r>
                        <a:rPr lang="en-GB" sz="1600" dirty="0"/>
                        <a:t>3</a:t>
                      </a:r>
                    </a:p>
                  </a:txBody>
                  <a:tcP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8867130"/>
                  </a:ext>
                </a:extLst>
              </a:tr>
              <a:tr h="327032">
                <a:tc>
                  <a:txBody>
                    <a:bodyPr/>
                    <a:lstStyle/>
                    <a:p>
                      <a:pPr algn="ctr"/>
                      <a:r>
                        <a:rPr lang="en-GB" sz="1600" dirty="0"/>
                        <a:t>4</a:t>
                      </a:r>
                    </a:p>
                  </a:txBody>
                  <a:tcP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80613840"/>
                  </a:ext>
                </a:extLst>
              </a:tr>
              <a:tr h="327032">
                <a:tc>
                  <a:txBody>
                    <a:bodyPr/>
                    <a:lstStyle/>
                    <a:p>
                      <a:pPr algn="ctr"/>
                      <a:r>
                        <a:rPr lang="en-GB" sz="1600" dirty="0"/>
                        <a:t>5</a:t>
                      </a:r>
                    </a:p>
                  </a:txBody>
                  <a:tcP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13539904"/>
                  </a:ext>
                </a:extLst>
              </a:tr>
            </a:tbl>
          </a:graphicData>
        </a:graphic>
      </p:graphicFrame>
      <p:sp>
        <p:nvSpPr>
          <p:cNvPr id="5" name="TextBox 4">
            <a:extLst>
              <a:ext uri="{FF2B5EF4-FFF2-40B4-BE49-F238E27FC236}">
                <a16:creationId xmlns:a16="http://schemas.microsoft.com/office/drawing/2014/main" id="{19A95536-09F0-823B-F55C-431EE9E9A17C}"/>
              </a:ext>
            </a:extLst>
          </p:cNvPr>
          <p:cNvSpPr txBox="1"/>
          <p:nvPr/>
        </p:nvSpPr>
        <p:spPr>
          <a:xfrm>
            <a:off x="10449215" y="9618"/>
            <a:ext cx="1742785" cy="338554"/>
          </a:xfrm>
          <a:prstGeom prst="rect">
            <a:avLst/>
          </a:prstGeom>
          <a:solidFill>
            <a:srgbClr val="FAF5F0"/>
          </a:solidFill>
        </p:spPr>
        <p:txBody>
          <a:bodyPr wrap="none" rtlCol="0">
            <a:spAutoFit/>
          </a:bodyPr>
          <a:lstStyle/>
          <a:p>
            <a:r>
              <a:rPr lang="en-GB" sz="1600" dirty="0"/>
              <a:t>*+ chemotherapy</a:t>
            </a:r>
          </a:p>
        </p:txBody>
      </p:sp>
      <p:graphicFrame>
        <p:nvGraphicFramePr>
          <p:cNvPr id="8" name="Table 7">
            <a:extLst>
              <a:ext uri="{FF2B5EF4-FFF2-40B4-BE49-F238E27FC236}">
                <a16:creationId xmlns:a16="http://schemas.microsoft.com/office/drawing/2014/main" id="{4FB4D14F-59BE-C271-66C0-F2214F8D7E63}"/>
              </a:ext>
            </a:extLst>
          </p:cNvPr>
          <p:cNvGraphicFramePr>
            <a:graphicFrameLocks noGrp="1"/>
          </p:cNvGraphicFramePr>
          <p:nvPr>
            <p:extLst>
              <p:ext uri="{D42A27DB-BD31-4B8C-83A1-F6EECF244321}">
                <p14:modId xmlns:p14="http://schemas.microsoft.com/office/powerpoint/2010/main" val="214585250"/>
              </p:ext>
            </p:extLst>
          </p:nvPr>
        </p:nvGraphicFramePr>
        <p:xfrm>
          <a:off x="4843062" y="1651970"/>
          <a:ext cx="6801543" cy="1524000"/>
        </p:xfrm>
        <a:graphic>
          <a:graphicData uri="http://schemas.openxmlformats.org/drawingml/2006/table">
            <a:tbl>
              <a:tblPr firstRow="1" bandRow="1">
                <a:tableStyleId>{BC89EF96-8CEA-46FF-86C4-4CE0E7609802}</a:tableStyleId>
              </a:tblPr>
              <a:tblGrid>
                <a:gridCol w="988571">
                  <a:extLst>
                    <a:ext uri="{9D8B030D-6E8A-4147-A177-3AD203B41FA5}">
                      <a16:colId xmlns:a16="http://schemas.microsoft.com/office/drawing/2014/main" val="1489506998"/>
                    </a:ext>
                  </a:extLst>
                </a:gridCol>
                <a:gridCol w="5812972">
                  <a:extLst>
                    <a:ext uri="{9D8B030D-6E8A-4147-A177-3AD203B41FA5}">
                      <a16:colId xmlns:a16="http://schemas.microsoft.com/office/drawing/2014/main" val="2555754527"/>
                    </a:ext>
                  </a:extLst>
                </a:gridCol>
              </a:tblGrid>
              <a:tr h="0">
                <a:tc>
                  <a:txBody>
                    <a:bodyPr/>
                    <a:lstStyle/>
                    <a:p>
                      <a:r>
                        <a:rPr lang="en-GB" sz="1400" dirty="0"/>
                        <a:t>Analysis</a:t>
                      </a:r>
                    </a:p>
                  </a:txBody>
                  <a:tcPr/>
                </a:tc>
                <a:tc>
                  <a:txBody>
                    <a:bodyPr/>
                    <a:lstStyle/>
                    <a:p>
                      <a:r>
                        <a:rPr lang="en-GB" sz="1400" dirty="0"/>
                        <a:t>Study included</a:t>
                      </a:r>
                    </a:p>
                  </a:txBody>
                  <a:tcPr/>
                </a:tc>
                <a:extLst>
                  <a:ext uri="{0D108BD9-81ED-4DB2-BD59-A6C34878D82A}">
                    <a16:rowId xmlns:a16="http://schemas.microsoft.com/office/drawing/2014/main" val="1714723927"/>
                  </a:ext>
                </a:extLst>
              </a:tr>
              <a:tr h="0">
                <a:tc>
                  <a:txBody>
                    <a:bodyPr/>
                    <a:lstStyle/>
                    <a:p>
                      <a:r>
                        <a:rPr lang="en-GB" sz="1400" dirty="0"/>
                        <a:t>Primary</a:t>
                      </a:r>
                    </a:p>
                  </a:txBody>
                  <a:tcPr/>
                </a:tc>
                <a:tc>
                  <a:txBody>
                    <a:bodyPr/>
                    <a:lstStyle/>
                    <a:p>
                      <a:pPr marL="285750" indent="-285750">
                        <a:buFont typeface="Arial" panose="020B0604020202020204" pitchFamily="34" charset="0"/>
                        <a:buChar char="•"/>
                      </a:pPr>
                      <a:r>
                        <a:rPr lang="en-GB" sz="1400" dirty="0"/>
                        <a:t>SPOTLIGHT and GLOW (ITT); CheckMate 649 (CPS≥5 subgroup)</a:t>
                      </a:r>
                    </a:p>
                  </a:txBody>
                  <a:tcPr/>
                </a:tc>
                <a:extLst>
                  <a:ext uri="{0D108BD9-81ED-4DB2-BD59-A6C34878D82A}">
                    <a16:rowId xmlns:a16="http://schemas.microsoft.com/office/drawing/2014/main" val="3694286545"/>
                  </a:ext>
                </a:extLst>
              </a:tr>
              <a:tr h="0">
                <a:tc rowSpan="3">
                  <a:txBody>
                    <a:bodyPr/>
                    <a:lstStyle/>
                    <a:p>
                      <a:r>
                        <a:rPr lang="en-GB" sz="1400" dirty="0"/>
                        <a:t>Scenario</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rPr>
                        <a:t>FAST (CLDN18.2 ≥ 70%)</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3507272055"/>
                  </a:ext>
                </a:extLst>
              </a:tr>
              <a:tr h="165688">
                <a:tc vMerge="1">
                  <a:txBody>
                    <a:bodyPr/>
                    <a:lstStyle/>
                    <a:p>
                      <a:endParaRPr lang="en-GB"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rPr>
                        <a:t>KEYNOTE-859 (CPS ≥ 1 subgroup); KEYNOTE-062 (ITT)</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3007755731"/>
                  </a:ext>
                </a:extLst>
              </a:tr>
              <a:tr h="215451">
                <a:tc vMerge="1">
                  <a:txBody>
                    <a:bodyPr/>
                    <a:lstStyle/>
                    <a:p>
                      <a:endParaRPr lang="en-GB"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rPr>
                        <a:t>FAST (CLDN18.2 ≥ 70%), KEYNOTE-062, and KEYNOTE-859</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1850247604"/>
                  </a:ext>
                </a:extLst>
              </a:tr>
            </a:tbl>
          </a:graphicData>
        </a:graphic>
      </p:graphicFrame>
      <p:sp>
        <p:nvSpPr>
          <p:cNvPr id="11" name="TextBox 10">
            <a:extLst>
              <a:ext uri="{FF2B5EF4-FFF2-40B4-BE49-F238E27FC236}">
                <a16:creationId xmlns:a16="http://schemas.microsoft.com/office/drawing/2014/main" id="{8DCCFBCE-AA3E-64C8-919B-727B2CAC40FF}"/>
              </a:ext>
            </a:extLst>
          </p:cNvPr>
          <p:cNvSpPr txBox="1"/>
          <p:nvPr/>
        </p:nvSpPr>
        <p:spPr>
          <a:xfrm>
            <a:off x="360311" y="3362888"/>
            <a:ext cx="11611489" cy="338554"/>
          </a:xfrm>
          <a:prstGeom prst="rect">
            <a:avLst/>
          </a:prstGeom>
          <a:noFill/>
        </p:spPr>
        <p:txBody>
          <a:bodyPr wrap="square" rtlCol="0">
            <a:spAutoFit/>
          </a:bodyPr>
          <a:lstStyle/>
          <a:p>
            <a:r>
              <a:rPr lang="en-GB" sz="1600" b="1" i="1" dirty="0"/>
              <a:t>HR over time for each treatment vs chemotherapy (95% CrI) </a:t>
            </a:r>
            <a:r>
              <a:rPr lang="en-GB" sz="1600" i="1" dirty="0"/>
              <a:t>[inc. pembrolizumab trials (PD-L1 ≥1) scenario (2-knot model)]</a:t>
            </a:r>
          </a:p>
        </p:txBody>
      </p:sp>
      <p:sp>
        <p:nvSpPr>
          <p:cNvPr id="12" name="Rectangle 11">
            <a:extLst>
              <a:ext uri="{FF2B5EF4-FFF2-40B4-BE49-F238E27FC236}">
                <a16:creationId xmlns:a16="http://schemas.microsoft.com/office/drawing/2014/main" id="{B0E4CBFF-E2D1-D8A2-FE2C-649266AC6EF7}"/>
              </a:ext>
            </a:extLst>
          </p:cNvPr>
          <p:cNvSpPr/>
          <p:nvPr/>
        </p:nvSpPr>
        <p:spPr>
          <a:xfrm>
            <a:off x="3330836" y="2005499"/>
            <a:ext cx="167950" cy="13221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F62BF7C1-5683-29F6-3A99-03EA4D23CB08}"/>
              </a:ext>
            </a:extLst>
          </p:cNvPr>
          <p:cNvSpPr/>
          <p:nvPr/>
        </p:nvSpPr>
        <p:spPr>
          <a:xfrm>
            <a:off x="1822581" y="1904051"/>
            <a:ext cx="71533" cy="17746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AD0E0409-3825-A598-8B99-5A7DA42BE4A3}"/>
              </a:ext>
            </a:extLst>
          </p:cNvPr>
          <p:cNvSpPr/>
          <p:nvPr/>
        </p:nvSpPr>
        <p:spPr>
          <a:xfrm>
            <a:off x="1822581" y="1700975"/>
            <a:ext cx="71533" cy="17746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descr="Marker showing slides are confidential ">
            <a:extLst>
              <a:ext uri="{FF2B5EF4-FFF2-40B4-BE49-F238E27FC236}">
                <a16:creationId xmlns:a16="http://schemas.microsoft.com/office/drawing/2014/main" id="{CEFD06C0-45D6-0481-A394-ED0E617D5F6B}"/>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2385487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A6E60-AE4B-9022-B71F-DB371B374A1D}"/>
              </a:ext>
            </a:extLst>
          </p:cNvPr>
          <p:cNvSpPr>
            <a:spLocks noGrp="1"/>
          </p:cNvSpPr>
          <p:nvPr>
            <p:ph type="title"/>
          </p:nvPr>
        </p:nvSpPr>
        <p:spPr/>
        <p:txBody>
          <a:bodyPr/>
          <a:lstStyle/>
          <a:p>
            <a:r>
              <a:rPr lang="en-GB" dirty="0"/>
              <a:t>Trials included in network meta-analysis</a:t>
            </a:r>
          </a:p>
        </p:txBody>
      </p:sp>
      <p:graphicFrame>
        <p:nvGraphicFramePr>
          <p:cNvPr id="6" name="Table 5">
            <a:extLst>
              <a:ext uri="{FF2B5EF4-FFF2-40B4-BE49-F238E27FC236}">
                <a16:creationId xmlns:a16="http://schemas.microsoft.com/office/drawing/2014/main" id="{715FED2B-EDFC-EDBC-8212-E84B0147C365}"/>
              </a:ext>
            </a:extLst>
          </p:cNvPr>
          <p:cNvGraphicFramePr>
            <a:graphicFrameLocks noGrp="1"/>
          </p:cNvGraphicFramePr>
          <p:nvPr>
            <p:extLst>
              <p:ext uri="{D42A27DB-BD31-4B8C-83A1-F6EECF244321}">
                <p14:modId xmlns:p14="http://schemas.microsoft.com/office/powerpoint/2010/main" val="615314277"/>
              </p:ext>
            </p:extLst>
          </p:nvPr>
        </p:nvGraphicFramePr>
        <p:xfrm>
          <a:off x="108642" y="869786"/>
          <a:ext cx="11896254" cy="5034280"/>
        </p:xfrm>
        <a:graphic>
          <a:graphicData uri="http://schemas.openxmlformats.org/drawingml/2006/table">
            <a:tbl>
              <a:tblPr firstRow="1" firstCol="1" bandRow="1">
                <a:tableStyleId>{21E4AEA4-8DFA-4A89-87EB-49C32662AFE0}</a:tableStyleId>
              </a:tblPr>
              <a:tblGrid>
                <a:gridCol w="1396308">
                  <a:extLst>
                    <a:ext uri="{9D8B030D-6E8A-4147-A177-3AD203B41FA5}">
                      <a16:colId xmlns:a16="http://schemas.microsoft.com/office/drawing/2014/main" val="853103274"/>
                    </a:ext>
                  </a:extLst>
                </a:gridCol>
                <a:gridCol w="1518908">
                  <a:extLst>
                    <a:ext uri="{9D8B030D-6E8A-4147-A177-3AD203B41FA5}">
                      <a16:colId xmlns:a16="http://schemas.microsoft.com/office/drawing/2014/main" val="2888195863"/>
                    </a:ext>
                  </a:extLst>
                </a:gridCol>
                <a:gridCol w="1557667">
                  <a:extLst>
                    <a:ext uri="{9D8B030D-6E8A-4147-A177-3AD203B41FA5}">
                      <a16:colId xmlns:a16="http://schemas.microsoft.com/office/drawing/2014/main" val="4241849062"/>
                    </a:ext>
                  </a:extLst>
                </a:gridCol>
                <a:gridCol w="1876425">
                  <a:extLst>
                    <a:ext uri="{9D8B030D-6E8A-4147-A177-3AD203B41FA5}">
                      <a16:colId xmlns:a16="http://schemas.microsoft.com/office/drawing/2014/main" val="2714476764"/>
                    </a:ext>
                  </a:extLst>
                </a:gridCol>
                <a:gridCol w="2190750">
                  <a:extLst>
                    <a:ext uri="{9D8B030D-6E8A-4147-A177-3AD203B41FA5}">
                      <a16:colId xmlns:a16="http://schemas.microsoft.com/office/drawing/2014/main" val="1691429519"/>
                    </a:ext>
                  </a:extLst>
                </a:gridCol>
                <a:gridCol w="1647825">
                  <a:extLst>
                    <a:ext uri="{9D8B030D-6E8A-4147-A177-3AD203B41FA5}">
                      <a16:colId xmlns:a16="http://schemas.microsoft.com/office/drawing/2014/main" val="4109861121"/>
                    </a:ext>
                  </a:extLst>
                </a:gridCol>
                <a:gridCol w="1708371">
                  <a:extLst>
                    <a:ext uri="{9D8B030D-6E8A-4147-A177-3AD203B41FA5}">
                      <a16:colId xmlns:a16="http://schemas.microsoft.com/office/drawing/2014/main" val="573772583"/>
                    </a:ext>
                  </a:extLst>
                </a:gridCol>
              </a:tblGrid>
              <a:tr h="370840">
                <a:tc>
                  <a:txBody>
                    <a:bodyPr/>
                    <a:lstStyle/>
                    <a:p>
                      <a:endParaRPr lang="en-GB" sz="1600" dirty="0">
                        <a:latin typeface="+mn-lt"/>
                      </a:endParaRPr>
                    </a:p>
                  </a:txBody>
                  <a:tcPr/>
                </a:tc>
                <a:tc>
                  <a:txBody>
                    <a:bodyPr/>
                    <a:lstStyle/>
                    <a:p>
                      <a:pPr algn="ctr"/>
                      <a:r>
                        <a:rPr lang="en-GB" sz="1600" dirty="0"/>
                        <a:t>SPOTLIGHT</a:t>
                      </a:r>
                      <a:endParaRPr lang="en-GB" sz="1600" dirty="0">
                        <a:latin typeface="+mn-lt"/>
                      </a:endParaRPr>
                    </a:p>
                  </a:txBody>
                  <a:tcPr/>
                </a:tc>
                <a:tc>
                  <a:txBody>
                    <a:bodyPr/>
                    <a:lstStyle/>
                    <a:p>
                      <a:pPr algn="ctr"/>
                      <a:r>
                        <a:rPr lang="en-GB" sz="1600" dirty="0"/>
                        <a:t>GLOW</a:t>
                      </a:r>
                      <a:endParaRPr lang="en-GB" sz="1600" dirty="0">
                        <a:latin typeface="+mn-lt"/>
                      </a:endParaRPr>
                    </a:p>
                  </a:txBody>
                  <a:tcPr/>
                </a:tc>
                <a:tc>
                  <a:txBody>
                    <a:bodyPr/>
                    <a:lstStyle/>
                    <a:p>
                      <a:pPr algn="ctr"/>
                      <a:r>
                        <a:rPr lang="en-GB" sz="1600" dirty="0"/>
                        <a:t>FAST</a:t>
                      </a:r>
                      <a:endParaRPr lang="en-GB" sz="1600" dirty="0">
                        <a:latin typeface="+mn-lt"/>
                      </a:endParaRPr>
                    </a:p>
                  </a:txBody>
                  <a:tcPr/>
                </a:tc>
                <a:tc>
                  <a:txBody>
                    <a:bodyPr/>
                    <a:lstStyle/>
                    <a:p>
                      <a:pPr algn="ctr"/>
                      <a:r>
                        <a:rPr lang="en-GB" sz="1600" dirty="0"/>
                        <a:t>CheckMate 649</a:t>
                      </a:r>
                      <a:endParaRPr lang="en-GB" sz="1600" dirty="0">
                        <a:latin typeface="+mn-lt"/>
                      </a:endParaRPr>
                    </a:p>
                  </a:txBody>
                  <a:tcPr/>
                </a:tc>
                <a:tc>
                  <a:txBody>
                    <a:bodyPr/>
                    <a:lstStyle/>
                    <a:p>
                      <a:pPr algn="ctr"/>
                      <a:r>
                        <a:rPr lang="en-GB" sz="1600" dirty="0"/>
                        <a:t>KEYNOTE-859</a:t>
                      </a:r>
                      <a:endParaRPr lang="en-GB" sz="1600" dirty="0">
                        <a:latin typeface="+mn-lt"/>
                      </a:endParaRPr>
                    </a:p>
                  </a:txBody>
                  <a:tcPr/>
                </a:tc>
                <a:tc>
                  <a:txBody>
                    <a:bodyPr/>
                    <a:lstStyle/>
                    <a:p>
                      <a:pPr algn="ctr"/>
                      <a:r>
                        <a:rPr lang="en-GB" sz="1600" dirty="0"/>
                        <a:t>KEYNOTE-062</a:t>
                      </a:r>
                      <a:endParaRPr lang="en-GB" sz="1600" dirty="0">
                        <a:latin typeface="+mn-lt"/>
                      </a:endParaRPr>
                    </a:p>
                  </a:txBody>
                  <a:tcPr/>
                </a:tc>
                <a:extLst>
                  <a:ext uri="{0D108BD9-81ED-4DB2-BD59-A6C34878D82A}">
                    <a16:rowId xmlns:a16="http://schemas.microsoft.com/office/drawing/2014/main" val="2336356672"/>
                  </a:ext>
                </a:extLst>
              </a:tr>
              <a:tr h="370840">
                <a:tc>
                  <a:txBody>
                    <a:bodyPr/>
                    <a:lstStyle/>
                    <a:p>
                      <a:pPr algn="ctr"/>
                      <a:r>
                        <a:rPr lang="en-GB" sz="1600" dirty="0"/>
                        <a:t>Study design</a:t>
                      </a:r>
                      <a:endParaRPr lang="en-GB" sz="1600" dirty="0">
                        <a:latin typeface="+mn-lt"/>
                      </a:endParaRPr>
                    </a:p>
                  </a:txBody>
                  <a:tcPr/>
                </a:tc>
                <a:tc gridSpan="2">
                  <a:txBody>
                    <a:bodyPr/>
                    <a:lstStyle/>
                    <a:p>
                      <a:pPr algn="ctr"/>
                      <a:r>
                        <a:rPr lang="en-GB" sz="1600" dirty="0"/>
                        <a:t>Phase 3, double-blind randomised controlled trial</a:t>
                      </a:r>
                      <a:endParaRPr lang="en-GB" sz="1600" dirty="0">
                        <a:latin typeface="+mn-lt"/>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latin typeface="+mn-lt"/>
                      </a:endParaRPr>
                    </a:p>
                  </a:txBody>
                  <a:tcPr/>
                </a:tc>
                <a:tc>
                  <a:txBody>
                    <a:bodyPr/>
                    <a:lstStyle/>
                    <a:p>
                      <a:pPr algn="ctr"/>
                      <a:r>
                        <a:rPr lang="en-GB" sz="1600" dirty="0"/>
                        <a:t>Phase 2, randomised, open-label</a:t>
                      </a:r>
                      <a:endParaRPr lang="en-GB" sz="1600" dirty="0">
                        <a:latin typeface="+mn-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Phase 3, randomised, open-label</a:t>
                      </a:r>
                      <a:endParaRPr lang="en-GB" sz="1600" dirty="0">
                        <a:latin typeface="+mn-lt"/>
                      </a:endParaRPr>
                    </a:p>
                  </a:txBody>
                  <a:tcPr anchor="ctr"/>
                </a:tc>
                <a:tc>
                  <a:txBody>
                    <a:bodyPr/>
                    <a:lstStyle/>
                    <a:p>
                      <a:pPr algn="ctr"/>
                      <a:r>
                        <a:rPr lang="en-GB" sz="1600" dirty="0"/>
                        <a:t>Phase 3, randomised, double-blind</a:t>
                      </a:r>
                      <a:endParaRPr lang="en-GB" sz="1600" dirty="0">
                        <a:latin typeface="+mn-lt"/>
                      </a:endParaRPr>
                    </a:p>
                  </a:txBody>
                  <a:tcPr anchor="ctr"/>
                </a:tc>
                <a:tc>
                  <a:txBody>
                    <a:bodyPr/>
                    <a:lstStyle/>
                    <a:p>
                      <a:pPr algn="ctr"/>
                      <a:r>
                        <a:rPr lang="en-GB" sz="1600" dirty="0"/>
                        <a:t>Phase 3, randomised, partially blind</a:t>
                      </a:r>
                      <a:endParaRPr lang="en-GB" sz="1600" dirty="0">
                        <a:latin typeface="+mn-lt"/>
                      </a:endParaRPr>
                    </a:p>
                  </a:txBody>
                  <a:tcPr anchor="ctr"/>
                </a:tc>
                <a:extLst>
                  <a:ext uri="{0D108BD9-81ED-4DB2-BD59-A6C34878D82A}">
                    <a16:rowId xmlns:a16="http://schemas.microsoft.com/office/drawing/2014/main" val="2089253535"/>
                  </a:ext>
                </a:extLst>
              </a:tr>
              <a:tr h="370840">
                <a:tc>
                  <a:txBody>
                    <a:bodyPr/>
                    <a:lstStyle/>
                    <a:p>
                      <a:pPr algn="ctr"/>
                      <a:r>
                        <a:rPr lang="en-GB" sz="1600" dirty="0"/>
                        <a:t>Population</a:t>
                      </a:r>
                      <a:endParaRPr lang="en-GB" sz="1600" dirty="0">
                        <a:latin typeface="+mn-lt"/>
                      </a:endParaRPr>
                    </a:p>
                  </a:txBody>
                  <a:tcPr/>
                </a:tc>
                <a:tc gridSpan="2">
                  <a:txBody>
                    <a:bodyPr/>
                    <a:lstStyle/>
                    <a:p>
                      <a:pPr algn="ctr">
                        <a:spcAft>
                          <a:spcPts val="300"/>
                        </a:spcAft>
                      </a:pPr>
                      <a:r>
                        <a:rPr lang="en-GB" sz="1600" dirty="0">
                          <a:effectLst/>
                        </a:rPr>
                        <a:t>CLDN18.2-positive (≥ 75% of tumour cells moderate-to-strong CLDN18 staining), HER2-negative locally advanced unresectable/metastatic G/GEJ adenocarcinoma</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hMerge="1">
                  <a:txBody>
                    <a:bodyPr/>
                    <a:lstStyle/>
                    <a:p>
                      <a:pPr>
                        <a:spcAft>
                          <a:spcPts val="300"/>
                        </a:spcAft>
                      </a:pP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300"/>
                        </a:spcAft>
                      </a:pPr>
                      <a:r>
                        <a:rPr lang="en-GB" sz="1600" dirty="0">
                          <a:effectLst/>
                        </a:rPr>
                        <a:t>CLDN18.2-positive (≥40% tumour cells with 2+/3+ stain), advanced G/GEJ and oesophageal adenocarcinoma </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Untreated, unresectable advanced or metastatic HER2-negative, G/GEJ, or oesophageal adenocarcinoma</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Untreated locally advanced or metastatic HER2-negative G/GEJ adenocarcinoma</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Untreated, locally advanced/ unresectable or metastatic G/GEJ cancer with PD-L1 CPS ≥1</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extLst>
                  <a:ext uri="{0D108BD9-81ED-4DB2-BD59-A6C34878D82A}">
                    <a16:rowId xmlns:a16="http://schemas.microsoft.com/office/drawing/2014/main" val="1734608092"/>
                  </a:ext>
                </a:extLst>
              </a:tr>
              <a:tr h="370840">
                <a:tc>
                  <a:txBody>
                    <a:bodyPr/>
                    <a:lstStyle/>
                    <a:p>
                      <a:pPr algn="ctr"/>
                      <a:r>
                        <a:rPr lang="en-GB" sz="1600" dirty="0"/>
                        <a:t>Intervention</a:t>
                      </a:r>
                      <a:endParaRPr lang="en-GB" sz="1600" dirty="0">
                        <a:latin typeface="+mn-lt"/>
                      </a:endParaRPr>
                    </a:p>
                  </a:txBody>
                  <a:tcPr/>
                </a:tc>
                <a:tc>
                  <a:txBody>
                    <a:bodyPr/>
                    <a:lstStyle/>
                    <a:p>
                      <a:pPr algn="ctr">
                        <a:spcAft>
                          <a:spcPts val="300"/>
                        </a:spcAft>
                      </a:pPr>
                      <a:r>
                        <a:rPr lang="en-GB" sz="1600" dirty="0">
                          <a:effectLst/>
                        </a:rPr>
                        <a:t>Zolbetuximab + mFOLFOX6 (n=283)</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a:effectLst/>
                        </a:rPr>
                        <a:t>Zolbetuximab + CAPOX (n=254)</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Zolbetuximab + EOX (n=77)</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Nivolumab + CAPOX/FOLFOX (n=789)</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Pembrolizumab + CAPOX/CF (n=790)</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Pembrolizumab + CX/ CF (n=257)</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extLst>
                  <a:ext uri="{0D108BD9-81ED-4DB2-BD59-A6C34878D82A}">
                    <a16:rowId xmlns:a16="http://schemas.microsoft.com/office/drawing/2014/main" val="1615344973"/>
                  </a:ext>
                </a:extLst>
              </a:tr>
              <a:tr h="370840">
                <a:tc>
                  <a:txBody>
                    <a:bodyPr/>
                    <a:lstStyle/>
                    <a:p>
                      <a:pPr algn="ctr"/>
                      <a:r>
                        <a:rPr lang="en-GB" sz="1600" dirty="0"/>
                        <a:t>Comparator</a:t>
                      </a:r>
                      <a:endParaRPr lang="en-GB" sz="1600" dirty="0">
                        <a:latin typeface="+mn-lt"/>
                      </a:endParaRPr>
                    </a:p>
                  </a:txBody>
                  <a:tcPr/>
                </a:tc>
                <a:tc>
                  <a:txBody>
                    <a:bodyPr/>
                    <a:lstStyle/>
                    <a:p>
                      <a:pPr algn="ctr">
                        <a:spcAft>
                          <a:spcPts val="300"/>
                        </a:spcAft>
                      </a:pPr>
                      <a:r>
                        <a:rPr lang="en-GB" sz="1600" dirty="0">
                          <a:effectLst/>
                        </a:rPr>
                        <a:t>mFOLFOX6 (n=282)</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CAPOX (n=253)</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EOX (n=84)</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CAPOX/FOLFOX (n=792)</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CAPOX/CF (n=789)</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CX/CF (n=250)</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extLst>
                  <a:ext uri="{0D108BD9-81ED-4DB2-BD59-A6C34878D82A}">
                    <a16:rowId xmlns:a16="http://schemas.microsoft.com/office/drawing/2014/main" val="97629962"/>
                  </a:ext>
                </a:extLst>
              </a:tr>
              <a:tr h="370840">
                <a:tc>
                  <a:txBody>
                    <a:bodyPr/>
                    <a:lstStyle/>
                    <a:p>
                      <a:pPr algn="ctr"/>
                      <a:r>
                        <a:rPr lang="en-GB" sz="1600" dirty="0"/>
                        <a:t>Primary endpoint</a:t>
                      </a:r>
                      <a:endParaRPr lang="en-GB" sz="1600" dirty="0">
                        <a:latin typeface="+mn-lt"/>
                      </a:endParaRPr>
                    </a:p>
                  </a:txBody>
                  <a:tcPr/>
                </a:tc>
                <a:tc>
                  <a:txBody>
                    <a:bodyPr/>
                    <a:lstStyle/>
                    <a:p>
                      <a:pPr algn="ctr">
                        <a:spcAft>
                          <a:spcPts val="300"/>
                        </a:spcAft>
                      </a:pPr>
                      <a:r>
                        <a:rPr lang="en-GB" sz="1600" dirty="0">
                          <a:effectLst/>
                        </a:rPr>
                        <a:t>PFS</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a:effectLst/>
                        </a:rPr>
                        <a:t>PFS</a:t>
                      </a:r>
                      <a:endParaRPr lang="en-GB" sz="160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a:effectLst/>
                        </a:rPr>
                        <a:t>PFS</a:t>
                      </a:r>
                      <a:endParaRPr lang="en-GB" sz="160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a:effectLst/>
                        </a:rPr>
                        <a:t>PFS and OS</a:t>
                      </a:r>
                      <a:endParaRPr lang="en-GB" sz="160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a:effectLst/>
                        </a:rPr>
                        <a:t>OS</a:t>
                      </a:r>
                      <a:endParaRPr lang="en-GB" sz="160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PFS and OS</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extLst>
                  <a:ext uri="{0D108BD9-81ED-4DB2-BD59-A6C34878D82A}">
                    <a16:rowId xmlns:a16="http://schemas.microsoft.com/office/drawing/2014/main" val="3927245972"/>
                  </a:ext>
                </a:extLst>
              </a:tr>
              <a:tr h="370840">
                <a:tc>
                  <a:txBody>
                    <a:bodyPr/>
                    <a:lstStyle/>
                    <a:p>
                      <a:pPr algn="ctr"/>
                      <a:r>
                        <a:rPr lang="en-GB" sz="1600" dirty="0"/>
                        <a:t>Median follow-up</a:t>
                      </a:r>
                      <a:endParaRPr lang="en-GB" sz="1600" dirty="0">
                        <a:latin typeface="+mn-lt"/>
                      </a:endParaRPr>
                    </a:p>
                  </a:txBody>
                  <a:tcPr/>
                </a:tc>
                <a:tc>
                  <a:txBody>
                    <a:bodyPr/>
                    <a:lstStyle/>
                    <a:p>
                      <a:pPr algn="ctr">
                        <a:spcAft>
                          <a:spcPts val="300"/>
                        </a:spcAft>
                      </a:pPr>
                      <a:r>
                        <a:rPr lang="en-GB" sz="1600" u="sng" dirty="0">
                          <a:solidFill>
                            <a:srgbClr val="000000"/>
                          </a:solidFill>
                          <a:effectLst/>
                          <a:highlight>
                            <a:srgbClr val="000000"/>
                          </a:highlight>
                        </a:rPr>
                        <a:t>XXXX</a:t>
                      </a:r>
                      <a:r>
                        <a:rPr lang="en-GB" sz="1600" dirty="0">
                          <a:effectLst/>
                        </a:rPr>
                        <a:t> months</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u="sng" dirty="0">
                          <a:solidFill>
                            <a:srgbClr val="000000"/>
                          </a:solidFill>
                          <a:effectLst/>
                          <a:highlight>
                            <a:srgbClr val="000000"/>
                          </a:highlight>
                        </a:rPr>
                        <a:t>XXXX</a:t>
                      </a:r>
                      <a:r>
                        <a:rPr lang="en-GB" sz="1600" dirty="0">
                          <a:effectLst/>
                        </a:rPr>
                        <a:t> months</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54.7 months</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Not reported (min follow up 48 months)</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31 months</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tc>
                  <a:txBody>
                    <a:bodyPr/>
                    <a:lstStyle/>
                    <a:p>
                      <a:pPr algn="ctr">
                        <a:spcAft>
                          <a:spcPts val="300"/>
                        </a:spcAft>
                      </a:pPr>
                      <a:r>
                        <a:rPr lang="en-GB" sz="1600" dirty="0">
                          <a:effectLst/>
                        </a:rPr>
                        <a:t>54 months</a:t>
                      </a:r>
                      <a:endParaRPr lang="en-GB" sz="1600" dirty="0">
                        <a:effectLst/>
                        <a:latin typeface="+mn-lt"/>
                        <a:ea typeface="Times New Roman" panose="02020603050405020304" pitchFamily="18" charset="0"/>
                        <a:cs typeface="Times New Roman" panose="02020603050405020304" pitchFamily="18" charset="0"/>
                      </a:endParaRPr>
                    </a:p>
                  </a:txBody>
                  <a:tcPr marL="36195" marR="36195" marT="0" marB="0" anchor="ctr"/>
                </a:tc>
                <a:extLst>
                  <a:ext uri="{0D108BD9-81ED-4DB2-BD59-A6C34878D82A}">
                    <a16:rowId xmlns:a16="http://schemas.microsoft.com/office/drawing/2014/main" val="2768054595"/>
                  </a:ext>
                </a:extLst>
              </a:tr>
            </a:tbl>
          </a:graphicData>
        </a:graphic>
      </p:graphicFrame>
      <p:sp>
        <p:nvSpPr>
          <p:cNvPr id="8" name="Text Placeholder 4">
            <a:extLst>
              <a:ext uri="{FF2B5EF4-FFF2-40B4-BE49-F238E27FC236}">
                <a16:creationId xmlns:a16="http://schemas.microsoft.com/office/drawing/2014/main" id="{AF40634E-DDB5-61B0-BF6F-A150009F43CB}"/>
              </a:ext>
            </a:extLst>
          </p:cNvPr>
          <p:cNvSpPr txBox="1">
            <a:spLocks/>
          </p:cNvSpPr>
          <p:nvPr/>
        </p:nvSpPr>
        <p:spPr>
          <a:xfrm>
            <a:off x="907682" y="6030399"/>
            <a:ext cx="10809827" cy="73853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CAPOX: Capecitabine and oxaliplatin; CF: </a:t>
            </a:r>
            <a:r>
              <a:rPr lang="en-GB" sz="1200" dirty="0">
                <a:effectLst/>
                <a:ea typeface="Times New Roman" panose="02020603050405020304" pitchFamily="18" charset="0"/>
              </a:rPr>
              <a:t>Fluorouracil + cisplatin; </a:t>
            </a:r>
            <a:r>
              <a:rPr lang="en-GB" sz="1200" dirty="0"/>
              <a:t>CLDN18.2: Claudin 18.2; CPS: combined positive score; CX: </a:t>
            </a:r>
            <a:r>
              <a:rPr lang="en-GB" sz="1200" dirty="0">
                <a:effectLst/>
                <a:ea typeface="Times New Roman" panose="02020603050405020304" pitchFamily="18" charset="0"/>
              </a:rPr>
              <a:t>Capecitabine + cisplatin; </a:t>
            </a:r>
            <a:r>
              <a:rPr lang="en-GB" sz="1200" dirty="0"/>
              <a:t>EOX: Epirubicin, oxaliplatin and capecitabine; FOLFOX: folinic acid in combination with fluorouracil and oxaliplatin; G: gastric; GEJ(C): gastro-oesophageal junction (cancer); HER2: human epidermal growth factor receptor 2; OS: overall survival; PD-L1: Programmed Cell Death Ligand 1; PFS: progression-free survival</a:t>
            </a:r>
          </a:p>
        </p:txBody>
      </p:sp>
      <p:sp>
        <p:nvSpPr>
          <p:cNvPr id="3" name="Rectangle 2" descr="Marker showing slides are confidential ">
            <a:extLst>
              <a:ext uri="{FF2B5EF4-FFF2-40B4-BE49-F238E27FC236}">
                <a16:creationId xmlns:a16="http://schemas.microsoft.com/office/drawing/2014/main" id="{E4AA2F66-A851-9224-2482-B32C73F480A0}"/>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3686250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C39F7-3E92-E322-009B-22C323B899EA}"/>
              </a:ext>
            </a:extLst>
          </p:cNvPr>
          <p:cNvSpPr>
            <a:spLocks noGrp="1"/>
          </p:cNvSpPr>
          <p:nvPr>
            <p:ph type="title"/>
          </p:nvPr>
        </p:nvSpPr>
        <p:spPr/>
        <p:txBody>
          <a:bodyPr/>
          <a:lstStyle/>
          <a:p>
            <a:r>
              <a:rPr lang="en-GB" dirty="0">
                <a:hlinkClick r:id="rId3" action="ppaction://hlinksldjump"/>
              </a:rPr>
              <a:t>Key issue </a:t>
            </a:r>
            <a:r>
              <a:rPr lang="en-GB" dirty="0"/>
              <a:t>2 &amp; 3: Exchangeability assumption for ITC</a:t>
            </a:r>
          </a:p>
        </p:txBody>
      </p:sp>
      <p:sp>
        <p:nvSpPr>
          <p:cNvPr id="6" name="Rectangle 5">
            <a:extLst>
              <a:ext uri="{FF2B5EF4-FFF2-40B4-BE49-F238E27FC236}">
                <a16:creationId xmlns:a16="http://schemas.microsoft.com/office/drawing/2014/main" id="{58E4E777-FD67-4EA4-AA62-F831398B194F}"/>
              </a:ext>
            </a:extLst>
          </p:cNvPr>
          <p:cNvSpPr/>
          <p:nvPr/>
        </p:nvSpPr>
        <p:spPr>
          <a:xfrm>
            <a:off x="491480" y="1858481"/>
            <a:ext cx="11321400" cy="2865560"/>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 </a:t>
            </a:r>
          </a:p>
          <a:p>
            <a:pPr marL="285750" indent="-285750">
              <a:buFont typeface="Arial" panose="020B0604020202020204" pitchFamily="34" charset="0"/>
              <a:buChar char="•"/>
            </a:pPr>
            <a:r>
              <a:rPr lang="en-GB" dirty="0">
                <a:solidFill>
                  <a:schemeClr val="tx1"/>
                </a:solidFill>
                <a:latin typeface="Arial" panose="020B0604020202020204" pitchFamily="34" charset="0"/>
              </a:rPr>
              <a:t>NMA assumes equivalent chemotherapy regimens – simplifies analysis and avoids need to include additional studies (likely introduce heterogeneity and lead to inconsistencies and uncertainty in results) </a:t>
            </a:r>
          </a:p>
          <a:p>
            <a:pPr marL="285750" indent="-285750">
              <a:buFont typeface="Arial" panose="020B0604020202020204" pitchFamily="34" charset="0"/>
              <a:buChar char="•"/>
            </a:pPr>
            <a:r>
              <a:rPr lang="en-GB" dirty="0">
                <a:solidFill>
                  <a:schemeClr val="tx1"/>
                </a:solidFill>
                <a:latin typeface="Arial" panose="020B0604020202020204" pitchFamily="34" charset="0"/>
              </a:rPr>
              <a:t>PD-L1 CPS status does not affect outcomes for zolbetuximab + chemotherapy and chemotherapy</a:t>
            </a:r>
          </a:p>
          <a:p>
            <a:pPr marL="285750" indent="-285750">
              <a:buFont typeface="Arial" panose="020B0604020202020204" pitchFamily="34" charset="0"/>
              <a:buChar char="•"/>
            </a:pPr>
            <a:r>
              <a:rPr lang="en-GB" dirty="0">
                <a:solidFill>
                  <a:schemeClr val="tx1"/>
                </a:solidFill>
                <a:latin typeface="Arial" panose="020B0604020202020204" pitchFamily="34" charset="0"/>
              </a:rPr>
              <a:t>CPS ≥5 subgroup analysis in SPOTLIGHT and GLOW was post-hoc – need caution when interpreting</a:t>
            </a:r>
          </a:p>
          <a:p>
            <a:pPr marL="285750" indent="-285750">
              <a:buFont typeface="Arial" panose="020B0604020202020204" pitchFamily="34" charset="0"/>
              <a:buChar char="•"/>
            </a:pPr>
            <a:r>
              <a:rPr lang="en-GB" dirty="0">
                <a:solidFill>
                  <a:schemeClr val="tx1"/>
                </a:solidFill>
                <a:latin typeface="Arial" panose="020B0604020202020204" pitchFamily="34" charset="0"/>
              </a:rPr>
              <a:t>If NMA results used to infer effectiveness of nivolumab and pembrolizumab in CPS ≥ 5 population and CPS ≥ 1 population, assume CPS distribution in CheckMate 649 and KEYNOTE-062 and KEYNOTE-859 are generalisable</a:t>
            </a:r>
          </a:p>
          <a:p>
            <a:pPr marL="285750" indent="-285750">
              <a:buFont typeface="Arial" panose="020B0604020202020204" pitchFamily="34" charset="0"/>
              <a:buChar char="•"/>
            </a:pPr>
            <a:r>
              <a:rPr lang="en-GB" dirty="0">
                <a:solidFill>
                  <a:schemeClr val="tx1"/>
                </a:solidFill>
                <a:latin typeface="Arial" panose="020B0604020202020204" pitchFamily="34" charset="0"/>
              </a:rPr>
              <a:t>Spline NMA uses fixed-effects framework – uncertainty in relative treatment effect estimates may be underestimated (minimal impact is expected on the HR point estimates)</a:t>
            </a:r>
          </a:p>
        </p:txBody>
      </p:sp>
      <p:sp>
        <p:nvSpPr>
          <p:cNvPr id="7" name="Rectangle 6">
            <a:extLst>
              <a:ext uri="{FF2B5EF4-FFF2-40B4-BE49-F238E27FC236}">
                <a16:creationId xmlns:a16="http://schemas.microsoft.com/office/drawing/2014/main" id="{A9765D33-A9B6-CF6C-910D-73043D0439BF}"/>
              </a:ext>
            </a:extLst>
          </p:cNvPr>
          <p:cNvSpPr/>
          <p:nvPr/>
        </p:nvSpPr>
        <p:spPr>
          <a:xfrm>
            <a:off x="497121" y="4770723"/>
            <a:ext cx="11315759" cy="1237502"/>
          </a:xfrm>
          <a:prstGeom prst="rect">
            <a:avLst/>
          </a:prstGeom>
          <a:solidFill>
            <a:srgbClr val="FFFFE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r>
              <a:rPr lang="en-GB" dirty="0">
                <a:solidFill>
                  <a:schemeClr val="tx1"/>
                </a:solidFill>
                <a:latin typeface="Arial" panose="020B0604020202020204" pitchFamily="34" charset="0"/>
              </a:rPr>
              <a:t>Unclear if PD-L1 CPS is treatment effect modifier for comparison with chemotherapy – request results for CPS ≥5 subgroup from all trials</a:t>
            </a:r>
          </a:p>
          <a:p>
            <a:pPr marL="285750" indent="-285750">
              <a:buFont typeface="Arial" panose="020B0604020202020204" pitchFamily="34" charset="0"/>
              <a:buChar char="•"/>
            </a:pPr>
            <a:r>
              <a:rPr lang="en-GB" dirty="0">
                <a:solidFill>
                  <a:schemeClr val="tx1"/>
                </a:solidFill>
                <a:latin typeface="Arial" panose="020B0604020202020204" pitchFamily="34" charset="0"/>
              </a:rPr>
              <a:t>Limited comparability of baseline CPS status may introduce uncertainties in the validity of ITC results – lack of sufficient evidence to support the assumption of exchangeability for the purpose of ITC analysis</a:t>
            </a:r>
          </a:p>
        </p:txBody>
      </p:sp>
      <p:sp>
        <p:nvSpPr>
          <p:cNvPr id="11" name="Rectangle 10">
            <a:extLst>
              <a:ext uri="{FF2B5EF4-FFF2-40B4-BE49-F238E27FC236}">
                <a16:creationId xmlns:a16="http://schemas.microsoft.com/office/drawing/2014/main" id="{54668202-CDA6-3591-61E7-201B45AEB133}"/>
              </a:ext>
            </a:extLst>
          </p:cNvPr>
          <p:cNvSpPr/>
          <p:nvPr/>
        </p:nvSpPr>
        <p:spPr>
          <a:xfrm>
            <a:off x="491480" y="856341"/>
            <a:ext cx="11321400" cy="940627"/>
          </a:xfrm>
          <a:prstGeom prst="rect">
            <a:avLst/>
          </a:prstGeom>
          <a:solidFill>
            <a:srgbClr val="FAF5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Ins="0" rtlCol="0" anchor="t"/>
          <a:lstStyle/>
          <a:p>
            <a:r>
              <a:rPr lang="en-GB" b="1" dirty="0">
                <a:solidFill>
                  <a:schemeClr val="accent1"/>
                </a:solidFill>
                <a:latin typeface="Arial" panose="020B0604020202020204" pitchFamily="34" charset="0"/>
              </a:rPr>
              <a:t>Background: </a:t>
            </a:r>
            <a:r>
              <a:rPr lang="en-GB" dirty="0">
                <a:solidFill>
                  <a:schemeClr val="tx1"/>
                </a:solidFill>
                <a:latin typeface="Arial" panose="020B0604020202020204" pitchFamily="34" charset="0"/>
              </a:rPr>
              <a:t>Indirect treatment comparison based on considerable heterogeneity*: </a:t>
            </a:r>
            <a:endParaRPr lang="en-GB" b="1" dirty="0">
              <a:solidFill>
                <a:schemeClr val="accent1"/>
              </a:solidFill>
              <a:latin typeface="Arial" panose="020B0604020202020204" pitchFamily="34" charset="0"/>
            </a:endParaRPr>
          </a:p>
          <a:p>
            <a:pPr marL="742950" lvl="1" indent="-285750">
              <a:buFont typeface="Arial" panose="020B0604020202020204" pitchFamily="34" charset="0"/>
              <a:buChar char="•"/>
            </a:pPr>
            <a:r>
              <a:rPr lang="en-GB" dirty="0">
                <a:solidFill>
                  <a:schemeClr val="tx1"/>
                </a:solidFill>
                <a:latin typeface="Arial" panose="020B0604020202020204" pitchFamily="34" charset="0"/>
                <a:hlinkClick r:id="rId4" action="ppaction://hlinksldjump"/>
              </a:rPr>
              <a:t>PD-L1 CPS baseline status </a:t>
            </a:r>
            <a:r>
              <a:rPr lang="en-GB" dirty="0">
                <a:solidFill>
                  <a:schemeClr val="tx1"/>
                </a:solidFill>
                <a:latin typeface="Arial" panose="020B0604020202020204" pitchFamily="34" charset="0"/>
              </a:rPr>
              <a:t>(unclear if treatment effect modifier)</a:t>
            </a:r>
          </a:p>
          <a:p>
            <a:pPr marL="742950" lvl="1" indent="-285750">
              <a:buFont typeface="Arial" panose="020B0604020202020204" pitchFamily="34" charset="0"/>
              <a:buChar char="•"/>
            </a:pPr>
            <a:r>
              <a:rPr lang="en-GB" dirty="0">
                <a:solidFill>
                  <a:schemeClr val="tx1"/>
                </a:solidFill>
                <a:latin typeface="Arial" panose="020B0604020202020204" pitchFamily="34" charset="0"/>
              </a:rPr>
              <a:t>Different features of trials (e.g. study design, types of chemotherapy used)</a:t>
            </a: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p:txBody>
      </p:sp>
      <p:sp>
        <p:nvSpPr>
          <p:cNvPr id="12" name="TextBox 11">
            <a:extLst>
              <a:ext uri="{FF2B5EF4-FFF2-40B4-BE49-F238E27FC236}">
                <a16:creationId xmlns:a16="http://schemas.microsoft.com/office/drawing/2014/main" id="{7711250B-C9C5-B6FF-1474-14EE0F35342B}"/>
              </a:ext>
            </a:extLst>
          </p:cNvPr>
          <p:cNvSpPr txBox="1"/>
          <p:nvPr/>
        </p:nvSpPr>
        <p:spPr>
          <a:xfrm>
            <a:off x="282037" y="9141329"/>
            <a:ext cx="11358307" cy="954107"/>
          </a:xfrm>
          <a:prstGeom prst="rect">
            <a:avLst/>
          </a:prstGeom>
          <a:noFill/>
        </p:spPr>
        <p:txBody>
          <a:bodyPr wrap="square" rtlCol="0">
            <a:spAutoFit/>
          </a:bodyPr>
          <a:lstStyle/>
          <a:p>
            <a:r>
              <a:rPr lang="en-GB" sz="1400" i="1" dirty="0"/>
              <a:t>*Assumption of exchangeability implies that the groups being compared across different studies are similar in all relevant aspects, apart from the treatments received. The patient populations should have comparable baseline characteristics, study settings should be consistent, and outcome measurements should be analogous. Ensuring exchangeability is crucial for valid and unbiased comparisons between treatments when direct head-to-head trials are not available.</a:t>
            </a:r>
          </a:p>
        </p:txBody>
      </p:sp>
      <p:grpSp>
        <p:nvGrpSpPr>
          <p:cNvPr id="13" name="Group 12">
            <a:extLst>
              <a:ext uri="{FF2B5EF4-FFF2-40B4-BE49-F238E27FC236}">
                <a16:creationId xmlns:a16="http://schemas.microsoft.com/office/drawing/2014/main" id="{7BE21CE9-A63E-1A24-5A07-23E1B7B9B070}"/>
              </a:ext>
            </a:extLst>
          </p:cNvPr>
          <p:cNvGrpSpPr/>
          <p:nvPr/>
        </p:nvGrpSpPr>
        <p:grpSpPr>
          <a:xfrm>
            <a:off x="1411451" y="5989175"/>
            <a:ext cx="9913507" cy="478616"/>
            <a:chOff x="1619681" y="5762584"/>
            <a:chExt cx="9913507" cy="478616"/>
          </a:xfrm>
        </p:grpSpPr>
        <p:sp>
          <p:nvSpPr>
            <p:cNvPr id="14" name="Rectangle: Rounded Corners 13" descr="Question to committee">
              <a:extLst>
                <a:ext uri="{FF2B5EF4-FFF2-40B4-BE49-F238E27FC236}">
                  <a16:creationId xmlns:a16="http://schemas.microsoft.com/office/drawing/2014/main" id="{436D7A23-AB41-EB37-76AC-AA45872CB2AE}"/>
                </a:ext>
              </a:extLst>
            </p:cNvPr>
            <p:cNvSpPr/>
            <p:nvPr/>
          </p:nvSpPr>
          <p:spPr>
            <a:xfrm>
              <a:off x="1818062" y="5902869"/>
              <a:ext cx="9715126" cy="338331"/>
            </a:xfrm>
            <a:prstGeom prst="round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pPr>
                <a:tabLst>
                  <a:tab pos="1790700" algn="l"/>
                </a:tabLst>
              </a:pPr>
              <a:r>
                <a:rPr lang="en-GB" dirty="0">
                  <a:solidFill>
                    <a:schemeClr val="tx1"/>
                  </a:solidFill>
                  <a:latin typeface="Arial" panose="020B0604020202020204" pitchFamily="34" charset="0"/>
                </a:rPr>
                <a:t>Are the results of the NMA acceptable given the level of heterogeneity between trials? </a:t>
              </a:r>
            </a:p>
          </p:txBody>
        </p:sp>
        <p:pic>
          <p:nvPicPr>
            <p:cNvPr id="17" name="Graphic 16">
              <a:extLst>
                <a:ext uri="{FF2B5EF4-FFF2-40B4-BE49-F238E27FC236}">
                  <a16:creationId xmlns:a16="http://schemas.microsoft.com/office/drawing/2014/main" id="{9D1AE0A2-FE6E-DEB5-4C68-198BAC57821F}"/>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619681" y="5762584"/>
              <a:ext cx="464974" cy="464974"/>
            </a:xfrm>
            <a:prstGeom prst="rect">
              <a:avLst/>
            </a:prstGeom>
          </p:spPr>
        </p:pic>
      </p:grpSp>
      <p:sp>
        <p:nvSpPr>
          <p:cNvPr id="18" name="Text Placeholder 4">
            <a:extLst>
              <a:ext uri="{FF2B5EF4-FFF2-40B4-BE49-F238E27FC236}">
                <a16:creationId xmlns:a16="http://schemas.microsoft.com/office/drawing/2014/main" id="{D452C4FA-ACD3-72AE-E540-D6AFE434E15D}"/>
              </a:ext>
            </a:extLst>
          </p:cNvPr>
          <p:cNvSpPr txBox="1">
            <a:spLocks/>
          </p:cNvSpPr>
          <p:nvPr/>
        </p:nvSpPr>
        <p:spPr>
          <a:xfrm>
            <a:off x="329662" y="6619477"/>
            <a:ext cx="11963400" cy="27844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CPS: combined positive score; ITC: indirect treatment comparison; NMA: network meta-analysis; PD-L1: Programmed Cell Death Ligand 1</a:t>
            </a:r>
          </a:p>
        </p:txBody>
      </p:sp>
      <p:sp>
        <p:nvSpPr>
          <p:cNvPr id="3" name="TextBox 2">
            <a:extLst>
              <a:ext uri="{FF2B5EF4-FFF2-40B4-BE49-F238E27FC236}">
                <a16:creationId xmlns:a16="http://schemas.microsoft.com/office/drawing/2014/main" id="{5A325560-BBF9-6D54-BBB9-1CC723438A50}"/>
              </a:ext>
            </a:extLst>
          </p:cNvPr>
          <p:cNvSpPr txBox="1"/>
          <p:nvPr/>
        </p:nvSpPr>
        <p:spPr>
          <a:xfrm>
            <a:off x="8673088" y="-1647"/>
            <a:ext cx="3518912" cy="307777"/>
          </a:xfrm>
          <a:prstGeom prst="rect">
            <a:avLst/>
          </a:prstGeom>
          <a:solidFill>
            <a:srgbClr val="FAF5F0"/>
          </a:solidFill>
        </p:spPr>
        <p:txBody>
          <a:bodyPr wrap="none" rtlCol="0">
            <a:spAutoFit/>
          </a:bodyPr>
          <a:lstStyle/>
          <a:p>
            <a:r>
              <a:rPr lang="en-GB" sz="1400" dirty="0"/>
              <a:t>*See </a:t>
            </a:r>
            <a:r>
              <a:rPr lang="en-GB" sz="1400" dirty="0">
                <a:hlinkClick r:id="rId7" action="ppaction://hlinksldjump"/>
              </a:rPr>
              <a:t>appendix</a:t>
            </a:r>
            <a:r>
              <a:rPr lang="en-GB" sz="1400" dirty="0"/>
              <a:t> for baseline characteristics</a:t>
            </a:r>
          </a:p>
        </p:txBody>
      </p:sp>
    </p:spTree>
    <p:extLst>
      <p:ext uri="{BB962C8B-B14F-4D97-AF65-F5344CB8AC3E}">
        <p14:creationId xmlns:p14="http://schemas.microsoft.com/office/powerpoint/2010/main" val="1216139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841437"/>
          </a:xfrm>
        </p:spPr>
        <p:txBody>
          <a:bodyPr>
            <a:normAutofit fontScale="90000"/>
          </a:bodyPr>
          <a:lstStyle/>
          <a:p>
            <a:r>
              <a:rPr lang="en-GB" sz="4000" dirty="0">
                <a:latin typeface="Arial" panose="020B0604020202020204" pitchFamily="34" charset="0"/>
                <a:cs typeface="Arial" panose="020B0604020202020204" pitchFamily="34" charset="0"/>
              </a:rPr>
              <a:t>Zolbetuximab with chemotherapy for untreated CLDN18.2-positive HER2-negative unresectable advanced gastric or gastro-oesophageal junction adenocarcinoma</a:t>
            </a:r>
            <a:endParaRPr lang="en-GB" dirty="0"/>
          </a:p>
        </p:txBody>
      </p:sp>
      <p:sp>
        <p:nvSpPr>
          <p:cNvPr id="3" name="Guide with 'background' selected">
            <a:extLst>
              <a:ext uri="{FF2B5EF4-FFF2-40B4-BE49-F238E27FC236}">
                <a16:creationId xmlns:a16="http://schemas.microsoft.com/office/drawing/2014/main" id="{B2CE1EC4-9D1A-A984-B594-1C7354CFC7A5}"/>
              </a:ext>
            </a:extLst>
          </p:cNvPr>
          <p:cNvSpPr>
            <a:spLocks noGrp="1"/>
          </p:cNvSpPr>
          <p:nvPr>
            <p:ph type="subTitle" idx="1"/>
          </p:nvPr>
        </p:nvSpPr>
        <p:spPr>
          <a:xfrm>
            <a:off x="724988" y="2556558"/>
            <a:ext cx="11136812" cy="2295997"/>
          </a:xfrm>
        </p:spPr>
        <p:txBody>
          <a:bodyPr>
            <a:noAutofit/>
          </a:bodyPr>
          <a:lstStyle/>
          <a:p>
            <a:pPr marL="457200" indent="-457200">
              <a:buSzPts val="2400"/>
              <a:buFont typeface="Wingdings" pitchFamily="2" charset="2"/>
              <a:buChar char="q"/>
            </a:pPr>
            <a:r>
              <a:rPr lang="en-GB" sz="2800" dirty="0"/>
              <a:t> Background and key issues</a:t>
            </a:r>
          </a:p>
          <a:p>
            <a:pPr marL="457200" indent="-457200">
              <a:buSzPts val="2200"/>
              <a:buFont typeface="Wingdings" pitchFamily="2" charset="2"/>
              <a:buChar char="q"/>
            </a:pPr>
            <a:r>
              <a:rPr lang="en-GB" sz="2800" dirty="0"/>
              <a:t> Clinical effectiveness</a:t>
            </a:r>
          </a:p>
          <a:p>
            <a:pPr marL="457200" indent="-457200">
              <a:buSzPts val="2200"/>
              <a:buFont typeface="Wingdings" pitchFamily="2" charset="2"/>
              <a:buChar char="ü"/>
            </a:pPr>
            <a:r>
              <a:rPr lang="en-GB" sz="2800" b="1" dirty="0"/>
              <a:t> Modelling and cost effectiveness</a:t>
            </a:r>
            <a:endParaRPr lang="en-GB" sz="2800" dirty="0"/>
          </a:p>
          <a:p>
            <a:pPr marL="457200" indent="-457200">
              <a:buSzPts val="2000"/>
              <a:buFont typeface="Wingdings" pitchFamily="2" charset="2"/>
              <a:buChar char="q"/>
            </a:pPr>
            <a:r>
              <a:rPr lang="en-GB" sz="2800" dirty="0"/>
              <a:t> Summary</a:t>
            </a:r>
          </a:p>
          <a:p>
            <a:endParaRPr lang="en-GB" sz="2800" dirty="0"/>
          </a:p>
        </p:txBody>
      </p:sp>
    </p:spTree>
    <p:extLst>
      <p:ext uri="{BB962C8B-B14F-4D97-AF65-F5344CB8AC3E}">
        <p14:creationId xmlns:p14="http://schemas.microsoft.com/office/powerpoint/2010/main" val="615957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6C8D872-CAA7-D3AA-95D3-FDDDCA42A22B}"/>
              </a:ext>
            </a:extLst>
          </p:cNvPr>
          <p:cNvSpPr/>
          <p:nvPr/>
        </p:nvSpPr>
        <p:spPr>
          <a:xfrm>
            <a:off x="466724" y="659925"/>
            <a:ext cx="11488291" cy="313488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itle 16">
            <a:extLst>
              <a:ext uri="{FF2B5EF4-FFF2-40B4-BE49-F238E27FC236}">
                <a16:creationId xmlns:a16="http://schemas.microsoft.com/office/drawing/2014/main" id="{A54012EF-38D3-A5A1-0454-EE063676FD2F}"/>
              </a:ext>
            </a:extLst>
          </p:cNvPr>
          <p:cNvSpPr>
            <a:spLocks noGrp="1"/>
          </p:cNvSpPr>
          <p:nvPr>
            <p:ph type="title"/>
          </p:nvPr>
        </p:nvSpPr>
        <p:spPr/>
        <p:txBody>
          <a:bodyPr>
            <a:normAutofit fontScale="90000"/>
          </a:bodyPr>
          <a:lstStyle/>
          <a:p>
            <a:r>
              <a:rPr lang="en-GB" dirty="0"/>
              <a:t>Company’s model overview</a:t>
            </a:r>
            <a:br>
              <a:rPr lang="en-GB" dirty="0"/>
            </a:br>
            <a:endParaRPr lang="en-GB" dirty="0"/>
          </a:p>
        </p:txBody>
      </p:sp>
      <p:sp>
        <p:nvSpPr>
          <p:cNvPr id="15" name="TextBox 14">
            <a:extLst>
              <a:ext uri="{FF2B5EF4-FFF2-40B4-BE49-F238E27FC236}">
                <a16:creationId xmlns:a16="http://schemas.microsoft.com/office/drawing/2014/main" id="{86B34F39-8E6E-4E58-8B3F-ADD14547DEFF}"/>
              </a:ext>
            </a:extLst>
          </p:cNvPr>
          <p:cNvSpPr txBox="1"/>
          <p:nvPr/>
        </p:nvSpPr>
        <p:spPr>
          <a:xfrm>
            <a:off x="466724" y="659925"/>
            <a:ext cx="8804013" cy="353943"/>
          </a:xfrm>
          <a:prstGeom prst="rect">
            <a:avLst/>
          </a:prstGeom>
          <a:noFill/>
        </p:spPr>
        <p:txBody>
          <a:bodyPr wrap="none" rtlCol="0">
            <a:spAutoFit/>
          </a:bodyPr>
          <a:lstStyle/>
          <a:p>
            <a:r>
              <a:rPr lang="en-GB" sz="1700" b="1" dirty="0">
                <a:latin typeface="Arial" panose="020B0604020202020204" pitchFamily="34" charset="0"/>
              </a:rPr>
              <a:t>Model structure: </a:t>
            </a:r>
            <a:r>
              <a:rPr lang="en-GB" sz="1700" dirty="0">
                <a:latin typeface="Arial" panose="020B0604020202020204" pitchFamily="34" charset="0"/>
              </a:rPr>
              <a:t>3-state partitioned survival model, with mutually exclusive health states</a:t>
            </a:r>
          </a:p>
        </p:txBody>
      </p:sp>
      <p:sp>
        <p:nvSpPr>
          <p:cNvPr id="4" name="TextBox 3">
            <a:extLst>
              <a:ext uri="{FF2B5EF4-FFF2-40B4-BE49-F238E27FC236}">
                <a16:creationId xmlns:a16="http://schemas.microsoft.com/office/drawing/2014/main" id="{0565713C-485C-40EC-961C-1FD48E3667B5}"/>
              </a:ext>
            </a:extLst>
          </p:cNvPr>
          <p:cNvSpPr txBox="1"/>
          <p:nvPr/>
        </p:nvSpPr>
        <p:spPr>
          <a:xfrm>
            <a:off x="4152900" y="919319"/>
            <a:ext cx="7802115" cy="2970044"/>
          </a:xfrm>
          <a:prstGeom prst="rect">
            <a:avLst/>
          </a:prstGeom>
          <a:noFill/>
        </p:spPr>
        <p:txBody>
          <a:bodyPr wrap="square" rtlCol="0">
            <a:spAutoFit/>
          </a:bodyPr>
          <a:lstStyle/>
          <a:p>
            <a:pPr marL="285750" indent="-285750">
              <a:buFont typeface="Arial" panose="020B0604020202020204" pitchFamily="34" charset="0"/>
              <a:buChar char="•"/>
            </a:pPr>
            <a:r>
              <a:rPr lang="en-GB" sz="1700" dirty="0">
                <a:latin typeface="Arial" panose="020B0604020202020204" pitchFamily="34" charset="0"/>
              </a:rPr>
              <a:t>Technology affects </a:t>
            </a:r>
            <a:r>
              <a:rPr lang="en-GB" sz="1700" b="1" dirty="0">
                <a:latin typeface="Arial" panose="020B0604020202020204" pitchFamily="34" charset="0"/>
              </a:rPr>
              <a:t>costs</a:t>
            </a:r>
            <a:r>
              <a:rPr lang="en-GB" sz="1700" dirty="0">
                <a:latin typeface="Arial" panose="020B0604020202020204" pitchFamily="34" charset="0"/>
              </a:rPr>
              <a:t> by:</a:t>
            </a:r>
          </a:p>
          <a:p>
            <a:pPr marL="285750" indent="-285750">
              <a:buFont typeface="Arial" panose="020B0604020202020204" pitchFamily="34" charset="0"/>
              <a:buChar char="•"/>
            </a:pPr>
            <a:r>
              <a:rPr lang="en-GB" sz="1700" dirty="0">
                <a:latin typeface="Arial" panose="020B0604020202020204" pitchFamily="34" charset="0"/>
              </a:rPr>
              <a:t>Higher drug acquisition costs compared with chemotherapy</a:t>
            </a:r>
          </a:p>
          <a:p>
            <a:pPr marL="285750" indent="-285750">
              <a:buFont typeface="Arial" panose="020B0604020202020204" pitchFamily="34" charset="0"/>
              <a:buChar char="•"/>
            </a:pPr>
            <a:r>
              <a:rPr lang="en-GB" sz="1700" dirty="0">
                <a:latin typeface="Arial" panose="020B0604020202020204" pitchFamily="34" charset="0"/>
              </a:rPr>
              <a:t>Need for CLDN18.2 testing (£176 per CLDN18.2-positive case; £74 per person tested)</a:t>
            </a:r>
          </a:p>
          <a:p>
            <a:endParaRPr lang="en-GB" sz="1700" dirty="0">
              <a:latin typeface="Arial" panose="020B0604020202020204" pitchFamily="34" charset="0"/>
            </a:endParaRPr>
          </a:p>
          <a:p>
            <a:pPr marL="285750" indent="-285750">
              <a:buFont typeface="Arial" panose="020B0604020202020204" pitchFamily="34" charset="0"/>
              <a:buChar char="•"/>
            </a:pPr>
            <a:r>
              <a:rPr lang="en-GB" sz="1700" dirty="0">
                <a:latin typeface="Arial" panose="020B0604020202020204" pitchFamily="34" charset="0"/>
              </a:rPr>
              <a:t>Technology affects </a:t>
            </a:r>
            <a:r>
              <a:rPr lang="en-GB" sz="1700" b="1" dirty="0">
                <a:latin typeface="Arial" panose="020B0604020202020204" pitchFamily="34" charset="0"/>
              </a:rPr>
              <a:t>QALYs</a:t>
            </a:r>
            <a:r>
              <a:rPr lang="en-GB" sz="1700" dirty="0">
                <a:latin typeface="Arial" panose="020B0604020202020204" pitchFamily="34" charset="0"/>
              </a:rPr>
              <a:t> by:</a:t>
            </a:r>
          </a:p>
          <a:p>
            <a:pPr marL="285750" indent="-285750">
              <a:buFont typeface="Arial" panose="020B0604020202020204" pitchFamily="34" charset="0"/>
              <a:buChar char="•"/>
            </a:pPr>
            <a:r>
              <a:rPr lang="en-GB" sz="1700" dirty="0">
                <a:latin typeface="Arial" panose="020B0604020202020204" pitchFamily="34" charset="0"/>
              </a:rPr>
              <a:t>Increased survival in progression-free and overall survival health states</a:t>
            </a:r>
          </a:p>
          <a:p>
            <a:endParaRPr lang="en-GB" sz="1700" dirty="0">
              <a:latin typeface="Arial" panose="020B0604020202020204" pitchFamily="34" charset="0"/>
            </a:endParaRPr>
          </a:p>
          <a:p>
            <a:pPr marL="285750" indent="-285750">
              <a:buFont typeface="Arial" panose="020B0604020202020204" pitchFamily="34" charset="0"/>
              <a:buChar char="•"/>
            </a:pPr>
            <a:r>
              <a:rPr lang="en-GB" sz="1700" dirty="0">
                <a:latin typeface="Arial" panose="020B0604020202020204" pitchFamily="34" charset="0"/>
              </a:rPr>
              <a:t>Assumptions with greatest ICER effect in one-way sensitivity analysis:</a:t>
            </a:r>
          </a:p>
          <a:p>
            <a:pPr marL="285750" indent="-285750">
              <a:buFont typeface="Arial" panose="020B0604020202020204" pitchFamily="34" charset="0"/>
              <a:buChar char="•"/>
            </a:pPr>
            <a:r>
              <a:rPr lang="en-GB" sz="1700" dirty="0">
                <a:latin typeface="Arial" panose="020B0604020202020204" pitchFamily="34" charset="0"/>
              </a:rPr>
              <a:t>Pre- and post-progression management costs of the condition</a:t>
            </a:r>
          </a:p>
          <a:p>
            <a:pPr marL="285750" indent="-285750">
              <a:buFont typeface="Arial" panose="020B0604020202020204" pitchFamily="34" charset="0"/>
              <a:buChar char="•"/>
            </a:pPr>
            <a:r>
              <a:rPr lang="en-GB" sz="1700" dirty="0">
                <a:latin typeface="Arial" panose="020B0604020202020204" pitchFamily="34" charset="0"/>
              </a:rPr>
              <a:t>Pre- and post-progression utility values</a:t>
            </a:r>
          </a:p>
        </p:txBody>
      </p:sp>
      <p:pic>
        <p:nvPicPr>
          <p:cNvPr id="2" name="Picture 1" descr="Shape&#10;&#10;Description automatically generated with medium confidence">
            <a:extLst>
              <a:ext uri="{FF2B5EF4-FFF2-40B4-BE49-F238E27FC236}">
                <a16:creationId xmlns:a16="http://schemas.microsoft.com/office/drawing/2014/main" id="{B4936A1F-BFAE-1AE8-F4A6-2A6C737A706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0135" y="1227875"/>
            <a:ext cx="3472659" cy="1970162"/>
          </a:xfrm>
          <a:prstGeom prst="rect">
            <a:avLst/>
          </a:prstGeom>
          <a:noFill/>
          <a:ln>
            <a:noFill/>
          </a:ln>
        </p:spPr>
      </p:pic>
      <p:sp>
        <p:nvSpPr>
          <p:cNvPr id="3" name="Text Placeholder 4">
            <a:extLst>
              <a:ext uri="{FF2B5EF4-FFF2-40B4-BE49-F238E27FC236}">
                <a16:creationId xmlns:a16="http://schemas.microsoft.com/office/drawing/2014/main" id="{EB9FD153-58E3-869D-035D-5812BCC7EA3C}"/>
              </a:ext>
            </a:extLst>
          </p:cNvPr>
          <p:cNvSpPr txBox="1">
            <a:spLocks/>
          </p:cNvSpPr>
          <p:nvPr/>
        </p:nvSpPr>
        <p:spPr>
          <a:xfrm>
            <a:off x="1145188" y="6504114"/>
            <a:ext cx="10809827" cy="22984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CLDN18.2: Claudin 18.2; ICER: incremental cost-effectiveness ratio</a:t>
            </a:r>
          </a:p>
        </p:txBody>
      </p:sp>
      <p:graphicFrame>
        <p:nvGraphicFramePr>
          <p:cNvPr id="7" name="Table 6">
            <a:extLst>
              <a:ext uri="{FF2B5EF4-FFF2-40B4-BE49-F238E27FC236}">
                <a16:creationId xmlns:a16="http://schemas.microsoft.com/office/drawing/2014/main" id="{985F8348-3A16-BFE9-286C-2AF57414A7F1}"/>
              </a:ext>
            </a:extLst>
          </p:cNvPr>
          <p:cNvGraphicFramePr>
            <a:graphicFrameLocks noGrp="1"/>
          </p:cNvGraphicFramePr>
          <p:nvPr/>
        </p:nvGraphicFramePr>
        <p:xfrm>
          <a:off x="753992" y="3850355"/>
          <a:ext cx="10676248" cy="1112520"/>
        </p:xfrm>
        <a:graphic>
          <a:graphicData uri="http://schemas.openxmlformats.org/drawingml/2006/table">
            <a:tbl>
              <a:tblPr firstRow="1" bandRow="1">
                <a:tableStyleId>{5DA37D80-6434-44D0-A028-1B22A696006F}</a:tableStyleId>
              </a:tblPr>
              <a:tblGrid>
                <a:gridCol w="1155058">
                  <a:extLst>
                    <a:ext uri="{9D8B030D-6E8A-4147-A177-3AD203B41FA5}">
                      <a16:colId xmlns:a16="http://schemas.microsoft.com/office/drawing/2014/main" val="1054755407"/>
                    </a:ext>
                  </a:extLst>
                </a:gridCol>
                <a:gridCol w="4469130">
                  <a:extLst>
                    <a:ext uri="{9D8B030D-6E8A-4147-A177-3AD203B41FA5}">
                      <a16:colId xmlns:a16="http://schemas.microsoft.com/office/drawing/2014/main" val="1070950804"/>
                    </a:ext>
                  </a:extLst>
                </a:gridCol>
                <a:gridCol w="1806893">
                  <a:extLst>
                    <a:ext uri="{9D8B030D-6E8A-4147-A177-3AD203B41FA5}">
                      <a16:colId xmlns:a16="http://schemas.microsoft.com/office/drawing/2014/main" val="2986263594"/>
                    </a:ext>
                  </a:extLst>
                </a:gridCol>
                <a:gridCol w="3245167">
                  <a:extLst>
                    <a:ext uri="{9D8B030D-6E8A-4147-A177-3AD203B41FA5}">
                      <a16:colId xmlns:a16="http://schemas.microsoft.com/office/drawing/2014/main" val="3388999429"/>
                    </a:ext>
                  </a:extLst>
                </a:gridCol>
              </a:tblGrid>
              <a:tr h="370840">
                <a:tc>
                  <a:txBody>
                    <a:bodyPr/>
                    <a:lstStyle/>
                    <a:p>
                      <a:pPr algn="ctr"/>
                      <a:r>
                        <a:rPr lang="en-GB" sz="1600" dirty="0"/>
                        <a:t>Analysis</a:t>
                      </a:r>
                    </a:p>
                  </a:txBody>
                  <a:tcPr/>
                </a:tc>
                <a:tc>
                  <a:txBody>
                    <a:bodyPr/>
                    <a:lstStyle/>
                    <a:p>
                      <a:pPr algn="ctr"/>
                      <a:r>
                        <a:rPr lang="en-GB" sz="1600" dirty="0"/>
                        <a:t>Comparison</a:t>
                      </a:r>
                    </a:p>
                  </a:txBody>
                  <a:tcPr/>
                </a:tc>
                <a:tc>
                  <a:txBody>
                    <a:bodyPr/>
                    <a:lstStyle/>
                    <a:p>
                      <a:pPr algn="ctr"/>
                      <a:r>
                        <a:rPr lang="en-GB" sz="1600" dirty="0"/>
                        <a:t>Company</a:t>
                      </a:r>
                    </a:p>
                  </a:txBody>
                  <a:tcPr/>
                </a:tc>
                <a:tc>
                  <a:txBody>
                    <a:bodyPr/>
                    <a:lstStyle/>
                    <a:p>
                      <a:pPr algn="ctr"/>
                      <a:r>
                        <a:rPr lang="en-GB" sz="1600" dirty="0"/>
                        <a:t>EAG</a:t>
                      </a:r>
                    </a:p>
                  </a:txBody>
                  <a:tcPr/>
                </a:tc>
                <a:extLst>
                  <a:ext uri="{0D108BD9-81ED-4DB2-BD59-A6C34878D82A}">
                    <a16:rowId xmlns:a16="http://schemas.microsoft.com/office/drawing/2014/main" val="3658197748"/>
                  </a:ext>
                </a:extLst>
              </a:tr>
              <a:tr h="370840">
                <a:tc>
                  <a:txBody>
                    <a:bodyPr/>
                    <a:lstStyle/>
                    <a:p>
                      <a:pPr algn="ctr"/>
                      <a:r>
                        <a:rPr lang="en-GB" sz="1600" dirty="0"/>
                        <a:t>Primary</a:t>
                      </a:r>
                    </a:p>
                  </a:txBody>
                  <a:tcPr/>
                </a:tc>
                <a:tc>
                  <a:txBody>
                    <a:bodyPr/>
                    <a:lstStyle/>
                    <a:p>
                      <a:pPr algn="ctr"/>
                      <a:r>
                        <a:rPr lang="en-GB" sz="1600" dirty="0"/>
                        <a:t>Chemotherapy</a:t>
                      </a:r>
                    </a:p>
                  </a:txBody>
                  <a:tcPr/>
                </a:tc>
                <a:tc>
                  <a:txBody>
                    <a:bodyPr/>
                    <a:lstStyle/>
                    <a:p>
                      <a:pPr algn="ctr"/>
                      <a:r>
                        <a:rPr lang="en-GB" sz="1600" dirty="0"/>
                        <a:t>Whole population</a:t>
                      </a:r>
                    </a:p>
                  </a:txBody>
                  <a:tcPr/>
                </a:tc>
                <a:tc>
                  <a:txBody>
                    <a:bodyPr/>
                    <a:lstStyle/>
                    <a:p>
                      <a:pPr algn="ctr"/>
                      <a:r>
                        <a:rPr lang="en-GB" sz="1600" kern="1200" dirty="0">
                          <a:solidFill>
                            <a:schemeClr val="dk1"/>
                          </a:solidFill>
                          <a:effectLst/>
                        </a:rPr>
                        <a:t>CPS &lt;5 gastric and GEJ</a:t>
                      </a:r>
                      <a:endParaRPr lang="en-GB" sz="1600" dirty="0"/>
                    </a:p>
                  </a:txBody>
                  <a:tcPr/>
                </a:tc>
                <a:extLst>
                  <a:ext uri="{0D108BD9-81ED-4DB2-BD59-A6C34878D82A}">
                    <a16:rowId xmlns:a16="http://schemas.microsoft.com/office/drawing/2014/main" val="1433545256"/>
                  </a:ext>
                </a:extLst>
              </a:tr>
              <a:tr h="370840">
                <a:tc>
                  <a:txBody>
                    <a:bodyPr/>
                    <a:lstStyle/>
                    <a:p>
                      <a:pPr algn="ctr"/>
                      <a:r>
                        <a:rPr lang="en-GB" sz="1600" dirty="0"/>
                        <a:t>Secondary</a:t>
                      </a:r>
                    </a:p>
                  </a:txBody>
                  <a:tcPr/>
                </a:tc>
                <a:tc>
                  <a:txBody>
                    <a:bodyPr/>
                    <a:lstStyle/>
                    <a:p>
                      <a:pPr algn="ctr"/>
                      <a:r>
                        <a:rPr lang="en-GB" sz="1600" dirty="0"/>
                        <a:t>Chemotherapy and nivolumab + chemotherapy</a:t>
                      </a:r>
                    </a:p>
                  </a:txBody>
                  <a:tcPr/>
                </a:tc>
                <a:tc>
                  <a:txBody>
                    <a:bodyPr/>
                    <a:lstStyle/>
                    <a:p>
                      <a:pPr algn="ctr"/>
                      <a:r>
                        <a:rPr lang="en-GB" sz="1600" kern="1200" dirty="0">
                          <a:solidFill>
                            <a:schemeClr val="dk1"/>
                          </a:solidFill>
                          <a:effectLst/>
                        </a:rPr>
                        <a:t>PD-L1 CPS </a:t>
                      </a:r>
                      <a:r>
                        <a:rPr lang="en-GB" sz="1600" u="sng" kern="1200" dirty="0">
                          <a:solidFill>
                            <a:schemeClr val="dk1"/>
                          </a:solidFill>
                          <a:effectLst/>
                        </a:rPr>
                        <a:t>&gt;</a:t>
                      </a:r>
                      <a:r>
                        <a:rPr lang="en-GB" sz="1600" kern="1200" dirty="0">
                          <a:solidFill>
                            <a:schemeClr val="dk1"/>
                          </a:solidFill>
                          <a:effectLst/>
                        </a:rPr>
                        <a:t>5</a:t>
                      </a:r>
                      <a:endParaRPr lang="en-GB" sz="1600" dirty="0"/>
                    </a:p>
                  </a:txBody>
                  <a:tcPr/>
                </a:tc>
                <a:tc>
                  <a:txBody>
                    <a:bodyPr/>
                    <a:lstStyle/>
                    <a:p>
                      <a:pPr algn="ctr"/>
                      <a:r>
                        <a:rPr lang="en-GB" sz="1600" kern="1200" dirty="0">
                          <a:solidFill>
                            <a:schemeClr val="dk1"/>
                          </a:solidFill>
                          <a:effectLst/>
                        </a:rPr>
                        <a:t>CPS </a:t>
                      </a:r>
                      <a:r>
                        <a:rPr lang="en-GB" sz="1600" u="sng" kern="1200" dirty="0">
                          <a:solidFill>
                            <a:schemeClr val="dk1"/>
                          </a:solidFill>
                          <a:effectLst/>
                        </a:rPr>
                        <a:t>&gt;</a:t>
                      </a:r>
                      <a:r>
                        <a:rPr lang="en-GB" sz="1600" kern="1200" dirty="0">
                          <a:solidFill>
                            <a:schemeClr val="dk1"/>
                          </a:solidFill>
                          <a:effectLst/>
                        </a:rPr>
                        <a:t>5 and &lt;10 gastric and GEJ</a:t>
                      </a:r>
                      <a:endParaRPr lang="en-GB" sz="1600" dirty="0"/>
                    </a:p>
                  </a:txBody>
                  <a:tcPr/>
                </a:tc>
                <a:extLst>
                  <a:ext uri="{0D108BD9-81ED-4DB2-BD59-A6C34878D82A}">
                    <a16:rowId xmlns:a16="http://schemas.microsoft.com/office/drawing/2014/main" val="2218241762"/>
                  </a:ext>
                </a:extLst>
              </a:tr>
            </a:tbl>
          </a:graphicData>
        </a:graphic>
      </p:graphicFrame>
      <p:graphicFrame>
        <p:nvGraphicFramePr>
          <p:cNvPr id="9" name="Table 8">
            <a:extLst>
              <a:ext uri="{FF2B5EF4-FFF2-40B4-BE49-F238E27FC236}">
                <a16:creationId xmlns:a16="http://schemas.microsoft.com/office/drawing/2014/main" id="{36DBDA91-EFD5-80A3-0886-131DBAB94046}"/>
              </a:ext>
            </a:extLst>
          </p:cNvPr>
          <p:cNvGraphicFramePr>
            <a:graphicFrameLocks noGrp="1"/>
          </p:cNvGraphicFramePr>
          <p:nvPr/>
        </p:nvGraphicFramePr>
        <p:xfrm>
          <a:off x="1627315" y="5018417"/>
          <a:ext cx="8929601" cy="1376680"/>
        </p:xfrm>
        <a:graphic>
          <a:graphicData uri="http://schemas.openxmlformats.org/drawingml/2006/table">
            <a:tbl>
              <a:tblPr firstRow="1" bandRow="1">
                <a:tableStyleId>{0E3FDE45-AF77-4B5C-9715-49D594BDF05E}</a:tableStyleId>
              </a:tblPr>
              <a:tblGrid>
                <a:gridCol w="3005051">
                  <a:extLst>
                    <a:ext uri="{9D8B030D-6E8A-4147-A177-3AD203B41FA5}">
                      <a16:colId xmlns:a16="http://schemas.microsoft.com/office/drawing/2014/main" val="3433735120"/>
                    </a:ext>
                  </a:extLst>
                </a:gridCol>
                <a:gridCol w="5924550">
                  <a:extLst>
                    <a:ext uri="{9D8B030D-6E8A-4147-A177-3AD203B41FA5}">
                      <a16:colId xmlns:a16="http://schemas.microsoft.com/office/drawing/2014/main" val="1059331758"/>
                    </a:ext>
                  </a:extLst>
                </a:gridCol>
              </a:tblGrid>
              <a:tr h="370840">
                <a:tc>
                  <a:txBody>
                    <a:bodyPr/>
                    <a:lstStyle/>
                    <a:p>
                      <a:r>
                        <a:rPr lang="en-GB" sz="1600" dirty="0"/>
                        <a:t>Treatment</a:t>
                      </a:r>
                    </a:p>
                  </a:txBody>
                  <a:tcPr/>
                </a:tc>
                <a:tc>
                  <a:txBody>
                    <a:bodyPr/>
                    <a:lstStyle/>
                    <a:p>
                      <a:r>
                        <a:rPr lang="en-GB" sz="1600" dirty="0"/>
                        <a:t>Efficacy source</a:t>
                      </a:r>
                    </a:p>
                  </a:txBody>
                  <a:tcPr/>
                </a:tc>
                <a:extLst>
                  <a:ext uri="{0D108BD9-81ED-4DB2-BD59-A6C34878D82A}">
                    <a16:rowId xmlns:a16="http://schemas.microsoft.com/office/drawing/2014/main" val="111616028"/>
                  </a:ext>
                </a:extLst>
              </a:tr>
              <a:tr h="0">
                <a:tc>
                  <a:txBody>
                    <a:bodyPr/>
                    <a:lstStyle/>
                    <a:p>
                      <a:r>
                        <a:rPr lang="en-GB" sz="1600" dirty="0"/>
                        <a:t>Zolbetuximab + chemotherapy</a:t>
                      </a:r>
                    </a:p>
                  </a:txBody>
                  <a:tcPr/>
                </a:tc>
                <a:tc>
                  <a:txBody>
                    <a:bodyPr/>
                    <a:lstStyle/>
                    <a:p>
                      <a:r>
                        <a:rPr lang="en-GB" sz="1600" dirty="0"/>
                        <a:t>ITT from SPOTLIGHT (FOLFOX) and GLOW (CAPOX)</a:t>
                      </a:r>
                    </a:p>
                  </a:txBody>
                  <a:tcPr/>
                </a:tc>
                <a:extLst>
                  <a:ext uri="{0D108BD9-81ED-4DB2-BD59-A6C34878D82A}">
                    <a16:rowId xmlns:a16="http://schemas.microsoft.com/office/drawing/2014/main" val="266536291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Nivolumab + chemotherapy</a:t>
                      </a:r>
                    </a:p>
                  </a:txBody>
                  <a:tcPr/>
                </a:tc>
                <a:tc>
                  <a:txBody>
                    <a:bodyPr/>
                    <a:lstStyle/>
                    <a:p>
                      <a:r>
                        <a:rPr lang="en-GB" sz="1600" dirty="0"/>
                        <a:t>CheckMate 649, CPS ≥5 subgroup (FOLFOX and CAPOX)</a:t>
                      </a:r>
                    </a:p>
                  </a:txBody>
                  <a:tcPr/>
                </a:tc>
                <a:extLst>
                  <a:ext uri="{0D108BD9-81ED-4DB2-BD59-A6C34878D82A}">
                    <a16:rowId xmlns:a16="http://schemas.microsoft.com/office/drawing/2014/main" val="186544635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Chemotherapy</a:t>
                      </a:r>
                    </a:p>
                  </a:txBody>
                  <a:tcPr/>
                </a:tc>
                <a:tc>
                  <a:txBody>
                    <a:bodyPr/>
                    <a:lstStyle/>
                    <a:p>
                      <a:r>
                        <a:rPr lang="en-GB" sz="1600" dirty="0"/>
                        <a:t>Pooling SPOTLIGHT, GLOW, CheckMate 649 CPS ≥5</a:t>
                      </a:r>
                    </a:p>
                  </a:txBody>
                  <a:tcPr/>
                </a:tc>
                <a:extLst>
                  <a:ext uri="{0D108BD9-81ED-4DB2-BD59-A6C34878D82A}">
                    <a16:rowId xmlns:a16="http://schemas.microsoft.com/office/drawing/2014/main" val="2508921713"/>
                  </a:ext>
                </a:extLst>
              </a:tr>
            </a:tbl>
          </a:graphicData>
        </a:graphic>
      </p:graphicFrame>
    </p:spTree>
    <p:extLst>
      <p:ext uri="{BB962C8B-B14F-4D97-AF65-F5344CB8AC3E}">
        <p14:creationId xmlns:p14="http://schemas.microsoft.com/office/powerpoint/2010/main" val="1130940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Technology] for treating [condition] (IDxxxx)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992077"/>
          </a:xfrm>
        </p:spPr>
        <p:txBody>
          <a:bodyPr>
            <a:normAutofit fontScale="90000"/>
          </a:bodyPr>
          <a:lstStyle/>
          <a:p>
            <a:r>
              <a:rPr lang="en-GB" sz="4000" dirty="0">
                <a:latin typeface="Arial" panose="020B0604020202020204" pitchFamily="34" charset="0"/>
                <a:cs typeface="Arial" panose="020B0604020202020204" pitchFamily="34" charset="0"/>
              </a:rPr>
              <a:t>Zolbetuximab with chemotherapy for untreated CLDN18.2-positive HER2-negative unresectable advanced gastric or gastro-oesophageal junction adenocarcinoma</a:t>
            </a:r>
            <a:endParaRPr lang="en-GB" dirty="0"/>
          </a:p>
        </p:txBody>
      </p:sp>
      <p:sp>
        <p:nvSpPr>
          <p:cNvPr id="3" name="Guide with 'background' selected">
            <a:extLst>
              <a:ext uri="{FF2B5EF4-FFF2-40B4-BE49-F238E27FC236}">
                <a16:creationId xmlns:a16="http://schemas.microsoft.com/office/drawing/2014/main" id="{B2CE1EC4-9D1A-A984-B594-1C7354CFC7A5}"/>
              </a:ext>
            </a:extLst>
          </p:cNvPr>
          <p:cNvSpPr>
            <a:spLocks noGrp="1"/>
          </p:cNvSpPr>
          <p:nvPr>
            <p:ph type="subTitle" idx="1"/>
          </p:nvPr>
        </p:nvSpPr>
        <p:spPr>
          <a:xfrm>
            <a:off x="724988" y="2520344"/>
            <a:ext cx="10026139" cy="2875457"/>
          </a:xfrm>
        </p:spPr>
        <p:txBody>
          <a:bodyPr>
            <a:noAutofit/>
          </a:bodyPr>
          <a:lstStyle/>
          <a:p>
            <a:pPr marL="457200" indent="-457200">
              <a:buSzPts val="2400"/>
              <a:buFont typeface="Wingdings" pitchFamily="2" charset="2"/>
              <a:buChar char="ü"/>
            </a:pPr>
            <a:r>
              <a:rPr lang="en-GB" sz="2800" dirty="0"/>
              <a:t> </a:t>
            </a:r>
            <a:r>
              <a:rPr lang="en-GB" sz="2800" b="1" dirty="0"/>
              <a:t>Background and key issues</a:t>
            </a:r>
          </a:p>
          <a:p>
            <a:pPr marL="457200" indent="-457200">
              <a:buSzPts val="2200"/>
              <a:buFont typeface="Wingdings" pitchFamily="2" charset="2"/>
              <a:buChar char="q"/>
            </a:pPr>
            <a:r>
              <a:rPr lang="en-GB" sz="2800" dirty="0"/>
              <a:t> Clinical effectiveness</a:t>
            </a:r>
          </a:p>
          <a:p>
            <a:pPr marL="457200" indent="-457200">
              <a:buSzPts val="2200"/>
              <a:buFont typeface="Wingdings" pitchFamily="2" charset="2"/>
              <a:buChar char="q"/>
            </a:pPr>
            <a:r>
              <a:rPr lang="en-GB" sz="2800" dirty="0"/>
              <a:t> Modelling and cost effectiveness</a:t>
            </a:r>
          </a:p>
          <a:p>
            <a:pPr marL="457200" indent="-457200">
              <a:buSzPts val="2000"/>
              <a:buFont typeface="Wingdings" pitchFamily="2" charset="2"/>
              <a:buChar char="q"/>
            </a:pPr>
            <a:r>
              <a:rPr lang="en-GB" sz="2800" dirty="0"/>
              <a:t>Summary</a:t>
            </a:r>
          </a:p>
          <a:p>
            <a:endParaRPr lang="en-GB" sz="2800" dirty="0"/>
          </a:p>
        </p:txBody>
      </p:sp>
    </p:spTree>
    <p:extLst>
      <p:ext uri="{BB962C8B-B14F-4D97-AF65-F5344CB8AC3E}">
        <p14:creationId xmlns:p14="http://schemas.microsoft.com/office/powerpoint/2010/main" val="3436929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p:txBody>
          <a:bodyPr>
            <a:normAutofit fontScale="90000"/>
          </a:bodyPr>
          <a:lstStyle/>
          <a:p>
            <a:r>
              <a:rPr lang="en-GB" dirty="0">
                <a:hlinkClick r:id="rId3" action="ppaction://hlinksldjump"/>
              </a:rPr>
              <a:t>Key issue </a:t>
            </a:r>
            <a:r>
              <a:rPr lang="en-GB" dirty="0"/>
              <a:t>5: Uncertainty on including CheckMate 649 to estimate chemotherapy outcomes (1)</a:t>
            </a:r>
          </a:p>
        </p:txBody>
      </p:sp>
      <p:sp>
        <p:nvSpPr>
          <p:cNvPr id="8" name="Rectangle 7">
            <a:extLst>
              <a:ext uri="{FF2B5EF4-FFF2-40B4-BE49-F238E27FC236}">
                <a16:creationId xmlns:a16="http://schemas.microsoft.com/office/drawing/2014/main" id="{D140C985-AF89-108F-4BD3-6C50C6F96400}"/>
              </a:ext>
            </a:extLst>
          </p:cNvPr>
          <p:cNvSpPr/>
          <p:nvPr/>
        </p:nvSpPr>
        <p:spPr>
          <a:xfrm>
            <a:off x="438685" y="1156764"/>
            <a:ext cx="11306862" cy="622685"/>
          </a:xfrm>
          <a:prstGeom prst="rect">
            <a:avLst/>
          </a:prstGeom>
          <a:solidFill>
            <a:srgbClr val="FAF5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1"/>
                </a:solidFill>
                <a:latin typeface="Arial" panose="020B0604020202020204" pitchFamily="34" charset="0"/>
              </a:rPr>
              <a:t>Background: </a:t>
            </a:r>
            <a:r>
              <a:rPr lang="en-GB" dirty="0">
                <a:solidFill>
                  <a:schemeClr val="tx1"/>
                </a:solidFill>
                <a:latin typeface="Arial" panose="020B0604020202020204" pitchFamily="34" charset="0"/>
              </a:rPr>
              <a:t>Company pool chemotherapy outcomes from SPOTLIGHT, GLOW, and CheckMate 649 to estimate chemotherapy arm outcomes – Increases sample size and follow-up</a:t>
            </a:r>
          </a:p>
        </p:txBody>
      </p:sp>
      <p:sp>
        <p:nvSpPr>
          <p:cNvPr id="9" name="Text Placeholder 4">
            <a:extLst>
              <a:ext uri="{FF2B5EF4-FFF2-40B4-BE49-F238E27FC236}">
                <a16:creationId xmlns:a16="http://schemas.microsoft.com/office/drawing/2014/main" id="{4122CFB5-7354-EF02-ACF4-B62304BFD61B}"/>
              </a:ext>
            </a:extLst>
          </p:cNvPr>
          <p:cNvSpPr txBox="1">
            <a:spLocks/>
          </p:cNvSpPr>
          <p:nvPr/>
        </p:nvSpPr>
        <p:spPr>
          <a:xfrm>
            <a:off x="935720" y="6399667"/>
            <a:ext cx="10809827" cy="45833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CAPOX: Capecitabine and oxaliplatin; CPS: combined positive score; FOLFOX: folinic acid in combination with fluorouracil and oxaliplatin; LY: life-year; OS: overall survival; PD-L1: Programmed Cell Death Ligand 1; PFS: progression-free survival; RWE: real-world evidence</a:t>
            </a:r>
          </a:p>
        </p:txBody>
      </p:sp>
      <p:sp>
        <p:nvSpPr>
          <p:cNvPr id="5" name="Rectangle 4">
            <a:extLst>
              <a:ext uri="{FF2B5EF4-FFF2-40B4-BE49-F238E27FC236}">
                <a16:creationId xmlns:a16="http://schemas.microsoft.com/office/drawing/2014/main" id="{8169AA2F-E93F-D7CF-A077-1FC6EFB2DB8E}"/>
              </a:ext>
            </a:extLst>
          </p:cNvPr>
          <p:cNvSpPr/>
          <p:nvPr/>
        </p:nvSpPr>
        <p:spPr>
          <a:xfrm>
            <a:off x="438685" y="4544340"/>
            <a:ext cx="11438990" cy="1745457"/>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 </a:t>
            </a:r>
            <a:r>
              <a:rPr lang="en-GB" dirty="0">
                <a:solidFill>
                  <a:schemeClr val="tx1"/>
                </a:solidFill>
                <a:latin typeface="Arial" panose="020B0604020202020204" pitchFamily="34" charset="0"/>
              </a:rPr>
              <a:t>Recreate individual level data from CheckMate 649 by digitising survival curves (Guyot et al. algorithm), then combine patient-level data from CheckMate 649, SPOTLIGHT and GLOW into single dataset</a:t>
            </a:r>
          </a:p>
          <a:p>
            <a:pPr marL="285750" indent="-285750">
              <a:buFont typeface="Arial" panose="020B0604020202020204" pitchFamily="34" charset="0"/>
              <a:buChar char="•"/>
            </a:pPr>
            <a:r>
              <a:rPr lang="en-GB" dirty="0">
                <a:solidFill>
                  <a:schemeClr val="tx1"/>
                </a:solidFill>
                <a:latin typeface="Arial" panose="020B0604020202020204" pitchFamily="34" charset="0"/>
              </a:rPr>
              <a:t>Expect numerical differences in survival outcomes due to chance and variability in trial populations – no adjustments for patient characteristics</a:t>
            </a:r>
          </a:p>
          <a:p>
            <a:pPr marL="285750" indent="-285750">
              <a:buFont typeface="Arial" panose="020B0604020202020204" pitchFamily="34" charset="0"/>
              <a:buChar char="•"/>
            </a:pPr>
            <a:r>
              <a:rPr lang="en-GB" dirty="0">
                <a:solidFill>
                  <a:schemeClr val="tx1"/>
                </a:solidFill>
                <a:latin typeface="Arial" panose="020B0604020202020204" pitchFamily="34" charset="0"/>
              </a:rPr>
              <a:t>No evidence that different chemotherapy regimens affect survival outcomes – assume equivalent efficacy for chemotherapy regimens, as in TA857 nivolumab and ID4030 pembrolizumab</a:t>
            </a: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p:txBody>
      </p:sp>
      <p:sp>
        <p:nvSpPr>
          <p:cNvPr id="11" name="Rectangle 10">
            <a:extLst>
              <a:ext uri="{FF2B5EF4-FFF2-40B4-BE49-F238E27FC236}">
                <a16:creationId xmlns:a16="http://schemas.microsoft.com/office/drawing/2014/main" id="{2268DB27-96BE-F9CD-F508-CB1EC0593592}"/>
              </a:ext>
            </a:extLst>
          </p:cNvPr>
          <p:cNvSpPr/>
          <p:nvPr/>
        </p:nvSpPr>
        <p:spPr>
          <a:xfrm>
            <a:off x="8999977" y="1889320"/>
            <a:ext cx="2783595" cy="1206817"/>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 </a:t>
            </a:r>
            <a:r>
              <a:rPr lang="en-GB" dirty="0">
                <a:solidFill>
                  <a:schemeClr val="tx1"/>
                </a:solidFill>
                <a:latin typeface="Arial" panose="020B0604020202020204" pitchFamily="34" charset="0"/>
              </a:rPr>
              <a:t>Trials follow similar shape in Kaplan-Meier curves for chemotherapy</a:t>
            </a:r>
          </a:p>
        </p:txBody>
      </p:sp>
      <p:sp>
        <p:nvSpPr>
          <p:cNvPr id="12" name="Rectangle 11" descr="Marker showing slides are confidential ">
            <a:extLst>
              <a:ext uri="{FF2B5EF4-FFF2-40B4-BE49-F238E27FC236}">
                <a16:creationId xmlns:a16="http://schemas.microsoft.com/office/drawing/2014/main" id="{1843EBBB-1E98-92C5-502D-30148B4B3E7F}"/>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
        <p:nvSpPr>
          <p:cNvPr id="4" name="Rectangle 3">
            <a:extLst>
              <a:ext uri="{FF2B5EF4-FFF2-40B4-BE49-F238E27FC236}">
                <a16:creationId xmlns:a16="http://schemas.microsoft.com/office/drawing/2014/main" id="{A6A07532-92E4-79C1-C3C7-CD1A67C56988}"/>
              </a:ext>
            </a:extLst>
          </p:cNvPr>
          <p:cNvSpPr/>
          <p:nvPr/>
        </p:nvSpPr>
        <p:spPr>
          <a:xfrm>
            <a:off x="466724" y="1889320"/>
            <a:ext cx="8368804" cy="2561494"/>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18350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1E1ABB6-AABD-AF11-AACC-25648B2E1A95}"/>
              </a:ext>
            </a:extLst>
          </p:cNvPr>
          <p:cNvSpPr/>
          <p:nvPr/>
        </p:nvSpPr>
        <p:spPr>
          <a:xfrm>
            <a:off x="466724" y="1154065"/>
            <a:ext cx="11531522" cy="135295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p:txBody>
          <a:bodyPr>
            <a:normAutofit fontScale="90000"/>
          </a:bodyPr>
          <a:lstStyle/>
          <a:p>
            <a:r>
              <a:rPr lang="en-GB" dirty="0">
                <a:hlinkClick r:id="rId3" action="ppaction://hlinksldjump"/>
              </a:rPr>
              <a:t>Key issue </a:t>
            </a:r>
            <a:r>
              <a:rPr lang="en-GB" dirty="0"/>
              <a:t>5: Uncertainty on including CheckMate 649 to estimate chemotherapy outcomes (2)</a:t>
            </a:r>
          </a:p>
        </p:txBody>
      </p:sp>
      <p:sp>
        <p:nvSpPr>
          <p:cNvPr id="16" name="Rectangle 15">
            <a:extLst>
              <a:ext uri="{FF2B5EF4-FFF2-40B4-BE49-F238E27FC236}">
                <a16:creationId xmlns:a16="http://schemas.microsoft.com/office/drawing/2014/main" id="{BE4E1D21-37B6-4DED-9C97-E9DA5819D47B}"/>
              </a:ext>
            </a:extLst>
          </p:cNvPr>
          <p:cNvSpPr/>
          <p:nvPr/>
        </p:nvSpPr>
        <p:spPr>
          <a:xfrm>
            <a:off x="466724" y="2507016"/>
            <a:ext cx="11531522" cy="1754326"/>
          </a:xfrm>
          <a:prstGeom prst="rect">
            <a:avLst/>
          </a:prstGeom>
          <a:solidFill>
            <a:srgbClr val="FFFFE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r>
              <a:rPr lang="en-GB" dirty="0">
                <a:solidFill>
                  <a:schemeClr val="tx1"/>
                </a:solidFill>
                <a:latin typeface="Arial" panose="020B0604020202020204" pitchFamily="34" charset="0"/>
              </a:rPr>
              <a:t>Exclude CheckMate 649 in base-case</a:t>
            </a:r>
          </a:p>
          <a:p>
            <a:pPr marL="285750" indent="-285750">
              <a:buFont typeface="Arial" panose="020B0604020202020204" pitchFamily="34" charset="0"/>
              <a:buChar char="•"/>
            </a:pPr>
            <a:r>
              <a:rPr lang="en-GB" dirty="0">
                <a:solidFill>
                  <a:schemeClr val="tx1"/>
                </a:solidFill>
                <a:latin typeface="Arial" panose="020B0604020202020204" pitchFamily="34" charset="0"/>
              </a:rPr>
              <a:t>Benefit of CheckMate 649 is longer follow-up (from 4 years to 5)</a:t>
            </a:r>
          </a:p>
          <a:p>
            <a:pPr marL="285750" indent="-285750">
              <a:buFont typeface="Arial" panose="020B0604020202020204" pitchFamily="34" charset="0"/>
              <a:buChar char="•"/>
            </a:pPr>
            <a:r>
              <a:rPr lang="en-GB" dirty="0">
                <a:solidFill>
                  <a:schemeClr val="tx1"/>
                </a:solidFill>
                <a:latin typeface="Arial" panose="020B0604020202020204" pitchFamily="34" charset="0"/>
              </a:rPr>
              <a:t>Including CheckMate 649 – higher 5- and 10-year OS estimates for chemotherapy – supported by RWE but:</a:t>
            </a:r>
            <a:endParaRPr lang="en-GB" b="1" dirty="0">
              <a:solidFill>
                <a:schemeClr val="tx1"/>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rPr>
              <a:t>Methodological uncertainty of naive pooling of chemotherapy outcomes:</a:t>
            </a:r>
          </a:p>
          <a:p>
            <a:pPr marL="742950" lvl="1" indent="-285750">
              <a:buFont typeface="Arial" panose="020B0604020202020204" pitchFamily="34" charset="0"/>
              <a:buChar char="•"/>
            </a:pPr>
            <a:r>
              <a:rPr lang="en-GB" dirty="0">
                <a:solidFill>
                  <a:schemeClr val="tx1"/>
                </a:solidFill>
                <a:latin typeface="Arial" panose="020B0604020202020204" pitchFamily="34" charset="0"/>
              </a:rPr>
              <a:t>No adjustments for differences in patient characterises or between trials</a:t>
            </a:r>
          </a:p>
          <a:p>
            <a:pPr marL="742950" lvl="1" indent="-285750">
              <a:buFont typeface="Arial" panose="020B0604020202020204" pitchFamily="34" charset="0"/>
              <a:buChar char="•"/>
            </a:pPr>
            <a:r>
              <a:rPr lang="en-GB" dirty="0">
                <a:solidFill>
                  <a:schemeClr val="tx1"/>
                </a:solidFill>
                <a:latin typeface="Arial" panose="020B0604020202020204" pitchFamily="34" charset="0"/>
              </a:rPr>
              <a:t>Using recreated data from CheckMate 649 adds uncertainty</a:t>
            </a:r>
          </a:p>
        </p:txBody>
      </p:sp>
      <p:grpSp>
        <p:nvGrpSpPr>
          <p:cNvPr id="3" name="Group 2">
            <a:extLst>
              <a:ext uri="{FF2B5EF4-FFF2-40B4-BE49-F238E27FC236}">
                <a16:creationId xmlns:a16="http://schemas.microsoft.com/office/drawing/2014/main" id="{1FEF9133-742E-1F2A-F7E4-3242C25D58A7}"/>
              </a:ext>
            </a:extLst>
          </p:cNvPr>
          <p:cNvGrpSpPr/>
          <p:nvPr/>
        </p:nvGrpSpPr>
        <p:grpSpPr>
          <a:xfrm>
            <a:off x="2606826" y="6019595"/>
            <a:ext cx="7156212" cy="548902"/>
            <a:chOff x="1601104" y="5712983"/>
            <a:chExt cx="7156212" cy="548902"/>
          </a:xfrm>
        </p:grpSpPr>
        <p:sp>
          <p:nvSpPr>
            <p:cNvPr id="18" name="Rectangle: Rounded Corners 17" descr="Question to committee">
              <a:extLst>
                <a:ext uri="{FF2B5EF4-FFF2-40B4-BE49-F238E27FC236}">
                  <a16:creationId xmlns:a16="http://schemas.microsoft.com/office/drawing/2014/main" id="{AC801C5F-FEB0-40FF-A36B-9C824A96DC9D}"/>
                </a:ext>
              </a:extLst>
            </p:cNvPr>
            <p:cNvSpPr/>
            <p:nvPr/>
          </p:nvSpPr>
          <p:spPr>
            <a:xfrm>
              <a:off x="1848786" y="5859820"/>
              <a:ext cx="6908530" cy="402065"/>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Arial" panose="020B0604020202020204" pitchFamily="34" charset="0"/>
                </a:rPr>
                <a:t>Is the evidence informing the chemotherapy arm exchangeable?</a:t>
              </a:r>
            </a:p>
          </p:txBody>
        </p:sp>
        <p:pic>
          <p:nvPicPr>
            <p:cNvPr id="21" name="Graphic 20">
              <a:extLst>
                <a:ext uri="{FF2B5EF4-FFF2-40B4-BE49-F238E27FC236}">
                  <a16:creationId xmlns:a16="http://schemas.microsoft.com/office/drawing/2014/main" id="{DB9D2A3C-C9C6-4A0A-8247-E7B3A6AEA55E}"/>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601104" y="5712983"/>
              <a:ext cx="488799" cy="488799"/>
            </a:xfrm>
            <a:prstGeom prst="rect">
              <a:avLst/>
            </a:prstGeom>
          </p:spPr>
        </p:pic>
      </p:grpSp>
      <p:graphicFrame>
        <p:nvGraphicFramePr>
          <p:cNvPr id="7" name="Table 6">
            <a:extLst>
              <a:ext uri="{FF2B5EF4-FFF2-40B4-BE49-F238E27FC236}">
                <a16:creationId xmlns:a16="http://schemas.microsoft.com/office/drawing/2014/main" id="{1FC61BC2-F9AA-679C-4EF0-3552ED27F7EF}"/>
              </a:ext>
            </a:extLst>
          </p:cNvPr>
          <p:cNvGraphicFramePr>
            <a:graphicFrameLocks noGrp="1"/>
          </p:cNvGraphicFramePr>
          <p:nvPr>
            <p:extLst>
              <p:ext uri="{D42A27DB-BD31-4B8C-83A1-F6EECF244321}">
                <p14:modId xmlns:p14="http://schemas.microsoft.com/office/powerpoint/2010/main" val="2080078890"/>
              </p:ext>
            </p:extLst>
          </p:nvPr>
        </p:nvGraphicFramePr>
        <p:xfrm>
          <a:off x="466724" y="1154065"/>
          <a:ext cx="7518242" cy="1249680"/>
        </p:xfrm>
        <a:graphic>
          <a:graphicData uri="http://schemas.openxmlformats.org/drawingml/2006/table">
            <a:tbl>
              <a:tblPr firstRow="1" firstCol="1" bandRow="1">
                <a:tableStyleId>{5C22544A-7EE6-4342-B048-85BDC9FD1C3A}</a:tableStyleId>
              </a:tblPr>
              <a:tblGrid>
                <a:gridCol w="2469992">
                  <a:extLst>
                    <a:ext uri="{9D8B030D-6E8A-4147-A177-3AD203B41FA5}">
                      <a16:colId xmlns:a16="http://schemas.microsoft.com/office/drawing/2014/main" val="3612960414"/>
                    </a:ext>
                  </a:extLst>
                </a:gridCol>
                <a:gridCol w="1733550">
                  <a:extLst>
                    <a:ext uri="{9D8B030D-6E8A-4147-A177-3AD203B41FA5}">
                      <a16:colId xmlns:a16="http://schemas.microsoft.com/office/drawing/2014/main" val="3952172098"/>
                    </a:ext>
                  </a:extLst>
                </a:gridCol>
                <a:gridCol w="1866900">
                  <a:extLst>
                    <a:ext uri="{9D8B030D-6E8A-4147-A177-3AD203B41FA5}">
                      <a16:colId xmlns:a16="http://schemas.microsoft.com/office/drawing/2014/main" val="2724066402"/>
                    </a:ext>
                  </a:extLst>
                </a:gridCol>
                <a:gridCol w="1447800">
                  <a:extLst>
                    <a:ext uri="{9D8B030D-6E8A-4147-A177-3AD203B41FA5}">
                      <a16:colId xmlns:a16="http://schemas.microsoft.com/office/drawing/2014/main" val="3914363154"/>
                    </a:ext>
                  </a:extLst>
                </a:gridCol>
              </a:tblGrid>
              <a:tr h="286882">
                <a:tc>
                  <a:txBody>
                    <a:bodyPr/>
                    <a:lstStyle/>
                    <a:p>
                      <a:pPr algn="ctr"/>
                      <a:endParaRPr lang="en-GB" sz="1600" b="0" dirty="0"/>
                    </a:p>
                  </a:txBody>
                  <a:tcPr/>
                </a:tc>
                <a:tc>
                  <a:txBody>
                    <a:bodyPr/>
                    <a:lstStyle/>
                    <a:p>
                      <a:pPr algn="ctr"/>
                      <a:r>
                        <a:rPr lang="en-GB" sz="1600" b="0" dirty="0"/>
                        <a:t>Predicted 5-year OS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dirty="0"/>
                        <a:t>Predicted 10-year OS</a:t>
                      </a:r>
                    </a:p>
                  </a:txBody>
                  <a:tcPr/>
                </a:tc>
                <a:tc>
                  <a:txBody>
                    <a:bodyPr/>
                    <a:lstStyle/>
                    <a:p>
                      <a:pPr algn="ctr"/>
                      <a:r>
                        <a:rPr lang="en-GB" sz="1600" b="0" dirty="0"/>
                        <a:t>Average life years gained</a:t>
                      </a:r>
                    </a:p>
                  </a:txBody>
                  <a:tcPr/>
                </a:tc>
                <a:extLst>
                  <a:ext uri="{0D108BD9-81ED-4DB2-BD59-A6C34878D82A}">
                    <a16:rowId xmlns:a16="http://schemas.microsoft.com/office/drawing/2014/main" val="2886722851"/>
                  </a:ext>
                </a:extLst>
              </a:tr>
              <a:tr h="0">
                <a:tc>
                  <a:txBody>
                    <a:bodyPr/>
                    <a:lstStyle/>
                    <a:p>
                      <a:pPr algn="ctr"/>
                      <a:r>
                        <a:rPr lang="en-GB" sz="1600" b="0" dirty="0"/>
                        <a:t>Company</a:t>
                      </a:r>
                    </a:p>
                  </a:txBody>
                  <a:tcPr>
                    <a:solidFill>
                      <a:schemeClr val="tx2"/>
                    </a:solidFill>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u="sng" dirty="0">
                        <a:highlight>
                          <a:srgbClr val="000000"/>
                        </a:highlight>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u="sng" dirty="0">
                        <a:highlight>
                          <a:srgbClr val="000000"/>
                        </a:highlight>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u="sng" dirty="0">
                        <a:highlight>
                          <a:srgbClr val="000000"/>
                        </a:highlight>
                      </a:endParaRPr>
                    </a:p>
                  </a:txBody>
                  <a:tcPr/>
                </a:tc>
                <a:extLst>
                  <a:ext uri="{0D108BD9-81ED-4DB2-BD59-A6C34878D82A}">
                    <a16:rowId xmlns:a16="http://schemas.microsoft.com/office/drawing/2014/main" val="1201299207"/>
                  </a:ext>
                </a:extLst>
              </a:tr>
              <a:tr h="0">
                <a:tc>
                  <a:txBody>
                    <a:bodyPr/>
                    <a:lstStyle/>
                    <a:p>
                      <a:pPr algn="ctr"/>
                      <a:r>
                        <a:rPr lang="en-GB" sz="1600" b="0" dirty="0">
                          <a:solidFill>
                            <a:schemeClr val="tx1"/>
                          </a:solidFill>
                        </a:rPr>
                        <a:t>EAG (no CheckMate649)</a:t>
                      </a:r>
                    </a:p>
                  </a:txBody>
                  <a:tcPr>
                    <a:solidFill>
                      <a:schemeClr val="accent3"/>
                    </a:solidFill>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u="sng" dirty="0">
                        <a:highlight>
                          <a:srgbClr val="000000"/>
                        </a:highligh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u="sng" dirty="0">
                        <a:highlight>
                          <a:srgbClr val="000000"/>
                        </a:highligh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u="sng" dirty="0">
                        <a:highlight>
                          <a:srgbClr val="000000"/>
                        </a:highlight>
                      </a:endParaRPr>
                    </a:p>
                  </a:txBody>
                  <a:tcPr/>
                </a:tc>
                <a:extLst>
                  <a:ext uri="{0D108BD9-81ED-4DB2-BD59-A6C34878D82A}">
                    <a16:rowId xmlns:a16="http://schemas.microsoft.com/office/drawing/2014/main" val="3587275220"/>
                  </a:ext>
                </a:extLst>
              </a:tr>
            </a:tbl>
          </a:graphicData>
        </a:graphic>
      </p:graphicFrame>
      <p:sp>
        <p:nvSpPr>
          <p:cNvPr id="9" name="Text Placeholder 4">
            <a:extLst>
              <a:ext uri="{FF2B5EF4-FFF2-40B4-BE49-F238E27FC236}">
                <a16:creationId xmlns:a16="http://schemas.microsoft.com/office/drawing/2014/main" id="{4122CFB5-7354-EF02-ACF4-B62304BFD61B}"/>
              </a:ext>
            </a:extLst>
          </p:cNvPr>
          <p:cNvSpPr txBox="1">
            <a:spLocks/>
          </p:cNvSpPr>
          <p:nvPr/>
        </p:nvSpPr>
        <p:spPr>
          <a:xfrm>
            <a:off x="1020224" y="6606923"/>
            <a:ext cx="10809827" cy="19480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OS: overall survival; PFS: progression-free survival; RWE: real-world evidence</a:t>
            </a:r>
          </a:p>
        </p:txBody>
      </p:sp>
      <p:sp>
        <p:nvSpPr>
          <p:cNvPr id="6" name="Rectangle 5">
            <a:extLst>
              <a:ext uri="{FF2B5EF4-FFF2-40B4-BE49-F238E27FC236}">
                <a16:creationId xmlns:a16="http://schemas.microsoft.com/office/drawing/2014/main" id="{3F7C535A-AA05-9EA3-381A-0D4BEE0BC77B}"/>
              </a:ext>
            </a:extLst>
          </p:cNvPr>
          <p:cNvSpPr/>
          <p:nvPr/>
        </p:nvSpPr>
        <p:spPr>
          <a:xfrm>
            <a:off x="8094868" y="1197626"/>
            <a:ext cx="3903378" cy="120862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 </a:t>
            </a:r>
            <a:r>
              <a:rPr lang="en-GB" dirty="0">
                <a:solidFill>
                  <a:schemeClr val="tx1"/>
                </a:solidFill>
                <a:latin typeface="Arial" panose="020B0604020202020204" pitchFamily="34" charset="0"/>
                <a:hlinkClick r:id="rId6" action="ppaction://hlinksldjump"/>
              </a:rPr>
              <a:t>RWE</a:t>
            </a:r>
            <a:r>
              <a:rPr lang="en-GB" dirty="0">
                <a:solidFill>
                  <a:schemeClr val="tx1"/>
                </a:solidFill>
                <a:latin typeface="Arial" panose="020B0604020202020204" pitchFamily="34" charset="0"/>
              </a:rPr>
              <a:t> and TA857 nivolumab supports small proportion of people remain alive at 5 years and beyond (long-term survival)</a:t>
            </a:r>
          </a:p>
        </p:txBody>
      </p:sp>
      <p:sp>
        <p:nvSpPr>
          <p:cNvPr id="11" name="TextBox 10">
            <a:extLst>
              <a:ext uri="{FF2B5EF4-FFF2-40B4-BE49-F238E27FC236}">
                <a16:creationId xmlns:a16="http://schemas.microsoft.com/office/drawing/2014/main" id="{32C03261-244B-1DD0-F49F-E09439962900}"/>
              </a:ext>
            </a:extLst>
          </p:cNvPr>
          <p:cNvSpPr txBox="1"/>
          <p:nvPr/>
        </p:nvSpPr>
        <p:spPr>
          <a:xfrm>
            <a:off x="466724" y="4291708"/>
            <a:ext cx="11531522" cy="1754326"/>
          </a:xfrm>
          <a:prstGeom prst="rect">
            <a:avLst/>
          </a:prstGeom>
          <a:solidFill>
            <a:srgbClr val="EEF8F4"/>
          </a:solidFill>
        </p:spPr>
        <p:txBody>
          <a:bodyPr wrap="square" rtlCol="0">
            <a:spAutoFit/>
          </a:bodyPr>
          <a:lstStyle/>
          <a:p>
            <a:r>
              <a:rPr lang="en-GB" b="1" dirty="0"/>
              <a:t>TA857: </a:t>
            </a:r>
            <a:r>
              <a:rPr lang="en-GB" dirty="0"/>
              <a:t>Experts – long-term survival likely for some people as seen in other immunotherapy treatments</a:t>
            </a:r>
          </a:p>
          <a:p>
            <a:pPr marL="285750" indent="-285750">
              <a:buFont typeface="Arial" panose="020B0604020202020204" pitchFamily="34" charset="0"/>
              <a:buChar char="•"/>
            </a:pPr>
            <a:r>
              <a:rPr lang="en-GB" dirty="0"/>
              <a:t>Clinical expert: ~4% people may have long-term remission with chemotherapy, and expect 8% for nivolumab</a:t>
            </a:r>
          </a:p>
          <a:p>
            <a:pPr marL="285750" indent="-285750">
              <a:buFont typeface="Arial" panose="020B0604020202020204" pitchFamily="34" charset="0"/>
              <a:buChar char="•"/>
            </a:pPr>
            <a:r>
              <a:rPr lang="en-GB" dirty="0"/>
              <a:t>Committee conclude: Some may have long-term remission but unclear if cured and mortality rate expected to be higher than general population</a:t>
            </a:r>
          </a:p>
          <a:p>
            <a:pPr marL="285750" indent="-285750">
              <a:buFont typeface="Arial" panose="020B0604020202020204" pitchFamily="34" charset="0"/>
              <a:buChar char="•"/>
            </a:pPr>
            <a:r>
              <a:rPr lang="en-GB" dirty="0"/>
              <a:t>Modelling accounting for treatment effect waning and predicted 20-year survival with nivolumab + XELOX of around 3% is plausible but with no means to validate – highly uncertain </a:t>
            </a:r>
          </a:p>
        </p:txBody>
      </p:sp>
      <p:sp>
        <p:nvSpPr>
          <p:cNvPr id="5" name="Rectangle 4" descr="Marker showing slides are confidential ">
            <a:extLst>
              <a:ext uri="{FF2B5EF4-FFF2-40B4-BE49-F238E27FC236}">
                <a16:creationId xmlns:a16="http://schemas.microsoft.com/office/drawing/2014/main" id="{87267DDA-A5CA-308D-FC12-B6C5A45C9E58}"/>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3501900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p:txBody>
          <a:bodyPr>
            <a:normAutofit fontScale="90000"/>
          </a:bodyPr>
          <a:lstStyle/>
          <a:p>
            <a:r>
              <a:rPr lang="en-GB" dirty="0">
                <a:hlinkClick r:id="rId3" action="ppaction://hlinksldjump"/>
              </a:rPr>
              <a:t>Key issue </a:t>
            </a:r>
            <a:r>
              <a:rPr lang="en-GB" dirty="0"/>
              <a:t>7: Extrapolation curves to estimate treatment effectiveness in PD-L1 CPS populations</a:t>
            </a:r>
          </a:p>
        </p:txBody>
      </p:sp>
      <p:sp>
        <p:nvSpPr>
          <p:cNvPr id="15" name="Rectangle 14">
            <a:extLst>
              <a:ext uri="{FF2B5EF4-FFF2-40B4-BE49-F238E27FC236}">
                <a16:creationId xmlns:a16="http://schemas.microsoft.com/office/drawing/2014/main" id="{A095D89B-195A-4D94-A8DE-CD5502F42403}"/>
              </a:ext>
            </a:extLst>
          </p:cNvPr>
          <p:cNvSpPr/>
          <p:nvPr/>
        </p:nvSpPr>
        <p:spPr>
          <a:xfrm>
            <a:off x="7600950" y="1617439"/>
            <a:ext cx="4257675" cy="3392712"/>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a:t>
            </a:r>
            <a:r>
              <a:rPr lang="en-GB" b="1" dirty="0">
                <a:solidFill>
                  <a:schemeClr val="tx1"/>
                </a:solidFill>
                <a:latin typeface="Arial" panose="020B0604020202020204" pitchFamily="34" charset="0"/>
              </a:rPr>
              <a:t> </a:t>
            </a:r>
            <a:r>
              <a:rPr lang="en-GB" dirty="0">
                <a:solidFill>
                  <a:schemeClr val="tx1"/>
                </a:solidFill>
                <a:latin typeface="Arial" panose="020B0604020202020204" pitchFamily="34" charset="0"/>
              </a:rPr>
              <a:t>Observed plateau at end of follow-up – not captured by parametric models (likely because insufficient follow-up, low patient numbers, insufficiently flexible survival models)</a:t>
            </a:r>
          </a:p>
          <a:p>
            <a:pPr marL="742950" lvl="1" indent="-285750">
              <a:buFont typeface="Courier New" panose="02070309020205020404" pitchFamily="49" charset="0"/>
              <a:buChar char="o"/>
            </a:pPr>
            <a:r>
              <a:rPr lang="en-GB" dirty="0">
                <a:solidFill>
                  <a:schemeClr val="tx1"/>
                </a:solidFill>
                <a:latin typeface="Arial" panose="020B0604020202020204" pitchFamily="34" charset="0"/>
              </a:rPr>
              <a:t>Addressed by flexible-spline based models and including evidence from CheckMate 649</a:t>
            </a:r>
          </a:p>
          <a:p>
            <a:pPr marL="285750" indent="-285750">
              <a:buFont typeface="Arial" panose="020B0604020202020204" pitchFamily="34" charset="0"/>
              <a:buChar char="•"/>
            </a:pPr>
            <a:r>
              <a:rPr lang="en-GB" dirty="0">
                <a:solidFill>
                  <a:schemeClr val="tx1"/>
                </a:solidFill>
                <a:latin typeface="Arial" panose="020B0604020202020204" pitchFamily="34" charset="0"/>
              </a:rPr>
              <a:t>Scenario: Separate parametric models using data from SPOTLIGHT and GLOW (proportional hazards assumption not held)</a:t>
            </a:r>
          </a:p>
        </p:txBody>
      </p:sp>
      <p:sp>
        <p:nvSpPr>
          <p:cNvPr id="16" name="Rectangle 15">
            <a:extLst>
              <a:ext uri="{FF2B5EF4-FFF2-40B4-BE49-F238E27FC236}">
                <a16:creationId xmlns:a16="http://schemas.microsoft.com/office/drawing/2014/main" id="{BE4E1D21-37B6-4DED-9C97-E9DA5819D47B}"/>
              </a:ext>
            </a:extLst>
          </p:cNvPr>
          <p:cNvSpPr/>
          <p:nvPr/>
        </p:nvSpPr>
        <p:spPr>
          <a:xfrm>
            <a:off x="466724" y="5074016"/>
            <a:ext cx="11391901" cy="696641"/>
          </a:xfrm>
          <a:prstGeom prst="rect">
            <a:avLst/>
          </a:prstGeom>
          <a:solidFill>
            <a:srgbClr val="FFFFE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r>
              <a:rPr lang="en-GB" dirty="0">
                <a:solidFill>
                  <a:schemeClr val="tx1"/>
                </a:solidFill>
                <a:latin typeface="Arial" panose="020B0604020202020204" pitchFamily="34" charset="0"/>
              </a:rPr>
              <a:t>Exclude CheckMate 649 from pooled chemotherapy, so use parametric survival modelling – good fit </a:t>
            </a:r>
          </a:p>
          <a:p>
            <a:pPr marL="285750" indent="-285750">
              <a:buFont typeface="Arial" panose="020B0604020202020204" pitchFamily="34" charset="0"/>
              <a:buChar char="•"/>
            </a:pPr>
            <a:r>
              <a:rPr lang="en-GB" dirty="0">
                <a:solidFill>
                  <a:schemeClr val="tx1"/>
                </a:solidFill>
                <a:latin typeface="Arial" panose="020B0604020202020204" pitchFamily="34" charset="0"/>
              </a:rPr>
              <a:t>Plateau (observed after approx. 2.5 years) is based on extremely low patient numbers</a:t>
            </a:r>
          </a:p>
        </p:txBody>
      </p:sp>
      <p:sp>
        <p:nvSpPr>
          <p:cNvPr id="13" name="Rectangle 12">
            <a:extLst>
              <a:ext uri="{FF2B5EF4-FFF2-40B4-BE49-F238E27FC236}">
                <a16:creationId xmlns:a16="http://schemas.microsoft.com/office/drawing/2014/main" id="{E82CA74A-6F08-4190-9479-10C9823605C7}"/>
              </a:ext>
            </a:extLst>
          </p:cNvPr>
          <p:cNvSpPr/>
          <p:nvPr/>
        </p:nvSpPr>
        <p:spPr>
          <a:xfrm>
            <a:off x="438685" y="1168306"/>
            <a:ext cx="11412356" cy="404462"/>
          </a:xfrm>
          <a:prstGeom prst="rect">
            <a:avLst/>
          </a:prstGeom>
          <a:solidFill>
            <a:srgbClr val="FAF5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1"/>
                </a:solidFill>
                <a:latin typeface="Arial" panose="020B0604020202020204" pitchFamily="34" charset="0"/>
              </a:rPr>
              <a:t>Background: </a:t>
            </a:r>
            <a:r>
              <a:rPr lang="en-GB" dirty="0">
                <a:solidFill>
                  <a:schemeClr val="tx1"/>
                </a:solidFill>
                <a:latin typeface="Arial" panose="020B0604020202020204" pitchFamily="34" charset="0"/>
              </a:rPr>
              <a:t>Company and EAG assume different OS and PFS extrapolations*</a:t>
            </a:r>
          </a:p>
        </p:txBody>
      </p:sp>
      <p:graphicFrame>
        <p:nvGraphicFramePr>
          <p:cNvPr id="3" name="Table 2">
            <a:extLst>
              <a:ext uri="{FF2B5EF4-FFF2-40B4-BE49-F238E27FC236}">
                <a16:creationId xmlns:a16="http://schemas.microsoft.com/office/drawing/2014/main" id="{ED5C85E4-03D0-8484-81EA-772B70720B4C}"/>
              </a:ext>
            </a:extLst>
          </p:cNvPr>
          <p:cNvGraphicFramePr>
            <a:graphicFrameLocks noGrp="1"/>
          </p:cNvGraphicFramePr>
          <p:nvPr>
            <p:extLst>
              <p:ext uri="{D42A27DB-BD31-4B8C-83A1-F6EECF244321}">
                <p14:modId xmlns:p14="http://schemas.microsoft.com/office/powerpoint/2010/main" val="2318724813"/>
              </p:ext>
            </p:extLst>
          </p:nvPr>
        </p:nvGraphicFramePr>
        <p:xfrm>
          <a:off x="438685" y="1637552"/>
          <a:ext cx="7086601" cy="3317240"/>
        </p:xfrm>
        <a:graphic>
          <a:graphicData uri="http://schemas.openxmlformats.org/drawingml/2006/table">
            <a:tbl>
              <a:tblPr firstRow="1" bandRow="1">
                <a:tableStyleId>{5C22544A-7EE6-4342-B048-85BDC9FD1C3A}</a:tableStyleId>
              </a:tblPr>
              <a:tblGrid>
                <a:gridCol w="1342490">
                  <a:extLst>
                    <a:ext uri="{9D8B030D-6E8A-4147-A177-3AD203B41FA5}">
                      <a16:colId xmlns:a16="http://schemas.microsoft.com/office/drawing/2014/main" val="4177548979"/>
                    </a:ext>
                  </a:extLst>
                </a:gridCol>
                <a:gridCol w="3133725">
                  <a:extLst>
                    <a:ext uri="{9D8B030D-6E8A-4147-A177-3AD203B41FA5}">
                      <a16:colId xmlns:a16="http://schemas.microsoft.com/office/drawing/2014/main" val="3967188563"/>
                    </a:ext>
                  </a:extLst>
                </a:gridCol>
                <a:gridCol w="1057275">
                  <a:extLst>
                    <a:ext uri="{9D8B030D-6E8A-4147-A177-3AD203B41FA5}">
                      <a16:colId xmlns:a16="http://schemas.microsoft.com/office/drawing/2014/main" val="2656142268"/>
                    </a:ext>
                  </a:extLst>
                </a:gridCol>
                <a:gridCol w="1553111">
                  <a:extLst>
                    <a:ext uri="{9D8B030D-6E8A-4147-A177-3AD203B41FA5}">
                      <a16:colId xmlns:a16="http://schemas.microsoft.com/office/drawing/2014/main" val="1578214620"/>
                    </a:ext>
                  </a:extLst>
                </a:gridCol>
              </a:tblGrid>
              <a:tr h="370840">
                <a:tc>
                  <a:txBody>
                    <a:bodyPr/>
                    <a:lstStyle/>
                    <a:p>
                      <a:pPr algn="ctr"/>
                      <a:endParaRPr lang="en-GB" sz="1700" dirty="0"/>
                    </a:p>
                  </a:txBody>
                  <a:tcPr/>
                </a:tc>
                <a:tc>
                  <a:txBody>
                    <a:bodyPr/>
                    <a:lstStyle/>
                    <a:p>
                      <a:pPr algn="ctr"/>
                      <a:r>
                        <a:rPr lang="en-GB" sz="1700" dirty="0"/>
                        <a:t>Treatment</a:t>
                      </a:r>
                    </a:p>
                  </a:txBody>
                  <a:tcPr/>
                </a:tc>
                <a:tc>
                  <a:txBody>
                    <a:bodyPr/>
                    <a:lstStyle/>
                    <a:p>
                      <a:pPr algn="ctr"/>
                      <a:r>
                        <a:rPr lang="en-GB" sz="1700" dirty="0"/>
                        <a:t>OS</a:t>
                      </a:r>
                    </a:p>
                  </a:txBody>
                  <a:tcPr/>
                </a:tc>
                <a:tc>
                  <a:txBody>
                    <a:bodyPr/>
                    <a:lstStyle/>
                    <a:p>
                      <a:pPr algn="ctr"/>
                      <a:r>
                        <a:rPr lang="en-GB" sz="1700" dirty="0"/>
                        <a:t>PFS</a:t>
                      </a:r>
                    </a:p>
                  </a:txBody>
                  <a:tcPr/>
                </a:tc>
                <a:extLst>
                  <a:ext uri="{0D108BD9-81ED-4DB2-BD59-A6C34878D82A}">
                    <a16:rowId xmlns:a16="http://schemas.microsoft.com/office/drawing/2014/main" val="346529655"/>
                  </a:ext>
                </a:extLst>
              </a:tr>
              <a:tr h="370840">
                <a:tc rowSpan="3">
                  <a:txBody>
                    <a:bodyPr/>
                    <a:lstStyle/>
                    <a:p>
                      <a:pPr algn="ctr"/>
                      <a:r>
                        <a:rPr lang="en-GB" sz="1700" dirty="0">
                          <a:solidFill>
                            <a:schemeClr val="bg1"/>
                          </a:solidFill>
                        </a:rPr>
                        <a:t>Company</a:t>
                      </a:r>
                    </a:p>
                  </a:txBody>
                  <a:tcPr>
                    <a:solidFill>
                      <a:schemeClr val="accent2"/>
                    </a:solidFill>
                  </a:tcPr>
                </a:tc>
                <a:tc>
                  <a:txBody>
                    <a:bodyPr/>
                    <a:lstStyle/>
                    <a:p>
                      <a:pPr algn="ctr"/>
                      <a:r>
                        <a:rPr lang="en-GB" sz="1700" dirty="0">
                          <a:solidFill>
                            <a:schemeClr val="bg1"/>
                          </a:solidFill>
                        </a:rPr>
                        <a:t>Zolbetuximab + chemotherapy</a:t>
                      </a:r>
                    </a:p>
                  </a:txBody>
                  <a:tcPr>
                    <a:solidFill>
                      <a:schemeClr val="accent2"/>
                    </a:solidFill>
                  </a:tcPr>
                </a:tc>
                <a:tc rowSpan="2" gridSpan="2">
                  <a:txBody>
                    <a:bodyPr/>
                    <a:lstStyle/>
                    <a:p>
                      <a:pPr algn="ctr"/>
                      <a:r>
                        <a:rPr lang="en-GB" sz="1700" dirty="0">
                          <a:solidFill>
                            <a:schemeClr val="tx1"/>
                          </a:solidFill>
                          <a:latin typeface="Arial" panose="020B0604020202020204" pitchFamily="34" charset="0"/>
                        </a:rPr>
                        <a:t>NMA time-varying relative treatment effects</a:t>
                      </a:r>
                      <a:endParaRPr lang="en-GB" sz="1700" dirty="0"/>
                    </a:p>
                  </a:txBody>
                  <a:tcPr anchor="ctr"/>
                </a:tc>
                <a:tc rowSpan="2" hMerge="1">
                  <a:txBody>
                    <a:bodyPr/>
                    <a:lstStyle/>
                    <a:p>
                      <a:endParaRPr lang="en-GB"/>
                    </a:p>
                  </a:txBody>
                  <a:tcPr/>
                </a:tc>
                <a:extLst>
                  <a:ext uri="{0D108BD9-81ED-4DB2-BD59-A6C34878D82A}">
                    <a16:rowId xmlns:a16="http://schemas.microsoft.com/office/drawing/2014/main" val="3579203339"/>
                  </a:ext>
                </a:extLst>
              </a:tr>
              <a:tr h="370840">
                <a:tc vMerge="1">
                  <a:txBody>
                    <a:bodyPr/>
                    <a:lstStyle/>
                    <a:p>
                      <a:endParaRPr lang="en-GB"/>
                    </a:p>
                  </a:txBody>
                  <a:tcPr/>
                </a:tc>
                <a:tc>
                  <a:txBody>
                    <a:bodyPr/>
                    <a:lstStyle/>
                    <a:p>
                      <a:pPr algn="ctr"/>
                      <a:r>
                        <a:rPr lang="en-GB" sz="1700" dirty="0">
                          <a:solidFill>
                            <a:schemeClr val="bg1"/>
                          </a:solidFill>
                        </a:rPr>
                        <a:t>Nivolumab + chemotherapy</a:t>
                      </a:r>
                    </a:p>
                  </a:txBody>
                  <a:tcPr>
                    <a:solidFill>
                      <a:schemeClr val="accent2"/>
                    </a:solidFill>
                  </a:tcPr>
                </a:tc>
                <a:tc gridSpan="2" vMerge="1">
                  <a:txBody>
                    <a:bodyPr/>
                    <a:lstStyle/>
                    <a:p>
                      <a:endParaRPr lang="en-GB" dirty="0"/>
                    </a:p>
                  </a:txBody>
                  <a:tcPr/>
                </a:tc>
                <a:tc hMerge="1" vMerge="1">
                  <a:txBody>
                    <a:bodyPr/>
                    <a:lstStyle/>
                    <a:p>
                      <a:endParaRPr lang="en-GB"/>
                    </a:p>
                  </a:txBody>
                  <a:tcPr/>
                </a:tc>
                <a:extLst>
                  <a:ext uri="{0D108BD9-81ED-4DB2-BD59-A6C34878D82A}">
                    <a16:rowId xmlns:a16="http://schemas.microsoft.com/office/drawing/2014/main" val="1888740993"/>
                  </a:ext>
                </a:extLst>
              </a:tr>
              <a:tr h="370840">
                <a:tc vMerge="1">
                  <a:txBody>
                    <a:bodyPr/>
                    <a:lstStyle/>
                    <a:p>
                      <a:endParaRPr lang="en-GB" dirty="0"/>
                    </a:p>
                  </a:txBody>
                  <a:tcPr/>
                </a:tc>
                <a:tc>
                  <a:txBody>
                    <a:bodyPr/>
                    <a:lstStyle/>
                    <a:p>
                      <a:pPr algn="ctr"/>
                      <a:r>
                        <a:rPr lang="en-GB" sz="1700" dirty="0">
                          <a:solidFill>
                            <a:schemeClr val="bg1"/>
                          </a:solidFill>
                        </a:rPr>
                        <a:t>Pooled chemotherapy</a:t>
                      </a:r>
                    </a:p>
                  </a:txBody>
                  <a:tcPr>
                    <a:solidFill>
                      <a:schemeClr val="accent2"/>
                    </a:solidFill>
                  </a:tcPr>
                </a:tc>
                <a:tc gridSpan="2">
                  <a:txBody>
                    <a:bodyPr/>
                    <a:lstStyle/>
                    <a:p>
                      <a:pPr algn="ctr"/>
                      <a:r>
                        <a:rPr lang="en-GB" sz="1700" dirty="0"/>
                        <a:t>3-knot spline</a:t>
                      </a:r>
                    </a:p>
                  </a:txBody>
                  <a:tcPr anchor="ctr"/>
                </a:tc>
                <a:tc hMerge="1">
                  <a:txBody>
                    <a:bodyPr/>
                    <a:lstStyle/>
                    <a:p>
                      <a:endParaRPr lang="en-GB"/>
                    </a:p>
                  </a:txBody>
                  <a:tcPr/>
                </a:tc>
                <a:extLst>
                  <a:ext uri="{0D108BD9-81ED-4DB2-BD59-A6C34878D82A}">
                    <a16:rowId xmlns:a16="http://schemas.microsoft.com/office/drawing/2014/main" val="3051414061"/>
                  </a:ext>
                </a:extLst>
              </a:tr>
              <a:tr h="370840">
                <a:tc rowSpan="2">
                  <a:txBody>
                    <a:bodyPr/>
                    <a:lstStyle/>
                    <a:p>
                      <a:pPr algn="ctr"/>
                      <a:r>
                        <a:rPr lang="en-GB" sz="1700" dirty="0"/>
                        <a:t>EAG (primary)</a:t>
                      </a:r>
                    </a:p>
                  </a:txBody>
                  <a:tcPr>
                    <a:solidFill>
                      <a:schemeClr val="accent3"/>
                    </a:solidFill>
                  </a:tcPr>
                </a:tc>
                <a:tc>
                  <a:txBody>
                    <a:bodyPr/>
                    <a:lstStyle/>
                    <a:p>
                      <a:pPr algn="ctr"/>
                      <a:r>
                        <a:rPr lang="en-GB" sz="1700" dirty="0"/>
                        <a:t>Zolbetuximab + chemotherapy</a:t>
                      </a:r>
                    </a:p>
                  </a:txBody>
                  <a:tcPr>
                    <a:solidFill>
                      <a:schemeClr val="accent3"/>
                    </a:solidFill>
                  </a:tcPr>
                </a:tc>
                <a:tc gridSpan="2">
                  <a:txBody>
                    <a:bodyPr/>
                    <a:lstStyle/>
                    <a:p>
                      <a:pPr algn="ctr"/>
                      <a:r>
                        <a:rPr lang="en-GB" sz="1700" dirty="0"/>
                        <a:t>Log-logistic</a:t>
                      </a:r>
                    </a:p>
                  </a:txBody>
                  <a:tcPr anchor="ctr"/>
                </a:tc>
                <a:tc hMerge="1">
                  <a:txBody>
                    <a:bodyPr/>
                    <a:lstStyle/>
                    <a:p>
                      <a:endParaRPr lang="en-GB"/>
                    </a:p>
                  </a:txBody>
                  <a:tcPr/>
                </a:tc>
                <a:extLst>
                  <a:ext uri="{0D108BD9-81ED-4DB2-BD59-A6C34878D82A}">
                    <a16:rowId xmlns:a16="http://schemas.microsoft.com/office/drawing/2014/main" val="4171300394"/>
                  </a:ext>
                </a:extLst>
              </a:tr>
              <a:tr h="0">
                <a:tc vMerge="1">
                  <a:txBody>
                    <a:bodyPr/>
                    <a:lstStyle/>
                    <a:p>
                      <a:endParaRPr lang="en-GB" dirty="0"/>
                    </a:p>
                  </a:txBody>
                  <a:tcPr/>
                </a:tc>
                <a:tc>
                  <a:txBody>
                    <a:bodyPr/>
                    <a:lstStyle/>
                    <a:p>
                      <a:pPr algn="ctr"/>
                      <a:r>
                        <a:rPr lang="en-GB" sz="1700" dirty="0"/>
                        <a:t>Chemotherapy</a:t>
                      </a:r>
                    </a:p>
                  </a:txBody>
                  <a:tcPr>
                    <a:solidFill>
                      <a:schemeClr val="accent3"/>
                    </a:solidFill>
                  </a:tcPr>
                </a:tc>
                <a:tc>
                  <a:txBody>
                    <a:bodyPr/>
                    <a:lstStyle/>
                    <a:p>
                      <a:pPr algn="ctr"/>
                      <a:r>
                        <a:rPr lang="en-GB" sz="1700" dirty="0"/>
                        <a:t>Gamma</a:t>
                      </a:r>
                    </a:p>
                  </a:txBody>
                  <a:tcPr anchor="ctr"/>
                </a:tc>
                <a:tc>
                  <a:txBody>
                    <a:bodyPr/>
                    <a:lstStyle/>
                    <a:p>
                      <a:pPr algn="ctr"/>
                      <a:r>
                        <a:rPr lang="en-GB" sz="1700" dirty="0"/>
                        <a:t>Log-logistic</a:t>
                      </a:r>
                    </a:p>
                  </a:txBody>
                  <a:tcPr anchor="ctr"/>
                </a:tc>
                <a:extLst>
                  <a:ext uri="{0D108BD9-81ED-4DB2-BD59-A6C34878D82A}">
                    <a16:rowId xmlns:a16="http://schemas.microsoft.com/office/drawing/2014/main" val="2108148154"/>
                  </a:ext>
                </a:extLst>
              </a:tr>
              <a:tr h="370840">
                <a:tc rowSpan="3">
                  <a:txBody>
                    <a:bodyPr/>
                    <a:lstStyle/>
                    <a:p>
                      <a:pPr algn="ctr"/>
                      <a:r>
                        <a:rPr lang="en-GB" sz="1700" dirty="0"/>
                        <a:t>EAG (secondary)</a:t>
                      </a:r>
                    </a:p>
                  </a:txBody>
                  <a:tcPr>
                    <a:solidFill>
                      <a:schemeClr val="accent3"/>
                    </a:solidFill>
                  </a:tcPr>
                </a:tc>
                <a:tc>
                  <a:txBody>
                    <a:bodyPr/>
                    <a:lstStyle/>
                    <a:p>
                      <a:pPr algn="ctr"/>
                      <a:r>
                        <a:rPr lang="en-GB" sz="1700" dirty="0"/>
                        <a:t>Zolbetuximab + chemotherapy</a:t>
                      </a:r>
                    </a:p>
                  </a:txBody>
                  <a:tcPr>
                    <a:solidFill>
                      <a:schemeClr val="accent3"/>
                    </a:solidFill>
                  </a:tcPr>
                </a:tc>
                <a:tc rowSpan="2" gridSpan="2">
                  <a:txBody>
                    <a:bodyPr/>
                    <a:lstStyle/>
                    <a:p>
                      <a:pPr algn="ctr"/>
                      <a:r>
                        <a:rPr lang="en-GB" sz="1700" dirty="0"/>
                        <a:t>NMA</a:t>
                      </a:r>
                    </a:p>
                  </a:txBody>
                  <a:tcPr anchor="ctr"/>
                </a:tc>
                <a:tc rowSpan="2" hMerge="1">
                  <a:txBody>
                    <a:bodyPr/>
                    <a:lstStyle/>
                    <a:p>
                      <a:endParaRPr lang="en-GB"/>
                    </a:p>
                  </a:txBody>
                  <a:tcPr/>
                </a:tc>
                <a:extLst>
                  <a:ext uri="{0D108BD9-81ED-4DB2-BD59-A6C34878D82A}">
                    <a16:rowId xmlns:a16="http://schemas.microsoft.com/office/drawing/2014/main" val="1665343316"/>
                  </a:ext>
                </a:extLst>
              </a:tr>
              <a:tr h="370840">
                <a:tc vMerge="1">
                  <a:txBody>
                    <a:bodyPr/>
                    <a:lstStyle/>
                    <a:p>
                      <a:endParaRPr lang="en-GB" dirty="0"/>
                    </a:p>
                  </a:txBody>
                  <a:tcPr/>
                </a:tc>
                <a:tc>
                  <a:txBody>
                    <a:bodyPr/>
                    <a:lstStyle/>
                    <a:p>
                      <a:pPr algn="ctr"/>
                      <a:r>
                        <a:rPr lang="en-GB" sz="1700" dirty="0"/>
                        <a:t>Nivolumab + chemotherapy</a:t>
                      </a:r>
                    </a:p>
                  </a:txBody>
                  <a:tcPr>
                    <a:solidFill>
                      <a:schemeClr val="accent3"/>
                    </a:solidFill>
                  </a:tcPr>
                </a:tc>
                <a:tc gridSpan="2" vMerge="1">
                  <a:txBody>
                    <a:bodyPr/>
                    <a:lstStyle/>
                    <a:p>
                      <a:endParaRPr lang="en-GB" dirty="0"/>
                    </a:p>
                  </a:txBody>
                  <a:tcPr/>
                </a:tc>
                <a:tc hMerge="1" vMerge="1">
                  <a:txBody>
                    <a:bodyPr/>
                    <a:lstStyle/>
                    <a:p>
                      <a:endParaRPr lang="en-GB"/>
                    </a:p>
                  </a:txBody>
                  <a:tcPr/>
                </a:tc>
                <a:extLst>
                  <a:ext uri="{0D108BD9-81ED-4DB2-BD59-A6C34878D82A}">
                    <a16:rowId xmlns:a16="http://schemas.microsoft.com/office/drawing/2014/main" val="3431762988"/>
                  </a:ext>
                </a:extLst>
              </a:tr>
              <a:tr h="370840">
                <a:tc vMerge="1">
                  <a:txBody>
                    <a:bodyPr/>
                    <a:lstStyle/>
                    <a:p>
                      <a:endParaRPr lang="en-GB" dirty="0"/>
                    </a:p>
                  </a:txBody>
                  <a:tcPr/>
                </a:tc>
                <a:tc>
                  <a:txBody>
                    <a:bodyPr/>
                    <a:lstStyle/>
                    <a:p>
                      <a:pPr algn="ctr"/>
                      <a:r>
                        <a:rPr lang="en-GB" sz="1700" dirty="0"/>
                        <a:t>Chemotherapy</a:t>
                      </a:r>
                    </a:p>
                  </a:txBody>
                  <a:tcPr>
                    <a:solidFill>
                      <a:schemeClr val="accent3"/>
                    </a:solidFill>
                  </a:tcPr>
                </a:tc>
                <a:tc>
                  <a:txBody>
                    <a:bodyPr/>
                    <a:lstStyle/>
                    <a:p>
                      <a:pPr algn="ctr"/>
                      <a:r>
                        <a:rPr lang="en-GB" sz="1700" dirty="0"/>
                        <a:t>Gamma</a:t>
                      </a:r>
                    </a:p>
                  </a:txBody>
                  <a:tcPr anchor="ctr"/>
                </a:tc>
                <a:tc>
                  <a:txBody>
                    <a:bodyPr/>
                    <a:lstStyle/>
                    <a:p>
                      <a:pPr algn="ctr"/>
                      <a:r>
                        <a:rPr lang="en-GB" sz="1700" dirty="0"/>
                        <a:t>Log-logistic</a:t>
                      </a:r>
                    </a:p>
                  </a:txBody>
                  <a:tcPr anchor="ctr"/>
                </a:tc>
                <a:extLst>
                  <a:ext uri="{0D108BD9-81ED-4DB2-BD59-A6C34878D82A}">
                    <a16:rowId xmlns:a16="http://schemas.microsoft.com/office/drawing/2014/main" val="3498486406"/>
                  </a:ext>
                </a:extLst>
              </a:tr>
            </a:tbl>
          </a:graphicData>
        </a:graphic>
      </p:graphicFrame>
      <p:grpSp>
        <p:nvGrpSpPr>
          <p:cNvPr id="4" name="Group 3">
            <a:extLst>
              <a:ext uri="{FF2B5EF4-FFF2-40B4-BE49-F238E27FC236}">
                <a16:creationId xmlns:a16="http://schemas.microsoft.com/office/drawing/2014/main" id="{F64D778E-E85D-AC95-5CF9-2969D6CA96CD}"/>
              </a:ext>
            </a:extLst>
          </p:cNvPr>
          <p:cNvGrpSpPr/>
          <p:nvPr/>
        </p:nvGrpSpPr>
        <p:grpSpPr>
          <a:xfrm>
            <a:off x="1442405" y="5770657"/>
            <a:ext cx="9435305" cy="534829"/>
            <a:chOff x="1591884" y="5704983"/>
            <a:chExt cx="9435305" cy="534829"/>
          </a:xfrm>
        </p:grpSpPr>
        <p:sp>
          <p:nvSpPr>
            <p:cNvPr id="6" name="Rectangle: Rounded Corners 5" descr="Question to committee">
              <a:extLst>
                <a:ext uri="{FF2B5EF4-FFF2-40B4-BE49-F238E27FC236}">
                  <a16:creationId xmlns:a16="http://schemas.microsoft.com/office/drawing/2014/main" id="{FA6C07C3-FEFF-8B8A-CD2B-9237B360BEE8}"/>
                </a:ext>
              </a:extLst>
            </p:cNvPr>
            <p:cNvSpPr/>
            <p:nvPr/>
          </p:nvSpPr>
          <p:spPr>
            <a:xfrm>
              <a:off x="1818062" y="5827588"/>
              <a:ext cx="9209127" cy="41222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Arial" panose="020B0604020202020204" pitchFamily="34" charset="0"/>
                </a:rPr>
                <a:t>Which extrapolations for overall and progression-free survival are appropriate?</a:t>
              </a:r>
            </a:p>
          </p:txBody>
        </p:sp>
        <p:pic>
          <p:nvPicPr>
            <p:cNvPr id="9" name="Graphic 8">
              <a:extLst>
                <a:ext uri="{FF2B5EF4-FFF2-40B4-BE49-F238E27FC236}">
                  <a16:creationId xmlns:a16="http://schemas.microsoft.com/office/drawing/2014/main" id="{0AEDADCE-072A-3556-8F60-AE1A098009A1}"/>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91884" y="5704983"/>
              <a:ext cx="463463" cy="463463"/>
            </a:xfrm>
            <a:prstGeom prst="rect">
              <a:avLst/>
            </a:prstGeom>
          </p:spPr>
        </p:pic>
      </p:grpSp>
      <p:sp>
        <p:nvSpPr>
          <p:cNvPr id="10" name="Text Placeholder 4">
            <a:extLst>
              <a:ext uri="{FF2B5EF4-FFF2-40B4-BE49-F238E27FC236}">
                <a16:creationId xmlns:a16="http://schemas.microsoft.com/office/drawing/2014/main" id="{F2B7DEA0-0C6F-B056-7AA4-10377565EE97}"/>
              </a:ext>
            </a:extLst>
          </p:cNvPr>
          <p:cNvSpPr txBox="1">
            <a:spLocks/>
          </p:cNvSpPr>
          <p:nvPr/>
        </p:nvSpPr>
        <p:spPr>
          <a:xfrm>
            <a:off x="907682" y="6507265"/>
            <a:ext cx="10809827" cy="29300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CPS: combined positive score; NMA: network meta-analysis; OS: overall survival; PFS: progression-free survival</a:t>
            </a:r>
          </a:p>
        </p:txBody>
      </p:sp>
      <p:sp>
        <p:nvSpPr>
          <p:cNvPr id="5" name="TextBox 4">
            <a:extLst>
              <a:ext uri="{FF2B5EF4-FFF2-40B4-BE49-F238E27FC236}">
                <a16:creationId xmlns:a16="http://schemas.microsoft.com/office/drawing/2014/main" id="{EF5E326A-5554-7BF9-7144-3039149ED2A9}"/>
              </a:ext>
            </a:extLst>
          </p:cNvPr>
          <p:cNvSpPr txBox="1"/>
          <p:nvPr/>
        </p:nvSpPr>
        <p:spPr>
          <a:xfrm>
            <a:off x="8363708" y="20080"/>
            <a:ext cx="3828292" cy="307777"/>
          </a:xfrm>
          <a:prstGeom prst="rect">
            <a:avLst/>
          </a:prstGeom>
          <a:solidFill>
            <a:srgbClr val="FAF5F0"/>
          </a:solidFill>
        </p:spPr>
        <p:txBody>
          <a:bodyPr wrap="none" rtlCol="0">
            <a:spAutoFit/>
          </a:bodyPr>
          <a:lstStyle/>
          <a:p>
            <a:r>
              <a:rPr lang="en-GB" sz="1400" dirty="0"/>
              <a:t>*See appendix for </a:t>
            </a:r>
            <a:r>
              <a:rPr lang="en-GB" sz="1400" dirty="0">
                <a:hlinkClick r:id="rId6" action="ppaction://hlinksldjump"/>
              </a:rPr>
              <a:t>OS</a:t>
            </a:r>
            <a:r>
              <a:rPr lang="en-GB" sz="1400" dirty="0"/>
              <a:t> and </a:t>
            </a:r>
            <a:r>
              <a:rPr lang="en-GB" sz="1400" dirty="0">
                <a:hlinkClick r:id="rId7" action="ppaction://hlinksldjump"/>
              </a:rPr>
              <a:t>PFS</a:t>
            </a:r>
            <a:r>
              <a:rPr lang="en-GB" sz="1400" dirty="0"/>
              <a:t> extrapolations</a:t>
            </a:r>
          </a:p>
        </p:txBody>
      </p:sp>
    </p:spTree>
    <p:extLst>
      <p:ext uri="{BB962C8B-B14F-4D97-AF65-F5344CB8AC3E}">
        <p14:creationId xmlns:p14="http://schemas.microsoft.com/office/powerpoint/2010/main" val="592676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p:txBody>
          <a:bodyPr>
            <a:normAutofit/>
          </a:bodyPr>
          <a:lstStyle/>
          <a:p>
            <a:r>
              <a:rPr lang="en-GB" dirty="0">
                <a:hlinkClick r:id="rId3" action="ppaction://hlinksldjump"/>
              </a:rPr>
              <a:t>Key issue </a:t>
            </a:r>
            <a:r>
              <a:rPr lang="en-GB" dirty="0"/>
              <a:t>8: Treatment effectiveness waning (1)</a:t>
            </a:r>
          </a:p>
        </p:txBody>
      </p:sp>
      <p:sp>
        <p:nvSpPr>
          <p:cNvPr id="15" name="Rectangle 14">
            <a:extLst>
              <a:ext uri="{FF2B5EF4-FFF2-40B4-BE49-F238E27FC236}">
                <a16:creationId xmlns:a16="http://schemas.microsoft.com/office/drawing/2014/main" id="{A095D89B-195A-4D94-A8DE-CD5502F42403}"/>
              </a:ext>
            </a:extLst>
          </p:cNvPr>
          <p:cNvSpPr/>
          <p:nvPr/>
        </p:nvSpPr>
        <p:spPr>
          <a:xfrm>
            <a:off x="484336" y="1854959"/>
            <a:ext cx="11317288" cy="1473663"/>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mj-lt"/>
              </a:rPr>
              <a:t>Company: </a:t>
            </a:r>
            <a:r>
              <a:rPr lang="en-GB" dirty="0">
                <a:solidFill>
                  <a:schemeClr val="tx1"/>
                </a:solidFill>
                <a:latin typeface="+mj-lt"/>
                <a:ea typeface="Times New Roman" panose="02020603050405020304" pitchFamily="18" charset="0"/>
              </a:rPr>
              <a:t>Treatment effect waning not applicable for zolbetuximab – no time-based stopping rule and no evidence that observed treatment effect reduces over time</a:t>
            </a:r>
            <a:endParaRPr lang="en-GB" b="1" dirty="0">
              <a:solidFill>
                <a:schemeClr val="accent2"/>
              </a:solidFill>
              <a:latin typeface="+mj-lt"/>
            </a:endParaRPr>
          </a:p>
          <a:p>
            <a:pPr marL="285750" indent="-285750">
              <a:buFont typeface="Arial" panose="020B0604020202020204" pitchFamily="34" charset="0"/>
              <a:buChar char="•"/>
            </a:pPr>
            <a:r>
              <a:rPr lang="en-GB" dirty="0">
                <a:solidFill>
                  <a:schemeClr val="tx1"/>
                </a:solidFill>
                <a:effectLst/>
                <a:latin typeface="+mj-lt"/>
                <a:ea typeface="Times New Roman" panose="02020603050405020304" pitchFamily="18" charset="0"/>
              </a:rPr>
              <a:t>Nivolumab has 2-year stopping rule – likely to experience treatment waning, a</a:t>
            </a:r>
            <a:r>
              <a:rPr lang="en-GB" dirty="0">
                <a:solidFill>
                  <a:schemeClr val="tx1"/>
                </a:solidFill>
                <a:latin typeface="+mj-lt"/>
                <a:ea typeface="Times New Roman" panose="02020603050405020304" pitchFamily="18" charset="0"/>
              </a:rPr>
              <a:t>ssumptions based on TA857</a:t>
            </a:r>
          </a:p>
          <a:p>
            <a:pPr marL="285750" indent="-285750">
              <a:buFont typeface="Arial" panose="020B0604020202020204" pitchFamily="34" charset="0"/>
              <a:buChar char="•"/>
            </a:pPr>
            <a:r>
              <a:rPr lang="en-GB" dirty="0">
                <a:solidFill>
                  <a:schemeClr val="tx1"/>
                </a:solidFill>
                <a:effectLst/>
                <a:latin typeface="+mj-lt"/>
                <a:ea typeface="Times New Roman" panose="02020603050405020304" pitchFamily="18" charset="0"/>
              </a:rPr>
              <a:t>After clarification stage: provide scenarios applying treatment-effect waning for zolbetuximab after 5, 6, 7 years (chemotherapy hazards applied to zolbetuximab + chemotherapy arm)</a:t>
            </a:r>
          </a:p>
        </p:txBody>
      </p:sp>
      <p:sp>
        <p:nvSpPr>
          <p:cNvPr id="16" name="Rectangle 15">
            <a:extLst>
              <a:ext uri="{FF2B5EF4-FFF2-40B4-BE49-F238E27FC236}">
                <a16:creationId xmlns:a16="http://schemas.microsoft.com/office/drawing/2014/main" id="{BE4E1D21-37B6-4DED-9C97-E9DA5819D47B}"/>
              </a:ext>
            </a:extLst>
          </p:cNvPr>
          <p:cNvSpPr/>
          <p:nvPr/>
        </p:nvSpPr>
        <p:spPr>
          <a:xfrm>
            <a:off x="484336" y="3399738"/>
            <a:ext cx="11317288" cy="1724712"/>
          </a:xfrm>
          <a:prstGeom prst="rect">
            <a:avLst/>
          </a:prstGeom>
          <a:solidFill>
            <a:srgbClr val="FFFFE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mj-lt"/>
              </a:rPr>
              <a:t>EAG: </a:t>
            </a:r>
            <a:r>
              <a:rPr lang="en-GB" dirty="0">
                <a:solidFill>
                  <a:srgbClr val="000000"/>
                </a:solidFill>
                <a:latin typeface="+mj-lt"/>
              </a:rPr>
              <a:t>Use treatment effect waning for zolbetuximab + chemotherapy at 5 years in EAG base-case</a:t>
            </a:r>
            <a:endParaRPr lang="en-GB" b="1" dirty="0">
              <a:solidFill>
                <a:schemeClr val="tx1"/>
              </a:solidFill>
              <a:latin typeface="+mj-lt"/>
            </a:endParaRPr>
          </a:p>
          <a:p>
            <a:pPr marL="285750" indent="-285750">
              <a:buFont typeface="Arial" panose="020B0604020202020204" pitchFamily="34" charset="0"/>
              <a:buChar char="•"/>
            </a:pPr>
            <a:r>
              <a:rPr lang="en-GB" dirty="0">
                <a:solidFill>
                  <a:srgbClr val="000000"/>
                </a:solidFill>
                <a:latin typeface="+mj-lt"/>
              </a:rPr>
              <a:t>Evidence does not show treatment effect waning for zolbetuximab but limited follow-up (approx. </a:t>
            </a:r>
            <a:r>
              <a:rPr lang="en-GB" u="sng" dirty="0">
                <a:solidFill>
                  <a:srgbClr val="000000"/>
                </a:solidFill>
                <a:highlight>
                  <a:srgbClr val="00FFFF"/>
                </a:highlight>
                <a:latin typeface="+mj-lt"/>
              </a:rPr>
              <a:t>X</a:t>
            </a:r>
            <a:r>
              <a:rPr lang="en-GB" dirty="0">
                <a:solidFill>
                  <a:srgbClr val="000000"/>
                </a:solidFill>
                <a:latin typeface="+mj-lt"/>
              </a:rPr>
              <a:t> years) for OS and PFS in SPOTLIGHT and GLOW</a:t>
            </a:r>
          </a:p>
          <a:p>
            <a:pPr marL="285750" indent="-285750">
              <a:buFont typeface="Arial" panose="020B0604020202020204" pitchFamily="34" charset="0"/>
              <a:buChar char="•"/>
            </a:pPr>
            <a:r>
              <a:rPr lang="en-GB" dirty="0">
                <a:solidFill>
                  <a:srgbClr val="000000"/>
                </a:solidFill>
                <a:latin typeface="+mj-lt"/>
              </a:rPr>
              <a:t>Due to uncertainty of treatment effect duration, EAG modelled scenarios for waning after 3 and 4 years</a:t>
            </a:r>
          </a:p>
          <a:p>
            <a:pPr marL="285750" indent="-285750">
              <a:buFont typeface="Arial" panose="020B0604020202020204" pitchFamily="34" charset="0"/>
              <a:buChar char="•"/>
            </a:pPr>
            <a:r>
              <a:rPr lang="en-GB" dirty="0">
                <a:solidFill>
                  <a:srgbClr val="000000"/>
                </a:solidFill>
                <a:latin typeface="+mj-lt"/>
              </a:rPr>
              <a:t>TA857 nivolumab: Proportion alive at 20 years important factor when determining most appropriate waning scenario</a:t>
            </a:r>
          </a:p>
        </p:txBody>
      </p:sp>
      <p:sp>
        <p:nvSpPr>
          <p:cNvPr id="13" name="Rectangle 12">
            <a:extLst>
              <a:ext uri="{FF2B5EF4-FFF2-40B4-BE49-F238E27FC236}">
                <a16:creationId xmlns:a16="http://schemas.microsoft.com/office/drawing/2014/main" id="{E82CA74A-6F08-4190-9479-10C9823605C7}"/>
              </a:ext>
            </a:extLst>
          </p:cNvPr>
          <p:cNvSpPr/>
          <p:nvPr/>
        </p:nvSpPr>
        <p:spPr>
          <a:xfrm>
            <a:off x="484336" y="1090877"/>
            <a:ext cx="11306862" cy="678782"/>
          </a:xfrm>
          <a:prstGeom prst="rect">
            <a:avLst/>
          </a:prstGeom>
          <a:solidFill>
            <a:srgbClr val="FAF5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1"/>
                </a:solidFill>
                <a:latin typeface="+mj-lt"/>
              </a:rPr>
              <a:t>Background: </a:t>
            </a:r>
            <a:r>
              <a:rPr lang="en-GB" dirty="0">
                <a:solidFill>
                  <a:schemeClr val="tx1"/>
                </a:solidFill>
                <a:latin typeface="+mj-lt"/>
              </a:rPr>
              <a:t>Trials have limited follow-up – important to explore treatment-effect waning assumptions</a:t>
            </a:r>
          </a:p>
          <a:p>
            <a:pPr marL="285750" indent="-285750">
              <a:buFont typeface="Arial" panose="020B0604020202020204" pitchFamily="34" charset="0"/>
              <a:buChar char="•"/>
            </a:pPr>
            <a:r>
              <a:rPr lang="en-GB" dirty="0">
                <a:solidFill>
                  <a:schemeClr val="tx1"/>
                </a:solidFill>
                <a:latin typeface="+mj-lt"/>
              </a:rPr>
              <a:t>Company base-case: Considers treatment effect waning on OS and PFS for nivolumab only</a:t>
            </a:r>
          </a:p>
        </p:txBody>
      </p:sp>
      <p:sp>
        <p:nvSpPr>
          <p:cNvPr id="3" name="Text Placeholder 4">
            <a:extLst>
              <a:ext uri="{FF2B5EF4-FFF2-40B4-BE49-F238E27FC236}">
                <a16:creationId xmlns:a16="http://schemas.microsoft.com/office/drawing/2014/main" id="{3CB18BDE-CE9E-C406-31FD-605FFAF6E890}"/>
              </a:ext>
            </a:extLst>
          </p:cNvPr>
          <p:cNvSpPr txBox="1">
            <a:spLocks/>
          </p:cNvSpPr>
          <p:nvPr/>
        </p:nvSpPr>
        <p:spPr>
          <a:xfrm>
            <a:off x="1204565" y="6507265"/>
            <a:ext cx="9554479" cy="29300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ICER: incremental cost-effectiveness ratio; OS: overall survival; PFS: progression-free survival</a:t>
            </a:r>
          </a:p>
        </p:txBody>
      </p:sp>
      <p:sp>
        <p:nvSpPr>
          <p:cNvPr id="4" name="TextBox 3">
            <a:extLst>
              <a:ext uri="{FF2B5EF4-FFF2-40B4-BE49-F238E27FC236}">
                <a16:creationId xmlns:a16="http://schemas.microsoft.com/office/drawing/2014/main" id="{06D77CB6-FD2F-AB40-21B4-AE9DF71B6A7D}"/>
              </a:ext>
            </a:extLst>
          </p:cNvPr>
          <p:cNvSpPr txBox="1"/>
          <p:nvPr/>
        </p:nvSpPr>
        <p:spPr>
          <a:xfrm>
            <a:off x="457304" y="5195566"/>
            <a:ext cx="11344320" cy="923330"/>
          </a:xfrm>
          <a:prstGeom prst="rect">
            <a:avLst/>
          </a:prstGeom>
          <a:solidFill>
            <a:srgbClr val="EEF8F4"/>
          </a:solidFill>
        </p:spPr>
        <p:txBody>
          <a:bodyPr wrap="square" rtlCol="0">
            <a:spAutoFit/>
          </a:bodyPr>
          <a:lstStyle/>
          <a:p>
            <a:r>
              <a:rPr lang="en-GB" b="1" dirty="0"/>
              <a:t>TA857 nivolumab: </a:t>
            </a:r>
            <a:r>
              <a:rPr lang="en-GB" dirty="0"/>
              <a:t>Committee conclude approaches predicting approx. 3% survival at 20 years for people having nivolumab + XELOX are plausible (including treatment effect waning at 5-year and 6.5-year cut-offs)) – but results were uncertain</a:t>
            </a:r>
          </a:p>
        </p:txBody>
      </p:sp>
      <p:sp>
        <p:nvSpPr>
          <p:cNvPr id="5" name="Rectangle 4" descr="Marker showing slides are confidential ">
            <a:extLst>
              <a:ext uri="{FF2B5EF4-FFF2-40B4-BE49-F238E27FC236}">
                <a16:creationId xmlns:a16="http://schemas.microsoft.com/office/drawing/2014/main" id="{50F52615-E058-234B-65A7-31FA67CF4675}"/>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3773888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p:txBody>
          <a:bodyPr>
            <a:normAutofit/>
          </a:bodyPr>
          <a:lstStyle/>
          <a:p>
            <a:r>
              <a:rPr lang="en-GB" dirty="0">
                <a:hlinkClick r:id="rId3" action="ppaction://hlinksldjump"/>
              </a:rPr>
              <a:t>Key issue </a:t>
            </a:r>
            <a:r>
              <a:rPr lang="en-GB" dirty="0"/>
              <a:t>8: Treatment effectiveness waning (2)</a:t>
            </a:r>
          </a:p>
        </p:txBody>
      </p:sp>
      <p:graphicFrame>
        <p:nvGraphicFramePr>
          <p:cNvPr id="4" name="Table 3">
            <a:extLst>
              <a:ext uri="{FF2B5EF4-FFF2-40B4-BE49-F238E27FC236}">
                <a16:creationId xmlns:a16="http://schemas.microsoft.com/office/drawing/2014/main" id="{E8517587-DB31-AA9F-BC2D-76C8BDA8F1C8}"/>
              </a:ext>
            </a:extLst>
          </p:cNvPr>
          <p:cNvGraphicFramePr>
            <a:graphicFrameLocks noGrp="1"/>
          </p:cNvGraphicFramePr>
          <p:nvPr>
            <p:extLst>
              <p:ext uri="{D42A27DB-BD31-4B8C-83A1-F6EECF244321}">
                <p14:modId xmlns:p14="http://schemas.microsoft.com/office/powerpoint/2010/main" val="2471224948"/>
              </p:ext>
            </p:extLst>
          </p:nvPr>
        </p:nvGraphicFramePr>
        <p:xfrm>
          <a:off x="474491" y="821328"/>
          <a:ext cx="9964909" cy="3510280"/>
        </p:xfrm>
        <a:graphic>
          <a:graphicData uri="http://schemas.openxmlformats.org/drawingml/2006/table">
            <a:tbl>
              <a:tblPr firstRow="1" bandRow="1">
                <a:tableStyleId>{5C22544A-7EE6-4342-B048-85BDC9FD1C3A}</a:tableStyleId>
              </a:tblPr>
              <a:tblGrid>
                <a:gridCol w="1173334">
                  <a:extLst>
                    <a:ext uri="{9D8B030D-6E8A-4147-A177-3AD203B41FA5}">
                      <a16:colId xmlns:a16="http://schemas.microsoft.com/office/drawing/2014/main" val="1717185603"/>
                    </a:ext>
                  </a:extLst>
                </a:gridCol>
                <a:gridCol w="1057275">
                  <a:extLst>
                    <a:ext uri="{9D8B030D-6E8A-4147-A177-3AD203B41FA5}">
                      <a16:colId xmlns:a16="http://schemas.microsoft.com/office/drawing/2014/main" val="2019277630"/>
                    </a:ext>
                  </a:extLst>
                </a:gridCol>
                <a:gridCol w="790575">
                  <a:extLst>
                    <a:ext uri="{9D8B030D-6E8A-4147-A177-3AD203B41FA5}">
                      <a16:colId xmlns:a16="http://schemas.microsoft.com/office/drawing/2014/main" val="1194580870"/>
                    </a:ext>
                  </a:extLst>
                </a:gridCol>
                <a:gridCol w="1143000">
                  <a:extLst>
                    <a:ext uri="{9D8B030D-6E8A-4147-A177-3AD203B41FA5}">
                      <a16:colId xmlns:a16="http://schemas.microsoft.com/office/drawing/2014/main" val="3769820909"/>
                    </a:ext>
                  </a:extLst>
                </a:gridCol>
                <a:gridCol w="1133475">
                  <a:extLst>
                    <a:ext uri="{9D8B030D-6E8A-4147-A177-3AD203B41FA5}">
                      <a16:colId xmlns:a16="http://schemas.microsoft.com/office/drawing/2014/main" val="2341747555"/>
                    </a:ext>
                  </a:extLst>
                </a:gridCol>
                <a:gridCol w="723900">
                  <a:extLst>
                    <a:ext uri="{9D8B030D-6E8A-4147-A177-3AD203B41FA5}">
                      <a16:colId xmlns:a16="http://schemas.microsoft.com/office/drawing/2014/main" val="1506629557"/>
                    </a:ext>
                  </a:extLst>
                </a:gridCol>
                <a:gridCol w="1209675">
                  <a:extLst>
                    <a:ext uri="{9D8B030D-6E8A-4147-A177-3AD203B41FA5}">
                      <a16:colId xmlns:a16="http://schemas.microsoft.com/office/drawing/2014/main" val="4256547190"/>
                    </a:ext>
                  </a:extLst>
                </a:gridCol>
                <a:gridCol w="1105265">
                  <a:extLst>
                    <a:ext uri="{9D8B030D-6E8A-4147-A177-3AD203B41FA5}">
                      <a16:colId xmlns:a16="http://schemas.microsoft.com/office/drawing/2014/main" val="3964480701"/>
                    </a:ext>
                  </a:extLst>
                </a:gridCol>
                <a:gridCol w="647335">
                  <a:extLst>
                    <a:ext uri="{9D8B030D-6E8A-4147-A177-3AD203B41FA5}">
                      <a16:colId xmlns:a16="http://schemas.microsoft.com/office/drawing/2014/main" val="3287558749"/>
                    </a:ext>
                  </a:extLst>
                </a:gridCol>
                <a:gridCol w="981075">
                  <a:extLst>
                    <a:ext uri="{9D8B030D-6E8A-4147-A177-3AD203B41FA5}">
                      <a16:colId xmlns:a16="http://schemas.microsoft.com/office/drawing/2014/main" val="3693265019"/>
                    </a:ext>
                  </a:extLst>
                </a:gridCol>
              </a:tblGrid>
              <a:tr h="37084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dirty="0">
                          <a:latin typeface="+mn-lt"/>
                        </a:rPr>
                        <a:t>Treatment effect waning after N years</a:t>
                      </a:r>
                    </a:p>
                  </a:txBody>
                  <a:tcPr/>
                </a:tc>
                <a:tc gridSpan="9">
                  <a:txBody>
                    <a:bodyPr/>
                    <a:lstStyle/>
                    <a:p>
                      <a:pPr algn="ctr"/>
                      <a:r>
                        <a:rPr lang="en-GB" sz="1600" dirty="0">
                          <a:latin typeface="+mn-lt"/>
                        </a:rPr>
                        <a:t>Proportion alive at 20 years </a:t>
                      </a:r>
                    </a:p>
                  </a:txBody>
                  <a:tcPr/>
                </a:tc>
                <a:tc hMerge="1">
                  <a:txBody>
                    <a:bodyPr/>
                    <a:lstStyle/>
                    <a:p>
                      <a:endParaRPr lang="en-GB"/>
                    </a:p>
                  </a:txBody>
                  <a:tcPr/>
                </a:tc>
                <a:tc hMerge="1">
                  <a:txBody>
                    <a:bodyPr/>
                    <a:lstStyle/>
                    <a:p>
                      <a:endParaRPr lang="en-GB"/>
                    </a:p>
                  </a:txBody>
                  <a:tcPr/>
                </a:tc>
                <a:tc hMerge="1">
                  <a:txBody>
                    <a:bodyPr/>
                    <a:lstStyle/>
                    <a:p>
                      <a:endParaRPr lang="en-GB" sz="1600" dirty="0"/>
                    </a:p>
                  </a:txBody>
                  <a:tcPr/>
                </a:tc>
                <a:tc hMerge="1">
                  <a:txBody>
                    <a:bodyPr/>
                    <a:lstStyle/>
                    <a:p>
                      <a:endParaRPr lang="en-GB"/>
                    </a:p>
                  </a:txBody>
                  <a:tcPr/>
                </a:tc>
                <a:tc hMerge="1">
                  <a:txBody>
                    <a:bodyPr/>
                    <a:lstStyle/>
                    <a:p>
                      <a:endParaRPr lang="en-GB"/>
                    </a:p>
                  </a:txBody>
                  <a:tcPr/>
                </a:tc>
                <a:tc hMerge="1">
                  <a:txBody>
                    <a:bodyPr/>
                    <a:lstStyle/>
                    <a:p>
                      <a:endParaRPr lang="en-GB" sz="1600"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983975486"/>
                  </a:ext>
                </a:extLst>
              </a:tr>
              <a:tr h="370840">
                <a:tc vMerge="1">
                  <a:txBody>
                    <a:bodyPr/>
                    <a:lstStyle/>
                    <a:p>
                      <a:endParaRPr dirty="0"/>
                    </a:p>
                  </a:txBody>
                  <a:tcPr/>
                </a:tc>
                <a:tc gridSpan="3">
                  <a:txBody>
                    <a:bodyPr/>
                    <a:lstStyle/>
                    <a:p>
                      <a:pPr algn="ctr"/>
                      <a:r>
                        <a:rPr lang="en-GB" sz="1600" dirty="0">
                          <a:solidFill>
                            <a:schemeClr val="bg1"/>
                          </a:solidFill>
                          <a:latin typeface="+mn-lt"/>
                        </a:rPr>
                        <a:t>Chemotherapy</a:t>
                      </a:r>
                    </a:p>
                  </a:txBody>
                  <a:tcPr>
                    <a:solidFill>
                      <a:srgbClr val="228096"/>
                    </a:solidFill>
                  </a:tcPr>
                </a:tc>
                <a:tc hMerge="1">
                  <a:txBody>
                    <a:bodyPr/>
                    <a:lstStyle/>
                    <a:p>
                      <a:endParaRPr lang="en-GB" dirty="0"/>
                    </a:p>
                  </a:txBody>
                  <a:tcPr/>
                </a:tc>
                <a:tc hMerge="1">
                  <a:txBody>
                    <a:bodyPr/>
                    <a:lstStyle/>
                    <a:p>
                      <a:endParaRPr lang="en-GB" sz="1600" dirty="0"/>
                    </a:p>
                  </a:txBody>
                  <a:tcPr/>
                </a:tc>
                <a:tc gridSpan="3">
                  <a:txBody>
                    <a:bodyPr/>
                    <a:lstStyle/>
                    <a:p>
                      <a:pPr algn="ctr"/>
                      <a:r>
                        <a:rPr lang="en-GB" sz="1600" dirty="0">
                          <a:solidFill>
                            <a:schemeClr val="bg1"/>
                          </a:solidFill>
                          <a:latin typeface="+mn-lt"/>
                        </a:rPr>
                        <a:t>Zolbetuximab + chemotherapy</a:t>
                      </a:r>
                    </a:p>
                  </a:txBody>
                  <a:tcPr>
                    <a:solidFill>
                      <a:srgbClr val="228096"/>
                    </a:solidFill>
                  </a:tcPr>
                </a:tc>
                <a:tc hMerge="1">
                  <a:txBody>
                    <a:bodyPr/>
                    <a:lstStyle/>
                    <a:p>
                      <a:endParaRPr lang="en-GB" dirty="0"/>
                    </a:p>
                  </a:txBody>
                  <a:tcPr/>
                </a:tc>
                <a:tc hMerge="1">
                  <a:txBody>
                    <a:bodyPr/>
                    <a:lstStyle/>
                    <a:p>
                      <a:endParaRPr lang="en-GB" sz="1600" dirty="0"/>
                    </a:p>
                  </a:txBody>
                  <a:tcPr/>
                </a:tc>
                <a:tc gridSpan="3">
                  <a:txBody>
                    <a:bodyPr/>
                    <a:lstStyle/>
                    <a:p>
                      <a:pPr algn="ctr"/>
                      <a:r>
                        <a:rPr lang="en-GB" sz="1600" dirty="0">
                          <a:solidFill>
                            <a:schemeClr val="bg1"/>
                          </a:solidFill>
                          <a:latin typeface="+mn-lt"/>
                        </a:rPr>
                        <a:t>Nivolumab + chemotherapy</a:t>
                      </a:r>
                    </a:p>
                  </a:txBody>
                  <a:tcPr>
                    <a:solidFill>
                      <a:srgbClr val="228096"/>
                    </a:solidFill>
                  </a:tcPr>
                </a:tc>
                <a:tc hMerge="1">
                  <a:txBody>
                    <a:bodyPr/>
                    <a:lstStyle/>
                    <a:p>
                      <a:endParaRPr lang="en-GB" dirty="0"/>
                    </a:p>
                  </a:txBody>
                  <a:tcPr/>
                </a:tc>
                <a:tc hMerge="1">
                  <a:txBody>
                    <a:bodyPr/>
                    <a:lstStyle/>
                    <a:p>
                      <a:endParaRPr lang="en-GB" sz="1600" dirty="0"/>
                    </a:p>
                  </a:txBody>
                  <a:tcPr/>
                </a:tc>
                <a:extLst>
                  <a:ext uri="{0D108BD9-81ED-4DB2-BD59-A6C34878D82A}">
                    <a16:rowId xmlns:a16="http://schemas.microsoft.com/office/drawing/2014/main" val="3864995234"/>
                  </a:ext>
                </a:extLst>
              </a:tr>
              <a:tr h="0">
                <a:tc vMerge="1">
                  <a:txBody>
                    <a:bodyPr/>
                    <a:lstStyle/>
                    <a:p>
                      <a:endParaRPr lang="en-GB" dirty="0"/>
                    </a:p>
                  </a:txBody>
                  <a:tcPr/>
                </a:tc>
                <a:tc>
                  <a:txBody>
                    <a:bodyPr/>
                    <a:lstStyle/>
                    <a:p>
                      <a:pPr algn="ctr"/>
                      <a:r>
                        <a:rPr lang="en-GB" sz="1600" dirty="0">
                          <a:solidFill>
                            <a:schemeClr val="bg1"/>
                          </a:solidFill>
                          <a:latin typeface="+mn-lt"/>
                        </a:rPr>
                        <a:t>Company</a:t>
                      </a:r>
                    </a:p>
                  </a:txBody>
                  <a:tcPr>
                    <a:solidFill>
                      <a:schemeClr val="accent2"/>
                    </a:solidFill>
                  </a:tcPr>
                </a:tc>
                <a:tc>
                  <a:txBody>
                    <a:bodyPr/>
                    <a:lstStyle/>
                    <a:p>
                      <a:pPr algn="ctr"/>
                      <a:r>
                        <a:rPr lang="en-GB" sz="1600" dirty="0">
                          <a:solidFill>
                            <a:schemeClr val="tx1"/>
                          </a:solidFill>
                          <a:latin typeface="+mn-lt"/>
                        </a:rPr>
                        <a:t>EAG</a:t>
                      </a:r>
                    </a:p>
                  </a:txBody>
                  <a:tcPr>
                    <a:solidFill>
                      <a:schemeClr val="accent3"/>
                    </a:solidFill>
                  </a:tcPr>
                </a:tc>
                <a:tc>
                  <a:txBody>
                    <a:bodyPr/>
                    <a:lstStyle/>
                    <a:p>
                      <a:pPr algn="ctr"/>
                      <a:r>
                        <a:rPr lang="en-GB" sz="1600" dirty="0">
                          <a:solidFill>
                            <a:schemeClr val="tx1"/>
                          </a:solidFill>
                          <a:latin typeface="+mn-lt"/>
                        </a:rPr>
                        <a:t>EAG scenario</a:t>
                      </a:r>
                    </a:p>
                  </a:txBody>
                  <a:tcPr>
                    <a:solidFill>
                      <a:schemeClr val="accent6">
                        <a:lumMod val="20000"/>
                        <a:lumOff val="80000"/>
                      </a:schemeClr>
                    </a:solidFill>
                  </a:tcPr>
                </a:tc>
                <a:tc>
                  <a:txBody>
                    <a:bodyPr/>
                    <a:lstStyle/>
                    <a:p>
                      <a:pPr algn="ctr"/>
                      <a:r>
                        <a:rPr lang="en-GB" sz="1600" dirty="0">
                          <a:solidFill>
                            <a:schemeClr val="bg1"/>
                          </a:solidFill>
                          <a:latin typeface="+mn-lt"/>
                        </a:rPr>
                        <a:t>Company</a:t>
                      </a:r>
                    </a:p>
                  </a:txBody>
                  <a:tcPr>
                    <a:solidFill>
                      <a:schemeClr val="accent2"/>
                    </a:solidFill>
                  </a:tcPr>
                </a:tc>
                <a:tc>
                  <a:txBody>
                    <a:bodyPr/>
                    <a:lstStyle/>
                    <a:p>
                      <a:pPr algn="ctr"/>
                      <a:r>
                        <a:rPr lang="en-GB" sz="1600" dirty="0">
                          <a:solidFill>
                            <a:schemeClr val="tx1"/>
                          </a:solidFill>
                          <a:latin typeface="+mn-lt"/>
                        </a:rPr>
                        <a:t>EAG</a:t>
                      </a:r>
                    </a:p>
                  </a:txBody>
                  <a:tcP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solidFill>
                            <a:schemeClr val="tx1"/>
                          </a:solidFill>
                          <a:latin typeface="+mn-lt"/>
                        </a:rPr>
                        <a:t>EAG scenario</a:t>
                      </a:r>
                    </a:p>
                  </a:txBody>
                  <a:tcPr>
                    <a:solidFill>
                      <a:schemeClr val="accent4"/>
                    </a:solidFill>
                  </a:tcPr>
                </a:tc>
                <a:tc>
                  <a:txBody>
                    <a:bodyPr/>
                    <a:lstStyle/>
                    <a:p>
                      <a:pPr algn="ctr"/>
                      <a:r>
                        <a:rPr lang="en-GB" sz="1600" dirty="0">
                          <a:solidFill>
                            <a:schemeClr val="bg1"/>
                          </a:solidFill>
                          <a:latin typeface="+mn-lt"/>
                        </a:rPr>
                        <a:t>Company</a:t>
                      </a:r>
                    </a:p>
                  </a:txBody>
                  <a:tcPr>
                    <a:solidFill>
                      <a:schemeClr val="accent2"/>
                    </a:solidFill>
                  </a:tcPr>
                </a:tc>
                <a:tc>
                  <a:txBody>
                    <a:bodyPr/>
                    <a:lstStyle/>
                    <a:p>
                      <a:pPr algn="ctr"/>
                      <a:r>
                        <a:rPr lang="en-GB" sz="1600" dirty="0">
                          <a:solidFill>
                            <a:schemeClr val="tx1"/>
                          </a:solidFill>
                          <a:latin typeface="+mn-lt"/>
                        </a:rPr>
                        <a:t>EAG</a:t>
                      </a:r>
                    </a:p>
                  </a:txBody>
                  <a:tcP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solidFill>
                            <a:schemeClr val="tx1"/>
                          </a:solidFill>
                          <a:latin typeface="+mn-lt"/>
                        </a:rPr>
                        <a:t>EAG scenario</a:t>
                      </a:r>
                    </a:p>
                  </a:txBody>
                  <a:tcPr>
                    <a:solidFill>
                      <a:schemeClr val="accent4"/>
                    </a:solidFill>
                  </a:tcPr>
                </a:tc>
                <a:extLst>
                  <a:ext uri="{0D108BD9-81ED-4DB2-BD59-A6C34878D82A}">
                    <a16:rowId xmlns:a16="http://schemas.microsoft.com/office/drawing/2014/main" val="3728760272"/>
                  </a:ext>
                </a:extLst>
              </a:tr>
              <a:tr h="0">
                <a:tc>
                  <a:txBody>
                    <a:bodyPr/>
                    <a:lstStyle/>
                    <a:p>
                      <a:pPr algn="ctr"/>
                      <a:r>
                        <a:rPr lang="en-GB" sz="1600" dirty="0">
                          <a:solidFill>
                            <a:schemeClr val="bg1"/>
                          </a:solidFill>
                          <a:latin typeface="+mn-lt"/>
                        </a:rPr>
                        <a:t>None</a:t>
                      </a:r>
                    </a:p>
                  </a:txBody>
                  <a:tcPr>
                    <a:solidFill>
                      <a:schemeClr val="accent1"/>
                    </a:solidFill>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latin typeface="+mn-l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extLst>
                  <a:ext uri="{0D108BD9-81ED-4DB2-BD59-A6C34878D82A}">
                    <a16:rowId xmlns:a16="http://schemas.microsoft.com/office/drawing/2014/main" val="181192201"/>
                  </a:ext>
                </a:extLst>
              </a:tr>
              <a:tr h="370840">
                <a:tc>
                  <a:txBody>
                    <a:bodyPr/>
                    <a:lstStyle/>
                    <a:p>
                      <a:pPr algn="ctr"/>
                      <a:r>
                        <a:rPr lang="en-GB" sz="1600" dirty="0">
                          <a:solidFill>
                            <a:schemeClr val="bg1"/>
                          </a:solidFill>
                          <a:latin typeface="+mn-lt"/>
                        </a:rPr>
                        <a:t>3</a:t>
                      </a:r>
                    </a:p>
                  </a:txBody>
                  <a:tcPr>
                    <a:solidFill>
                      <a:schemeClr val="accent1"/>
                    </a:solidFill>
                  </a:tcPr>
                </a:tc>
                <a:tc rowSpan="5">
                  <a:txBody>
                    <a:bodyPr/>
                    <a:lstStyle/>
                    <a:p>
                      <a:pPr algn="ctr"/>
                      <a:r>
                        <a:rPr lang="en-GB" sz="1600" dirty="0">
                          <a:latin typeface="+mn-lt"/>
                        </a:rPr>
                        <a:t>N/A</a:t>
                      </a:r>
                    </a:p>
                  </a:txBody>
                  <a:tcPr/>
                </a:tc>
                <a:tc rowSpan="5">
                  <a:txBody>
                    <a:bodyPr/>
                    <a:lstStyle/>
                    <a:p>
                      <a:pPr algn="ctr"/>
                      <a:r>
                        <a:rPr lang="en-GB" sz="1600" dirty="0">
                          <a:latin typeface="+mn-lt"/>
                        </a:rPr>
                        <a:t>N/A</a:t>
                      </a:r>
                    </a:p>
                  </a:txBody>
                  <a:tcPr/>
                </a:tc>
                <a:tc rowSpan="5">
                  <a:txBody>
                    <a:bodyPr/>
                    <a:lstStyle/>
                    <a:p>
                      <a:pPr algn="ctr"/>
                      <a:r>
                        <a:rPr lang="en-GB" sz="1600" dirty="0">
                          <a:latin typeface="+mn-lt"/>
                        </a:rPr>
                        <a:t>N/A</a:t>
                      </a: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extLst>
                  <a:ext uri="{0D108BD9-81ED-4DB2-BD59-A6C34878D82A}">
                    <a16:rowId xmlns:a16="http://schemas.microsoft.com/office/drawing/2014/main" val="345616571"/>
                  </a:ext>
                </a:extLst>
              </a:tr>
              <a:tr h="370840">
                <a:tc>
                  <a:txBody>
                    <a:bodyPr/>
                    <a:lstStyle/>
                    <a:p>
                      <a:pPr algn="ctr"/>
                      <a:r>
                        <a:rPr lang="en-GB" sz="1600" dirty="0">
                          <a:solidFill>
                            <a:schemeClr val="bg1"/>
                          </a:solidFill>
                          <a:latin typeface="+mn-lt"/>
                        </a:rPr>
                        <a:t>4</a:t>
                      </a:r>
                    </a:p>
                  </a:txBody>
                  <a:tcPr>
                    <a:solidFill>
                      <a:schemeClr val="accent1"/>
                    </a:solidFill>
                  </a:tcPr>
                </a:tc>
                <a:tc vMerge="1">
                  <a:txBody>
                    <a:bodyPr/>
                    <a:lstStyle/>
                    <a:p>
                      <a:endParaRPr lang="en-GB" sz="1600" dirty="0">
                        <a:latin typeface="+mn-lt"/>
                      </a:endParaRPr>
                    </a:p>
                  </a:txBody>
                  <a:tcPr/>
                </a:tc>
                <a:tc vMerge="1">
                  <a:txBody>
                    <a:bodyPr/>
                    <a:lstStyle/>
                    <a:p>
                      <a:endParaRPr lang="en-GB" sz="1600" dirty="0">
                        <a:latin typeface="+mn-lt"/>
                      </a:endParaRPr>
                    </a:p>
                  </a:txBody>
                  <a:tcPr/>
                </a:tc>
                <a:tc vMerge="1">
                  <a:txBody>
                    <a:bodyPr/>
                    <a:lstStyle/>
                    <a:p>
                      <a:endParaRPr lang="en-GB" sz="1600" dirty="0">
                        <a:latin typeface="+mn-lt"/>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extLst>
                  <a:ext uri="{0D108BD9-81ED-4DB2-BD59-A6C34878D82A}">
                    <a16:rowId xmlns:a16="http://schemas.microsoft.com/office/drawing/2014/main" val="475113270"/>
                  </a:ext>
                </a:extLst>
              </a:tr>
              <a:tr h="370840">
                <a:tc>
                  <a:txBody>
                    <a:bodyPr/>
                    <a:lstStyle/>
                    <a:p>
                      <a:pPr algn="ctr"/>
                      <a:r>
                        <a:rPr lang="en-GB" sz="1600" dirty="0">
                          <a:solidFill>
                            <a:schemeClr val="bg1"/>
                          </a:solidFill>
                          <a:latin typeface="+mn-lt"/>
                        </a:rPr>
                        <a:t>5</a:t>
                      </a:r>
                    </a:p>
                  </a:txBody>
                  <a:tcPr>
                    <a:solidFill>
                      <a:schemeClr val="accent1"/>
                    </a:solidFill>
                  </a:tcPr>
                </a:tc>
                <a:tc vMerge="1">
                  <a:txBody>
                    <a:bodyPr/>
                    <a:lstStyle/>
                    <a:p>
                      <a:endParaRPr lang="en-GB" sz="1600" dirty="0">
                        <a:latin typeface="+mn-lt"/>
                      </a:endParaRPr>
                    </a:p>
                  </a:txBody>
                  <a:tcPr/>
                </a:tc>
                <a:tc vMerge="1">
                  <a:txBody>
                    <a:bodyPr/>
                    <a:lstStyle/>
                    <a:p>
                      <a:endParaRPr lang="en-GB" sz="1600" dirty="0">
                        <a:latin typeface="+mn-lt"/>
                      </a:endParaRPr>
                    </a:p>
                  </a:txBody>
                  <a:tcPr/>
                </a:tc>
                <a:tc vMerge="1">
                  <a:txBody>
                    <a:bodyPr/>
                    <a:lstStyle/>
                    <a:p>
                      <a:endParaRPr lang="en-GB" sz="1600" dirty="0">
                        <a:latin typeface="+mn-lt"/>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extLst>
                  <a:ext uri="{0D108BD9-81ED-4DB2-BD59-A6C34878D82A}">
                    <a16:rowId xmlns:a16="http://schemas.microsoft.com/office/drawing/2014/main" val="682507339"/>
                  </a:ext>
                </a:extLst>
              </a:tr>
              <a:tr h="370840">
                <a:tc>
                  <a:txBody>
                    <a:bodyPr/>
                    <a:lstStyle/>
                    <a:p>
                      <a:pPr algn="ctr"/>
                      <a:r>
                        <a:rPr lang="en-GB" sz="1600" dirty="0">
                          <a:solidFill>
                            <a:schemeClr val="bg1"/>
                          </a:solidFill>
                          <a:latin typeface="+mn-lt"/>
                        </a:rPr>
                        <a:t>6</a:t>
                      </a:r>
                    </a:p>
                  </a:txBody>
                  <a:tcPr>
                    <a:solidFill>
                      <a:schemeClr val="accent1"/>
                    </a:solidFill>
                  </a:tcPr>
                </a:tc>
                <a:tc vMerge="1">
                  <a:txBody>
                    <a:bodyPr/>
                    <a:lstStyle/>
                    <a:p>
                      <a:endParaRPr lang="en-GB" sz="1600" dirty="0">
                        <a:latin typeface="+mn-lt"/>
                      </a:endParaRPr>
                    </a:p>
                  </a:txBody>
                  <a:tcPr/>
                </a:tc>
                <a:tc vMerge="1">
                  <a:txBody>
                    <a:bodyPr/>
                    <a:lstStyle/>
                    <a:p>
                      <a:endParaRPr lang="en-GB" sz="1600" dirty="0">
                        <a:latin typeface="+mn-lt"/>
                      </a:endParaRPr>
                    </a:p>
                  </a:txBody>
                  <a:tcPr/>
                </a:tc>
                <a:tc vMerge="1">
                  <a:txBody>
                    <a:bodyPr/>
                    <a:lstStyle/>
                    <a:p>
                      <a:endParaRPr lang="en-GB" sz="1600" dirty="0">
                        <a:latin typeface="+mn-lt"/>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extLst>
                  <a:ext uri="{0D108BD9-81ED-4DB2-BD59-A6C34878D82A}">
                    <a16:rowId xmlns:a16="http://schemas.microsoft.com/office/drawing/2014/main" val="1889174014"/>
                  </a:ext>
                </a:extLst>
              </a:tr>
              <a:tr h="370840">
                <a:tc>
                  <a:txBody>
                    <a:bodyPr/>
                    <a:lstStyle/>
                    <a:p>
                      <a:pPr algn="ctr"/>
                      <a:r>
                        <a:rPr lang="en-GB" sz="1600" dirty="0">
                          <a:solidFill>
                            <a:schemeClr val="bg1"/>
                          </a:solidFill>
                          <a:latin typeface="+mn-lt"/>
                        </a:rPr>
                        <a:t>7</a:t>
                      </a:r>
                    </a:p>
                  </a:txBody>
                  <a:tcPr>
                    <a:solidFill>
                      <a:schemeClr val="accent1"/>
                    </a:solidFill>
                  </a:tcPr>
                </a:tc>
                <a:tc vMerge="1">
                  <a:txBody>
                    <a:bodyPr/>
                    <a:lstStyle/>
                    <a:p>
                      <a:endParaRPr lang="en-GB" sz="1600" dirty="0">
                        <a:latin typeface="+mn-lt"/>
                      </a:endParaRPr>
                    </a:p>
                  </a:txBody>
                  <a:tcPr/>
                </a:tc>
                <a:tc vMerge="1">
                  <a:txBody>
                    <a:bodyPr/>
                    <a:lstStyle/>
                    <a:p>
                      <a:endParaRPr lang="en-GB" sz="1600" dirty="0">
                        <a:latin typeface="+mn-lt"/>
                      </a:endParaRPr>
                    </a:p>
                  </a:txBody>
                  <a:tcPr/>
                </a:tc>
                <a:tc vMerge="1">
                  <a:txBody>
                    <a:bodyPr/>
                    <a:lstStyle/>
                    <a:p>
                      <a:endParaRPr lang="en-GB" sz="1600" dirty="0">
                        <a:latin typeface="+mn-l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mn-cs"/>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ndParaRPr>
                    </a:p>
                  </a:txBody>
                  <a:tcPr/>
                </a:tc>
                <a:extLst>
                  <a:ext uri="{0D108BD9-81ED-4DB2-BD59-A6C34878D82A}">
                    <a16:rowId xmlns:a16="http://schemas.microsoft.com/office/drawing/2014/main" val="1967436211"/>
                  </a:ext>
                </a:extLst>
              </a:tr>
            </a:tbl>
          </a:graphicData>
        </a:graphic>
      </p:graphicFrame>
      <p:sp>
        <p:nvSpPr>
          <p:cNvPr id="6" name="TextBox 5">
            <a:extLst>
              <a:ext uri="{FF2B5EF4-FFF2-40B4-BE49-F238E27FC236}">
                <a16:creationId xmlns:a16="http://schemas.microsoft.com/office/drawing/2014/main" id="{FCF2AF8B-D61A-D082-AD9A-8BA0F0273616}"/>
              </a:ext>
            </a:extLst>
          </p:cNvPr>
          <p:cNvSpPr txBox="1"/>
          <p:nvPr/>
        </p:nvSpPr>
        <p:spPr>
          <a:xfrm>
            <a:off x="466725" y="4338259"/>
            <a:ext cx="2571750" cy="523220"/>
          </a:xfrm>
          <a:prstGeom prst="rect">
            <a:avLst/>
          </a:prstGeom>
          <a:solidFill>
            <a:schemeClr val="accent2"/>
          </a:solidFill>
        </p:spPr>
        <p:txBody>
          <a:bodyPr wrap="square" rtlCol="0">
            <a:spAutoFit/>
          </a:bodyPr>
          <a:lstStyle/>
          <a:p>
            <a:pPr marL="285750" indent="-285750">
              <a:buFont typeface="Arial" panose="020B0604020202020204" pitchFamily="34" charset="0"/>
              <a:buChar char="•"/>
            </a:pPr>
            <a:r>
              <a:rPr lang="en-GB" sz="1400" i="1" dirty="0">
                <a:solidFill>
                  <a:schemeClr val="bg1"/>
                </a:solidFill>
              </a:rPr>
              <a:t>Company base-case (includes CheckMate 649)</a:t>
            </a:r>
          </a:p>
        </p:txBody>
      </p:sp>
      <p:sp>
        <p:nvSpPr>
          <p:cNvPr id="7" name="Rectangle 6">
            <a:extLst>
              <a:ext uri="{FF2B5EF4-FFF2-40B4-BE49-F238E27FC236}">
                <a16:creationId xmlns:a16="http://schemas.microsoft.com/office/drawing/2014/main" id="{CEB7505E-17CF-F296-8FA1-43BF8AEBEB61}"/>
              </a:ext>
            </a:extLst>
          </p:cNvPr>
          <p:cNvSpPr/>
          <p:nvPr/>
        </p:nvSpPr>
        <p:spPr>
          <a:xfrm>
            <a:off x="466725" y="3217545"/>
            <a:ext cx="9972676" cy="36576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8" name="Group 7">
            <a:extLst>
              <a:ext uri="{FF2B5EF4-FFF2-40B4-BE49-F238E27FC236}">
                <a16:creationId xmlns:a16="http://schemas.microsoft.com/office/drawing/2014/main" id="{1FEF9133-742E-1F2A-F7E4-3242C25D58A7}"/>
              </a:ext>
            </a:extLst>
          </p:cNvPr>
          <p:cNvGrpSpPr/>
          <p:nvPr/>
        </p:nvGrpSpPr>
        <p:grpSpPr>
          <a:xfrm>
            <a:off x="754292" y="5780630"/>
            <a:ext cx="10963217" cy="539077"/>
            <a:chOff x="1001180" y="5636881"/>
            <a:chExt cx="10963217" cy="539077"/>
          </a:xfrm>
        </p:grpSpPr>
        <p:sp>
          <p:nvSpPr>
            <p:cNvPr id="9" name="Rectangle: Rounded Corners 8" descr="Question to committee">
              <a:extLst>
                <a:ext uri="{FF2B5EF4-FFF2-40B4-BE49-F238E27FC236}">
                  <a16:creationId xmlns:a16="http://schemas.microsoft.com/office/drawing/2014/main" id="{AC801C5F-FEB0-40FF-A36B-9C824A96DC9D}"/>
                </a:ext>
              </a:extLst>
            </p:cNvPr>
            <p:cNvSpPr/>
            <p:nvPr/>
          </p:nvSpPr>
          <p:spPr>
            <a:xfrm>
              <a:off x="1219746" y="5768150"/>
              <a:ext cx="10744651" cy="40780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Arial" panose="020B0604020202020204" pitchFamily="34" charset="0"/>
                </a:rPr>
                <a:t>Is treatment effect waning for zolbetuximab + chemotherapy appropriate? If so, after how many years?</a:t>
              </a:r>
            </a:p>
          </p:txBody>
        </p:sp>
        <p:pic>
          <p:nvPicPr>
            <p:cNvPr id="12" name="Graphic 11">
              <a:extLst>
                <a:ext uri="{FF2B5EF4-FFF2-40B4-BE49-F238E27FC236}">
                  <a16:creationId xmlns:a16="http://schemas.microsoft.com/office/drawing/2014/main" id="{DB9D2A3C-C9C6-4A0A-8247-E7B3A6AEA55E}"/>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01180" y="5636881"/>
              <a:ext cx="463463" cy="463463"/>
            </a:xfrm>
            <a:prstGeom prst="rect">
              <a:avLst/>
            </a:prstGeom>
          </p:spPr>
        </p:pic>
      </p:grpSp>
      <p:sp>
        <p:nvSpPr>
          <p:cNvPr id="3" name="Text Placeholder 4">
            <a:extLst>
              <a:ext uri="{FF2B5EF4-FFF2-40B4-BE49-F238E27FC236}">
                <a16:creationId xmlns:a16="http://schemas.microsoft.com/office/drawing/2014/main" id="{8DF92AB1-9A9A-0817-BB63-FE2BA5C86FB7}"/>
              </a:ext>
            </a:extLst>
          </p:cNvPr>
          <p:cNvSpPr txBox="1">
            <a:spLocks/>
          </p:cNvSpPr>
          <p:nvPr/>
        </p:nvSpPr>
        <p:spPr>
          <a:xfrm>
            <a:off x="1204565" y="6507265"/>
            <a:ext cx="9554479" cy="29300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N: number</a:t>
            </a:r>
          </a:p>
        </p:txBody>
      </p:sp>
      <p:sp>
        <p:nvSpPr>
          <p:cNvPr id="5" name="TextBox 4">
            <a:extLst>
              <a:ext uri="{FF2B5EF4-FFF2-40B4-BE49-F238E27FC236}">
                <a16:creationId xmlns:a16="http://schemas.microsoft.com/office/drawing/2014/main" id="{DBC77E7D-B6B9-C8BF-75EA-D7898F53F68B}"/>
              </a:ext>
            </a:extLst>
          </p:cNvPr>
          <p:cNvSpPr txBox="1"/>
          <p:nvPr/>
        </p:nvSpPr>
        <p:spPr>
          <a:xfrm>
            <a:off x="3061230" y="4338259"/>
            <a:ext cx="2087937" cy="523220"/>
          </a:xfrm>
          <a:prstGeom prst="rect">
            <a:avLst/>
          </a:prstGeom>
          <a:solidFill>
            <a:schemeClr val="accent3"/>
          </a:solidFill>
        </p:spPr>
        <p:txBody>
          <a:bodyPr wrap="square" rtlCol="0">
            <a:spAutoFit/>
          </a:bodyPr>
          <a:lstStyle/>
          <a:p>
            <a:pPr marL="285750" indent="-285750">
              <a:buFont typeface="Arial" panose="020B0604020202020204" pitchFamily="34" charset="0"/>
              <a:buChar char="•"/>
            </a:pPr>
            <a:r>
              <a:rPr lang="en-GB" sz="1400" i="1" dirty="0"/>
              <a:t>EAG base-case secondary analysis</a:t>
            </a:r>
          </a:p>
        </p:txBody>
      </p:sp>
      <p:sp>
        <p:nvSpPr>
          <p:cNvPr id="13" name="TextBox 12">
            <a:extLst>
              <a:ext uri="{FF2B5EF4-FFF2-40B4-BE49-F238E27FC236}">
                <a16:creationId xmlns:a16="http://schemas.microsoft.com/office/drawing/2014/main" id="{6A42B501-3E28-ABCE-D6AA-6617D37F3EC6}"/>
              </a:ext>
            </a:extLst>
          </p:cNvPr>
          <p:cNvSpPr txBox="1"/>
          <p:nvPr/>
        </p:nvSpPr>
        <p:spPr>
          <a:xfrm>
            <a:off x="5171923" y="4328429"/>
            <a:ext cx="3476067" cy="523220"/>
          </a:xfrm>
          <a:prstGeom prst="rect">
            <a:avLst/>
          </a:prstGeom>
          <a:solidFill>
            <a:schemeClr val="accent4"/>
          </a:solidFill>
        </p:spPr>
        <p:txBody>
          <a:bodyPr wrap="square" rtlCol="0">
            <a:spAutoFit/>
          </a:bodyPr>
          <a:lstStyle/>
          <a:p>
            <a:pPr marL="285750" indent="-285750">
              <a:buFont typeface="Arial" panose="020B0604020202020204" pitchFamily="34" charset="0"/>
              <a:buChar char="•"/>
            </a:pPr>
            <a:r>
              <a:rPr lang="en-GB" sz="1400" i="1" dirty="0"/>
              <a:t>EAG exploratory scenario analysis 13 for secondary scenario</a:t>
            </a:r>
          </a:p>
        </p:txBody>
      </p:sp>
      <p:sp>
        <p:nvSpPr>
          <p:cNvPr id="16" name="Rectangle 15">
            <a:extLst>
              <a:ext uri="{FF2B5EF4-FFF2-40B4-BE49-F238E27FC236}">
                <a16:creationId xmlns:a16="http://schemas.microsoft.com/office/drawing/2014/main" id="{F5A9B5F9-9EDF-7E5D-A649-EFB7F70FE724}"/>
              </a:ext>
            </a:extLst>
          </p:cNvPr>
          <p:cNvSpPr/>
          <p:nvPr/>
        </p:nvSpPr>
        <p:spPr>
          <a:xfrm>
            <a:off x="474491" y="4910669"/>
            <a:ext cx="10650709" cy="901509"/>
          </a:xfrm>
          <a:prstGeom prst="rect">
            <a:avLst/>
          </a:prstGeom>
          <a:solidFill>
            <a:srgbClr val="FFFFE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mj-lt"/>
              </a:rPr>
              <a:t>EAG: </a:t>
            </a:r>
            <a:r>
              <a:rPr lang="en-GB" dirty="0">
                <a:solidFill>
                  <a:srgbClr val="000000"/>
                </a:solidFill>
                <a:latin typeface="+mj-lt"/>
              </a:rPr>
              <a:t>Significant impact on ICER – increasing with earlier onset of treatment-effect waning</a:t>
            </a:r>
          </a:p>
          <a:p>
            <a:pPr marL="285750" indent="-285750">
              <a:buFont typeface="Arial" panose="020B0604020202020204" pitchFamily="34" charset="0"/>
              <a:buChar char="•"/>
            </a:pPr>
            <a:r>
              <a:rPr lang="en-GB" dirty="0">
                <a:solidFill>
                  <a:srgbClr val="000000"/>
                </a:solidFill>
                <a:latin typeface="+mj-lt"/>
              </a:rPr>
              <a:t>Treatment effect waning at 3 and 4 years too pessimistic because at 3 years, observed hazard ratios show no sign of treatment effect waning (although small numbers of people)</a:t>
            </a:r>
          </a:p>
        </p:txBody>
      </p:sp>
      <p:sp>
        <p:nvSpPr>
          <p:cNvPr id="17" name="Arrow: Right 16">
            <a:extLst>
              <a:ext uri="{FF2B5EF4-FFF2-40B4-BE49-F238E27FC236}">
                <a16:creationId xmlns:a16="http://schemas.microsoft.com/office/drawing/2014/main" id="{0A376A74-F3C9-C5DD-355C-D17587D0D12D}"/>
              </a:ext>
            </a:extLst>
          </p:cNvPr>
          <p:cNvSpPr/>
          <p:nvPr/>
        </p:nvSpPr>
        <p:spPr>
          <a:xfrm>
            <a:off x="10447166" y="3226637"/>
            <a:ext cx="319643" cy="356668"/>
          </a:xfrm>
          <a:prstGeom prst="rightArrow">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386AE916-9777-6BBD-962A-232EF4902C6B}"/>
              </a:ext>
            </a:extLst>
          </p:cNvPr>
          <p:cNvSpPr txBox="1"/>
          <p:nvPr/>
        </p:nvSpPr>
        <p:spPr>
          <a:xfrm>
            <a:off x="10774574" y="3136612"/>
            <a:ext cx="1145064" cy="584775"/>
          </a:xfrm>
          <a:prstGeom prst="rect">
            <a:avLst/>
          </a:prstGeom>
          <a:solidFill>
            <a:srgbClr val="FFFFE5"/>
          </a:solidFill>
        </p:spPr>
        <p:txBody>
          <a:bodyPr wrap="square" rtlCol="0">
            <a:spAutoFit/>
          </a:bodyPr>
          <a:lstStyle/>
          <a:p>
            <a:pPr algn="ctr"/>
            <a:r>
              <a:rPr lang="en-GB" sz="1600" dirty="0"/>
              <a:t>EAG base case</a:t>
            </a:r>
          </a:p>
        </p:txBody>
      </p:sp>
      <p:sp>
        <p:nvSpPr>
          <p:cNvPr id="14" name="Rectangle 13" descr="Marker showing slides are confidential ">
            <a:extLst>
              <a:ext uri="{FF2B5EF4-FFF2-40B4-BE49-F238E27FC236}">
                <a16:creationId xmlns:a16="http://schemas.microsoft.com/office/drawing/2014/main" id="{7F9521DB-0593-0764-F250-9951795F389E}"/>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3459014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8C48D-51E9-49E9-A03C-CE8C1E8041B1}"/>
              </a:ext>
            </a:extLst>
          </p:cNvPr>
          <p:cNvSpPr txBox="1">
            <a:spLocks noGrp="1"/>
          </p:cNvSpPr>
          <p:nvPr>
            <p:ph type="title"/>
          </p:nvPr>
        </p:nvSpPr>
        <p:spPr>
          <a:xfrm>
            <a:off x="420515" y="254983"/>
            <a:ext cx="11363496" cy="54481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3200" dirty="0">
                <a:latin typeface="Arial" panose="020B0604020202020204" pitchFamily="34" charset="0"/>
                <a:cs typeface="Arial" panose="020B0604020202020204" pitchFamily="34" charset="0"/>
              </a:rPr>
              <a:t>QALY weightings for severity </a:t>
            </a:r>
            <a:endParaRPr kumimoji="0" lang="en-GB" sz="2400" b="0"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endParaRPr>
          </a:p>
        </p:txBody>
      </p:sp>
      <p:sp>
        <p:nvSpPr>
          <p:cNvPr id="4" name="Rectangle 3" descr="Marker showing slides are confidential ">
            <a:extLst>
              <a:ext uri="{FF2B5EF4-FFF2-40B4-BE49-F238E27FC236}">
                <a16:creationId xmlns:a16="http://schemas.microsoft.com/office/drawing/2014/main" id="{6068221C-E80A-070E-53A5-34F372A70A1F}"/>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
        <p:nvSpPr>
          <p:cNvPr id="12" name="Rectangle 11">
            <a:extLst>
              <a:ext uri="{FF2B5EF4-FFF2-40B4-BE49-F238E27FC236}">
                <a16:creationId xmlns:a16="http://schemas.microsoft.com/office/drawing/2014/main" id="{11A29752-905B-30F4-ACDC-F43F27EC9AB5}"/>
              </a:ext>
            </a:extLst>
          </p:cNvPr>
          <p:cNvSpPr/>
          <p:nvPr/>
        </p:nvSpPr>
        <p:spPr>
          <a:xfrm>
            <a:off x="523448" y="808674"/>
            <a:ext cx="11306863" cy="638142"/>
          </a:xfrm>
          <a:prstGeom prst="rect">
            <a:avLst/>
          </a:prstGeom>
          <a:solidFill>
            <a:srgbClr val="FAF5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1"/>
                </a:solidFill>
                <a:latin typeface="Arial" panose="020B0604020202020204" pitchFamily="34" charset="0"/>
              </a:rPr>
              <a:t>Background: </a:t>
            </a:r>
            <a:r>
              <a:rPr lang="en-GB" dirty="0">
                <a:solidFill>
                  <a:schemeClr val="tx1"/>
                </a:solidFill>
                <a:latin typeface="Arial" panose="020B0604020202020204" pitchFamily="34" charset="0"/>
              </a:rPr>
              <a:t>Starting mean age: 58.5 years and 38% proportion females (pooled baseline characteristics from SPOTLIGHT and GLOW)</a:t>
            </a:r>
          </a:p>
          <a:p>
            <a:pPr marL="285750" indent="-285750">
              <a:buFont typeface="Arial" panose="020B0604020202020204" pitchFamily="34" charset="0"/>
              <a:buChar char="•"/>
            </a:pPr>
            <a:endParaRPr lang="en-GB" b="1" dirty="0">
              <a:solidFill>
                <a:schemeClr val="tx2"/>
              </a:solidFill>
              <a:latin typeface="Arial" panose="020B0604020202020204" pitchFamily="34" charset="0"/>
            </a:endParaRP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p:txBody>
      </p:sp>
      <p:graphicFrame>
        <p:nvGraphicFramePr>
          <p:cNvPr id="6" name="Table 6">
            <a:extLst>
              <a:ext uri="{FF2B5EF4-FFF2-40B4-BE49-F238E27FC236}">
                <a16:creationId xmlns:a16="http://schemas.microsoft.com/office/drawing/2014/main" id="{6E1A599B-8EC3-0E90-56BA-704830282EAE}"/>
              </a:ext>
            </a:extLst>
          </p:cNvPr>
          <p:cNvGraphicFramePr>
            <a:graphicFrameLocks noGrp="1"/>
          </p:cNvGraphicFramePr>
          <p:nvPr>
            <p:extLst>
              <p:ext uri="{D42A27DB-BD31-4B8C-83A1-F6EECF244321}">
                <p14:modId xmlns:p14="http://schemas.microsoft.com/office/powerpoint/2010/main" val="216659433"/>
              </p:ext>
            </p:extLst>
          </p:nvPr>
        </p:nvGraphicFramePr>
        <p:xfrm>
          <a:off x="504389" y="1505881"/>
          <a:ext cx="6972300" cy="1645920"/>
        </p:xfrm>
        <a:graphic>
          <a:graphicData uri="http://schemas.openxmlformats.org/drawingml/2006/table">
            <a:tbl>
              <a:tblPr firstRow="1" bandRow="1">
                <a:tableStyleId>{21E4AEA4-8DFA-4A89-87EB-49C32662AFE0}</a:tableStyleId>
              </a:tblPr>
              <a:tblGrid>
                <a:gridCol w="1638727">
                  <a:extLst>
                    <a:ext uri="{9D8B030D-6E8A-4147-A177-3AD203B41FA5}">
                      <a16:colId xmlns:a16="http://schemas.microsoft.com/office/drawing/2014/main" val="3135261376"/>
                    </a:ext>
                  </a:extLst>
                </a:gridCol>
                <a:gridCol w="1466850">
                  <a:extLst>
                    <a:ext uri="{9D8B030D-6E8A-4147-A177-3AD203B41FA5}">
                      <a16:colId xmlns:a16="http://schemas.microsoft.com/office/drawing/2014/main" val="984063111"/>
                    </a:ext>
                  </a:extLst>
                </a:gridCol>
                <a:gridCol w="1562100">
                  <a:extLst>
                    <a:ext uri="{9D8B030D-6E8A-4147-A177-3AD203B41FA5}">
                      <a16:colId xmlns:a16="http://schemas.microsoft.com/office/drawing/2014/main" val="3528286551"/>
                    </a:ext>
                  </a:extLst>
                </a:gridCol>
                <a:gridCol w="1019175">
                  <a:extLst>
                    <a:ext uri="{9D8B030D-6E8A-4147-A177-3AD203B41FA5}">
                      <a16:colId xmlns:a16="http://schemas.microsoft.com/office/drawing/2014/main" val="2229036277"/>
                    </a:ext>
                  </a:extLst>
                </a:gridCol>
                <a:gridCol w="1285448">
                  <a:extLst>
                    <a:ext uri="{9D8B030D-6E8A-4147-A177-3AD203B41FA5}">
                      <a16:colId xmlns:a16="http://schemas.microsoft.com/office/drawing/2014/main" val="2716350486"/>
                    </a:ext>
                  </a:extLst>
                </a:gridCol>
              </a:tblGrid>
              <a:tr h="403622">
                <a:tc>
                  <a:txBody>
                    <a:bodyPr/>
                    <a:lstStyle/>
                    <a:p>
                      <a:pPr algn="ctr"/>
                      <a:r>
                        <a:rPr lang="en-GB" sz="1600" dirty="0">
                          <a:latin typeface="+mn-lt"/>
                          <a:cs typeface="Arial" panose="020B0604020202020204" pitchFamily="34" charset="0"/>
                        </a:rPr>
                        <a:t>Chemotherapy treatment</a:t>
                      </a:r>
                    </a:p>
                  </a:txBody>
                  <a:tcPr/>
                </a:tc>
                <a:tc>
                  <a:txBody>
                    <a:bodyPr/>
                    <a:lstStyle/>
                    <a:p>
                      <a:pPr algn="ctr"/>
                      <a:r>
                        <a:rPr lang="en-GB" sz="1600" b="0" dirty="0">
                          <a:latin typeface="+mn-lt"/>
                        </a:rPr>
                        <a:t>Expected QALYs for general population</a:t>
                      </a:r>
                      <a:endParaRPr lang="en-GB" sz="1600" b="0" dirty="0">
                        <a:latin typeface="+mn-lt"/>
                        <a:cs typeface="Arial" panose="020B0604020202020204" pitchFamily="34" charset="0"/>
                      </a:endParaRPr>
                    </a:p>
                  </a:txBody>
                  <a:tcPr/>
                </a:tc>
                <a:tc>
                  <a:txBody>
                    <a:bodyPr/>
                    <a:lstStyle/>
                    <a:p>
                      <a:pPr algn="ctr"/>
                      <a:r>
                        <a:rPr lang="en-GB" sz="1600" b="0" dirty="0">
                          <a:latin typeface="+mn-lt"/>
                        </a:rPr>
                        <a:t>QALYs with the condition on current treatment</a:t>
                      </a:r>
                      <a:endParaRPr lang="en-GB" sz="1600" b="0" dirty="0">
                        <a:latin typeface="+mn-lt"/>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u="none" strike="noStrike" kern="1200" cap="none" spc="0" normalizeH="0" baseline="0" noProof="0" dirty="0">
                          <a:ln>
                            <a:noFill/>
                          </a:ln>
                          <a:solidFill>
                            <a:schemeClr val="bg1"/>
                          </a:solidFill>
                          <a:effectLst/>
                          <a:uLnTx/>
                          <a:uFillTx/>
                          <a:latin typeface="+mn-lt"/>
                        </a:rPr>
                        <a:t>Absolute QALY shortfall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u="none" strike="noStrike" kern="1200" cap="none" spc="0" normalizeH="0" baseline="0" noProof="0" dirty="0">
                          <a:ln>
                            <a:noFill/>
                          </a:ln>
                          <a:solidFill>
                            <a:schemeClr val="bg1"/>
                          </a:solidFill>
                          <a:effectLst/>
                          <a:uLnTx/>
                          <a:uFillTx/>
                          <a:latin typeface="+mn-lt"/>
                        </a:rPr>
                        <a:t>Proportional QALY shortfall</a:t>
                      </a:r>
                    </a:p>
                  </a:txBody>
                  <a:tcPr/>
                </a:tc>
                <a:extLst>
                  <a:ext uri="{0D108BD9-81ED-4DB2-BD59-A6C34878D82A}">
                    <a16:rowId xmlns:a16="http://schemas.microsoft.com/office/drawing/2014/main" val="2700794746"/>
                  </a:ext>
                </a:extLst>
              </a:tr>
              <a:tr h="0">
                <a:tc>
                  <a:txBody>
                    <a:bodyPr/>
                    <a:lstStyle/>
                    <a:p>
                      <a:pPr algn="ctr"/>
                      <a:r>
                        <a:rPr lang="en-GB" sz="1600" b="0" dirty="0">
                          <a:solidFill>
                            <a:schemeClr val="bg1"/>
                          </a:solidFill>
                          <a:latin typeface="+mn-lt"/>
                        </a:rPr>
                        <a:t>Company base case</a:t>
                      </a:r>
                      <a:endParaRPr lang="en-GB" sz="1600" b="0" dirty="0">
                        <a:solidFill>
                          <a:schemeClr val="bg1"/>
                        </a:solidFill>
                        <a:latin typeface="+mn-lt"/>
                        <a:cs typeface="Arial" panose="020B0604020202020204" pitchFamily="34" charset="0"/>
                      </a:endParaRPr>
                    </a:p>
                  </a:txBody>
                  <a:tcP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u="none" dirty="0">
                          <a:latin typeface="+mn-lt"/>
                          <a:ea typeface="Lato" panose="020F0502020204030203" pitchFamily="34" charset="0"/>
                          <a:cs typeface="Arial" panose="020B0604020202020204" pitchFamily="34" charset="0"/>
                        </a:rPr>
                        <a:t>12.28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latin typeface="+mn-lt"/>
                        <a:ea typeface="Lato" panose="020F0502020204030203"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kern="1200" dirty="0">
                        <a:solidFill>
                          <a:schemeClr val="dk1"/>
                        </a:solidFill>
                        <a:highlight>
                          <a:srgbClr val="000000"/>
                        </a:highlight>
                        <a:latin typeface="+mn-lt"/>
                        <a:ea typeface="Lato" panose="020F0502020204030203"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kumimoji="0" lang="en-GB" sz="1600" b="0" i="0" u="sng" strike="noStrike" kern="1200" cap="none" spc="0" normalizeH="0" baseline="0" noProof="0" dirty="0">
                        <a:ln>
                          <a:noFill/>
                        </a:ln>
                        <a:solidFill>
                          <a:srgbClr val="000000"/>
                        </a:solidFill>
                        <a:effectLst/>
                        <a:highlight>
                          <a:srgbClr val="000000"/>
                        </a:highlight>
                        <a:uLnTx/>
                        <a:uFillTx/>
                        <a:latin typeface="+mn-lt"/>
                        <a:ea typeface="+mn-ea"/>
                        <a:cs typeface="Arial" panose="020B0604020202020204" pitchFamily="34" charset="0"/>
                      </a:endParaRPr>
                    </a:p>
                  </a:txBody>
                  <a:tcPr/>
                </a:tc>
                <a:extLst>
                  <a:ext uri="{0D108BD9-81ED-4DB2-BD59-A6C34878D82A}">
                    <a16:rowId xmlns:a16="http://schemas.microsoft.com/office/drawing/2014/main" val="2054690164"/>
                  </a:ext>
                </a:extLst>
              </a:tr>
            </a:tbl>
          </a:graphicData>
        </a:graphic>
      </p:graphicFrame>
      <p:graphicFrame>
        <p:nvGraphicFramePr>
          <p:cNvPr id="3" name="Table 4">
            <a:extLst>
              <a:ext uri="{FF2B5EF4-FFF2-40B4-BE49-F238E27FC236}">
                <a16:creationId xmlns:a16="http://schemas.microsoft.com/office/drawing/2014/main" id="{B3B28917-AC2F-BB67-59B0-34BE20FEF339}"/>
              </a:ext>
            </a:extLst>
          </p:cNvPr>
          <p:cNvGraphicFramePr>
            <a:graphicFrameLocks noGrp="1"/>
          </p:cNvGraphicFramePr>
          <p:nvPr>
            <p:extLst>
              <p:ext uri="{D42A27DB-BD31-4B8C-83A1-F6EECF244321}">
                <p14:modId xmlns:p14="http://schemas.microsoft.com/office/powerpoint/2010/main" val="3668870365"/>
              </p:ext>
            </p:extLst>
          </p:nvPr>
        </p:nvGraphicFramePr>
        <p:xfrm>
          <a:off x="7524750" y="1540442"/>
          <a:ext cx="4508398" cy="1584960"/>
        </p:xfrm>
        <a:graphic>
          <a:graphicData uri="http://schemas.openxmlformats.org/drawingml/2006/table">
            <a:tbl>
              <a:tblPr firstRow="1" bandRow="1">
                <a:tableStyleId>{7DF18680-E054-41AD-8BC1-D1AEF772440D}</a:tableStyleId>
              </a:tblPr>
              <a:tblGrid>
                <a:gridCol w="1466850">
                  <a:extLst>
                    <a:ext uri="{9D8B030D-6E8A-4147-A177-3AD203B41FA5}">
                      <a16:colId xmlns:a16="http://schemas.microsoft.com/office/drawing/2014/main" val="604690041"/>
                    </a:ext>
                  </a:extLst>
                </a:gridCol>
                <a:gridCol w="1447800">
                  <a:extLst>
                    <a:ext uri="{9D8B030D-6E8A-4147-A177-3AD203B41FA5}">
                      <a16:colId xmlns:a16="http://schemas.microsoft.com/office/drawing/2014/main" val="1558910358"/>
                    </a:ext>
                  </a:extLst>
                </a:gridCol>
                <a:gridCol w="1593748">
                  <a:extLst>
                    <a:ext uri="{9D8B030D-6E8A-4147-A177-3AD203B41FA5}">
                      <a16:colId xmlns:a16="http://schemas.microsoft.com/office/drawing/2014/main" val="2539275014"/>
                    </a:ext>
                  </a:extLst>
                </a:gridCol>
              </a:tblGrid>
              <a:tr h="0">
                <a:tc>
                  <a:txBody>
                    <a:bodyPr/>
                    <a:lstStyle/>
                    <a:p>
                      <a:pPr algn="ctr"/>
                      <a:r>
                        <a:rPr lang="en-GB" sz="1600" dirty="0"/>
                        <a:t>QALY weight</a:t>
                      </a:r>
                      <a:endParaRPr lang="en-GB" sz="1600" dirty="0">
                        <a:latin typeface="Arial" panose="020B0604020202020204" pitchFamily="34" charset="0"/>
                      </a:endParaRPr>
                    </a:p>
                  </a:txBody>
                  <a:tcPr/>
                </a:tc>
                <a:tc>
                  <a:txBody>
                    <a:bodyPr/>
                    <a:lstStyle/>
                    <a:p>
                      <a:pPr algn="ctr"/>
                      <a:r>
                        <a:rPr lang="en-GB" sz="1600" dirty="0"/>
                        <a:t>Absolute shortfall</a:t>
                      </a:r>
                      <a:endParaRPr lang="en-GB" sz="1600" dirty="0">
                        <a:latin typeface="Arial" panose="020B0604020202020204" pitchFamily="34" charset="0"/>
                      </a:endParaRPr>
                    </a:p>
                  </a:txBody>
                  <a:tcPr/>
                </a:tc>
                <a:tc>
                  <a:txBody>
                    <a:bodyPr/>
                    <a:lstStyle/>
                    <a:p>
                      <a:pPr algn="ctr"/>
                      <a:r>
                        <a:rPr lang="en-GB" sz="1600" dirty="0"/>
                        <a:t>Proportional shortfall</a:t>
                      </a:r>
                      <a:endParaRPr lang="en-GB" sz="1600" dirty="0">
                        <a:latin typeface="Arial" panose="020B0604020202020204" pitchFamily="34" charset="0"/>
                      </a:endParaRPr>
                    </a:p>
                  </a:txBody>
                  <a:tcPr/>
                </a:tc>
                <a:extLst>
                  <a:ext uri="{0D108BD9-81ED-4DB2-BD59-A6C34878D82A}">
                    <a16:rowId xmlns:a16="http://schemas.microsoft.com/office/drawing/2014/main" val="3135952743"/>
                  </a:ext>
                </a:extLst>
              </a:tr>
              <a:tr h="0">
                <a:tc>
                  <a:txBody>
                    <a:bodyPr/>
                    <a:lstStyle/>
                    <a:p>
                      <a:pPr algn="ctr"/>
                      <a:r>
                        <a:rPr lang="en-GB" sz="1600" dirty="0"/>
                        <a:t>1</a:t>
                      </a:r>
                      <a:endParaRPr lang="en-GB" sz="1600" dirty="0">
                        <a:latin typeface="Arial" panose="020B0604020202020204" pitchFamily="34" charset="0"/>
                      </a:endParaRPr>
                    </a:p>
                  </a:txBody>
                  <a:tcPr/>
                </a:tc>
                <a:tc>
                  <a:txBody>
                    <a:bodyPr/>
                    <a:lstStyle/>
                    <a:p>
                      <a:pPr algn="ctr"/>
                      <a:r>
                        <a:rPr lang="en-GB" sz="1600" dirty="0"/>
                        <a:t>Less than 12</a:t>
                      </a:r>
                      <a:endParaRPr lang="en-GB" sz="1600" dirty="0">
                        <a:latin typeface="Arial" panose="020B0604020202020204" pitchFamily="34" charset="0"/>
                      </a:endParaRPr>
                    </a:p>
                  </a:txBody>
                  <a:tcPr/>
                </a:tc>
                <a:tc>
                  <a:txBody>
                    <a:bodyPr/>
                    <a:lstStyle/>
                    <a:p>
                      <a:pPr algn="ctr"/>
                      <a:r>
                        <a:rPr lang="en-GB" sz="1600" dirty="0"/>
                        <a:t>Less than 0.85</a:t>
                      </a:r>
                      <a:endParaRPr lang="en-GB" sz="1600" dirty="0">
                        <a:latin typeface="Arial" panose="020B0604020202020204" pitchFamily="34" charset="0"/>
                      </a:endParaRPr>
                    </a:p>
                  </a:txBody>
                  <a:tcPr/>
                </a:tc>
                <a:extLst>
                  <a:ext uri="{0D108BD9-81ED-4DB2-BD59-A6C34878D82A}">
                    <a16:rowId xmlns:a16="http://schemas.microsoft.com/office/drawing/2014/main" val="123753817"/>
                  </a:ext>
                </a:extLst>
              </a:tr>
              <a:tr h="0">
                <a:tc>
                  <a:txBody>
                    <a:bodyPr/>
                    <a:lstStyle/>
                    <a:p>
                      <a:pPr algn="ctr"/>
                      <a:r>
                        <a:rPr lang="en-GB" sz="1600" dirty="0"/>
                        <a:t>x1.2</a:t>
                      </a:r>
                      <a:endParaRPr lang="en-GB" sz="1600" dirty="0">
                        <a:latin typeface="Arial" panose="020B0604020202020204" pitchFamily="34" charset="0"/>
                      </a:endParaRPr>
                    </a:p>
                  </a:txBody>
                  <a:tcPr/>
                </a:tc>
                <a:tc>
                  <a:txBody>
                    <a:bodyPr/>
                    <a:lstStyle/>
                    <a:p>
                      <a:pPr algn="ctr"/>
                      <a:r>
                        <a:rPr lang="en-GB" sz="1600" dirty="0"/>
                        <a:t>12 to 18</a:t>
                      </a:r>
                      <a:endParaRPr lang="en-GB" sz="1600" dirty="0">
                        <a:latin typeface="Arial" panose="020B0604020202020204" pitchFamily="34" charset="0"/>
                      </a:endParaRPr>
                    </a:p>
                  </a:txBody>
                  <a:tcPr/>
                </a:tc>
                <a:tc>
                  <a:txBody>
                    <a:bodyPr/>
                    <a:lstStyle/>
                    <a:p>
                      <a:pPr algn="ctr"/>
                      <a:r>
                        <a:rPr lang="en-GB" sz="1600" dirty="0"/>
                        <a:t>0.85 to 0.95</a:t>
                      </a:r>
                      <a:endParaRPr lang="en-GB" sz="1600" dirty="0">
                        <a:latin typeface="Arial" panose="020B0604020202020204" pitchFamily="34" charset="0"/>
                      </a:endParaRPr>
                    </a:p>
                  </a:txBody>
                  <a:tcPr/>
                </a:tc>
                <a:extLst>
                  <a:ext uri="{0D108BD9-81ED-4DB2-BD59-A6C34878D82A}">
                    <a16:rowId xmlns:a16="http://schemas.microsoft.com/office/drawing/2014/main" val="200722641"/>
                  </a:ext>
                </a:extLst>
              </a:tr>
              <a:tr h="0">
                <a:tc>
                  <a:txBody>
                    <a:bodyPr/>
                    <a:lstStyle/>
                    <a:p>
                      <a:pPr algn="ctr"/>
                      <a:r>
                        <a:rPr lang="en-GB" sz="1600" dirty="0"/>
                        <a:t>x1.7</a:t>
                      </a:r>
                      <a:endParaRPr lang="en-GB" sz="1600" dirty="0">
                        <a:latin typeface="Arial" panose="020B0604020202020204" pitchFamily="34" charset="0"/>
                      </a:endParaRPr>
                    </a:p>
                  </a:txBody>
                  <a:tcPr/>
                </a:tc>
                <a:tc>
                  <a:txBody>
                    <a:bodyPr/>
                    <a:lstStyle/>
                    <a:p>
                      <a:pPr algn="ctr"/>
                      <a:r>
                        <a:rPr lang="en-GB" sz="1600" dirty="0"/>
                        <a:t>At least 18</a:t>
                      </a:r>
                      <a:endParaRPr lang="en-GB" sz="1600" dirty="0">
                        <a:latin typeface="Arial" panose="020B0604020202020204" pitchFamily="34" charset="0"/>
                      </a:endParaRPr>
                    </a:p>
                  </a:txBody>
                  <a:tcPr/>
                </a:tc>
                <a:tc>
                  <a:txBody>
                    <a:bodyPr/>
                    <a:lstStyle/>
                    <a:p>
                      <a:pPr algn="ctr"/>
                      <a:r>
                        <a:rPr lang="en-GB" sz="1600" dirty="0"/>
                        <a:t>At least 0.95</a:t>
                      </a:r>
                      <a:endParaRPr lang="en-GB" sz="1600" dirty="0">
                        <a:latin typeface="Arial" panose="020B0604020202020204" pitchFamily="34" charset="0"/>
                      </a:endParaRPr>
                    </a:p>
                  </a:txBody>
                  <a:tcPr/>
                </a:tc>
                <a:extLst>
                  <a:ext uri="{0D108BD9-81ED-4DB2-BD59-A6C34878D82A}">
                    <a16:rowId xmlns:a16="http://schemas.microsoft.com/office/drawing/2014/main" val="2109313565"/>
                  </a:ext>
                </a:extLst>
              </a:tr>
            </a:tbl>
          </a:graphicData>
        </a:graphic>
      </p:graphicFrame>
      <p:sp>
        <p:nvSpPr>
          <p:cNvPr id="5" name="Rectangle 4">
            <a:extLst>
              <a:ext uri="{FF2B5EF4-FFF2-40B4-BE49-F238E27FC236}">
                <a16:creationId xmlns:a16="http://schemas.microsoft.com/office/drawing/2014/main" id="{7A35A62E-94F8-BC04-25F3-960B90FA3297}"/>
              </a:ext>
            </a:extLst>
          </p:cNvPr>
          <p:cNvSpPr/>
          <p:nvPr/>
        </p:nvSpPr>
        <p:spPr>
          <a:xfrm>
            <a:off x="7524750" y="2420981"/>
            <a:ext cx="4508398" cy="362087"/>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 name="Group 6">
            <a:extLst>
              <a:ext uri="{FF2B5EF4-FFF2-40B4-BE49-F238E27FC236}">
                <a16:creationId xmlns:a16="http://schemas.microsoft.com/office/drawing/2014/main" id="{F445A11E-BC86-61C6-C519-0B5FB7EA214B}"/>
              </a:ext>
            </a:extLst>
          </p:cNvPr>
          <p:cNvGrpSpPr/>
          <p:nvPr/>
        </p:nvGrpSpPr>
        <p:grpSpPr>
          <a:xfrm>
            <a:off x="1486257" y="5787846"/>
            <a:ext cx="9629417" cy="540106"/>
            <a:chOff x="1586329" y="5617990"/>
            <a:chExt cx="9629417" cy="540106"/>
          </a:xfrm>
        </p:grpSpPr>
        <p:sp>
          <p:nvSpPr>
            <p:cNvPr id="13" name="Rectangle: Rounded Corners 12" descr="Question to committee">
              <a:extLst>
                <a:ext uri="{FF2B5EF4-FFF2-40B4-BE49-F238E27FC236}">
                  <a16:creationId xmlns:a16="http://schemas.microsoft.com/office/drawing/2014/main" id="{1E5782F4-96C3-12DD-8ACE-1A3EA9AF1853}"/>
                </a:ext>
              </a:extLst>
            </p:cNvPr>
            <p:cNvSpPr/>
            <p:nvPr/>
          </p:nvSpPr>
          <p:spPr>
            <a:xfrm>
              <a:off x="1818061" y="5752289"/>
              <a:ext cx="9397685" cy="405807"/>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r>
                <a:rPr lang="en-GB" dirty="0">
                  <a:solidFill>
                    <a:schemeClr val="tx1"/>
                  </a:solidFill>
                  <a:latin typeface="Arial" panose="020B0604020202020204" pitchFamily="34" charset="0"/>
                </a:rPr>
                <a:t>Does the committee agree it is appropriate to apply a 1.2x QALY weighting for severity?</a:t>
              </a:r>
            </a:p>
          </p:txBody>
        </p:sp>
        <p:pic>
          <p:nvPicPr>
            <p:cNvPr id="16" name="Graphic 15">
              <a:extLst>
                <a:ext uri="{FF2B5EF4-FFF2-40B4-BE49-F238E27FC236}">
                  <a16:creationId xmlns:a16="http://schemas.microsoft.com/office/drawing/2014/main" id="{6F6C6FB8-428A-B0C0-F301-608DCDA19CB1}"/>
                </a:ext>
                <a:ext uri="{C183D7F6-B498-43B3-948B-1728B52AA6E4}">
                  <adec:decorative xmlns:adec="http://schemas.microsoft.com/office/drawing/2017/decorative" val="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86329" y="5617990"/>
              <a:ext cx="463463" cy="463463"/>
            </a:xfrm>
            <a:prstGeom prst="rect">
              <a:avLst/>
            </a:prstGeom>
          </p:spPr>
        </p:pic>
      </p:grpSp>
      <p:sp>
        <p:nvSpPr>
          <p:cNvPr id="17" name="TextBox 16">
            <a:extLst>
              <a:ext uri="{FF2B5EF4-FFF2-40B4-BE49-F238E27FC236}">
                <a16:creationId xmlns:a16="http://schemas.microsoft.com/office/drawing/2014/main" id="{96BA2F32-11F4-ADA5-F4BF-9F33FD3FE397}"/>
              </a:ext>
            </a:extLst>
          </p:cNvPr>
          <p:cNvSpPr txBox="1"/>
          <p:nvPr/>
        </p:nvSpPr>
        <p:spPr>
          <a:xfrm>
            <a:off x="1384609" y="6493588"/>
            <a:ext cx="4601731" cy="276999"/>
          </a:xfrm>
          <a:prstGeom prst="rect">
            <a:avLst/>
          </a:prstGeom>
          <a:noFill/>
        </p:spPr>
        <p:txBody>
          <a:bodyPr wrap="square" rtlCol="0">
            <a:spAutoFit/>
          </a:bodyPr>
          <a:lstStyle/>
          <a:p>
            <a:r>
              <a:rPr lang="en-GB" sz="1200" dirty="0">
                <a:latin typeface="Arial" panose="020B0604020202020204" pitchFamily="34" charset="0"/>
              </a:rPr>
              <a:t>Abbreviations: QALY: quality-adjusted life year  </a:t>
            </a:r>
          </a:p>
        </p:txBody>
      </p:sp>
      <p:graphicFrame>
        <p:nvGraphicFramePr>
          <p:cNvPr id="9" name="Table 8">
            <a:extLst>
              <a:ext uri="{FF2B5EF4-FFF2-40B4-BE49-F238E27FC236}">
                <a16:creationId xmlns:a16="http://schemas.microsoft.com/office/drawing/2014/main" id="{32929F1D-1302-14AB-3F1D-38912D5BF13F}"/>
              </a:ext>
            </a:extLst>
          </p:cNvPr>
          <p:cNvGraphicFramePr>
            <a:graphicFrameLocks noGrp="1"/>
          </p:cNvGraphicFramePr>
          <p:nvPr>
            <p:extLst>
              <p:ext uri="{D42A27DB-BD31-4B8C-83A1-F6EECF244321}">
                <p14:modId xmlns:p14="http://schemas.microsoft.com/office/powerpoint/2010/main" val="506001221"/>
              </p:ext>
            </p:extLst>
          </p:nvPr>
        </p:nvGraphicFramePr>
        <p:xfrm>
          <a:off x="158851" y="3576802"/>
          <a:ext cx="11874297" cy="1864360"/>
        </p:xfrm>
        <a:graphic>
          <a:graphicData uri="http://schemas.openxmlformats.org/drawingml/2006/table">
            <a:tbl>
              <a:tblPr firstRow="1" firstCol="1" bandRow="1">
                <a:tableStyleId>{F5AB1C69-6EDB-4FF4-983F-18BD219EF322}</a:tableStyleId>
              </a:tblPr>
              <a:tblGrid>
                <a:gridCol w="2054021">
                  <a:extLst>
                    <a:ext uri="{9D8B030D-6E8A-4147-A177-3AD203B41FA5}">
                      <a16:colId xmlns:a16="http://schemas.microsoft.com/office/drawing/2014/main" val="4615917"/>
                    </a:ext>
                  </a:extLst>
                </a:gridCol>
                <a:gridCol w="4689679">
                  <a:extLst>
                    <a:ext uri="{9D8B030D-6E8A-4147-A177-3AD203B41FA5}">
                      <a16:colId xmlns:a16="http://schemas.microsoft.com/office/drawing/2014/main" val="2166340909"/>
                    </a:ext>
                  </a:extLst>
                </a:gridCol>
                <a:gridCol w="1828800">
                  <a:extLst>
                    <a:ext uri="{9D8B030D-6E8A-4147-A177-3AD203B41FA5}">
                      <a16:colId xmlns:a16="http://schemas.microsoft.com/office/drawing/2014/main" val="3833582966"/>
                    </a:ext>
                  </a:extLst>
                </a:gridCol>
                <a:gridCol w="1358697">
                  <a:extLst>
                    <a:ext uri="{9D8B030D-6E8A-4147-A177-3AD203B41FA5}">
                      <a16:colId xmlns:a16="http://schemas.microsoft.com/office/drawing/2014/main" val="2944205436"/>
                    </a:ext>
                  </a:extLst>
                </a:gridCol>
                <a:gridCol w="1943100">
                  <a:extLst>
                    <a:ext uri="{9D8B030D-6E8A-4147-A177-3AD203B41FA5}">
                      <a16:colId xmlns:a16="http://schemas.microsoft.com/office/drawing/2014/main" val="3979288827"/>
                    </a:ext>
                  </a:extLst>
                </a:gridCol>
              </a:tblGrid>
              <a:tr h="370840">
                <a:tc>
                  <a:txBody>
                    <a:bodyPr/>
                    <a:lstStyle/>
                    <a:p>
                      <a:pPr algn="ctr"/>
                      <a:r>
                        <a:rPr lang="en-GB" sz="1600" dirty="0">
                          <a:solidFill>
                            <a:schemeClr val="tx1"/>
                          </a:solidFill>
                        </a:rPr>
                        <a:t>Analysis</a:t>
                      </a:r>
                      <a:endParaRPr lang="en-GB" sz="1600" dirty="0">
                        <a:solidFill>
                          <a:schemeClr val="tx1"/>
                        </a:solidFill>
                        <a:latin typeface="+mn-lt"/>
                      </a:endParaRPr>
                    </a:p>
                  </a:txBody>
                  <a:tcPr/>
                </a:tc>
                <a:tc>
                  <a:txBody>
                    <a:bodyPr/>
                    <a:lstStyle/>
                    <a:p>
                      <a:pPr algn="ctr"/>
                      <a:r>
                        <a:rPr lang="en-GB" sz="1600" dirty="0">
                          <a:solidFill>
                            <a:schemeClr val="tx1"/>
                          </a:solidFill>
                        </a:rPr>
                        <a:t>Population and severity weighting</a:t>
                      </a:r>
                    </a:p>
                  </a:txBody>
                  <a:tcPr/>
                </a:tc>
                <a:tc>
                  <a:txBody>
                    <a:bodyPr/>
                    <a:lstStyle/>
                    <a:p>
                      <a:pPr algn="ctr"/>
                      <a:r>
                        <a:rPr lang="en-GB" sz="1600" dirty="0">
                          <a:solidFill>
                            <a:schemeClr val="tx1"/>
                          </a:solidFill>
                        </a:rPr>
                        <a:t>Company</a:t>
                      </a:r>
                      <a:endParaRPr lang="en-GB" sz="1600" dirty="0">
                        <a:solidFill>
                          <a:schemeClr val="tx1"/>
                        </a:solidFill>
                        <a:latin typeface="+mn-lt"/>
                      </a:endParaRPr>
                    </a:p>
                  </a:txBody>
                  <a:tcPr/>
                </a:tc>
                <a:tc>
                  <a:txBody>
                    <a:bodyPr/>
                    <a:lstStyle/>
                    <a:p>
                      <a:pPr algn="ctr"/>
                      <a:r>
                        <a:rPr lang="en-GB" sz="1600" dirty="0">
                          <a:solidFill>
                            <a:schemeClr val="tx1"/>
                          </a:solidFill>
                        </a:rPr>
                        <a:t>EAG</a:t>
                      </a:r>
                      <a:endParaRPr lang="en-GB" sz="1600" dirty="0">
                        <a:solidFill>
                          <a:schemeClr val="tx1"/>
                        </a:solidFill>
                        <a:latin typeface="+mn-lt"/>
                      </a:endParaRPr>
                    </a:p>
                  </a:txBody>
                  <a:tcPr/>
                </a:tc>
                <a:tc>
                  <a:txBody>
                    <a:bodyPr/>
                    <a:lstStyle/>
                    <a:p>
                      <a:pPr algn="ctr"/>
                      <a:r>
                        <a:rPr lang="en-GB" sz="1600" dirty="0">
                          <a:solidFill>
                            <a:schemeClr val="tx1"/>
                          </a:solidFill>
                        </a:rPr>
                        <a:t>EAG scenario 13</a:t>
                      </a:r>
                      <a:endParaRPr lang="en-GB" sz="1600" dirty="0">
                        <a:solidFill>
                          <a:schemeClr val="tx1"/>
                        </a:solidFill>
                        <a:latin typeface="+mn-lt"/>
                      </a:endParaRPr>
                    </a:p>
                  </a:txBody>
                  <a:tcPr/>
                </a:tc>
                <a:extLst>
                  <a:ext uri="{0D108BD9-81ED-4DB2-BD59-A6C34878D82A}">
                    <a16:rowId xmlns:a16="http://schemas.microsoft.com/office/drawing/2014/main" val="1570485215"/>
                  </a:ext>
                </a:extLst>
              </a:tr>
              <a:tr h="0">
                <a:tc rowSpan="2">
                  <a:txBody>
                    <a:bodyPr/>
                    <a:lstStyle/>
                    <a:p>
                      <a:pPr algn="ctr"/>
                      <a:r>
                        <a:rPr lang="en-GB" sz="1600" dirty="0">
                          <a:solidFill>
                            <a:schemeClr val="tx1"/>
                          </a:solidFill>
                        </a:rPr>
                        <a:t>Primary (vs chemotherapy)</a:t>
                      </a:r>
                      <a:endParaRPr lang="en-GB" sz="1600" dirty="0">
                        <a:solidFill>
                          <a:schemeClr val="tx1"/>
                        </a:solidFill>
                        <a:latin typeface="+mn-lt"/>
                      </a:endParaRPr>
                    </a:p>
                  </a:txBody>
                  <a:tcPr/>
                </a:tc>
                <a:tc>
                  <a:txBody>
                    <a:bodyPr/>
                    <a:lstStyle/>
                    <a:p>
                      <a:pPr algn="ctr"/>
                      <a:r>
                        <a:rPr lang="en-GB" sz="1600" dirty="0">
                          <a:solidFill>
                            <a:schemeClr val="tx1"/>
                          </a:solidFill>
                        </a:rPr>
                        <a:t>Population</a:t>
                      </a:r>
                      <a:endParaRPr lang="en-GB" sz="1600" dirty="0">
                        <a:solidFill>
                          <a:schemeClr val="tx1"/>
                        </a:solidFill>
                        <a:latin typeface="+mn-lt"/>
                      </a:endParaRPr>
                    </a:p>
                  </a:txBody>
                  <a:tcPr>
                    <a:solidFill>
                      <a:schemeClr val="accent3"/>
                    </a:solidFill>
                  </a:tcPr>
                </a:tc>
                <a:tc>
                  <a:txBody>
                    <a:bodyPr/>
                    <a:lstStyle/>
                    <a:p>
                      <a:pPr algn="ctr"/>
                      <a:r>
                        <a:rPr lang="en-GB" sz="1600" dirty="0">
                          <a:solidFill>
                            <a:schemeClr val="tx1"/>
                          </a:solidFill>
                        </a:rPr>
                        <a:t>Whole population</a:t>
                      </a:r>
                      <a:endParaRPr lang="en-GB" sz="1600" dirty="0">
                        <a:solidFill>
                          <a:schemeClr val="tx1"/>
                        </a:solidFill>
                        <a:latin typeface="+mn-lt"/>
                      </a:endParaRPr>
                    </a:p>
                  </a:txBody>
                  <a:tcPr/>
                </a:tc>
                <a:tc gridSpan="2">
                  <a:txBody>
                    <a:bodyPr/>
                    <a:lstStyle/>
                    <a:p>
                      <a:pPr algn="ctr"/>
                      <a:r>
                        <a:rPr lang="en-GB" sz="1600" dirty="0">
                          <a:solidFill>
                            <a:schemeClr val="tx1"/>
                          </a:solidFill>
                        </a:rPr>
                        <a:t>CPS &lt;5 gastric and GEJ</a:t>
                      </a:r>
                      <a:endParaRPr lang="en-GB" sz="1600" dirty="0">
                        <a:solidFill>
                          <a:schemeClr val="tx1"/>
                        </a:solidFill>
                        <a:latin typeface="+mn-lt"/>
                      </a:endParaRPr>
                    </a:p>
                  </a:txBody>
                  <a:tcPr/>
                </a:tc>
                <a:tc hMerge="1">
                  <a:txBody>
                    <a:bodyPr/>
                    <a:lstStyle/>
                    <a:p>
                      <a:pPr algn="ctr"/>
                      <a:endParaRPr lang="en-GB" sz="1600" dirty="0">
                        <a:solidFill>
                          <a:schemeClr val="tx1"/>
                        </a:solidFill>
                        <a:latin typeface="+mn-lt"/>
                      </a:endParaRPr>
                    </a:p>
                  </a:txBody>
                  <a:tcPr/>
                </a:tc>
                <a:extLst>
                  <a:ext uri="{0D108BD9-81ED-4DB2-BD59-A6C34878D82A}">
                    <a16:rowId xmlns:a16="http://schemas.microsoft.com/office/drawing/2014/main" val="3246945790"/>
                  </a:ext>
                </a:extLst>
              </a:tr>
              <a:tr h="0">
                <a:tc vMerge="1">
                  <a:txBody>
                    <a:bodyPr/>
                    <a:lstStyle/>
                    <a:p>
                      <a:endParaRPr lang="en-GB"/>
                    </a:p>
                  </a:txBody>
                  <a:tcPr/>
                </a:tc>
                <a:tc>
                  <a:txBody>
                    <a:bodyPr/>
                    <a:lstStyle/>
                    <a:p>
                      <a:pPr algn="ctr"/>
                      <a:r>
                        <a:rPr lang="en-GB" sz="1600" dirty="0">
                          <a:solidFill>
                            <a:schemeClr val="tx1"/>
                          </a:solidFill>
                        </a:rPr>
                        <a:t>QALY weight (SoC = chemotherapy)</a:t>
                      </a:r>
                      <a:endParaRPr lang="en-GB" sz="1600" dirty="0">
                        <a:solidFill>
                          <a:schemeClr val="tx1"/>
                        </a:solidFill>
                        <a:latin typeface="+mn-lt"/>
                      </a:endParaRPr>
                    </a:p>
                  </a:txBody>
                  <a:tcPr>
                    <a:solidFill>
                      <a:schemeClr val="accent3"/>
                    </a:solidFill>
                  </a:tcPr>
                </a:tc>
                <a:tc>
                  <a:txBody>
                    <a:bodyPr/>
                    <a:lstStyle/>
                    <a:p>
                      <a:pPr algn="ctr"/>
                      <a:r>
                        <a:rPr lang="en-GB" sz="1600" dirty="0">
                          <a:solidFill>
                            <a:schemeClr val="tx1"/>
                          </a:solidFill>
                        </a:rPr>
                        <a:t>x1.2 </a:t>
                      </a:r>
                      <a:endParaRPr lang="en-GB" sz="1600" dirty="0">
                        <a:solidFill>
                          <a:schemeClr val="tx1"/>
                        </a:solidFill>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u="none" strike="noStrike" kern="1200" cap="none" spc="0" normalizeH="0" baseline="0" noProof="0" dirty="0">
                          <a:ln>
                            <a:noFill/>
                          </a:ln>
                          <a:solidFill>
                            <a:schemeClr val="tx1"/>
                          </a:solidFill>
                          <a:effectLst/>
                          <a:uLnTx/>
                          <a:uFillTx/>
                        </a:rPr>
                        <a:t>x1.2 </a:t>
                      </a:r>
                      <a:endParaRPr kumimoji="0" lang="en-GB" sz="1600" b="0" i="0" u="none" strike="noStrike" kern="1200" cap="none" spc="0" normalizeH="0" baseline="0" noProof="0" dirty="0">
                        <a:ln>
                          <a:noFill/>
                        </a:ln>
                        <a:solidFill>
                          <a:schemeClr val="tx1"/>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u="none" strike="noStrike" kern="1200" cap="none" spc="0" normalizeH="0" baseline="0" noProof="0" dirty="0">
                          <a:ln>
                            <a:noFill/>
                          </a:ln>
                          <a:solidFill>
                            <a:schemeClr val="tx1"/>
                          </a:solidFill>
                          <a:effectLst/>
                          <a:uLnTx/>
                          <a:uFillTx/>
                        </a:rPr>
                        <a:t>x1.2 </a:t>
                      </a:r>
                      <a:endParaRPr kumimoji="0" lang="en-GB" sz="1600" b="0" i="0" u="none" strike="noStrike" kern="1200" cap="none" spc="0" normalizeH="0" baseline="0" noProof="0" dirty="0">
                        <a:ln>
                          <a:noFill/>
                        </a:ln>
                        <a:solidFill>
                          <a:schemeClr val="tx1"/>
                        </a:solidFill>
                        <a:effectLst/>
                        <a:uLnTx/>
                        <a:uFillTx/>
                        <a:latin typeface="+mn-lt"/>
                        <a:ea typeface="+mn-ea"/>
                        <a:cs typeface="+mn-cs"/>
                      </a:endParaRPr>
                    </a:p>
                  </a:txBody>
                  <a:tcPr/>
                </a:tc>
                <a:extLst>
                  <a:ext uri="{0D108BD9-81ED-4DB2-BD59-A6C34878D82A}">
                    <a16:rowId xmlns:a16="http://schemas.microsoft.com/office/drawing/2014/main" val="3202728195"/>
                  </a:ext>
                </a:extLst>
              </a:tr>
              <a:tr h="0">
                <a:tc rowSpan="2">
                  <a:txBody>
                    <a:bodyPr/>
                    <a:lstStyle/>
                    <a:p>
                      <a:pPr algn="ctr"/>
                      <a:r>
                        <a:rPr lang="en-GB" sz="1600" dirty="0">
                          <a:solidFill>
                            <a:schemeClr val="tx1"/>
                          </a:solidFill>
                        </a:rPr>
                        <a:t>Secondary (vs nivolumab + chemotherapy)</a:t>
                      </a:r>
                      <a:endParaRPr lang="en-GB" sz="1600" dirty="0">
                        <a:solidFill>
                          <a:schemeClr val="tx1"/>
                        </a:solidFill>
                        <a:latin typeface="+mn-lt"/>
                      </a:endParaRPr>
                    </a:p>
                  </a:txBody>
                  <a:tcPr/>
                </a:tc>
                <a:tc>
                  <a:txBody>
                    <a:bodyPr/>
                    <a:lstStyle/>
                    <a:p>
                      <a:pPr algn="ctr"/>
                      <a:r>
                        <a:rPr lang="en-GB" sz="1600" dirty="0">
                          <a:solidFill>
                            <a:schemeClr val="tx1"/>
                          </a:solidFill>
                        </a:rPr>
                        <a:t>Population</a:t>
                      </a:r>
                      <a:endParaRPr lang="en-GB" sz="1600" dirty="0">
                        <a:solidFill>
                          <a:schemeClr val="tx1"/>
                        </a:solidFill>
                        <a:latin typeface="+mn-lt"/>
                      </a:endParaRPr>
                    </a:p>
                  </a:txBody>
                  <a:tcPr>
                    <a:solidFill>
                      <a:schemeClr val="accent3"/>
                    </a:solidFill>
                  </a:tcPr>
                </a:tc>
                <a:tc>
                  <a:txBody>
                    <a:bodyPr/>
                    <a:lstStyle/>
                    <a:p>
                      <a:pPr algn="ctr"/>
                      <a:r>
                        <a:rPr lang="en-GB" sz="1600" kern="1200" dirty="0">
                          <a:solidFill>
                            <a:schemeClr val="tx1"/>
                          </a:solidFill>
                          <a:effectLst/>
                        </a:rPr>
                        <a:t>CPS </a:t>
                      </a:r>
                      <a:r>
                        <a:rPr lang="en-GB" sz="1600" u="sng" kern="1200" dirty="0">
                          <a:solidFill>
                            <a:schemeClr val="tx1"/>
                          </a:solidFill>
                          <a:effectLst/>
                        </a:rPr>
                        <a:t>&gt;</a:t>
                      </a:r>
                      <a:r>
                        <a:rPr lang="en-GB" sz="1600" kern="1200" dirty="0">
                          <a:solidFill>
                            <a:schemeClr val="tx1"/>
                          </a:solidFill>
                          <a:effectLst/>
                        </a:rPr>
                        <a:t>5</a:t>
                      </a:r>
                      <a:endParaRPr lang="en-GB" sz="1600" dirty="0">
                        <a:solidFill>
                          <a:schemeClr val="tx1"/>
                        </a:solidFill>
                        <a:latin typeface="+mn-lt"/>
                      </a:endParaRPr>
                    </a:p>
                  </a:txBody>
                  <a:tcPr/>
                </a:tc>
                <a:tc gridSpan="2">
                  <a:txBody>
                    <a:bodyPr/>
                    <a:lstStyle/>
                    <a:p>
                      <a:pPr algn="ctr"/>
                      <a:r>
                        <a:rPr lang="en-US" sz="1600" dirty="0">
                          <a:solidFill>
                            <a:schemeClr val="tx1"/>
                          </a:solidFill>
                          <a:effectLst/>
                        </a:rPr>
                        <a:t>CPS </a:t>
                      </a:r>
                      <a:r>
                        <a:rPr lang="en-US" sz="1600" u="sng" dirty="0">
                          <a:solidFill>
                            <a:schemeClr val="tx1"/>
                          </a:solidFill>
                          <a:effectLst/>
                        </a:rPr>
                        <a:t>&gt;</a:t>
                      </a:r>
                      <a:r>
                        <a:rPr lang="en-US" sz="1600" dirty="0">
                          <a:solidFill>
                            <a:schemeClr val="tx1"/>
                          </a:solidFill>
                          <a:effectLst/>
                        </a:rPr>
                        <a:t>5 and &lt;10 gastric and GEJ</a:t>
                      </a:r>
                      <a:endParaRPr lang="en-GB" sz="1600" dirty="0">
                        <a:solidFill>
                          <a:schemeClr val="tx1"/>
                        </a:solidFill>
                        <a:effectLst/>
                        <a:latin typeface="+mn-lt"/>
                        <a:ea typeface="Aptos" panose="020B0004020202020204" pitchFamily="34" charset="0"/>
                        <a:cs typeface="Aptos" panose="020B0004020202020204" pitchFamily="34" charset="0"/>
                      </a:endParaRPr>
                    </a:p>
                  </a:txBody>
                  <a:tcPr marL="9525" marR="9525" marT="9525" marB="9525"/>
                </a:tc>
                <a:tc hMerge="1">
                  <a:txBody>
                    <a:bodyPr/>
                    <a:lstStyle/>
                    <a:p>
                      <a:pPr algn="ctr"/>
                      <a:endParaRPr lang="en-GB" sz="1600" dirty="0">
                        <a:solidFill>
                          <a:schemeClr val="tx1"/>
                        </a:solidFill>
                        <a:effectLst/>
                        <a:latin typeface="+mn-lt"/>
                        <a:ea typeface="Aptos" panose="020B0004020202020204" pitchFamily="34" charset="0"/>
                        <a:cs typeface="Aptos" panose="020B0004020202020204" pitchFamily="34" charset="0"/>
                      </a:endParaRPr>
                    </a:p>
                  </a:txBody>
                  <a:tcPr marL="9525" marR="9525" marT="9525" marB="9525"/>
                </a:tc>
                <a:extLst>
                  <a:ext uri="{0D108BD9-81ED-4DB2-BD59-A6C34878D82A}">
                    <a16:rowId xmlns:a16="http://schemas.microsoft.com/office/drawing/2014/main" val="1763237680"/>
                  </a:ext>
                </a:extLst>
              </a:tr>
              <a:tr h="0">
                <a:tc vMerge="1">
                  <a:txBody>
                    <a:bodyPr/>
                    <a:lstStyle/>
                    <a:p>
                      <a:endParaRPr lang="en-GB" dirty="0"/>
                    </a:p>
                  </a:txBody>
                  <a:tcPr/>
                </a:tc>
                <a:tc>
                  <a:txBody>
                    <a:bodyPr/>
                    <a:lstStyle/>
                    <a:p>
                      <a:pPr algn="ctr"/>
                      <a:r>
                        <a:rPr lang="en-GB" sz="1600" dirty="0">
                          <a:solidFill>
                            <a:schemeClr val="tx1"/>
                          </a:solidFill>
                        </a:rPr>
                        <a:t>QALY weight (SoC = nivolumab + chemotherapy)</a:t>
                      </a:r>
                      <a:endParaRPr lang="en-GB" sz="1600" dirty="0">
                        <a:solidFill>
                          <a:schemeClr val="tx1"/>
                        </a:solidFill>
                        <a:latin typeface="+mn-lt"/>
                      </a:endParaRPr>
                    </a:p>
                  </a:txBody>
                  <a:tcPr>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u="none" strike="noStrike" kern="1200" cap="none" spc="0" normalizeH="0" baseline="0" noProof="0">
                          <a:ln>
                            <a:noFill/>
                          </a:ln>
                          <a:solidFill>
                            <a:schemeClr val="tx1"/>
                          </a:solidFill>
                          <a:effectLst/>
                          <a:uLnTx/>
                          <a:uFillTx/>
                        </a:rPr>
                        <a:t>x1.2 </a:t>
                      </a:r>
                      <a:endParaRPr kumimoji="0" lang="en-GB" sz="1600" b="0" i="0" u="none" strike="noStrike" kern="1200" cap="none" spc="0" normalizeH="0" baseline="0" noProof="0" dirty="0">
                        <a:ln>
                          <a:noFill/>
                        </a:ln>
                        <a:solidFill>
                          <a:schemeClr val="tx1"/>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u="none" strike="noStrike" kern="1200" cap="none" spc="0" normalizeH="0" baseline="0" noProof="0" dirty="0">
                          <a:ln>
                            <a:noFill/>
                          </a:ln>
                          <a:solidFill>
                            <a:schemeClr val="tx1"/>
                          </a:solidFill>
                          <a:effectLst/>
                          <a:uLnTx/>
                          <a:uFillTx/>
                        </a:rPr>
                        <a:t>x1.2 </a:t>
                      </a:r>
                      <a:endParaRPr kumimoji="0" lang="en-GB" sz="1600" b="0" i="0" u="none" strike="noStrike" kern="1200" cap="none" spc="0" normalizeH="0" baseline="0" noProof="0" dirty="0">
                        <a:ln>
                          <a:noFill/>
                        </a:ln>
                        <a:solidFill>
                          <a:schemeClr val="tx1"/>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u="none" strike="noStrike" kern="1200" cap="none" spc="0" normalizeH="0" baseline="0" noProof="0" dirty="0">
                          <a:ln>
                            <a:noFill/>
                          </a:ln>
                          <a:solidFill>
                            <a:schemeClr val="tx1"/>
                          </a:solidFill>
                          <a:effectLst/>
                          <a:uLnTx/>
                          <a:uFillTx/>
                        </a:rPr>
                        <a:t>x1.2 </a:t>
                      </a:r>
                      <a:endParaRPr kumimoji="0" lang="en-GB" sz="1600" b="0" i="0" u="none" strike="noStrike" kern="1200" cap="none" spc="0" normalizeH="0" baseline="0" noProof="0" dirty="0">
                        <a:ln>
                          <a:noFill/>
                        </a:ln>
                        <a:solidFill>
                          <a:schemeClr val="tx1"/>
                        </a:solidFill>
                        <a:effectLst/>
                        <a:uLnTx/>
                        <a:uFillTx/>
                        <a:latin typeface="+mn-lt"/>
                        <a:ea typeface="+mn-ea"/>
                        <a:cs typeface="+mn-cs"/>
                      </a:endParaRPr>
                    </a:p>
                  </a:txBody>
                  <a:tcPr/>
                </a:tc>
                <a:extLst>
                  <a:ext uri="{0D108BD9-81ED-4DB2-BD59-A6C34878D82A}">
                    <a16:rowId xmlns:a16="http://schemas.microsoft.com/office/drawing/2014/main" val="642875714"/>
                  </a:ext>
                </a:extLst>
              </a:tr>
            </a:tbl>
          </a:graphicData>
        </a:graphic>
      </p:graphicFrame>
      <p:sp>
        <p:nvSpPr>
          <p:cNvPr id="10" name="TextBox 9">
            <a:extLst>
              <a:ext uri="{FF2B5EF4-FFF2-40B4-BE49-F238E27FC236}">
                <a16:creationId xmlns:a16="http://schemas.microsoft.com/office/drawing/2014/main" id="{1BB27EC4-0D67-6B57-0EA7-82EA9C848717}"/>
              </a:ext>
            </a:extLst>
          </p:cNvPr>
          <p:cNvSpPr txBox="1"/>
          <p:nvPr/>
        </p:nvSpPr>
        <p:spPr>
          <a:xfrm>
            <a:off x="232746" y="3230118"/>
            <a:ext cx="9674443" cy="369332"/>
          </a:xfrm>
          <a:prstGeom prst="rect">
            <a:avLst/>
          </a:prstGeom>
          <a:noFill/>
        </p:spPr>
        <p:txBody>
          <a:bodyPr wrap="none" rtlCol="0">
            <a:spAutoFit/>
          </a:bodyPr>
          <a:lstStyle/>
          <a:p>
            <a:r>
              <a:rPr lang="en-GB" dirty="0"/>
              <a:t>EAG severity analyses for primary and secondary analysis, with and without CheckMate 649:</a:t>
            </a:r>
          </a:p>
        </p:txBody>
      </p:sp>
      <p:sp>
        <p:nvSpPr>
          <p:cNvPr id="8" name="TextBox 7">
            <a:extLst>
              <a:ext uri="{FF2B5EF4-FFF2-40B4-BE49-F238E27FC236}">
                <a16:creationId xmlns:a16="http://schemas.microsoft.com/office/drawing/2014/main" id="{9B0E9342-48E2-45EB-A3C8-101230765E76}"/>
              </a:ext>
            </a:extLst>
          </p:cNvPr>
          <p:cNvSpPr txBox="1"/>
          <p:nvPr/>
        </p:nvSpPr>
        <p:spPr>
          <a:xfrm>
            <a:off x="158851" y="5466900"/>
            <a:ext cx="5647700" cy="307777"/>
          </a:xfrm>
          <a:prstGeom prst="rect">
            <a:avLst/>
          </a:prstGeom>
          <a:noFill/>
        </p:spPr>
        <p:txBody>
          <a:bodyPr wrap="none" rtlCol="0">
            <a:spAutoFit/>
          </a:bodyPr>
          <a:lstStyle/>
          <a:p>
            <a:r>
              <a:rPr lang="en-GB" sz="1400" dirty="0"/>
              <a:t>EAG scenario 13: Use log-logistic extrapolation for chemotherapy OS</a:t>
            </a:r>
          </a:p>
        </p:txBody>
      </p:sp>
    </p:spTree>
    <p:extLst>
      <p:ext uri="{BB962C8B-B14F-4D97-AF65-F5344CB8AC3E}">
        <p14:creationId xmlns:p14="http://schemas.microsoft.com/office/powerpoint/2010/main" val="3279990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EC71E-1419-71F4-C480-C213A0628798}"/>
              </a:ext>
            </a:extLst>
          </p:cNvPr>
          <p:cNvSpPr>
            <a:spLocks noGrp="1"/>
          </p:cNvSpPr>
          <p:nvPr>
            <p:ph type="title"/>
          </p:nvPr>
        </p:nvSpPr>
        <p:spPr/>
        <p:txBody>
          <a:bodyPr>
            <a:normAutofit fontScale="90000"/>
          </a:bodyPr>
          <a:lstStyle/>
          <a:p>
            <a:r>
              <a:rPr lang="en-GB" dirty="0"/>
              <a:t>Deterministic cost-effectiveness estimates (primary analysis)</a:t>
            </a:r>
          </a:p>
        </p:txBody>
      </p:sp>
      <p:graphicFrame>
        <p:nvGraphicFramePr>
          <p:cNvPr id="6" name="Table 5">
            <a:extLst>
              <a:ext uri="{FF2B5EF4-FFF2-40B4-BE49-F238E27FC236}">
                <a16:creationId xmlns:a16="http://schemas.microsoft.com/office/drawing/2014/main" id="{CE9E8E1D-9C77-6B89-D77D-9657D211DE3C}"/>
              </a:ext>
            </a:extLst>
          </p:cNvPr>
          <p:cNvGraphicFramePr>
            <a:graphicFrameLocks noGrp="1"/>
          </p:cNvGraphicFramePr>
          <p:nvPr>
            <p:extLst>
              <p:ext uri="{D42A27DB-BD31-4B8C-83A1-F6EECF244321}">
                <p14:modId xmlns:p14="http://schemas.microsoft.com/office/powerpoint/2010/main" val="522890703"/>
              </p:ext>
            </p:extLst>
          </p:nvPr>
        </p:nvGraphicFramePr>
        <p:xfrm>
          <a:off x="246449" y="856341"/>
          <a:ext cx="11691333" cy="5318760"/>
        </p:xfrm>
        <a:graphic>
          <a:graphicData uri="http://schemas.openxmlformats.org/drawingml/2006/table">
            <a:tbl>
              <a:tblPr firstRow="1" firstCol="1" bandRow="1">
                <a:tableStyleId>{21E4AEA4-8DFA-4A89-87EB-49C32662AFE0}</a:tableStyleId>
              </a:tblPr>
              <a:tblGrid>
                <a:gridCol w="4430326">
                  <a:extLst>
                    <a:ext uri="{9D8B030D-6E8A-4147-A177-3AD203B41FA5}">
                      <a16:colId xmlns:a16="http://schemas.microsoft.com/office/drawing/2014/main" val="4004940740"/>
                    </a:ext>
                  </a:extLst>
                </a:gridCol>
                <a:gridCol w="1619250">
                  <a:extLst>
                    <a:ext uri="{9D8B030D-6E8A-4147-A177-3AD203B41FA5}">
                      <a16:colId xmlns:a16="http://schemas.microsoft.com/office/drawing/2014/main" val="4110930057"/>
                    </a:ext>
                  </a:extLst>
                </a:gridCol>
                <a:gridCol w="857250">
                  <a:extLst>
                    <a:ext uri="{9D8B030D-6E8A-4147-A177-3AD203B41FA5}">
                      <a16:colId xmlns:a16="http://schemas.microsoft.com/office/drawing/2014/main" val="2682574177"/>
                    </a:ext>
                  </a:extLst>
                </a:gridCol>
                <a:gridCol w="876300">
                  <a:extLst>
                    <a:ext uri="{9D8B030D-6E8A-4147-A177-3AD203B41FA5}">
                      <a16:colId xmlns:a16="http://schemas.microsoft.com/office/drawing/2014/main" val="1209457579"/>
                    </a:ext>
                  </a:extLst>
                </a:gridCol>
                <a:gridCol w="952500">
                  <a:extLst>
                    <a:ext uri="{9D8B030D-6E8A-4147-A177-3AD203B41FA5}">
                      <a16:colId xmlns:a16="http://schemas.microsoft.com/office/drawing/2014/main" val="2929292949"/>
                    </a:ext>
                  </a:extLst>
                </a:gridCol>
                <a:gridCol w="1028700">
                  <a:extLst>
                    <a:ext uri="{9D8B030D-6E8A-4147-A177-3AD203B41FA5}">
                      <a16:colId xmlns:a16="http://schemas.microsoft.com/office/drawing/2014/main" val="2396114023"/>
                    </a:ext>
                  </a:extLst>
                </a:gridCol>
                <a:gridCol w="971550">
                  <a:extLst>
                    <a:ext uri="{9D8B030D-6E8A-4147-A177-3AD203B41FA5}">
                      <a16:colId xmlns:a16="http://schemas.microsoft.com/office/drawing/2014/main" val="2544939312"/>
                    </a:ext>
                  </a:extLst>
                </a:gridCol>
                <a:gridCol w="955457">
                  <a:extLst>
                    <a:ext uri="{9D8B030D-6E8A-4147-A177-3AD203B41FA5}">
                      <a16:colId xmlns:a16="http://schemas.microsoft.com/office/drawing/2014/main" val="2643520945"/>
                    </a:ext>
                  </a:extLst>
                </a:gridCol>
              </a:tblGrid>
              <a:tr h="250375">
                <a:tc rowSpan="2" gridSpan="2">
                  <a:txBody>
                    <a:bodyPr/>
                    <a:lstStyle/>
                    <a:p>
                      <a:r>
                        <a:rPr lang="en-GB" sz="1600" dirty="0"/>
                        <a:t>Zolbetuximab + chemotherapy vs chemotherapy</a:t>
                      </a:r>
                    </a:p>
                  </a:txBody>
                  <a:tcPr anchor="ctr"/>
                </a:tc>
                <a:tc rowSpan="2" hMerge="1">
                  <a:txBody>
                    <a:bodyPr/>
                    <a:lstStyle/>
                    <a:p>
                      <a:endParaRPr dirty="0"/>
                    </a:p>
                  </a:txBody>
                  <a:tcPr/>
                </a:tc>
                <a:tc gridSpan="2">
                  <a:txBody>
                    <a:bodyPr/>
                    <a:lstStyle/>
                    <a:p>
                      <a:pPr algn="ctr"/>
                      <a:r>
                        <a:rPr lang="en-GB" sz="1600" dirty="0"/>
                        <a:t>Total</a:t>
                      </a:r>
                      <a:endParaRPr lang="en-GB" dirty="0"/>
                    </a:p>
                  </a:txBody>
                  <a:tcPr/>
                </a:tc>
                <a:tc hMerge="1">
                  <a:txBody>
                    <a:bodyPr/>
                    <a:lstStyle/>
                    <a:p>
                      <a:endParaRPr lang="en-GB" sz="1600" dirty="0"/>
                    </a:p>
                  </a:txBody>
                  <a:tcPr/>
                </a:tc>
                <a:tc gridSpan="2">
                  <a:txBody>
                    <a:bodyPr/>
                    <a:lstStyle/>
                    <a:p>
                      <a:pPr algn="ctr"/>
                      <a:r>
                        <a:rPr lang="en-GB" sz="1600"/>
                        <a:t>Incremental</a:t>
                      </a:r>
                      <a:endParaRPr lang="en-GB"/>
                    </a:p>
                  </a:txBody>
                  <a:tcPr/>
                </a:tc>
                <a:tc hMerge="1">
                  <a:txBody>
                    <a:bodyPr/>
                    <a:lstStyle/>
                    <a:p>
                      <a:endParaRPr lang="en-GB" sz="1600" dirty="0"/>
                    </a:p>
                  </a:txBody>
                  <a:tcPr/>
                </a:tc>
                <a:tc gridSpan="2">
                  <a:txBody>
                    <a:bodyPr/>
                    <a:lstStyle/>
                    <a:p>
                      <a:pPr algn="ctr"/>
                      <a:r>
                        <a:rPr lang="en-GB" sz="1600"/>
                        <a:t>ICER (£/QALY)</a:t>
                      </a:r>
                      <a:endParaRPr lang="en-GB"/>
                    </a:p>
                  </a:txBody>
                  <a:tcPr anchor="ctr"/>
                </a:tc>
                <a:tc hMerge="1">
                  <a:txBody>
                    <a:bodyPr/>
                    <a:lstStyle/>
                    <a:p>
                      <a:endParaRPr lang="en-GB" sz="1600" dirty="0"/>
                    </a:p>
                  </a:txBody>
                  <a:tcPr anchor="ctr"/>
                </a:tc>
                <a:extLst>
                  <a:ext uri="{0D108BD9-81ED-4DB2-BD59-A6C34878D82A}">
                    <a16:rowId xmlns:a16="http://schemas.microsoft.com/office/drawing/2014/main" val="3899819520"/>
                  </a:ext>
                </a:extLst>
              </a:tr>
              <a:tr h="579120">
                <a:tc gridSpan="2" vMerge="1">
                  <a:txBody>
                    <a:bodyPr/>
                    <a:lstStyle/>
                    <a:p>
                      <a:endParaRPr lang="en-GB" dirty="0">
                        <a:solidFill>
                          <a:schemeClr val="bg1"/>
                        </a:solidFill>
                      </a:endParaRPr>
                    </a:p>
                  </a:txBody>
                  <a:tcPr/>
                </a:tc>
                <a:tc hMerge="1" vMerge="1">
                  <a:txBody>
                    <a:bodyPr/>
                    <a:lstStyle/>
                    <a:p>
                      <a:endParaRPr lang="en-GB"/>
                    </a:p>
                  </a:txBody>
                  <a:tcPr/>
                </a:tc>
                <a:tc>
                  <a:txBody>
                    <a:bodyPr/>
                    <a:lstStyle/>
                    <a:p>
                      <a:pPr algn="ctr"/>
                      <a:r>
                        <a:rPr lang="en-GB" sz="1600" b="1">
                          <a:solidFill>
                            <a:schemeClr val="bg1"/>
                          </a:solidFill>
                        </a:rPr>
                        <a:t>Cost (£)</a:t>
                      </a:r>
                      <a:endParaRPr lang="en-GB"/>
                    </a:p>
                  </a:txBody>
                  <a:tcPr>
                    <a:solidFill>
                      <a:schemeClr val="accent2"/>
                    </a:solidFill>
                  </a:tcPr>
                </a:tc>
                <a:tc>
                  <a:txBody>
                    <a:bodyPr/>
                    <a:lstStyle/>
                    <a:p>
                      <a:pPr algn="ctr"/>
                      <a:r>
                        <a:rPr lang="en-GB" sz="1600" b="1" dirty="0">
                          <a:solidFill>
                            <a:schemeClr val="bg1"/>
                          </a:solidFill>
                        </a:rPr>
                        <a:t>QALYs</a:t>
                      </a:r>
                      <a:endParaRPr lang="en-GB" dirty="0"/>
                    </a:p>
                  </a:txBody>
                  <a:tcPr>
                    <a:solidFill>
                      <a:schemeClr val="accent2"/>
                    </a:solidFill>
                  </a:tcPr>
                </a:tc>
                <a:tc>
                  <a:txBody>
                    <a:bodyPr/>
                    <a:lstStyle/>
                    <a:p>
                      <a:pPr algn="ctr"/>
                      <a:r>
                        <a:rPr lang="en-GB" sz="1600" b="1" dirty="0">
                          <a:solidFill>
                            <a:schemeClr val="bg1"/>
                          </a:solidFill>
                        </a:rPr>
                        <a:t>Cost (£)</a:t>
                      </a:r>
                      <a:endParaRPr lang="en-GB" dirty="0"/>
                    </a:p>
                  </a:txBody>
                  <a:tcPr>
                    <a:solidFill>
                      <a:schemeClr val="accent2"/>
                    </a:solidFill>
                  </a:tcPr>
                </a:tc>
                <a:tc>
                  <a:txBody>
                    <a:bodyPr/>
                    <a:lstStyle/>
                    <a:p>
                      <a:pPr algn="ctr"/>
                      <a:r>
                        <a:rPr lang="en-GB" sz="1600" b="1" dirty="0">
                          <a:solidFill>
                            <a:schemeClr val="bg1"/>
                          </a:solidFill>
                        </a:rPr>
                        <a:t>QALYs</a:t>
                      </a:r>
                      <a:endParaRPr lang="en-GB" dirty="0"/>
                    </a:p>
                  </a:txBody>
                  <a:tcPr>
                    <a:solidFill>
                      <a:schemeClr val="accent2"/>
                    </a:solidFill>
                  </a:tcPr>
                </a:tc>
                <a:tc>
                  <a:txBody>
                    <a:bodyPr/>
                    <a:lstStyle/>
                    <a:p>
                      <a:pPr algn="ctr"/>
                      <a:r>
                        <a:rPr lang="en-GB" sz="1600" dirty="0">
                          <a:solidFill>
                            <a:schemeClr val="bg1"/>
                          </a:solidFill>
                        </a:rPr>
                        <a:t>x1 severity</a:t>
                      </a:r>
                    </a:p>
                  </a:txBody>
                  <a:tcPr anchor="ctr">
                    <a:solidFill>
                      <a:schemeClr val="accent2"/>
                    </a:solidFill>
                  </a:tcPr>
                </a:tc>
                <a:tc>
                  <a:txBody>
                    <a:bodyPr/>
                    <a:lstStyle/>
                    <a:p>
                      <a:pPr algn="ctr"/>
                      <a:r>
                        <a:rPr lang="en-GB" sz="1600" dirty="0">
                          <a:solidFill>
                            <a:schemeClr val="bg1"/>
                          </a:solidFill>
                        </a:rPr>
                        <a:t>x1.2 severity</a:t>
                      </a:r>
                    </a:p>
                  </a:txBody>
                  <a:tcPr anchor="ctr">
                    <a:solidFill>
                      <a:schemeClr val="accent2"/>
                    </a:solidFill>
                  </a:tcPr>
                </a:tc>
                <a:extLst>
                  <a:ext uri="{0D108BD9-81ED-4DB2-BD59-A6C34878D82A}">
                    <a16:rowId xmlns:a16="http://schemas.microsoft.com/office/drawing/2014/main" val="387759741"/>
                  </a:ext>
                </a:extLst>
              </a:tr>
              <a:tr h="370840">
                <a:tc rowSpan="2">
                  <a:txBody>
                    <a:bodyPr/>
                    <a:lstStyle/>
                    <a:p>
                      <a:r>
                        <a:rPr lang="en-GB" sz="1600" dirty="0"/>
                        <a:t>Company base case</a:t>
                      </a:r>
                    </a:p>
                    <a:p>
                      <a:pPr marL="285750" indent="-285750">
                        <a:buFont typeface="Arial" panose="020B0604020202020204" pitchFamily="34" charset="0"/>
                        <a:buChar char="•"/>
                      </a:pPr>
                      <a:r>
                        <a:rPr lang="en-GB" sz="1600" b="0" baseline="0" dirty="0"/>
                        <a:t>Chemotherapy effectiveness: SPOTLIGHT, GLOW, CheckMate 649 (3-knot spline)</a:t>
                      </a:r>
                    </a:p>
                    <a:p>
                      <a:pPr marL="285750" indent="-285750">
                        <a:buFont typeface="Arial" panose="020B0604020202020204" pitchFamily="34" charset="0"/>
                        <a:buChar char="•"/>
                      </a:pPr>
                      <a:r>
                        <a:rPr lang="en-GB" sz="1600" b="0" baseline="0" dirty="0"/>
                        <a:t>Zolbetuximab effectiveness: NMA time-varying relative treatment effects</a:t>
                      </a:r>
                    </a:p>
                    <a:p>
                      <a:pPr marL="285750" indent="-285750">
                        <a:buFont typeface="Arial" panose="020B0604020202020204" pitchFamily="34" charset="0"/>
                        <a:buChar char="•"/>
                      </a:pPr>
                      <a:r>
                        <a:rPr lang="en-GB" sz="1600" b="0" baseline="0" dirty="0"/>
                        <a:t>No treatment effect waning</a:t>
                      </a:r>
                    </a:p>
                    <a:p>
                      <a:pPr marL="285750" indent="-285750">
                        <a:buFont typeface="Arial" panose="020B0604020202020204" pitchFamily="34" charset="0"/>
                        <a:buChar char="•"/>
                      </a:pPr>
                      <a:r>
                        <a:rPr lang="en-GB" sz="1600" b="0" baseline="0" dirty="0"/>
                        <a:t>GEE model for utilities</a:t>
                      </a:r>
                      <a:endParaRPr lang="en-GB"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Chemotherapy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solidFill>
                          <a:schemeClr val="tx1"/>
                        </a:solidFill>
                        <a:highlight>
                          <a:srgbClr val="000000"/>
                        </a:highligh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highlight>
                          <a:srgbClr val="000000"/>
                        </a:highlight>
                      </a:endParaRPr>
                    </a:p>
                  </a:txBody>
                  <a:tcPr anchor="ct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highlight>
                          <a:srgbClr val="000000"/>
                        </a:highlight>
                      </a:endParaRPr>
                    </a:p>
                  </a:txBody>
                  <a:tcPr anchor="ct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highlight>
                          <a:srgbClr val="000000"/>
                        </a:highlight>
                      </a:endParaRPr>
                    </a:p>
                  </a:txBody>
                  <a:tcPr anchor="ct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highlight>
                          <a:srgbClr val="000000"/>
                        </a:highlight>
                      </a:endParaRPr>
                    </a:p>
                  </a:txBody>
                  <a:tcPr anchor="ct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nchor="ctr"/>
                </a:tc>
                <a:extLst>
                  <a:ext uri="{0D108BD9-81ED-4DB2-BD59-A6C34878D82A}">
                    <a16:rowId xmlns:a16="http://schemas.microsoft.com/office/drawing/2014/main" val="3038523086"/>
                  </a:ext>
                </a:extLst>
              </a:tr>
              <a:tr h="370840">
                <a:tc vMerge="1">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Zolbetuximab + chemotherapy</a:t>
                      </a:r>
                    </a:p>
                  </a:txBody>
                  <a:tcPr anchor="ct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highlight>
                          <a:srgbClr val="000000"/>
                        </a:highlight>
                      </a:endParaRPr>
                    </a:p>
                  </a:txBody>
                  <a:tcPr anchor="ct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highlight>
                          <a:srgbClr val="000000"/>
                        </a:highlight>
                      </a:endParaRPr>
                    </a:p>
                  </a:txBody>
                  <a:tcPr anchor="ct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highlight>
                          <a:srgbClr val="000000"/>
                        </a:highlight>
                      </a:endParaRPr>
                    </a:p>
                  </a:txBody>
                  <a:tcPr anchor="ct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dirty="0">
                        <a:highlight>
                          <a:srgbClr val="000000"/>
                        </a:highlight>
                      </a:endParaRPr>
                    </a:p>
                  </a:txBody>
                  <a:tcPr anchor="ct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dirty="0">
                        <a:highlight>
                          <a:srgbClr val="000000"/>
                        </a:highlight>
                      </a:endParaRPr>
                    </a:p>
                  </a:txBody>
                  <a:tcPr anchor="ct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nchor="ctr"/>
                </a:tc>
                <a:extLst>
                  <a:ext uri="{0D108BD9-81ED-4DB2-BD59-A6C34878D82A}">
                    <a16:rowId xmlns:a16="http://schemas.microsoft.com/office/drawing/2014/main" val="2330337777"/>
                  </a:ext>
                </a:extLst>
              </a:tr>
              <a:tr h="0">
                <a:tc gridSpan="8">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1" dirty="0">
                          <a:solidFill>
                            <a:schemeClr val="tx1"/>
                          </a:solidFill>
                        </a:rPr>
                        <a:t>EAG changes*</a:t>
                      </a:r>
                    </a:p>
                  </a:txBody>
                  <a:tcPr>
                    <a:solidFill>
                      <a:schemeClr val="accent3"/>
                    </a:solidFill>
                  </a:tcPr>
                </a:tc>
                <a:tc hMerge="1">
                  <a:txBody>
                    <a:bodyPr/>
                    <a:lstStyle/>
                    <a:p>
                      <a:endParaRPr lang="en-GB" sz="1600"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b="1" dirty="0">
                        <a:solidFill>
                          <a:schemeClr val="tx1"/>
                        </a:solidFill>
                      </a:endParaRPr>
                    </a:p>
                  </a:txBody>
                  <a:tcPr>
                    <a:solidFill>
                      <a:schemeClr val="accent3"/>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600" b="1" dirty="0">
                        <a:solidFill>
                          <a:schemeClr val="tx1"/>
                        </a:solidFill>
                      </a:endParaRPr>
                    </a:p>
                  </a:txBody>
                  <a:tcPr>
                    <a:solidFill>
                      <a:schemeClr val="accent3"/>
                    </a:solidFill>
                  </a:tcPr>
                </a:tc>
                <a:extLst>
                  <a:ext uri="{0D108BD9-81ED-4DB2-BD59-A6C34878D82A}">
                    <a16:rowId xmlns:a16="http://schemas.microsoft.com/office/drawing/2014/main" val="2286972734"/>
                  </a:ext>
                </a:extLst>
              </a:tr>
              <a:tr h="370840">
                <a:tc gridSpan="2">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dirty="0">
                          <a:solidFill>
                            <a:schemeClr val="tx1"/>
                          </a:solidFill>
                        </a:rPr>
                        <a:t>Chemotherapy effectiveness: SPOTLIGHT and GLOW                (OS = gamma; PFS = log-logistic)</a:t>
                      </a:r>
                    </a:p>
                  </a:txBody>
                  <a:tcPr>
                    <a:solidFill>
                      <a:srgbClr val="CBCFD4"/>
                    </a:solidFill>
                  </a:tcPr>
                </a:tc>
                <a:tc hMerge="1">
                  <a:txBody>
                    <a:bodyPr/>
                    <a:lstStyle/>
                    <a:p>
                      <a:endParaRP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00" dirty="0">
                          <a:effectLst/>
                        </a:rPr>
                        <a:t>-</a:t>
                      </a:r>
                      <a:endParaRPr lang="en-GB" sz="1600" b="0" dirty="0">
                        <a:solidFill>
                          <a:schemeClr val="tx1"/>
                        </a:solidFill>
                      </a:endParaRPr>
                    </a:p>
                  </a:txBody>
                  <a:tcPr marL="68580" marR="68580" marT="0" marB="0" anchor="ctr">
                    <a:solidFill>
                      <a:srgbClr val="CBCFD4"/>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00" dirty="0">
                          <a:effectLst/>
                        </a:rPr>
                        <a:t>-</a:t>
                      </a:r>
                      <a:endParaRPr lang="en-GB" sz="1600" b="0" dirty="0">
                        <a:solidFill>
                          <a:schemeClr val="tx1"/>
                        </a:solidFill>
                      </a:endParaRPr>
                    </a:p>
                  </a:txBody>
                  <a:tcPr marL="68580" marR="68580" marT="0" marB="0" anchor="ctr">
                    <a:solidFill>
                      <a:srgbClr val="CBCFD4"/>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CBCFD4"/>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CBCFD4"/>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CBCFD4"/>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u="sng" dirty="0">
                        <a:solidFill>
                          <a:schemeClr val="tx1"/>
                        </a:solidFill>
                        <a:highlight>
                          <a:srgbClr val="000000"/>
                        </a:highlight>
                      </a:endParaRPr>
                    </a:p>
                  </a:txBody>
                  <a:tcPr marL="68580" marR="68580" marT="0" marB="0" anchor="ctr">
                    <a:solidFill>
                      <a:srgbClr val="CBCFD4"/>
                    </a:solidFill>
                  </a:tcPr>
                </a:tc>
                <a:extLst>
                  <a:ext uri="{0D108BD9-81ED-4DB2-BD59-A6C34878D82A}">
                    <a16:rowId xmlns:a16="http://schemas.microsoft.com/office/drawing/2014/main" val="3323592965"/>
                  </a:ext>
                </a:extLst>
              </a:tr>
              <a:tr h="370840">
                <a:tc gridSpan="2">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dirty="0">
                          <a:solidFill>
                            <a:schemeClr val="tx1"/>
                          </a:solidFill>
                        </a:rPr>
                        <a:t>Zolbetuximab + chemotherapy effectiveness: SPOTLIGHT and GLOW (OS, PFS = log-logistic)</a:t>
                      </a:r>
                    </a:p>
                  </a:txBody>
                  <a:tcPr>
                    <a:solidFill>
                      <a:srgbClr val="E7E9EB"/>
                    </a:solidFill>
                  </a:tcPr>
                </a:tc>
                <a:tc hMerge="1">
                  <a:txBody>
                    <a:bodyPr/>
                    <a:lstStyle/>
                    <a:p>
                      <a:endParaRP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00">
                          <a:effectLst/>
                        </a:rPr>
                        <a:t>-</a:t>
                      </a:r>
                      <a:endParaRPr lang="en-GB" sz="1600" b="0" dirty="0">
                        <a:solidFill>
                          <a:schemeClr val="tx1"/>
                        </a:solidFill>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00">
                          <a:effectLst/>
                        </a:rPr>
                        <a:t>-</a:t>
                      </a:r>
                      <a:endParaRPr lang="en-GB" sz="1600" b="0" dirty="0">
                        <a:solidFill>
                          <a:schemeClr val="tx1"/>
                        </a:solidFill>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u="sng" dirty="0">
                        <a:solidFill>
                          <a:schemeClr val="tx1"/>
                        </a:solidFill>
                        <a:highlight>
                          <a:srgbClr val="000000"/>
                        </a:highlight>
                      </a:endParaRPr>
                    </a:p>
                  </a:txBody>
                  <a:tcPr marL="68580" marR="68580" marT="0" marB="0" anchor="ctr">
                    <a:solidFill>
                      <a:srgbClr val="E7E9EB"/>
                    </a:solidFill>
                  </a:tcPr>
                </a:tc>
                <a:extLst>
                  <a:ext uri="{0D108BD9-81ED-4DB2-BD59-A6C34878D82A}">
                    <a16:rowId xmlns:a16="http://schemas.microsoft.com/office/drawing/2014/main" val="651793150"/>
                  </a:ext>
                </a:extLst>
              </a:tr>
              <a:tr h="370840">
                <a:tc gridSpan="2">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dirty="0">
                          <a:solidFill>
                            <a:schemeClr val="tx1"/>
                          </a:solidFill>
                        </a:rPr>
                        <a:t>Treatment effect waning at 5 years</a:t>
                      </a:r>
                    </a:p>
                  </a:txBody>
                  <a:tcPr>
                    <a:solidFill>
                      <a:srgbClr val="CBCFD4"/>
                    </a:solidFill>
                  </a:tcPr>
                </a:tc>
                <a:tc hMerge="1">
                  <a:txBody>
                    <a:bodyPr/>
                    <a:lstStyle/>
                    <a:p>
                      <a:endParaRP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00">
                          <a:effectLst/>
                        </a:rPr>
                        <a:t>-</a:t>
                      </a:r>
                      <a:endParaRPr lang="en-GB" sz="1600" b="0" dirty="0">
                        <a:solidFill>
                          <a:schemeClr val="tx1"/>
                        </a:solidFill>
                      </a:endParaRPr>
                    </a:p>
                  </a:txBody>
                  <a:tcPr marL="68580" marR="68580" marT="0" marB="0" anchor="ctr">
                    <a:solidFill>
                      <a:srgbClr val="CBCFD4"/>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00">
                          <a:effectLst/>
                        </a:rPr>
                        <a:t>-</a:t>
                      </a:r>
                      <a:endParaRPr lang="en-GB" sz="1600" b="0" dirty="0">
                        <a:solidFill>
                          <a:schemeClr val="tx1"/>
                        </a:solidFill>
                      </a:endParaRPr>
                    </a:p>
                  </a:txBody>
                  <a:tcPr marL="68580" marR="68580" marT="0" marB="0" anchor="ctr">
                    <a:solidFill>
                      <a:srgbClr val="CBCFD4"/>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CBCFD4"/>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CBCFD4"/>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CBCFD4"/>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u="sng" dirty="0">
                        <a:solidFill>
                          <a:schemeClr val="tx1"/>
                        </a:solidFill>
                        <a:highlight>
                          <a:srgbClr val="000000"/>
                        </a:highlight>
                      </a:endParaRPr>
                    </a:p>
                  </a:txBody>
                  <a:tcPr marL="68580" marR="68580" marT="0" marB="0" anchor="ctr">
                    <a:solidFill>
                      <a:srgbClr val="CBCFD4"/>
                    </a:solidFill>
                  </a:tcPr>
                </a:tc>
                <a:extLst>
                  <a:ext uri="{0D108BD9-81ED-4DB2-BD59-A6C34878D82A}">
                    <a16:rowId xmlns:a16="http://schemas.microsoft.com/office/drawing/2014/main" val="23907024"/>
                  </a:ext>
                </a:extLst>
              </a:tr>
              <a:tr h="370840">
                <a:tc gridSpan="2">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b="0" dirty="0">
                          <a:solidFill>
                            <a:schemeClr val="tx1"/>
                          </a:solidFill>
                        </a:rPr>
                        <a:t>Mixed effect model for utility values</a:t>
                      </a:r>
                    </a:p>
                  </a:txBody>
                  <a:tcPr>
                    <a:solidFill>
                      <a:srgbClr val="E7E9EB"/>
                    </a:solidFill>
                  </a:tcPr>
                </a:tc>
                <a:tc hMerge="1">
                  <a:txBody>
                    <a:bodyPr/>
                    <a:lstStyle/>
                    <a:p>
                      <a:endParaRP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00" dirty="0">
                          <a:effectLst/>
                        </a:rPr>
                        <a:t>-</a:t>
                      </a:r>
                      <a:endParaRPr lang="en-GB" sz="1600" b="0" dirty="0">
                        <a:solidFill>
                          <a:schemeClr val="tx1"/>
                        </a:solidFill>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kern="100" dirty="0">
                          <a:effectLst/>
                        </a:rPr>
                        <a:t>-</a:t>
                      </a:r>
                      <a:endParaRPr lang="en-GB" sz="1600" b="0" dirty="0">
                        <a:solidFill>
                          <a:schemeClr val="tx1"/>
                        </a:solidFill>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u="sng" dirty="0">
                        <a:solidFill>
                          <a:schemeClr val="tx1"/>
                        </a:solidFill>
                        <a:highlight>
                          <a:srgbClr val="000000"/>
                        </a:highlight>
                      </a:endParaRPr>
                    </a:p>
                  </a:txBody>
                  <a:tcPr marL="68580" marR="68580" marT="0" marB="0" anchor="ctr">
                    <a:solidFill>
                      <a:srgbClr val="E7E9EB"/>
                    </a:solidFill>
                  </a:tcPr>
                </a:tc>
                <a:extLst>
                  <a:ext uri="{0D108BD9-81ED-4DB2-BD59-A6C34878D82A}">
                    <a16:rowId xmlns:a16="http://schemas.microsoft.com/office/drawing/2014/main" val="1085507663"/>
                  </a:ext>
                </a:extLst>
              </a:tr>
              <a:tr h="370840">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600" b="0" dirty="0">
                          <a:solidFill>
                            <a:schemeClr val="tx1"/>
                          </a:solidFill>
                        </a:rPr>
                        <a:t>EAG base case (vs chemotherapy)</a:t>
                      </a:r>
                    </a:p>
                  </a:txBody>
                  <a:tcPr>
                    <a:solidFill>
                      <a:srgbClr val="EAD05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u="sng"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u="sng"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u="sng"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u="sng"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b="0" u="sng" dirty="0">
                        <a:solidFill>
                          <a:schemeClr val="tx1"/>
                        </a:solidFill>
                        <a:highlight>
                          <a:srgbClr val="000000"/>
                        </a:highlight>
                      </a:endParaRPr>
                    </a:p>
                  </a:txBody>
                  <a:tcPr marL="68580" marR="68580" marT="0" marB="0" anchor="ctr">
                    <a:solidFill>
                      <a:srgbClr val="E7E9EB"/>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b="0" u="sng" dirty="0">
                        <a:solidFill>
                          <a:schemeClr val="tx1"/>
                        </a:solidFill>
                        <a:highlight>
                          <a:srgbClr val="000000"/>
                        </a:highlight>
                      </a:endParaRPr>
                    </a:p>
                  </a:txBody>
                  <a:tcPr marL="68580" marR="68580" marT="0" marB="0" anchor="ctr">
                    <a:solidFill>
                      <a:srgbClr val="E7E9EB"/>
                    </a:solidFill>
                  </a:tcPr>
                </a:tc>
                <a:extLst>
                  <a:ext uri="{0D108BD9-81ED-4DB2-BD59-A6C34878D82A}">
                    <a16:rowId xmlns:a16="http://schemas.microsoft.com/office/drawing/2014/main" val="2168758291"/>
                  </a:ext>
                </a:extLst>
              </a:tr>
            </a:tbl>
          </a:graphicData>
        </a:graphic>
      </p:graphicFrame>
      <p:sp>
        <p:nvSpPr>
          <p:cNvPr id="7" name="TextBox 6">
            <a:extLst>
              <a:ext uri="{FF2B5EF4-FFF2-40B4-BE49-F238E27FC236}">
                <a16:creationId xmlns:a16="http://schemas.microsoft.com/office/drawing/2014/main" id="{78ED0948-5BDE-F25F-3DC1-3084940ACA90}"/>
              </a:ext>
            </a:extLst>
          </p:cNvPr>
          <p:cNvSpPr txBox="1"/>
          <p:nvPr/>
        </p:nvSpPr>
        <p:spPr>
          <a:xfrm>
            <a:off x="929163" y="6132811"/>
            <a:ext cx="10593001" cy="461665"/>
          </a:xfrm>
          <a:prstGeom prst="rect">
            <a:avLst/>
          </a:prstGeom>
          <a:noFill/>
        </p:spPr>
        <p:txBody>
          <a:bodyPr wrap="square" rtlCol="0">
            <a:spAutoFit/>
          </a:bodyPr>
          <a:lstStyle/>
          <a:p>
            <a:r>
              <a:rPr lang="en-GB" sz="1200" dirty="0"/>
              <a:t>*Changes include fixing error for duration of adverse events, assuming no vial sharing, and using UK representative BSA (based on TA857 rather than SPOTLIGHT and GLOW) – small ICER impact (</a:t>
            </a:r>
            <a:r>
              <a:rPr lang="en-GB" sz="1200" u="sng" dirty="0">
                <a:highlight>
                  <a:srgbClr val="000000"/>
                </a:highlight>
              </a:rPr>
              <a:t>XXX</a:t>
            </a:r>
            <a:r>
              <a:rPr lang="en-GB" sz="1200" dirty="0"/>
              <a:t>)</a:t>
            </a:r>
          </a:p>
        </p:txBody>
      </p:sp>
      <p:sp>
        <p:nvSpPr>
          <p:cNvPr id="3" name="Text Placeholder 4">
            <a:extLst>
              <a:ext uri="{FF2B5EF4-FFF2-40B4-BE49-F238E27FC236}">
                <a16:creationId xmlns:a16="http://schemas.microsoft.com/office/drawing/2014/main" id="{744F0128-6A5C-287E-10A5-C9906CAFAB71}"/>
              </a:ext>
            </a:extLst>
          </p:cNvPr>
          <p:cNvSpPr txBox="1">
            <a:spLocks/>
          </p:cNvSpPr>
          <p:nvPr/>
        </p:nvSpPr>
        <p:spPr>
          <a:xfrm>
            <a:off x="1204565" y="6594476"/>
            <a:ext cx="10317599" cy="29300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BSA: body surface area; ICER: incremental cost-effectiveness ratio; QALY: quality-adjusted life-year</a:t>
            </a:r>
          </a:p>
        </p:txBody>
      </p:sp>
      <p:sp>
        <p:nvSpPr>
          <p:cNvPr id="5" name="Rectangle 4" descr="Marker showing slides are confidential ">
            <a:extLst>
              <a:ext uri="{FF2B5EF4-FFF2-40B4-BE49-F238E27FC236}">
                <a16:creationId xmlns:a16="http://schemas.microsoft.com/office/drawing/2014/main" id="{5115AA3C-3856-1168-95E8-3ECCFBF58C54}"/>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728003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79266B0-9433-AF6D-ADD1-A83FD562611C}"/>
              </a:ext>
            </a:extLst>
          </p:cNvPr>
          <p:cNvSpPr/>
          <p:nvPr/>
        </p:nvSpPr>
        <p:spPr>
          <a:xfrm>
            <a:off x="365605" y="1021253"/>
            <a:ext cx="11468559" cy="355376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5">
            <a:extLst>
              <a:ext uri="{FF2B5EF4-FFF2-40B4-BE49-F238E27FC236}">
                <a16:creationId xmlns:a16="http://schemas.microsoft.com/office/drawing/2014/main" id="{81148850-CB50-7F5B-1B10-C6F7ECB93004}"/>
              </a:ext>
            </a:extLst>
          </p:cNvPr>
          <p:cNvSpPr>
            <a:spLocks noGrp="1"/>
          </p:cNvSpPr>
          <p:nvPr>
            <p:ph type="title"/>
          </p:nvPr>
        </p:nvSpPr>
        <p:spPr>
          <a:xfrm>
            <a:off x="466724" y="263524"/>
            <a:ext cx="11582401" cy="592817"/>
          </a:xfrm>
        </p:spPr>
        <p:txBody>
          <a:bodyPr>
            <a:normAutofit fontScale="90000"/>
          </a:bodyPr>
          <a:lstStyle/>
          <a:p>
            <a:r>
              <a:rPr lang="en-GB" sz="3200" dirty="0">
                <a:ea typeface="Arial" panose="02000503000000020004" pitchFamily="2" charset="0"/>
              </a:rPr>
              <a:t>Summary of company and EAG </a:t>
            </a:r>
            <a:r>
              <a:rPr lang="en-GB" dirty="0">
                <a:ea typeface="Arial" panose="02000503000000020004" pitchFamily="2" charset="0"/>
              </a:rPr>
              <a:t>secondary analysis assumptions</a:t>
            </a:r>
            <a:endParaRPr lang="en-GB" dirty="0"/>
          </a:p>
        </p:txBody>
      </p:sp>
      <p:graphicFrame>
        <p:nvGraphicFramePr>
          <p:cNvPr id="4" name="Table 4" descr="Base case assumptions for company and evidence review group">
            <a:extLst>
              <a:ext uri="{FF2B5EF4-FFF2-40B4-BE49-F238E27FC236}">
                <a16:creationId xmlns:a16="http://schemas.microsoft.com/office/drawing/2014/main" id="{10085F72-4B1B-4005-8CA6-3133B34C17EF}"/>
              </a:ext>
            </a:extLst>
          </p:cNvPr>
          <p:cNvGraphicFramePr>
            <a:graphicFrameLocks noGrp="1"/>
          </p:cNvGraphicFramePr>
          <p:nvPr>
            <p:extLst>
              <p:ext uri="{D42A27DB-BD31-4B8C-83A1-F6EECF244321}">
                <p14:modId xmlns:p14="http://schemas.microsoft.com/office/powerpoint/2010/main" val="105641734"/>
              </p:ext>
            </p:extLst>
          </p:nvPr>
        </p:nvGraphicFramePr>
        <p:xfrm>
          <a:off x="357836" y="1460980"/>
          <a:ext cx="11468559" cy="3114040"/>
        </p:xfrm>
        <a:graphic>
          <a:graphicData uri="http://schemas.openxmlformats.org/drawingml/2006/table">
            <a:tbl>
              <a:tblPr firstRow="1" firstCol="1" bandRow="1">
                <a:tableStyleId>{5C22544A-7EE6-4342-B048-85BDC9FD1C3A}</a:tableStyleId>
              </a:tblPr>
              <a:tblGrid>
                <a:gridCol w="3395014">
                  <a:extLst>
                    <a:ext uri="{9D8B030D-6E8A-4147-A177-3AD203B41FA5}">
                      <a16:colId xmlns:a16="http://schemas.microsoft.com/office/drawing/2014/main" val="3974739884"/>
                    </a:ext>
                  </a:extLst>
                </a:gridCol>
                <a:gridCol w="2807188">
                  <a:extLst>
                    <a:ext uri="{9D8B030D-6E8A-4147-A177-3AD203B41FA5}">
                      <a16:colId xmlns:a16="http://schemas.microsoft.com/office/drawing/2014/main" val="3396719473"/>
                    </a:ext>
                  </a:extLst>
                </a:gridCol>
                <a:gridCol w="3549626">
                  <a:extLst>
                    <a:ext uri="{9D8B030D-6E8A-4147-A177-3AD203B41FA5}">
                      <a16:colId xmlns:a16="http://schemas.microsoft.com/office/drawing/2014/main" val="2932101668"/>
                    </a:ext>
                  </a:extLst>
                </a:gridCol>
                <a:gridCol w="1716731">
                  <a:extLst>
                    <a:ext uri="{9D8B030D-6E8A-4147-A177-3AD203B41FA5}">
                      <a16:colId xmlns:a16="http://schemas.microsoft.com/office/drawing/2014/main" val="792877284"/>
                    </a:ext>
                  </a:extLst>
                </a:gridCol>
              </a:tblGrid>
              <a:tr h="370840">
                <a:tc>
                  <a:txBody>
                    <a:bodyPr/>
                    <a:lstStyle/>
                    <a:p>
                      <a:pPr algn="ctr"/>
                      <a:r>
                        <a:rPr lang="en-GB" sz="1800" dirty="0"/>
                        <a:t>Assumption</a:t>
                      </a:r>
                      <a:endParaRPr lang="en-GB" sz="1800" dirty="0">
                        <a:latin typeface="Arial" panose="020B0604020202020204" pitchFamily="34" charset="0"/>
                      </a:endParaRPr>
                    </a:p>
                  </a:txBody>
                  <a:tcPr/>
                </a:tc>
                <a:tc>
                  <a:txBody>
                    <a:bodyPr/>
                    <a:lstStyle/>
                    <a:p>
                      <a:pPr algn="ctr"/>
                      <a:r>
                        <a:rPr lang="en-GB" sz="1800" dirty="0"/>
                        <a:t>Company base case</a:t>
                      </a:r>
                      <a:endParaRPr lang="en-GB" sz="2000" dirty="0"/>
                    </a:p>
                  </a:txBody>
                  <a:tcPr>
                    <a:solidFill>
                      <a:schemeClr val="accent2"/>
                    </a:solidFill>
                  </a:tcPr>
                </a:tc>
                <a:tc>
                  <a:txBody>
                    <a:bodyPr/>
                    <a:lstStyle/>
                    <a:p>
                      <a:pPr algn="ctr"/>
                      <a:r>
                        <a:rPr lang="en-GB" sz="1800" dirty="0">
                          <a:solidFill>
                            <a:schemeClr val="tx1"/>
                          </a:solidFill>
                        </a:rPr>
                        <a:t>EAG base case</a:t>
                      </a:r>
                      <a:endParaRPr lang="en-GB" sz="2000" dirty="0">
                        <a:solidFill>
                          <a:schemeClr val="tx1"/>
                        </a:solidFill>
                      </a:endParaRPr>
                    </a:p>
                  </a:txBody>
                  <a:tcPr>
                    <a:solidFill>
                      <a:schemeClr val="accent3"/>
                    </a:solidFill>
                  </a:tcPr>
                </a:tc>
                <a:tc>
                  <a:txBody>
                    <a:bodyPr/>
                    <a:lstStyle/>
                    <a:p>
                      <a:pPr algn="ctr"/>
                      <a:r>
                        <a:rPr lang="en-GB" sz="1800" dirty="0"/>
                        <a:t>ICER impact</a:t>
                      </a:r>
                    </a:p>
                  </a:txBody>
                  <a:tcPr/>
                </a:tc>
                <a:extLst>
                  <a:ext uri="{0D108BD9-81ED-4DB2-BD59-A6C34878D82A}">
                    <a16:rowId xmlns:a16="http://schemas.microsoft.com/office/drawing/2014/main" val="1365441208"/>
                  </a:ext>
                </a:extLst>
              </a:tr>
              <a:tr h="370840">
                <a:tc>
                  <a:txBody>
                    <a:bodyPr/>
                    <a:lstStyle/>
                    <a:p>
                      <a:pPr marL="0" indent="0" algn="ctr">
                        <a:buFont typeface="Arial" panose="020B0604020202020204" pitchFamily="34" charset="0"/>
                        <a:buNone/>
                      </a:pPr>
                      <a:r>
                        <a:rPr lang="en-GB" sz="1800" dirty="0">
                          <a:solidFill>
                            <a:schemeClr val="bg1"/>
                          </a:solidFill>
                        </a:rPr>
                        <a:t>Treatment effectiveness</a:t>
                      </a:r>
                    </a:p>
                    <a:p>
                      <a:pPr marL="285750" indent="-285750" algn="ctr">
                        <a:buFont typeface="Arial" panose="020B0604020202020204" pitchFamily="34" charset="0"/>
                        <a:buChar char="•"/>
                      </a:pPr>
                      <a:r>
                        <a:rPr lang="en-GB" sz="1800" b="0" dirty="0">
                          <a:solidFill>
                            <a:schemeClr val="bg1"/>
                          </a:solidFill>
                        </a:rPr>
                        <a:t>Zolbetuximab + chemotherapy</a:t>
                      </a:r>
                    </a:p>
                    <a:p>
                      <a:pPr marL="285750" indent="-285750" algn="ctr">
                        <a:buFont typeface="Arial" panose="020B0604020202020204" pitchFamily="34" charset="0"/>
                        <a:buChar char="•"/>
                      </a:pPr>
                      <a:r>
                        <a:rPr lang="en-GB" sz="1800" b="0" dirty="0">
                          <a:solidFill>
                            <a:schemeClr val="bg1"/>
                          </a:solidFill>
                        </a:rPr>
                        <a:t>Nivolumab + chemotherapy</a:t>
                      </a:r>
                      <a:endParaRPr lang="en-GB" sz="1800" b="0" dirty="0">
                        <a:solidFill>
                          <a:schemeClr val="bg1"/>
                        </a:solidFill>
                        <a:latin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t>NMA time-varying relative treatment effects</a:t>
                      </a:r>
                      <a:endParaRPr lang="en-GB" sz="1800" dirty="0">
                        <a:solidFill>
                          <a:schemeClr val="bg1"/>
                        </a:solidFill>
                        <a:latin typeface="Arial" panose="020B0604020202020204" pitchFamily="34" charset="0"/>
                      </a:endParaRPr>
                    </a:p>
                  </a:txBody>
                  <a:tcPr/>
                </a:tc>
                <a:tc>
                  <a:txBody>
                    <a:bodyPr/>
                    <a:lstStyle/>
                    <a:p>
                      <a:pPr algn="ctr"/>
                      <a:r>
                        <a:rPr lang="en-GB" sz="1800" dirty="0"/>
                        <a:t>2-knot NMA spline results, applied to chemotherapy arm and based on SPOTLIGHT and GLOW</a:t>
                      </a:r>
                      <a:endParaRPr lang="en-GB" sz="1800" dirty="0">
                        <a:solidFill>
                          <a:schemeClr val="bg1"/>
                        </a:solidFill>
                        <a:latin typeface="Arial" panose="020B0604020202020204" pitchFamily="34" charset="0"/>
                      </a:endParaRPr>
                    </a:p>
                  </a:txBody>
                  <a:tcPr/>
                </a:tc>
                <a:tc>
                  <a:txBody>
                    <a:bodyPr/>
                    <a:lstStyle/>
                    <a:p>
                      <a:pPr algn="ctr"/>
                      <a:r>
                        <a:rPr lang="en-GB" sz="1800" dirty="0">
                          <a:solidFill>
                            <a:schemeClr val="tx1"/>
                          </a:solidFill>
                        </a:rPr>
                        <a:t>Large</a:t>
                      </a:r>
                      <a:endParaRPr lang="en-GB" sz="1800" dirty="0">
                        <a:solidFill>
                          <a:schemeClr val="tx1"/>
                        </a:solidFill>
                        <a:latin typeface="Arial" panose="020B0604020202020204" pitchFamily="34" charset="0"/>
                      </a:endParaRPr>
                    </a:p>
                  </a:txBody>
                  <a:tcPr/>
                </a:tc>
                <a:extLst>
                  <a:ext uri="{0D108BD9-81ED-4DB2-BD59-A6C34878D82A}">
                    <a16:rowId xmlns:a16="http://schemas.microsoft.com/office/drawing/2014/main" val="1090618419"/>
                  </a:ext>
                </a:extLst>
              </a:tr>
              <a:tr h="370840">
                <a:tc>
                  <a:txBody>
                    <a:bodyPr/>
                    <a:lstStyle/>
                    <a:p>
                      <a:pPr algn="ctr"/>
                      <a:r>
                        <a:rPr lang="en-GB" sz="1800" dirty="0">
                          <a:solidFill>
                            <a:schemeClr val="bg1"/>
                          </a:solidFill>
                        </a:rPr>
                        <a:t>Treatment effectiveness </a:t>
                      </a:r>
                    </a:p>
                    <a:p>
                      <a:pPr marL="285750" indent="-285750" algn="ctr">
                        <a:buFont typeface="Arial" panose="020B0604020202020204" pitchFamily="34" charset="0"/>
                        <a:buChar char="•"/>
                      </a:pPr>
                      <a:r>
                        <a:rPr lang="en-GB" sz="1800" b="0" dirty="0">
                          <a:solidFill>
                            <a:schemeClr val="bg1"/>
                          </a:solidFill>
                        </a:rPr>
                        <a:t>Chemotherapy</a:t>
                      </a:r>
                      <a:endParaRPr lang="en-GB" sz="1800" b="0" dirty="0">
                        <a:solidFill>
                          <a:schemeClr val="bg1"/>
                        </a:solidFill>
                        <a:latin typeface="Arial" panose="020B0604020202020204" pitchFamily="34" charset="0"/>
                      </a:endParaRPr>
                    </a:p>
                  </a:txBody>
                  <a:tcPr/>
                </a:tc>
                <a:tc>
                  <a:txBody>
                    <a:bodyPr/>
                    <a:lstStyle/>
                    <a:p>
                      <a:pPr algn="ctr"/>
                      <a:r>
                        <a:rPr lang="en-GB" sz="1800" dirty="0">
                          <a:solidFill>
                            <a:schemeClr val="tx1"/>
                          </a:solidFill>
                        </a:rPr>
                        <a:t>3-knot spline</a:t>
                      </a:r>
                      <a:endParaRPr lang="en-GB" sz="1800" dirty="0">
                        <a:solidFill>
                          <a:schemeClr val="tx1"/>
                        </a:solidFill>
                        <a:latin typeface="Arial" panose="020B0604020202020204" pitchFamily="34" charset="0"/>
                      </a:endParaRPr>
                    </a:p>
                  </a:txBody>
                  <a:tcPr/>
                </a:tc>
                <a:tc>
                  <a:txBody>
                    <a:bodyPr/>
                    <a:lstStyle/>
                    <a:p>
                      <a:pPr algn="ctr"/>
                      <a:r>
                        <a:rPr lang="en-GB" sz="1800"/>
                        <a:t>Parametric: Chemotherapy – gamma (OS), log-logistic (PFS)</a:t>
                      </a:r>
                      <a:endParaRPr lang="en-GB" sz="1800" dirty="0">
                        <a:solidFill>
                          <a:schemeClr val="bg1"/>
                        </a:solidFill>
                        <a:latin typeface="Arial" panose="020B0604020202020204" pitchFamily="34" charset="0"/>
                      </a:endParaRPr>
                    </a:p>
                  </a:txBody>
                  <a:tcPr/>
                </a:tc>
                <a:tc>
                  <a:txBody>
                    <a:bodyPr/>
                    <a:lstStyle/>
                    <a:p>
                      <a:pPr algn="ctr"/>
                      <a:r>
                        <a:rPr lang="en-GB" sz="1800" dirty="0">
                          <a:solidFill>
                            <a:schemeClr val="tx1"/>
                          </a:solidFill>
                        </a:rPr>
                        <a:t>Large</a:t>
                      </a:r>
                      <a:endParaRPr lang="en-GB" sz="1800" dirty="0">
                        <a:solidFill>
                          <a:schemeClr val="tx1"/>
                        </a:solidFill>
                        <a:latin typeface="Arial" panose="020B0604020202020204" pitchFamily="34" charset="0"/>
                      </a:endParaRPr>
                    </a:p>
                  </a:txBody>
                  <a:tcPr/>
                </a:tc>
                <a:extLst>
                  <a:ext uri="{0D108BD9-81ED-4DB2-BD59-A6C34878D82A}">
                    <a16:rowId xmlns:a16="http://schemas.microsoft.com/office/drawing/2014/main" val="4099495117"/>
                  </a:ext>
                </a:extLst>
              </a:tr>
              <a:tr h="370840">
                <a:tc>
                  <a:txBody>
                    <a:bodyPr/>
                    <a:lstStyle/>
                    <a:p>
                      <a:pPr algn="ctr"/>
                      <a:r>
                        <a:rPr lang="en-GB" sz="1800" dirty="0">
                          <a:solidFill>
                            <a:schemeClr val="bg1"/>
                          </a:solidFill>
                        </a:rPr>
                        <a:t>Relative dose intensity (RDI)</a:t>
                      </a:r>
                      <a:endParaRPr lang="en-GB" sz="1800" dirty="0">
                        <a:solidFill>
                          <a:schemeClr val="bg1"/>
                        </a:solidFill>
                        <a:latin typeface="Arial" panose="020B0604020202020204" pitchFamily="34" charset="0"/>
                      </a:endParaRPr>
                    </a:p>
                  </a:txBody>
                  <a:tcPr/>
                </a:tc>
                <a:tc>
                  <a:txBody>
                    <a:bodyPr/>
                    <a:lstStyle/>
                    <a:p>
                      <a:pPr algn="ctr"/>
                      <a:r>
                        <a:rPr lang="en-GB" sz="1800" dirty="0"/>
                        <a:t>100% RDI for nivolumab treatment</a:t>
                      </a:r>
                      <a:endParaRPr lang="en-GB" sz="1800" dirty="0">
                        <a:solidFill>
                          <a:schemeClr val="bg1"/>
                        </a:solidFill>
                        <a:latin typeface="Arial" panose="020B0604020202020204" pitchFamily="34" charset="0"/>
                      </a:endParaRPr>
                    </a:p>
                  </a:txBody>
                  <a:tcPr/>
                </a:tc>
                <a:tc>
                  <a:txBody>
                    <a:bodyPr/>
                    <a:lstStyle/>
                    <a:p>
                      <a:pPr algn="ctr"/>
                      <a:r>
                        <a:rPr lang="en-GB" sz="1800" dirty="0"/>
                        <a:t>Same RDI for zolbetuximab and nivolumab treatments</a:t>
                      </a:r>
                      <a:endParaRPr lang="en-GB" sz="1800" dirty="0">
                        <a:solidFill>
                          <a:schemeClr val="bg1"/>
                        </a:solidFill>
                        <a:latin typeface="Arial" panose="020B0604020202020204" pitchFamily="34" charset="0"/>
                      </a:endParaRPr>
                    </a:p>
                  </a:txBody>
                  <a:tcPr/>
                </a:tc>
                <a:tc>
                  <a:txBody>
                    <a:bodyPr/>
                    <a:lstStyle/>
                    <a:p>
                      <a:pPr algn="ctr"/>
                      <a:r>
                        <a:rPr lang="en-GB" sz="1800">
                          <a:solidFill>
                            <a:schemeClr val="tx1"/>
                          </a:solidFill>
                        </a:rPr>
                        <a:t>Moderate </a:t>
                      </a:r>
                      <a:r>
                        <a:rPr lang="en-GB" sz="1800" dirty="0">
                          <a:solidFill>
                            <a:schemeClr val="tx1"/>
                          </a:solidFill>
                        </a:rPr>
                        <a:t>(for nivolumab comparison)</a:t>
                      </a:r>
                      <a:endParaRPr lang="en-GB" sz="1800" dirty="0">
                        <a:solidFill>
                          <a:schemeClr val="tx1"/>
                        </a:solidFill>
                        <a:latin typeface="Arial" panose="020B0604020202020204" pitchFamily="34" charset="0"/>
                      </a:endParaRPr>
                    </a:p>
                  </a:txBody>
                  <a:tcPr/>
                </a:tc>
                <a:extLst>
                  <a:ext uri="{0D108BD9-81ED-4DB2-BD59-A6C34878D82A}">
                    <a16:rowId xmlns:a16="http://schemas.microsoft.com/office/drawing/2014/main" val="2294059819"/>
                  </a:ext>
                </a:extLst>
              </a:tr>
            </a:tbl>
          </a:graphicData>
        </a:graphic>
      </p:graphicFrame>
      <p:sp>
        <p:nvSpPr>
          <p:cNvPr id="2" name="TextBox 1">
            <a:extLst>
              <a:ext uri="{FF2B5EF4-FFF2-40B4-BE49-F238E27FC236}">
                <a16:creationId xmlns:a16="http://schemas.microsoft.com/office/drawing/2014/main" id="{E3B31B71-2439-2AEB-0E71-C705A159914B}"/>
              </a:ext>
            </a:extLst>
          </p:cNvPr>
          <p:cNvSpPr txBox="1"/>
          <p:nvPr/>
        </p:nvSpPr>
        <p:spPr>
          <a:xfrm>
            <a:off x="357836" y="1021253"/>
            <a:ext cx="9526967" cy="369332"/>
          </a:xfrm>
          <a:prstGeom prst="rect">
            <a:avLst/>
          </a:prstGeom>
          <a:noFill/>
        </p:spPr>
        <p:txBody>
          <a:bodyPr wrap="none" rtlCol="0">
            <a:spAutoFit/>
          </a:bodyPr>
          <a:lstStyle/>
          <a:p>
            <a:r>
              <a:rPr lang="en-GB" b="1" dirty="0"/>
              <a:t>Secondary analysis (nivolumab + chemotherapy and chemotherapy as comparators):</a:t>
            </a:r>
          </a:p>
        </p:txBody>
      </p:sp>
      <p:sp>
        <p:nvSpPr>
          <p:cNvPr id="3" name="Text Placeholder 4">
            <a:extLst>
              <a:ext uri="{FF2B5EF4-FFF2-40B4-BE49-F238E27FC236}">
                <a16:creationId xmlns:a16="http://schemas.microsoft.com/office/drawing/2014/main" id="{99D56B06-3810-1C58-B9AE-63634B99029E}"/>
              </a:ext>
            </a:extLst>
          </p:cNvPr>
          <p:cNvSpPr txBox="1">
            <a:spLocks/>
          </p:cNvSpPr>
          <p:nvPr/>
        </p:nvSpPr>
        <p:spPr>
          <a:xfrm>
            <a:off x="1204565" y="6507265"/>
            <a:ext cx="10317599" cy="29300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ICER: incremental cost-effectiveness ratio; NMA: network meta-analysis; OS: overall survival; PFS: progression-free survival</a:t>
            </a:r>
          </a:p>
        </p:txBody>
      </p:sp>
      <p:sp>
        <p:nvSpPr>
          <p:cNvPr id="5" name="TextBox 4">
            <a:extLst>
              <a:ext uri="{FF2B5EF4-FFF2-40B4-BE49-F238E27FC236}">
                <a16:creationId xmlns:a16="http://schemas.microsoft.com/office/drawing/2014/main" id="{3DB9B282-B141-5C40-0003-D69B761076F2}"/>
              </a:ext>
            </a:extLst>
          </p:cNvPr>
          <p:cNvSpPr txBox="1"/>
          <p:nvPr/>
        </p:nvSpPr>
        <p:spPr>
          <a:xfrm>
            <a:off x="677604" y="4872173"/>
            <a:ext cx="10844560" cy="646331"/>
          </a:xfrm>
          <a:prstGeom prst="rect">
            <a:avLst/>
          </a:prstGeom>
          <a:noFill/>
        </p:spPr>
        <p:txBody>
          <a:bodyPr wrap="square" rtlCol="0">
            <a:spAutoFit/>
          </a:bodyPr>
          <a:lstStyle/>
          <a:p>
            <a:pPr algn="ctr"/>
            <a:r>
              <a:rPr lang="en-GB" b="1" dirty="0"/>
              <a:t>Cost-effectiveness results for secondary analyses include confidential comparator prices – presented in Part 2 slides</a:t>
            </a:r>
          </a:p>
        </p:txBody>
      </p:sp>
    </p:spTree>
    <p:extLst>
      <p:ext uri="{BB962C8B-B14F-4D97-AF65-F5344CB8AC3E}">
        <p14:creationId xmlns:p14="http://schemas.microsoft.com/office/powerpoint/2010/main" val="20048555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A5540-1C9C-D9CC-4135-315CF5B45BB4}"/>
              </a:ext>
            </a:extLst>
          </p:cNvPr>
          <p:cNvSpPr>
            <a:spLocks noGrp="1"/>
          </p:cNvSpPr>
          <p:nvPr>
            <p:ph type="title"/>
          </p:nvPr>
        </p:nvSpPr>
        <p:spPr/>
        <p:txBody>
          <a:bodyPr/>
          <a:lstStyle/>
          <a:p>
            <a:r>
              <a:rPr lang="en-GB" dirty="0"/>
              <a:t>EAG exploratory analyses</a:t>
            </a:r>
          </a:p>
        </p:txBody>
      </p:sp>
      <p:graphicFrame>
        <p:nvGraphicFramePr>
          <p:cNvPr id="6" name="Table 4" descr="Base case assumptions for company and evidence review group">
            <a:extLst>
              <a:ext uri="{FF2B5EF4-FFF2-40B4-BE49-F238E27FC236}">
                <a16:creationId xmlns:a16="http://schemas.microsoft.com/office/drawing/2014/main" id="{6B6FFE89-0315-DE67-DCE6-3B26F68EAC5E}"/>
              </a:ext>
            </a:extLst>
          </p:cNvPr>
          <p:cNvGraphicFramePr>
            <a:graphicFrameLocks noGrp="1"/>
          </p:cNvGraphicFramePr>
          <p:nvPr>
            <p:extLst>
              <p:ext uri="{D42A27DB-BD31-4B8C-83A1-F6EECF244321}">
                <p14:modId xmlns:p14="http://schemas.microsoft.com/office/powerpoint/2010/main" val="713605046"/>
              </p:ext>
            </p:extLst>
          </p:nvPr>
        </p:nvGraphicFramePr>
        <p:xfrm>
          <a:off x="771728" y="1239653"/>
          <a:ext cx="10716616" cy="3200400"/>
        </p:xfrm>
        <a:graphic>
          <a:graphicData uri="http://schemas.openxmlformats.org/drawingml/2006/table">
            <a:tbl>
              <a:tblPr firstRow="1" firstCol="1" bandRow="1">
                <a:tableStyleId>{F5AB1C69-6EDB-4FF4-983F-18BD219EF322}</a:tableStyleId>
              </a:tblPr>
              <a:tblGrid>
                <a:gridCol w="2553691">
                  <a:extLst>
                    <a:ext uri="{9D8B030D-6E8A-4147-A177-3AD203B41FA5}">
                      <a16:colId xmlns:a16="http://schemas.microsoft.com/office/drawing/2014/main" val="3396719473"/>
                    </a:ext>
                  </a:extLst>
                </a:gridCol>
                <a:gridCol w="2217533">
                  <a:extLst>
                    <a:ext uri="{9D8B030D-6E8A-4147-A177-3AD203B41FA5}">
                      <a16:colId xmlns:a16="http://schemas.microsoft.com/office/drawing/2014/main" val="2932101668"/>
                    </a:ext>
                  </a:extLst>
                </a:gridCol>
                <a:gridCol w="3106942">
                  <a:extLst>
                    <a:ext uri="{9D8B030D-6E8A-4147-A177-3AD203B41FA5}">
                      <a16:colId xmlns:a16="http://schemas.microsoft.com/office/drawing/2014/main" val="1956061736"/>
                    </a:ext>
                  </a:extLst>
                </a:gridCol>
                <a:gridCol w="2838450">
                  <a:extLst>
                    <a:ext uri="{9D8B030D-6E8A-4147-A177-3AD203B41FA5}">
                      <a16:colId xmlns:a16="http://schemas.microsoft.com/office/drawing/2014/main" val="61736980"/>
                    </a:ext>
                  </a:extLst>
                </a:gridCol>
              </a:tblGrid>
              <a:tr h="370840">
                <a:tc>
                  <a:txBody>
                    <a:bodyPr/>
                    <a:lstStyle/>
                    <a:p>
                      <a:pPr algn="ctr"/>
                      <a:r>
                        <a:rPr lang="en-GB" sz="1800" dirty="0">
                          <a:solidFill>
                            <a:schemeClr val="tx1"/>
                          </a:solidFill>
                        </a:rPr>
                        <a:t>Exploratory analysis</a:t>
                      </a:r>
                    </a:p>
                  </a:txBody>
                  <a:tcPr/>
                </a:tc>
                <a:tc>
                  <a:txBody>
                    <a:bodyPr/>
                    <a:lstStyle/>
                    <a:p>
                      <a:pPr algn="ctr"/>
                      <a:r>
                        <a:rPr lang="en-GB" sz="1800" dirty="0">
                          <a:solidFill>
                            <a:schemeClr val="tx1"/>
                          </a:solidFill>
                        </a:rPr>
                        <a:t>ICER (£/QALY) (primary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rPr>
                        <a:t>ICER (£/QALY), x1.2 severity (primary analysis)</a:t>
                      </a:r>
                    </a:p>
                  </a:txBody>
                  <a:tcPr/>
                </a:tc>
                <a:tc>
                  <a:txBody>
                    <a:bodyPr/>
                    <a:lstStyle/>
                    <a:p>
                      <a:pPr algn="ctr"/>
                      <a:r>
                        <a:rPr lang="en-GB" sz="1800" dirty="0">
                          <a:solidFill>
                            <a:schemeClr val="tx1"/>
                          </a:solidFill>
                        </a:rPr>
                        <a:t>Impact on ICER (secondary analysis)</a:t>
                      </a:r>
                    </a:p>
                  </a:txBody>
                  <a:tcPr/>
                </a:tc>
                <a:extLst>
                  <a:ext uri="{0D108BD9-81ED-4DB2-BD59-A6C34878D82A}">
                    <a16:rowId xmlns:a16="http://schemas.microsoft.com/office/drawing/2014/main" val="1365441208"/>
                  </a:ext>
                </a:extLst>
              </a:tr>
              <a:tr h="370840">
                <a:tc>
                  <a:txBody>
                    <a:bodyPr/>
                    <a:lstStyle/>
                    <a:p>
                      <a:pPr algn="ctr"/>
                      <a:r>
                        <a:rPr lang="en-GB" sz="1800" dirty="0">
                          <a:solidFill>
                            <a:schemeClr val="tx1"/>
                          </a:solidFill>
                        </a:rPr>
                        <a:t>Treatment effect waning at 3 years</a:t>
                      </a:r>
                      <a:endParaRPr lang="en-GB" sz="1800" dirty="0">
                        <a:solidFill>
                          <a:schemeClr val="tx1"/>
                        </a:solidFill>
                        <a:latin typeface="Arial" panose="020B0604020202020204" pitchFamily="34" charset="0"/>
                      </a:endParaRPr>
                    </a:p>
                  </a:txBody>
                  <a:tcPr/>
                </a:tc>
                <a:tc>
                  <a:txBody>
                    <a:bodyPr/>
                    <a:lstStyle/>
                    <a:p>
                      <a:pPr algn="ctr">
                        <a:lnSpc>
                          <a:spcPct val="107000"/>
                        </a:lnSpc>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800" kern="100" dirty="0">
                        <a:solidFill>
                          <a:schemeClr val="tx1"/>
                        </a:solidFill>
                        <a:effectLst/>
                        <a:highlight>
                          <a:srgbClr val="000000"/>
                        </a:highlight>
                        <a:latin typeface="+mn-lt"/>
                        <a:ea typeface="Calibri" panose="020F0502020204030204" pitchFamily="34" charset="0"/>
                      </a:endParaRPr>
                    </a:p>
                  </a:txBody>
                  <a:tcPr marL="68580" marR="68580" marT="0" marB="0" anchor="ctr"/>
                </a:tc>
                <a:tc>
                  <a:txBody>
                    <a:bodyPr/>
                    <a:lstStyle/>
                    <a:p>
                      <a:pPr algn="ctr">
                        <a:lnSpc>
                          <a:spcPct val="107000"/>
                        </a:lnSpc>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800" u="sng" kern="100" dirty="0">
                        <a:effectLst/>
                        <a:highlight>
                          <a:srgbClr val="000000"/>
                        </a:highlight>
                        <a:latin typeface="+mn-lt"/>
                        <a:ea typeface="Calibri" panose="020F0502020204030204" pitchFamily="34" charset="0"/>
                      </a:endParaRPr>
                    </a:p>
                  </a:txBody>
                  <a:tcPr marL="68580" marR="68580" marT="0" marB="0" anchor="ctr"/>
                </a:tc>
                <a:tc>
                  <a:txBody>
                    <a:bodyPr/>
                    <a:lstStyle/>
                    <a:p>
                      <a:pPr algn="ctr"/>
                      <a:r>
                        <a:rPr lang="en-GB" sz="1800" dirty="0">
                          <a:solidFill>
                            <a:schemeClr val="tx1"/>
                          </a:solidFill>
                        </a:rPr>
                        <a:t>Chemotherapy: Large </a:t>
                      </a:r>
                    </a:p>
                    <a:p>
                      <a:pPr algn="ctr"/>
                      <a:r>
                        <a:rPr lang="en-GB" sz="1800" dirty="0">
                          <a:solidFill>
                            <a:schemeClr val="tx1"/>
                          </a:solidFill>
                        </a:rPr>
                        <a:t>Nivolumab: Small</a:t>
                      </a:r>
                      <a:endParaRPr lang="en-GB" sz="1800" dirty="0">
                        <a:solidFill>
                          <a:schemeClr val="tx1"/>
                        </a:solidFill>
                        <a:latin typeface="Arial" panose="020B0604020202020204" pitchFamily="34" charset="0"/>
                      </a:endParaRPr>
                    </a:p>
                  </a:txBody>
                  <a:tcPr/>
                </a:tc>
                <a:extLst>
                  <a:ext uri="{0D108BD9-81ED-4DB2-BD59-A6C34878D82A}">
                    <a16:rowId xmlns:a16="http://schemas.microsoft.com/office/drawing/2014/main" val="3471957187"/>
                  </a:ext>
                </a:extLst>
              </a:tr>
              <a:tr h="370840">
                <a:tc>
                  <a:txBody>
                    <a:bodyPr/>
                    <a:lstStyle/>
                    <a:p>
                      <a:pPr algn="ctr"/>
                      <a:r>
                        <a:rPr lang="en-GB" sz="1800" dirty="0">
                          <a:solidFill>
                            <a:schemeClr val="tx1"/>
                          </a:solidFill>
                        </a:rPr>
                        <a:t>Treatment effect waning at 4 years</a:t>
                      </a:r>
                      <a:endParaRPr lang="en-GB" sz="1800" dirty="0">
                        <a:solidFill>
                          <a:schemeClr val="tx1"/>
                        </a:solidFill>
                        <a:latin typeface="Arial" panose="020B0604020202020204" pitchFamily="34" charset="0"/>
                      </a:endParaRPr>
                    </a:p>
                  </a:txBody>
                  <a:tcPr/>
                </a:tc>
                <a:tc>
                  <a:txBody>
                    <a:bodyPr/>
                    <a:lstStyle/>
                    <a:p>
                      <a:pPr algn="ctr">
                        <a:lnSpc>
                          <a:spcPct val="107000"/>
                        </a:lnSpc>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800" kern="100" dirty="0">
                        <a:solidFill>
                          <a:schemeClr val="tx1"/>
                        </a:solidFill>
                        <a:effectLst/>
                        <a:highlight>
                          <a:srgbClr val="000000"/>
                        </a:highlight>
                        <a:latin typeface="+mn-lt"/>
                        <a:ea typeface="Calibri" panose="020F0502020204030204" pitchFamily="34" charset="0"/>
                      </a:endParaRPr>
                    </a:p>
                  </a:txBody>
                  <a:tcPr marL="68580" marR="68580" marT="0" marB="0" anchor="ctr"/>
                </a:tc>
                <a:tc>
                  <a:txBody>
                    <a:bodyPr/>
                    <a:lstStyle/>
                    <a:p>
                      <a:pPr algn="ctr">
                        <a:lnSpc>
                          <a:spcPct val="107000"/>
                        </a:lnSpc>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800" u="sng" kern="100" dirty="0">
                        <a:effectLst/>
                        <a:highlight>
                          <a:srgbClr val="000000"/>
                        </a:highlight>
                        <a:latin typeface="+mn-lt"/>
                        <a:ea typeface="Calibri" panose="020F0502020204030204" pitchFamily="34" charset="0"/>
                      </a:endParaRPr>
                    </a:p>
                  </a:txBody>
                  <a:tcPr marL="68580" marR="68580" marT="0" marB="0" anchor="ctr"/>
                </a:tc>
                <a:tc>
                  <a:txBody>
                    <a:bodyPr/>
                    <a:lstStyle/>
                    <a:p>
                      <a:pPr algn="ctr"/>
                      <a:r>
                        <a:rPr lang="en-GB" sz="1800" dirty="0">
                          <a:solidFill>
                            <a:schemeClr val="tx1"/>
                          </a:solidFill>
                        </a:rPr>
                        <a:t>Chemotherapy: Moderate</a:t>
                      </a:r>
                    </a:p>
                    <a:p>
                      <a:pPr algn="ctr"/>
                      <a:r>
                        <a:rPr lang="en-GB" sz="1800" dirty="0">
                          <a:solidFill>
                            <a:schemeClr val="tx1"/>
                          </a:solidFill>
                        </a:rPr>
                        <a:t>Nivolumab: Small</a:t>
                      </a:r>
                      <a:endParaRPr lang="en-GB" sz="1800" dirty="0">
                        <a:solidFill>
                          <a:schemeClr val="tx1"/>
                        </a:solidFill>
                        <a:latin typeface="Arial" panose="020B0604020202020204" pitchFamily="34" charset="0"/>
                      </a:endParaRPr>
                    </a:p>
                  </a:txBody>
                  <a:tcPr/>
                </a:tc>
                <a:extLst>
                  <a:ext uri="{0D108BD9-81ED-4DB2-BD59-A6C34878D82A}">
                    <a16:rowId xmlns:a16="http://schemas.microsoft.com/office/drawing/2014/main" val="2121904842"/>
                  </a:ext>
                </a:extLst>
              </a:tr>
              <a:tr h="370840">
                <a:tc>
                  <a:txBody>
                    <a:bodyPr/>
                    <a:lstStyle/>
                    <a:p>
                      <a:pPr algn="ctr"/>
                      <a:r>
                        <a:rPr lang="en-GB" sz="1800" dirty="0">
                          <a:solidFill>
                            <a:schemeClr val="tx1"/>
                          </a:solidFill>
                        </a:rPr>
                        <a:t>Adverse event utilities from *TA208</a:t>
                      </a:r>
                      <a:endParaRPr lang="en-GB" sz="1800" dirty="0">
                        <a:solidFill>
                          <a:schemeClr val="tx1"/>
                        </a:solidFill>
                        <a:latin typeface="Arial" panose="020B0604020202020204" pitchFamily="34" charset="0"/>
                      </a:endParaRPr>
                    </a:p>
                  </a:txBody>
                  <a:tcPr/>
                </a:tc>
                <a:tc>
                  <a:txBody>
                    <a:bodyPr/>
                    <a:lstStyle/>
                    <a:p>
                      <a:pPr algn="ctr">
                        <a:lnSpc>
                          <a:spcPct val="107000"/>
                        </a:lnSpc>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800" kern="100" dirty="0">
                        <a:solidFill>
                          <a:schemeClr val="tx1"/>
                        </a:solidFill>
                        <a:effectLst/>
                        <a:highlight>
                          <a:srgbClr val="000000"/>
                        </a:highlight>
                        <a:latin typeface="+mn-lt"/>
                        <a:ea typeface="Calibri" panose="020F0502020204030204" pitchFamily="34" charset="0"/>
                      </a:endParaRPr>
                    </a:p>
                  </a:txBody>
                  <a:tcPr marL="68580" marR="68580" marT="0" marB="0" anchor="ctr"/>
                </a:tc>
                <a:tc>
                  <a:txBody>
                    <a:bodyPr/>
                    <a:lstStyle/>
                    <a:p>
                      <a:pPr algn="ctr">
                        <a:lnSpc>
                          <a:spcPct val="107000"/>
                        </a:lnSpc>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800" u="sng" kern="100" dirty="0">
                        <a:effectLst/>
                        <a:highlight>
                          <a:srgbClr val="000000"/>
                        </a:highlight>
                        <a:latin typeface="+mn-lt"/>
                        <a:ea typeface="Calibri" panose="020F0502020204030204" pitchFamily="34" charset="0"/>
                      </a:endParaRPr>
                    </a:p>
                  </a:txBody>
                  <a:tcPr marL="68580" marR="68580" marT="0" marB="0" anchor="ctr"/>
                </a:tc>
                <a:tc>
                  <a:txBody>
                    <a:bodyPr/>
                    <a:lstStyle/>
                    <a:p>
                      <a:pPr algn="ctr"/>
                      <a:r>
                        <a:rPr lang="en-GB" sz="1800" dirty="0">
                          <a:solidFill>
                            <a:schemeClr val="tx1"/>
                          </a:solidFill>
                        </a:rPr>
                        <a:t>Chemotherapy: Moderate</a:t>
                      </a:r>
                    </a:p>
                    <a:p>
                      <a:pPr algn="ctr"/>
                      <a:r>
                        <a:rPr lang="en-GB" sz="1800" dirty="0">
                          <a:solidFill>
                            <a:schemeClr val="tx1"/>
                          </a:solidFill>
                        </a:rPr>
                        <a:t>Nivolumab: Small</a:t>
                      </a:r>
                      <a:endParaRPr lang="en-GB" sz="1800" dirty="0">
                        <a:solidFill>
                          <a:schemeClr val="tx1"/>
                        </a:solidFill>
                        <a:latin typeface="Arial" panose="020B0604020202020204" pitchFamily="34" charset="0"/>
                      </a:endParaRPr>
                    </a:p>
                  </a:txBody>
                  <a:tcPr/>
                </a:tc>
                <a:extLst>
                  <a:ext uri="{0D108BD9-81ED-4DB2-BD59-A6C34878D82A}">
                    <a16:rowId xmlns:a16="http://schemas.microsoft.com/office/drawing/2014/main" val="1661879072"/>
                  </a:ext>
                </a:extLst>
              </a:tr>
              <a:tr h="370840">
                <a:tc>
                  <a:txBody>
                    <a:bodyPr/>
                    <a:lstStyle/>
                    <a:p>
                      <a:pPr algn="ctr"/>
                      <a:r>
                        <a:rPr lang="en-GB" sz="1800" dirty="0">
                          <a:solidFill>
                            <a:schemeClr val="tx1"/>
                          </a:solidFill>
                        </a:rPr>
                        <a:t>Log-logistic curve for chemotherapy OS</a:t>
                      </a:r>
                      <a:endParaRPr lang="en-GB" sz="1800" dirty="0">
                        <a:solidFill>
                          <a:schemeClr val="tx1"/>
                        </a:solidFill>
                        <a:latin typeface="Arial" panose="020B0604020202020204" pitchFamily="34" charset="0"/>
                      </a:endParaRPr>
                    </a:p>
                  </a:txBody>
                  <a:tcPr/>
                </a:tc>
                <a:tc>
                  <a:txBody>
                    <a:bodyPr/>
                    <a:lstStyle/>
                    <a:p>
                      <a:pPr algn="ctr">
                        <a:lnSpc>
                          <a:spcPct val="107000"/>
                        </a:lnSpc>
                        <a:spcBef>
                          <a:spcPts val="200"/>
                        </a:spcBef>
                        <a:spcAft>
                          <a:spcPts val="200"/>
                        </a:spcAft>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800" kern="100" dirty="0">
                        <a:solidFill>
                          <a:schemeClr val="tx1"/>
                        </a:solidFill>
                        <a:effectLst/>
                        <a:highlight>
                          <a:srgbClr val="000000"/>
                        </a:highlight>
                        <a:latin typeface="+mn-lt"/>
                        <a:ea typeface="Calibri" panose="020F0502020204030204" pitchFamily="34" charset="0"/>
                      </a:endParaRPr>
                    </a:p>
                  </a:txBody>
                  <a:tcPr marL="68580" marR="68580" marT="0" marB="0" anchor="ctr"/>
                </a:tc>
                <a:tc>
                  <a:txBody>
                    <a:bodyPr/>
                    <a:lstStyle/>
                    <a:p>
                      <a:pPr algn="ctr">
                        <a:lnSpc>
                          <a:spcPct val="107000"/>
                        </a:lnSpc>
                        <a:spcBef>
                          <a:spcPts val="200"/>
                        </a:spcBef>
                        <a:spcAft>
                          <a:spcPts val="200"/>
                        </a:spcAft>
                      </a:pP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800" u="sng" kern="100" dirty="0">
                        <a:effectLst/>
                        <a:highlight>
                          <a:srgbClr val="000000"/>
                        </a:highlight>
                        <a:latin typeface="+mn-lt"/>
                        <a:ea typeface="Calibri" panose="020F0502020204030204" pitchFamily="34" charset="0"/>
                      </a:endParaRPr>
                    </a:p>
                  </a:txBody>
                  <a:tcPr marL="68580" marR="68580" marT="0" marB="0" anchor="ctr"/>
                </a:tc>
                <a:tc>
                  <a:txBody>
                    <a:bodyPr/>
                    <a:lstStyle/>
                    <a:p>
                      <a:pPr algn="ctr"/>
                      <a:r>
                        <a:rPr lang="en-GB" sz="1800" dirty="0">
                          <a:solidFill>
                            <a:schemeClr val="tx1"/>
                          </a:solidFill>
                        </a:rPr>
                        <a:t>Chemotherapy: Large</a:t>
                      </a:r>
                    </a:p>
                    <a:p>
                      <a:pPr algn="ctr"/>
                      <a:r>
                        <a:rPr lang="en-GB" sz="1800" dirty="0">
                          <a:solidFill>
                            <a:schemeClr val="tx1"/>
                          </a:solidFill>
                        </a:rPr>
                        <a:t>Nivolumab: Small</a:t>
                      </a:r>
                      <a:endParaRPr lang="en-GB" sz="1800" dirty="0">
                        <a:solidFill>
                          <a:schemeClr val="tx1"/>
                        </a:solidFill>
                        <a:latin typeface="Arial" panose="020B0604020202020204" pitchFamily="34" charset="0"/>
                      </a:endParaRPr>
                    </a:p>
                  </a:txBody>
                  <a:tcPr/>
                </a:tc>
                <a:extLst>
                  <a:ext uri="{0D108BD9-81ED-4DB2-BD59-A6C34878D82A}">
                    <a16:rowId xmlns:a16="http://schemas.microsoft.com/office/drawing/2014/main" val="2144125327"/>
                  </a:ext>
                </a:extLst>
              </a:tr>
            </a:tbl>
          </a:graphicData>
        </a:graphic>
      </p:graphicFrame>
      <p:sp>
        <p:nvSpPr>
          <p:cNvPr id="7" name="TextBox 6">
            <a:extLst>
              <a:ext uri="{FF2B5EF4-FFF2-40B4-BE49-F238E27FC236}">
                <a16:creationId xmlns:a16="http://schemas.microsoft.com/office/drawing/2014/main" id="{E81BFAB9-430B-9795-F807-E4A364FAC072}"/>
              </a:ext>
            </a:extLst>
          </p:cNvPr>
          <p:cNvSpPr txBox="1"/>
          <p:nvPr/>
        </p:nvSpPr>
        <p:spPr>
          <a:xfrm>
            <a:off x="771728" y="4477309"/>
            <a:ext cx="8562985" cy="369332"/>
          </a:xfrm>
          <a:prstGeom prst="rect">
            <a:avLst/>
          </a:prstGeom>
          <a:noFill/>
        </p:spPr>
        <p:txBody>
          <a:bodyPr wrap="none" rtlCol="0">
            <a:spAutoFit/>
          </a:bodyPr>
          <a:lstStyle/>
          <a:p>
            <a:r>
              <a:rPr lang="en-GB" i="1" dirty="0"/>
              <a:t>*TA208: Trastuzumab for the treatment of HER2-positive metastatic gastric cancer</a:t>
            </a:r>
          </a:p>
        </p:txBody>
      </p:sp>
      <p:sp>
        <p:nvSpPr>
          <p:cNvPr id="3" name="TextBox 2">
            <a:extLst>
              <a:ext uri="{FF2B5EF4-FFF2-40B4-BE49-F238E27FC236}">
                <a16:creationId xmlns:a16="http://schemas.microsoft.com/office/drawing/2014/main" id="{EEB56AF2-DC36-D496-463D-AA074FC7073D}"/>
              </a:ext>
            </a:extLst>
          </p:cNvPr>
          <p:cNvSpPr txBox="1"/>
          <p:nvPr/>
        </p:nvSpPr>
        <p:spPr>
          <a:xfrm>
            <a:off x="428110" y="5426650"/>
            <a:ext cx="10844560" cy="646331"/>
          </a:xfrm>
          <a:prstGeom prst="rect">
            <a:avLst/>
          </a:prstGeom>
          <a:noFill/>
        </p:spPr>
        <p:txBody>
          <a:bodyPr wrap="square" rtlCol="0">
            <a:spAutoFit/>
          </a:bodyPr>
          <a:lstStyle/>
          <a:p>
            <a:pPr algn="ctr"/>
            <a:r>
              <a:rPr lang="en-GB" b="1" dirty="0"/>
              <a:t>Cost-effectiveness results for secondary analyses include confidential comparator prices – presented in Part 2 slides</a:t>
            </a:r>
          </a:p>
        </p:txBody>
      </p:sp>
      <p:sp>
        <p:nvSpPr>
          <p:cNvPr id="4" name="Text Placeholder 4">
            <a:extLst>
              <a:ext uri="{FF2B5EF4-FFF2-40B4-BE49-F238E27FC236}">
                <a16:creationId xmlns:a16="http://schemas.microsoft.com/office/drawing/2014/main" id="{454364DB-673A-0CDD-0B1D-01668EE1D39F}"/>
              </a:ext>
            </a:extLst>
          </p:cNvPr>
          <p:cNvSpPr txBox="1">
            <a:spLocks/>
          </p:cNvSpPr>
          <p:nvPr/>
        </p:nvSpPr>
        <p:spPr>
          <a:xfrm>
            <a:off x="1370324" y="6437005"/>
            <a:ext cx="10049948" cy="365125"/>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HER2: human epidermal growth factor receptor 2; ICER: incremental cost-effectiveness ratio; QALY: quality-adjusted life-years</a:t>
            </a:r>
          </a:p>
        </p:txBody>
      </p:sp>
      <p:sp>
        <p:nvSpPr>
          <p:cNvPr id="5" name="Rectangle 4" descr="Marker showing slides are confidential ">
            <a:extLst>
              <a:ext uri="{FF2B5EF4-FFF2-40B4-BE49-F238E27FC236}">
                <a16:creationId xmlns:a16="http://schemas.microsoft.com/office/drawing/2014/main" id="{862DF51E-B013-480E-5899-8F2D7B312630}"/>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2267080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841437"/>
          </a:xfrm>
        </p:spPr>
        <p:txBody>
          <a:bodyPr>
            <a:normAutofit fontScale="90000"/>
          </a:bodyPr>
          <a:lstStyle/>
          <a:p>
            <a:r>
              <a:rPr lang="en-GB" sz="4000" dirty="0">
                <a:latin typeface="Arial" panose="020B0604020202020204" pitchFamily="34" charset="0"/>
                <a:cs typeface="Arial" panose="020B0604020202020204" pitchFamily="34" charset="0"/>
              </a:rPr>
              <a:t>Zolbetuximab with chemotherapy for untreated CLDN18.2-positive HER2-negative unresectable advanced gastric or gastro-oesophageal junction adenocarcinoma</a:t>
            </a:r>
            <a:endParaRPr lang="en-GB" dirty="0"/>
          </a:p>
        </p:txBody>
      </p:sp>
      <p:sp>
        <p:nvSpPr>
          <p:cNvPr id="3" name="Guide with 'background' selected">
            <a:extLst>
              <a:ext uri="{FF2B5EF4-FFF2-40B4-BE49-F238E27FC236}">
                <a16:creationId xmlns:a16="http://schemas.microsoft.com/office/drawing/2014/main" id="{B2CE1EC4-9D1A-A984-B594-1C7354CFC7A5}"/>
              </a:ext>
            </a:extLst>
          </p:cNvPr>
          <p:cNvSpPr>
            <a:spLocks noGrp="1"/>
          </p:cNvSpPr>
          <p:nvPr>
            <p:ph type="subTitle" idx="1"/>
          </p:nvPr>
        </p:nvSpPr>
        <p:spPr>
          <a:xfrm>
            <a:off x="724988" y="2559274"/>
            <a:ext cx="10026139" cy="2875457"/>
          </a:xfrm>
        </p:spPr>
        <p:txBody>
          <a:bodyPr>
            <a:noAutofit/>
          </a:bodyPr>
          <a:lstStyle/>
          <a:p>
            <a:pPr marL="457200" indent="-457200">
              <a:buSzPts val="2400"/>
              <a:buFont typeface="Wingdings" pitchFamily="2" charset="2"/>
              <a:buChar char="q"/>
            </a:pPr>
            <a:r>
              <a:rPr lang="en-GB" sz="2800" dirty="0"/>
              <a:t> Background and key issues</a:t>
            </a:r>
          </a:p>
          <a:p>
            <a:pPr marL="457200" indent="-457200">
              <a:buSzPts val="2200"/>
              <a:buFont typeface="Wingdings" pitchFamily="2" charset="2"/>
              <a:buChar char="q"/>
            </a:pPr>
            <a:r>
              <a:rPr lang="en-GB" sz="2800" dirty="0"/>
              <a:t> Clinical effectiveness</a:t>
            </a:r>
          </a:p>
          <a:p>
            <a:pPr marL="457200" indent="-457200">
              <a:buSzPts val="2200"/>
              <a:buFont typeface="Wingdings" pitchFamily="2" charset="2"/>
              <a:buChar char="q"/>
            </a:pPr>
            <a:r>
              <a:rPr lang="en-GB" sz="2800" dirty="0"/>
              <a:t> Modelling and cost effectiveness</a:t>
            </a:r>
          </a:p>
          <a:p>
            <a:pPr marL="457200" indent="-457200">
              <a:buSzPts val="2000"/>
              <a:buFont typeface="Wingdings" pitchFamily="2" charset="2"/>
              <a:buChar char="q"/>
            </a:pPr>
            <a:r>
              <a:rPr lang="en-GB" sz="2800" dirty="0"/>
              <a:t> Other considerations </a:t>
            </a:r>
          </a:p>
          <a:p>
            <a:pPr marL="457200" indent="-457200">
              <a:buSzPts val="2000"/>
              <a:buFont typeface="Wingdings" pitchFamily="2" charset="2"/>
              <a:buChar char="ü"/>
            </a:pPr>
            <a:r>
              <a:rPr lang="en-GB" sz="2800" b="1" dirty="0"/>
              <a:t> Summary</a:t>
            </a:r>
          </a:p>
          <a:p>
            <a:endParaRPr lang="en-GB" sz="2800" dirty="0"/>
          </a:p>
        </p:txBody>
      </p:sp>
    </p:spTree>
    <p:extLst>
      <p:ext uri="{BB962C8B-B14F-4D97-AF65-F5344CB8AC3E}">
        <p14:creationId xmlns:p14="http://schemas.microsoft.com/office/powerpoint/2010/main" val="1852821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44">
            <a:extLst>
              <a:ext uri="{FF2B5EF4-FFF2-40B4-BE49-F238E27FC236}">
                <a16:creationId xmlns:a16="http://schemas.microsoft.com/office/drawing/2014/main" id="{EA848033-847D-7CC2-0E96-2C62C4620970}"/>
              </a:ext>
            </a:extLst>
          </p:cNvPr>
          <p:cNvPicPr>
            <a:picLocks noChangeAspect="1"/>
          </p:cNvPicPr>
          <p:nvPr/>
        </p:nvPicPr>
        <p:blipFill>
          <a:blip r:embed="rId3"/>
          <a:stretch>
            <a:fillRect/>
          </a:stretch>
        </p:blipFill>
        <p:spPr>
          <a:xfrm>
            <a:off x="10149992" y="1744655"/>
            <a:ext cx="1552817" cy="1245489"/>
          </a:xfrm>
          <a:prstGeom prst="rect">
            <a:avLst/>
          </a:prstGeom>
        </p:spPr>
      </p:pic>
      <p:sp>
        <p:nvSpPr>
          <p:cNvPr id="2" name="Title 1">
            <a:extLst>
              <a:ext uri="{FF2B5EF4-FFF2-40B4-BE49-F238E27FC236}">
                <a16:creationId xmlns:a16="http://schemas.microsoft.com/office/drawing/2014/main" id="{DC654D5C-77B6-05FC-416F-4530E9520D25}"/>
              </a:ext>
            </a:extLst>
          </p:cNvPr>
          <p:cNvSpPr>
            <a:spLocks noGrp="1"/>
          </p:cNvSpPr>
          <p:nvPr>
            <p:ph type="title"/>
          </p:nvPr>
        </p:nvSpPr>
        <p:spPr>
          <a:xfrm>
            <a:off x="466724" y="212724"/>
            <a:ext cx="11463006" cy="1116346"/>
          </a:xfrm>
        </p:spPr>
        <p:txBody>
          <a:bodyPr>
            <a:normAutofit fontScale="90000"/>
          </a:bodyPr>
          <a:lstStyle/>
          <a:p>
            <a:r>
              <a:rPr lang="en-GB" sz="3200" dirty="0">
                <a:ea typeface="Arial" panose="02000503000000020004" pitchFamily="2" charset="0"/>
              </a:rPr>
              <a:t>Background on CLDN18.2-positive, HER2-negative unresectable advanced gastric/gastro-oesophageal junction adenocarcinoma </a:t>
            </a:r>
            <a:endParaRPr lang="en-GB" dirty="0"/>
          </a:p>
        </p:txBody>
      </p:sp>
      <p:sp>
        <p:nvSpPr>
          <p:cNvPr id="7" name="Text Placeholder 2">
            <a:extLst>
              <a:ext uri="{FF2B5EF4-FFF2-40B4-BE49-F238E27FC236}">
                <a16:creationId xmlns:a16="http://schemas.microsoft.com/office/drawing/2014/main" id="{81C15412-AD58-48D4-D8D4-56EA9E11B395}"/>
              </a:ext>
            </a:extLst>
          </p:cNvPr>
          <p:cNvSpPr txBox="1">
            <a:spLocks/>
          </p:cNvSpPr>
          <p:nvPr/>
        </p:nvSpPr>
        <p:spPr>
          <a:xfrm>
            <a:off x="456093" y="1208533"/>
            <a:ext cx="9587568" cy="4873290"/>
          </a:xfrm>
          <a:prstGeom prst="rect">
            <a:avLst/>
          </a:prstGeom>
          <a:noFill/>
        </p:spPr>
        <p:txBody>
          <a:bodyPr vert="horz" lIns="91440" tIns="45720" rIns="91440" bIns="45720" rtlCol="0">
            <a:noAutofit/>
          </a:bodyPr>
          <a:lstStyle>
            <a:lvl1pPr marL="0" indent="0" algn="l" defTabSz="914400" rtl="0" eaLnBrk="1" latinLnBrk="0" hangingPunct="1">
              <a:lnSpc>
                <a:spcPct val="114000"/>
              </a:lnSpc>
              <a:spcBef>
                <a:spcPts val="1000"/>
              </a:spcBef>
              <a:buFont typeface="Arial" panose="020B0604020202020204" pitchFamily="34" charset="0"/>
              <a:buNone/>
              <a:defRPr sz="1800" kern="1200">
                <a:solidFill>
                  <a:schemeClr val="tx1"/>
                </a:solidFill>
                <a:latin typeface="Arial" panose="020B0604020202020204" pitchFamily="34" charset="0"/>
                <a:ea typeface="Arial" panose="02000503000000020004" pitchFamily="2" charset="0"/>
                <a:cs typeface="Inter" charset="0"/>
              </a:defRPr>
            </a:lvl1pPr>
            <a:lvl2pPr marL="685800" indent="-228600" algn="l" defTabSz="914400" rtl="0" eaLnBrk="1" latinLnBrk="0" hangingPunct="1">
              <a:lnSpc>
                <a:spcPct val="114000"/>
              </a:lnSpc>
              <a:spcBef>
                <a:spcPts val="500"/>
              </a:spcBef>
              <a:buFont typeface="Arial" panose="020B0604020202020204" pitchFamily="34" charset="0"/>
              <a:buChar char="•"/>
              <a:defRPr sz="1800" kern="1200">
                <a:solidFill>
                  <a:schemeClr val="tx1"/>
                </a:solidFill>
                <a:latin typeface="Arial" panose="020B0604020202020204" pitchFamily="34" charset="0"/>
                <a:ea typeface="Arial" panose="02000503000000020004" pitchFamily="2" charset="0"/>
                <a:cs typeface="+mn-cs"/>
              </a:defRPr>
            </a:lvl2pPr>
            <a:lvl3pPr marL="1143000" indent="-228600" algn="l" defTabSz="914400" rtl="0" eaLnBrk="1" latinLnBrk="0" hangingPunct="1">
              <a:lnSpc>
                <a:spcPct val="114000"/>
              </a:lnSpc>
              <a:spcBef>
                <a:spcPts val="500"/>
              </a:spcBef>
              <a:buFont typeface="Arial" panose="020B0604020202020204" pitchFamily="34" charset="0"/>
              <a:buChar char="•"/>
              <a:defRPr sz="1800" kern="1200">
                <a:solidFill>
                  <a:schemeClr val="tx1"/>
                </a:solidFill>
                <a:latin typeface="Arial" panose="020B0604020202020204" pitchFamily="34" charset="0"/>
                <a:ea typeface="Arial" panose="02000503000000020004" pitchFamily="2" charset="0"/>
                <a:cs typeface="+mn-cs"/>
              </a:defRPr>
            </a:lvl3pPr>
            <a:lvl4pPr marL="1600200" indent="-228600" algn="l" defTabSz="914400" rtl="0" eaLnBrk="1" latinLnBrk="0" hangingPunct="1">
              <a:lnSpc>
                <a:spcPct val="114000"/>
              </a:lnSpc>
              <a:spcBef>
                <a:spcPts val="500"/>
              </a:spcBef>
              <a:buFont typeface="Arial" panose="020B0604020202020204" pitchFamily="34" charset="0"/>
              <a:buChar char="•"/>
              <a:defRPr sz="1800" kern="1200">
                <a:solidFill>
                  <a:schemeClr val="tx1"/>
                </a:solidFill>
                <a:latin typeface="Arial" panose="020B0604020202020204" pitchFamily="34" charset="0"/>
                <a:ea typeface="Arial" panose="02000503000000020004" pitchFamily="2" charset="0"/>
                <a:cs typeface="+mn-cs"/>
              </a:defRPr>
            </a:lvl4pPr>
            <a:lvl5pPr marL="2057400" indent="-228600" algn="l" defTabSz="914400" rtl="0" eaLnBrk="1" latinLnBrk="0" hangingPunct="1">
              <a:lnSpc>
                <a:spcPct val="114000"/>
              </a:lnSpc>
              <a:spcBef>
                <a:spcPts val="500"/>
              </a:spcBef>
              <a:buFont typeface="Arial" panose="020B0604020202020204" pitchFamily="34" charset="0"/>
              <a:buChar char="•"/>
              <a:defRPr sz="1800" kern="1200">
                <a:solidFill>
                  <a:schemeClr val="tx1"/>
                </a:solidFill>
                <a:latin typeface="Arial" panose="020B0604020202020204" pitchFamily="34" charset="0"/>
                <a:ea typeface="Arial"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1200"/>
              </a:spcBef>
            </a:pPr>
            <a:r>
              <a:rPr lang="en-GB" sz="1700" dirty="0"/>
              <a:t>Gastric (G)/gastro-oesophageal junction (GEJ) cancer are most common types of stomach cancer</a:t>
            </a:r>
          </a:p>
          <a:p>
            <a:pPr>
              <a:lnSpc>
                <a:spcPct val="100000"/>
              </a:lnSpc>
              <a:spcBef>
                <a:spcPts val="600"/>
              </a:spcBef>
            </a:pPr>
            <a:r>
              <a:rPr lang="en-GB" sz="1700" b="1" dirty="0"/>
              <a:t>Epidemiology:</a:t>
            </a:r>
            <a:r>
              <a:rPr lang="en-GB" sz="1700" dirty="0"/>
              <a:t> </a:t>
            </a:r>
            <a:endParaRPr lang="en-GB" sz="1700" b="1" dirty="0"/>
          </a:p>
          <a:p>
            <a:pPr marL="285750" indent="-285750">
              <a:lnSpc>
                <a:spcPct val="100000"/>
              </a:lnSpc>
              <a:spcBef>
                <a:spcPts val="600"/>
              </a:spcBef>
              <a:buFont typeface="Arial" panose="020B0604020202020204" pitchFamily="34" charset="0"/>
              <a:buChar char="•"/>
            </a:pPr>
            <a:r>
              <a:rPr lang="en-GB" sz="1700" dirty="0"/>
              <a:t>On average, 3,405 men diagnosed with GC vs 1,810 women in England per year (2016-2018)</a:t>
            </a:r>
          </a:p>
          <a:p>
            <a:pPr marL="285750" indent="-285750">
              <a:lnSpc>
                <a:spcPct val="100000"/>
              </a:lnSpc>
              <a:spcBef>
                <a:spcPts val="600"/>
              </a:spcBef>
              <a:buFont typeface="Arial" panose="020B0604020202020204" pitchFamily="34" charset="0"/>
              <a:buChar char="•"/>
            </a:pPr>
            <a:r>
              <a:rPr lang="en-GB" sz="1700" dirty="0"/>
              <a:t>Around half of all new cases of GC in UK diagnosed in people ≥75 years old</a:t>
            </a:r>
          </a:p>
          <a:p>
            <a:pPr>
              <a:lnSpc>
                <a:spcPct val="100000"/>
              </a:lnSpc>
              <a:spcBef>
                <a:spcPts val="600"/>
              </a:spcBef>
            </a:pPr>
            <a:r>
              <a:rPr lang="en-GB" sz="1700" b="1" dirty="0"/>
              <a:t>Diagnosis and classification</a:t>
            </a:r>
            <a:endParaRPr lang="en-GB" sz="1700" dirty="0"/>
          </a:p>
          <a:p>
            <a:pPr marL="285750" indent="-285750">
              <a:lnSpc>
                <a:spcPct val="100000"/>
              </a:lnSpc>
              <a:spcBef>
                <a:spcPts val="600"/>
              </a:spcBef>
              <a:buFont typeface="Arial" panose="020B0604020202020204" pitchFamily="34" charset="0"/>
              <a:buChar char="•"/>
            </a:pPr>
            <a:r>
              <a:rPr lang="en-GB" sz="1700" dirty="0"/>
              <a:t>G/GEJC similar histologically and in treatment response – commonly combine population in trials</a:t>
            </a:r>
          </a:p>
          <a:p>
            <a:pPr marL="285750" indent="-285750">
              <a:lnSpc>
                <a:spcPct val="100000"/>
              </a:lnSpc>
              <a:spcBef>
                <a:spcPts val="600"/>
              </a:spcBef>
              <a:buFont typeface="Arial" panose="020B0604020202020204" pitchFamily="34" charset="0"/>
              <a:buChar char="•"/>
            </a:pPr>
            <a:r>
              <a:rPr lang="en-GB" sz="1700" dirty="0"/>
              <a:t>Management evolving towards biomarker identification with targeted treatment options – include HER2, PD-L1, and CLDN18.2</a:t>
            </a:r>
          </a:p>
          <a:p>
            <a:pPr marL="285750" indent="-285750">
              <a:lnSpc>
                <a:spcPct val="100000"/>
              </a:lnSpc>
              <a:spcBef>
                <a:spcPts val="600"/>
              </a:spcBef>
              <a:buFont typeface="Arial" panose="020B0604020202020204" pitchFamily="34" charset="0"/>
              <a:buChar char="•"/>
            </a:pPr>
            <a:r>
              <a:rPr lang="en-GB" sz="1700" dirty="0"/>
              <a:t>G/GEJC often diagnosed in late stage because of nature of symptoms</a:t>
            </a:r>
          </a:p>
          <a:p>
            <a:pPr>
              <a:lnSpc>
                <a:spcPct val="100000"/>
              </a:lnSpc>
              <a:spcBef>
                <a:spcPts val="600"/>
              </a:spcBef>
            </a:pPr>
            <a:r>
              <a:rPr lang="en-GB" sz="1700" b="1" dirty="0"/>
              <a:t>Symptoms and prognosis</a:t>
            </a:r>
          </a:p>
          <a:p>
            <a:pPr marL="285750" indent="-285750">
              <a:lnSpc>
                <a:spcPct val="100000"/>
              </a:lnSpc>
              <a:spcBef>
                <a:spcPts val="600"/>
              </a:spcBef>
              <a:buFont typeface="Arial" panose="020B0604020202020204" pitchFamily="34" charset="0"/>
              <a:buChar char="•"/>
            </a:pPr>
            <a:r>
              <a:rPr lang="en-GB" sz="1700" dirty="0"/>
              <a:t>Initial vague symptoms and similar to other stomach conditions</a:t>
            </a:r>
          </a:p>
          <a:p>
            <a:pPr marL="285750" indent="-285750">
              <a:lnSpc>
                <a:spcPct val="100000"/>
              </a:lnSpc>
              <a:spcBef>
                <a:spcPts val="600"/>
              </a:spcBef>
              <a:buFont typeface="Arial" panose="020B0604020202020204" pitchFamily="34" charset="0"/>
              <a:buChar char="•"/>
            </a:pPr>
            <a:r>
              <a:rPr lang="en-GB" sz="1700" dirty="0"/>
              <a:t>In advanced stage may include – lack of appetite and subsequent weight loss; fluid in abdomen; abdominal pain; gastric obstruction; vomiting blood; blood in stool or black stool</a:t>
            </a:r>
          </a:p>
          <a:p>
            <a:pPr marL="285750" indent="-285750">
              <a:lnSpc>
                <a:spcPct val="100000"/>
              </a:lnSpc>
              <a:spcBef>
                <a:spcPts val="600"/>
              </a:spcBef>
              <a:buFont typeface="Arial" panose="020B0604020202020204" pitchFamily="34" charset="0"/>
              <a:buChar char="•"/>
            </a:pPr>
            <a:r>
              <a:rPr lang="en-GB" sz="1700" dirty="0"/>
              <a:t>5-year survival (diagnosed 2013-2017): 21.6%, reducing to 13.9% in people ≥75</a:t>
            </a:r>
          </a:p>
        </p:txBody>
      </p:sp>
      <p:sp>
        <p:nvSpPr>
          <p:cNvPr id="32" name="TextBox 31">
            <a:extLst>
              <a:ext uri="{FF2B5EF4-FFF2-40B4-BE49-F238E27FC236}">
                <a16:creationId xmlns:a16="http://schemas.microsoft.com/office/drawing/2014/main" id="{D1ABE51B-A037-CDA1-D232-FA90BF5F3DDF}"/>
              </a:ext>
            </a:extLst>
          </p:cNvPr>
          <p:cNvSpPr txBox="1"/>
          <p:nvPr/>
        </p:nvSpPr>
        <p:spPr>
          <a:xfrm>
            <a:off x="10527370" y="1043114"/>
            <a:ext cx="1650335" cy="461665"/>
          </a:xfrm>
          <a:prstGeom prst="rect">
            <a:avLst/>
          </a:prstGeom>
          <a:noFill/>
        </p:spPr>
        <p:txBody>
          <a:bodyPr wrap="square" rtlCol="0">
            <a:spAutoFit/>
          </a:bodyPr>
          <a:lstStyle/>
          <a:p>
            <a:pPr algn="ctr"/>
            <a:r>
              <a:rPr lang="en-GB" sz="1200" dirty="0"/>
              <a:t>Gastro-oesophageal junction</a:t>
            </a:r>
          </a:p>
        </p:txBody>
      </p:sp>
      <p:cxnSp>
        <p:nvCxnSpPr>
          <p:cNvPr id="34" name="Straight Arrow Connector 33">
            <a:extLst>
              <a:ext uri="{FF2B5EF4-FFF2-40B4-BE49-F238E27FC236}">
                <a16:creationId xmlns:a16="http://schemas.microsoft.com/office/drawing/2014/main" id="{54EDCE01-1C6F-A31B-DE12-522FF812E3C1}"/>
              </a:ext>
            </a:extLst>
          </p:cNvPr>
          <p:cNvCxnSpPr>
            <a:cxnSpLocks/>
          </p:cNvCxnSpPr>
          <p:nvPr/>
        </p:nvCxnSpPr>
        <p:spPr>
          <a:xfrm flipH="1">
            <a:off x="11175319" y="1455590"/>
            <a:ext cx="252065" cy="42061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pic>
        <p:nvPicPr>
          <p:cNvPr id="41" name="Picture 40">
            <a:extLst>
              <a:ext uri="{FF2B5EF4-FFF2-40B4-BE49-F238E27FC236}">
                <a16:creationId xmlns:a16="http://schemas.microsoft.com/office/drawing/2014/main" id="{C5EC9F3C-1407-A852-D013-B86D332D1BDF}"/>
              </a:ext>
            </a:extLst>
          </p:cNvPr>
          <p:cNvPicPr>
            <a:picLocks noChangeAspect="1"/>
          </p:cNvPicPr>
          <p:nvPr/>
        </p:nvPicPr>
        <p:blipFill rotWithShape="1">
          <a:blip r:embed="rId4"/>
          <a:srcRect l="3361" r="4847" b="4243"/>
          <a:stretch/>
        </p:blipFill>
        <p:spPr>
          <a:xfrm>
            <a:off x="9816192" y="3314272"/>
            <a:ext cx="1956816" cy="1550004"/>
          </a:xfrm>
          <a:prstGeom prst="rect">
            <a:avLst/>
          </a:prstGeom>
        </p:spPr>
      </p:pic>
      <p:pic>
        <p:nvPicPr>
          <p:cNvPr id="43" name="Picture 42">
            <a:extLst>
              <a:ext uri="{FF2B5EF4-FFF2-40B4-BE49-F238E27FC236}">
                <a16:creationId xmlns:a16="http://schemas.microsoft.com/office/drawing/2014/main" id="{4024D47A-5A25-1B35-3999-DD3384CEC500}"/>
              </a:ext>
            </a:extLst>
          </p:cNvPr>
          <p:cNvPicPr>
            <a:picLocks noChangeAspect="1"/>
          </p:cNvPicPr>
          <p:nvPr/>
        </p:nvPicPr>
        <p:blipFill rotWithShape="1">
          <a:blip r:embed="rId5"/>
          <a:srcRect t="12286" b="6432"/>
          <a:stretch/>
        </p:blipFill>
        <p:spPr>
          <a:xfrm>
            <a:off x="9850181" y="5219458"/>
            <a:ext cx="2080259" cy="804728"/>
          </a:xfrm>
          <a:prstGeom prst="rect">
            <a:avLst/>
          </a:prstGeom>
        </p:spPr>
      </p:pic>
      <p:sp>
        <p:nvSpPr>
          <p:cNvPr id="46" name="TextBox 45">
            <a:extLst>
              <a:ext uri="{FF2B5EF4-FFF2-40B4-BE49-F238E27FC236}">
                <a16:creationId xmlns:a16="http://schemas.microsoft.com/office/drawing/2014/main" id="{2950EFAC-9E51-B5B6-F4DF-921EE8EC7719}"/>
              </a:ext>
            </a:extLst>
          </p:cNvPr>
          <p:cNvSpPr txBox="1"/>
          <p:nvPr/>
        </p:nvSpPr>
        <p:spPr>
          <a:xfrm>
            <a:off x="10794600" y="2919389"/>
            <a:ext cx="891591" cy="307777"/>
          </a:xfrm>
          <a:prstGeom prst="rect">
            <a:avLst/>
          </a:prstGeom>
          <a:noFill/>
        </p:spPr>
        <p:txBody>
          <a:bodyPr wrap="none" rtlCol="0">
            <a:spAutoFit/>
          </a:bodyPr>
          <a:lstStyle/>
          <a:p>
            <a:r>
              <a:rPr lang="en-GB" sz="1400" dirty="0"/>
              <a:t>Stomach</a:t>
            </a:r>
          </a:p>
        </p:txBody>
      </p:sp>
      <p:sp>
        <p:nvSpPr>
          <p:cNvPr id="47" name="TextBox 46">
            <a:extLst>
              <a:ext uri="{FF2B5EF4-FFF2-40B4-BE49-F238E27FC236}">
                <a16:creationId xmlns:a16="http://schemas.microsoft.com/office/drawing/2014/main" id="{60DA5AD3-0CBF-3DC2-3D4B-5536F85EAE7E}"/>
              </a:ext>
            </a:extLst>
          </p:cNvPr>
          <p:cNvSpPr txBox="1"/>
          <p:nvPr/>
        </p:nvSpPr>
        <p:spPr>
          <a:xfrm rot="20514356">
            <a:off x="9719242" y="4009842"/>
            <a:ext cx="1060435" cy="276999"/>
          </a:xfrm>
          <a:prstGeom prst="rect">
            <a:avLst/>
          </a:prstGeom>
          <a:noFill/>
        </p:spPr>
        <p:txBody>
          <a:bodyPr wrap="square" rtlCol="0">
            <a:spAutoFit/>
          </a:bodyPr>
          <a:lstStyle/>
          <a:p>
            <a:r>
              <a:rPr lang="en-GB" sz="1200" dirty="0"/>
              <a:t>Claudin 18.2</a:t>
            </a:r>
          </a:p>
        </p:txBody>
      </p:sp>
      <p:sp>
        <p:nvSpPr>
          <p:cNvPr id="48" name="TextBox 47">
            <a:extLst>
              <a:ext uri="{FF2B5EF4-FFF2-40B4-BE49-F238E27FC236}">
                <a16:creationId xmlns:a16="http://schemas.microsoft.com/office/drawing/2014/main" id="{D174A44F-0033-61D1-44A8-24640122D4E9}"/>
              </a:ext>
            </a:extLst>
          </p:cNvPr>
          <p:cNvSpPr txBox="1"/>
          <p:nvPr/>
        </p:nvSpPr>
        <p:spPr>
          <a:xfrm rot="20922915">
            <a:off x="10817782" y="3815391"/>
            <a:ext cx="599213" cy="276999"/>
          </a:xfrm>
          <a:prstGeom prst="rect">
            <a:avLst/>
          </a:prstGeom>
          <a:noFill/>
        </p:spPr>
        <p:txBody>
          <a:bodyPr wrap="square" rtlCol="0">
            <a:spAutoFit/>
          </a:bodyPr>
          <a:lstStyle/>
          <a:p>
            <a:r>
              <a:rPr lang="en-GB" sz="1200" dirty="0"/>
              <a:t>HER2</a:t>
            </a:r>
          </a:p>
        </p:txBody>
      </p:sp>
      <p:sp>
        <p:nvSpPr>
          <p:cNvPr id="49" name="TextBox 48">
            <a:extLst>
              <a:ext uri="{FF2B5EF4-FFF2-40B4-BE49-F238E27FC236}">
                <a16:creationId xmlns:a16="http://schemas.microsoft.com/office/drawing/2014/main" id="{948F2B9E-8FD8-29C2-79E4-82B1A49F4510}"/>
              </a:ext>
            </a:extLst>
          </p:cNvPr>
          <p:cNvSpPr txBox="1"/>
          <p:nvPr/>
        </p:nvSpPr>
        <p:spPr>
          <a:xfrm>
            <a:off x="9909089" y="5917257"/>
            <a:ext cx="570329" cy="261610"/>
          </a:xfrm>
          <a:prstGeom prst="rect">
            <a:avLst/>
          </a:prstGeom>
          <a:noFill/>
        </p:spPr>
        <p:txBody>
          <a:bodyPr wrap="square" rtlCol="0">
            <a:spAutoFit/>
          </a:bodyPr>
          <a:lstStyle/>
          <a:p>
            <a:r>
              <a:rPr lang="en-GB" sz="1100" dirty="0"/>
              <a:t>T-cell</a:t>
            </a:r>
          </a:p>
        </p:txBody>
      </p:sp>
      <p:sp>
        <p:nvSpPr>
          <p:cNvPr id="50" name="TextBox 49">
            <a:extLst>
              <a:ext uri="{FF2B5EF4-FFF2-40B4-BE49-F238E27FC236}">
                <a16:creationId xmlns:a16="http://schemas.microsoft.com/office/drawing/2014/main" id="{5267C8AF-E3EE-663C-F034-88529F4F211C}"/>
              </a:ext>
            </a:extLst>
          </p:cNvPr>
          <p:cNvSpPr txBox="1"/>
          <p:nvPr/>
        </p:nvSpPr>
        <p:spPr>
          <a:xfrm>
            <a:off x="10926400" y="5954978"/>
            <a:ext cx="992816" cy="261610"/>
          </a:xfrm>
          <a:prstGeom prst="rect">
            <a:avLst/>
          </a:prstGeom>
          <a:noFill/>
        </p:spPr>
        <p:txBody>
          <a:bodyPr wrap="square" rtlCol="0">
            <a:spAutoFit/>
          </a:bodyPr>
          <a:lstStyle/>
          <a:p>
            <a:r>
              <a:rPr lang="en-GB" sz="1100" dirty="0"/>
              <a:t>Tumour cell</a:t>
            </a:r>
          </a:p>
        </p:txBody>
      </p:sp>
      <p:sp>
        <p:nvSpPr>
          <p:cNvPr id="51" name="TextBox 50">
            <a:extLst>
              <a:ext uri="{FF2B5EF4-FFF2-40B4-BE49-F238E27FC236}">
                <a16:creationId xmlns:a16="http://schemas.microsoft.com/office/drawing/2014/main" id="{B2E995C5-2223-CE9C-F738-B81CAEA7D6EA}"/>
              </a:ext>
            </a:extLst>
          </p:cNvPr>
          <p:cNvSpPr txBox="1"/>
          <p:nvPr/>
        </p:nvSpPr>
        <p:spPr>
          <a:xfrm>
            <a:off x="10350589" y="5722460"/>
            <a:ext cx="564588" cy="261610"/>
          </a:xfrm>
          <a:prstGeom prst="rect">
            <a:avLst/>
          </a:prstGeom>
          <a:noFill/>
        </p:spPr>
        <p:txBody>
          <a:bodyPr wrap="square" rtlCol="0">
            <a:spAutoFit/>
          </a:bodyPr>
          <a:lstStyle/>
          <a:p>
            <a:r>
              <a:rPr lang="en-GB" sz="1100" dirty="0"/>
              <a:t>PD-1</a:t>
            </a:r>
          </a:p>
        </p:txBody>
      </p:sp>
      <p:sp>
        <p:nvSpPr>
          <p:cNvPr id="52" name="TextBox 51">
            <a:extLst>
              <a:ext uri="{FF2B5EF4-FFF2-40B4-BE49-F238E27FC236}">
                <a16:creationId xmlns:a16="http://schemas.microsoft.com/office/drawing/2014/main" id="{10DD6B36-E8E2-92B4-7BC2-58D4611D8FE4}"/>
              </a:ext>
            </a:extLst>
          </p:cNvPr>
          <p:cNvSpPr txBox="1"/>
          <p:nvPr/>
        </p:nvSpPr>
        <p:spPr>
          <a:xfrm>
            <a:off x="10759664" y="5731794"/>
            <a:ext cx="699573" cy="261610"/>
          </a:xfrm>
          <a:prstGeom prst="rect">
            <a:avLst/>
          </a:prstGeom>
          <a:noFill/>
        </p:spPr>
        <p:txBody>
          <a:bodyPr wrap="square" rtlCol="0">
            <a:spAutoFit/>
          </a:bodyPr>
          <a:lstStyle/>
          <a:p>
            <a:r>
              <a:rPr lang="en-GB" sz="1100" dirty="0"/>
              <a:t>PD-L1</a:t>
            </a:r>
          </a:p>
        </p:txBody>
      </p:sp>
      <p:sp>
        <p:nvSpPr>
          <p:cNvPr id="53" name="TextBox 52">
            <a:extLst>
              <a:ext uri="{FF2B5EF4-FFF2-40B4-BE49-F238E27FC236}">
                <a16:creationId xmlns:a16="http://schemas.microsoft.com/office/drawing/2014/main" id="{CC52F745-E77A-8460-6DCE-42CDB151E4B0}"/>
              </a:ext>
            </a:extLst>
          </p:cNvPr>
          <p:cNvSpPr txBox="1"/>
          <p:nvPr/>
        </p:nvSpPr>
        <p:spPr>
          <a:xfrm rot="983891">
            <a:off x="10286665" y="5233808"/>
            <a:ext cx="692434" cy="261610"/>
          </a:xfrm>
          <a:prstGeom prst="rect">
            <a:avLst/>
          </a:prstGeom>
          <a:noFill/>
        </p:spPr>
        <p:txBody>
          <a:bodyPr wrap="square" rtlCol="0">
            <a:spAutoFit/>
          </a:bodyPr>
          <a:lstStyle/>
          <a:p>
            <a:r>
              <a:rPr lang="en-GB" sz="1100" dirty="0"/>
              <a:t>Antigen</a:t>
            </a:r>
          </a:p>
        </p:txBody>
      </p:sp>
      <p:sp>
        <p:nvSpPr>
          <p:cNvPr id="54" name="TextBox 53">
            <a:extLst>
              <a:ext uri="{FF2B5EF4-FFF2-40B4-BE49-F238E27FC236}">
                <a16:creationId xmlns:a16="http://schemas.microsoft.com/office/drawing/2014/main" id="{31F1E87B-F77C-7E60-7EB6-9B8A2F6D4C4A}"/>
              </a:ext>
            </a:extLst>
          </p:cNvPr>
          <p:cNvSpPr txBox="1"/>
          <p:nvPr/>
        </p:nvSpPr>
        <p:spPr>
          <a:xfrm rot="20178600">
            <a:off x="10786584" y="5053513"/>
            <a:ext cx="1171224" cy="261610"/>
          </a:xfrm>
          <a:prstGeom prst="rect">
            <a:avLst/>
          </a:prstGeom>
          <a:noFill/>
        </p:spPr>
        <p:txBody>
          <a:bodyPr wrap="square" rtlCol="0">
            <a:spAutoFit/>
          </a:bodyPr>
          <a:lstStyle/>
          <a:p>
            <a:r>
              <a:rPr lang="en-GB" sz="1100" dirty="0"/>
              <a:t>T-cell receptor</a:t>
            </a:r>
          </a:p>
        </p:txBody>
      </p:sp>
      <p:sp>
        <p:nvSpPr>
          <p:cNvPr id="5" name="Text Placeholder 4">
            <a:extLst>
              <a:ext uri="{FF2B5EF4-FFF2-40B4-BE49-F238E27FC236}">
                <a16:creationId xmlns:a16="http://schemas.microsoft.com/office/drawing/2014/main" id="{4F84BFB8-3B83-6532-D5C5-68B5E1C6A457}"/>
              </a:ext>
            </a:extLst>
          </p:cNvPr>
          <p:cNvSpPr>
            <a:spLocks noGrp="1"/>
          </p:cNvSpPr>
          <p:nvPr>
            <p:ph type="body" sz="quarter" idx="13"/>
          </p:nvPr>
        </p:nvSpPr>
        <p:spPr>
          <a:xfrm>
            <a:off x="1006643" y="6437005"/>
            <a:ext cx="10463818" cy="365125"/>
          </a:xfrm>
        </p:spPr>
        <p:txBody>
          <a:bodyPr>
            <a:normAutofit fontScale="85000" lnSpcReduction="20000"/>
          </a:bodyPr>
          <a:lstStyle/>
          <a:p>
            <a:r>
              <a:rPr lang="en-GB" dirty="0"/>
              <a:t>Abbreviations: CLDN18.2: Claudin 18.2; G: gastric; GEJ(C): gastro-oesophageal junction (cancer); HER2: human epidermal growth factor receptor 2; PD-L1: Programmed Cell Death Ligand 1</a:t>
            </a:r>
          </a:p>
        </p:txBody>
      </p:sp>
    </p:spTree>
    <p:extLst>
      <p:ext uri="{BB962C8B-B14F-4D97-AF65-F5344CB8AC3E}">
        <p14:creationId xmlns:p14="http://schemas.microsoft.com/office/powerpoint/2010/main" val="4375598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DC34036-A7A6-E00B-516C-A07E5F9B7441}"/>
              </a:ext>
            </a:extLst>
          </p:cNvPr>
          <p:cNvSpPr>
            <a:spLocks noGrp="1"/>
          </p:cNvSpPr>
          <p:nvPr>
            <p:ph type="title"/>
          </p:nvPr>
        </p:nvSpPr>
        <p:spPr/>
        <p:txBody>
          <a:bodyPr/>
          <a:lstStyle/>
          <a:p>
            <a:r>
              <a:rPr lang="en-GB" dirty="0"/>
              <a:t>Key issues</a:t>
            </a:r>
          </a:p>
        </p:txBody>
      </p:sp>
      <p:graphicFrame>
        <p:nvGraphicFramePr>
          <p:cNvPr id="6" name="Table 6" descr="Key issues for discussion, including clinical and cost effectiveness">
            <a:extLst>
              <a:ext uri="{FF2B5EF4-FFF2-40B4-BE49-F238E27FC236}">
                <a16:creationId xmlns:a16="http://schemas.microsoft.com/office/drawing/2014/main" id="{A94190EE-F4C3-48A7-918D-4A104E53CFA4}"/>
              </a:ext>
            </a:extLst>
          </p:cNvPr>
          <p:cNvGraphicFramePr>
            <a:graphicFrameLocks noGrp="1"/>
          </p:cNvGraphicFramePr>
          <p:nvPr/>
        </p:nvGraphicFramePr>
        <p:xfrm>
          <a:off x="518048" y="856341"/>
          <a:ext cx="11148135" cy="4886960"/>
        </p:xfrm>
        <a:graphic>
          <a:graphicData uri="http://schemas.openxmlformats.org/drawingml/2006/table">
            <a:tbl>
              <a:tblPr firstRow="1" bandRow="1">
                <a:tableStyleId>{5C22544A-7EE6-4342-B048-85BDC9FD1C3A}</a:tableStyleId>
              </a:tblPr>
              <a:tblGrid>
                <a:gridCol w="9778477">
                  <a:extLst>
                    <a:ext uri="{9D8B030D-6E8A-4147-A177-3AD203B41FA5}">
                      <a16:colId xmlns:a16="http://schemas.microsoft.com/office/drawing/2014/main" val="3322847139"/>
                    </a:ext>
                  </a:extLst>
                </a:gridCol>
                <a:gridCol w="1369658">
                  <a:extLst>
                    <a:ext uri="{9D8B030D-6E8A-4147-A177-3AD203B41FA5}">
                      <a16:colId xmlns:a16="http://schemas.microsoft.com/office/drawing/2014/main" val="1001237316"/>
                    </a:ext>
                  </a:extLst>
                </a:gridCol>
              </a:tblGrid>
              <a:tr h="370840">
                <a:tc>
                  <a:txBody>
                    <a:bodyPr/>
                    <a:lstStyle/>
                    <a:p>
                      <a:r>
                        <a:rPr lang="en-GB" dirty="0">
                          <a:latin typeface="Arial" panose="020B0604020202020204" pitchFamily="34" charset="0"/>
                        </a:rPr>
                        <a:t>Key issue</a:t>
                      </a:r>
                    </a:p>
                  </a:txBody>
                  <a:tcPr/>
                </a:tc>
                <a:tc>
                  <a:txBody>
                    <a:bodyPr/>
                    <a:lstStyle/>
                    <a:p>
                      <a:pPr algn="ctr"/>
                      <a:r>
                        <a:rPr lang="en-GB" dirty="0">
                          <a:latin typeface="Arial" panose="020B0604020202020204" pitchFamily="34" charset="0"/>
                        </a:rPr>
                        <a:t>Slide</a:t>
                      </a:r>
                    </a:p>
                  </a:txBody>
                  <a:tcPr/>
                </a:tc>
                <a:extLst>
                  <a:ext uri="{0D108BD9-81ED-4DB2-BD59-A6C34878D82A}">
                    <a16:rowId xmlns:a16="http://schemas.microsoft.com/office/drawing/2014/main" val="2647452487"/>
                  </a:ext>
                </a:extLst>
              </a:tr>
              <a:tr h="370840">
                <a:tc>
                  <a:txBody>
                    <a:bodyPr/>
                    <a:lstStyle/>
                    <a:p>
                      <a:pPr marL="342900" indent="-342900">
                        <a:buFont typeface="+mj-lt"/>
                        <a:buAutoNum type="arabicPeriod"/>
                      </a:pPr>
                      <a:r>
                        <a:rPr lang="en-GB" dirty="0">
                          <a:latin typeface="Arial" panose="020B0604020202020204" pitchFamily="34" charset="0"/>
                        </a:rPr>
                        <a:t>Lack of evidence on pembrolizumab + chemotherapy comparator for people with PD-L1 CPS ≥10</a:t>
                      </a:r>
                    </a:p>
                  </a:txBody>
                  <a:tcPr anchor="ctr"/>
                </a:tc>
                <a:tc>
                  <a:txBody>
                    <a:bodyPr/>
                    <a:lstStyle/>
                    <a:p>
                      <a:pPr algn="ctr"/>
                      <a:r>
                        <a:rPr lang="en-GB" dirty="0">
                          <a:latin typeface="Arial" panose="020B0604020202020204" pitchFamily="34" charset="0"/>
                          <a:hlinkClick r:id="rId3" action="ppaction://hlinksldjump"/>
                        </a:rPr>
                        <a:t>14</a:t>
                      </a:r>
                      <a:endParaRPr lang="en-GB" dirty="0">
                        <a:latin typeface="Arial" panose="020B0604020202020204" pitchFamily="34" charset="0"/>
                      </a:endParaRPr>
                    </a:p>
                  </a:txBody>
                  <a:tcPr anchor="ctr"/>
                </a:tc>
                <a:extLst>
                  <a:ext uri="{0D108BD9-81ED-4DB2-BD59-A6C34878D82A}">
                    <a16:rowId xmlns:a16="http://schemas.microsoft.com/office/drawing/2014/main" val="4286048228"/>
                  </a:ext>
                </a:extLst>
              </a:tr>
              <a:tr h="370840">
                <a:tc>
                  <a:txBody>
                    <a:bodyPr/>
                    <a:lstStyle/>
                    <a:p>
                      <a:pPr marL="342900" indent="-342900">
                        <a:buFont typeface="+mj-lt"/>
                        <a:buAutoNum type="arabicPeriod" startAt="2"/>
                      </a:pPr>
                      <a:r>
                        <a:rPr lang="en-GB" dirty="0">
                          <a:latin typeface="Arial" panose="020B0604020202020204" pitchFamily="34" charset="0"/>
                        </a:rPr>
                        <a:t>Limited comparability of baseline characteristics (PD-L1 CPS status) between trials in ITC</a:t>
                      </a:r>
                    </a:p>
                  </a:txBody>
                  <a:tcPr anchor="ctr"/>
                </a:tc>
                <a:tc>
                  <a:txBody>
                    <a:bodyPr/>
                    <a:lstStyle/>
                    <a:p>
                      <a:pPr algn="ctr"/>
                      <a:r>
                        <a:rPr lang="en-GB" dirty="0">
                          <a:latin typeface="Arial" panose="020B0604020202020204" pitchFamily="34" charset="0"/>
                          <a:hlinkClick r:id="rId4" action="ppaction://hlinksldjump"/>
                        </a:rPr>
                        <a:t>17</a:t>
                      </a:r>
                      <a:endParaRPr lang="en-GB" dirty="0">
                        <a:latin typeface="Arial" panose="020B0604020202020204" pitchFamily="34" charset="0"/>
                      </a:endParaRPr>
                    </a:p>
                  </a:txBody>
                  <a:tcPr anchor="ctr"/>
                </a:tc>
                <a:extLst>
                  <a:ext uri="{0D108BD9-81ED-4DB2-BD59-A6C34878D82A}">
                    <a16:rowId xmlns:a16="http://schemas.microsoft.com/office/drawing/2014/main" val="4079267917"/>
                  </a:ext>
                </a:extLst>
              </a:tr>
              <a:tr h="370840">
                <a:tc>
                  <a:txBody>
                    <a:bodyPr/>
                    <a:lstStyle/>
                    <a:p>
                      <a:pPr marL="342900" indent="-342900">
                        <a:buFont typeface="+mj-lt"/>
                        <a:buAutoNum type="arabicPeriod" startAt="3"/>
                      </a:pPr>
                      <a:r>
                        <a:rPr lang="en-GB" dirty="0">
                          <a:latin typeface="Arial" panose="020B0604020202020204" pitchFamily="34" charset="0"/>
                        </a:rPr>
                        <a:t>Lack of sufficient evidence to support assumption of exchangeability for ITC analysis</a:t>
                      </a:r>
                    </a:p>
                  </a:txBody>
                  <a:tcPr anchor="ctr"/>
                </a:tc>
                <a:tc>
                  <a:txBody>
                    <a:bodyPr/>
                    <a:lstStyle/>
                    <a:p>
                      <a:pPr algn="ctr"/>
                      <a:r>
                        <a:rPr lang="en-GB" dirty="0">
                          <a:latin typeface="Arial" panose="020B0604020202020204" pitchFamily="34" charset="0"/>
                          <a:hlinkClick r:id="rId4" action="ppaction://hlinksldjump"/>
                        </a:rPr>
                        <a:t>17</a:t>
                      </a:r>
                      <a:endParaRPr lang="en-GB" dirty="0">
                        <a:latin typeface="Arial" panose="020B0604020202020204" pitchFamily="34" charset="0"/>
                      </a:endParaRPr>
                    </a:p>
                  </a:txBody>
                  <a:tcPr anchor="ctr"/>
                </a:tc>
                <a:extLst>
                  <a:ext uri="{0D108BD9-81ED-4DB2-BD59-A6C34878D82A}">
                    <a16:rowId xmlns:a16="http://schemas.microsoft.com/office/drawing/2014/main" val="710463053"/>
                  </a:ext>
                </a:extLst>
              </a:tr>
              <a:tr h="370840">
                <a:tc>
                  <a:txBody>
                    <a:bodyPr/>
                    <a:lstStyle/>
                    <a:p>
                      <a:pPr marL="342900" indent="-342900">
                        <a:buFont typeface="+mj-lt"/>
                        <a:buAutoNum type="arabicPeriod" startAt="4"/>
                      </a:pPr>
                      <a:r>
                        <a:rPr lang="en-GB" dirty="0">
                          <a:latin typeface="Arial" panose="020B0604020202020204" pitchFamily="34" charset="0"/>
                        </a:rPr>
                        <a:t>Relevant comparators in different sub-populations</a:t>
                      </a:r>
                    </a:p>
                  </a:txBody>
                  <a:tcPr anchor="ctr"/>
                </a:tc>
                <a:tc>
                  <a:txBody>
                    <a:bodyPr/>
                    <a:lstStyle/>
                    <a:p>
                      <a:pPr algn="ctr"/>
                      <a:r>
                        <a:rPr lang="en-GB" dirty="0">
                          <a:latin typeface="Arial" panose="020B0604020202020204" pitchFamily="34" charset="0"/>
                          <a:hlinkClick r:id="rId5" action="ppaction://hlinksldjump"/>
                        </a:rPr>
                        <a:t>19</a:t>
                      </a:r>
                      <a:endParaRPr lang="en-GB" dirty="0">
                        <a:latin typeface="Arial" panose="020B0604020202020204" pitchFamily="34" charset="0"/>
                      </a:endParaRPr>
                    </a:p>
                  </a:txBody>
                  <a:tcPr anchor="ctr"/>
                </a:tc>
                <a:extLst>
                  <a:ext uri="{0D108BD9-81ED-4DB2-BD59-A6C34878D82A}">
                    <a16:rowId xmlns:a16="http://schemas.microsoft.com/office/drawing/2014/main" val="1907513868"/>
                  </a:ext>
                </a:extLst>
              </a:tr>
              <a:tr h="271501">
                <a:tc>
                  <a:txBody>
                    <a:bodyPr/>
                    <a:lstStyle/>
                    <a:p>
                      <a:pPr marL="342900" indent="-342900">
                        <a:buFont typeface="+mj-lt"/>
                        <a:buAutoNum type="arabicPeriod" startAt="5"/>
                      </a:pPr>
                      <a:r>
                        <a:rPr lang="en-GB" dirty="0">
                          <a:latin typeface="Arial" panose="020B0604020202020204" pitchFamily="34" charset="0"/>
                        </a:rPr>
                        <a:t>Uncertainty in appropriateness of including CheckMate 649 trial to estimate chemotherapy outcomes</a:t>
                      </a:r>
                    </a:p>
                  </a:txBody>
                  <a:tcPr anchor="ctr"/>
                </a:tc>
                <a:tc>
                  <a:txBody>
                    <a:bodyPr/>
                    <a:lstStyle/>
                    <a:p>
                      <a:pPr algn="ctr"/>
                      <a:r>
                        <a:rPr lang="en-GB" dirty="0">
                          <a:latin typeface="Arial" panose="020B0604020202020204" pitchFamily="34" charset="0"/>
                          <a:hlinkClick r:id="rId6" action="ppaction://hlinksldjump"/>
                        </a:rPr>
                        <a:t>21</a:t>
                      </a:r>
                      <a:r>
                        <a:rPr lang="en-GB" dirty="0">
                          <a:latin typeface="Arial" panose="020B0604020202020204" pitchFamily="34" charset="0"/>
                        </a:rPr>
                        <a:t>-</a:t>
                      </a:r>
                      <a:r>
                        <a:rPr lang="en-GB" dirty="0">
                          <a:latin typeface="Arial" panose="020B0604020202020204" pitchFamily="34" charset="0"/>
                          <a:hlinkClick r:id="rId7" action="ppaction://hlinksldjump"/>
                        </a:rPr>
                        <a:t>22</a:t>
                      </a:r>
                      <a:endParaRPr lang="en-GB" dirty="0">
                        <a:latin typeface="Arial" panose="020B0604020202020204" pitchFamily="34" charset="0"/>
                      </a:endParaRPr>
                    </a:p>
                  </a:txBody>
                  <a:tcPr anchor="ctr"/>
                </a:tc>
                <a:extLst>
                  <a:ext uri="{0D108BD9-81ED-4DB2-BD59-A6C34878D82A}">
                    <a16:rowId xmlns:a16="http://schemas.microsoft.com/office/drawing/2014/main" val="3252160011"/>
                  </a:ext>
                </a:extLst>
              </a:tr>
              <a:tr h="370840">
                <a:tc>
                  <a:txBody>
                    <a:bodyPr/>
                    <a:lstStyle/>
                    <a:p>
                      <a:pPr marL="342900" indent="-342900">
                        <a:buFont typeface="+mj-lt"/>
                        <a:buAutoNum type="arabicPeriod" startAt="6"/>
                      </a:pPr>
                      <a:r>
                        <a:rPr lang="en-GB" dirty="0">
                          <a:latin typeface="Arial" panose="020B0604020202020204" pitchFamily="34" charset="0"/>
                        </a:rPr>
                        <a:t>Appropriateness of assuming equal treatment effectiveness for zolbetuximab + chemotherapy and nivolumab + chemotherapy</a:t>
                      </a:r>
                    </a:p>
                  </a:txBody>
                  <a:tcPr anchor="ctr"/>
                </a:tc>
                <a:tc>
                  <a:txBody>
                    <a:bodyPr/>
                    <a:lstStyle/>
                    <a:p>
                      <a:pPr algn="ctr"/>
                      <a:r>
                        <a:rPr lang="en-GB" dirty="0">
                          <a:latin typeface="Arial" panose="020B0604020202020204" pitchFamily="34" charset="0"/>
                          <a:hlinkClick r:id="rId3" action="ppaction://hlinksldjump"/>
                        </a:rPr>
                        <a:t>14</a:t>
                      </a:r>
                      <a:r>
                        <a:rPr lang="en-GB" dirty="0">
                          <a:latin typeface="Arial" panose="020B0604020202020204" pitchFamily="34" charset="0"/>
                        </a:rPr>
                        <a:t> and </a:t>
                      </a:r>
                      <a:r>
                        <a:rPr lang="en-GB" dirty="0">
                          <a:latin typeface="Arial" panose="020B0604020202020204" pitchFamily="34" charset="0"/>
                          <a:hlinkClick r:id="rId8" action="ppaction://hlinksldjump"/>
                        </a:rPr>
                        <a:t>39</a:t>
                      </a:r>
                      <a:endParaRPr lang="en-GB" dirty="0">
                        <a:latin typeface="Arial" panose="020B0604020202020204" pitchFamily="34" charset="0"/>
                      </a:endParaRPr>
                    </a:p>
                  </a:txBody>
                  <a:tcPr anchor="ctr"/>
                </a:tc>
                <a:extLst>
                  <a:ext uri="{0D108BD9-81ED-4DB2-BD59-A6C34878D82A}">
                    <a16:rowId xmlns:a16="http://schemas.microsoft.com/office/drawing/2014/main" val="3993071413"/>
                  </a:ext>
                </a:extLst>
              </a:tr>
              <a:tr h="370840">
                <a:tc>
                  <a:txBody>
                    <a:bodyPr/>
                    <a:lstStyle/>
                    <a:p>
                      <a:pPr marL="342900" indent="-342900">
                        <a:buFont typeface="+mj-lt"/>
                        <a:buAutoNum type="arabicPeriod" startAt="7"/>
                      </a:pPr>
                      <a:r>
                        <a:rPr lang="en-GB" dirty="0">
                          <a:latin typeface="Arial" panose="020B0604020202020204" pitchFamily="34" charset="0"/>
                        </a:rPr>
                        <a:t>Extrapolation curves to estimate treatment effectiveness in PD-L1 CPS populations</a:t>
                      </a:r>
                    </a:p>
                  </a:txBody>
                  <a:tcPr anchor="ctr"/>
                </a:tc>
                <a:tc>
                  <a:txBody>
                    <a:bodyPr/>
                    <a:lstStyle/>
                    <a:p>
                      <a:pPr algn="ctr"/>
                      <a:r>
                        <a:rPr lang="en-GB" dirty="0">
                          <a:latin typeface="Arial" panose="020B0604020202020204" pitchFamily="34" charset="0"/>
                          <a:hlinkClick r:id="rId9" action="ppaction://hlinksldjump"/>
                        </a:rPr>
                        <a:t>22</a:t>
                      </a:r>
                      <a:endParaRPr lang="en-GB" dirty="0">
                        <a:latin typeface="Arial" panose="020B0604020202020204" pitchFamily="34" charset="0"/>
                      </a:endParaRPr>
                    </a:p>
                  </a:txBody>
                  <a:tcPr anchor="ctr"/>
                </a:tc>
                <a:extLst>
                  <a:ext uri="{0D108BD9-81ED-4DB2-BD59-A6C34878D82A}">
                    <a16:rowId xmlns:a16="http://schemas.microsoft.com/office/drawing/2014/main" val="586058316"/>
                  </a:ext>
                </a:extLst>
              </a:tr>
              <a:tr h="370840">
                <a:tc>
                  <a:txBody>
                    <a:bodyPr/>
                    <a:lstStyle/>
                    <a:p>
                      <a:pPr marL="342900" indent="-342900">
                        <a:buFont typeface="+mj-lt"/>
                        <a:buAutoNum type="arabicPeriod" startAt="8"/>
                      </a:pPr>
                      <a:r>
                        <a:rPr lang="en-GB" dirty="0">
                          <a:latin typeface="Arial" panose="020B0604020202020204" pitchFamily="34" charset="0"/>
                        </a:rPr>
                        <a:t>Uncertainty regarding existence and onset of treatment effectiveness waning</a:t>
                      </a:r>
                    </a:p>
                  </a:txBody>
                  <a:tcPr anchor="ctr"/>
                </a:tc>
                <a:tc>
                  <a:txBody>
                    <a:bodyPr/>
                    <a:lstStyle/>
                    <a:p>
                      <a:pPr algn="ctr"/>
                      <a:r>
                        <a:rPr lang="en-GB" dirty="0">
                          <a:latin typeface="Arial" panose="020B0604020202020204" pitchFamily="34" charset="0"/>
                          <a:hlinkClick r:id="rId10" action="ppaction://hlinksldjump"/>
                        </a:rPr>
                        <a:t>23</a:t>
                      </a:r>
                      <a:r>
                        <a:rPr lang="en-GB" dirty="0">
                          <a:latin typeface="Arial" panose="020B0604020202020204" pitchFamily="34" charset="0"/>
                        </a:rPr>
                        <a:t>-</a:t>
                      </a:r>
                      <a:r>
                        <a:rPr lang="en-GB" dirty="0">
                          <a:latin typeface="Arial" panose="020B0604020202020204" pitchFamily="34" charset="0"/>
                          <a:hlinkClick r:id="rId11" action="ppaction://hlinksldjump"/>
                        </a:rPr>
                        <a:t>24</a:t>
                      </a:r>
                      <a:endParaRPr lang="en-GB" dirty="0">
                        <a:latin typeface="Arial" panose="020B0604020202020204" pitchFamily="34" charset="0"/>
                      </a:endParaRPr>
                    </a:p>
                  </a:txBody>
                  <a:tcPr anchor="ctr"/>
                </a:tc>
                <a:extLst>
                  <a:ext uri="{0D108BD9-81ED-4DB2-BD59-A6C34878D82A}">
                    <a16:rowId xmlns:a16="http://schemas.microsoft.com/office/drawing/2014/main" val="2676560043"/>
                  </a:ext>
                </a:extLst>
              </a:tr>
              <a:tr h="370840">
                <a:tc>
                  <a:txBody>
                    <a:bodyPr/>
                    <a:lstStyle/>
                    <a:p>
                      <a:pPr marL="342900" indent="-342900">
                        <a:buFont typeface="+mj-lt"/>
                        <a:buAutoNum type="arabicPeriod" startAt="9"/>
                      </a:pPr>
                      <a:r>
                        <a:rPr lang="en-GB" dirty="0">
                          <a:latin typeface="Arial" panose="020B0604020202020204" pitchFamily="34" charset="0"/>
                        </a:rPr>
                        <a:t>Uncertainty on utility values</a:t>
                      </a:r>
                    </a:p>
                  </a:txBody>
                  <a:tcPr anchor="ctr"/>
                </a:tc>
                <a:tc>
                  <a:txBody>
                    <a:bodyPr/>
                    <a:lstStyle/>
                    <a:p>
                      <a:pPr algn="ctr"/>
                      <a:r>
                        <a:rPr lang="en-GB" dirty="0">
                          <a:latin typeface="Arial" panose="020B0604020202020204" pitchFamily="34" charset="0"/>
                          <a:hlinkClick r:id="rId12" action="ppaction://hlinksldjump"/>
                        </a:rPr>
                        <a:t>43</a:t>
                      </a:r>
                      <a:endParaRPr lang="en-GB" dirty="0">
                        <a:latin typeface="Arial" panose="020B0604020202020204" pitchFamily="34" charset="0"/>
                      </a:endParaRPr>
                    </a:p>
                  </a:txBody>
                  <a:tcPr anchor="ctr"/>
                </a:tc>
                <a:extLst>
                  <a:ext uri="{0D108BD9-81ED-4DB2-BD59-A6C34878D82A}">
                    <a16:rowId xmlns:a16="http://schemas.microsoft.com/office/drawing/2014/main" val="4105508497"/>
                  </a:ext>
                </a:extLst>
              </a:tr>
              <a:tr h="370840">
                <a:tc>
                  <a:txBody>
                    <a:bodyPr/>
                    <a:lstStyle/>
                    <a:p>
                      <a:pPr marL="342900" indent="-342900">
                        <a:buFont typeface="+mj-lt"/>
                        <a:buAutoNum type="arabicPeriod" startAt="10"/>
                      </a:pPr>
                      <a:r>
                        <a:rPr lang="en-GB" dirty="0">
                          <a:latin typeface="Arial" panose="020B0604020202020204" pitchFamily="34" charset="0"/>
                        </a:rPr>
                        <a:t>Post-progression treatments not representative of UK clinical practice</a:t>
                      </a:r>
                    </a:p>
                  </a:txBody>
                  <a:tcPr anchor="ctr"/>
                </a:tc>
                <a:tc>
                  <a:txBody>
                    <a:bodyPr/>
                    <a:lstStyle/>
                    <a:p>
                      <a:pPr algn="ctr"/>
                      <a:r>
                        <a:rPr lang="en-GB" dirty="0">
                          <a:latin typeface="Arial" panose="020B0604020202020204" pitchFamily="34" charset="0"/>
                          <a:hlinkClick r:id="rId13" action="ppaction://hlinksldjump"/>
                        </a:rPr>
                        <a:t>44</a:t>
                      </a:r>
                      <a:endParaRPr lang="en-GB" dirty="0">
                        <a:latin typeface="Arial" panose="020B0604020202020204" pitchFamily="34" charset="0"/>
                      </a:endParaRPr>
                    </a:p>
                  </a:txBody>
                  <a:tcPr anchor="ctr"/>
                </a:tc>
                <a:extLst>
                  <a:ext uri="{0D108BD9-81ED-4DB2-BD59-A6C34878D82A}">
                    <a16:rowId xmlns:a16="http://schemas.microsoft.com/office/drawing/2014/main" val="1363427083"/>
                  </a:ext>
                </a:extLst>
              </a:tr>
            </a:tbl>
          </a:graphicData>
        </a:graphic>
      </p:graphicFrame>
      <p:sp>
        <p:nvSpPr>
          <p:cNvPr id="2" name="Text Placeholder 4">
            <a:extLst>
              <a:ext uri="{FF2B5EF4-FFF2-40B4-BE49-F238E27FC236}">
                <a16:creationId xmlns:a16="http://schemas.microsoft.com/office/drawing/2014/main" id="{91AA06E3-8A95-CB73-B8A3-8D6C7BA6DD41}"/>
              </a:ext>
            </a:extLst>
          </p:cNvPr>
          <p:cNvSpPr txBox="1">
            <a:spLocks/>
          </p:cNvSpPr>
          <p:nvPr/>
        </p:nvSpPr>
        <p:spPr>
          <a:xfrm>
            <a:off x="1006642" y="6437005"/>
            <a:ext cx="10916183" cy="365125"/>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CPS: combined positive score; ICER: incremental cost-effectiveness ratio; ITC: indirect treatment comparison; PD-L1: Programmed Cell Death Ligand 1</a:t>
            </a:r>
          </a:p>
        </p:txBody>
      </p:sp>
      <p:sp>
        <p:nvSpPr>
          <p:cNvPr id="4" name="Rectangle 3">
            <a:extLst>
              <a:ext uri="{FF2B5EF4-FFF2-40B4-BE49-F238E27FC236}">
                <a16:creationId xmlns:a16="http://schemas.microsoft.com/office/drawing/2014/main" id="{08A7985E-51BE-9500-8F5B-154957C92D7C}"/>
              </a:ext>
            </a:extLst>
          </p:cNvPr>
          <p:cNvSpPr/>
          <p:nvPr/>
        </p:nvSpPr>
        <p:spPr>
          <a:xfrm>
            <a:off x="518048" y="2971800"/>
            <a:ext cx="11148135" cy="1666875"/>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66E21501-F9D1-A1C6-FF33-DC0E252D9C7C}"/>
              </a:ext>
            </a:extLst>
          </p:cNvPr>
          <p:cNvSpPr txBox="1"/>
          <p:nvPr/>
        </p:nvSpPr>
        <p:spPr>
          <a:xfrm>
            <a:off x="1225717" y="5816993"/>
            <a:ext cx="2512226" cy="369332"/>
          </a:xfrm>
          <a:prstGeom prst="rect">
            <a:avLst/>
          </a:prstGeom>
          <a:noFill/>
        </p:spPr>
        <p:txBody>
          <a:bodyPr wrap="none" rtlCol="0">
            <a:spAutoFit/>
          </a:bodyPr>
          <a:lstStyle/>
          <a:p>
            <a:r>
              <a:rPr lang="en-GB" dirty="0"/>
              <a:t>= Largest ICER impact</a:t>
            </a:r>
          </a:p>
        </p:txBody>
      </p:sp>
      <p:sp>
        <p:nvSpPr>
          <p:cNvPr id="7" name="Rectangle 6">
            <a:extLst>
              <a:ext uri="{FF2B5EF4-FFF2-40B4-BE49-F238E27FC236}">
                <a16:creationId xmlns:a16="http://schemas.microsoft.com/office/drawing/2014/main" id="{B1FF11FF-54B2-0D89-3D8D-09550744072A}"/>
              </a:ext>
            </a:extLst>
          </p:cNvPr>
          <p:cNvSpPr/>
          <p:nvPr/>
        </p:nvSpPr>
        <p:spPr>
          <a:xfrm>
            <a:off x="518048" y="5816993"/>
            <a:ext cx="707669" cy="365125"/>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11853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a:extLst>
              <a:ext uri="{FF2B5EF4-FFF2-40B4-BE49-F238E27FC236}">
                <a16:creationId xmlns:a16="http://schemas.microsoft.com/office/drawing/2014/main" id="{6E4B04F4-38E7-B0BE-36A2-553F8C5AF5E2}"/>
              </a:ext>
            </a:extLst>
          </p:cNvPr>
          <p:cNvSpPr>
            <a:spLocks noGrp="1"/>
          </p:cNvSpPr>
          <p:nvPr>
            <p:ph type="title"/>
          </p:nvPr>
        </p:nvSpPr>
        <p:spPr>
          <a:xfrm>
            <a:off x="454327" y="249047"/>
            <a:ext cx="11250785" cy="592817"/>
          </a:xfrm>
        </p:spPr>
        <p:txBody>
          <a:bodyPr>
            <a:normAutofit/>
          </a:bodyPr>
          <a:lstStyle/>
          <a:p>
            <a:r>
              <a:rPr lang="en-GB" dirty="0"/>
              <a:t>Committee preferred assumptions </a:t>
            </a:r>
          </a:p>
        </p:txBody>
      </p:sp>
      <p:graphicFrame>
        <p:nvGraphicFramePr>
          <p:cNvPr id="6" name="Table 7" descr="Relevant recent technology appraisals published and their recommendations">
            <a:extLst>
              <a:ext uri="{FF2B5EF4-FFF2-40B4-BE49-F238E27FC236}">
                <a16:creationId xmlns:a16="http://schemas.microsoft.com/office/drawing/2014/main" id="{5DCE0427-4B75-4417-8EC7-C7A142F183B2}"/>
              </a:ext>
            </a:extLst>
          </p:cNvPr>
          <p:cNvGraphicFramePr>
            <a:graphicFrameLocks noGrp="1"/>
          </p:cNvGraphicFramePr>
          <p:nvPr>
            <p:extLst>
              <p:ext uri="{D42A27DB-BD31-4B8C-83A1-F6EECF244321}">
                <p14:modId xmlns:p14="http://schemas.microsoft.com/office/powerpoint/2010/main" val="1703436382"/>
              </p:ext>
            </p:extLst>
          </p:nvPr>
        </p:nvGraphicFramePr>
        <p:xfrm>
          <a:off x="607606" y="1018522"/>
          <a:ext cx="10944225" cy="4861560"/>
        </p:xfrm>
        <a:graphic>
          <a:graphicData uri="http://schemas.openxmlformats.org/drawingml/2006/table">
            <a:tbl>
              <a:tblPr bandRow="1">
                <a:tableStyleId>{5C22544A-7EE6-4342-B048-85BDC9FD1C3A}</a:tableStyleId>
              </a:tblPr>
              <a:tblGrid>
                <a:gridCol w="2078444">
                  <a:extLst>
                    <a:ext uri="{9D8B030D-6E8A-4147-A177-3AD203B41FA5}">
                      <a16:colId xmlns:a16="http://schemas.microsoft.com/office/drawing/2014/main" val="1941807023"/>
                    </a:ext>
                  </a:extLst>
                </a:gridCol>
                <a:gridCol w="8865781">
                  <a:extLst>
                    <a:ext uri="{9D8B030D-6E8A-4147-A177-3AD203B41FA5}">
                      <a16:colId xmlns:a16="http://schemas.microsoft.com/office/drawing/2014/main" val="1663811082"/>
                    </a:ext>
                  </a:extLst>
                </a:gridCol>
              </a:tblGrid>
              <a:tr h="370840">
                <a:tc>
                  <a:txBody>
                    <a:bodyPr/>
                    <a:lstStyle/>
                    <a:p>
                      <a:pPr algn="ctr"/>
                      <a:r>
                        <a:rPr lang="en-GB" sz="1800" i="0" dirty="0">
                          <a:solidFill>
                            <a:schemeClr val="bg1"/>
                          </a:solidFill>
                          <a:latin typeface="Arial" panose="020B0604020202020204" pitchFamily="34" charset="0"/>
                        </a:rPr>
                        <a:t>Decision problem</a:t>
                      </a:r>
                    </a:p>
                  </a:txBody>
                  <a:tcPr>
                    <a:solidFill>
                      <a:schemeClr val="accent1"/>
                    </a:solidFill>
                  </a:tcPr>
                </a:tc>
                <a:tc>
                  <a:txBody>
                    <a:bodyPr/>
                    <a:lstStyle/>
                    <a:p>
                      <a:pPr marL="285750" indent="-285750">
                        <a:buFont typeface="Arial" panose="020B0604020202020204" pitchFamily="34" charset="0"/>
                        <a:buChar char="•"/>
                      </a:pPr>
                      <a:r>
                        <a:rPr lang="en-GB" sz="1800" i="0" dirty="0">
                          <a:latin typeface="Arial" panose="020B0604020202020204" pitchFamily="34" charset="0"/>
                        </a:rPr>
                        <a:t>Is pembrolizumab + chemotherapy a relevant comparator to include?</a:t>
                      </a:r>
                    </a:p>
                    <a:p>
                      <a:pPr marL="285750" indent="-285750">
                        <a:buFont typeface="Arial" panose="020B0604020202020204" pitchFamily="34" charset="0"/>
                        <a:buChar char="•"/>
                      </a:pPr>
                      <a:r>
                        <a:rPr lang="en-GB" dirty="0">
                          <a:solidFill>
                            <a:schemeClr val="tx1"/>
                          </a:solidFill>
                          <a:latin typeface="Arial" panose="020B0604020202020204" pitchFamily="34" charset="0"/>
                        </a:rPr>
                        <a:t>Is the comparison with nivolumab adequate to compare zolbetuximab with a</a:t>
                      </a:r>
                      <a:r>
                        <a:rPr lang="en-GB" dirty="0">
                          <a:solidFill>
                            <a:srgbClr val="FF0000"/>
                          </a:solidFill>
                          <a:latin typeface="Arial" panose="020B0604020202020204" pitchFamily="34" charset="0"/>
                        </a:rPr>
                        <a:t> </a:t>
                      </a:r>
                      <a:r>
                        <a:rPr lang="en-GB" dirty="0">
                          <a:solidFill>
                            <a:schemeClr val="tx1"/>
                          </a:solidFill>
                          <a:latin typeface="Arial" panose="020B0604020202020204" pitchFamily="34" charset="0"/>
                        </a:rPr>
                        <a:t>different PD-1 inhibitor in tumours expressing PD-L1?</a:t>
                      </a:r>
                      <a:endParaRPr lang="en-GB" sz="1800" i="0" dirty="0">
                        <a:latin typeface="Arial" panose="020B0604020202020204" pitchFamily="34" charset="0"/>
                      </a:endParaRPr>
                    </a:p>
                  </a:txBody>
                  <a:tcPr/>
                </a:tc>
                <a:extLst>
                  <a:ext uri="{0D108BD9-81ED-4DB2-BD59-A6C34878D82A}">
                    <a16:rowId xmlns:a16="http://schemas.microsoft.com/office/drawing/2014/main" val="807853406"/>
                  </a:ext>
                </a:extLst>
              </a:tr>
              <a:tr h="370840">
                <a:tc>
                  <a:txBody>
                    <a:bodyPr/>
                    <a:lstStyle/>
                    <a:p>
                      <a:pPr algn="ctr"/>
                      <a:r>
                        <a:rPr lang="en-GB" sz="1800" i="0" dirty="0">
                          <a:solidFill>
                            <a:schemeClr val="bg1"/>
                          </a:solidFill>
                          <a:latin typeface="Arial" panose="020B0604020202020204" pitchFamily="34" charset="0"/>
                        </a:rPr>
                        <a:t>Clinical effectiveness data</a:t>
                      </a:r>
                    </a:p>
                  </a:txBody>
                  <a:tcPr>
                    <a:solidFill>
                      <a:schemeClr val="accent1"/>
                    </a:solidFill>
                  </a:tcPr>
                </a:tc>
                <a:tc>
                  <a:txBody>
                    <a:bodyPr/>
                    <a:lstStyle/>
                    <a:p>
                      <a:pPr marL="0" indent="0">
                        <a:buFont typeface="Arial" panose="020B0604020202020204" pitchFamily="34" charset="0"/>
                        <a:buNone/>
                      </a:pPr>
                      <a:r>
                        <a:rPr lang="en-GB" sz="1800" i="0" dirty="0">
                          <a:latin typeface="Arial" panose="020B0604020202020204" pitchFamily="34" charset="0"/>
                        </a:rPr>
                        <a:t>Is the level of heterogeneity in the indirect treatment comparison acceptable?</a:t>
                      </a:r>
                    </a:p>
                  </a:txBody>
                  <a:tcPr/>
                </a:tc>
                <a:extLst>
                  <a:ext uri="{0D108BD9-81ED-4DB2-BD59-A6C34878D82A}">
                    <a16:rowId xmlns:a16="http://schemas.microsoft.com/office/drawing/2014/main" val="3160793495"/>
                  </a:ext>
                </a:extLst>
              </a:tr>
              <a:tr h="370840">
                <a:tc>
                  <a:txBody>
                    <a:bodyPr/>
                    <a:lstStyle/>
                    <a:p>
                      <a:pPr marL="0" algn="ctr" defTabSz="914400" rtl="0" eaLnBrk="1" latinLnBrk="0" hangingPunct="1"/>
                      <a:r>
                        <a:rPr lang="en-GB" sz="1800" i="0" kern="1200" dirty="0">
                          <a:solidFill>
                            <a:schemeClr val="bg1"/>
                          </a:solidFill>
                          <a:latin typeface="Arial" panose="020B0604020202020204" pitchFamily="34" charset="0"/>
                          <a:ea typeface="+mn-ea"/>
                          <a:cs typeface="+mn-cs"/>
                        </a:rPr>
                        <a:t>Cost-effectiveness data</a:t>
                      </a:r>
                    </a:p>
                  </a:txBody>
                  <a:tcPr>
                    <a:solidFill>
                      <a:schemeClr val="accent1"/>
                    </a:solidFill>
                  </a:tcPr>
                </a:tc>
                <a:tc>
                  <a:txBody>
                    <a:bodyPr/>
                    <a:lstStyle/>
                    <a:p>
                      <a:pPr marL="285750" indent="-285750">
                        <a:buFont typeface="Arial" panose="020B0604020202020204" pitchFamily="34" charset="0"/>
                        <a:buChar char="•"/>
                      </a:pPr>
                      <a:r>
                        <a:rPr lang="en-GB" sz="1800" i="0" dirty="0">
                          <a:latin typeface="Arial" panose="020B0604020202020204" pitchFamily="34" charset="0"/>
                        </a:rPr>
                        <a:t>Are the populations used in the primary and secondary analyses acceptable?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i="0" dirty="0">
                          <a:latin typeface="Arial" panose="020B0604020202020204" pitchFamily="34" charset="0"/>
                        </a:rPr>
                        <a:t>Should data from CheckMate 649 be included with SPOTLIGHT and GLOW to estimate chemotherapy outcomes? Is the pooling method acceptable?</a:t>
                      </a:r>
                    </a:p>
                  </a:txBody>
                  <a:tcPr/>
                </a:tc>
                <a:extLst>
                  <a:ext uri="{0D108BD9-81ED-4DB2-BD59-A6C34878D82A}">
                    <a16:rowId xmlns:a16="http://schemas.microsoft.com/office/drawing/2014/main" val="1073551877"/>
                  </a:ext>
                </a:extLst>
              </a:tr>
              <a:tr h="370840">
                <a:tc>
                  <a:txBody>
                    <a:bodyPr/>
                    <a:lstStyle/>
                    <a:p>
                      <a:pPr marL="0" algn="ctr" defTabSz="914400" rtl="0" eaLnBrk="1" latinLnBrk="0" hangingPunct="1"/>
                      <a:r>
                        <a:rPr lang="en-GB" sz="1800" i="0" kern="1200" dirty="0">
                          <a:solidFill>
                            <a:schemeClr val="bg1"/>
                          </a:solidFill>
                          <a:latin typeface="Arial" panose="020B0604020202020204" pitchFamily="34" charset="0"/>
                          <a:ea typeface="+mn-ea"/>
                          <a:cs typeface="+mn-cs"/>
                        </a:rPr>
                        <a:t>Survival curves </a:t>
                      </a:r>
                    </a:p>
                  </a:txBody>
                  <a:tcPr>
                    <a:solidFill>
                      <a:schemeClr val="accent1"/>
                    </a:solidFill>
                  </a:tcPr>
                </a:tc>
                <a:tc>
                  <a:txBody>
                    <a:bodyPr/>
                    <a:lstStyle/>
                    <a:p>
                      <a:pPr marL="0" indent="0">
                        <a:buFont typeface="Arial" panose="020B0604020202020204" pitchFamily="34" charset="0"/>
                        <a:buNone/>
                      </a:pPr>
                      <a:r>
                        <a:rPr lang="en-GB" sz="1800" i="0" dirty="0">
                          <a:latin typeface="Arial" panose="020B0604020202020204" pitchFamily="34" charset="0"/>
                        </a:rPr>
                        <a:t>Are parametric or non-parametric survival curves appropriate to estimate overall survival and progression-free survival extrapolation? </a:t>
                      </a:r>
                    </a:p>
                  </a:txBody>
                  <a:tcPr/>
                </a:tc>
                <a:extLst>
                  <a:ext uri="{0D108BD9-81ED-4DB2-BD59-A6C34878D82A}">
                    <a16:rowId xmlns:a16="http://schemas.microsoft.com/office/drawing/2014/main" val="3073891558"/>
                  </a:ext>
                </a:extLst>
              </a:tr>
              <a:tr h="0">
                <a:tc>
                  <a:txBody>
                    <a:bodyPr/>
                    <a:lstStyle/>
                    <a:p>
                      <a:pPr marL="0" algn="ctr" defTabSz="914400" rtl="0" eaLnBrk="1" latinLnBrk="0" hangingPunct="1"/>
                      <a:r>
                        <a:rPr lang="en-GB" sz="1800" i="0" kern="1200" dirty="0">
                          <a:solidFill>
                            <a:schemeClr val="bg1"/>
                          </a:solidFill>
                          <a:latin typeface="Arial" panose="020B0604020202020204" pitchFamily="34" charset="0"/>
                          <a:ea typeface="+mn-ea"/>
                          <a:cs typeface="+mn-cs"/>
                        </a:rPr>
                        <a:t>Treatment effect waning</a:t>
                      </a:r>
                    </a:p>
                  </a:txBody>
                  <a:tcPr>
                    <a:solidFill>
                      <a:schemeClr val="accent1"/>
                    </a:solidFill>
                  </a:tcPr>
                </a:tc>
                <a:tc>
                  <a:txBody>
                    <a:bodyPr/>
                    <a:lstStyle/>
                    <a:p>
                      <a:r>
                        <a:rPr lang="en-GB" sz="1800" i="0" dirty="0">
                          <a:latin typeface="Arial" panose="020B0604020202020204" pitchFamily="34" charset="0"/>
                        </a:rPr>
                        <a:t>Is it appropriate to include treatment-effect waning for zolbetuximab + chemotherapy? If so, after how many years?</a:t>
                      </a:r>
                    </a:p>
                  </a:txBody>
                  <a:tcPr/>
                </a:tc>
                <a:extLst>
                  <a:ext uri="{0D108BD9-81ED-4DB2-BD59-A6C34878D82A}">
                    <a16:rowId xmlns:a16="http://schemas.microsoft.com/office/drawing/2014/main" val="3048972417"/>
                  </a:ext>
                </a:extLst>
              </a:tr>
              <a:tr h="370840">
                <a:tc>
                  <a:txBody>
                    <a:bodyPr/>
                    <a:lstStyle/>
                    <a:p>
                      <a:pPr marL="0" algn="ctr" defTabSz="914400" rtl="0" eaLnBrk="1" latinLnBrk="0" hangingPunct="1"/>
                      <a:r>
                        <a:rPr lang="en-GB" sz="1800" i="0" kern="1200" dirty="0">
                          <a:solidFill>
                            <a:schemeClr val="bg1"/>
                          </a:solidFill>
                          <a:latin typeface="Arial" panose="020B0604020202020204" pitchFamily="34" charset="0"/>
                          <a:ea typeface="+mn-ea"/>
                          <a:cs typeface="+mn-cs"/>
                        </a:rPr>
                        <a:t>Severity modifier</a:t>
                      </a:r>
                    </a:p>
                  </a:txBody>
                  <a:tcPr>
                    <a:solidFill>
                      <a:schemeClr val="accent1"/>
                    </a:solidFill>
                  </a:tcPr>
                </a:tc>
                <a:tc>
                  <a:txBody>
                    <a:bodyPr/>
                    <a:lstStyle/>
                    <a:p>
                      <a:r>
                        <a:rPr lang="en-GB" sz="1800" i="0" dirty="0">
                          <a:latin typeface="Arial" panose="020B0604020202020204" pitchFamily="34" charset="0"/>
                        </a:rPr>
                        <a:t>Is a QALY weighting of 1.2 appropriate to apply to the results?</a:t>
                      </a:r>
                    </a:p>
                  </a:txBody>
                  <a:tcPr/>
                </a:tc>
                <a:extLst>
                  <a:ext uri="{0D108BD9-81ED-4DB2-BD59-A6C34878D82A}">
                    <a16:rowId xmlns:a16="http://schemas.microsoft.com/office/drawing/2014/main" val="1677569708"/>
                  </a:ext>
                </a:extLst>
              </a:tr>
              <a:tr h="370840">
                <a:tc>
                  <a:txBody>
                    <a:bodyPr/>
                    <a:lstStyle/>
                    <a:p>
                      <a:pPr marL="0" algn="ctr" defTabSz="914400" rtl="0" eaLnBrk="1" latinLnBrk="0" hangingPunct="1"/>
                      <a:r>
                        <a:rPr lang="en-GB" sz="1800" i="0" kern="1200" dirty="0">
                          <a:solidFill>
                            <a:schemeClr val="bg1"/>
                          </a:solidFill>
                          <a:latin typeface="Arial" panose="020B0604020202020204" pitchFamily="34" charset="0"/>
                          <a:ea typeface="+mn-ea"/>
                          <a:cs typeface="+mn-cs"/>
                        </a:rPr>
                        <a:t>ICER</a:t>
                      </a:r>
                    </a:p>
                  </a:txBody>
                  <a:tcPr>
                    <a:solidFill>
                      <a:schemeClr val="accent1"/>
                    </a:solidFill>
                  </a:tcPr>
                </a:tc>
                <a:tc>
                  <a:txBody>
                    <a:bodyPr/>
                    <a:lstStyle/>
                    <a:p>
                      <a:r>
                        <a:rPr lang="en-GB" sz="1800" i="0" dirty="0">
                          <a:latin typeface="Arial" panose="020B0604020202020204" pitchFamily="34" charset="0"/>
                        </a:rPr>
                        <a:t>What is the committee’s preferred ICER threshold?</a:t>
                      </a:r>
                    </a:p>
                  </a:txBody>
                  <a:tcPr/>
                </a:tc>
                <a:extLst>
                  <a:ext uri="{0D108BD9-81ED-4DB2-BD59-A6C34878D82A}">
                    <a16:rowId xmlns:a16="http://schemas.microsoft.com/office/drawing/2014/main" val="3449471825"/>
                  </a:ext>
                </a:extLst>
              </a:tr>
              <a:tr h="370840">
                <a:tc>
                  <a:txBody>
                    <a:bodyPr/>
                    <a:lstStyle/>
                    <a:p>
                      <a:pPr marL="0" algn="ctr" defTabSz="914400" rtl="0" eaLnBrk="1" latinLnBrk="0" hangingPunct="1"/>
                      <a:r>
                        <a:rPr lang="en-GB" sz="1800" i="0" kern="1200" dirty="0">
                          <a:solidFill>
                            <a:schemeClr val="bg1"/>
                          </a:solidFill>
                          <a:latin typeface="Arial" panose="020B0604020202020204" pitchFamily="34" charset="0"/>
                          <a:ea typeface="+mn-ea"/>
                          <a:cs typeface="+mn-cs"/>
                        </a:rPr>
                        <a:t>Uncertainties</a:t>
                      </a:r>
                    </a:p>
                  </a:txBody>
                  <a:tcPr>
                    <a:solidFill>
                      <a:schemeClr val="accent1"/>
                    </a:solidFill>
                  </a:tcPr>
                </a:tc>
                <a:tc>
                  <a:txBody>
                    <a:bodyPr/>
                    <a:lstStyle/>
                    <a:p>
                      <a:r>
                        <a:rPr lang="en-GB" sz="1800" i="0" dirty="0">
                          <a:latin typeface="Arial" panose="020B0604020202020204" pitchFamily="34" charset="0"/>
                        </a:rPr>
                        <a:t>What are the remaining uncertainties?</a:t>
                      </a:r>
                    </a:p>
                  </a:txBody>
                  <a:tcPr/>
                </a:tc>
                <a:extLst>
                  <a:ext uri="{0D108BD9-81ED-4DB2-BD59-A6C34878D82A}">
                    <a16:rowId xmlns:a16="http://schemas.microsoft.com/office/drawing/2014/main" val="3423530104"/>
                  </a:ext>
                </a:extLst>
              </a:tr>
            </a:tbl>
          </a:graphicData>
        </a:graphic>
      </p:graphicFrame>
      <p:sp>
        <p:nvSpPr>
          <p:cNvPr id="2" name="Text Placeholder 4">
            <a:extLst>
              <a:ext uri="{FF2B5EF4-FFF2-40B4-BE49-F238E27FC236}">
                <a16:creationId xmlns:a16="http://schemas.microsoft.com/office/drawing/2014/main" id="{3DE0AA2A-E837-72E3-0AF2-6AC49D236C03}"/>
              </a:ext>
            </a:extLst>
          </p:cNvPr>
          <p:cNvSpPr txBox="1">
            <a:spLocks/>
          </p:cNvSpPr>
          <p:nvPr/>
        </p:nvSpPr>
        <p:spPr>
          <a:xfrm>
            <a:off x="1370324" y="6437005"/>
            <a:ext cx="8979021" cy="36512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ICER: incremental cost-effectiveness ratio; QALY: quality-adjusted life-years</a:t>
            </a:r>
          </a:p>
        </p:txBody>
      </p:sp>
    </p:spTree>
    <p:extLst>
      <p:ext uri="{BB962C8B-B14F-4D97-AF65-F5344CB8AC3E}">
        <p14:creationId xmlns:p14="http://schemas.microsoft.com/office/powerpoint/2010/main" val="26218242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uide with 'background' selected">
            <a:extLst>
              <a:ext uri="{FF2B5EF4-FFF2-40B4-BE49-F238E27FC236}">
                <a16:creationId xmlns:a16="http://schemas.microsoft.com/office/drawing/2014/main" id="{68668C8B-7565-C54D-A8DC-3F548530DD8C}"/>
              </a:ext>
            </a:extLst>
          </p:cNvPr>
          <p:cNvSpPr txBox="1">
            <a:spLocks/>
          </p:cNvSpPr>
          <p:nvPr/>
        </p:nvSpPr>
        <p:spPr>
          <a:xfrm>
            <a:off x="724988" y="2631639"/>
            <a:ext cx="10026139" cy="79736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bg1"/>
                </a:solidFill>
                <a:latin typeface="Arial" panose="020B0604020202020204" pitchFamily="34" charset="0"/>
                <a:ea typeface="Arial" panose="02000503000000020004" pitchFamily="2" charset="0"/>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buSzPts val="2400"/>
            </a:pPr>
            <a:r>
              <a:rPr lang="en-GB" sz="6000" dirty="0">
                <a:solidFill>
                  <a:srgbClr val="FF40FF"/>
                </a:solidFill>
              </a:rPr>
              <a:t> </a:t>
            </a:r>
            <a:r>
              <a:rPr lang="en-GB" sz="6000" b="1" dirty="0"/>
              <a:t>Supplementary appendix</a:t>
            </a:r>
          </a:p>
          <a:p>
            <a:endParaRPr lang="en-GB" sz="2800" dirty="0"/>
          </a:p>
        </p:txBody>
      </p:sp>
    </p:spTree>
    <p:extLst>
      <p:ext uri="{BB962C8B-B14F-4D97-AF65-F5344CB8AC3E}">
        <p14:creationId xmlns:p14="http://schemas.microsoft.com/office/powerpoint/2010/main" val="7264428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a:extLst>
              <a:ext uri="{FF2B5EF4-FFF2-40B4-BE49-F238E27FC236}">
                <a16:creationId xmlns:a16="http://schemas.microsoft.com/office/drawing/2014/main" id="{6E4B04F4-38E7-B0BE-36A2-553F8C5AF5E2}"/>
              </a:ext>
            </a:extLst>
          </p:cNvPr>
          <p:cNvSpPr>
            <a:spLocks noGrp="1"/>
          </p:cNvSpPr>
          <p:nvPr>
            <p:ph type="title"/>
          </p:nvPr>
        </p:nvSpPr>
        <p:spPr/>
        <p:txBody>
          <a:bodyPr>
            <a:normAutofit fontScale="90000"/>
          </a:bodyPr>
          <a:lstStyle/>
          <a:p>
            <a:r>
              <a:rPr lang="en-GB" dirty="0"/>
              <a:t>Recent NICE appraisals for untreated gastric and gastro-oesophageal junction adenocarcinoma</a:t>
            </a:r>
          </a:p>
        </p:txBody>
      </p:sp>
      <p:sp>
        <p:nvSpPr>
          <p:cNvPr id="25" name="Text Placeholder 24">
            <a:extLst>
              <a:ext uri="{FF2B5EF4-FFF2-40B4-BE49-F238E27FC236}">
                <a16:creationId xmlns:a16="http://schemas.microsoft.com/office/drawing/2014/main" id="{0A7CD6C9-BCE2-1F1B-F3E0-66FA8C29A380}"/>
              </a:ext>
            </a:extLst>
          </p:cNvPr>
          <p:cNvSpPr>
            <a:spLocks noGrp="1"/>
          </p:cNvSpPr>
          <p:nvPr>
            <p:ph type="body" sz="quarter" idx="13"/>
          </p:nvPr>
        </p:nvSpPr>
        <p:spPr/>
        <p:txBody>
          <a:bodyPr/>
          <a:lstStyle/>
          <a:p>
            <a:endParaRPr lang="en-GB" dirty="0"/>
          </a:p>
        </p:txBody>
      </p:sp>
      <p:graphicFrame>
        <p:nvGraphicFramePr>
          <p:cNvPr id="6" name="Table 7" descr="Relevant recent technology appraisals published and their recommendations">
            <a:extLst>
              <a:ext uri="{FF2B5EF4-FFF2-40B4-BE49-F238E27FC236}">
                <a16:creationId xmlns:a16="http://schemas.microsoft.com/office/drawing/2014/main" id="{5DCE0427-4B75-4417-8EC7-C7A142F183B2}"/>
              </a:ext>
            </a:extLst>
          </p:cNvPr>
          <p:cNvGraphicFramePr>
            <a:graphicFrameLocks noGrp="1"/>
          </p:cNvGraphicFramePr>
          <p:nvPr>
            <p:extLst>
              <p:ext uri="{D42A27DB-BD31-4B8C-83A1-F6EECF244321}">
                <p14:modId xmlns:p14="http://schemas.microsoft.com/office/powerpoint/2010/main" val="2218366908"/>
              </p:ext>
            </p:extLst>
          </p:nvPr>
        </p:nvGraphicFramePr>
        <p:xfrm>
          <a:off x="473961" y="1218104"/>
          <a:ext cx="11365738" cy="4820920"/>
        </p:xfrm>
        <a:graphic>
          <a:graphicData uri="http://schemas.openxmlformats.org/drawingml/2006/table">
            <a:tbl>
              <a:tblPr firstRow="1" bandRow="1">
                <a:tableStyleId>{5C22544A-7EE6-4342-B048-85BDC9FD1C3A}</a:tableStyleId>
              </a:tblPr>
              <a:tblGrid>
                <a:gridCol w="1718336">
                  <a:extLst>
                    <a:ext uri="{9D8B030D-6E8A-4147-A177-3AD203B41FA5}">
                      <a16:colId xmlns:a16="http://schemas.microsoft.com/office/drawing/2014/main" val="1941807023"/>
                    </a:ext>
                  </a:extLst>
                </a:gridCol>
                <a:gridCol w="6001677">
                  <a:extLst>
                    <a:ext uri="{9D8B030D-6E8A-4147-A177-3AD203B41FA5}">
                      <a16:colId xmlns:a16="http://schemas.microsoft.com/office/drawing/2014/main" val="1663811082"/>
                    </a:ext>
                  </a:extLst>
                </a:gridCol>
                <a:gridCol w="3645725">
                  <a:extLst>
                    <a:ext uri="{9D8B030D-6E8A-4147-A177-3AD203B41FA5}">
                      <a16:colId xmlns:a16="http://schemas.microsoft.com/office/drawing/2014/main" val="586111453"/>
                    </a:ext>
                  </a:extLst>
                </a:gridCol>
              </a:tblGrid>
              <a:tr h="370840">
                <a:tc>
                  <a:txBody>
                    <a:bodyPr/>
                    <a:lstStyle/>
                    <a:p>
                      <a:pPr algn="ctr"/>
                      <a:r>
                        <a:rPr lang="en-GB" sz="1600" dirty="0">
                          <a:latin typeface="+mn-lt"/>
                        </a:rPr>
                        <a:t>Technology appraisal</a:t>
                      </a:r>
                    </a:p>
                  </a:txBody>
                  <a:tcPr>
                    <a:solidFill>
                      <a:schemeClr val="accent1"/>
                    </a:solidFill>
                  </a:tcPr>
                </a:tc>
                <a:tc>
                  <a:txBody>
                    <a:bodyPr/>
                    <a:lstStyle/>
                    <a:p>
                      <a:pPr algn="ctr"/>
                      <a:r>
                        <a:rPr lang="en-GB" sz="1600" dirty="0">
                          <a:latin typeface="+mn-lt"/>
                        </a:rPr>
                        <a:t>Drug</a:t>
                      </a:r>
                    </a:p>
                  </a:txBody>
                  <a:tcPr/>
                </a:tc>
                <a:tc>
                  <a:txBody>
                    <a:bodyPr/>
                    <a:lstStyle/>
                    <a:p>
                      <a:pPr algn="ctr"/>
                      <a:r>
                        <a:rPr lang="en-GB" sz="1600" dirty="0">
                          <a:latin typeface="+mn-lt"/>
                        </a:rPr>
                        <a:t>Recommendation</a:t>
                      </a:r>
                    </a:p>
                  </a:txBody>
                  <a:tcPr/>
                </a:tc>
                <a:extLst>
                  <a:ext uri="{0D108BD9-81ED-4DB2-BD59-A6C34878D82A}">
                    <a16:rowId xmlns:a16="http://schemas.microsoft.com/office/drawing/2014/main" val="1580460115"/>
                  </a:ext>
                </a:extLst>
              </a:tr>
              <a:tr h="370840">
                <a:tc>
                  <a:txBody>
                    <a:bodyPr/>
                    <a:lstStyle/>
                    <a:p>
                      <a:r>
                        <a:rPr lang="en-GB" sz="1600" dirty="0">
                          <a:solidFill>
                            <a:schemeClr val="bg1"/>
                          </a:solidFill>
                          <a:latin typeface="+mn-lt"/>
                        </a:rPr>
                        <a:t>TA983 (2024)</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kern="1200" dirty="0">
                          <a:solidFill>
                            <a:schemeClr val="dk1"/>
                          </a:solidFill>
                          <a:effectLst/>
                          <a:latin typeface="+mn-lt"/>
                          <a:ea typeface="+mn-ea"/>
                          <a:cs typeface="+mn-cs"/>
                        </a:rPr>
                        <a:t>Pembrolizumab with trastuzumab and chemotherapy for untreated locally advanced unresectable or metastatic HER2-positive G/GEJ adenocarcinoma</a:t>
                      </a:r>
                    </a:p>
                  </a:txBody>
                  <a:tcPr/>
                </a:tc>
                <a:tc>
                  <a:txBody>
                    <a:bodyPr/>
                    <a:lstStyle/>
                    <a:p>
                      <a:r>
                        <a:rPr lang="en-GB" sz="1600" dirty="0">
                          <a:latin typeface="+mn-lt"/>
                        </a:rPr>
                        <a:t>Not recommended</a:t>
                      </a:r>
                    </a:p>
                  </a:txBody>
                  <a:tcPr/>
                </a:tc>
                <a:extLst>
                  <a:ext uri="{0D108BD9-81ED-4DB2-BD59-A6C34878D82A}">
                    <a16:rowId xmlns:a16="http://schemas.microsoft.com/office/drawing/2014/main" val="3160793495"/>
                  </a:ext>
                </a:extLst>
              </a:tr>
              <a:tr h="370840">
                <a:tc>
                  <a:txBody>
                    <a:bodyPr/>
                    <a:lstStyle/>
                    <a:p>
                      <a:r>
                        <a:rPr lang="en-GB" sz="1600" dirty="0">
                          <a:solidFill>
                            <a:schemeClr val="bg1"/>
                          </a:solidFill>
                          <a:latin typeface="+mn-lt"/>
                        </a:rPr>
                        <a:t>TA857 (2023)</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kern="1200" dirty="0">
                          <a:solidFill>
                            <a:schemeClr val="dk1"/>
                          </a:solidFill>
                          <a:effectLst/>
                          <a:latin typeface="+mn-lt"/>
                          <a:ea typeface="+mn-ea"/>
                          <a:cs typeface="+mn-cs"/>
                        </a:rPr>
                        <a:t>Nivolumab with platinum- and fluoropyrimidine-based chemotherapy for untreated HER2-negative advanced G/GEJ or oesophageal adenocarcinoma</a:t>
                      </a:r>
                    </a:p>
                  </a:txBody>
                  <a:tcPr/>
                </a:tc>
                <a:tc>
                  <a:txBody>
                    <a:bodyPr/>
                    <a:lstStyle/>
                    <a:p>
                      <a:r>
                        <a:rPr lang="en-GB" sz="1600" dirty="0">
                          <a:latin typeface="+mn-lt"/>
                        </a:rPr>
                        <a:t>Recommended</a:t>
                      </a:r>
                    </a:p>
                  </a:txBody>
                  <a:tcPr/>
                </a:tc>
                <a:extLst>
                  <a:ext uri="{0D108BD9-81ED-4DB2-BD59-A6C34878D82A}">
                    <a16:rowId xmlns:a16="http://schemas.microsoft.com/office/drawing/2014/main" val="2717531702"/>
                  </a:ext>
                </a:extLst>
              </a:tr>
              <a:tr h="0">
                <a:tc>
                  <a:txBody>
                    <a:bodyPr/>
                    <a:lstStyle/>
                    <a:p>
                      <a:r>
                        <a:rPr lang="en-GB" sz="1600" dirty="0">
                          <a:solidFill>
                            <a:schemeClr val="bg1"/>
                          </a:solidFill>
                          <a:latin typeface="+mn-lt"/>
                        </a:rPr>
                        <a:t>TA737 (2021)</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kern="1200" dirty="0">
                          <a:solidFill>
                            <a:schemeClr val="dk1"/>
                          </a:solidFill>
                          <a:effectLst/>
                          <a:latin typeface="+mn-lt"/>
                          <a:ea typeface="+mn-ea"/>
                          <a:cs typeface="+mn-cs"/>
                        </a:rPr>
                        <a:t>Pembrolizumab with platinum- and fluoropyrimidine-based chemotherapy for untreated advanced oesophageal and GEJ cancer</a:t>
                      </a:r>
                    </a:p>
                  </a:txBody>
                  <a:tcPr/>
                </a:tc>
                <a:tc>
                  <a:txBody>
                    <a:bodyPr/>
                    <a:lstStyle/>
                    <a:p>
                      <a:r>
                        <a:rPr lang="en-GB" sz="1600" b="0" i="0" kern="1200" dirty="0">
                          <a:solidFill>
                            <a:schemeClr val="dk1"/>
                          </a:solidFill>
                          <a:effectLst/>
                          <a:latin typeface="+mn-lt"/>
                          <a:ea typeface="+mn-ea"/>
                          <a:cs typeface="+mn-cs"/>
                        </a:rPr>
                        <a:t>Recommended for PD‑L1 ≥10</a:t>
                      </a:r>
                      <a:endParaRPr lang="en-GB" sz="1600" dirty="0">
                        <a:latin typeface="+mn-lt"/>
                      </a:endParaRPr>
                    </a:p>
                  </a:txBody>
                  <a:tcPr/>
                </a:tc>
                <a:extLst>
                  <a:ext uri="{0D108BD9-81ED-4DB2-BD59-A6C34878D82A}">
                    <a16:rowId xmlns:a16="http://schemas.microsoft.com/office/drawing/2014/main" val="3073891558"/>
                  </a:ext>
                </a:extLst>
              </a:tr>
              <a:tr h="370840">
                <a:tc>
                  <a:txBody>
                    <a:bodyPr/>
                    <a:lstStyle/>
                    <a:p>
                      <a:r>
                        <a:rPr lang="en-GB" sz="1600" dirty="0">
                          <a:solidFill>
                            <a:schemeClr val="bg1"/>
                          </a:solidFill>
                          <a:latin typeface="+mn-lt"/>
                        </a:rPr>
                        <a:t>TA191 (2010)</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kern="1200" dirty="0">
                          <a:solidFill>
                            <a:schemeClr val="dk1"/>
                          </a:solidFill>
                          <a:effectLst/>
                          <a:latin typeface="+mn-lt"/>
                          <a:ea typeface="+mn-ea"/>
                          <a:cs typeface="+mn-cs"/>
                        </a:rPr>
                        <a:t>Capecitabine for the treatment of advanced gastric cancer</a:t>
                      </a:r>
                    </a:p>
                  </a:txBody>
                  <a:tcPr/>
                </a:tc>
                <a:tc>
                  <a:txBody>
                    <a:bodyPr/>
                    <a:lstStyle/>
                    <a:p>
                      <a:r>
                        <a:rPr lang="en-GB" sz="1600" dirty="0">
                          <a:latin typeface="+mn-lt"/>
                        </a:rPr>
                        <a:t>Recommended for first-line treatment</a:t>
                      </a:r>
                    </a:p>
                  </a:txBody>
                  <a:tcPr/>
                </a:tc>
                <a:extLst>
                  <a:ext uri="{0D108BD9-81ED-4DB2-BD59-A6C34878D82A}">
                    <a16:rowId xmlns:a16="http://schemas.microsoft.com/office/drawing/2014/main" val="763319895"/>
                  </a:ext>
                </a:extLst>
              </a:tr>
              <a:tr h="370840">
                <a:tc>
                  <a:txBody>
                    <a:bodyPr/>
                    <a:lstStyle/>
                    <a:p>
                      <a:r>
                        <a:rPr lang="en-GB" sz="1600" dirty="0">
                          <a:solidFill>
                            <a:schemeClr val="bg1"/>
                          </a:solidFill>
                          <a:latin typeface="+mn-lt"/>
                        </a:rPr>
                        <a:t>TA208 (2010)</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kern="1200" dirty="0">
                          <a:solidFill>
                            <a:schemeClr val="dk1"/>
                          </a:solidFill>
                          <a:effectLst/>
                          <a:latin typeface="+mn-lt"/>
                          <a:ea typeface="+mn-ea"/>
                          <a:cs typeface="+mn-cs"/>
                        </a:rPr>
                        <a:t>Trastuzumab for the treatment of HER2-positive metastatic gastric cancer</a:t>
                      </a:r>
                    </a:p>
                  </a:txBody>
                  <a:tcPr/>
                </a:tc>
                <a:tc>
                  <a:txBody>
                    <a:bodyPr/>
                    <a:lstStyle/>
                    <a:p>
                      <a:r>
                        <a:rPr lang="en-GB" sz="1600" dirty="0">
                          <a:latin typeface="+mn-lt"/>
                        </a:rPr>
                        <a:t>Recommended at first-line with cisplatin and capecitabine or 5-fluorouracil</a:t>
                      </a:r>
                    </a:p>
                  </a:txBody>
                  <a:tcPr/>
                </a:tc>
                <a:extLst>
                  <a:ext uri="{0D108BD9-81ED-4DB2-BD59-A6C34878D82A}">
                    <a16:rowId xmlns:a16="http://schemas.microsoft.com/office/drawing/2014/main" val="304897241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bg1"/>
                          </a:solidFill>
                          <a:latin typeface="+mn-lt"/>
                        </a:rPr>
                        <a:t>ID4030 </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kern="1200" dirty="0">
                          <a:solidFill>
                            <a:schemeClr val="dk1"/>
                          </a:solidFill>
                          <a:effectLst/>
                          <a:latin typeface="+mn-lt"/>
                          <a:ea typeface="+mn-ea"/>
                          <a:cs typeface="+mn-cs"/>
                        </a:rPr>
                        <a:t>Pembrolizumab with chemotherapy for treating HER2-negative advanced G/GEJ adenocarcinoma</a:t>
                      </a:r>
                    </a:p>
                  </a:txBody>
                  <a:tcPr/>
                </a:tc>
                <a:tc>
                  <a:txBody>
                    <a:bodyPr/>
                    <a:lstStyle/>
                    <a:p>
                      <a:r>
                        <a:rPr lang="en-GB" sz="1600" dirty="0">
                          <a:latin typeface="+mn-lt"/>
                        </a:rPr>
                        <a:t>Expected publication 21 August 2024</a:t>
                      </a:r>
                    </a:p>
                  </a:txBody>
                  <a:tcPr/>
                </a:tc>
                <a:extLst>
                  <a:ext uri="{0D108BD9-81ED-4DB2-BD59-A6C34878D82A}">
                    <a16:rowId xmlns:a16="http://schemas.microsoft.com/office/drawing/2014/main" val="1020092853"/>
                  </a:ext>
                </a:extLst>
              </a:tr>
            </a:tbl>
          </a:graphicData>
        </a:graphic>
      </p:graphicFrame>
    </p:spTree>
    <p:extLst>
      <p:ext uri="{BB962C8B-B14F-4D97-AF65-F5344CB8AC3E}">
        <p14:creationId xmlns:p14="http://schemas.microsoft.com/office/powerpoint/2010/main" val="2691222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AEF2E7F-90E6-FC57-EC60-035E320455EB}"/>
              </a:ext>
            </a:extLst>
          </p:cNvPr>
          <p:cNvSpPr>
            <a:spLocks noGrp="1"/>
          </p:cNvSpPr>
          <p:nvPr>
            <p:ph type="title"/>
          </p:nvPr>
        </p:nvSpPr>
        <p:spPr/>
        <p:txBody>
          <a:bodyPr/>
          <a:lstStyle/>
          <a:p>
            <a:r>
              <a:rPr lang="en-GB" dirty="0"/>
              <a:t>Decision problem</a:t>
            </a:r>
          </a:p>
        </p:txBody>
      </p:sp>
      <p:graphicFrame>
        <p:nvGraphicFramePr>
          <p:cNvPr id="2" name="Table 2" descr="Decision problem, including population, intervention, comparators and outcomes">
            <a:extLst>
              <a:ext uri="{FF2B5EF4-FFF2-40B4-BE49-F238E27FC236}">
                <a16:creationId xmlns:a16="http://schemas.microsoft.com/office/drawing/2014/main" id="{B01DA72F-8395-4943-8F13-FDDF03955C2C}"/>
              </a:ext>
            </a:extLst>
          </p:cNvPr>
          <p:cNvGraphicFramePr>
            <a:graphicFrameLocks noGrp="1"/>
          </p:cNvGraphicFramePr>
          <p:nvPr>
            <p:extLst>
              <p:ext uri="{D42A27DB-BD31-4B8C-83A1-F6EECF244321}">
                <p14:modId xmlns:p14="http://schemas.microsoft.com/office/powerpoint/2010/main" val="2372075503"/>
              </p:ext>
            </p:extLst>
          </p:nvPr>
        </p:nvGraphicFramePr>
        <p:xfrm>
          <a:off x="263068" y="767190"/>
          <a:ext cx="11658095" cy="5592888"/>
        </p:xfrm>
        <a:graphic>
          <a:graphicData uri="http://schemas.openxmlformats.org/drawingml/2006/table">
            <a:tbl>
              <a:tblPr firstRow="1" bandRow="1">
                <a:tableStyleId>{5C22544A-7EE6-4342-B048-85BDC9FD1C3A}</a:tableStyleId>
              </a:tblPr>
              <a:tblGrid>
                <a:gridCol w="1470729">
                  <a:extLst>
                    <a:ext uri="{9D8B030D-6E8A-4147-A177-3AD203B41FA5}">
                      <a16:colId xmlns:a16="http://schemas.microsoft.com/office/drawing/2014/main" val="2557443117"/>
                    </a:ext>
                  </a:extLst>
                </a:gridCol>
                <a:gridCol w="4548250">
                  <a:extLst>
                    <a:ext uri="{9D8B030D-6E8A-4147-A177-3AD203B41FA5}">
                      <a16:colId xmlns:a16="http://schemas.microsoft.com/office/drawing/2014/main" val="2079107674"/>
                    </a:ext>
                  </a:extLst>
                </a:gridCol>
                <a:gridCol w="4393870">
                  <a:extLst>
                    <a:ext uri="{9D8B030D-6E8A-4147-A177-3AD203B41FA5}">
                      <a16:colId xmlns:a16="http://schemas.microsoft.com/office/drawing/2014/main" val="1363918603"/>
                    </a:ext>
                  </a:extLst>
                </a:gridCol>
                <a:gridCol w="1245246">
                  <a:extLst>
                    <a:ext uri="{9D8B030D-6E8A-4147-A177-3AD203B41FA5}">
                      <a16:colId xmlns:a16="http://schemas.microsoft.com/office/drawing/2014/main" val="924925742"/>
                    </a:ext>
                  </a:extLst>
                </a:gridCol>
              </a:tblGrid>
              <a:tr h="350328">
                <a:tc>
                  <a:txBody>
                    <a:bodyPr/>
                    <a:lstStyle/>
                    <a:p>
                      <a:endParaRPr lang="en-GB" sz="1600" dirty="0">
                        <a:latin typeface="+mn-lt"/>
                      </a:endParaRPr>
                    </a:p>
                  </a:txBody>
                  <a:tcPr>
                    <a:solidFill>
                      <a:schemeClr val="accent1"/>
                    </a:solidFill>
                  </a:tcPr>
                </a:tc>
                <a:tc>
                  <a:txBody>
                    <a:bodyPr/>
                    <a:lstStyle/>
                    <a:p>
                      <a:pPr algn="ctr"/>
                      <a:r>
                        <a:rPr lang="en-GB" sz="1600" dirty="0">
                          <a:latin typeface="+mn-lt"/>
                        </a:rPr>
                        <a:t>Final scope</a:t>
                      </a:r>
                    </a:p>
                  </a:txBody>
                  <a:tcPr/>
                </a:tc>
                <a:tc>
                  <a:txBody>
                    <a:bodyPr/>
                    <a:lstStyle/>
                    <a:p>
                      <a:pPr algn="ctr"/>
                      <a:r>
                        <a:rPr lang="en-GB" sz="1600" dirty="0">
                          <a:latin typeface="+mn-lt"/>
                        </a:rPr>
                        <a:t>Company</a:t>
                      </a:r>
                    </a:p>
                  </a:txBody>
                  <a:tcPr/>
                </a:tc>
                <a:tc>
                  <a:txBody>
                    <a:bodyPr/>
                    <a:lstStyle/>
                    <a:p>
                      <a:pPr algn="ctr"/>
                      <a:r>
                        <a:rPr lang="en-GB" sz="1600" dirty="0">
                          <a:latin typeface="+mn-lt"/>
                        </a:rPr>
                        <a:t>EAG</a:t>
                      </a:r>
                    </a:p>
                  </a:txBody>
                  <a:tcPr/>
                </a:tc>
                <a:extLst>
                  <a:ext uri="{0D108BD9-81ED-4DB2-BD59-A6C34878D82A}">
                    <a16:rowId xmlns:a16="http://schemas.microsoft.com/office/drawing/2014/main" val="2887193136"/>
                  </a:ext>
                </a:extLst>
              </a:tr>
              <a:tr h="1007441">
                <a:tc>
                  <a:txBody>
                    <a:bodyPr/>
                    <a:lstStyle/>
                    <a:p>
                      <a:pPr algn="l"/>
                      <a:r>
                        <a:rPr lang="en-GB" sz="1600" b="1" dirty="0">
                          <a:solidFill>
                            <a:schemeClr val="bg1"/>
                          </a:solidFill>
                          <a:latin typeface="+mn-lt"/>
                        </a:rPr>
                        <a:t>Population</a:t>
                      </a:r>
                    </a:p>
                  </a:txBody>
                  <a:tcPr>
                    <a:solidFill>
                      <a:schemeClr val="accent1"/>
                    </a:solidFill>
                  </a:tcPr>
                </a:tc>
                <a:tc>
                  <a:txBody>
                    <a:bodyPr/>
                    <a:lstStyle/>
                    <a:p>
                      <a:r>
                        <a:rPr lang="en-GB" sz="1600" kern="1200" dirty="0">
                          <a:solidFill>
                            <a:schemeClr val="dk1"/>
                          </a:solidFill>
                          <a:effectLst/>
                          <a:latin typeface="+mn-lt"/>
                          <a:ea typeface="+mn-ea"/>
                          <a:cs typeface="+mn-cs"/>
                        </a:rPr>
                        <a:t>First-line treatment of patients with advanced unresectable HER2-negative gastric or GEJ adenocarcinoma whose tumours are CLDN18.2-positive</a:t>
                      </a:r>
                      <a:endParaRPr lang="en-GB" sz="1600" dirty="0">
                        <a:latin typeface="+mn-lt"/>
                      </a:endParaRPr>
                    </a:p>
                  </a:txBody>
                  <a:tcPr/>
                </a:tc>
                <a:tc>
                  <a:txBody>
                    <a:bodyPr/>
                    <a:lstStyle/>
                    <a:p>
                      <a:pPr marL="0" indent="0">
                        <a:buFont typeface="Arial" panose="020B0604020202020204" pitchFamily="34" charset="0"/>
                        <a:buNone/>
                      </a:pPr>
                      <a:r>
                        <a:rPr lang="en-GB" sz="1600" kern="1200" dirty="0">
                          <a:solidFill>
                            <a:schemeClr val="dk1"/>
                          </a:solidFill>
                          <a:effectLst/>
                          <a:latin typeface="+mn-lt"/>
                          <a:ea typeface="+mn-ea"/>
                          <a:cs typeface="+mn-cs"/>
                        </a:rPr>
                        <a:t>First-line treatment of adult patients with locally advanced unresectable or metastatic HER2-negative gastric or gastro-oesophageal junction (GEJ) adenocarcinoma whose tumours are claudin (CLDN) 18.2 positive</a:t>
                      </a:r>
                    </a:p>
                    <a:p>
                      <a:pPr marL="285750" indent="-285750">
                        <a:buFont typeface="Arial" panose="020B0604020202020204" pitchFamily="34" charset="0"/>
                        <a:buChar char="•"/>
                      </a:pPr>
                      <a:r>
                        <a:rPr lang="en-GB" sz="1600" kern="1200" dirty="0">
                          <a:solidFill>
                            <a:schemeClr val="dk1"/>
                          </a:solidFill>
                          <a:effectLst/>
                          <a:latin typeface="+mn-lt"/>
                          <a:ea typeface="+mn-ea"/>
                          <a:cs typeface="+mn-cs"/>
                        </a:rPr>
                        <a:t>Aligns with anticipated MA</a:t>
                      </a:r>
                      <a:endParaRPr lang="en-GB" sz="1600" dirty="0">
                        <a:latin typeface="+mn-lt"/>
                      </a:endParaRPr>
                    </a:p>
                  </a:txBody>
                  <a:tcPr/>
                </a:tc>
                <a:tc>
                  <a:txBody>
                    <a:bodyPr/>
                    <a:lstStyle/>
                    <a:p>
                      <a:r>
                        <a:rPr lang="en-GB" sz="1600" dirty="0">
                          <a:latin typeface="+mn-lt"/>
                        </a:rPr>
                        <a:t>In-line with anticipated MA</a:t>
                      </a:r>
                    </a:p>
                  </a:txBody>
                  <a:tcPr/>
                </a:tc>
                <a:extLst>
                  <a:ext uri="{0D108BD9-81ED-4DB2-BD59-A6C34878D82A}">
                    <a16:rowId xmlns:a16="http://schemas.microsoft.com/office/drawing/2014/main" val="3652339764"/>
                  </a:ext>
                </a:extLst>
              </a:tr>
              <a:tr h="0">
                <a:tc>
                  <a:txBody>
                    <a:bodyPr/>
                    <a:lstStyle/>
                    <a:p>
                      <a:pPr algn="l"/>
                      <a:r>
                        <a:rPr lang="en-GB" sz="1600" b="1" dirty="0">
                          <a:solidFill>
                            <a:schemeClr val="bg1"/>
                          </a:solidFill>
                          <a:latin typeface="+mn-lt"/>
                        </a:rPr>
                        <a:t>Intervention</a:t>
                      </a:r>
                    </a:p>
                  </a:txBody>
                  <a:tcPr>
                    <a:solidFill>
                      <a:schemeClr val="accent1"/>
                    </a:solidFill>
                  </a:tcPr>
                </a:tc>
                <a:tc>
                  <a:txBody>
                    <a:bodyPr/>
                    <a:lstStyle/>
                    <a:p>
                      <a:r>
                        <a:rPr lang="en-GB" sz="1600" kern="1200" dirty="0">
                          <a:solidFill>
                            <a:schemeClr val="dk1"/>
                          </a:solidFill>
                          <a:effectLst/>
                          <a:latin typeface="+mn-lt"/>
                          <a:ea typeface="+mn-ea"/>
                          <a:cs typeface="+mn-cs"/>
                        </a:rPr>
                        <a:t>Zolbetuximab with fluoropyrimidine- and platinum-containing chemotherapy</a:t>
                      </a:r>
                      <a:endParaRPr lang="en-GB"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latin typeface="+mn-lt"/>
                        </a:rPr>
                        <a:t>N/A</a:t>
                      </a:r>
                    </a:p>
                    <a:p>
                      <a:endParaRPr lang="en-GB" sz="1600" dirty="0">
                        <a:latin typeface="+mn-lt"/>
                      </a:endParaRPr>
                    </a:p>
                  </a:txBody>
                  <a:tcPr/>
                </a:tc>
                <a:tc>
                  <a:txBody>
                    <a:bodyPr/>
                    <a:lstStyle/>
                    <a:p>
                      <a:r>
                        <a:rPr lang="en-GB" sz="1600" dirty="0">
                          <a:latin typeface="+mn-lt"/>
                        </a:rPr>
                        <a:t>In-line with final scope</a:t>
                      </a:r>
                    </a:p>
                  </a:txBody>
                  <a:tcPr/>
                </a:tc>
                <a:extLst>
                  <a:ext uri="{0D108BD9-81ED-4DB2-BD59-A6C34878D82A}">
                    <a16:rowId xmlns:a16="http://schemas.microsoft.com/office/drawing/2014/main" val="566598515"/>
                  </a:ext>
                </a:extLst>
              </a:tr>
              <a:tr h="1007441">
                <a:tc>
                  <a:txBody>
                    <a:bodyPr/>
                    <a:lstStyle/>
                    <a:p>
                      <a:pPr algn="l"/>
                      <a:r>
                        <a:rPr lang="en-GB" sz="1600" b="1" dirty="0">
                          <a:solidFill>
                            <a:schemeClr val="bg1"/>
                          </a:solidFill>
                          <a:latin typeface="+mn-lt"/>
                        </a:rPr>
                        <a:t>Comparators</a:t>
                      </a:r>
                    </a:p>
                  </a:txBody>
                  <a:tcPr>
                    <a:solidFill>
                      <a:schemeClr val="accent1"/>
                    </a:solidFill>
                  </a:tcPr>
                </a:tc>
                <a:tc>
                  <a:txBody>
                    <a:bodyPr/>
                    <a:lstStyle/>
                    <a:p>
                      <a:r>
                        <a:rPr lang="en-GB" sz="1600" kern="1200" dirty="0">
                          <a:solidFill>
                            <a:schemeClr val="dk1"/>
                          </a:solidFill>
                          <a:effectLst/>
                          <a:latin typeface="+mn-lt"/>
                          <a:ea typeface="+mn-ea"/>
                          <a:cs typeface="+mn-cs"/>
                        </a:rPr>
                        <a:t>Chemotherapy only, including:</a:t>
                      </a:r>
                    </a:p>
                    <a:p>
                      <a:pPr marL="285750" lvl="0" indent="-285750">
                        <a:buFont typeface="Arial" panose="020B0604020202020204" pitchFamily="34" charset="0"/>
                        <a:buChar char="•"/>
                      </a:pPr>
                      <a:r>
                        <a:rPr lang="en-GB" sz="1600" kern="1200" dirty="0">
                          <a:solidFill>
                            <a:schemeClr val="dk1"/>
                          </a:solidFill>
                          <a:effectLst/>
                          <a:latin typeface="+mn-lt"/>
                          <a:ea typeface="+mn-ea"/>
                          <a:cs typeface="+mn-cs"/>
                        </a:rPr>
                        <a:t>Doublet treatment with fluorouracil or capecitabine + cisplatin or oxaliplatin</a:t>
                      </a:r>
                    </a:p>
                    <a:p>
                      <a:r>
                        <a:rPr lang="en-GB" sz="1600" kern="1200" dirty="0">
                          <a:solidFill>
                            <a:schemeClr val="dk1"/>
                          </a:solidFill>
                          <a:effectLst/>
                          <a:latin typeface="+mn-lt"/>
                          <a:ea typeface="+mn-ea"/>
                          <a:cs typeface="+mn-cs"/>
                        </a:rPr>
                        <a:t>For PD-L1 tumours:</a:t>
                      </a:r>
                    </a:p>
                    <a:p>
                      <a:pPr marL="285750" lvl="0" indent="-285750">
                        <a:buFont typeface="Arial" panose="020B0604020202020204" pitchFamily="34" charset="0"/>
                        <a:buChar char="•"/>
                      </a:pPr>
                      <a:r>
                        <a:rPr lang="en-GB" sz="1600" kern="1200" dirty="0">
                          <a:solidFill>
                            <a:schemeClr val="dk1"/>
                          </a:solidFill>
                          <a:effectLst/>
                          <a:latin typeface="+mn-lt"/>
                          <a:ea typeface="+mn-ea"/>
                          <a:cs typeface="+mn-cs"/>
                        </a:rPr>
                        <a:t>Nivolumab + chemotherapy (PD-L1 CPS ≥5) </a:t>
                      </a:r>
                    </a:p>
                    <a:p>
                      <a:pPr marL="285750" lvl="0" indent="-285750">
                        <a:buFont typeface="Arial" panose="020B0604020202020204" pitchFamily="34" charset="0"/>
                        <a:buChar char="•"/>
                      </a:pPr>
                      <a:r>
                        <a:rPr lang="en-GB" sz="1600" kern="1200" dirty="0">
                          <a:solidFill>
                            <a:schemeClr val="dk1"/>
                          </a:solidFill>
                          <a:effectLst/>
                          <a:latin typeface="+mn-lt"/>
                          <a:ea typeface="+mn-ea"/>
                          <a:cs typeface="+mn-cs"/>
                        </a:rPr>
                        <a:t>Pembrolizumab + chemotherapy (CPS ≥10 and for GEJ adenocarcinoma only)</a:t>
                      </a:r>
                    </a:p>
                    <a:p>
                      <a:pPr marL="285750" lvl="0" indent="-285750">
                        <a:buFont typeface="Arial" panose="020B0604020202020204" pitchFamily="34" charset="0"/>
                        <a:buChar char="•"/>
                      </a:pPr>
                      <a:r>
                        <a:rPr lang="en-GB" sz="1600" kern="1200" dirty="0">
                          <a:solidFill>
                            <a:schemeClr val="dk1"/>
                          </a:solidFill>
                          <a:effectLst/>
                          <a:latin typeface="+mn-lt"/>
                          <a:ea typeface="+mn-ea"/>
                          <a:cs typeface="+mn-cs"/>
                        </a:rPr>
                        <a:t>Pembrolizumab + chemotherapy (with CPS ≥1 and for G/GEJ adenocarcinoma – subject to NICE evaluation</a:t>
                      </a:r>
                      <a:endParaRPr lang="en-GB"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latin typeface="+mn-lt"/>
                        </a:rPr>
                        <a:t>Exclude pembrolizumab as comparator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dk1"/>
                          </a:solidFill>
                          <a:effectLst/>
                          <a:latin typeface="+mn-lt"/>
                          <a:ea typeface="+mn-ea"/>
                          <a:cs typeface="+mn-cs"/>
                        </a:rPr>
                        <a:t>Very small overlap (</a:t>
                      </a:r>
                      <a:r>
                        <a:rPr lang="en-US" sz="1600" u="sng" kern="1200" dirty="0">
                          <a:solidFill>
                            <a:schemeClr val="dk1"/>
                          </a:solidFill>
                          <a:effectLst/>
                          <a:highlight>
                            <a:srgbClr val="000000"/>
                          </a:highlight>
                          <a:latin typeface="+mn-lt"/>
                          <a:ea typeface="+mn-ea"/>
                          <a:cs typeface="+mn-cs"/>
                        </a:rPr>
                        <a:t>XX</a:t>
                      </a:r>
                      <a:r>
                        <a:rPr lang="en-US" sz="1600" u="none" kern="1200" dirty="0">
                          <a:solidFill>
                            <a:schemeClr val="dk1"/>
                          </a:solidFill>
                          <a:effectLst/>
                          <a:latin typeface="+mn-lt"/>
                          <a:ea typeface="+mn-ea"/>
                          <a:cs typeface="+mn-cs"/>
                        </a:rPr>
                        <a:t>%)</a:t>
                      </a:r>
                      <a:r>
                        <a:rPr lang="en-GB" sz="1600" kern="1200" dirty="0">
                          <a:solidFill>
                            <a:schemeClr val="dk1"/>
                          </a:solidFill>
                          <a:effectLst/>
                          <a:latin typeface="+mn-lt"/>
                          <a:ea typeface="+mn-ea"/>
                          <a:cs typeface="+mn-cs"/>
                        </a:rPr>
                        <a:t> between people with G/GEJC eligible for zolbetuximab (CLDN18.2 positivity in ≥ 75% of tumour cells) and pembrolizumab + chemotherapy (CPS ≥ 10)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dk1"/>
                          </a:solidFill>
                          <a:effectLst/>
                          <a:latin typeface="+mn-lt"/>
                          <a:ea typeface="+mn-ea"/>
                          <a:cs typeface="+mn-cs"/>
                        </a:rPr>
                        <a:t>Pembrolizumab + chemotherapy not recommended for CPS ≥ 1 (ID4030)</a:t>
                      </a:r>
                      <a:endParaRPr lang="en-GB" sz="1600" dirty="0">
                        <a:latin typeface="+mn-lt"/>
                      </a:endParaRPr>
                    </a:p>
                  </a:txBody>
                  <a:tcPr/>
                </a:tc>
                <a:tc>
                  <a:txBody>
                    <a:bodyPr/>
                    <a:lstStyle/>
                    <a:p>
                      <a:r>
                        <a:rPr lang="en-GB" sz="1600" dirty="0">
                          <a:latin typeface="+mn-lt"/>
                        </a:rPr>
                        <a:t>Explored as key issue</a:t>
                      </a:r>
                    </a:p>
                  </a:txBody>
                  <a:tcPr/>
                </a:tc>
                <a:extLst>
                  <a:ext uri="{0D108BD9-81ED-4DB2-BD59-A6C34878D82A}">
                    <a16:rowId xmlns:a16="http://schemas.microsoft.com/office/drawing/2014/main" val="4274909800"/>
                  </a:ext>
                </a:extLst>
              </a:tr>
              <a:tr h="334043">
                <a:tc>
                  <a:txBody>
                    <a:bodyPr/>
                    <a:lstStyle/>
                    <a:p>
                      <a:pPr algn="l"/>
                      <a:r>
                        <a:rPr lang="en-GB" sz="1600" b="1" dirty="0">
                          <a:solidFill>
                            <a:schemeClr val="bg1"/>
                          </a:solidFill>
                          <a:latin typeface="+mn-lt"/>
                        </a:rPr>
                        <a:t>Outcomes</a:t>
                      </a:r>
                    </a:p>
                  </a:txBody>
                  <a:tcPr>
                    <a:solidFill>
                      <a:schemeClr val="accent1"/>
                    </a:solidFill>
                  </a:tcPr>
                </a:tc>
                <a:tc>
                  <a:txBody>
                    <a:bodyPr/>
                    <a:lstStyle/>
                    <a:p>
                      <a:pPr marL="0" lvl="0" indent="0">
                        <a:buFont typeface="Arial" panose="020B0604020202020204" pitchFamily="34" charset="0"/>
                        <a:buNone/>
                      </a:pPr>
                      <a:r>
                        <a:rPr lang="en-GB" sz="1600" kern="1200" dirty="0">
                          <a:solidFill>
                            <a:schemeClr val="dk1"/>
                          </a:solidFill>
                          <a:effectLst/>
                          <a:latin typeface="+mn-lt"/>
                          <a:ea typeface="+mn-ea"/>
                          <a:cs typeface="+mn-cs"/>
                        </a:rPr>
                        <a:t>Overall survival, progression-free survival, response rate, adverse effects, HRQoL</a:t>
                      </a:r>
                      <a:endParaRPr lang="en-GB" sz="16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latin typeface="+mn-lt"/>
                        </a:rPr>
                        <a:t>N/A</a:t>
                      </a:r>
                    </a:p>
                    <a:p>
                      <a:endParaRPr lang="en-GB" sz="1600" dirty="0">
                        <a:latin typeface="+mn-lt"/>
                      </a:endParaRPr>
                    </a:p>
                  </a:txBody>
                  <a:tcPr/>
                </a:tc>
                <a:tc>
                  <a:txBody>
                    <a:bodyPr/>
                    <a:lstStyle/>
                    <a:p>
                      <a:r>
                        <a:rPr lang="en-GB" sz="1600" dirty="0">
                          <a:latin typeface="+mn-lt"/>
                        </a:rPr>
                        <a:t>In-line with final scope</a:t>
                      </a:r>
                    </a:p>
                  </a:txBody>
                  <a:tcPr/>
                </a:tc>
                <a:extLst>
                  <a:ext uri="{0D108BD9-81ED-4DB2-BD59-A6C34878D82A}">
                    <a16:rowId xmlns:a16="http://schemas.microsoft.com/office/drawing/2014/main" val="2751154784"/>
                  </a:ext>
                </a:extLst>
              </a:tr>
            </a:tbl>
          </a:graphicData>
        </a:graphic>
      </p:graphicFrame>
      <p:sp>
        <p:nvSpPr>
          <p:cNvPr id="4" name="Rectangle 3" descr="Marker showing slides are confidential ">
            <a:extLst>
              <a:ext uri="{FF2B5EF4-FFF2-40B4-BE49-F238E27FC236}">
                <a16:creationId xmlns:a16="http://schemas.microsoft.com/office/drawing/2014/main" id="{5052DF07-B46A-83DF-718B-0BDC4A8A8246}"/>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14218550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1BAC-BB47-5A89-C0FA-2A3B40F68EEB}"/>
              </a:ext>
            </a:extLst>
          </p:cNvPr>
          <p:cNvSpPr>
            <a:spLocks noGrp="1"/>
          </p:cNvSpPr>
          <p:nvPr>
            <p:ph type="title"/>
          </p:nvPr>
        </p:nvSpPr>
        <p:spPr/>
        <p:txBody>
          <a:bodyPr>
            <a:normAutofit/>
          </a:bodyPr>
          <a:lstStyle/>
          <a:p>
            <a:r>
              <a:rPr lang="en-GB" dirty="0"/>
              <a:t>Baseline characteristics in network meta-analysis (1)</a:t>
            </a:r>
          </a:p>
        </p:txBody>
      </p:sp>
      <p:graphicFrame>
        <p:nvGraphicFramePr>
          <p:cNvPr id="3" name="Table 2">
            <a:extLst>
              <a:ext uri="{FF2B5EF4-FFF2-40B4-BE49-F238E27FC236}">
                <a16:creationId xmlns:a16="http://schemas.microsoft.com/office/drawing/2014/main" id="{0713A174-6AF9-86E5-B94E-BC3A0F107ACA}"/>
              </a:ext>
            </a:extLst>
          </p:cNvPr>
          <p:cNvGraphicFramePr>
            <a:graphicFrameLocks noGrp="1"/>
          </p:cNvGraphicFramePr>
          <p:nvPr>
            <p:extLst>
              <p:ext uri="{D42A27DB-BD31-4B8C-83A1-F6EECF244321}">
                <p14:modId xmlns:p14="http://schemas.microsoft.com/office/powerpoint/2010/main" val="3351308522"/>
              </p:ext>
            </p:extLst>
          </p:nvPr>
        </p:nvGraphicFramePr>
        <p:xfrm>
          <a:off x="540328" y="932541"/>
          <a:ext cx="11177180" cy="5191760"/>
        </p:xfrm>
        <a:graphic>
          <a:graphicData uri="http://schemas.openxmlformats.org/drawingml/2006/table">
            <a:tbl>
              <a:tblPr firstRow="1" firstCol="1" bandRow="1">
                <a:tableStyleId>{21E4AEA4-8DFA-4A89-87EB-49C32662AFE0}</a:tableStyleId>
              </a:tblPr>
              <a:tblGrid>
                <a:gridCol w="1840200">
                  <a:extLst>
                    <a:ext uri="{9D8B030D-6E8A-4147-A177-3AD203B41FA5}">
                      <a16:colId xmlns:a16="http://schemas.microsoft.com/office/drawing/2014/main" val="607229828"/>
                    </a:ext>
                  </a:extLst>
                </a:gridCol>
                <a:gridCol w="2373272">
                  <a:extLst>
                    <a:ext uri="{9D8B030D-6E8A-4147-A177-3AD203B41FA5}">
                      <a16:colId xmlns:a16="http://schemas.microsoft.com/office/drawing/2014/main" val="2537323831"/>
                    </a:ext>
                  </a:extLst>
                </a:gridCol>
                <a:gridCol w="1397739">
                  <a:extLst>
                    <a:ext uri="{9D8B030D-6E8A-4147-A177-3AD203B41FA5}">
                      <a16:colId xmlns:a16="http://schemas.microsoft.com/office/drawing/2014/main" val="4013344262"/>
                    </a:ext>
                  </a:extLst>
                </a:gridCol>
                <a:gridCol w="962211">
                  <a:extLst>
                    <a:ext uri="{9D8B030D-6E8A-4147-A177-3AD203B41FA5}">
                      <a16:colId xmlns:a16="http://schemas.microsoft.com/office/drawing/2014/main" val="3507596155"/>
                    </a:ext>
                  </a:extLst>
                </a:gridCol>
                <a:gridCol w="1195167">
                  <a:extLst>
                    <a:ext uri="{9D8B030D-6E8A-4147-A177-3AD203B41FA5}">
                      <a16:colId xmlns:a16="http://schemas.microsoft.com/office/drawing/2014/main" val="1324732789"/>
                    </a:ext>
                  </a:extLst>
                </a:gridCol>
                <a:gridCol w="1053368">
                  <a:extLst>
                    <a:ext uri="{9D8B030D-6E8A-4147-A177-3AD203B41FA5}">
                      <a16:colId xmlns:a16="http://schemas.microsoft.com/office/drawing/2014/main" val="2128041661"/>
                    </a:ext>
                  </a:extLst>
                </a:gridCol>
                <a:gridCol w="759641">
                  <a:extLst>
                    <a:ext uri="{9D8B030D-6E8A-4147-A177-3AD203B41FA5}">
                      <a16:colId xmlns:a16="http://schemas.microsoft.com/office/drawing/2014/main" val="825962216"/>
                    </a:ext>
                  </a:extLst>
                </a:gridCol>
                <a:gridCol w="769769">
                  <a:extLst>
                    <a:ext uri="{9D8B030D-6E8A-4147-A177-3AD203B41FA5}">
                      <a16:colId xmlns:a16="http://schemas.microsoft.com/office/drawing/2014/main" val="1421566281"/>
                    </a:ext>
                  </a:extLst>
                </a:gridCol>
                <a:gridCol w="825813">
                  <a:extLst>
                    <a:ext uri="{9D8B030D-6E8A-4147-A177-3AD203B41FA5}">
                      <a16:colId xmlns:a16="http://schemas.microsoft.com/office/drawing/2014/main" val="1927903667"/>
                    </a:ext>
                  </a:extLst>
                </a:gridCol>
              </a:tblGrid>
              <a:tr h="370840">
                <a:tc rowSpan="2">
                  <a:txBody>
                    <a:bodyPr/>
                    <a:lstStyle/>
                    <a:p>
                      <a:pPr algn="ctr"/>
                      <a:r>
                        <a:rPr lang="en-GB" sz="1600" dirty="0"/>
                        <a:t>Trial</a:t>
                      </a:r>
                    </a:p>
                  </a:txBody>
                  <a:tcPr anchor="ctr"/>
                </a:tc>
                <a:tc rowSpan="2">
                  <a:txBody>
                    <a:bodyPr/>
                    <a:lstStyle/>
                    <a:p>
                      <a:pPr algn="ctr"/>
                      <a:r>
                        <a:rPr lang="en-GB" sz="1600" dirty="0"/>
                        <a:t>Arm</a:t>
                      </a:r>
                    </a:p>
                  </a:txBody>
                  <a:tcPr anchor="ctr"/>
                </a:tc>
                <a:tc rowSpan="2">
                  <a:txBody>
                    <a:bodyPr/>
                    <a:lstStyle/>
                    <a:p>
                      <a:pPr algn="ctr"/>
                      <a:r>
                        <a:rPr lang="en-GB" sz="1600" dirty="0"/>
                        <a:t>Median age (years)</a:t>
                      </a: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 Male</a:t>
                      </a:r>
                    </a:p>
                  </a:txBody>
                  <a:tcPr anchor="ctr"/>
                </a:tc>
                <a:tc gridSpan="2">
                  <a:txBody>
                    <a:bodyPr/>
                    <a:lstStyle/>
                    <a:p>
                      <a:pPr algn="ctr"/>
                      <a:r>
                        <a:rPr lang="en-GB" sz="1600" dirty="0"/>
                        <a:t>Race, %</a:t>
                      </a:r>
                    </a:p>
                  </a:txBody>
                  <a:tcPr anchor="ctr"/>
                </a:tc>
                <a:tc hMerge="1">
                  <a:txBody>
                    <a:bodyPr/>
                    <a:lstStyle/>
                    <a:p>
                      <a:endParaRPr lang="en-GB" dirty="0"/>
                    </a:p>
                  </a:txBody>
                  <a:tcPr/>
                </a:tc>
                <a:tc gridSpan="3">
                  <a:txBody>
                    <a:bodyPr/>
                    <a:lstStyle/>
                    <a:p>
                      <a:pPr algn="ctr"/>
                      <a:r>
                        <a:rPr lang="en-GB" sz="1600" dirty="0"/>
                        <a:t>ECOG, %</a:t>
                      </a:r>
                    </a:p>
                  </a:txBody>
                  <a:tcPr anchor="ct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333466136"/>
                  </a:ext>
                </a:extLst>
              </a:tr>
              <a:tr h="370840">
                <a:tc vMerge="1">
                  <a:txBody>
                    <a:bodyPr/>
                    <a:lstStyle/>
                    <a:p>
                      <a:endParaRPr lang="en-GB" sz="1600" dirty="0"/>
                    </a:p>
                  </a:txBody>
                  <a:tcPr/>
                </a:tc>
                <a:tc vMerge="1">
                  <a:txBody>
                    <a:bodyPr/>
                    <a:lstStyle/>
                    <a:p>
                      <a:endParaRPr lang="en-GB" sz="1600" dirty="0"/>
                    </a:p>
                  </a:txBody>
                  <a:tcPr/>
                </a:tc>
                <a:tc vMerge="1">
                  <a:txBody>
                    <a:bodyPr/>
                    <a:lstStyle/>
                    <a:p>
                      <a:endParaRPr lang="en-GB" sz="1600" dirty="0"/>
                    </a:p>
                  </a:txBody>
                  <a:tcPr/>
                </a:tc>
                <a:tc vMerge="1">
                  <a:txBody>
                    <a:bodyPr/>
                    <a:lstStyle/>
                    <a:p>
                      <a:endParaRPr lang="en-GB" sz="1600" dirty="0"/>
                    </a:p>
                  </a:txBody>
                  <a:tcPr/>
                </a:tc>
                <a:tc>
                  <a:txBody>
                    <a:bodyPr/>
                    <a:lstStyle/>
                    <a:p>
                      <a:pPr algn="ctr"/>
                      <a:r>
                        <a:rPr lang="en-GB" sz="1600" dirty="0">
                          <a:solidFill>
                            <a:schemeClr val="bg1"/>
                          </a:solidFill>
                        </a:rPr>
                        <a:t>White</a:t>
                      </a:r>
                    </a:p>
                  </a:txBody>
                  <a:tcPr anchor="ctr">
                    <a:solidFill>
                      <a:schemeClr val="accent2"/>
                    </a:solidFill>
                  </a:tcPr>
                </a:tc>
                <a:tc>
                  <a:txBody>
                    <a:bodyPr/>
                    <a:lstStyle/>
                    <a:p>
                      <a:pPr algn="ctr"/>
                      <a:r>
                        <a:rPr lang="en-GB" sz="1600" dirty="0">
                          <a:solidFill>
                            <a:schemeClr val="bg1"/>
                          </a:solidFill>
                        </a:rPr>
                        <a:t>Asian</a:t>
                      </a:r>
                    </a:p>
                  </a:txBody>
                  <a:tcPr anchor="ctr">
                    <a:solidFill>
                      <a:schemeClr val="accent2"/>
                    </a:solidFill>
                  </a:tcPr>
                </a:tc>
                <a:tc>
                  <a:txBody>
                    <a:bodyPr/>
                    <a:lstStyle/>
                    <a:p>
                      <a:pPr algn="ctr"/>
                      <a:r>
                        <a:rPr lang="en-GB" sz="1600" dirty="0">
                          <a:solidFill>
                            <a:schemeClr val="bg1"/>
                          </a:solidFill>
                        </a:rPr>
                        <a:t>0</a:t>
                      </a:r>
                    </a:p>
                  </a:txBody>
                  <a:tcPr anchor="ctr">
                    <a:solidFill>
                      <a:schemeClr val="accent2"/>
                    </a:solidFill>
                  </a:tcPr>
                </a:tc>
                <a:tc>
                  <a:txBody>
                    <a:bodyPr/>
                    <a:lstStyle/>
                    <a:p>
                      <a:pPr algn="ctr"/>
                      <a:r>
                        <a:rPr lang="en-GB" sz="1600" dirty="0">
                          <a:solidFill>
                            <a:schemeClr val="bg1"/>
                          </a:solidFill>
                        </a:rPr>
                        <a:t>1</a:t>
                      </a:r>
                    </a:p>
                  </a:txBody>
                  <a:tcPr anchor="ctr">
                    <a:solidFill>
                      <a:schemeClr val="accent2"/>
                    </a:solidFill>
                  </a:tcPr>
                </a:tc>
                <a:tc>
                  <a:txBody>
                    <a:bodyPr/>
                    <a:lstStyle/>
                    <a:p>
                      <a:pPr algn="ctr"/>
                      <a:r>
                        <a:rPr lang="en-GB" sz="1600" dirty="0">
                          <a:solidFill>
                            <a:schemeClr val="bg1"/>
                          </a:solidFill>
                        </a:rPr>
                        <a:t>2</a:t>
                      </a:r>
                    </a:p>
                  </a:txBody>
                  <a:tcPr anchor="ctr">
                    <a:solidFill>
                      <a:schemeClr val="accent2"/>
                    </a:solidFill>
                  </a:tcPr>
                </a:tc>
                <a:extLst>
                  <a:ext uri="{0D108BD9-81ED-4DB2-BD59-A6C34878D82A}">
                    <a16:rowId xmlns:a16="http://schemas.microsoft.com/office/drawing/2014/main" val="1680584024"/>
                  </a:ext>
                </a:extLst>
              </a:tr>
              <a:tr h="370840">
                <a:tc rowSpan="2">
                  <a:txBody>
                    <a:bodyPr/>
                    <a:lstStyle/>
                    <a:p>
                      <a:pPr algn="ctr"/>
                      <a:r>
                        <a:rPr lang="en-GB" sz="1600" dirty="0"/>
                        <a:t>SPOTLIGHT</a:t>
                      </a:r>
                    </a:p>
                  </a:txBody>
                  <a:tcPr anchor="ctr"/>
                </a:tc>
                <a:tc>
                  <a:txBody>
                    <a:bodyPr/>
                    <a:lstStyle/>
                    <a:p>
                      <a:pPr algn="ctr"/>
                      <a:r>
                        <a:rPr lang="en-GB" sz="1600" dirty="0"/>
                        <a:t>Z + </a:t>
                      </a:r>
                      <a:r>
                        <a:rPr lang="en-GB" sz="1600" i="1" dirty="0"/>
                        <a:t>mFOLFOX</a:t>
                      </a:r>
                    </a:p>
                  </a:txBody>
                  <a:tcPr anchor="ctr">
                    <a:solidFill>
                      <a:srgbClr val="E7E9EB"/>
                    </a:solidFill>
                  </a:tcPr>
                </a:tc>
                <a:tc>
                  <a:txBody>
                    <a:bodyPr/>
                    <a:lstStyle/>
                    <a:p>
                      <a:pPr algn="ctr"/>
                      <a:r>
                        <a:rPr lang="en-GB" sz="1600" dirty="0"/>
                        <a:t>62</a:t>
                      </a:r>
                    </a:p>
                  </a:txBody>
                  <a:tcPr anchor="ctr">
                    <a:solidFill>
                      <a:srgbClr val="E7E9EB"/>
                    </a:solidFill>
                  </a:tcPr>
                </a:tc>
                <a:tc>
                  <a:txBody>
                    <a:bodyPr/>
                    <a:lstStyle/>
                    <a:p>
                      <a:pPr algn="ctr"/>
                      <a:r>
                        <a:rPr lang="en-GB" sz="1600" dirty="0"/>
                        <a:t>62</a:t>
                      </a:r>
                    </a:p>
                  </a:txBody>
                  <a:tcPr anchor="ctr">
                    <a:solidFill>
                      <a:srgbClr val="E7E9EB"/>
                    </a:solidFill>
                  </a:tcPr>
                </a:tc>
                <a:tc>
                  <a:txBody>
                    <a:bodyPr/>
                    <a:lstStyle/>
                    <a:p>
                      <a:pPr algn="ctr"/>
                      <a:r>
                        <a:rPr lang="en-GB" sz="1600" dirty="0"/>
                        <a:t>49</a:t>
                      </a:r>
                    </a:p>
                  </a:txBody>
                  <a:tcPr anchor="ctr">
                    <a:solidFill>
                      <a:srgbClr val="E7E9EB"/>
                    </a:solidFill>
                  </a:tcPr>
                </a:tc>
                <a:tc>
                  <a:txBody>
                    <a:bodyPr/>
                    <a:lstStyle/>
                    <a:p>
                      <a:pPr algn="ctr"/>
                      <a:r>
                        <a:rPr lang="en-GB" sz="1600" dirty="0"/>
                        <a:t>34</a:t>
                      </a:r>
                    </a:p>
                  </a:txBody>
                  <a:tcPr anchor="ctr">
                    <a:solidFill>
                      <a:srgbClr val="E7E9EB"/>
                    </a:solidFill>
                  </a:tcPr>
                </a:tc>
                <a:tc>
                  <a:txBody>
                    <a:bodyPr/>
                    <a:lstStyle/>
                    <a:p>
                      <a:pPr algn="ctr"/>
                      <a:r>
                        <a:rPr lang="en-GB" sz="1600" dirty="0"/>
                        <a:t>44</a:t>
                      </a:r>
                    </a:p>
                  </a:txBody>
                  <a:tcPr anchor="ctr">
                    <a:solidFill>
                      <a:srgbClr val="E7E9EB"/>
                    </a:solidFill>
                  </a:tcPr>
                </a:tc>
                <a:tc>
                  <a:txBody>
                    <a:bodyPr/>
                    <a:lstStyle/>
                    <a:p>
                      <a:pPr algn="ctr"/>
                      <a:r>
                        <a:rPr lang="en-GB" sz="1600" dirty="0"/>
                        <a:t>54</a:t>
                      </a:r>
                    </a:p>
                  </a:txBody>
                  <a:tcPr anchor="ctr">
                    <a:solidFill>
                      <a:srgbClr val="E7E9EB"/>
                    </a:solidFill>
                  </a:tcPr>
                </a:tc>
                <a:tc>
                  <a:txBody>
                    <a:bodyPr/>
                    <a:lstStyle/>
                    <a:p>
                      <a:pPr algn="ctr"/>
                      <a:r>
                        <a:rPr lang="en-GB" sz="1600" dirty="0"/>
                        <a:t>&lt;1</a:t>
                      </a:r>
                    </a:p>
                  </a:txBody>
                  <a:tcPr anchor="ctr">
                    <a:solidFill>
                      <a:srgbClr val="E7E9EB"/>
                    </a:solidFill>
                  </a:tcPr>
                </a:tc>
                <a:extLst>
                  <a:ext uri="{0D108BD9-81ED-4DB2-BD59-A6C34878D82A}">
                    <a16:rowId xmlns:a16="http://schemas.microsoft.com/office/drawing/2014/main" val="3903623912"/>
                  </a:ext>
                </a:extLst>
              </a:tr>
              <a:tr h="370840">
                <a:tc vMerge="1">
                  <a:txBody>
                    <a:bodyPr/>
                    <a:lstStyle/>
                    <a:p>
                      <a:endParaRPr lang="en-GB" sz="1600" dirty="0"/>
                    </a:p>
                  </a:txBody>
                  <a:tcPr/>
                </a:tc>
                <a:tc>
                  <a:txBody>
                    <a:bodyPr/>
                    <a:lstStyle/>
                    <a:p>
                      <a:pPr algn="ctr"/>
                      <a:r>
                        <a:rPr lang="en-GB" sz="1600" i="1" dirty="0"/>
                        <a:t>mFOLFOX</a:t>
                      </a:r>
                    </a:p>
                  </a:txBody>
                  <a:tcPr anchor="ctr">
                    <a:solidFill>
                      <a:srgbClr val="E7E9EB"/>
                    </a:solidFill>
                  </a:tcPr>
                </a:tc>
                <a:tc>
                  <a:txBody>
                    <a:bodyPr/>
                    <a:lstStyle/>
                    <a:p>
                      <a:pPr algn="ctr"/>
                      <a:r>
                        <a:rPr lang="en-GB" sz="1600" dirty="0"/>
                        <a:t>60</a:t>
                      </a:r>
                    </a:p>
                  </a:txBody>
                  <a:tcPr anchor="ctr">
                    <a:solidFill>
                      <a:srgbClr val="E7E9EB"/>
                    </a:solidFill>
                  </a:tcPr>
                </a:tc>
                <a:tc>
                  <a:txBody>
                    <a:bodyPr/>
                    <a:lstStyle/>
                    <a:p>
                      <a:pPr algn="ctr"/>
                      <a:r>
                        <a:rPr lang="en-GB" sz="1600" dirty="0"/>
                        <a:t>62</a:t>
                      </a:r>
                    </a:p>
                  </a:txBody>
                  <a:tcPr anchor="ctr">
                    <a:solidFill>
                      <a:srgbClr val="E7E9EB"/>
                    </a:solidFill>
                  </a:tcPr>
                </a:tc>
                <a:tc>
                  <a:txBody>
                    <a:bodyPr/>
                    <a:lstStyle/>
                    <a:p>
                      <a:pPr algn="ctr"/>
                      <a:r>
                        <a:rPr lang="en-GB" sz="1600" dirty="0"/>
                        <a:t>48</a:t>
                      </a:r>
                    </a:p>
                  </a:txBody>
                  <a:tcPr anchor="ctr">
                    <a:solidFill>
                      <a:srgbClr val="E7E9EB"/>
                    </a:solidFill>
                  </a:tcPr>
                </a:tc>
                <a:tc>
                  <a:txBody>
                    <a:bodyPr/>
                    <a:lstStyle/>
                    <a:p>
                      <a:pPr algn="ctr"/>
                      <a:r>
                        <a:rPr lang="en-GB" sz="1600" dirty="0"/>
                        <a:t>34</a:t>
                      </a:r>
                    </a:p>
                  </a:txBody>
                  <a:tcPr anchor="ctr">
                    <a:solidFill>
                      <a:srgbClr val="E7E9EB"/>
                    </a:solidFill>
                  </a:tcPr>
                </a:tc>
                <a:tc>
                  <a:txBody>
                    <a:bodyPr/>
                    <a:lstStyle/>
                    <a:p>
                      <a:pPr algn="ctr"/>
                      <a:r>
                        <a:rPr lang="en-GB" sz="1600" dirty="0"/>
                        <a:t>41</a:t>
                      </a:r>
                    </a:p>
                  </a:txBody>
                  <a:tcPr anchor="ctr">
                    <a:solidFill>
                      <a:srgbClr val="E7E9EB"/>
                    </a:solidFill>
                  </a:tcPr>
                </a:tc>
                <a:tc>
                  <a:txBody>
                    <a:bodyPr/>
                    <a:lstStyle/>
                    <a:p>
                      <a:pPr algn="ctr"/>
                      <a:r>
                        <a:rPr lang="en-GB" sz="1600" dirty="0"/>
                        <a:t>58</a:t>
                      </a:r>
                    </a:p>
                  </a:txBody>
                  <a:tcPr anchor="ctr">
                    <a:solidFill>
                      <a:srgbClr val="E7E9EB"/>
                    </a:solidFill>
                  </a:tcPr>
                </a:tc>
                <a:tc>
                  <a:txBody>
                    <a:bodyPr/>
                    <a:lstStyle/>
                    <a:p>
                      <a:pPr algn="ctr"/>
                      <a:r>
                        <a:rPr lang="en-GB" sz="1600" dirty="0"/>
                        <a:t>0</a:t>
                      </a:r>
                    </a:p>
                  </a:txBody>
                  <a:tcPr anchor="ctr">
                    <a:solidFill>
                      <a:srgbClr val="E7E9EB"/>
                    </a:solidFill>
                  </a:tcPr>
                </a:tc>
                <a:extLst>
                  <a:ext uri="{0D108BD9-81ED-4DB2-BD59-A6C34878D82A}">
                    <a16:rowId xmlns:a16="http://schemas.microsoft.com/office/drawing/2014/main" val="4094454334"/>
                  </a:ext>
                </a:extLst>
              </a:tr>
              <a:tr h="370840">
                <a:tc rowSpan="2">
                  <a:txBody>
                    <a:bodyPr/>
                    <a:lstStyle/>
                    <a:p>
                      <a:pPr algn="ctr"/>
                      <a:r>
                        <a:rPr lang="en-GB" sz="1600" dirty="0"/>
                        <a:t>GLOW</a:t>
                      </a:r>
                    </a:p>
                  </a:txBody>
                  <a:tcPr anchor="ctr"/>
                </a:tc>
                <a:tc>
                  <a:txBody>
                    <a:bodyPr/>
                    <a:lstStyle/>
                    <a:p>
                      <a:pPr algn="ctr"/>
                      <a:r>
                        <a:rPr lang="en-GB" sz="1600" dirty="0"/>
                        <a:t>Z + </a:t>
                      </a:r>
                      <a:r>
                        <a:rPr lang="en-GB" sz="1600" i="1" dirty="0"/>
                        <a:t>CAPOX</a:t>
                      </a:r>
                    </a:p>
                  </a:txBody>
                  <a:tcPr anchor="ctr">
                    <a:solidFill>
                      <a:srgbClr val="CBCFD4"/>
                    </a:solidFill>
                  </a:tcPr>
                </a:tc>
                <a:tc>
                  <a:txBody>
                    <a:bodyPr/>
                    <a:lstStyle/>
                    <a:p>
                      <a:pPr algn="ctr"/>
                      <a:r>
                        <a:rPr lang="en-GB" sz="1600" dirty="0"/>
                        <a:t>61</a:t>
                      </a:r>
                    </a:p>
                  </a:txBody>
                  <a:tcPr anchor="ctr">
                    <a:solidFill>
                      <a:srgbClr val="CBCFD4"/>
                    </a:solidFill>
                  </a:tcPr>
                </a:tc>
                <a:tc>
                  <a:txBody>
                    <a:bodyPr/>
                    <a:lstStyle/>
                    <a:p>
                      <a:pPr algn="ctr"/>
                      <a:r>
                        <a:rPr lang="en-GB" sz="1600" dirty="0"/>
                        <a:t>63</a:t>
                      </a:r>
                    </a:p>
                  </a:txBody>
                  <a:tcPr anchor="ctr">
                    <a:solidFill>
                      <a:srgbClr val="CBCFD4"/>
                    </a:solidFill>
                  </a:tcPr>
                </a:tc>
                <a:tc>
                  <a:txBody>
                    <a:bodyPr/>
                    <a:lstStyle/>
                    <a:p>
                      <a:pPr algn="ctr"/>
                      <a:r>
                        <a:rPr lang="en-GB" sz="1600" dirty="0"/>
                        <a:t>37</a:t>
                      </a:r>
                    </a:p>
                  </a:txBody>
                  <a:tcPr anchor="ctr">
                    <a:solidFill>
                      <a:srgbClr val="CBCFD4"/>
                    </a:solidFill>
                  </a:tcPr>
                </a:tc>
                <a:tc>
                  <a:txBody>
                    <a:bodyPr/>
                    <a:lstStyle/>
                    <a:p>
                      <a:pPr algn="ctr"/>
                      <a:r>
                        <a:rPr lang="en-GB" sz="1600" dirty="0"/>
                        <a:t>62</a:t>
                      </a:r>
                    </a:p>
                  </a:txBody>
                  <a:tcPr anchor="ctr">
                    <a:solidFill>
                      <a:srgbClr val="CBCFD4"/>
                    </a:solidFill>
                  </a:tcPr>
                </a:tc>
                <a:tc>
                  <a:txBody>
                    <a:bodyPr/>
                    <a:lstStyle/>
                    <a:p>
                      <a:pPr algn="ctr"/>
                      <a:r>
                        <a:rPr lang="en-GB" sz="1600" dirty="0"/>
                        <a:t>43</a:t>
                      </a:r>
                    </a:p>
                  </a:txBody>
                  <a:tcPr anchor="ctr">
                    <a:solidFill>
                      <a:srgbClr val="CBCFD4"/>
                    </a:solidFill>
                  </a:tcPr>
                </a:tc>
                <a:tc>
                  <a:txBody>
                    <a:bodyPr/>
                    <a:lstStyle/>
                    <a:p>
                      <a:pPr algn="ctr"/>
                      <a:r>
                        <a:rPr lang="en-GB" sz="1600" dirty="0"/>
                        <a:t>57</a:t>
                      </a:r>
                    </a:p>
                  </a:txBody>
                  <a:tcPr anchor="ctr">
                    <a:solidFill>
                      <a:srgbClr val="CBCFD4"/>
                    </a:solidFill>
                  </a:tcPr>
                </a:tc>
                <a:tc>
                  <a:txBody>
                    <a:bodyPr/>
                    <a:lstStyle/>
                    <a:p>
                      <a:pPr algn="ctr"/>
                      <a:r>
                        <a:rPr lang="en-GB" sz="1600" dirty="0"/>
                        <a:t>0</a:t>
                      </a:r>
                    </a:p>
                  </a:txBody>
                  <a:tcPr anchor="ctr">
                    <a:solidFill>
                      <a:srgbClr val="CBCFD4"/>
                    </a:solidFill>
                  </a:tcPr>
                </a:tc>
                <a:extLst>
                  <a:ext uri="{0D108BD9-81ED-4DB2-BD59-A6C34878D82A}">
                    <a16:rowId xmlns:a16="http://schemas.microsoft.com/office/drawing/2014/main" val="1103919099"/>
                  </a:ext>
                </a:extLst>
              </a:tr>
              <a:tr h="370840">
                <a:tc vMerge="1">
                  <a:txBody>
                    <a:bodyPr/>
                    <a:lstStyle/>
                    <a:p>
                      <a:endParaRPr lang="en-GB" sz="1600" dirty="0"/>
                    </a:p>
                  </a:txBody>
                  <a:tcPr/>
                </a:tc>
                <a:tc>
                  <a:txBody>
                    <a:bodyPr/>
                    <a:lstStyle/>
                    <a:p>
                      <a:pPr algn="ctr"/>
                      <a:r>
                        <a:rPr lang="en-GB" sz="1600" i="1" dirty="0"/>
                        <a:t>CAPOX</a:t>
                      </a:r>
                    </a:p>
                  </a:txBody>
                  <a:tcPr anchor="ctr">
                    <a:solidFill>
                      <a:srgbClr val="CBCFD4"/>
                    </a:solidFill>
                  </a:tcPr>
                </a:tc>
                <a:tc>
                  <a:txBody>
                    <a:bodyPr/>
                    <a:lstStyle/>
                    <a:p>
                      <a:pPr algn="ctr"/>
                      <a:r>
                        <a:rPr lang="en-GB" sz="1600" dirty="0"/>
                        <a:t>59</a:t>
                      </a:r>
                    </a:p>
                  </a:txBody>
                  <a:tcPr anchor="ctr">
                    <a:solidFill>
                      <a:srgbClr val="CBCFD4"/>
                    </a:solidFill>
                  </a:tcPr>
                </a:tc>
                <a:tc>
                  <a:txBody>
                    <a:bodyPr/>
                    <a:lstStyle/>
                    <a:p>
                      <a:pPr algn="ctr"/>
                      <a:r>
                        <a:rPr lang="en-GB" sz="1600" dirty="0"/>
                        <a:t>62</a:t>
                      </a:r>
                    </a:p>
                  </a:txBody>
                  <a:tcPr anchor="ctr">
                    <a:solidFill>
                      <a:srgbClr val="CBCFD4"/>
                    </a:solidFill>
                  </a:tcPr>
                </a:tc>
                <a:tc>
                  <a:txBody>
                    <a:bodyPr/>
                    <a:lstStyle/>
                    <a:p>
                      <a:pPr algn="ctr"/>
                      <a:r>
                        <a:rPr lang="en-GB" sz="1600" dirty="0"/>
                        <a:t>36</a:t>
                      </a:r>
                    </a:p>
                  </a:txBody>
                  <a:tcPr anchor="ctr">
                    <a:solidFill>
                      <a:srgbClr val="CBCFD4"/>
                    </a:solidFill>
                  </a:tcPr>
                </a:tc>
                <a:tc>
                  <a:txBody>
                    <a:bodyPr/>
                    <a:lstStyle/>
                    <a:p>
                      <a:pPr algn="ctr"/>
                      <a:r>
                        <a:rPr lang="en-GB" sz="1600" dirty="0"/>
                        <a:t>62</a:t>
                      </a:r>
                    </a:p>
                  </a:txBody>
                  <a:tcPr anchor="ctr">
                    <a:solidFill>
                      <a:srgbClr val="CBCFD4"/>
                    </a:solidFill>
                  </a:tcPr>
                </a:tc>
                <a:tc>
                  <a:txBody>
                    <a:bodyPr/>
                    <a:lstStyle/>
                    <a:p>
                      <a:pPr algn="ctr"/>
                      <a:r>
                        <a:rPr lang="en-GB" sz="1600" dirty="0"/>
                        <a:t>43</a:t>
                      </a:r>
                    </a:p>
                  </a:txBody>
                  <a:tcPr anchor="ctr">
                    <a:solidFill>
                      <a:srgbClr val="CBCFD4"/>
                    </a:solidFill>
                  </a:tcPr>
                </a:tc>
                <a:tc>
                  <a:txBody>
                    <a:bodyPr/>
                    <a:lstStyle/>
                    <a:p>
                      <a:pPr algn="ctr"/>
                      <a:r>
                        <a:rPr lang="en-GB" sz="1600" dirty="0"/>
                        <a:t>56</a:t>
                      </a:r>
                    </a:p>
                  </a:txBody>
                  <a:tcPr anchor="ctr">
                    <a:solidFill>
                      <a:srgbClr val="CBCFD4"/>
                    </a:solidFill>
                  </a:tcPr>
                </a:tc>
                <a:tc>
                  <a:txBody>
                    <a:bodyPr/>
                    <a:lstStyle/>
                    <a:p>
                      <a:pPr algn="ctr"/>
                      <a:r>
                        <a:rPr lang="en-GB" sz="1600" dirty="0"/>
                        <a:t>0</a:t>
                      </a:r>
                    </a:p>
                  </a:txBody>
                  <a:tcPr anchor="ctr">
                    <a:solidFill>
                      <a:srgbClr val="CBCFD4"/>
                    </a:solidFill>
                  </a:tcPr>
                </a:tc>
                <a:extLst>
                  <a:ext uri="{0D108BD9-81ED-4DB2-BD59-A6C34878D82A}">
                    <a16:rowId xmlns:a16="http://schemas.microsoft.com/office/drawing/2014/main" val="3147382947"/>
                  </a:ext>
                </a:extLst>
              </a:tr>
              <a:tr h="370840">
                <a:tc rowSpan="2">
                  <a:txBody>
                    <a:bodyPr/>
                    <a:lstStyle/>
                    <a:p>
                      <a:pPr algn="ctr"/>
                      <a:r>
                        <a:rPr lang="en-GB" sz="1600" dirty="0"/>
                        <a:t>FAST</a:t>
                      </a:r>
                    </a:p>
                  </a:txBody>
                  <a:tcPr anchor="ctr"/>
                </a:tc>
                <a:tc>
                  <a:txBody>
                    <a:bodyPr/>
                    <a:lstStyle/>
                    <a:p>
                      <a:pPr algn="ctr"/>
                      <a:r>
                        <a:rPr lang="en-GB" sz="1600" dirty="0"/>
                        <a:t>Z + </a:t>
                      </a:r>
                      <a:r>
                        <a:rPr lang="en-GB" sz="1600" i="1" dirty="0"/>
                        <a:t>EOX</a:t>
                      </a:r>
                    </a:p>
                  </a:txBody>
                  <a:tcPr anchor="ctr">
                    <a:solidFill>
                      <a:srgbClr val="E7E9EB"/>
                    </a:solidFill>
                  </a:tcPr>
                </a:tc>
                <a:tc>
                  <a:txBody>
                    <a:bodyPr/>
                    <a:lstStyle/>
                    <a:p>
                      <a:pPr algn="ctr"/>
                      <a:r>
                        <a:rPr lang="en-GB" sz="1600" dirty="0"/>
                        <a:t>59</a:t>
                      </a:r>
                    </a:p>
                  </a:txBody>
                  <a:tcPr anchor="ctr">
                    <a:solidFill>
                      <a:srgbClr val="E7E9EB"/>
                    </a:solidFill>
                  </a:tcPr>
                </a:tc>
                <a:tc>
                  <a:txBody>
                    <a:bodyPr/>
                    <a:lstStyle/>
                    <a:p>
                      <a:pPr algn="ctr"/>
                      <a:r>
                        <a:rPr lang="en-GB" sz="1600" dirty="0"/>
                        <a:t>61</a:t>
                      </a:r>
                    </a:p>
                  </a:txBody>
                  <a:tcPr anchor="ctr">
                    <a:solidFill>
                      <a:srgbClr val="E7E9EB"/>
                    </a:solidFill>
                  </a:tcPr>
                </a:tc>
                <a:tc>
                  <a:txBody>
                    <a:bodyPr/>
                    <a:lstStyle/>
                    <a:p>
                      <a:pPr algn="ctr"/>
                      <a:r>
                        <a:rPr lang="en-GB" sz="1600" dirty="0"/>
                        <a:t>NR</a:t>
                      </a:r>
                    </a:p>
                  </a:txBody>
                  <a:tcPr anchor="ctr">
                    <a:solidFill>
                      <a:srgbClr val="E7E9EB"/>
                    </a:solidFill>
                  </a:tcPr>
                </a:tc>
                <a:tc>
                  <a:txBody>
                    <a:bodyPr/>
                    <a:lstStyle/>
                    <a:p>
                      <a:pPr algn="ctr"/>
                      <a:r>
                        <a:rPr lang="en-GB" sz="1600" dirty="0"/>
                        <a:t>NR</a:t>
                      </a:r>
                    </a:p>
                  </a:txBody>
                  <a:tcPr anchor="ctr">
                    <a:solidFill>
                      <a:srgbClr val="E7E9EB"/>
                    </a:solidFill>
                  </a:tcPr>
                </a:tc>
                <a:tc>
                  <a:txBody>
                    <a:bodyPr/>
                    <a:lstStyle/>
                    <a:p>
                      <a:pPr algn="ctr"/>
                      <a:r>
                        <a:rPr lang="en-GB" sz="1600" dirty="0"/>
                        <a:t>30</a:t>
                      </a:r>
                    </a:p>
                  </a:txBody>
                  <a:tcPr anchor="ctr">
                    <a:solidFill>
                      <a:srgbClr val="E7E9EB"/>
                    </a:solidFill>
                  </a:tcPr>
                </a:tc>
                <a:tc>
                  <a:txBody>
                    <a:bodyPr/>
                    <a:lstStyle/>
                    <a:p>
                      <a:pPr algn="ctr"/>
                      <a:r>
                        <a:rPr lang="en-GB" sz="1600" dirty="0"/>
                        <a:t>70</a:t>
                      </a:r>
                    </a:p>
                  </a:txBody>
                  <a:tcPr anchor="ctr">
                    <a:solidFill>
                      <a:srgbClr val="E7E9EB"/>
                    </a:solidFill>
                  </a:tcPr>
                </a:tc>
                <a:tc>
                  <a:txBody>
                    <a:bodyPr/>
                    <a:lstStyle/>
                    <a:p>
                      <a:pPr algn="ctr"/>
                      <a:r>
                        <a:rPr lang="en-GB" sz="1600" dirty="0"/>
                        <a:t>0</a:t>
                      </a:r>
                    </a:p>
                  </a:txBody>
                  <a:tcPr anchor="ctr">
                    <a:solidFill>
                      <a:srgbClr val="E7E9EB"/>
                    </a:solidFill>
                  </a:tcPr>
                </a:tc>
                <a:extLst>
                  <a:ext uri="{0D108BD9-81ED-4DB2-BD59-A6C34878D82A}">
                    <a16:rowId xmlns:a16="http://schemas.microsoft.com/office/drawing/2014/main" val="1749261146"/>
                  </a:ext>
                </a:extLst>
              </a:tr>
              <a:tr h="370840">
                <a:tc vMerge="1">
                  <a:txBody>
                    <a:bodyPr/>
                    <a:lstStyle/>
                    <a:p>
                      <a:endParaRPr lang="en-GB" sz="1600" dirty="0"/>
                    </a:p>
                  </a:txBody>
                  <a:tcPr/>
                </a:tc>
                <a:tc>
                  <a:txBody>
                    <a:bodyPr/>
                    <a:lstStyle/>
                    <a:p>
                      <a:pPr algn="ctr"/>
                      <a:r>
                        <a:rPr lang="en-GB" sz="1600" i="1" dirty="0"/>
                        <a:t>EOX</a:t>
                      </a:r>
                    </a:p>
                  </a:txBody>
                  <a:tcPr anchor="ctr">
                    <a:solidFill>
                      <a:srgbClr val="E7E9EB"/>
                    </a:solidFill>
                  </a:tcPr>
                </a:tc>
                <a:tc>
                  <a:txBody>
                    <a:bodyPr/>
                    <a:lstStyle/>
                    <a:p>
                      <a:pPr algn="ctr"/>
                      <a:r>
                        <a:rPr lang="en-GB" sz="1600" dirty="0"/>
                        <a:t>57</a:t>
                      </a:r>
                    </a:p>
                  </a:txBody>
                  <a:tcPr anchor="ctr">
                    <a:solidFill>
                      <a:srgbClr val="E7E9EB"/>
                    </a:solidFill>
                  </a:tcPr>
                </a:tc>
                <a:tc>
                  <a:txBody>
                    <a:bodyPr/>
                    <a:lstStyle/>
                    <a:p>
                      <a:pPr algn="ctr"/>
                      <a:r>
                        <a:rPr lang="en-GB" sz="1600" dirty="0"/>
                        <a:t>67</a:t>
                      </a:r>
                    </a:p>
                  </a:txBody>
                  <a:tcPr anchor="ctr">
                    <a:solidFill>
                      <a:srgbClr val="E7E9EB"/>
                    </a:solidFill>
                  </a:tcPr>
                </a:tc>
                <a:tc>
                  <a:txBody>
                    <a:bodyPr/>
                    <a:lstStyle/>
                    <a:p>
                      <a:pPr algn="ctr"/>
                      <a:r>
                        <a:rPr lang="en-GB" sz="1600" dirty="0"/>
                        <a:t>NR</a:t>
                      </a:r>
                    </a:p>
                  </a:txBody>
                  <a:tcPr anchor="ctr">
                    <a:solidFill>
                      <a:srgbClr val="E7E9EB"/>
                    </a:solidFill>
                  </a:tcPr>
                </a:tc>
                <a:tc>
                  <a:txBody>
                    <a:bodyPr/>
                    <a:lstStyle/>
                    <a:p>
                      <a:pPr algn="ctr"/>
                      <a:r>
                        <a:rPr lang="en-GB" sz="1600" dirty="0"/>
                        <a:t>NR</a:t>
                      </a:r>
                    </a:p>
                  </a:txBody>
                  <a:tcPr anchor="ctr">
                    <a:solidFill>
                      <a:srgbClr val="E7E9EB"/>
                    </a:solidFill>
                  </a:tcPr>
                </a:tc>
                <a:tc>
                  <a:txBody>
                    <a:bodyPr/>
                    <a:lstStyle/>
                    <a:p>
                      <a:pPr algn="ctr"/>
                      <a:r>
                        <a:rPr lang="en-GB" sz="1600" dirty="0"/>
                        <a:t>30</a:t>
                      </a:r>
                    </a:p>
                  </a:txBody>
                  <a:tcPr anchor="ctr">
                    <a:solidFill>
                      <a:srgbClr val="E7E9EB"/>
                    </a:solidFill>
                  </a:tcPr>
                </a:tc>
                <a:tc>
                  <a:txBody>
                    <a:bodyPr/>
                    <a:lstStyle/>
                    <a:p>
                      <a:pPr algn="ctr"/>
                      <a:r>
                        <a:rPr lang="en-GB" sz="1600" dirty="0"/>
                        <a:t>70</a:t>
                      </a:r>
                    </a:p>
                  </a:txBody>
                  <a:tcPr anchor="ctr">
                    <a:solidFill>
                      <a:srgbClr val="E7E9EB"/>
                    </a:solidFill>
                  </a:tcPr>
                </a:tc>
                <a:tc>
                  <a:txBody>
                    <a:bodyPr/>
                    <a:lstStyle/>
                    <a:p>
                      <a:pPr algn="ctr"/>
                      <a:r>
                        <a:rPr lang="en-GB" sz="1600" dirty="0"/>
                        <a:t>0</a:t>
                      </a:r>
                    </a:p>
                  </a:txBody>
                  <a:tcPr anchor="ctr">
                    <a:solidFill>
                      <a:srgbClr val="E7E9EB"/>
                    </a:solidFill>
                  </a:tcPr>
                </a:tc>
                <a:extLst>
                  <a:ext uri="{0D108BD9-81ED-4DB2-BD59-A6C34878D82A}">
                    <a16:rowId xmlns:a16="http://schemas.microsoft.com/office/drawing/2014/main" val="2034116560"/>
                  </a:ext>
                </a:extLst>
              </a:tr>
              <a:tr h="370840">
                <a:tc rowSpan="2">
                  <a:txBody>
                    <a:bodyPr/>
                    <a:lstStyle/>
                    <a:p>
                      <a:pPr algn="ctr"/>
                      <a:r>
                        <a:rPr lang="en-GB" sz="1600" dirty="0"/>
                        <a:t>CheckMate 649</a:t>
                      </a:r>
                    </a:p>
                  </a:txBody>
                  <a:tcPr anchor="ctr"/>
                </a:tc>
                <a:tc>
                  <a:txBody>
                    <a:bodyPr/>
                    <a:lstStyle/>
                    <a:p>
                      <a:pPr algn="ctr"/>
                      <a:r>
                        <a:rPr lang="en-GB" sz="1600" dirty="0"/>
                        <a:t>N + </a:t>
                      </a:r>
                      <a:r>
                        <a:rPr lang="en-GB" sz="1600" i="1" dirty="0"/>
                        <a:t>CAPOX/FOLFOX</a:t>
                      </a:r>
                    </a:p>
                  </a:txBody>
                  <a:tcPr anchor="ctr">
                    <a:solidFill>
                      <a:srgbClr val="CBCFD4"/>
                    </a:solidFill>
                  </a:tcPr>
                </a:tc>
                <a:tc>
                  <a:txBody>
                    <a:bodyPr/>
                    <a:lstStyle/>
                    <a:p>
                      <a:pPr algn="ctr"/>
                      <a:r>
                        <a:rPr lang="en-GB" sz="1600" dirty="0"/>
                        <a:t>62</a:t>
                      </a:r>
                    </a:p>
                  </a:txBody>
                  <a:tcPr anchor="ctr">
                    <a:solidFill>
                      <a:srgbClr val="CBCFD4"/>
                    </a:solidFill>
                  </a:tcPr>
                </a:tc>
                <a:tc>
                  <a:txBody>
                    <a:bodyPr/>
                    <a:lstStyle/>
                    <a:p>
                      <a:pPr algn="ctr"/>
                      <a:r>
                        <a:rPr lang="en-GB" sz="1600" dirty="0"/>
                        <a:t>68</a:t>
                      </a:r>
                    </a:p>
                  </a:txBody>
                  <a:tcPr anchor="ctr">
                    <a:solidFill>
                      <a:srgbClr val="CBCFD4"/>
                    </a:solidFill>
                  </a:tcPr>
                </a:tc>
                <a:tc>
                  <a:txBody>
                    <a:bodyPr/>
                    <a:lstStyle/>
                    <a:p>
                      <a:pPr algn="ctr"/>
                      <a:r>
                        <a:rPr lang="en-GB" sz="1600" dirty="0"/>
                        <a:t>70</a:t>
                      </a:r>
                    </a:p>
                  </a:txBody>
                  <a:tcPr anchor="ctr">
                    <a:solidFill>
                      <a:srgbClr val="CBCFD4"/>
                    </a:solidFill>
                  </a:tcPr>
                </a:tc>
                <a:tc>
                  <a:txBody>
                    <a:bodyPr/>
                    <a:lstStyle/>
                    <a:p>
                      <a:pPr algn="ctr"/>
                      <a:r>
                        <a:rPr lang="en-GB" sz="1600" dirty="0"/>
                        <a:t>24</a:t>
                      </a:r>
                    </a:p>
                  </a:txBody>
                  <a:tcPr anchor="ctr">
                    <a:solidFill>
                      <a:srgbClr val="CBCFD4"/>
                    </a:solidFill>
                  </a:tcPr>
                </a:tc>
                <a:tc>
                  <a:txBody>
                    <a:bodyPr/>
                    <a:lstStyle/>
                    <a:p>
                      <a:pPr algn="ctr"/>
                      <a:r>
                        <a:rPr lang="en-GB" sz="1600" dirty="0"/>
                        <a:t>41</a:t>
                      </a:r>
                    </a:p>
                  </a:txBody>
                  <a:tcPr anchor="ctr">
                    <a:solidFill>
                      <a:srgbClr val="CBCFD4"/>
                    </a:solidFill>
                  </a:tcPr>
                </a:tc>
                <a:tc>
                  <a:txBody>
                    <a:bodyPr/>
                    <a:lstStyle/>
                    <a:p>
                      <a:pPr algn="ctr"/>
                      <a:r>
                        <a:rPr lang="en-GB" sz="1600" dirty="0"/>
                        <a:t>59</a:t>
                      </a:r>
                    </a:p>
                  </a:txBody>
                  <a:tcPr anchor="ctr">
                    <a:solidFill>
                      <a:srgbClr val="CBCFD4"/>
                    </a:solidFill>
                  </a:tcPr>
                </a:tc>
                <a:tc>
                  <a:txBody>
                    <a:bodyPr/>
                    <a:lstStyle/>
                    <a:p>
                      <a:pPr algn="ctr"/>
                      <a:r>
                        <a:rPr lang="en-GB" sz="1600" dirty="0"/>
                        <a:t>&lt;1</a:t>
                      </a:r>
                    </a:p>
                  </a:txBody>
                  <a:tcPr anchor="ctr">
                    <a:solidFill>
                      <a:srgbClr val="CBCFD4"/>
                    </a:solidFill>
                  </a:tcPr>
                </a:tc>
                <a:extLst>
                  <a:ext uri="{0D108BD9-81ED-4DB2-BD59-A6C34878D82A}">
                    <a16:rowId xmlns:a16="http://schemas.microsoft.com/office/drawing/2014/main" val="297159808"/>
                  </a:ext>
                </a:extLst>
              </a:tr>
              <a:tr h="370840">
                <a:tc vMerge="1">
                  <a:txBody>
                    <a:bodyPr/>
                    <a:lstStyle/>
                    <a:p>
                      <a:endParaRPr lang="en-GB" sz="1600" dirty="0"/>
                    </a:p>
                  </a:txBody>
                  <a:tcPr/>
                </a:tc>
                <a:tc>
                  <a:txBody>
                    <a:bodyPr/>
                    <a:lstStyle/>
                    <a:p>
                      <a:pPr algn="ctr"/>
                      <a:r>
                        <a:rPr lang="en-GB" sz="1600" i="1" dirty="0"/>
                        <a:t>CAPOX/FOLFOX</a:t>
                      </a:r>
                    </a:p>
                  </a:txBody>
                  <a:tcPr anchor="ctr">
                    <a:solidFill>
                      <a:srgbClr val="CBCFD4"/>
                    </a:solidFill>
                  </a:tcPr>
                </a:tc>
                <a:tc>
                  <a:txBody>
                    <a:bodyPr/>
                    <a:lstStyle/>
                    <a:p>
                      <a:pPr algn="ctr"/>
                      <a:r>
                        <a:rPr lang="en-GB" sz="1600" dirty="0"/>
                        <a:t>61</a:t>
                      </a:r>
                    </a:p>
                  </a:txBody>
                  <a:tcPr anchor="ctr">
                    <a:solidFill>
                      <a:srgbClr val="CBCFD4"/>
                    </a:solidFill>
                  </a:tcPr>
                </a:tc>
                <a:tc>
                  <a:txBody>
                    <a:bodyPr/>
                    <a:lstStyle/>
                    <a:p>
                      <a:pPr algn="ctr"/>
                      <a:r>
                        <a:rPr lang="en-GB" sz="1600" dirty="0"/>
                        <a:t>71</a:t>
                      </a:r>
                    </a:p>
                  </a:txBody>
                  <a:tcPr anchor="ctr">
                    <a:solidFill>
                      <a:srgbClr val="CBCFD4"/>
                    </a:solidFill>
                  </a:tcPr>
                </a:tc>
                <a:tc>
                  <a:txBody>
                    <a:bodyPr/>
                    <a:lstStyle/>
                    <a:p>
                      <a:pPr algn="ctr"/>
                      <a:r>
                        <a:rPr lang="en-GB" sz="1600" dirty="0"/>
                        <a:t>68</a:t>
                      </a:r>
                    </a:p>
                  </a:txBody>
                  <a:tcPr anchor="ctr">
                    <a:solidFill>
                      <a:srgbClr val="CBCFD4"/>
                    </a:solidFill>
                  </a:tcPr>
                </a:tc>
                <a:tc>
                  <a:txBody>
                    <a:bodyPr/>
                    <a:lstStyle/>
                    <a:p>
                      <a:pPr algn="ctr"/>
                      <a:r>
                        <a:rPr lang="en-GB" sz="1600" dirty="0"/>
                        <a:t>24</a:t>
                      </a:r>
                    </a:p>
                  </a:txBody>
                  <a:tcPr anchor="ctr">
                    <a:solidFill>
                      <a:srgbClr val="CBCFD4"/>
                    </a:solidFill>
                  </a:tcPr>
                </a:tc>
                <a:tc>
                  <a:txBody>
                    <a:bodyPr/>
                    <a:lstStyle/>
                    <a:p>
                      <a:pPr algn="ctr"/>
                      <a:r>
                        <a:rPr lang="en-GB" sz="1600" dirty="0"/>
                        <a:t>42</a:t>
                      </a:r>
                    </a:p>
                  </a:txBody>
                  <a:tcPr anchor="ctr">
                    <a:solidFill>
                      <a:srgbClr val="CBCFD4"/>
                    </a:solidFill>
                  </a:tcPr>
                </a:tc>
                <a:tc>
                  <a:txBody>
                    <a:bodyPr/>
                    <a:lstStyle/>
                    <a:p>
                      <a:pPr algn="ctr"/>
                      <a:r>
                        <a:rPr lang="en-GB" sz="1600" dirty="0"/>
                        <a:t>57</a:t>
                      </a:r>
                    </a:p>
                  </a:txBody>
                  <a:tcPr anchor="ctr">
                    <a:solidFill>
                      <a:srgbClr val="CBCFD4"/>
                    </a:solidFill>
                  </a:tcPr>
                </a:tc>
                <a:tc>
                  <a:txBody>
                    <a:bodyPr/>
                    <a:lstStyle/>
                    <a:p>
                      <a:pPr algn="ctr"/>
                      <a:r>
                        <a:rPr lang="en-GB" sz="1600" dirty="0"/>
                        <a:t>&lt;1</a:t>
                      </a:r>
                    </a:p>
                  </a:txBody>
                  <a:tcPr anchor="ctr">
                    <a:solidFill>
                      <a:srgbClr val="CBCFD4"/>
                    </a:solidFill>
                  </a:tcPr>
                </a:tc>
                <a:extLst>
                  <a:ext uri="{0D108BD9-81ED-4DB2-BD59-A6C34878D82A}">
                    <a16:rowId xmlns:a16="http://schemas.microsoft.com/office/drawing/2014/main" val="3648518730"/>
                  </a:ext>
                </a:extLst>
              </a:tr>
              <a:tr h="370840">
                <a:tc rowSpan="2">
                  <a:txBody>
                    <a:bodyPr/>
                    <a:lstStyle/>
                    <a:p>
                      <a:pPr algn="ctr"/>
                      <a:r>
                        <a:rPr lang="en-GB" sz="1600" dirty="0"/>
                        <a:t>KEYNOTE-859</a:t>
                      </a:r>
                    </a:p>
                  </a:txBody>
                  <a:tcPr anchor="ctr"/>
                </a:tc>
                <a:tc>
                  <a:txBody>
                    <a:bodyPr/>
                    <a:lstStyle/>
                    <a:p>
                      <a:pPr algn="ctr"/>
                      <a:r>
                        <a:rPr lang="en-GB" sz="1600" dirty="0"/>
                        <a:t>P + </a:t>
                      </a:r>
                      <a:r>
                        <a:rPr lang="en-GB" sz="1600" i="1" dirty="0"/>
                        <a:t>CF/CAPOX</a:t>
                      </a:r>
                    </a:p>
                  </a:txBody>
                  <a:tcPr anchor="ctr">
                    <a:solidFill>
                      <a:srgbClr val="E7E9EB"/>
                    </a:solidFill>
                  </a:tcPr>
                </a:tc>
                <a:tc>
                  <a:txBody>
                    <a:bodyPr/>
                    <a:lstStyle/>
                    <a:p>
                      <a:pPr algn="ctr"/>
                      <a:r>
                        <a:rPr lang="en-GB" sz="1600" dirty="0"/>
                        <a:t>61</a:t>
                      </a:r>
                    </a:p>
                  </a:txBody>
                  <a:tcPr anchor="ctr">
                    <a:solidFill>
                      <a:srgbClr val="E7E9EB"/>
                    </a:solidFill>
                  </a:tcPr>
                </a:tc>
                <a:tc>
                  <a:txBody>
                    <a:bodyPr/>
                    <a:lstStyle/>
                    <a:p>
                      <a:pPr algn="ctr"/>
                      <a:r>
                        <a:rPr lang="en-GB" sz="1600" dirty="0"/>
                        <a:t>67</a:t>
                      </a:r>
                    </a:p>
                  </a:txBody>
                  <a:tcPr anchor="ctr">
                    <a:solidFill>
                      <a:srgbClr val="E7E9EB"/>
                    </a:solidFill>
                  </a:tcPr>
                </a:tc>
                <a:tc>
                  <a:txBody>
                    <a:bodyPr/>
                    <a:lstStyle/>
                    <a:p>
                      <a:pPr algn="ctr"/>
                      <a:r>
                        <a:rPr lang="en-GB" sz="1600" dirty="0"/>
                        <a:t>54</a:t>
                      </a:r>
                    </a:p>
                  </a:txBody>
                  <a:tcPr anchor="ctr">
                    <a:solidFill>
                      <a:srgbClr val="E7E9EB"/>
                    </a:solidFill>
                  </a:tcPr>
                </a:tc>
                <a:tc>
                  <a:txBody>
                    <a:bodyPr/>
                    <a:lstStyle/>
                    <a:p>
                      <a:pPr algn="ctr"/>
                      <a:r>
                        <a:rPr lang="en-GB" sz="1600" dirty="0"/>
                        <a:t>34</a:t>
                      </a:r>
                    </a:p>
                  </a:txBody>
                  <a:tcPr anchor="ctr">
                    <a:solidFill>
                      <a:srgbClr val="E7E9EB"/>
                    </a:solidFill>
                  </a:tcPr>
                </a:tc>
                <a:tc>
                  <a:txBody>
                    <a:bodyPr/>
                    <a:lstStyle/>
                    <a:p>
                      <a:pPr algn="ctr"/>
                      <a:r>
                        <a:rPr lang="en-GB" sz="1600" dirty="0"/>
                        <a:t>36</a:t>
                      </a:r>
                    </a:p>
                  </a:txBody>
                  <a:tcPr anchor="ctr">
                    <a:solidFill>
                      <a:srgbClr val="E7E9EB"/>
                    </a:solidFill>
                  </a:tcPr>
                </a:tc>
                <a:tc>
                  <a:txBody>
                    <a:bodyPr/>
                    <a:lstStyle/>
                    <a:p>
                      <a:pPr algn="ctr"/>
                      <a:r>
                        <a:rPr lang="en-GB" sz="1600" dirty="0"/>
                        <a:t>64</a:t>
                      </a:r>
                    </a:p>
                  </a:txBody>
                  <a:tcPr anchor="ctr">
                    <a:solidFill>
                      <a:srgbClr val="E7E9EB"/>
                    </a:solidFill>
                  </a:tcPr>
                </a:tc>
                <a:tc>
                  <a:txBody>
                    <a:bodyPr/>
                    <a:lstStyle/>
                    <a:p>
                      <a:pPr algn="ctr"/>
                      <a:r>
                        <a:rPr lang="en-GB" sz="1600" dirty="0"/>
                        <a:t>NR</a:t>
                      </a:r>
                    </a:p>
                  </a:txBody>
                  <a:tcPr anchor="ctr">
                    <a:solidFill>
                      <a:srgbClr val="E7E9EB"/>
                    </a:solidFill>
                  </a:tcPr>
                </a:tc>
                <a:extLst>
                  <a:ext uri="{0D108BD9-81ED-4DB2-BD59-A6C34878D82A}">
                    <a16:rowId xmlns:a16="http://schemas.microsoft.com/office/drawing/2014/main" val="527837330"/>
                  </a:ext>
                </a:extLst>
              </a:tr>
              <a:tr h="370840">
                <a:tc vMerge="1">
                  <a:txBody>
                    <a:bodyPr/>
                    <a:lstStyle/>
                    <a:p>
                      <a:endParaRPr lang="en-GB" sz="1600" dirty="0"/>
                    </a:p>
                  </a:txBody>
                  <a:tcPr/>
                </a:tc>
                <a:tc>
                  <a:txBody>
                    <a:bodyPr/>
                    <a:lstStyle/>
                    <a:p>
                      <a:pPr algn="ctr"/>
                      <a:r>
                        <a:rPr lang="en-GB" sz="1600" i="1" dirty="0"/>
                        <a:t>CF/CAPOX</a:t>
                      </a:r>
                    </a:p>
                  </a:txBody>
                  <a:tcPr anchor="ctr">
                    <a:solidFill>
                      <a:srgbClr val="E7E9EB"/>
                    </a:solidFill>
                  </a:tcPr>
                </a:tc>
                <a:tc>
                  <a:txBody>
                    <a:bodyPr/>
                    <a:lstStyle/>
                    <a:p>
                      <a:pPr algn="ctr"/>
                      <a:r>
                        <a:rPr lang="en-GB" sz="1600" dirty="0"/>
                        <a:t>62</a:t>
                      </a:r>
                    </a:p>
                  </a:txBody>
                  <a:tcPr anchor="ctr">
                    <a:solidFill>
                      <a:srgbClr val="E7E9EB"/>
                    </a:solidFill>
                  </a:tcPr>
                </a:tc>
                <a:tc>
                  <a:txBody>
                    <a:bodyPr/>
                    <a:lstStyle/>
                    <a:p>
                      <a:pPr algn="ctr"/>
                      <a:r>
                        <a:rPr lang="en-GB" sz="1600" dirty="0"/>
                        <a:t>69</a:t>
                      </a:r>
                    </a:p>
                  </a:txBody>
                  <a:tcPr anchor="ctr">
                    <a:solidFill>
                      <a:srgbClr val="E7E9EB"/>
                    </a:solidFill>
                  </a:tcPr>
                </a:tc>
                <a:tc>
                  <a:txBody>
                    <a:bodyPr/>
                    <a:lstStyle/>
                    <a:p>
                      <a:pPr algn="ctr"/>
                      <a:r>
                        <a:rPr lang="en-GB" sz="1600" dirty="0"/>
                        <a:t>55</a:t>
                      </a:r>
                    </a:p>
                  </a:txBody>
                  <a:tcPr anchor="ctr">
                    <a:solidFill>
                      <a:srgbClr val="E7E9EB"/>
                    </a:solidFill>
                  </a:tcPr>
                </a:tc>
                <a:tc>
                  <a:txBody>
                    <a:bodyPr/>
                    <a:lstStyle/>
                    <a:p>
                      <a:pPr algn="ctr"/>
                      <a:r>
                        <a:rPr lang="en-GB" sz="1600" dirty="0"/>
                        <a:t>34</a:t>
                      </a:r>
                    </a:p>
                  </a:txBody>
                  <a:tcPr anchor="ctr">
                    <a:solidFill>
                      <a:srgbClr val="E7E9EB"/>
                    </a:solidFill>
                  </a:tcPr>
                </a:tc>
                <a:tc>
                  <a:txBody>
                    <a:bodyPr/>
                    <a:lstStyle/>
                    <a:p>
                      <a:pPr algn="ctr"/>
                      <a:r>
                        <a:rPr lang="en-GB" sz="1600" dirty="0"/>
                        <a:t>38</a:t>
                      </a:r>
                    </a:p>
                  </a:txBody>
                  <a:tcPr anchor="ctr">
                    <a:solidFill>
                      <a:srgbClr val="E7E9EB"/>
                    </a:solidFill>
                  </a:tcPr>
                </a:tc>
                <a:tc>
                  <a:txBody>
                    <a:bodyPr/>
                    <a:lstStyle/>
                    <a:p>
                      <a:pPr algn="ctr"/>
                      <a:r>
                        <a:rPr lang="en-GB" sz="1600" dirty="0"/>
                        <a:t>62</a:t>
                      </a:r>
                    </a:p>
                  </a:txBody>
                  <a:tcPr anchor="ctr">
                    <a:solidFill>
                      <a:srgbClr val="E7E9EB"/>
                    </a:solidFill>
                  </a:tcPr>
                </a:tc>
                <a:tc>
                  <a:txBody>
                    <a:bodyPr/>
                    <a:lstStyle/>
                    <a:p>
                      <a:pPr algn="ctr"/>
                      <a:r>
                        <a:rPr lang="en-GB" sz="1600" dirty="0"/>
                        <a:t>NR</a:t>
                      </a:r>
                    </a:p>
                  </a:txBody>
                  <a:tcPr anchor="ctr">
                    <a:solidFill>
                      <a:srgbClr val="E7E9EB"/>
                    </a:solidFill>
                  </a:tcPr>
                </a:tc>
                <a:extLst>
                  <a:ext uri="{0D108BD9-81ED-4DB2-BD59-A6C34878D82A}">
                    <a16:rowId xmlns:a16="http://schemas.microsoft.com/office/drawing/2014/main" val="321526749"/>
                  </a:ext>
                </a:extLst>
              </a:tr>
              <a:tr h="370840">
                <a:tc rowSpan="2">
                  <a:txBody>
                    <a:bodyPr/>
                    <a:lstStyle/>
                    <a:p>
                      <a:pPr algn="ctr"/>
                      <a:r>
                        <a:rPr lang="en-GB" sz="1600" dirty="0"/>
                        <a:t>KEYNOTE-062</a:t>
                      </a:r>
                    </a:p>
                  </a:txBody>
                  <a:tcPr anchor="ctr"/>
                </a:tc>
                <a:tc>
                  <a:txBody>
                    <a:bodyPr/>
                    <a:lstStyle/>
                    <a:p>
                      <a:pPr algn="ctr"/>
                      <a:r>
                        <a:rPr lang="en-GB" sz="1600" dirty="0"/>
                        <a:t>P + </a:t>
                      </a:r>
                      <a:r>
                        <a:rPr lang="en-GB" sz="1600" i="1" dirty="0"/>
                        <a:t>CF/CX</a:t>
                      </a:r>
                    </a:p>
                  </a:txBody>
                  <a:tcPr anchor="ctr">
                    <a:solidFill>
                      <a:srgbClr val="CBCFD4"/>
                    </a:solidFill>
                  </a:tcPr>
                </a:tc>
                <a:tc>
                  <a:txBody>
                    <a:bodyPr/>
                    <a:lstStyle/>
                    <a:p>
                      <a:pPr algn="ctr"/>
                      <a:r>
                        <a:rPr lang="en-GB" sz="1600" dirty="0"/>
                        <a:t>62</a:t>
                      </a:r>
                    </a:p>
                  </a:txBody>
                  <a:tcPr anchor="ctr">
                    <a:solidFill>
                      <a:srgbClr val="CBCFD4"/>
                    </a:solidFill>
                  </a:tcPr>
                </a:tc>
                <a:tc>
                  <a:txBody>
                    <a:bodyPr/>
                    <a:lstStyle/>
                    <a:p>
                      <a:pPr algn="ctr"/>
                      <a:r>
                        <a:rPr lang="en-GB" sz="1600" dirty="0"/>
                        <a:t>76</a:t>
                      </a:r>
                    </a:p>
                  </a:txBody>
                  <a:tcPr anchor="ctr">
                    <a:solidFill>
                      <a:srgbClr val="CBCFD4"/>
                    </a:solidFill>
                  </a:tcPr>
                </a:tc>
                <a:tc>
                  <a:txBody>
                    <a:bodyPr/>
                    <a:lstStyle/>
                    <a:p>
                      <a:pPr algn="ctr"/>
                      <a:r>
                        <a:rPr lang="en-GB" sz="1600" dirty="0"/>
                        <a:t>NR</a:t>
                      </a:r>
                    </a:p>
                  </a:txBody>
                  <a:tcPr anchor="ctr">
                    <a:solidFill>
                      <a:srgbClr val="CBCFD4"/>
                    </a:solidFill>
                  </a:tcPr>
                </a:tc>
                <a:tc>
                  <a:txBody>
                    <a:bodyPr/>
                    <a:lstStyle/>
                    <a:p>
                      <a:pPr algn="ctr"/>
                      <a:r>
                        <a:rPr lang="en-GB" sz="1600" dirty="0"/>
                        <a:t>NR</a:t>
                      </a:r>
                    </a:p>
                  </a:txBody>
                  <a:tcPr anchor="ctr">
                    <a:solidFill>
                      <a:srgbClr val="CBCFD4"/>
                    </a:solidFill>
                  </a:tcPr>
                </a:tc>
                <a:tc>
                  <a:txBody>
                    <a:bodyPr/>
                    <a:lstStyle/>
                    <a:p>
                      <a:pPr algn="ctr"/>
                      <a:r>
                        <a:rPr lang="en-GB" sz="1600" dirty="0"/>
                        <a:t>NR</a:t>
                      </a:r>
                    </a:p>
                  </a:txBody>
                  <a:tcPr anchor="ctr">
                    <a:solidFill>
                      <a:srgbClr val="CBCFD4"/>
                    </a:solidFill>
                  </a:tcPr>
                </a:tc>
                <a:tc>
                  <a:txBody>
                    <a:bodyPr/>
                    <a:lstStyle/>
                    <a:p>
                      <a:pPr algn="ctr"/>
                      <a:r>
                        <a:rPr lang="en-GB" sz="1600" dirty="0"/>
                        <a:t>54</a:t>
                      </a:r>
                    </a:p>
                  </a:txBody>
                  <a:tcPr anchor="ctr">
                    <a:solidFill>
                      <a:srgbClr val="CBCFD4"/>
                    </a:solidFill>
                  </a:tcPr>
                </a:tc>
                <a:tc>
                  <a:txBody>
                    <a:bodyPr/>
                    <a:lstStyle/>
                    <a:p>
                      <a:pPr algn="ctr"/>
                      <a:r>
                        <a:rPr lang="en-GB" sz="1600" dirty="0"/>
                        <a:t>NR</a:t>
                      </a:r>
                    </a:p>
                  </a:txBody>
                  <a:tcPr anchor="ctr">
                    <a:solidFill>
                      <a:srgbClr val="CBCFD4"/>
                    </a:solidFill>
                  </a:tcPr>
                </a:tc>
                <a:extLst>
                  <a:ext uri="{0D108BD9-81ED-4DB2-BD59-A6C34878D82A}">
                    <a16:rowId xmlns:a16="http://schemas.microsoft.com/office/drawing/2014/main" val="3183158508"/>
                  </a:ext>
                </a:extLst>
              </a:tr>
              <a:tr h="370840">
                <a:tc vMerge="1">
                  <a:txBody>
                    <a:bodyPr/>
                    <a:lstStyle/>
                    <a:p>
                      <a:endParaRPr lang="en-GB" sz="1600" dirty="0"/>
                    </a:p>
                  </a:txBody>
                  <a:tcPr/>
                </a:tc>
                <a:tc>
                  <a:txBody>
                    <a:bodyPr/>
                    <a:lstStyle/>
                    <a:p>
                      <a:pPr algn="ctr"/>
                      <a:r>
                        <a:rPr lang="en-GB" sz="1600" i="1" dirty="0"/>
                        <a:t>CF/CX</a:t>
                      </a:r>
                    </a:p>
                  </a:txBody>
                  <a:tcPr anchor="ctr">
                    <a:solidFill>
                      <a:srgbClr val="CBCFD4"/>
                    </a:solidFill>
                  </a:tcPr>
                </a:tc>
                <a:tc>
                  <a:txBody>
                    <a:bodyPr/>
                    <a:lstStyle/>
                    <a:p>
                      <a:pPr algn="ctr"/>
                      <a:r>
                        <a:rPr lang="en-GB" sz="1600" dirty="0"/>
                        <a:t>63</a:t>
                      </a:r>
                    </a:p>
                  </a:txBody>
                  <a:tcPr anchor="ctr">
                    <a:solidFill>
                      <a:srgbClr val="CBCFD4"/>
                    </a:solidFill>
                  </a:tcPr>
                </a:tc>
                <a:tc>
                  <a:txBody>
                    <a:bodyPr/>
                    <a:lstStyle/>
                    <a:p>
                      <a:pPr algn="ctr"/>
                      <a:r>
                        <a:rPr lang="en-GB" sz="1600" dirty="0"/>
                        <a:t>72</a:t>
                      </a:r>
                    </a:p>
                  </a:txBody>
                  <a:tcPr anchor="ctr">
                    <a:solidFill>
                      <a:srgbClr val="CBCFD4"/>
                    </a:solidFill>
                  </a:tcPr>
                </a:tc>
                <a:tc>
                  <a:txBody>
                    <a:bodyPr/>
                    <a:lstStyle/>
                    <a:p>
                      <a:pPr algn="ctr"/>
                      <a:r>
                        <a:rPr lang="en-GB" sz="1600" dirty="0"/>
                        <a:t>NR</a:t>
                      </a:r>
                    </a:p>
                  </a:txBody>
                  <a:tcPr anchor="ctr">
                    <a:solidFill>
                      <a:srgbClr val="CBCFD4"/>
                    </a:solidFill>
                  </a:tcPr>
                </a:tc>
                <a:tc>
                  <a:txBody>
                    <a:bodyPr/>
                    <a:lstStyle/>
                    <a:p>
                      <a:pPr algn="ctr"/>
                      <a:r>
                        <a:rPr lang="en-GB" sz="1600" dirty="0"/>
                        <a:t>NR</a:t>
                      </a:r>
                    </a:p>
                  </a:txBody>
                  <a:tcPr anchor="ctr">
                    <a:solidFill>
                      <a:srgbClr val="CBCFD4"/>
                    </a:solidFill>
                  </a:tcPr>
                </a:tc>
                <a:tc>
                  <a:txBody>
                    <a:bodyPr/>
                    <a:lstStyle/>
                    <a:p>
                      <a:pPr algn="ctr"/>
                      <a:r>
                        <a:rPr lang="en-GB" sz="1600" dirty="0"/>
                        <a:t>NR</a:t>
                      </a:r>
                    </a:p>
                  </a:txBody>
                  <a:tcPr anchor="ctr">
                    <a:solidFill>
                      <a:srgbClr val="CBCFD4"/>
                    </a:solidFill>
                  </a:tcPr>
                </a:tc>
                <a:tc>
                  <a:txBody>
                    <a:bodyPr/>
                    <a:lstStyle/>
                    <a:p>
                      <a:pPr algn="ctr"/>
                      <a:r>
                        <a:rPr lang="en-GB" sz="1600" dirty="0"/>
                        <a:t>54</a:t>
                      </a:r>
                    </a:p>
                  </a:txBody>
                  <a:tcPr anchor="ctr">
                    <a:solidFill>
                      <a:srgbClr val="CBCFD4"/>
                    </a:solidFill>
                  </a:tcPr>
                </a:tc>
                <a:tc>
                  <a:txBody>
                    <a:bodyPr/>
                    <a:lstStyle/>
                    <a:p>
                      <a:pPr algn="ctr"/>
                      <a:r>
                        <a:rPr lang="en-GB" sz="1600" dirty="0"/>
                        <a:t>NR</a:t>
                      </a:r>
                    </a:p>
                  </a:txBody>
                  <a:tcPr anchor="ctr">
                    <a:solidFill>
                      <a:srgbClr val="CBCFD4"/>
                    </a:solidFill>
                  </a:tcPr>
                </a:tc>
                <a:extLst>
                  <a:ext uri="{0D108BD9-81ED-4DB2-BD59-A6C34878D82A}">
                    <a16:rowId xmlns:a16="http://schemas.microsoft.com/office/drawing/2014/main" val="4079011498"/>
                  </a:ext>
                </a:extLst>
              </a:tr>
            </a:tbl>
          </a:graphicData>
        </a:graphic>
      </p:graphicFrame>
      <p:sp>
        <p:nvSpPr>
          <p:cNvPr id="5" name="Text Placeholder 4">
            <a:extLst>
              <a:ext uri="{FF2B5EF4-FFF2-40B4-BE49-F238E27FC236}">
                <a16:creationId xmlns:a16="http://schemas.microsoft.com/office/drawing/2014/main" id="{572BAADF-039C-D684-A602-4110B90C0478}"/>
              </a:ext>
            </a:extLst>
          </p:cNvPr>
          <p:cNvSpPr txBox="1">
            <a:spLocks/>
          </p:cNvSpPr>
          <p:nvPr/>
        </p:nvSpPr>
        <p:spPr>
          <a:xfrm>
            <a:off x="907682" y="6200501"/>
            <a:ext cx="10809827" cy="59281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CAPOX: Capecitabine and oxaliplatin; CF: </a:t>
            </a:r>
            <a:r>
              <a:rPr lang="en-GB" sz="1200" dirty="0">
                <a:effectLst/>
                <a:ea typeface="Times New Roman" panose="02020603050405020304" pitchFamily="18" charset="0"/>
              </a:rPr>
              <a:t>Fluorouracil + cisplatin; </a:t>
            </a:r>
            <a:r>
              <a:rPr lang="en-GB" sz="1200" dirty="0"/>
              <a:t>CX: </a:t>
            </a:r>
            <a:r>
              <a:rPr lang="en-GB" sz="1200" dirty="0">
                <a:effectLst/>
                <a:ea typeface="Times New Roman" panose="02020603050405020304" pitchFamily="18" charset="0"/>
              </a:rPr>
              <a:t>Capecitabine + cisplatin; ECOG: Eastern Cooperative Oncology Group; </a:t>
            </a:r>
            <a:r>
              <a:rPr lang="en-GB" sz="1200" dirty="0"/>
              <a:t>EOX: Epirubicin, oxaliplatin and capecitabine; (m)FOLFOX: (modified) folinic acid in combination with fluorouracil and oxaliplatin; N: nivolumab; NR: not reported; P: pembrolizumab; Z: zolbetuximab</a:t>
            </a:r>
          </a:p>
        </p:txBody>
      </p:sp>
    </p:spTree>
    <p:extLst>
      <p:ext uri="{BB962C8B-B14F-4D97-AF65-F5344CB8AC3E}">
        <p14:creationId xmlns:p14="http://schemas.microsoft.com/office/powerpoint/2010/main" val="12173435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1BAC-BB47-5A89-C0FA-2A3B40F68EEB}"/>
              </a:ext>
            </a:extLst>
          </p:cNvPr>
          <p:cNvSpPr>
            <a:spLocks noGrp="1"/>
          </p:cNvSpPr>
          <p:nvPr>
            <p:ph type="title"/>
          </p:nvPr>
        </p:nvSpPr>
        <p:spPr/>
        <p:txBody>
          <a:bodyPr>
            <a:normAutofit/>
          </a:bodyPr>
          <a:lstStyle/>
          <a:p>
            <a:r>
              <a:rPr lang="en-GB" dirty="0"/>
              <a:t>Baseline characteristics in network meta-analysis (2)</a:t>
            </a:r>
          </a:p>
        </p:txBody>
      </p:sp>
      <p:graphicFrame>
        <p:nvGraphicFramePr>
          <p:cNvPr id="3" name="Table 2">
            <a:extLst>
              <a:ext uri="{FF2B5EF4-FFF2-40B4-BE49-F238E27FC236}">
                <a16:creationId xmlns:a16="http://schemas.microsoft.com/office/drawing/2014/main" id="{0713A174-6AF9-86E5-B94E-BC3A0F107ACA}"/>
              </a:ext>
            </a:extLst>
          </p:cNvPr>
          <p:cNvGraphicFramePr>
            <a:graphicFrameLocks noGrp="1"/>
          </p:cNvGraphicFramePr>
          <p:nvPr>
            <p:extLst>
              <p:ext uri="{D42A27DB-BD31-4B8C-83A1-F6EECF244321}">
                <p14:modId xmlns:p14="http://schemas.microsoft.com/office/powerpoint/2010/main" val="2792474838"/>
              </p:ext>
            </p:extLst>
          </p:nvPr>
        </p:nvGraphicFramePr>
        <p:xfrm>
          <a:off x="345159" y="869128"/>
          <a:ext cx="11701782" cy="5400040"/>
        </p:xfrm>
        <a:graphic>
          <a:graphicData uri="http://schemas.openxmlformats.org/drawingml/2006/table">
            <a:tbl>
              <a:tblPr firstRow="1" firstCol="1" bandRow="1">
                <a:tableStyleId>{21E4AEA4-8DFA-4A89-87EB-49C32662AFE0}</a:tableStyleId>
              </a:tblPr>
              <a:tblGrid>
                <a:gridCol w="1662430">
                  <a:extLst>
                    <a:ext uri="{9D8B030D-6E8A-4147-A177-3AD203B41FA5}">
                      <a16:colId xmlns:a16="http://schemas.microsoft.com/office/drawing/2014/main" val="607229828"/>
                    </a:ext>
                  </a:extLst>
                </a:gridCol>
                <a:gridCol w="1792886">
                  <a:extLst>
                    <a:ext uri="{9D8B030D-6E8A-4147-A177-3AD203B41FA5}">
                      <a16:colId xmlns:a16="http://schemas.microsoft.com/office/drawing/2014/main" val="2537323831"/>
                    </a:ext>
                  </a:extLst>
                </a:gridCol>
                <a:gridCol w="1371600">
                  <a:extLst>
                    <a:ext uri="{9D8B030D-6E8A-4147-A177-3AD203B41FA5}">
                      <a16:colId xmlns:a16="http://schemas.microsoft.com/office/drawing/2014/main" val="825962216"/>
                    </a:ext>
                  </a:extLst>
                </a:gridCol>
                <a:gridCol w="742950">
                  <a:extLst>
                    <a:ext uri="{9D8B030D-6E8A-4147-A177-3AD203B41FA5}">
                      <a16:colId xmlns:a16="http://schemas.microsoft.com/office/drawing/2014/main" val="1421566281"/>
                    </a:ext>
                  </a:extLst>
                </a:gridCol>
                <a:gridCol w="638175">
                  <a:extLst>
                    <a:ext uri="{9D8B030D-6E8A-4147-A177-3AD203B41FA5}">
                      <a16:colId xmlns:a16="http://schemas.microsoft.com/office/drawing/2014/main" val="1927903667"/>
                    </a:ext>
                  </a:extLst>
                </a:gridCol>
                <a:gridCol w="933450">
                  <a:extLst>
                    <a:ext uri="{9D8B030D-6E8A-4147-A177-3AD203B41FA5}">
                      <a16:colId xmlns:a16="http://schemas.microsoft.com/office/drawing/2014/main" val="1309124744"/>
                    </a:ext>
                  </a:extLst>
                </a:gridCol>
                <a:gridCol w="1019175">
                  <a:extLst>
                    <a:ext uri="{9D8B030D-6E8A-4147-A177-3AD203B41FA5}">
                      <a16:colId xmlns:a16="http://schemas.microsoft.com/office/drawing/2014/main" val="1768292652"/>
                    </a:ext>
                  </a:extLst>
                </a:gridCol>
                <a:gridCol w="1066800">
                  <a:extLst>
                    <a:ext uri="{9D8B030D-6E8A-4147-A177-3AD203B41FA5}">
                      <a16:colId xmlns:a16="http://schemas.microsoft.com/office/drawing/2014/main" val="2351863817"/>
                    </a:ext>
                  </a:extLst>
                </a:gridCol>
                <a:gridCol w="1076325">
                  <a:extLst>
                    <a:ext uri="{9D8B030D-6E8A-4147-A177-3AD203B41FA5}">
                      <a16:colId xmlns:a16="http://schemas.microsoft.com/office/drawing/2014/main" val="2571851984"/>
                    </a:ext>
                  </a:extLst>
                </a:gridCol>
                <a:gridCol w="638175">
                  <a:extLst>
                    <a:ext uri="{9D8B030D-6E8A-4147-A177-3AD203B41FA5}">
                      <a16:colId xmlns:a16="http://schemas.microsoft.com/office/drawing/2014/main" val="278807862"/>
                    </a:ext>
                  </a:extLst>
                </a:gridCol>
                <a:gridCol w="759816">
                  <a:extLst>
                    <a:ext uri="{9D8B030D-6E8A-4147-A177-3AD203B41FA5}">
                      <a16:colId xmlns:a16="http://schemas.microsoft.com/office/drawing/2014/main" val="414615535"/>
                    </a:ext>
                  </a:extLst>
                </a:gridCol>
              </a:tblGrid>
              <a:tr h="370840">
                <a:tc rowSpan="2">
                  <a:txBody>
                    <a:bodyPr/>
                    <a:lstStyle/>
                    <a:p>
                      <a:pPr algn="ctr"/>
                      <a:r>
                        <a:rPr lang="en-GB" sz="1600" dirty="0"/>
                        <a:t>Trial</a:t>
                      </a:r>
                    </a:p>
                  </a:txBody>
                  <a:tcPr/>
                </a:tc>
                <a:tc rowSpan="2">
                  <a:txBody>
                    <a:bodyPr/>
                    <a:lstStyle/>
                    <a:p>
                      <a:pPr algn="ctr"/>
                      <a:r>
                        <a:rPr lang="en-GB" sz="1600" dirty="0"/>
                        <a:t>Arm</a:t>
                      </a:r>
                    </a:p>
                  </a:txBody>
                  <a:tcPr/>
                </a:tc>
                <a:tc gridSpan="3">
                  <a:txBody>
                    <a:bodyPr/>
                    <a:lstStyle/>
                    <a:p>
                      <a:pPr algn="ctr"/>
                      <a:r>
                        <a:rPr lang="en-GB" sz="1600" dirty="0"/>
                        <a:t>Tumour location, %</a:t>
                      </a:r>
                    </a:p>
                  </a:txBody>
                  <a:tcPr/>
                </a:tc>
                <a:tc hMerge="1">
                  <a:txBody>
                    <a:bodyPr/>
                    <a:lstStyle/>
                    <a:p>
                      <a:endParaRPr lang="en-GB" dirty="0"/>
                    </a:p>
                  </a:txBody>
                  <a:tcPr/>
                </a:tc>
                <a:tc hMerge="1">
                  <a:txBody>
                    <a:bodyPr/>
                    <a:lstStyle/>
                    <a:p>
                      <a:endParaRPr lang="en-GB" dirty="0"/>
                    </a:p>
                  </a:txBody>
                  <a:tcPr/>
                </a:tc>
                <a:tc gridSpan="3">
                  <a:txBody>
                    <a:bodyPr/>
                    <a:lstStyle/>
                    <a:p>
                      <a:pPr algn="ctr"/>
                      <a:r>
                        <a:rPr lang="en-GB" sz="1600" dirty="0"/>
                        <a:t>HER2 status, %</a:t>
                      </a:r>
                    </a:p>
                  </a:txBody>
                  <a:tcPr/>
                </a:tc>
                <a:tc hMerge="1">
                  <a:txBody>
                    <a:bodyPr/>
                    <a:lstStyle/>
                    <a:p>
                      <a:endParaRPr lang="en-GB" sz="1600" dirty="0"/>
                    </a:p>
                  </a:txBody>
                  <a:tcPr/>
                </a:tc>
                <a:tc hMerge="1">
                  <a:txBody>
                    <a:bodyPr/>
                    <a:lstStyle/>
                    <a:p>
                      <a:endParaRPr lang="en-GB" sz="1600" dirty="0"/>
                    </a:p>
                  </a:txBody>
                  <a:tcPr/>
                </a:tc>
                <a:tc gridSpan="3">
                  <a:txBody>
                    <a:bodyPr/>
                    <a:lstStyle/>
                    <a:p>
                      <a:pPr algn="ctr"/>
                      <a:r>
                        <a:rPr lang="en-GB" sz="1600" dirty="0"/>
                        <a:t>CPS score, %</a:t>
                      </a:r>
                    </a:p>
                  </a:txBody>
                  <a:tcPr/>
                </a:tc>
                <a:tc hMerge="1">
                  <a:txBody>
                    <a:bodyPr/>
                    <a:lstStyle/>
                    <a:p>
                      <a:endParaRPr lang="en-GB" sz="1600" dirty="0"/>
                    </a:p>
                  </a:txBody>
                  <a:tcPr/>
                </a:tc>
                <a:tc hMerge="1">
                  <a:txBody>
                    <a:bodyPr/>
                    <a:lstStyle/>
                    <a:p>
                      <a:endParaRPr lang="en-GB" sz="1600" dirty="0"/>
                    </a:p>
                  </a:txBody>
                  <a:tcPr/>
                </a:tc>
                <a:extLst>
                  <a:ext uri="{0D108BD9-81ED-4DB2-BD59-A6C34878D82A}">
                    <a16:rowId xmlns:a16="http://schemas.microsoft.com/office/drawing/2014/main" val="2333466136"/>
                  </a:ext>
                </a:extLst>
              </a:tr>
              <a:tr h="370840">
                <a:tc vMerge="1">
                  <a:txBody>
                    <a:bodyPr/>
                    <a:lstStyle/>
                    <a:p>
                      <a:endParaRPr lang="en-GB" sz="1600" dirty="0"/>
                    </a:p>
                  </a:txBody>
                  <a:tcPr/>
                </a:tc>
                <a:tc vMerge="1">
                  <a:txBody>
                    <a:bodyPr/>
                    <a:lstStyle/>
                    <a:p>
                      <a:endParaRPr lang="en-GB" sz="1600" dirty="0"/>
                    </a:p>
                  </a:txBody>
                  <a:tcPr/>
                </a:tc>
                <a:tc>
                  <a:txBody>
                    <a:bodyPr/>
                    <a:lstStyle/>
                    <a:p>
                      <a:pPr algn="ctr"/>
                      <a:r>
                        <a:rPr lang="en-GB" sz="1600" dirty="0">
                          <a:solidFill>
                            <a:schemeClr val="bg1"/>
                          </a:solidFill>
                        </a:rPr>
                        <a:t>Oesophagus</a:t>
                      </a:r>
                    </a:p>
                  </a:txBody>
                  <a:tcPr>
                    <a:solidFill>
                      <a:schemeClr val="accent2"/>
                    </a:solidFill>
                  </a:tcPr>
                </a:tc>
                <a:tc>
                  <a:txBody>
                    <a:bodyPr/>
                    <a:lstStyle/>
                    <a:p>
                      <a:pPr algn="ctr"/>
                      <a:r>
                        <a:rPr lang="en-GB" sz="1600" dirty="0">
                          <a:solidFill>
                            <a:schemeClr val="bg1"/>
                          </a:solidFill>
                        </a:rPr>
                        <a:t>GEJ</a:t>
                      </a:r>
                    </a:p>
                  </a:txBody>
                  <a:tcPr>
                    <a:solidFill>
                      <a:schemeClr val="accent2"/>
                    </a:solidFill>
                  </a:tcPr>
                </a:tc>
                <a:tc>
                  <a:txBody>
                    <a:bodyPr/>
                    <a:lstStyle/>
                    <a:p>
                      <a:pPr algn="ctr"/>
                      <a:r>
                        <a:rPr lang="en-GB" sz="1600" dirty="0">
                          <a:solidFill>
                            <a:schemeClr val="bg1"/>
                          </a:solidFill>
                        </a:rPr>
                        <a:t>GC</a:t>
                      </a:r>
                    </a:p>
                  </a:txBody>
                  <a:tcPr>
                    <a:solidFill>
                      <a:schemeClr val="accent2"/>
                    </a:solidFill>
                  </a:tcPr>
                </a:tc>
                <a:tc>
                  <a:txBody>
                    <a:bodyPr/>
                    <a:lstStyle/>
                    <a:p>
                      <a:pPr algn="ctr"/>
                      <a:r>
                        <a:rPr lang="en-GB" sz="1600" dirty="0">
                          <a:solidFill>
                            <a:schemeClr val="bg1"/>
                          </a:solidFill>
                        </a:rPr>
                        <a:t>Positive</a:t>
                      </a:r>
                    </a:p>
                  </a:txBody>
                  <a:tcPr>
                    <a:solidFill>
                      <a:schemeClr val="accent2"/>
                    </a:solidFill>
                  </a:tcPr>
                </a:tc>
                <a:tc>
                  <a:txBody>
                    <a:bodyPr/>
                    <a:lstStyle/>
                    <a:p>
                      <a:pPr algn="ctr"/>
                      <a:r>
                        <a:rPr lang="en-GB" sz="1600" dirty="0">
                          <a:solidFill>
                            <a:schemeClr val="bg1"/>
                          </a:solidFill>
                        </a:rPr>
                        <a:t>Negative</a:t>
                      </a:r>
                    </a:p>
                  </a:txBody>
                  <a:tcPr>
                    <a:solidFill>
                      <a:schemeClr val="accent2"/>
                    </a:solidFill>
                  </a:tcPr>
                </a:tc>
                <a:tc>
                  <a:txBody>
                    <a:bodyPr/>
                    <a:lstStyle/>
                    <a:p>
                      <a:pPr algn="ctr"/>
                      <a:r>
                        <a:rPr lang="en-GB" sz="1600" dirty="0">
                          <a:solidFill>
                            <a:schemeClr val="bg1"/>
                          </a:solidFill>
                        </a:rPr>
                        <a:t>Unknown</a:t>
                      </a:r>
                    </a:p>
                  </a:txBody>
                  <a:tcPr>
                    <a:solidFill>
                      <a:schemeClr val="accent2"/>
                    </a:solidFill>
                  </a:tcPr>
                </a:tc>
                <a:tc>
                  <a:txBody>
                    <a:bodyPr/>
                    <a:lstStyle/>
                    <a:p>
                      <a:pPr algn="ctr"/>
                      <a:r>
                        <a:rPr lang="en-GB" sz="1600" dirty="0">
                          <a:solidFill>
                            <a:schemeClr val="bg1"/>
                          </a:solidFill>
                        </a:rPr>
                        <a:t>Unknown</a:t>
                      </a:r>
                    </a:p>
                  </a:txBody>
                  <a:tcP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solidFill>
                            <a:schemeClr val="bg1"/>
                          </a:solidFill>
                        </a:rPr>
                        <a:t>≥1</a:t>
                      </a:r>
                    </a:p>
                  </a:txBody>
                  <a:tcP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solidFill>
                            <a:schemeClr val="bg1"/>
                          </a:solidFill>
                        </a:rPr>
                        <a:t>≥5</a:t>
                      </a:r>
                    </a:p>
                  </a:txBody>
                  <a:tcPr>
                    <a:solidFill>
                      <a:schemeClr val="accent2"/>
                    </a:solidFill>
                  </a:tcPr>
                </a:tc>
                <a:extLst>
                  <a:ext uri="{0D108BD9-81ED-4DB2-BD59-A6C34878D82A}">
                    <a16:rowId xmlns:a16="http://schemas.microsoft.com/office/drawing/2014/main" val="1680584024"/>
                  </a:ext>
                </a:extLst>
              </a:tr>
              <a:tr h="370840">
                <a:tc rowSpan="2">
                  <a:txBody>
                    <a:bodyPr/>
                    <a:lstStyle/>
                    <a:p>
                      <a:pPr algn="ctr"/>
                      <a:r>
                        <a:rPr lang="en-GB" sz="1600" dirty="0"/>
                        <a:t>SPOTLIGHT</a:t>
                      </a:r>
                    </a:p>
                  </a:txBody>
                  <a:tcPr/>
                </a:tc>
                <a:tc>
                  <a:txBody>
                    <a:bodyPr/>
                    <a:lstStyle/>
                    <a:p>
                      <a:pPr algn="ctr"/>
                      <a:r>
                        <a:rPr lang="en-GB" sz="1600" dirty="0"/>
                        <a:t>Z + </a:t>
                      </a:r>
                      <a:r>
                        <a:rPr lang="en-GB" sz="1600" i="1" dirty="0"/>
                        <a:t>mFOLFOX</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23</a:t>
                      </a:r>
                    </a:p>
                  </a:txBody>
                  <a:tcPr>
                    <a:solidFill>
                      <a:srgbClr val="E7E9EB"/>
                    </a:solidFill>
                  </a:tcPr>
                </a:tc>
                <a:tc>
                  <a:txBody>
                    <a:bodyPr/>
                    <a:lstStyle/>
                    <a:p>
                      <a:pPr algn="ctr"/>
                      <a:r>
                        <a:rPr lang="en-GB" sz="1600" dirty="0"/>
                        <a:t>77</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100</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E7E9EB"/>
                    </a:solidFill>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E7E9EB"/>
                    </a:solidFill>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E7E9EB"/>
                    </a:solidFill>
                  </a:tcPr>
                </a:tc>
                <a:extLst>
                  <a:ext uri="{0D108BD9-81ED-4DB2-BD59-A6C34878D82A}">
                    <a16:rowId xmlns:a16="http://schemas.microsoft.com/office/drawing/2014/main" val="3903623912"/>
                  </a:ext>
                </a:extLst>
              </a:tr>
              <a:tr h="370840">
                <a:tc vMerge="1">
                  <a:txBody>
                    <a:bodyPr/>
                    <a:lstStyle/>
                    <a:p>
                      <a:endParaRPr lang="en-GB" sz="1600" dirty="0"/>
                    </a:p>
                  </a:txBody>
                  <a:tcPr/>
                </a:tc>
                <a:tc>
                  <a:txBody>
                    <a:bodyPr/>
                    <a:lstStyle/>
                    <a:p>
                      <a:pPr algn="ctr"/>
                      <a:r>
                        <a:rPr lang="en-GB" sz="1600" i="1" dirty="0"/>
                        <a:t>mFOLFOX</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26</a:t>
                      </a:r>
                    </a:p>
                  </a:txBody>
                  <a:tcPr>
                    <a:solidFill>
                      <a:srgbClr val="E7E9EB"/>
                    </a:solidFill>
                  </a:tcPr>
                </a:tc>
                <a:tc>
                  <a:txBody>
                    <a:bodyPr/>
                    <a:lstStyle/>
                    <a:p>
                      <a:pPr algn="ctr"/>
                      <a:r>
                        <a:rPr lang="en-GB" sz="1600" dirty="0"/>
                        <a:t>74</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100</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E7E9EB"/>
                    </a:solidFill>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E7E9EB"/>
                    </a:solidFill>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E7E9EB"/>
                    </a:solidFill>
                  </a:tcPr>
                </a:tc>
                <a:extLst>
                  <a:ext uri="{0D108BD9-81ED-4DB2-BD59-A6C34878D82A}">
                    <a16:rowId xmlns:a16="http://schemas.microsoft.com/office/drawing/2014/main" val="4094454334"/>
                  </a:ext>
                </a:extLst>
              </a:tr>
              <a:tr h="370840">
                <a:tc rowSpan="2">
                  <a:txBody>
                    <a:bodyPr/>
                    <a:lstStyle/>
                    <a:p>
                      <a:pPr algn="ctr"/>
                      <a:r>
                        <a:rPr lang="en-GB" sz="1600" dirty="0"/>
                        <a:t>GLOW</a:t>
                      </a:r>
                    </a:p>
                  </a:txBody>
                  <a:tcPr/>
                </a:tc>
                <a:tc>
                  <a:txBody>
                    <a:bodyPr/>
                    <a:lstStyle/>
                    <a:p>
                      <a:pPr algn="ctr"/>
                      <a:r>
                        <a:rPr lang="en-GB" sz="1600" dirty="0"/>
                        <a:t>Z + </a:t>
                      </a:r>
                      <a:r>
                        <a:rPr lang="en-GB" sz="1600" i="1" dirty="0"/>
                        <a:t>CAPOX</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lang="en-GB" sz="1600" dirty="0"/>
                        <a:t>14</a:t>
                      </a:r>
                    </a:p>
                  </a:txBody>
                  <a:tcPr>
                    <a:solidFill>
                      <a:srgbClr val="CBCFD4"/>
                    </a:solidFill>
                  </a:tcPr>
                </a:tc>
                <a:tc>
                  <a:txBody>
                    <a:bodyPr/>
                    <a:lstStyle/>
                    <a:p>
                      <a:pPr algn="ctr"/>
                      <a:r>
                        <a:rPr lang="en-GB" sz="1600" dirty="0"/>
                        <a:t>86</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lang="en-GB" sz="1600" dirty="0"/>
                        <a:t>100</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CBCFD4"/>
                    </a:solidFill>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CBCFD4"/>
                    </a:solidFill>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CBCFD4"/>
                    </a:solidFill>
                  </a:tcPr>
                </a:tc>
                <a:extLst>
                  <a:ext uri="{0D108BD9-81ED-4DB2-BD59-A6C34878D82A}">
                    <a16:rowId xmlns:a16="http://schemas.microsoft.com/office/drawing/2014/main" val="1103919099"/>
                  </a:ext>
                </a:extLst>
              </a:tr>
              <a:tr h="370840">
                <a:tc vMerge="1">
                  <a:txBody>
                    <a:bodyPr/>
                    <a:lstStyle/>
                    <a:p>
                      <a:endParaRPr lang="en-GB" sz="1600" dirty="0"/>
                    </a:p>
                  </a:txBody>
                  <a:tcPr/>
                </a:tc>
                <a:tc>
                  <a:txBody>
                    <a:bodyPr/>
                    <a:lstStyle/>
                    <a:p>
                      <a:pPr algn="ctr"/>
                      <a:r>
                        <a:rPr lang="en-GB" sz="1600" i="1" dirty="0"/>
                        <a:t>CAPOX</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lang="en-GB" sz="1600" dirty="0"/>
                        <a:t>17</a:t>
                      </a:r>
                    </a:p>
                  </a:txBody>
                  <a:tcPr>
                    <a:solidFill>
                      <a:srgbClr val="CBCFD4"/>
                    </a:solidFill>
                  </a:tcPr>
                </a:tc>
                <a:tc>
                  <a:txBody>
                    <a:bodyPr/>
                    <a:lstStyle/>
                    <a:p>
                      <a:pPr algn="ctr"/>
                      <a:r>
                        <a:rPr lang="en-GB" sz="1600" dirty="0"/>
                        <a:t>83</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lang="en-GB" sz="1600" dirty="0"/>
                        <a:t>100</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CBCFD4"/>
                    </a:solidFill>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CBCFD4"/>
                    </a:solidFill>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endParaRPr lang="en-GB" sz="1600" u="sng" dirty="0">
                        <a:highlight>
                          <a:srgbClr val="000000"/>
                        </a:highlight>
                      </a:endParaRPr>
                    </a:p>
                  </a:txBody>
                  <a:tcPr>
                    <a:solidFill>
                      <a:srgbClr val="CBCFD4"/>
                    </a:solidFill>
                  </a:tcPr>
                </a:tc>
                <a:extLst>
                  <a:ext uri="{0D108BD9-81ED-4DB2-BD59-A6C34878D82A}">
                    <a16:rowId xmlns:a16="http://schemas.microsoft.com/office/drawing/2014/main" val="3147382947"/>
                  </a:ext>
                </a:extLst>
              </a:tr>
              <a:tr h="370840">
                <a:tc rowSpan="2">
                  <a:txBody>
                    <a:bodyPr/>
                    <a:lstStyle/>
                    <a:p>
                      <a:pPr algn="ctr"/>
                      <a:r>
                        <a:rPr lang="en-GB" sz="1600" dirty="0"/>
                        <a:t>FAST</a:t>
                      </a:r>
                    </a:p>
                  </a:txBody>
                  <a:tcPr/>
                </a:tc>
                <a:tc>
                  <a:txBody>
                    <a:bodyPr/>
                    <a:lstStyle/>
                    <a:p>
                      <a:pPr algn="ctr"/>
                      <a:r>
                        <a:rPr lang="en-GB" sz="1600" dirty="0"/>
                        <a:t>Z + </a:t>
                      </a:r>
                      <a:r>
                        <a:rPr lang="en-GB" sz="1600" i="1" dirty="0"/>
                        <a:t>EOX</a:t>
                      </a:r>
                    </a:p>
                  </a:txBody>
                  <a:tcPr>
                    <a:solidFill>
                      <a:srgbClr val="E7E9EB"/>
                    </a:solidFill>
                  </a:tcPr>
                </a:tc>
                <a:tc>
                  <a:txBody>
                    <a:bodyPr/>
                    <a:lstStyle/>
                    <a:p>
                      <a:pPr algn="ctr"/>
                      <a:r>
                        <a:rPr lang="en-GB" sz="1600" dirty="0"/>
                        <a:t>3</a:t>
                      </a:r>
                    </a:p>
                  </a:txBody>
                  <a:tcPr>
                    <a:solidFill>
                      <a:srgbClr val="E7E9EB"/>
                    </a:solidFill>
                  </a:tcPr>
                </a:tc>
                <a:tc>
                  <a:txBody>
                    <a:bodyPr/>
                    <a:lstStyle/>
                    <a:p>
                      <a:pPr algn="ctr"/>
                      <a:r>
                        <a:rPr lang="en-GB" sz="1600" dirty="0"/>
                        <a:t>17</a:t>
                      </a:r>
                    </a:p>
                  </a:txBody>
                  <a:tcPr>
                    <a:solidFill>
                      <a:srgbClr val="E7E9EB"/>
                    </a:solidFill>
                  </a:tcPr>
                </a:tc>
                <a:tc>
                  <a:txBody>
                    <a:bodyPr/>
                    <a:lstStyle/>
                    <a:p>
                      <a:pPr algn="ctr"/>
                      <a:r>
                        <a:rPr lang="en-GB" sz="1600" dirty="0"/>
                        <a:t>81</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100</a:t>
                      </a:r>
                    </a:p>
                  </a:txBody>
                  <a:tcPr>
                    <a:solidFill>
                      <a:srgbClr val="E7E9EB"/>
                    </a:solidFill>
                  </a:tcPr>
                </a:tc>
                <a:tc>
                  <a:txBody>
                    <a:bodyPr/>
                    <a:lstStyle/>
                    <a:p>
                      <a:pPr algn="ctr"/>
                      <a:r>
                        <a:rPr lang="en-GB" sz="1600" dirty="0"/>
                        <a:t>NR</a:t>
                      </a:r>
                    </a:p>
                  </a:txBody>
                  <a:tcPr>
                    <a:solidFill>
                      <a:srgbClr val="E7E9EB"/>
                    </a:solidFill>
                  </a:tcPr>
                </a:tc>
                <a:tc>
                  <a:txBody>
                    <a:bodyPr/>
                    <a:lstStyle/>
                    <a:p>
                      <a:pPr algn="ctr"/>
                      <a:r>
                        <a:rPr lang="en-GB" sz="1600" dirty="0"/>
                        <a:t>NR</a:t>
                      </a:r>
                    </a:p>
                  </a:txBody>
                  <a:tcPr>
                    <a:solidFill>
                      <a:srgbClr val="E7E9EB"/>
                    </a:solidFill>
                  </a:tcPr>
                </a:tc>
                <a:tc>
                  <a:txBody>
                    <a:bodyPr/>
                    <a:lstStyle/>
                    <a:p>
                      <a:pPr algn="ctr"/>
                      <a:r>
                        <a:rPr lang="en-GB" sz="1600" dirty="0"/>
                        <a:t>NR</a:t>
                      </a:r>
                    </a:p>
                  </a:txBody>
                  <a:tcPr>
                    <a:solidFill>
                      <a:srgbClr val="E7E9EB"/>
                    </a:solidFill>
                  </a:tcPr>
                </a:tc>
                <a:extLst>
                  <a:ext uri="{0D108BD9-81ED-4DB2-BD59-A6C34878D82A}">
                    <a16:rowId xmlns:a16="http://schemas.microsoft.com/office/drawing/2014/main" val="1749261146"/>
                  </a:ext>
                </a:extLst>
              </a:tr>
              <a:tr h="370840">
                <a:tc vMerge="1">
                  <a:txBody>
                    <a:bodyPr/>
                    <a:lstStyle/>
                    <a:p>
                      <a:endParaRPr lang="en-GB" sz="1600" dirty="0"/>
                    </a:p>
                  </a:txBody>
                  <a:tcPr/>
                </a:tc>
                <a:tc>
                  <a:txBody>
                    <a:bodyPr/>
                    <a:lstStyle/>
                    <a:p>
                      <a:pPr algn="ctr"/>
                      <a:r>
                        <a:rPr lang="en-GB" sz="1600" i="1" dirty="0"/>
                        <a:t>EOX</a:t>
                      </a:r>
                    </a:p>
                  </a:txBody>
                  <a:tcPr>
                    <a:solidFill>
                      <a:srgbClr val="E7E9EB"/>
                    </a:solidFill>
                  </a:tcPr>
                </a:tc>
                <a:tc>
                  <a:txBody>
                    <a:bodyPr/>
                    <a:lstStyle/>
                    <a:p>
                      <a:pPr algn="ctr"/>
                      <a:r>
                        <a:rPr lang="en-GB" sz="1600" dirty="0"/>
                        <a:t>5</a:t>
                      </a:r>
                    </a:p>
                  </a:txBody>
                  <a:tcPr>
                    <a:solidFill>
                      <a:srgbClr val="E7E9EB"/>
                    </a:solidFill>
                  </a:tcPr>
                </a:tc>
                <a:tc>
                  <a:txBody>
                    <a:bodyPr/>
                    <a:lstStyle/>
                    <a:p>
                      <a:pPr algn="ctr"/>
                      <a:r>
                        <a:rPr lang="en-GB" sz="1600" dirty="0"/>
                        <a:t>14</a:t>
                      </a:r>
                    </a:p>
                  </a:txBody>
                  <a:tcPr>
                    <a:solidFill>
                      <a:srgbClr val="E7E9EB"/>
                    </a:solidFill>
                  </a:tcPr>
                </a:tc>
                <a:tc>
                  <a:txBody>
                    <a:bodyPr/>
                    <a:lstStyle/>
                    <a:p>
                      <a:pPr algn="ctr"/>
                      <a:r>
                        <a:rPr lang="en-GB" sz="1600" dirty="0"/>
                        <a:t>81</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100</a:t>
                      </a:r>
                    </a:p>
                  </a:txBody>
                  <a:tcPr>
                    <a:solidFill>
                      <a:srgbClr val="E7E9EB"/>
                    </a:solidFill>
                  </a:tcPr>
                </a:tc>
                <a:tc>
                  <a:txBody>
                    <a:bodyPr/>
                    <a:lstStyle/>
                    <a:p>
                      <a:pPr algn="ctr"/>
                      <a:r>
                        <a:rPr lang="en-GB" sz="1600" dirty="0"/>
                        <a:t>NR</a:t>
                      </a:r>
                    </a:p>
                  </a:txBody>
                  <a:tcPr>
                    <a:solidFill>
                      <a:srgbClr val="E7E9EB"/>
                    </a:solidFill>
                  </a:tcPr>
                </a:tc>
                <a:tc>
                  <a:txBody>
                    <a:bodyPr/>
                    <a:lstStyle/>
                    <a:p>
                      <a:pPr algn="ctr"/>
                      <a:r>
                        <a:rPr lang="en-GB" sz="1600" dirty="0"/>
                        <a:t>NR</a:t>
                      </a:r>
                    </a:p>
                  </a:txBody>
                  <a:tcPr>
                    <a:solidFill>
                      <a:srgbClr val="E7E9EB"/>
                    </a:solidFill>
                  </a:tcPr>
                </a:tc>
                <a:tc>
                  <a:txBody>
                    <a:bodyPr/>
                    <a:lstStyle/>
                    <a:p>
                      <a:pPr algn="ctr"/>
                      <a:r>
                        <a:rPr lang="en-GB" sz="1600" dirty="0"/>
                        <a:t>NR</a:t>
                      </a:r>
                    </a:p>
                  </a:txBody>
                  <a:tcPr>
                    <a:solidFill>
                      <a:srgbClr val="E7E9EB"/>
                    </a:solidFill>
                  </a:tcPr>
                </a:tc>
                <a:extLst>
                  <a:ext uri="{0D108BD9-81ED-4DB2-BD59-A6C34878D82A}">
                    <a16:rowId xmlns:a16="http://schemas.microsoft.com/office/drawing/2014/main" val="2034116560"/>
                  </a:ext>
                </a:extLst>
              </a:tr>
              <a:tr h="370840">
                <a:tc rowSpan="2">
                  <a:txBody>
                    <a:bodyPr/>
                    <a:lstStyle/>
                    <a:p>
                      <a:pPr algn="ctr"/>
                      <a:r>
                        <a:rPr lang="en-GB" sz="1600" dirty="0"/>
                        <a:t>CheckMate 649</a:t>
                      </a:r>
                    </a:p>
                  </a:txBody>
                  <a:tcPr/>
                </a:tc>
                <a:tc>
                  <a:txBody>
                    <a:bodyPr/>
                    <a:lstStyle/>
                    <a:p>
                      <a:pPr algn="ctr"/>
                      <a:r>
                        <a:rPr lang="en-GB" sz="1600" dirty="0"/>
                        <a:t>N + </a:t>
                      </a:r>
                      <a:r>
                        <a:rPr lang="en-GB" sz="1600" i="1" dirty="0"/>
                        <a:t>CAPOX/FOLFOX</a:t>
                      </a:r>
                    </a:p>
                  </a:txBody>
                  <a:tcPr>
                    <a:solidFill>
                      <a:srgbClr val="CBCFD4"/>
                    </a:solidFill>
                  </a:tcPr>
                </a:tc>
                <a:tc>
                  <a:txBody>
                    <a:bodyPr/>
                    <a:lstStyle/>
                    <a:p>
                      <a:pPr algn="ctr"/>
                      <a:r>
                        <a:rPr lang="en-GB" sz="1600" dirty="0"/>
                        <a:t>13</a:t>
                      </a:r>
                    </a:p>
                  </a:txBody>
                  <a:tcPr>
                    <a:solidFill>
                      <a:srgbClr val="CBCFD4"/>
                    </a:solidFill>
                  </a:tcPr>
                </a:tc>
                <a:tc>
                  <a:txBody>
                    <a:bodyPr/>
                    <a:lstStyle/>
                    <a:p>
                      <a:pPr algn="ctr"/>
                      <a:r>
                        <a:rPr lang="en-GB" sz="1600" dirty="0"/>
                        <a:t>17</a:t>
                      </a:r>
                    </a:p>
                  </a:txBody>
                  <a:tcPr>
                    <a:solidFill>
                      <a:srgbClr val="CBCFD4"/>
                    </a:solidFill>
                  </a:tcPr>
                </a:tc>
                <a:tc>
                  <a:txBody>
                    <a:bodyPr/>
                    <a:lstStyle/>
                    <a:p>
                      <a:pPr algn="ctr"/>
                      <a:r>
                        <a:rPr lang="en-GB" sz="1600" dirty="0"/>
                        <a:t>70</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lang="en-GB" sz="1600" dirty="0"/>
                        <a:t>NR</a:t>
                      </a:r>
                    </a:p>
                  </a:txBody>
                  <a:tcPr>
                    <a:solidFill>
                      <a:srgbClr val="CBCFD4"/>
                    </a:solidFill>
                  </a:tcPr>
                </a:tc>
                <a:tc>
                  <a:txBody>
                    <a:bodyPr/>
                    <a:lstStyle/>
                    <a:p>
                      <a:pPr algn="ctr"/>
                      <a:r>
                        <a:rPr lang="en-GB" sz="1600" dirty="0"/>
                        <a:t>~40</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lang="en-GB" sz="1600" dirty="0"/>
                        <a:t>82</a:t>
                      </a:r>
                    </a:p>
                  </a:txBody>
                  <a:tcPr>
                    <a:solidFill>
                      <a:srgbClr val="CBCFD4"/>
                    </a:solidFill>
                  </a:tcPr>
                </a:tc>
                <a:tc>
                  <a:txBody>
                    <a:bodyPr/>
                    <a:lstStyle/>
                    <a:p>
                      <a:pPr algn="ctr"/>
                      <a:r>
                        <a:rPr lang="en-GB" sz="1600" dirty="0"/>
                        <a:t>60</a:t>
                      </a:r>
                    </a:p>
                  </a:txBody>
                  <a:tcPr>
                    <a:solidFill>
                      <a:srgbClr val="CBCFD4"/>
                    </a:solidFill>
                  </a:tcPr>
                </a:tc>
                <a:extLst>
                  <a:ext uri="{0D108BD9-81ED-4DB2-BD59-A6C34878D82A}">
                    <a16:rowId xmlns:a16="http://schemas.microsoft.com/office/drawing/2014/main" val="297159808"/>
                  </a:ext>
                </a:extLst>
              </a:tr>
              <a:tr h="370840">
                <a:tc vMerge="1">
                  <a:txBody>
                    <a:bodyPr/>
                    <a:lstStyle/>
                    <a:p>
                      <a:endParaRPr lang="en-GB" sz="1600" dirty="0"/>
                    </a:p>
                  </a:txBody>
                  <a:tcPr/>
                </a:tc>
                <a:tc>
                  <a:txBody>
                    <a:bodyPr/>
                    <a:lstStyle/>
                    <a:p>
                      <a:pPr algn="ctr"/>
                      <a:r>
                        <a:rPr lang="en-GB" sz="1600" i="1" dirty="0"/>
                        <a:t>CAPOX/FOLFOX</a:t>
                      </a:r>
                    </a:p>
                  </a:txBody>
                  <a:tcPr/>
                </a:tc>
                <a:tc>
                  <a:txBody>
                    <a:bodyPr/>
                    <a:lstStyle/>
                    <a:p>
                      <a:pPr algn="ctr"/>
                      <a:r>
                        <a:rPr lang="en-GB" sz="1600" dirty="0"/>
                        <a:t>14</a:t>
                      </a:r>
                    </a:p>
                  </a:txBody>
                  <a:tcPr/>
                </a:tc>
                <a:tc>
                  <a:txBody>
                    <a:bodyPr/>
                    <a:lstStyle/>
                    <a:p>
                      <a:pPr algn="ctr"/>
                      <a:r>
                        <a:rPr lang="en-GB" sz="1600" dirty="0"/>
                        <a:t>16</a:t>
                      </a:r>
                    </a:p>
                  </a:txBody>
                  <a:tcPr/>
                </a:tc>
                <a:tc>
                  <a:txBody>
                    <a:bodyPr/>
                    <a:lstStyle/>
                    <a:p>
                      <a:pPr algn="ctr"/>
                      <a:r>
                        <a:rPr lang="en-GB" sz="1600" dirty="0"/>
                        <a:t>70</a:t>
                      </a:r>
                    </a:p>
                  </a:txBody>
                  <a:tcPr/>
                </a:tc>
                <a:tc>
                  <a:txBody>
                    <a:bodyPr/>
                    <a:lstStyle/>
                    <a:p>
                      <a:pPr algn="ctr"/>
                      <a:r>
                        <a:rPr lang="en-GB" sz="1600" dirty="0"/>
                        <a:t>0</a:t>
                      </a:r>
                    </a:p>
                  </a:txBody>
                  <a:tcPr/>
                </a:tc>
                <a:tc>
                  <a:txBody>
                    <a:bodyPr/>
                    <a:lstStyle/>
                    <a:p>
                      <a:pPr algn="ctr"/>
                      <a:r>
                        <a:rPr lang="en-GB" sz="1600" dirty="0"/>
                        <a:t>NR</a:t>
                      </a:r>
                    </a:p>
                  </a:txBody>
                  <a:tcPr/>
                </a:tc>
                <a:tc>
                  <a:txBody>
                    <a:bodyPr/>
                    <a:lstStyle/>
                    <a:p>
                      <a:pPr algn="ctr"/>
                      <a:r>
                        <a:rPr lang="en-GB" sz="1600" dirty="0"/>
                        <a:t>~40</a:t>
                      </a:r>
                    </a:p>
                  </a:txBody>
                  <a:tcPr/>
                </a:tc>
                <a:tc>
                  <a:txBody>
                    <a:bodyPr/>
                    <a:lstStyle/>
                    <a:p>
                      <a:pPr algn="ctr"/>
                      <a:r>
                        <a:rPr lang="en-GB" sz="1600" dirty="0"/>
                        <a:t>0.1</a:t>
                      </a:r>
                    </a:p>
                  </a:txBody>
                  <a:tcPr/>
                </a:tc>
                <a:tc>
                  <a:txBody>
                    <a:bodyPr/>
                    <a:lstStyle/>
                    <a:p>
                      <a:pPr algn="ctr"/>
                      <a:r>
                        <a:rPr lang="en-GB" sz="1600" dirty="0"/>
                        <a:t>84</a:t>
                      </a:r>
                    </a:p>
                  </a:txBody>
                  <a:tcPr/>
                </a:tc>
                <a:tc>
                  <a:txBody>
                    <a:bodyPr/>
                    <a:lstStyle/>
                    <a:p>
                      <a:pPr algn="ctr"/>
                      <a:r>
                        <a:rPr lang="en-GB" sz="1600" dirty="0"/>
                        <a:t>61</a:t>
                      </a:r>
                    </a:p>
                  </a:txBody>
                  <a:tcPr/>
                </a:tc>
                <a:extLst>
                  <a:ext uri="{0D108BD9-81ED-4DB2-BD59-A6C34878D82A}">
                    <a16:rowId xmlns:a16="http://schemas.microsoft.com/office/drawing/2014/main" val="3648518730"/>
                  </a:ext>
                </a:extLst>
              </a:tr>
              <a:tr h="370840">
                <a:tc rowSpan="2">
                  <a:txBody>
                    <a:bodyPr/>
                    <a:lstStyle/>
                    <a:p>
                      <a:pPr algn="ctr"/>
                      <a:r>
                        <a:rPr lang="en-GB" sz="1600" dirty="0"/>
                        <a:t>KEYNOTE-859</a:t>
                      </a:r>
                    </a:p>
                  </a:txBody>
                  <a:tcPr/>
                </a:tc>
                <a:tc>
                  <a:txBody>
                    <a:bodyPr/>
                    <a:lstStyle/>
                    <a:p>
                      <a:pPr algn="ctr"/>
                      <a:r>
                        <a:rPr lang="en-GB" sz="1600" dirty="0"/>
                        <a:t>P + </a:t>
                      </a:r>
                      <a:r>
                        <a:rPr lang="en-GB" sz="1600" i="1" dirty="0"/>
                        <a:t>CF/CAPOX</a:t>
                      </a:r>
                    </a:p>
                  </a:txBody>
                  <a:tcPr>
                    <a:solidFill>
                      <a:srgbClr val="E7E9EB"/>
                    </a:solidFill>
                  </a:tcPr>
                </a:tc>
                <a:tc>
                  <a:txBody>
                    <a:bodyPr/>
                    <a:lstStyle/>
                    <a:p>
                      <a:pPr algn="ctr"/>
                      <a:r>
                        <a:rPr lang="en-GB" sz="1600" dirty="0"/>
                        <a:t>NR</a:t>
                      </a:r>
                    </a:p>
                  </a:txBody>
                  <a:tcPr>
                    <a:solidFill>
                      <a:srgbClr val="E7E9EB"/>
                    </a:solidFill>
                  </a:tcPr>
                </a:tc>
                <a:tc>
                  <a:txBody>
                    <a:bodyPr/>
                    <a:lstStyle/>
                    <a:p>
                      <a:pPr algn="ctr"/>
                      <a:r>
                        <a:rPr lang="en-GB" sz="1600" dirty="0"/>
                        <a:t>19</a:t>
                      </a:r>
                    </a:p>
                  </a:txBody>
                  <a:tcPr>
                    <a:solidFill>
                      <a:srgbClr val="E7E9EB"/>
                    </a:solidFill>
                  </a:tcPr>
                </a:tc>
                <a:tc>
                  <a:txBody>
                    <a:bodyPr/>
                    <a:lstStyle/>
                    <a:p>
                      <a:pPr algn="ctr"/>
                      <a:r>
                        <a:rPr lang="en-GB" sz="1600" dirty="0"/>
                        <a:t>81</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100</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NR</a:t>
                      </a:r>
                    </a:p>
                  </a:txBody>
                  <a:tcPr>
                    <a:solidFill>
                      <a:srgbClr val="E7E9EB"/>
                    </a:solidFill>
                  </a:tcPr>
                </a:tc>
                <a:tc>
                  <a:txBody>
                    <a:bodyPr/>
                    <a:lstStyle/>
                    <a:p>
                      <a:pPr algn="ctr"/>
                      <a:r>
                        <a:rPr lang="en-GB" sz="1600" dirty="0"/>
                        <a:t>78</a:t>
                      </a:r>
                    </a:p>
                  </a:txBody>
                  <a:tcPr>
                    <a:solidFill>
                      <a:srgbClr val="E7E9EB"/>
                    </a:solidFill>
                  </a:tcPr>
                </a:tc>
                <a:tc>
                  <a:txBody>
                    <a:bodyPr/>
                    <a:lstStyle/>
                    <a:p>
                      <a:pPr algn="ctr"/>
                      <a:r>
                        <a:rPr lang="en-GB" sz="1600" dirty="0"/>
                        <a:t>48</a:t>
                      </a:r>
                    </a:p>
                  </a:txBody>
                  <a:tcPr>
                    <a:solidFill>
                      <a:srgbClr val="E7E9EB"/>
                    </a:solidFill>
                  </a:tcPr>
                </a:tc>
                <a:extLst>
                  <a:ext uri="{0D108BD9-81ED-4DB2-BD59-A6C34878D82A}">
                    <a16:rowId xmlns:a16="http://schemas.microsoft.com/office/drawing/2014/main" val="527837330"/>
                  </a:ext>
                </a:extLst>
              </a:tr>
              <a:tr h="370840">
                <a:tc vMerge="1">
                  <a:txBody>
                    <a:bodyPr/>
                    <a:lstStyle/>
                    <a:p>
                      <a:endParaRPr lang="en-GB" sz="1600" dirty="0"/>
                    </a:p>
                  </a:txBody>
                  <a:tcPr/>
                </a:tc>
                <a:tc>
                  <a:txBody>
                    <a:bodyPr/>
                    <a:lstStyle/>
                    <a:p>
                      <a:pPr algn="ctr"/>
                      <a:r>
                        <a:rPr lang="en-GB" sz="1600" i="1" dirty="0"/>
                        <a:t>CF/CAPOX</a:t>
                      </a:r>
                    </a:p>
                  </a:txBody>
                  <a:tcPr>
                    <a:solidFill>
                      <a:srgbClr val="E7E9EB"/>
                    </a:solidFill>
                  </a:tcPr>
                </a:tc>
                <a:tc>
                  <a:txBody>
                    <a:bodyPr/>
                    <a:lstStyle/>
                    <a:p>
                      <a:pPr algn="ctr"/>
                      <a:r>
                        <a:rPr lang="en-GB" sz="1600" dirty="0"/>
                        <a:t>NR</a:t>
                      </a:r>
                    </a:p>
                  </a:txBody>
                  <a:tcPr>
                    <a:solidFill>
                      <a:srgbClr val="E7E9EB"/>
                    </a:solidFill>
                  </a:tcPr>
                </a:tc>
                <a:tc>
                  <a:txBody>
                    <a:bodyPr/>
                    <a:lstStyle/>
                    <a:p>
                      <a:pPr algn="ctr"/>
                      <a:r>
                        <a:rPr lang="en-GB" sz="1600" dirty="0"/>
                        <a:t>23</a:t>
                      </a:r>
                    </a:p>
                  </a:txBody>
                  <a:tcPr>
                    <a:solidFill>
                      <a:srgbClr val="E7E9EB"/>
                    </a:solidFill>
                  </a:tcPr>
                </a:tc>
                <a:tc>
                  <a:txBody>
                    <a:bodyPr/>
                    <a:lstStyle/>
                    <a:p>
                      <a:pPr algn="ctr"/>
                      <a:r>
                        <a:rPr lang="en-GB" sz="1600" dirty="0"/>
                        <a:t>76</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100</a:t>
                      </a:r>
                    </a:p>
                  </a:txBody>
                  <a:tcPr>
                    <a:solidFill>
                      <a:srgbClr val="E7E9EB"/>
                    </a:solidFill>
                  </a:tcPr>
                </a:tc>
                <a:tc>
                  <a:txBody>
                    <a:bodyPr/>
                    <a:lstStyle/>
                    <a:p>
                      <a:pPr algn="ctr"/>
                      <a:r>
                        <a:rPr lang="en-GB" sz="1600" dirty="0"/>
                        <a:t>0</a:t>
                      </a:r>
                    </a:p>
                  </a:txBody>
                  <a:tcPr>
                    <a:solidFill>
                      <a:srgbClr val="E7E9EB"/>
                    </a:solidFill>
                  </a:tcPr>
                </a:tc>
                <a:tc>
                  <a:txBody>
                    <a:bodyPr/>
                    <a:lstStyle/>
                    <a:p>
                      <a:pPr algn="ctr"/>
                      <a:r>
                        <a:rPr lang="en-GB" sz="1600" dirty="0"/>
                        <a:t>NR</a:t>
                      </a:r>
                    </a:p>
                  </a:txBody>
                  <a:tcPr>
                    <a:solidFill>
                      <a:srgbClr val="E7E9EB"/>
                    </a:solidFill>
                  </a:tcPr>
                </a:tc>
                <a:tc>
                  <a:txBody>
                    <a:bodyPr/>
                    <a:lstStyle/>
                    <a:p>
                      <a:pPr algn="ctr"/>
                      <a:r>
                        <a:rPr lang="en-GB" sz="1600" dirty="0"/>
                        <a:t>78</a:t>
                      </a:r>
                    </a:p>
                  </a:txBody>
                  <a:tcPr>
                    <a:solidFill>
                      <a:srgbClr val="E7E9EB"/>
                    </a:solidFill>
                  </a:tcPr>
                </a:tc>
                <a:tc>
                  <a:txBody>
                    <a:bodyPr/>
                    <a:lstStyle/>
                    <a:p>
                      <a:pPr algn="ctr"/>
                      <a:r>
                        <a:rPr lang="en-GB" sz="1600" dirty="0"/>
                        <a:t>41</a:t>
                      </a:r>
                    </a:p>
                  </a:txBody>
                  <a:tcPr>
                    <a:solidFill>
                      <a:srgbClr val="E7E9EB"/>
                    </a:solidFill>
                  </a:tcPr>
                </a:tc>
                <a:extLst>
                  <a:ext uri="{0D108BD9-81ED-4DB2-BD59-A6C34878D82A}">
                    <a16:rowId xmlns:a16="http://schemas.microsoft.com/office/drawing/2014/main" val="321526749"/>
                  </a:ext>
                </a:extLst>
              </a:tr>
              <a:tr h="370840">
                <a:tc rowSpan="2">
                  <a:txBody>
                    <a:bodyPr/>
                    <a:lstStyle/>
                    <a:p>
                      <a:pPr algn="ctr"/>
                      <a:r>
                        <a:rPr lang="en-GB" sz="1600" dirty="0"/>
                        <a:t>KEYNOTE-062</a:t>
                      </a:r>
                    </a:p>
                  </a:txBody>
                  <a:tcPr/>
                </a:tc>
                <a:tc>
                  <a:txBody>
                    <a:bodyPr/>
                    <a:lstStyle/>
                    <a:p>
                      <a:pPr algn="ctr"/>
                      <a:r>
                        <a:rPr lang="en-GB" sz="1600" dirty="0"/>
                        <a:t>P + </a:t>
                      </a:r>
                      <a:r>
                        <a:rPr lang="en-GB" sz="1600" i="1" dirty="0"/>
                        <a:t>CF/CX</a:t>
                      </a:r>
                    </a:p>
                  </a:txBody>
                  <a:tcPr>
                    <a:solidFill>
                      <a:srgbClr val="CBCFD4"/>
                    </a:solidFill>
                  </a:tcPr>
                </a:tc>
                <a:tc>
                  <a:txBody>
                    <a:bodyPr/>
                    <a:lstStyle/>
                    <a:p>
                      <a:pPr algn="ctr"/>
                      <a:r>
                        <a:rPr lang="en-GB" sz="1600" dirty="0"/>
                        <a:t>NR</a:t>
                      </a:r>
                    </a:p>
                  </a:txBody>
                  <a:tcPr>
                    <a:solidFill>
                      <a:srgbClr val="CBCFD4"/>
                    </a:solidFill>
                  </a:tcPr>
                </a:tc>
                <a:tc>
                  <a:txBody>
                    <a:bodyPr/>
                    <a:lstStyle/>
                    <a:p>
                      <a:pPr algn="ctr"/>
                      <a:r>
                        <a:rPr lang="en-GB" sz="1600" dirty="0"/>
                        <a:t>33</a:t>
                      </a:r>
                    </a:p>
                  </a:txBody>
                  <a:tcPr>
                    <a:solidFill>
                      <a:srgbClr val="CBCFD4"/>
                    </a:solidFill>
                  </a:tcPr>
                </a:tc>
                <a:tc>
                  <a:txBody>
                    <a:bodyPr/>
                    <a:lstStyle/>
                    <a:p>
                      <a:pPr algn="ctr"/>
                      <a:r>
                        <a:rPr lang="en-GB" sz="1600" dirty="0"/>
                        <a:t>66</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lang="en-GB" sz="1600" dirty="0"/>
                        <a:t>100</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lang="en-GB" sz="1600" dirty="0"/>
                        <a:t>0</a:t>
                      </a:r>
                    </a:p>
                  </a:txBody>
                  <a:tcPr>
                    <a:solidFill>
                      <a:srgbClr val="CBCFD4"/>
                    </a:solidFill>
                  </a:tcPr>
                </a:tc>
                <a:tc>
                  <a:txBody>
                    <a:bodyPr/>
                    <a:lstStyle/>
                    <a:p>
                      <a:pPr algn="ctr"/>
                      <a:r>
                        <a:rPr lang="en-GB" sz="1600" dirty="0"/>
                        <a:t>100</a:t>
                      </a:r>
                    </a:p>
                  </a:txBody>
                  <a:tcPr>
                    <a:solidFill>
                      <a:srgbClr val="CBCFD4"/>
                    </a:solidFill>
                  </a:tcPr>
                </a:tc>
                <a:tc>
                  <a:txBody>
                    <a:bodyPr/>
                    <a:lstStyle/>
                    <a:p>
                      <a:pPr algn="ctr"/>
                      <a:r>
                        <a:rPr lang="en-GB" sz="1600" dirty="0"/>
                        <a:t>NR</a:t>
                      </a:r>
                    </a:p>
                  </a:txBody>
                  <a:tcPr>
                    <a:solidFill>
                      <a:srgbClr val="CBCFD4"/>
                    </a:solidFill>
                  </a:tcPr>
                </a:tc>
                <a:extLst>
                  <a:ext uri="{0D108BD9-81ED-4DB2-BD59-A6C34878D82A}">
                    <a16:rowId xmlns:a16="http://schemas.microsoft.com/office/drawing/2014/main" val="3183158508"/>
                  </a:ext>
                </a:extLst>
              </a:tr>
              <a:tr h="370840">
                <a:tc vMerge="1">
                  <a:txBody>
                    <a:bodyPr/>
                    <a:lstStyle/>
                    <a:p>
                      <a:endParaRPr lang="en-GB" sz="1600" dirty="0"/>
                    </a:p>
                  </a:txBody>
                  <a:tcPr/>
                </a:tc>
                <a:tc>
                  <a:txBody>
                    <a:bodyPr/>
                    <a:lstStyle/>
                    <a:p>
                      <a:pPr algn="ctr"/>
                      <a:r>
                        <a:rPr lang="en-GB" sz="1600" i="1" dirty="0"/>
                        <a:t>CF/CX</a:t>
                      </a:r>
                    </a:p>
                  </a:txBody>
                  <a:tcPr/>
                </a:tc>
                <a:tc>
                  <a:txBody>
                    <a:bodyPr/>
                    <a:lstStyle/>
                    <a:p>
                      <a:pPr algn="ctr"/>
                      <a:r>
                        <a:rPr lang="en-GB" sz="1600" dirty="0"/>
                        <a:t>NR</a:t>
                      </a:r>
                    </a:p>
                  </a:txBody>
                  <a:tcPr/>
                </a:tc>
                <a:tc>
                  <a:txBody>
                    <a:bodyPr/>
                    <a:lstStyle/>
                    <a:p>
                      <a:pPr algn="ctr"/>
                      <a:r>
                        <a:rPr lang="en-GB" sz="1600" dirty="0"/>
                        <a:t>27</a:t>
                      </a:r>
                    </a:p>
                  </a:txBody>
                  <a:tcPr/>
                </a:tc>
                <a:tc>
                  <a:txBody>
                    <a:bodyPr/>
                    <a:lstStyle/>
                    <a:p>
                      <a:pPr algn="ctr"/>
                      <a:r>
                        <a:rPr lang="en-GB" sz="1600" dirty="0"/>
                        <a:t>72</a:t>
                      </a:r>
                    </a:p>
                  </a:txBody>
                  <a:tcPr/>
                </a:tc>
                <a:tc>
                  <a:txBody>
                    <a:bodyPr/>
                    <a:lstStyle/>
                    <a:p>
                      <a:pPr algn="ctr"/>
                      <a:r>
                        <a:rPr lang="en-GB" sz="1600" dirty="0"/>
                        <a:t>0</a:t>
                      </a:r>
                    </a:p>
                  </a:txBody>
                  <a:tcPr/>
                </a:tc>
                <a:tc>
                  <a:txBody>
                    <a:bodyPr/>
                    <a:lstStyle/>
                    <a:p>
                      <a:pPr algn="ctr"/>
                      <a:r>
                        <a:rPr lang="en-GB" sz="1600" dirty="0"/>
                        <a:t>100</a:t>
                      </a:r>
                    </a:p>
                  </a:txBody>
                  <a:tcPr/>
                </a:tc>
                <a:tc>
                  <a:txBody>
                    <a:bodyPr/>
                    <a:lstStyle/>
                    <a:p>
                      <a:pPr algn="ctr"/>
                      <a:r>
                        <a:rPr lang="en-GB" sz="1600" dirty="0"/>
                        <a:t>0</a:t>
                      </a:r>
                    </a:p>
                  </a:txBody>
                  <a:tcPr/>
                </a:tc>
                <a:tc>
                  <a:txBody>
                    <a:bodyPr/>
                    <a:lstStyle/>
                    <a:p>
                      <a:pPr algn="ctr"/>
                      <a:r>
                        <a:rPr lang="en-GB" sz="1600" dirty="0"/>
                        <a:t>0</a:t>
                      </a:r>
                    </a:p>
                  </a:txBody>
                  <a:tcPr/>
                </a:tc>
                <a:tc>
                  <a:txBody>
                    <a:bodyPr/>
                    <a:lstStyle/>
                    <a:p>
                      <a:pPr algn="ctr"/>
                      <a:r>
                        <a:rPr lang="en-GB" sz="1600" dirty="0"/>
                        <a:t>100</a:t>
                      </a:r>
                    </a:p>
                  </a:txBody>
                  <a:tcPr/>
                </a:tc>
                <a:tc>
                  <a:txBody>
                    <a:bodyPr/>
                    <a:lstStyle/>
                    <a:p>
                      <a:pPr algn="ctr"/>
                      <a:r>
                        <a:rPr lang="en-GB" sz="1600" dirty="0"/>
                        <a:t>NR</a:t>
                      </a:r>
                    </a:p>
                  </a:txBody>
                  <a:tcPr/>
                </a:tc>
                <a:extLst>
                  <a:ext uri="{0D108BD9-81ED-4DB2-BD59-A6C34878D82A}">
                    <a16:rowId xmlns:a16="http://schemas.microsoft.com/office/drawing/2014/main" val="4079011498"/>
                  </a:ext>
                </a:extLst>
              </a:tr>
            </a:tbl>
          </a:graphicData>
        </a:graphic>
      </p:graphicFrame>
      <p:sp>
        <p:nvSpPr>
          <p:cNvPr id="6" name="Text Placeholder 4">
            <a:extLst>
              <a:ext uri="{FF2B5EF4-FFF2-40B4-BE49-F238E27FC236}">
                <a16:creationId xmlns:a16="http://schemas.microsoft.com/office/drawing/2014/main" id="{55D3C44F-3946-89AA-24EA-475FEE34E08C}"/>
              </a:ext>
            </a:extLst>
          </p:cNvPr>
          <p:cNvSpPr txBox="1">
            <a:spLocks/>
          </p:cNvSpPr>
          <p:nvPr/>
        </p:nvSpPr>
        <p:spPr>
          <a:xfrm>
            <a:off x="1037014" y="6269168"/>
            <a:ext cx="10809827" cy="56407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CAPOX: Capecitabine and oxaliplatin; CF: </a:t>
            </a:r>
            <a:r>
              <a:rPr lang="en-GB" sz="1200" dirty="0">
                <a:effectLst/>
                <a:ea typeface="Times New Roman" panose="02020603050405020304" pitchFamily="18" charset="0"/>
              </a:rPr>
              <a:t>Fluorouracil + cisplatin; </a:t>
            </a:r>
            <a:r>
              <a:rPr lang="en-GB" sz="1200" dirty="0"/>
              <a:t>CPS: combined positive score; CX: </a:t>
            </a:r>
            <a:r>
              <a:rPr lang="en-GB" sz="1200" dirty="0">
                <a:effectLst/>
                <a:ea typeface="Times New Roman" panose="02020603050405020304" pitchFamily="18" charset="0"/>
              </a:rPr>
              <a:t>Capecitabine + cisplatin; </a:t>
            </a:r>
            <a:r>
              <a:rPr lang="en-GB" sz="1200" dirty="0"/>
              <a:t>EOX: Epirubicin, oxaliplatin and capecitabine; (m)FOLFOX: (modified) folinic acid in combination with fluorouracil and oxaliplatin; G: gastric; GEJ(C): gastro-oesophageal junction (cancer); HER2: human epidermal growth factor receptor 2; N: nivolumab; NR: not reported; P: pembrolizumab; Z: zolbetuximab</a:t>
            </a:r>
          </a:p>
        </p:txBody>
      </p:sp>
      <p:sp>
        <p:nvSpPr>
          <p:cNvPr id="7" name="Rectangle 6" descr="Marker showing slides are confidential ">
            <a:extLst>
              <a:ext uri="{FF2B5EF4-FFF2-40B4-BE49-F238E27FC236}">
                <a16:creationId xmlns:a16="http://schemas.microsoft.com/office/drawing/2014/main" id="{9530F740-0F1A-F89C-0C89-35C35C66BCA2}"/>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25528725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752C6-DA34-6E51-2F43-D5CD51C4CF2F}"/>
              </a:ext>
            </a:extLst>
          </p:cNvPr>
          <p:cNvSpPr>
            <a:spLocks noGrp="1"/>
          </p:cNvSpPr>
          <p:nvPr>
            <p:ph type="title"/>
          </p:nvPr>
        </p:nvSpPr>
        <p:spPr/>
        <p:txBody>
          <a:bodyPr/>
          <a:lstStyle/>
          <a:p>
            <a:r>
              <a:rPr lang="en-GB" dirty="0"/>
              <a:t>Comparison of economic analysis with previous TAs</a:t>
            </a:r>
          </a:p>
        </p:txBody>
      </p:sp>
      <p:graphicFrame>
        <p:nvGraphicFramePr>
          <p:cNvPr id="6" name="Table 5">
            <a:extLst>
              <a:ext uri="{FF2B5EF4-FFF2-40B4-BE49-F238E27FC236}">
                <a16:creationId xmlns:a16="http://schemas.microsoft.com/office/drawing/2014/main" id="{A25E0E67-8E1A-63A1-A72A-B762D7A9E71B}"/>
              </a:ext>
            </a:extLst>
          </p:cNvPr>
          <p:cNvGraphicFramePr>
            <a:graphicFrameLocks noGrp="1"/>
          </p:cNvGraphicFramePr>
          <p:nvPr>
            <p:extLst>
              <p:ext uri="{D42A27DB-BD31-4B8C-83A1-F6EECF244321}">
                <p14:modId xmlns:p14="http://schemas.microsoft.com/office/powerpoint/2010/main" val="3781953729"/>
              </p:ext>
            </p:extLst>
          </p:nvPr>
        </p:nvGraphicFramePr>
        <p:xfrm>
          <a:off x="552449" y="770616"/>
          <a:ext cx="11049001" cy="466852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685781594"/>
                    </a:ext>
                  </a:extLst>
                </a:gridCol>
                <a:gridCol w="1540934">
                  <a:extLst>
                    <a:ext uri="{9D8B030D-6E8A-4147-A177-3AD203B41FA5}">
                      <a16:colId xmlns:a16="http://schemas.microsoft.com/office/drawing/2014/main" val="2603911934"/>
                    </a:ext>
                  </a:extLst>
                </a:gridCol>
                <a:gridCol w="1895475">
                  <a:extLst>
                    <a:ext uri="{9D8B030D-6E8A-4147-A177-3AD203B41FA5}">
                      <a16:colId xmlns:a16="http://schemas.microsoft.com/office/drawing/2014/main" val="827463938"/>
                    </a:ext>
                  </a:extLst>
                </a:gridCol>
                <a:gridCol w="2457450">
                  <a:extLst>
                    <a:ext uri="{9D8B030D-6E8A-4147-A177-3AD203B41FA5}">
                      <a16:colId xmlns:a16="http://schemas.microsoft.com/office/drawing/2014/main" val="4267802148"/>
                    </a:ext>
                  </a:extLst>
                </a:gridCol>
                <a:gridCol w="3800475">
                  <a:extLst>
                    <a:ext uri="{9D8B030D-6E8A-4147-A177-3AD203B41FA5}">
                      <a16:colId xmlns:a16="http://schemas.microsoft.com/office/drawing/2014/main" val="3408302761"/>
                    </a:ext>
                  </a:extLst>
                </a:gridCol>
              </a:tblGrid>
              <a:tr h="370840">
                <a:tc>
                  <a:txBody>
                    <a:bodyPr/>
                    <a:lstStyle/>
                    <a:p>
                      <a:pPr algn="ctr"/>
                      <a:r>
                        <a:rPr lang="en-GB" dirty="0"/>
                        <a:t>Factor</a:t>
                      </a:r>
                    </a:p>
                  </a:txBody>
                  <a:tcPr/>
                </a:tc>
                <a:tc>
                  <a:txBody>
                    <a:bodyPr/>
                    <a:lstStyle/>
                    <a:p>
                      <a:pPr algn="ctr"/>
                      <a:r>
                        <a:rPr lang="en-GB" dirty="0"/>
                        <a:t>TA191</a:t>
                      </a:r>
                    </a:p>
                  </a:txBody>
                  <a:tcPr/>
                </a:tc>
                <a:tc>
                  <a:txBody>
                    <a:bodyPr/>
                    <a:lstStyle/>
                    <a:p>
                      <a:pPr algn="ctr"/>
                      <a:r>
                        <a:rPr lang="en-GB" dirty="0"/>
                        <a:t>TA208</a:t>
                      </a:r>
                    </a:p>
                  </a:txBody>
                  <a:tcPr/>
                </a:tc>
                <a:tc>
                  <a:txBody>
                    <a:bodyPr/>
                    <a:lstStyle/>
                    <a:p>
                      <a:pPr algn="ctr"/>
                      <a:r>
                        <a:rPr lang="en-GB" dirty="0"/>
                        <a:t>TA857</a:t>
                      </a:r>
                    </a:p>
                  </a:txBody>
                  <a:tcPr/>
                </a:tc>
                <a:tc>
                  <a:txBody>
                    <a:bodyPr/>
                    <a:lstStyle/>
                    <a:p>
                      <a:pPr algn="ctr"/>
                      <a:r>
                        <a:rPr lang="en-GB" dirty="0"/>
                        <a:t>ID5123</a:t>
                      </a:r>
                    </a:p>
                  </a:txBody>
                  <a:tcPr/>
                </a:tc>
                <a:extLst>
                  <a:ext uri="{0D108BD9-81ED-4DB2-BD59-A6C34878D82A}">
                    <a16:rowId xmlns:a16="http://schemas.microsoft.com/office/drawing/2014/main" val="1648208366"/>
                  </a:ext>
                </a:extLst>
              </a:tr>
              <a:tr h="370840">
                <a:tc>
                  <a:txBody>
                    <a:bodyPr/>
                    <a:lstStyle/>
                    <a:p>
                      <a:r>
                        <a:rPr lang="en-GB" dirty="0"/>
                        <a:t>Population</a:t>
                      </a:r>
                    </a:p>
                  </a:txBody>
                  <a:tcPr/>
                </a:tc>
                <a:tc>
                  <a:txBody>
                    <a:bodyPr/>
                    <a:lstStyle/>
                    <a:p>
                      <a:r>
                        <a:rPr lang="en-GB" dirty="0"/>
                        <a:t>Metastatic or locally advanced inoperable GC</a:t>
                      </a:r>
                    </a:p>
                  </a:txBody>
                  <a:tcPr/>
                </a:tc>
                <a:tc>
                  <a:txBody>
                    <a:bodyPr/>
                    <a:lstStyle/>
                    <a:p>
                      <a:r>
                        <a:rPr lang="en-GB" dirty="0"/>
                        <a:t>HER2-positive advanced GC</a:t>
                      </a:r>
                    </a:p>
                  </a:txBody>
                  <a:tcPr/>
                </a:tc>
                <a:tc>
                  <a:txBody>
                    <a:bodyPr/>
                    <a:lstStyle/>
                    <a:p>
                      <a:r>
                        <a:rPr lang="en-GB" dirty="0"/>
                        <a:t>Untreated locally advanced or metastatic gastric or GEJ or oesophageal adenocarcinoma</a:t>
                      </a:r>
                    </a:p>
                  </a:txBody>
                  <a:tcPr/>
                </a:tc>
                <a:tc>
                  <a:txBody>
                    <a:bodyPr/>
                    <a:lstStyle/>
                    <a:p>
                      <a:r>
                        <a:rPr lang="en-GB" dirty="0"/>
                        <a:t>Adults with CLDN18.2-positive, HER2-negative, locally advanced unresectable or metastatic GC/GEJ adenocarcinoma, untreated with chemotherapy</a:t>
                      </a:r>
                    </a:p>
                  </a:txBody>
                  <a:tcPr/>
                </a:tc>
                <a:extLst>
                  <a:ext uri="{0D108BD9-81ED-4DB2-BD59-A6C34878D82A}">
                    <a16:rowId xmlns:a16="http://schemas.microsoft.com/office/drawing/2014/main" val="1756432828"/>
                  </a:ext>
                </a:extLst>
              </a:tr>
              <a:tr h="370840">
                <a:tc>
                  <a:txBody>
                    <a:bodyPr/>
                    <a:lstStyle/>
                    <a:p>
                      <a:r>
                        <a:rPr lang="en-GB" dirty="0"/>
                        <a:t>Time horizon</a:t>
                      </a:r>
                    </a:p>
                  </a:txBody>
                  <a:tcPr/>
                </a:tc>
                <a:tc>
                  <a:txBody>
                    <a:bodyPr/>
                    <a:lstStyle/>
                    <a:p>
                      <a:r>
                        <a:rPr lang="en-GB" dirty="0"/>
                        <a:t>&lt;1 year</a:t>
                      </a:r>
                    </a:p>
                  </a:txBody>
                  <a:tcPr/>
                </a:tc>
                <a:tc>
                  <a:txBody>
                    <a:bodyPr/>
                    <a:lstStyle/>
                    <a:p>
                      <a:r>
                        <a:rPr lang="en-GB" dirty="0"/>
                        <a:t>Lifetime (8 years)</a:t>
                      </a:r>
                    </a:p>
                  </a:txBody>
                  <a:tcPr/>
                </a:tc>
                <a:tc>
                  <a:txBody>
                    <a:bodyPr/>
                    <a:lstStyle/>
                    <a:p>
                      <a:r>
                        <a:rPr lang="en-GB" dirty="0"/>
                        <a:t>Lifetime (up to 50 years)</a:t>
                      </a:r>
                    </a:p>
                  </a:txBody>
                  <a:tcPr/>
                </a:tc>
                <a:tc>
                  <a:txBody>
                    <a:bodyPr/>
                    <a:lstStyle/>
                    <a:p>
                      <a:r>
                        <a:rPr lang="en-GB" dirty="0"/>
                        <a:t>Lifetime (up to 40 years)</a:t>
                      </a:r>
                    </a:p>
                  </a:txBody>
                  <a:tcPr/>
                </a:tc>
                <a:extLst>
                  <a:ext uri="{0D108BD9-81ED-4DB2-BD59-A6C34878D82A}">
                    <a16:rowId xmlns:a16="http://schemas.microsoft.com/office/drawing/2014/main" val="639575988"/>
                  </a:ext>
                </a:extLst>
              </a:tr>
              <a:tr h="370840">
                <a:tc>
                  <a:txBody>
                    <a:bodyPr/>
                    <a:lstStyle/>
                    <a:p>
                      <a:r>
                        <a:rPr lang="en-GB" dirty="0"/>
                        <a:t>Model structure</a:t>
                      </a:r>
                    </a:p>
                  </a:txBody>
                  <a:tcPr/>
                </a:tc>
                <a:tc>
                  <a:txBody>
                    <a:bodyPr/>
                    <a:lstStyle/>
                    <a:p>
                      <a:r>
                        <a:rPr lang="en-GB" dirty="0"/>
                        <a:t>Cost minimisation</a:t>
                      </a:r>
                    </a:p>
                  </a:txBody>
                  <a:tcPr/>
                </a:tc>
                <a:tc>
                  <a:txBody>
                    <a:bodyPr/>
                    <a:lstStyle/>
                    <a:p>
                      <a:r>
                        <a:rPr lang="en-GB" dirty="0"/>
                        <a:t>3-health-state transition model</a:t>
                      </a:r>
                    </a:p>
                  </a:txBody>
                  <a:tcPr/>
                </a:tc>
                <a:tc>
                  <a:txBody>
                    <a:bodyPr/>
                    <a:lstStyle/>
                    <a:p>
                      <a:r>
                        <a:rPr lang="en-GB" dirty="0"/>
                        <a:t>3-health-state transition model</a:t>
                      </a:r>
                    </a:p>
                  </a:txBody>
                  <a:tcPr/>
                </a:tc>
                <a:tc>
                  <a:txBody>
                    <a:bodyPr/>
                    <a:lstStyle/>
                    <a:p>
                      <a:r>
                        <a:rPr lang="en-GB" dirty="0"/>
                        <a:t>3-health-state transition model</a:t>
                      </a:r>
                    </a:p>
                  </a:txBody>
                  <a:tcPr/>
                </a:tc>
                <a:extLst>
                  <a:ext uri="{0D108BD9-81ED-4DB2-BD59-A6C34878D82A}">
                    <a16:rowId xmlns:a16="http://schemas.microsoft.com/office/drawing/2014/main" val="295691300"/>
                  </a:ext>
                </a:extLst>
              </a:tr>
              <a:tr h="370840">
                <a:tc>
                  <a:txBody>
                    <a:bodyPr/>
                    <a:lstStyle/>
                    <a:p>
                      <a:r>
                        <a:rPr lang="en-GB" dirty="0"/>
                        <a:t>Treatment effect waning</a:t>
                      </a:r>
                    </a:p>
                  </a:txBody>
                  <a:tcPr/>
                </a:tc>
                <a:tc>
                  <a:txBody>
                    <a:bodyPr/>
                    <a:lstStyle/>
                    <a:p>
                      <a:r>
                        <a:rPr lang="en-GB" dirty="0"/>
                        <a:t>N/A</a:t>
                      </a:r>
                    </a:p>
                  </a:txBody>
                  <a:tcPr/>
                </a:tc>
                <a:tc>
                  <a:txBody>
                    <a:bodyPr/>
                    <a:lstStyle/>
                    <a:p>
                      <a:r>
                        <a:rPr lang="en-GB" dirty="0"/>
                        <a:t>None described out of preferred extrapolation</a:t>
                      </a:r>
                    </a:p>
                  </a:txBody>
                  <a:tcPr/>
                </a:tc>
                <a:tc>
                  <a:txBody>
                    <a:bodyPr/>
                    <a:lstStyle/>
                    <a:p>
                      <a:r>
                        <a:rPr lang="en-GB" dirty="0"/>
                        <a:t>None- explored in scenarios</a:t>
                      </a:r>
                    </a:p>
                  </a:txBody>
                  <a:tcPr/>
                </a:tc>
                <a:tc>
                  <a:txBody>
                    <a:bodyPr/>
                    <a:lstStyle/>
                    <a:p>
                      <a:r>
                        <a:rPr lang="en-GB" dirty="0"/>
                        <a:t>Included for comparisons vs nivolumab after 5 years; explored in scenario</a:t>
                      </a:r>
                    </a:p>
                  </a:txBody>
                  <a:tcPr/>
                </a:tc>
                <a:extLst>
                  <a:ext uri="{0D108BD9-81ED-4DB2-BD59-A6C34878D82A}">
                    <a16:rowId xmlns:a16="http://schemas.microsoft.com/office/drawing/2014/main" val="3286953412"/>
                  </a:ext>
                </a:extLst>
              </a:tr>
              <a:tr h="370840">
                <a:tc>
                  <a:txBody>
                    <a:bodyPr/>
                    <a:lstStyle/>
                    <a:p>
                      <a:r>
                        <a:rPr lang="en-GB" dirty="0"/>
                        <a:t>Utilities</a:t>
                      </a:r>
                    </a:p>
                  </a:txBody>
                  <a:tcPr/>
                </a:tc>
                <a:tc>
                  <a:txBody>
                    <a:bodyPr/>
                    <a:lstStyle/>
                    <a:p>
                      <a:r>
                        <a:rPr lang="en-GB" dirty="0"/>
                        <a:t>No QoL data available</a:t>
                      </a:r>
                    </a:p>
                  </a:txBody>
                  <a:tcPr/>
                </a:tc>
                <a:tc>
                  <a:txBody>
                    <a:bodyPr/>
                    <a:lstStyle/>
                    <a:p>
                      <a:r>
                        <a:rPr lang="en-GB" dirty="0" err="1"/>
                        <a:t>ToGA</a:t>
                      </a:r>
                      <a:r>
                        <a:rPr lang="en-GB" dirty="0"/>
                        <a:t> clinical trial and TA179</a:t>
                      </a:r>
                    </a:p>
                  </a:txBody>
                  <a:tcPr/>
                </a:tc>
                <a:tc>
                  <a:txBody>
                    <a:bodyPr/>
                    <a:lstStyle/>
                    <a:p>
                      <a:r>
                        <a:rPr lang="en-GB" dirty="0"/>
                        <a:t>EQ-5D-3L from CheckMate 649</a:t>
                      </a:r>
                    </a:p>
                  </a:txBody>
                  <a:tcPr/>
                </a:tc>
                <a:tc>
                  <a:txBody>
                    <a:bodyPr/>
                    <a:lstStyle/>
                    <a:p>
                      <a:r>
                        <a:rPr lang="en-GB" dirty="0"/>
                        <a:t>Pooled SPOTIGHT and GLOW EQ-5D-5L utilities mapped to -3L</a:t>
                      </a:r>
                    </a:p>
                  </a:txBody>
                  <a:tcPr/>
                </a:tc>
                <a:extLst>
                  <a:ext uri="{0D108BD9-81ED-4DB2-BD59-A6C34878D82A}">
                    <a16:rowId xmlns:a16="http://schemas.microsoft.com/office/drawing/2014/main" val="341690252"/>
                  </a:ext>
                </a:extLst>
              </a:tr>
            </a:tbl>
          </a:graphicData>
        </a:graphic>
      </p:graphicFrame>
      <p:sp>
        <p:nvSpPr>
          <p:cNvPr id="7" name="TextBox 6">
            <a:extLst>
              <a:ext uri="{FF2B5EF4-FFF2-40B4-BE49-F238E27FC236}">
                <a16:creationId xmlns:a16="http://schemas.microsoft.com/office/drawing/2014/main" id="{24C3C8DD-18BB-190A-3339-C7F43A3CC1CB}"/>
              </a:ext>
            </a:extLst>
          </p:cNvPr>
          <p:cNvSpPr txBox="1"/>
          <p:nvPr/>
        </p:nvSpPr>
        <p:spPr>
          <a:xfrm>
            <a:off x="498118" y="5444883"/>
            <a:ext cx="11103332" cy="954107"/>
          </a:xfrm>
          <a:prstGeom prst="rect">
            <a:avLst/>
          </a:prstGeom>
          <a:noFill/>
        </p:spPr>
        <p:txBody>
          <a:bodyPr wrap="square" rtlCol="0">
            <a:spAutoFit/>
          </a:bodyPr>
          <a:lstStyle/>
          <a:p>
            <a:pPr marL="285750" indent="-285750">
              <a:buFont typeface="Arial" panose="020B0604020202020204" pitchFamily="34" charset="0"/>
              <a:buChar char="•"/>
            </a:pPr>
            <a:r>
              <a:rPr lang="en-GB" sz="1400" dirty="0"/>
              <a:t>TA191: Capecitabine for advanced gastric cancer</a:t>
            </a:r>
          </a:p>
          <a:p>
            <a:pPr marL="285750" indent="-285750">
              <a:buFont typeface="Arial" panose="020B0604020202020204" pitchFamily="34" charset="0"/>
              <a:buChar char="•"/>
            </a:pPr>
            <a:r>
              <a:rPr lang="en-GB" sz="1400" dirty="0"/>
              <a:t>TA208: Trastuzumab for HER2-positive metastatic gastric cancer</a:t>
            </a:r>
          </a:p>
          <a:p>
            <a:pPr marL="285750" indent="-285750">
              <a:buFont typeface="Arial" panose="020B0604020202020204" pitchFamily="34" charset="0"/>
              <a:buChar char="•"/>
            </a:pPr>
            <a:r>
              <a:rPr lang="en-GB" sz="1400" dirty="0"/>
              <a:t>TA857: Nivolumab with platinum – and fluoropyrimidine based chemotherapy for untreated HER2-negative advanced G/GEJ or oesophageal adenocarcinoma</a:t>
            </a:r>
          </a:p>
        </p:txBody>
      </p:sp>
    </p:spTree>
    <p:extLst>
      <p:ext uri="{BB962C8B-B14F-4D97-AF65-F5344CB8AC3E}">
        <p14:creationId xmlns:p14="http://schemas.microsoft.com/office/powerpoint/2010/main" val="15448600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DB2BD38-CF40-A5E5-3B6F-0A662C7AE563}"/>
              </a:ext>
            </a:extLst>
          </p:cNvPr>
          <p:cNvSpPr>
            <a:spLocks noGrp="1"/>
          </p:cNvSpPr>
          <p:nvPr>
            <p:ph type="title"/>
          </p:nvPr>
        </p:nvSpPr>
        <p:spPr/>
        <p:txBody>
          <a:bodyPr/>
          <a:lstStyle/>
          <a:p>
            <a:r>
              <a:rPr lang="en-GB" sz="3200" dirty="0">
                <a:ea typeface="Arial" panose="02000503000000020004" pitchFamily="2" charset="0"/>
              </a:rPr>
              <a:t>How company incorporated evidence into model</a:t>
            </a:r>
            <a:endParaRPr lang="en-GB" dirty="0"/>
          </a:p>
        </p:txBody>
      </p:sp>
      <p:graphicFrame>
        <p:nvGraphicFramePr>
          <p:cNvPr id="4" name="Table 4" descr="Economic model inputs and evidence sources">
            <a:extLst>
              <a:ext uri="{FF2B5EF4-FFF2-40B4-BE49-F238E27FC236}">
                <a16:creationId xmlns:a16="http://schemas.microsoft.com/office/drawing/2014/main" id="{10085F72-4B1B-4005-8CA6-3133B34C17EF}"/>
              </a:ext>
            </a:extLst>
          </p:cNvPr>
          <p:cNvGraphicFramePr>
            <a:graphicFrameLocks noGrp="1"/>
          </p:cNvGraphicFramePr>
          <p:nvPr>
            <p:extLst>
              <p:ext uri="{D42A27DB-BD31-4B8C-83A1-F6EECF244321}">
                <p14:modId xmlns:p14="http://schemas.microsoft.com/office/powerpoint/2010/main" val="385036236"/>
              </p:ext>
            </p:extLst>
          </p:nvPr>
        </p:nvGraphicFramePr>
        <p:xfrm>
          <a:off x="474491" y="1010285"/>
          <a:ext cx="11117434" cy="3581400"/>
        </p:xfrm>
        <a:graphic>
          <a:graphicData uri="http://schemas.openxmlformats.org/drawingml/2006/table">
            <a:tbl>
              <a:tblPr firstRow="1" firstCol="1" bandRow="1">
                <a:tableStyleId>{21E4AEA4-8DFA-4A89-87EB-49C32662AFE0}</a:tableStyleId>
              </a:tblPr>
              <a:tblGrid>
                <a:gridCol w="1840084">
                  <a:extLst>
                    <a:ext uri="{9D8B030D-6E8A-4147-A177-3AD203B41FA5}">
                      <a16:colId xmlns:a16="http://schemas.microsoft.com/office/drawing/2014/main" val="3974739884"/>
                    </a:ext>
                  </a:extLst>
                </a:gridCol>
                <a:gridCol w="9277350">
                  <a:extLst>
                    <a:ext uri="{9D8B030D-6E8A-4147-A177-3AD203B41FA5}">
                      <a16:colId xmlns:a16="http://schemas.microsoft.com/office/drawing/2014/main" val="4289090289"/>
                    </a:ext>
                  </a:extLst>
                </a:gridCol>
              </a:tblGrid>
              <a:tr h="370840">
                <a:tc>
                  <a:txBody>
                    <a:bodyPr/>
                    <a:lstStyle/>
                    <a:p>
                      <a:r>
                        <a:rPr lang="en-GB" dirty="0">
                          <a:latin typeface="Arial" panose="020B0604020202020204" pitchFamily="34" charset="0"/>
                        </a:rPr>
                        <a:t>Input</a:t>
                      </a:r>
                    </a:p>
                  </a:txBody>
                  <a:tcPr/>
                </a:tc>
                <a:tc>
                  <a:txBody>
                    <a:bodyPr/>
                    <a:lstStyle/>
                    <a:p>
                      <a:r>
                        <a:rPr lang="en-GB" dirty="0">
                          <a:latin typeface="Arial" panose="020B0604020202020204" pitchFamily="34" charset="0"/>
                        </a:rPr>
                        <a:t>Assumption and evidence source</a:t>
                      </a:r>
                    </a:p>
                  </a:txBody>
                  <a:tcPr/>
                </a:tc>
                <a:extLst>
                  <a:ext uri="{0D108BD9-81ED-4DB2-BD59-A6C34878D82A}">
                    <a16:rowId xmlns:a16="http://schemas.microsoft.com/office/drawing/2014/main" val="1365441208"/>
                  </a:ext>
                </a:extLst>
              </a:tr>
              <a:tr h="370840">
                <a:tc>
                  <a:txBody>
                    <a:bodyPr/>
                    <a:lstStyle/>
                    <a:p>
                      <a:r>
                        <a:rPr lang="en-GB" b="1" dirty="0">
                          <a:solidFill>
                            <a:schemeClr val="bg1"/>
                          </a:solidFill>
                          <a:latin typeface="Arial" panose="020B0604020202020204" pitchFamily="34" charset="0"/>
                        </a:rPr>
                        <a:t>Population </a:t>
                      </a:r>
                    </a:p>
                  </a:txBody>
                  <a:tcPr/>
                </a:tc>
                <a:tc>
                  <a:txBody>
                    <a:bodyPr/>
                    <a:lstStyle/>
                    <a:p>
                      <a:r>
                        <a:rPr lang="en-GB" sz="1800" kern="1200" dirty="0">
                          <a:solidFill>
                            <a:schemeClr val="dk1"/>
                          </a:solidFill>
                          <a:effectLst/>
                          <a:latin typeface="+mn-lt"/>
                          <a:ea typeface="+mn-ea"/>
                          <a:cs typeface="+mn-cs"/>
                        </a:rPr>
                        <a:t>Adults with untreated CLDN18.2-positive (≥ 75% expression), HER2-negative, locally advanced unresectable or metastatic G/GEJC adenocarcinoma</a:t>
                      </a:r>
                      <a:endParaRPr lang="en-GB" dirty="0">
                        <a:latin typeface="Arial" panose="020B0604020202020204" pitchFamily="34" charset="0"/>
                      </a:endParaRPr>
                    </a:p>
                  </a:txBody>
                  <a:tcPr/>
                </a:tc>
                <a:extLst>
                  <a:ext uri="{0D108BD9-81ED-4DB2-BD59-A6C34878D82A}">
                    <a16:rowId xmlns:a16="http://schemas.microsoft.com/office/drawing/2014/main" val="436169554"/>
                  </a:ext>
                </a:extLst>
              </a:tr>
              <a:tr h="370840">
                <a:tc>
                  <a:txBody>
                    <a:bodyPr/>
                    <a:lstStyle/>
                    <a:p>
                      <a:r>
                        <a:rPr lang="en-GB" b="1" dirty="0">
                          <a:solidFill>
                            <a:schemeClr val="bg1"/>
                          </a:solidFill>
                          <a:latin typeface="Arial" panose="020B0604020202020204" pitchFamily="34" charset="0"/>
                        </a:rPr>
                        <a:t>Baseline characteristics</a:t>
                      </a:r>
                    </a:p>
                  </a:txBody>
                  <a:tcPr/>
                </a:tc>
                <a:tc>
                  <a:txBody>
                    <a:bodyPr/>
                    <a:lstStyle/>
                    <a:p>
                      <a:r>
                        <a:rPr lang="en-GB" dirty="0">
                          <a:latin typeface="Arial" panose="020B0604020202020204" pitchFamily="34" charset="0"/>
                        </a:rPr>
                        <a:t>SPOTLIGHT and GLOW: Starting age: 58.5 years (SD: 12.5); Female: 38%; Average weight: 63.1 kg (SD: 14.4); Body surface area: 1.70 m</a:t>
                      </a:r>
                      <a:r>
                        <a:rPr lang="en-GB" sz="1800" baseline="30000" dirty="0">
                          <a:latin typeface="Arial" panose="020B0604020202020204" pitchFamily="34" charset="0"/>
                        </a:rPr>
                        <a:t>2 </a:t>
                      </a:r>
                      <a:r>
                        <a:rPr lang="en-GB" sz="1800" baseline="0" dirty="0">
                          <a:latin typeface="Arial" panose="020B0604020202020204" pitchFamily="34" charset="0"/>
                        </a:rPr>
                        <a:t>(SD:0.2)</a:t>
                      </a:r>
                      <a:endParaRPr lang="en-GB" baseline="30000" dirty="0">
                        <a:latin typeface="Arial" panose="020B0604020202020204" pitchFamily="34" charset="0"/>
                      </a:endParaRPr>
                    </a:p>
                  </a:txBody>
                  <a:tcPr/>
                </a:tc>
                <a:extLst>
                  <a:ext uri="{0D108BD9-81ED-4DB2-BD59-A6C34878D82A}">
                    <a16:rowId xmlns:a16="http://schemas.microsoft.com/office/drawing/2014/main" val="3471957187"/>
                  </a:ext>
                </a:extLst>
              </a:tr>
              <a:tr h="370840">
                <a:tc>
                  <a:txBody>
                    <a:bodyPr/>
                    <a:lstStyle/>
                    <a:p>
                      <a:r>
                        <a:rPr lang="en-GB" b="1" dirty="0">
                          <a:solidFill>
                            <a:schemeClr val="bg1"/>
                          </a:solidFill>
                          <a:latin typeface="Arial" panose="020B0604020202020204" pitchFamily="34" charset="0"/>
                        </a:rPr>
                        <a:t>Model cycle</a:t>
                      </a:r>
                    </a:p>
                  </a:txBody>
                  <a:tcPr/>
                </a:tc>
                <a:tc>
                  <a:txBody>
                    <a:bodyPr/>
                    <a:lstStyle/>
                    <a:p>
                      <a:r>
                        <a:rPr lang="en-GB" dirty="0">
                          <a:latin typeface="Arial" panose="020B0604020202020204" pitchFamily="34" charset="0"/>
                        </a:rPr>
                        <a:t>40 years (lifetime), with half-cycle correction</a:t>
                      </a:r>
                    </a:p>
                  </a:txBody>
                  <a:tcPr/>
                </a:tc>
                <a:extLst>
                  <a:ext uri="{0D108BD9-81ED-4DB2-BD59-A6C34878D82A}">
                    <a16:rowId xmlns:a16="http://schemas.microsoft.com/office/drawing/2014/main" val="416232493"/>
                  </a:ext>
                </a:extLst>
              </a:tr>
              <a:tr h="370840">
                <a:tc>
                  <a:txBody>
                    <a:bodyPr/>
                    <a:lstStyle/>
                    <a:p>
                      <a:r>
                        <a:rPr lang="en-GB" b="1" dirty="0">
                          <a:solidFill>
                            <a:schemeClr val="bg1"/>
                          </a:solidFill>
                          <a:latin typeface="Arial" panose="020B0604020202020204" pitchFamily="34" charset="0"/>
                        </a:rPr>
                        <a:t>Utilities</a:t>
                      </a:r>
                    </a:p>
                  </a:txBody>
                  <a:tcPr/>
                </a:tc>
                <a:tc>
                  <a:txBody>
                    <a:bodyPr/>
                    <a:lstStyle/>
                    <a:p>
                      <a:r>
                        <a:rPr lang="en-GB" dirty="0">
                          <a:latin typeface="Arial" panose="020B0604020202020204" pitchFamily="34" charset="0"/>
                        </a:rPr>
                        <a:t>Pooled EQ-5D-5L data from SPOTLIGHT and GLOW trials</a:t>
                      </a:r>
                    </a:p>
                  </a:txBody>
                  <a:tcPr/>
                </a:tc>
                <a:extLst>
                  <a:ext uri="{0D108BD9-81ED-4DB2-BD59-A6C34878D82A}">
                    <a16:rowId xmlns:a16="http://schemas.microsoft.com/office/drawing/2014/main" val="815366450"/>
                  </a:ext>
                </a:extLst>
              </a:tr>
              <a:tr h="499110">
                <a:tc>
                  <a:txBody>
                    <a:bodyPr/>
                    <a:lstStyle/>
                    <a:p>
                      <a:r>
                        <a:rPr lang="en-GB" b="1" dirty="0">
                          <a:solidFill>
                            <a:schemeClr val="bg1"/>
                          </a:solidFill>
                          <a:latin typeface="Arial" panose="020B0604020202020204" pitchFamily="34" charset="0"/>
                        </a:rPr>
                        <a:t>Costs</a:t>
                      </a:r>
                    </a:p>
                  </a:txBody>
                  <a:tcPr/>
                </a:tc>
                <a:tc>
                  <a:txBody>
                    <a:bodyPr/>
                    <a:lstStyle/>
                    <a:p>
                      <a:pPr marL="285750" indent="-285750">
                        <a:buFont typeface="Arial" panose="020B0604020202020204" pitchFamily="34" charset="0"/>
                        <a:buChar char="•"/>
                      </a:pPr>
                      <a:r>
                        <a:rPr lang="en-GB" dirty="0">
                          <a:latin typeface="Arial" panose="020B0604020202020204" pitchFamily="34" charset="0"/>
                        </a:rPr>
                        <a:t>Base case: assume CAPOX costing for all (lower acquisition and administration costs)</a:t>
                      </a:r>
                    </a:p>
                    <a:p>
                      <a:pPr marL="742950" lvl="1" indent="-285750">
                        <a:buFont typeface="Arial" panose="020B0604020202020204" pitchFamily="34" charset="0"/>
                        <a:buChar char="•"/>
                      </a:pPr>
                      <a:r>
                        <a:rPr lang="en-GB" dirty="0">
                          <a:latin typeface="Arial" panose="020B0604020202020204" pitchFamily="34" charset="0"/>
                        </a:rPr>
                        <a:t>Company – CAPOX used most in UK and broadly equivalent effectiveness with FOLFOX</a:t>
                      </a:r>
                    </a:p>
                    <a:p>
                      <a:pPr marL="285750" indent="-285750">
                        <a:buFont typeface="Arial" panose="020B0604020202020204" pitchFamily="34" charset="0"/>
                        <a:buChar char="•"/>
                      </a:pPr>
                      <a:r>
                        <a:rPr lang="en-GB" dirty="0">
                          <a:latin typeface="Arial" panose="020B0604020202020204" pitchFamily="34" charset="0"/>
                        </a:rPr>
                        <a:t>CLDN18.2 testing costs</a:t>
                      </a:r>
                    </a:p>
                  </a:txBody>
                  <a:tcPr/>
                </a:tc>
                <a:extLst>
                  <a:ext uri="{0D108BD9-81ED-4DB2-BD59-A6C34878D82A}">
                    <a16:rowId xmlns:a16="http://schemas.microsoft.com/office/drawing/2014/main" val="3904281607"/>
                  </a:ext>
                </a:extLst>
              </a:tr>
            </a:tbl>
          </a:graphicData>
        </a:graphic>
      </p:graphicFrame>
      <p:sp>
        <p:nvSpPr>
          <p:cNvPr id="2" name="Text Placeholder 4">
            <a:extLst>
              <a:ext uri="{FF2B5EF4-FFF2-40B4-BE49-F238E27FC236}">
                <a16:creationId xmlns:a16="http://schemas.microsoft.com/office/drawing/2014/main" id="{6DE4863B-A34A-0652-37DE-BE358C63EC65}"/>
              </a:ext>
            </a:extLst>
          </p:cNvPr>
          <p:cNvSpPr txBox="1">
            <a:spLocks/>
          </p:cNvSpPr>
          <p:nvPr/>
        </p:nvSpPr>
        <p:spPr>
          <a:xfrm>
            <a:off x="907682" y="6184778"/>
            <a:ext cx="10809827" cy="564077"/>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CAPOX: Capecitabine and oxaliplatin; CLDN18.2: Claudin 18.2; CPS: combined positive score; FOLFOX: folinic acid in combination with fluorouracil and oxaliplatin; G: gastric; GEJ(C): gastro-oesophageal junction (cancer); HER2: human epidermal growth factor receptor 2; PD-L1: Programmed Cell Death Ligand 1; SD: standard deviation</a:t>
            </a:r>
          </a:p>
        </p:txBody>
      </p:sp>
    </p:spTree>
    <p:extLst>
      <p:ext uri="{BB962C8B-B14F-4D97-AF65-F5344CB8AC3E}">
        <p14:creationId xmlns:p14="http://schemas.microsoft.com/office/powerpoint/2010/main" val="230171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p:txBody>
          <a:bodyPr>
            <a:normAutofit fontScale="90000"/>
          </a:bodyPr>
          <a:lstStyle/>
          <a:p>
            <a:r>
              <a:rPr lang="en-GB" dirty="0">
                <a:hlinkClick r:id="rId3" action="ppaction://hlinksldjump"/>
              </a:rPr>
              <a:t>Key issue </a:t>
            </a:r>
            <a:r>
              <a:rPr lang="en-GB" dirty="0"/>
              <a:t>6: Appropriateness assuming equal treatment effectiveness for zolbetuximab and nivolumab treatment </a:t>
            </a:r>
          </a:p>
        </p:txBody>
      </p:sp>
      <p:sp>
        <p:nvSpPr>
          <p:cNvPr id="15" name="Rectangle 14">
            <a:extLst>
              <a:ext uri="{FF2B5EF4-FFF2-40B4-BE49-F238E27FC236}">
                <a16:creationId xmlns:a16="http://schemas.microsoft.com/office/drawing/2014/main" id="{A095D89B-195A-4D94-A8DE-CD5502F42403}"/>
              </a:ext>
            </a:extLst>
          </p:cNvPr>
          <p:cNvSpPr/>
          <p:nvPr/>
        </p:nvSpPr>
        <p:spPr>
          <a:xfrm>
            <a:off x="449111" y="1837317"/>
            <a:ext cx="11317288" cy="934117"/>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rPr>
              <a:t>Company: </a:t>
            </a:r>
            <a:r>
              <a:rPr lang="en-GB" dirty="0">
                <a:solidFill>
                  <a:schemeClr val="tx1"/>
                </a:solidFill>
              </a:rPr>
              <a:t>Cost-comparison approach most appropriate</a:t>
            </a:r>
          </a:p>
          <a:p>
            <a:pPr marL="285750" indent="-285750">
              <a:buFont typeface="Arial" panose="020B0604020202020204" pitchFamily="34" charset="0"/>
              <a:buChar char="•"/>
            </a:pPr>
            <a:r>
              <a:rPr lang="en-GB" kern="1200" dirty="0">
                <a:solidFill>
                  <a:schemeClr val="dk1"/>
                </a:solidFill>
                <a:effectLst/>
                <a:ea typeface="+mn-ea"/>
                <a:cs typeface="+mn-cs"/>
              </a:rPr>
              <a:t>Proportion with high CPS status expected to be greater in CheckMate 649 than clinical practice</a:t>
            </a:r>
          </a:p>
          <a:p>
            <a:pPr marL="285750" indent="-285750">
              <a:buFont typeface="Arial" panose="020B0604020202020204" pitchFamily="34" charset="0"/>
              <a:buChar char="•"/>
            </a:pPr>
            <a:r>
              <a:rPr lang="en-GB" kern="1200" dirty="0">
                <a:solidFill>
                  <a:schemeClr val="dk1"/>
                </a:solidFill>
                <a:effectLst/>
                <a:ea typeface="+mn-ea"/>
                <a:cs typeface="+mn-cs"/>
              </a:rPr>
              <a:t>CPS ≥10, CPIs would be preferred unless otherwise indicated – NMA likely biased in favour of nivolumab</a:t>
            </a:r>
          </a:p>
          <a:p>
            <a:endParaRPr lang="en-GB" dirty="0">
              <a:solidFill>
                <a:schemeClr val="tx1"/>
              </a:solidFill>
            </a:endParaRPr>
          </a:p>
        </p:txBody>
      </p:sp>
      <p:sp>
        <p:nvSpPr>
          <p:cNvPr id="13" name="Rectangle 12">
            <a:extLst>
              <a:ext uri="{FF2B5EF4-FFF2-40B4-BE49-F238E27FC236}">
                <a16:creationId xmlns:a16="http://schemas.microsoft.com/office/drawing/2014/main" id="{E82CA74A-6F08-4190-9479-10C9823605C7}"/>
              </a:ext>
            </a:extLst>
          </p:cNvPr>
          <p:cNvSpPr/>
          <p:nvPr/>
        </p:nvSpPr>
        <p:spPr>
          <a:xfrm>
            <a:off x="438685" y="1168306"/>
            <a:ext cx="11306862" cy="602814"/>
          </a:xfrm>
          <a:prstGeom prst="rect">
            <a:avLst/>
          </a:prstGeom>
          <a:solidFill>
            <a:srgbClr val="FAF5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1"/>
                </a:solidFill>
              </a:rPr>
              <a:t>Background: </a:t>
            </a:r>
            <a:r>
              <a:rPr lang="en-GB" dirty="0">
                <a:solidFill>
                  <a:schemeClr val="tx1"/>
                </a:solidFill>
              </a:rPr>
              <a:t>Economic model does not use NMA results for nivolumab + chemotherapy – instead, use results from zolbetuximab + chemotherapy (assume equal effectiveness with differences in adverse events)</a:t>
            </a:r>
          </a:p>
        </p:txBody>
      </p:sp>
      <p:graphicFrame>
        <p:nvGraphicFramePr>
          <p:cNvPr id="7" name="Table 6">
            <a:extLst>
              <a:ext uri="{FF2B5EF4-FFF2-40B4-BE49-F238E27FC236}">
                <a16:creationId xmlns:a16="http://schemas.microsoft.com/office/drawing/2014/main" id="{4AB988B5-78C1-11D4-22DD-8221468608B7}"/>
              </a:ext>
            </a:extLst>
          </p:cNvPr>
          <p:cNvGraphicFramePr>
            <a:graphicFrameLocks noGrp="1"/>
          </p:cNvGraphicFramePr>
          <p:nvPr>
            <p:extLst>
              <p:ext uri="{D42A27DB-BD31-4B8C-83A1-F6EECF244321}">
                <p14:modId xmlns:p14="http://schemas.microsoft.com/office/powerpoint/2010/main" val="1784924381"/>
              </p:ext>
            </p:extLst>
          </p:nvPr>
        </p:nvGraphicFramePr>
        <p:xfrm>
          <a:off x="268224" y="2806658"/>
          <a:ext cx="6873684" cy="2743200"/>
        </p:xfrm>
        <a:graphic>
          <a:graphicData uri="http://schemas.openxmlformats.org/drawingml/2006/table">
            <a:tbl>
              <a:tblPr firstRow="1" bandRow="1">
                <a:tableStyleId>{5C22544A-7EE6-4342-B048-85BDC9FD1C3A}</a:tableStyleId>
              </a:tblPr>
              <a:tblGrid>
                <a:gridCol w="813118">
                  <a:extLst>
                    <a:ext uri="{9D8B030D-6E8A-4147-A177-3AD203B41FA5}">
                      <a16:colId xmlns:a16="http://schemas.microsoft.com/office/drawing/2014/main" val="2095483418"/>
                    </a:ext>
                  </a:extLst>
                </a:gridCol>
                <a:gridCol w="1484947">
                  <a:extLst>
                    <a:ext uri="{9D8B030D-6E8A-4147-A177-3AD203B41FA5}">
                      <a16:colId xmlns:a16="http://schemas.microsoft.com/office/drawing/2014/main" val="1131601885"/>
                    </a:ext>
                  </a:extLst>
                </a:gridCol>
                <a:gridCol w="1484947">
                  <a:extLst>
                    <a:ext uri="{9D8B030D-6E8A-4147-A177-3AD203B41FA5}">
                      <a16:colId xmlns:a16="http://schemas.microsoft.com/office/drawing/2014/main" val="2030493099"/>
                    </a:ext>
                  </a:extLst>
                </a:gridCol>
                <a:gridCol w="1629538">
                  <a:extLst>
                    <a:ext uri="{9D8B030D-6E8A-4147-A177-3AD203B41FA5}">
                      <a16:colId xmlns:a16="http://schemas.microsoft.com/office/drawing/2014/main" val="548391262"/>
                    </a:ext>
                  </a:extLst>
                </a:gridCol>
                <a:gridCol w="1461134">
                  <a:extLst>
                    <a:ext uri="{9D8B030D-6E8A-4147-A177-3AD203B41FA5}">
                      <a16:colId xmlns:a16="http://schemas.microsoft.com/office/drawing/2014/main" val="1942594489"/>
                    </a:ext>
                  </a:extLst>
                </a:gridCol>
              </a:tblGrid>
              <a:tr h="0">
                <a:tc>
                  <a:txBody>
                    <a:bodyPr/>
                    <a:lstStyle/>
                    <a:p>
                      <a:pPr algn="ctr"/>
                      <a:endParaRPr lang="en-GB" sz="1400" dirty="0">
                        <a:solidFill>
                          <a:schemeClr val="bg1"/>
                        </a:solidFill>
                      </a:endParaRPr>
                    </a:p>
                  </a:txBody>
                  <a:tcPr/>
                </a:tc>
                <a:tc gridSpan="4">
                  <a:txBody>
                    <a:bodyPr/>
                    <a:lstStyle/>
                    <a:p>
                      <a:pPr algn="ctr"/>
                      <a:r>
                        <a:rPr lang="en-GB" sz="1400" dirty="0">
                          <a:solidFill>
                            <a:schemeClr val="bg1"/>
                          </a:solidFill>
                        </a:rPr>
                        <a:t>HR over time for each treatment vs chemotherapy (95% CrI) </a:t>
                      </a:r>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85209529"/>
                  </a:ext>
                </a:extLst>
              </a:tr>
              <a:tr h="0">
                <a:tc rowSpan="2">
                  <a:txBody>
                    <a:bodyPr/>
                    <a:lstStyle/>
                    <a:p>
                      <a:pPr algn="ctr"/>
                      <a:r>
                        <a:rPr lang="en-GB" sz="1400" dirty="0">
                          <a:solidFill>
                            <a:schemeClr val="bg1"/>
                          </a:solidFill>
                        </a:rPr>
                        <a:t>Months</a:t>
                      </a:r>
                    </a:p>
                  </a:txBody>
                  <a:tcPr>
                    <a:solidFill>
                      <a:srgbClr val="228096"/>
                    </a:solidFill>
                  </a:tcPr>
                </a:tc>
                <a:tc gridSpan="2">
                  <a:txBody>
                    <a:bodyPr/>
                    <a:lstStyle/>
                    <a:p>
                      <a:pPr algn="ctr"/>
                      <a:r>
                        <a:rPr lang="en-GB" sz="1400" dirty="0">
                          <a:solidFill>
                            <a:schemeClr val="bg1"/>
                          </a:solidFill>
                        </a:rPr>
                        <a:t>Zolbetuximab + chemotherapy</a:t>
                      </a:r>
                    </a:p>
                  </a:txBody>
                  <a:tcPr>
                    <a:solidFill>
                      <a:srgbClr val="228096"/>
                    </a:solidFill>
                  </a:tcPr>
                </a:tc>
                <a:tc hMerge="1">
                  <a:txBody>
                    <a:bodyPr/>
                    <a:lstStyle/>
                    <a:p>
                      <a:pPr algn="ctr"/>
                      <a:endParaRPr lang="en-GB" dirty="0"/>
                    </a:p>
                  </a:txBody>
                  <a:tcPr/>
                </a:tc>
                <a:tc gridSpan="2">
                  <a:txBody>
                    <a:bodyPr/>
                    <a:lstStyle/>
                    <a:p>
                      <a:pPr algn="ctr"/>
                      <a:r>
                        <a:rPr lang="en-GB" sz="1400" dirty="0">
                          <a:solidFill>
                            <a:schemeClr val="bg1"/>
                          </a:solidFill>
                        </a:rPr>
                        <a:t>Nivolumab + chemotherapy, CPS ≥5</a:t>
                      </a:r>
                    </a:p>
                  </a:txBody>
                  <a:tcPr>
                    <a:solidFill>
                      <a:srgbClr val="228096"/>
                    </a:solidFill>
                  </a:tcPr>
                </a:tc>
                <a:tc hMerge="1">
                  <a:txBody>
                    <a:bodyPr/>
                    <a:lstStyle/>
                    <a:p>
                      <a:pPr algn="ctr"/>
                      <a:endParaRPr lang="en-GB" dirty="0"/>
                    </a:p>
                  </a:txBody>
                  <a:tcPr/>
                </a:tc>
                <a:extLst>
                  <a:ext uri="{0D108BD9-81ED-4DB2-BD59-A6C34878D82A}">
                    <a16:rowId xmlns:a16="http://schemas.microsoft.com/office/drawing/2014/main" val="2216778790"/>
                  </a:ext>
                </a:extLst>
              </a:tr>
              <a:tr h="0">
                <a:tc vMerge="1">
                  <a:txBody>
                    <a:bodyPr/>
                    <a:lstStyle/>
                    <a:p>
                      <a:endParaRPr dirty="0"/>
                    </a:p>
                  </a:txBody>
                  <a:tcPr/>
                </a:tc>
                <a:tc>
                  <a:txBody>
                    <a:bodyPr/>
                    <a:lstStyle/>
                    <a:p>
                      <a:pPr algn="ctr"/>
                      <a:r>
                        <a:rPr lang="en-GB" sz="1400" dirty="0">
                          <a:solidFill>
                            <a:schemeClr val="bg1"/>
                          </a:solidFill>
                        </a:rPr>
                        <a:t>PFS</a:t>
                      </a:r>
                    </a:p>
                  </a:txBody>
                  <a:tcPr>
                    <a:solidFill>
                      <a:srgbClr val="228096"/>
                    </a:solidFill>
                  </a:tcPr>
                </a:tc>
                <a:tc>
                  <a:txBody>
                    <a:bodyPr/>
                    <a:lstStyle/>
                    <a:p>
                      <a:pPr algn="ctr"/>
                      <a:r>
                        <a:rPr lang="en-GB" sz="1400" dirty="0">
                          <a:solidFill>
                            <a:schemeClr val="bg1"/>
                          </a:solidFill>
                        </a:rPr>
                        <a:t>OS</a:t>
                      </a:r>
                    </a:p>
                  </a:txBody>
                  <a:tcPr>
                    <a:solidFill>
                      <a:srgbClr val="228096"/>
                    </a:solidFill>
                  </a:tcPr>
                </a:tc>
                <a:tc>
                  <a:txBody>
                    <a:bodyPr/>
                    <a:lstStyle/>
                    <a:p>
                      <a:pPr algn="ctr"/>
                      <a:r>
                        <a:rPr lang="en-GB" sz="1400" dirty="0">
                          <a:solidFill>
                            <a:schemeClr val="bg1"/>
                          </a:solidFill>
                        </a:rPr>
                        <a:t>PFS</a:t>
                      </a:r>
                    </a:p>
                  </a:txBody>
                  <a:tcPr>
                    <a:solidFill>
                      <a:srgbClr val="228096"/>
                    </a:solidFill>
                  </a:tcPr>
                </a:tc>
                <a:tc>
                  <a:txBody>
                    <a:bodyPr/>
                    <a:lstStyle/>
                    <a:p>
                      <a:pPr algn="ctr"/>
                      <a:r>
                        <a:rPr lang="en-GB" sz="1400" dirty="0">
                          <a:solidFill>
                            <a:schemeClr val="bg1"/>
                          </a:solidFill>
                        </a:rPr>
                        <a:t>OS</a:t>
                      </a:r>
                    </a:p>
                  </a:txBody>
                  <a:tcPr>
                    <a:solidFill>
                      <a:srgbClr val="228096"/>
                    </a:solidFill>
                  </a:tcPr>
                </a:tc>
                <a:extLst>
                  <a:ext uri="{0D108BD9-81ED-4DB2-BD59-A6C34878D82A}">
                    <a16:rowId xmlns:a16="http://schemas.microsoft.com/office/drawing/2014/main" val="1094211230"/>
                  </a:ext>
                </a:extLst>
              </a:tr>
              <a:tr h="0">
                <a:tc>
                  <a:txBody>
                    <a:bodyPr/>
                    <a:lstStyle/>
                    <a:p>
                      <a:pPr algn="ctr"/>
                      <a:r>
                        <a:rPr lang="en-GB" sz="1400" dirty="0"/>
                        <a:t>0.5</a:t>
                      </a:r>
                    </a:p>
                  </a:txBody>
                  <a:tcPr/>
                </a:tc>
                <a:tc>
                  <a:txBody>
                    <a:bodyPr/>
                    <a:lstStyle/>
                    <a:p>
                      <a:pPr algn="ctr">
                        <a:spcBef>
                          <a:spcPts val="300"/>
                        </a:spcBef>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300"/>
                        </a:spcBef>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300"/>
                        </a:spcBef>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300"/>
                        </a:spcBef>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32879468"/>
                  </a:ext>
                </a:extLst>
              </a:tr>
              <a:tr h="0">
                <a:tc>
                  <a:txBody>
                    <a:bodyPr/>
                    <a:lstStyle/>
                    <a:p>
                      <a:pPr algn="ctr"/>
                      <a:r>
                        <a:rPr lang="en-GB" sz="1400" dirty="0"/>
                        <a:t>1</a:t>
                      </a:r>
                    </a:p>
                  </a:txBody>
                  <a:tcP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48086847"/>
                  </a:ext>
                </a:extLst>
              </a:tr>
              <a:tr h="0">
                <a:tc>
                  <a:txBody>
                    <a:bodyPr/>
                    <a:lstStyle/>
                    <a:p>
                      <a:pPr algn="ctr"/>
                      <a:r>
                        <a:rPr lang="en-GB" sz="1400" dirty="0"/>
                        <a:t>2</a:t>
                      </a:r>
                    </a:p>
                  </a:txBody>
                  <a:tcP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2307374"/>
                  </a:ext>
                </a:extLst>
              </a:tr>
              <a:tr h="0">
                <a:tc>
                  <a:txBody>
                    <a:bodyPr/>
                    <a:lstStyle/>
                    <a:p>
                      <a:pPr algn="ctr"/>
                      <a:r>
                        <a:rPr lang="en-GB" sz="1400" dirty="0"/>
                        <a:t>3</a:t>
                      </a:r>
                    </a:p>
                  </a:txBody>
                  <a:tcP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8867130"/>
                  </a:ext>
                </a:extLst>
              </a:tr>
              <a:tr h="0">
                <a:tc>
                  <a:txBody>
                    <a:bodyPr/>
                    <a:lstStyle/>
                    <a:p>
                      <a:pPr algn="ctr"/>
                      <a:r>
                        <a:rPr lang="en-GB" sz="1400" dirty="0"/>
                        <a:t>4</a:t>
                      </a:r>
                    </a:p>
                  </a:txBody>
                  <a:tcP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80613840"/>
                  </a:ext>
                </a:extLst>
              </a:tr>
              <a:tr h="0">
                <a:tc>
                  <a:txBody>
                    <a:bodyPr/>
                    <a:lstStyle/>
                    <a:p>
                      <a:pPr algn="ctr"/>
                      <a:r>
                        <a:rPr lang="en-GB" sz="1400" dirty="0"/>
                        <a:t>5</a:t>
                      </a:r>
                    </a:p>
                  </a:txBody>
                  <a:tcP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300"/>
                        </a:spcAft>
                      </a:pPr>
                      <a:r>
                        <a:rPr kumimoji="0" lang="en-US" sz="1400" b="0" i="0" u="sng" strike="noStrike" kern="1200" cap="none" spc="0" normalizeH="0" baseline="0" noProof="0" dirty="0">
                          <a:ln>
                            <a:noFill/>
                          </a:ln>
                          <a:solidFill>
                            <a:srgbClr val="000000"/>
                          </a:solidFill>
                          <a:effectLst/>
                          <a:highlight>
                            <a:srgbClr val="000000"/>
                          </a:highlight>
                          <a:uLnTx/>
                          <a:uFillTx/>
                          <a:latin typeface="Arial" panose="020B0604020202020204"/>
                          <a:ea typeface="Arial" panose="020B0604020202020204" pitchFamily="34" charset="0"/>
                          <a:cs typeface="Times New Roman" panose="02020603050405020304" pitchFamily="18" charset="0"/>
                        </a:rPr>
                        <a:t>XXXXXX</a:t>
                      </a:r>
                      <a:endParaRPr lang="en-GB" sz="1400" b="0" u="sng" dirty="0">
                        <a:solidFill>
                          <a:srgbClr val="FFFFFF"/>
                        </a:solidFill>
                        <a:effectLst/>
                        <a:highlight>
                          <a:srgbClr val="000000"/>
                        </a:highligh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13539904"/>
                  </a:ext>
                </a:extLst>
              </a:tr>
            </a:tbl>
          </a:graphicData>
        </a:graphic>
      </p:graphicFrame>
      <p:sp>
        <p:nvSpPr>
          <p:cNvPr id="16" name="Rectangle 15">
            <a:extLst>
              <a:ext uri="{FF2B5EF4-FFF2-40B4-BE49-F238E27FC236}">
                <a16:creationId xmlns:a16="http://schemas.microsoft.com/office/drawing/2014/main" id="{BE4E1D21-37B6-4DED-9C97-E9DA5819D47B}"/>
              </a:ext>
            </a:extLst>
          </p:cNvPr>
          <p:cNvSpPr/>
          <p:nvPr/>
        </p:nvSpPr>
        <p:spPr>
          <a:xfrm>
            <a:off x="7206412" y="2843564"/>
            <a:ext cx="4717363" cy="2871507"/>
          </a:xfrm>
          <a:prstGeom prst="rect">
            <a:avLst/>
          </a:prstGeom>
          <a:solidFill>
            <a:srgbClr val="FFFFE5"/>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t"/>
          <a:lstStyle/>
          <a:p>
            <a:r>
              <a:rPr lang="en-GB" b="1" dirty="0">
                <a:solidFill>
                  <a:schemeClr val="tx1"/>
                </a:solidFill>
              </a:rPr>
              <a:t>EAG: </a:t>
            </a:r>
            <a:r>
              <a:rPr lang="en-GB" dirty="0">
                <a:solidFill>
                  <a:schemeClr val="tx1"/>
                </a:solidFill>
              </a:rPr>
              <a:t>Include evidence for full CEA</a:t>
            </a:r>
            <a:endParaRPr lang="en-GB" b="1" dirty="0">
              <a:solidFill>
                <a:schemeClr val="tx1"/>
              </a:solidFill>
            </a:endParaRPr>
          </a:p>
          <a:p>
            <a:pPr marL="285750" indent="-285750">
              <a:buFont typeface="Arial" panose="020B0604020202020204" pitchFamily="34" charset="0"/>
              <a:buChar char="•"/>
            </a:pPr>
            <a:r>
              <a:rPr lang="en-GB" dirty="0">
                <a:solidFill>
                  <a:schemeClr val="tx1"/>
                </a:solidFill>
              </a:rPr>
              <a:t>Nivolumab effectiveness for CPS ≥5 and &lt;10 may be overestimated compared with zolbetuximab if nivolumab’s effectiveness increases with higher CPS (CheckMate 649 is CPS ≥5)</a:t>
            </a:r>
          </a:p>
          <a:p>
            <a:pPr marL="285750" indent="-285750">
              <a:buFont typeface="Arial" panose="020B0604020202020204" pitchFamily="34" charset="0"/>
              <a:buChar char="•"/>
            </a:pPr>
            <a:r>
              <a:rPr lang="en-GB" dirty="0">
                <a:solidFill>
                  <a:schemeClr val="tx1"/>
                </a:solidFill>
              </a:rPr>
              <a:t>Time-varying relative effects from NMA are different for zolbetuximab and nivolumab treatment – should be reflected in model outcomes (likely increase ICER)</a:t>
            </a:r>
          </a:p>
        </p:txBody>
      </p:sp>
      <p:grpSp>
        <p:nvGrpSpPr>
          <p:cNvPr id="3" name="Group 2">
            <a:extLst>
              <a:ext uri="{FF2B5EF4-FFF2-40B4-BE49-F238E27FC236}">
                <a16:creationId xmlns:a16="http://schemas.microsoft.com/office/drawing/2014/main" id="{1EEED59A-A9E2-757C-C4BD-8665C908161B}"/>
              </a:ext>
            </a:extLst>
          </p:cNvPr>
          <p:cNvGrpSpPr/>
          <p:nvPr/>
        </p:nvGrpSpPr>
        <p:grpSpPr>
          <a:xfrm>
            <a:off x="449111" y="5731024"/>
            <a:ext cx="11091682" cy="576000"/>
            <a:chOff x="1456000" y="5711882"/>
            <a:chExt cx="11091682" cy="576000"/>
          </a:xfrm>
        </p:grpSpPr>
        <p:sp>
          <p:nvSpPr>
            <p:cNvPr id="4" name="Rectangle 3" descr="Question to committee">
              <a:extLst>
                <a:ext uri="{FF2B5EF4-FFF2-40B4-BE49-F238E27FC236}">
                  <a16:creationId xmlns:a16="http://schemas.microsoft.com/office/drawing/2014/main" id="{4A7F90F5-1EF0-9D6C-C7A9-D947843F4A3F}"/>
                </a:ext>
              </a:extLst>
            </p:cNvPr>
            <p:cNvSpPr/>
            <p:nvPr/>
          </p:nvSpPr>
          <p:spPr>
            <a:xfrm>
              <a:off x="1818062" y="5734052"/>
              <a:ext cx="10729620" cy="53166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Arial" panose="020B0604020202020204" pitchFamily="34" charset="0"/>
                </a:rPr>
                <a:t>Is the assumption of equal treatment effectiveness for nivolumab + chemotherapy and zolbetuximab + chemotherapy appropriate? Does the committee prefer a fully incremental analysis?</a:t>
              </a:r>
            </a:p>
          </p:txBody>
        </p:sp>
        <p:grpSp>
          <p:nvGrpSpPr>
            <p:cNvPr id="6" name="Group 5">
              <a:extLst>
                <a:ext uri="{FF2B5EF4-FFF2-40B4-BE49-F238E27FC236}">
                  <a16:creationId xmlns:a16="http://schemas.microsoft.com/office/drawing/2014/main" id="{A76332A8-C327-D5D6-E86C-3C4081A817CC}"/>
                </a:ext>
                <a:ext uri="{C183D7F6-B498-43B3-948B-1728B52AA6E4}">
                  <adec:decorative xmlns:adec="http://schemas.microsoft.com/office/drawing/2017/decorative" val="1"/>
                </a:ext>
              </a:extLst>
            </p:cNvPr>
            <p:cNvGrpSpPr/>
            <p:nvPr/>
          </p:nvGrpSpPr>
          <p:grpSpPr>
            <a:xfrm>
              <a:off x="1456000" y="5711882"/>
              <a:ext cx="576000" cy="576000"/>
              <a:chOff x="-1440493" y="4133589"/>
              <a:chExt cx="576000" cy="576000"/>
            </a:xfrm>
          </p:grpSpPr>
          <p:sp>
            <p:nvSpPr>
              <p:cNvPr id="8" name="Oval 7">
                <a:extLst>
                  <a:ext uri="{FF2B5EF4-FFF2-40B4-BE49-F238E27FC236}">
                    <a16:creationId xmlns:a16="http://schemas.microsoft.com/office/drawing/2014/main" id="{80673517-8F65-AA29-D081-0E2049C13032}"/>
                  </a:ext>
                </a:extLst>
              </p:cNvPr>
              <p:cNvSpPr/>
              <p:nvPr/>
            </p:nvSpPr>
            <p:spPr>
              <a:xfrm>
                <a:off x="-1440493" y="4133589"/>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9" name="Graphic 8">
                <a:extLst>
                  <a:ext uri="{FF2B5EF4-FFF2-40B4-BE49-F238E27FC236}">
                    <a16:creationId xmlns:a16="http://schemas.microsoft.com/office/drawing/2014/main" id="{5E996E59-FC5D-06E7-56AD-A162F6091635}"/>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4225" y="4189857"/>
                <a:ext cx="463463" cy="463463"/>
              </a:xfrm>
              <a:prstGeom prst="rect">
                <a:avLst/>
              </a:prstGeom>
            </p:spPr>
          </p:pic>
        </p:grpSp>
      </p:grpSp>
      <p:sp>
        <p:nvSpPr>
          <p:cNvPr id="10" name="Text Placeholder 4">
            <a:extLst>
              <a:ext uri="{FF2B5EF4-FFF2-40B4-BE49-F238E27FC236}">
                <a16:creationId xmlns:a16="http://schemas.microsoft.com/office/drawing/2014/main" id="{9A7AB41F-3B09-918F-2FB0-F52FDEAFB4AD}"/>
              </a:ext>
            </a:extLst>
          </p:cNvPr>
          <p:cNvSpPr txBox="1">
            <a:spLocks/>
          </p:cNvSpPr>
          <p:nvPr/>
        </p:nvSpPr>
        <p:spPr>
          <a:xfrm>
            <a:off x="907682" y="6446657"/>
            <a:ext cx="10809827" cy="40322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CEA: cost-effectiveness analysis; CPI: checkpoint inhibitor; CPS: combined positive score; CrI: credible interval; NMA: network meta-analysis; PD-L1: Programmed Cell Death Ligand 1; OS: overall survival; PFS: progression-free survival</a:t>
            </a:r>
          </a:p>
        </p:txBody>
      </p:sp>
      <p:sp>
        <p:nvSpPr>
          <p:cNvPr id="5" name="Rectangle 4" descr="Marker showing slides are confidential ">
            <a:extLst>
              <a:ext uri="{FF2B5EF4-FFF2-40B4-BE49-F238E27FC236}">
                <a16:creationId xmlns:a16="http://schemas.microsoft.com/office/drawing/2014/main" id="{F3E906E9-6E90-71A6-F19C-4759765F0E10}"/>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62154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38124"/>
            <a:ext cx="11250785" cy="592817"/>
          </a:xfrm>
        </p:spPr>
        <p:txBody>
          <a:bodyPr/>
          <a:lstStyle/>
          <a:p>
            <a:r>
              <a:rPr lang="en-GB" dirty="0"/>
              <a:t>Patient perspectives</a:t>
            </a:r>
          </a:p>
        </p:txBody>
      </p:sp>
      <p:sp>
        <p:nvSpPr>
          <p:cNvPr id="8" name="Text Placeholder 7">
            <a:extLst>
              <a:ext uri="{FF2B5EF4-FFF2-40B4-BE49-F238E27FC236}">
                <a16:creationId xmlns:a16="http://schemas.microsoft.com/office/drawing/2014/main" id="{4B440743-57CD-6292-75D2-7E57A1A13CA0}"/>
              </a:ext>
            </a:extLst>
          </p:cNvPr>
          <p:cNvSpPr>
            <a:spLocks noGrp="1"/>
          </p:cNvSpPr>
          <p:nvPr>
            <p:ph type="body" sz="quarter" idx="12"/>
          </p:nvPr>
        </p:nvSpPr>
        <p:spPr>
          <a:xfrm>
            <a:off x="466724" y="1163753"/>
            <a:ext cx="10734675" cy="2265247"/>
          </a:xfrm>
        </p:spPr>
        <p:txBody>
          <a:bodyPr/>
          <a:lstStyle/>
          <a:p>
            <a:r>
              <a:rPr lang="en-GB" b="1" dirty="0"/>
              <a:t>Submission from OG Support Group</a:t>
            </a:r>
          </a:p>
          <a:p>
            <a:pPr marL="285750" indent="-285750">
              <a:buFont typeface="Arial" panose="020B0604020202020204" pitchFamily="34" charset="0"/>
              <a:buChar char="•"/>
            </a:pPr>
            <a:r>
              <a:rPr lang="en-GB" dirty="0"/>
              <a:t>Oesophageal cancer has less than 20% survival beyond 5 years, it is important that more effective treatments are found with manageable side effects</a:t>
            </a:r>
          </a:p>
          <a:p>
            <a:pPr marL="285750" indent="-285750">
              <a:buFont typeface="Arial" panose="020B0604020202020204" pitchFamily="34" charset="0"/>
              <a:buChar char="•"/>
            </a:pPr>
            <a:r>
              <a:rPr lang="en-GB" dirty="0"/>
              <a:t>Oesophageal cancer presents in increasing numbers of younger people – more treatment options offer more hope and potentially increase life expectancy</a:t>
            </a:r>
          </a:p>
        </p:txBody>
      </p:sp>
    </p:spTree>
    <p:extLst>
      <p:ext uri="{BB962C8B-B14F-4D97-AF65-F5344CB8AC3E}">
        <p14:creationId xmlns:p14="http://schemas.microsoft.com/office/powerpoint/2010/main" val="1674774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D07BE76-F873-6B1F-D2AE-8C455FEF3BF7}"/>
              </a:ext>
            </a:extLst>
          </p:cNvPr>
          <p:cNvSpPr/>
          <p:nvPr/>
        </p:nvSpPr>
        <p:spPr>
          <a:xfrm>
            <a:off x="4224839" y="1091310"/>
            <a:ext cx="7923875" cy="4675380"/>
          </a:xfrm>
          <a:prstGeom prst="rect">
            <a:avLst/>
          </a:prstGeom>
          <a:solidFill>
            <a:srgbClr val="FFFF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BFAF6C96-0A82-96B1-DFFF-8A5B415AC618}"/>
              </a:ext>
            </a:extLst>
          </p:cNvPr>
          <p:cNvSpPr/>
          <p:nvPr/>
        </p:nvSpPr>
        <p:spPr>
          <a:xfrm>
            <a:off x="175250" y="1091310"/>
            <a:ext cx="4077786" cy="467538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p:txBody>
          <a:bodyPr>
            <a:normAutofit/>
          </a:bodyPr>
          <a:lstStyle/>
          <a:p>
            <a:r>
              <a:rPr lang="en-GB" dirty="0"/>
              <a:t>OS extrapolation: Company and EAG</a:t>
            </a:r>
          </a:p>
        </p:txBody>
      </p:sp>
      <p:sp>
        <p:nvSpPr>
          <p:cNvPr id="7" name="TextBox 6">
            <a:extLst>
              <a:ext uri="{FF2B5EF4-FFF2-40B4-BE49-F238E27FC236}">
                <a16:creationId xmlns:a16="http://schemas.microsoft.com/office/drawing/2014/main" id="{729855C6-57FE-7692-9E4A-038D1E7AB9AE}"/>
              </a:ext>
            </a:extLst>
          </p:cNvPr>
          <p:cNvSpPr txBox="1"/>
          <p:nvPr/>
        </p:nvSpPr>
        <p:spPr>
          <a:xfrm>
            <a:off x="201168" y="1460643"/>
            <a:ext cx="3945311" cy="307777"/>
          </a:xfrm>
          <a:prstGeom prst="rect">
            <a:avLst/>
          </a:prstGeom>
          <a:noFill/>
        </p:spPr>
        <p:txBody>
          <a:bodyPr wrap="none" rtlCol="0">
            <a:spAutoFit/>
          </a:bodyPr>
          <a:lstStyle/>
          <a:p>
            <a:r>
              <a:rPr lang="en-GB" sz="1400" dirty="0"/>
              <a:t>Pooled chemotherapy OS, 3-knot hazard spline</a:t>
            </a:r>
          </a:p>
        </p:txBody>
      </p:sp>
      <p:sp>
        <p:nvSpPr>
          <p:cNvPr id="11" name="TextBox 10">
            <a:extLst>
              <a:ext uri="{FF2B5EF4-FFF2-40B4-BE49-F238E27FC236}">
                <a16:creationId xmlns:a16="http://schemas.microsoft.com/office/drawing/2014/main" id="{A7619382-F8A1-8B9E-69E6-C6D2C227468C}"/>
              </a:ext>
            </a:extLst>
          </p:cNvPr>
          <p:cNvSpPr txBox="1"/>
          <p:nvPr/>
        </p:nvSpPr>
        <p:spPr>
          <a:xfrm>
            <a:off x="4934804" y="1460642"/>
            <a:ext cx="6569362" cy="307777"/>
          </a:xfrm>
          <a:prstGeom prst="rect">
            <a:avLst/>
          </a:prstGeom>
          <a:noFill/>
        </p:spPr>
        <p:txBody>
          <a:bodyPr wrap="none" rtlCol="0">
            <a:spAutoFit/>
          </a:bodyPr>
          <a:lstStyle/>
          <a:p>
            <a:r>
              <a:rPr lang="en-GB" sz="1400" dirty="0"/>
              <a:t>OS standard parametric models and KM data of SPOTLIGHT and GLOW pooled</a:t>
            </a:r>
          </a:p>
        </p:txBody>
      </p:sp>
      <p:sp>
        <p:nvSpPr>
          <p:cNvPr id="3" name="TextBox 2">
            <a:extLst>
              <a:ext uri="{FF2B5EF4-FFF2-40B4-BE49-F238E27FC236}">
                <a16:creationId xmlns:a16="http://schemas.microsoft.com/office/drawing/2014/main" id="{69E04419-82F0-6806-44AC-8E7A987F3B66}"/>
              </a:ext>
            </a:extLst>
          </p:cNvPr>
          <p:cNvSpPr txBox="1"/>
          <p:nvPr/>
        </p:nvSpPr>
        <p:spPr>
          <a:xfrm>
            <a:off x="1074804" y="1073023"/>
            <a:ext cx="2339102" cy="369332"/>
          </a:xfrm>
          <a:prstGeom prst="rect">
            <a:avLst/>
          </a:prstGeom>
          <a:noFill/>
        </p:spPr>
        <p:txBody>
          <a:bodyPr wrap="none" rtlCol="0">
            <a:spAutoFit/>
          </a:bodyPr>
          <a:lstStyle/>
          <a:p>
            <a:r>
              <a:rPr lang="en-GB" b="1" dirty="0"/>
              <a:t>Company approach</a:t>
            </a:r>
          </a:p>
        </p:txBody>
      </p:sp>
      <p:sp>
        <p:nvSpPr>
          <p:cNvPr id="6" name="TextBox 5">
            <a:extLst>
              <a:ext uri="{FF2B5EF4-FFF2-40B4-BE49-F238E27FC236}">
                <a16:creationId xmlns:a16="http://schemas.microsoft.com/office/drawing/2014/main" id="{A9783AC5-36B0-0F4A-3061-1FA94A27C187}"/>
              </a:ext>
            </a:extLst>
          </p:cNvPr>
          <p:cNvSpPr txBox="1"/>
          <p:nvPr/>
        </p:nvSpPr>
        <p:spPr>
          <a:xfrm>
            <a:off x="7370534" y="1060532"/>
            <a:ext cx="1787669" cy="369332"/>
          </a:xfrm>
          <a:prstGeom prst="rect">
            <a:avLst/>
          </a:prstGeom>
          <a:noFill/>
        </p:spPr>
        <p:txBody>
          <a:bodyPr wrap="none" rtlCol="0">
            <a:spAutoFit/>
          </a:bodyPr>
          <a:lstStyle/>
          <a:p>
            <a:r>
              <a:rPr lang="en-GB" b="1" dirty="0"/>
              <a:t>EAG approach</a:t>
            </a:r>
          </a:p>
        </p:txBody>
      </p:sp>
      <p:sp>
        <p:nvSpPr>
          <p:cNvPr id="10" name="Text Placeholder 4">
            <a:extLst>
              <a:ext uri="{FF2B5EF4-FFF2-40B4-BE49-F238E27FC236}">
                <a16:creationId xmlns:a16="http://schemas.microsoft.com/office/drawing/2014/main" id="{A4DC6F94-DE08-F040-E827-EE2AE890E99D}"/>
              </a:ext>
            </a:extLst>
          </p:cNvPr>
          <p:cNvSpPr txBox="1">
            <a:spLocks/>
          </p:cNvSpPr>
          <p:nvPr/>
        </p:nvSpPr>
        <p:spPr>
          <a:xfrm>
            <a:off x="1204565" y="6507265"/>
            <a:ext cx="9554479" cy="29300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KM: Kaplan-Meier; OS: overall survival; PFS: progression-free survival</a:t>
            </a:r>
          </a:p>
        </p:txBody>
      </p:sp>
      <p:sp>
        <p:nvSpPr>
          <p:cNvPr id="18" name="Rectangle 17" descr="Marker showing slides are confidential ">
            <a:extLst>
              <a:ext uri="{FF2B5EF4-FFF2-40B4-BE49-F238E27FC236}">
                <a16:creationId xmlns:a16="http://schemas.microsoft.com/office/drawing/2014/main" id="{8B8E4E24-A935-82F1-E658-2EFA006975F9}"/>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
        <p:nvSpPr>
          <p:cNvPr id="19" name="Rectangle 18">
            <a:extLst>
              <a:ext uri="{FF2B5EF4-FFF2-40B4-BE49-F238E27FC236}">
                <a16:creationId xmlns:a16="http://schemas.microsoft.com/office/drawing/2014/main" id="{91BBC387-C4C4-982A-D218-DD6B2548AD79}"/>
              </a:ext>
            </a:extLst>
          </p:cNvPr>
          <p:cNvSpPr/>
          <p:nvPr/>
        </p:nvSpPr>
        <p:spPr>
          <a:xfrm>
            <a:off x="201168" y="1768420"/>
            <a:ext cx="11789664" cy="389425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919865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459E37D8-0C9D-962C-9A12-7713873E22BB}"/>
              </a:ext>
            </a:extLst>
          </p:cNvPr>
          <p:cNvSpPr/>
          <p:nvPr/>
        </p:nvSpPr>
        <p:spPr>
          <a:xfrm>
            <a:off x="4362546" y="1091310"/>
            <a:ext cx="7628286" cy="4599485"/>
          </a:xfrm>
          <a:prstGeom prst="rect">
            <a:avLst/>
          </a:prstGeom>
          <a:solidFill>
            <a:srgbClr val="FFFFE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741942CD-5F66-929E-630A-57111427F7E0}"/>
              </a:ext>
            </a:extLst>
          </p:cNvPr>
          <p:cNvSpPr/>
          <p:nvPr/>
        </p:nvSpPr>
        <p:spPr>
          <a:xfrm>
            <a:off x="175249" y="1091310"/>
            <a:ext cx="4194683" cy="459948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p:txBody>
          <a:bodyPr>
            <a:normAutofit/>
          </a:bodyPr>
          <a:lstStyle/>
          <a:p>
            <a:r>
              <a:rPr lang="en-GB" dirty="0"/>
              <a:t>PFS extrapolation: Company and EAG</a:t>
            </a:r>
          </a:p>
        </p:txBody>
      </p:sp>
      <p:sp>
        <p:nvSpPr>
          <p:cNvPr id="7" name="TextBox 6">
            <a:extLst>
              <a:ext uri="{FF2B5EF4-FFF2-40B4-BE49-F238E27FC236}">
                <a16:creationId xmlns:a16="http://schemas.microsoft.com/office/drawing/2014/main" id="{729855C6-57FE-7692-9E4A-038D1E7AB9AE}"/>
              </a:ext>
            </a:extLst>
          </p:cNvPr>
          <p:cNvSpPr txBox="1"/>
          <p:nvPr/>
        </p:nvSpPr>
        <p:spPr>
          <a:xfrm>
            <a:off x="201168" y="1460643"/>
            <a:ext cx="4035079" cy="307777"/>
          </a:xfrm>
          <a:prstGeom prst="rect">
            <a:avLst/>
          </a:prstGeom>
          <a:noFill/>
        </p:spPr>
        <p:txBody>
          <a:bodyPr wrap="none" rtlCol="0">
            <a:spAutoFit/>
          </a:bodyPr>
          <a:lstStyle/>
          <a:p>
            <a:r>
              <a:rPr lang="en-GB" sz="1400" dirty="0"/>
              <a:t>Pooled chemotherapy PFS, 3-knot hazard spline</a:t>
            </a:r>
          </a:p>
        </p:txBody>
      </p:sp>
      <p:sp>
        <p:nvSpPr>
          <p:cNvPr id="11" name="TextBox 10">
            <a:extLst>
              <a:ext uri="{FF2B5EF4-FFF2-40B4-BE49-F238E27FC236}">
                <a16:creationId xmlns:a16="http://schemas.microsoft.com/office/drawing/2014/main" id="{A7619382-F8A1-8B9E-69E6-C6D2C227468C}"/>
              </a:ext>
            </a:extLst>
          </p:cNvPr>
          <p:cNvSpPr txBox="1"/>
          <p:nvPr/>
        </p:nvSpPr>
        <p:spPr>
          <a:xfrm>
            <a:off x="4934804" y="1460642"/>
            <a:ext cx="6659131" cy="307777"/>
          </a:xfrm>
          <a:prstGeom prst="rect">
            <a:avLst/>
          </a:prstGeom>
          <a:noFill/>
        </p:spPr>
        <p:txBody>
          <a:bodyPr wrap="none" rtlCol="0">
            <a:spAutoFit/>
          </a:bodyPr>
          <a:lstStyle/>
          <a:p>
            <a:r>
              <a:rPr lang="en-GB" sz="1400" dirty="0"/>
              <a:t>PFS standard parametric models and KM data of SPOTLIGHT and GLOW pooled</a:t>
            </a:r>
          </a:p>
        </p:txBody>
      </p:sp>
      <p:sp>
        <p:nvSpPr>
          <p:cNvPr id="4" name="TextBox 3">
            <a:extLst>
              <a:ext uri="{FF2B5EF4-FFF2-40B4-BE49-F238E27FC236}">
                <a16:creationId xmlns:a16="http://schemas.microsoft.com/office/drawing/2014/main" id="{0D9FA05E-B41A-76D2-5C34-685E74F98630}"/>
              </a:ext>
            </a:extLst>
          </p:cNvPr>
          <p:cNvSpPr txBox="1"/>
          <p:nvPr/>
        </p:nvSpPr>
        <p:spPr>
          <a:xfrm>
            <a:off x="1074804" y="1073023"/>
            <a:ext cx="2339102" cy="369332"/>
          </a:xfrm>
          <a:prstGeom prst="rect">
            <a:avLst/>
          </a:prstGeom>
          <a:noFill/>
        </p:spPr>
        <p:txBody>
          <a:bodyPr wrap="none" rtlCol="0">
            <a:spAutoFit/>
          </a:bodyPr>
          <a:lstStyle/>
          <a:p>
            <a:r>
              <a:rPr lang="en-GB" b="1" dirty="0"/>
              <a:t>Company approach</a:t>
            </a:r>
          </a:p>
        </p:txBody>
      </p:sp>
      <p:sp>
        <p:nvSpPr>
          <p:cNvPr id="8" name="TextBox 7">
            <a:extLst>
              <a:ext uri="{FF2B5EF4-FFF2-40B4-BE49-F238E27FC236}">
                <a16:creationId xmlns:a16="http://schemas.microsoft.com/office/drawing/2014/main" id="{7FB1120A-8A37-0527-8B7C-DAB1AFB104DF}"/>
              </a:ext>
            </a:extLst>
          </p:cNvPr>
          <p:cNvSpPr txBox="1"/>
          <p:nvPr/>
        </p:nvSpPr>
        <p:spPr>
          <a:xfrm>
            <a:off x="7415418" y="1091310"/>
            <a:ext cx="1787669" cy="369332"/>
          </a:xfrm>
          <a:prstGeom prst="rect">
            <a:avLst/>
          </a:prstGeom>
          <a:noFill/>
        </p:spPr>
        <p:txBody>
          <a:bodyPr wrap="none" rtlCol="0">
            <a:spAutoFit/>
          </a:bodyPr>
          <a:lstStyle/>
          <a:p>
            <a:r>
              <a:rPr lang="en-GB" b="1" dirty="0"/>
              <a:t>EAG approach</a:t>
            </a:r>
          </a:p>
        </p:txBody>
      </p:sp>
      <p:sp>
        <p:nvSpPr>
          <p:cNvPr id="9" name="Text Placeholder 4">
            <a:extLst>
              <a:ext uri="{FF2B5EF4-FFF2-40B4-BE49-F238E27FC236}">
                <a16:creationId xmlns:a16="http://schemas.microsoft.com/office/drawing/2014/main" id="{A5DE7593-5C6C-D110-C699-D58137A343B0}"/>
              </a:ext>
            </a:extLst>
          </p:cNvPr>
          <p:cNvSpPr txBox="1">
            <a:spLocks/>
          </p:cNvSpPr>
          <p:nvPr/>
        </p:nvSpPr>
        <p:spPr>
          <a:xfrm>
            <a:off x="1204565" y="6507265"/>
            <a:ext cx="9554479" cy="29300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KM: Kaplan-Meir; OS: overall survival; PFS: progression-free survival</a:t>
            </a:r>
          </a:p>
        </p:txBody>
      </p:sp>
      <p:sp>
        <p:nvSpPr>
          <p:cNvPr id="22" name="Rectangle 21" descr="Marker showing slides are confidential ">
            <a:extLst>
              <a:ext uri="{FF2B5EF4-FFF2-40B4-BE49-F238E27FC236}">
                <a16:creationId xmlns:a16="http://schemas.microsoft.com/office/drawing/2014/main" id="{232596C9-29F7-53F6-99E0-13BF46F8BFAA}"/>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
        <p:nvSpPr>
          <p:cNvPr id="13" name="Rectangle 12">
            <a:extLst>
              <a:ext uri="{FF2B5EF4-FFF2-40B4-BE49-F238E27FC236}">
                <a16:creationId xmlns:a16="http://schemas.microsoft.com/office/drawing/2014/main" id="{0E2128B6-E9B8-DD66-214B-A65741D655BE}"/>
              </a:ext>
            </a:extLst>
          </p:cNvPr>
          <p:cNvSpPr/>
          <p:nvPr/>
        </p:nvSpPr>
        <p:spPr>
          <a:xfrm>
            <a:off x="201168" y="1768420"/>
            <a:ext cx="11789664" cy="3894250"/>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908083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F2968-2361-A571-1B14-9FB7EA6FC6B0}"/>
              </a:ext>
            </a:extLst>
          </p:cNvPr>
          <p:cNvSpPr>
            <a:spLocks noGrp="1"/>
          </p:cNvSpPr>
          <p:nvPr>
            <p:ph type="title"/>
          </p:nvPr>
        </p:nvSpPr>
        <p:spPr/>
        <p:txBody>
          <a:bodyPr>
            <a:normAutofit/>
          </a:bodyPr>
          <a:lstStyle/>
          <a:p>
            <a:r>
              <a:rPr lang="en-GB" dirty="0"/>
              <a:t>Supportive RWE on chemotherapy survival outcomes</a:t>
            </a:r>
          </a:p>
        </p:txBody>
      </p:sp>
      <p:graphicFrame>
        <p:nvGraphicFramePr>
          <p:cNvPr id="10" name="Table 9">
            <a:extLst>
              <a:ext uri="{FF2B5EF4-FFF2-40B4-BE49-F238E27FC236}">
                <a16:creationId xmlns:a16="http://schemas.microsoft.com/office/drawing/2014/main" id="{F8BA222F-8839-8A95-21CA-7D54C3778E6E}"/>
              </a:ext>
            </a:extLst>
          </p:cNvPr>
          <p:cNvGraphicFramePr>
            <a:graphicFrameLocks noGrp="1"/>
          </p:cNvGraphicFramePr>
          <p:nvPr>
            <p:extLst>
              <p:ext uri="{D42A27DB-BD31-4B8C-83A1-F6EECF244321}">
                <p14:modId xmlns:p14="http://schemas.microsoft.com/office/powerpoint/2010/main" val="1856532397"/>
              </p:ext>
            </p:extLst>
          </p:nvPr>
        </p:nvGraphicFramePr>
        <p:xfrm>
          <a:off x="238125" y="791210"/>
          <a:ext cx="11811000" cy="5552440"/>
        </p:xfrm>
        <a:graphic>
          <a:graphicData uri="http://schemas.openxmlformats.org/drawingml/2006/table">
            <a:tbl>
              <a:tblPr firstRow="1" firstCol="1" bandRow="1">
                <a:tableStyleId>{21E4AEA4-8DFA-4A89-87EB-49C32662AFE0}</a:tableStyleId>
              </a:tblPr>
              <a:tblGrid>
                <a:gridCol w="2428875">
                  <a:extLst>
                    <a:ext uri="{9D8B030D-6E8A-4147-A177-3AD203B41FA5}">
                      <a16:colId xmlns:a16="http://schemas.microsoft.com/office/drawing/2014/main" val="2730322239"/>
                    </a:ext>
                  </a:extLst>
                </a:gridCol>
                <a:gridCol w="4743450">
                  <a:extLst>
                    <a:ext uri="{9D8B030D-6E8A-4147-A177-3AD203B41FA5}">
                      <a16:colId xmlns:a16="http://schemas.microsoft.com/office/drawing/2014/main" val="1918502789"/>
                    </a:ext>
                  </a:extLst>
                </a:gridCol>
                <a:gridCol w="4638675">
                  <a:extLst>
                    <a:ext uri="{9D8B030D-6E8A-4147-A177-3AD203B41FA5}">
                      <a16:colId xmlns:a16="http://schemas.microsoft.com/office/drawing/2014/main" val="3016794839"/>
                    </a:ext>
                  </a:extLst>
                </a:gridCol>
              </a:tblGrid>
              <a:tr h="370840">
                <a:tc>
                  <a:txBody>
                    <a:bodyPr/>
                    <a:lstStyle/>
                    <a:p>
                      <a:pPr algn="ctr"/>
                      <a:r>
                        <a:rPr lang="en-GB" sz="1600" dirty="0"/>
                        <a:t>RWE source</a:t>
                      </a:r>
                    </a:p>
                  </a:txBody>
                  <a:tcPr/>
                </a:tc>
                <a:tc>
                  <a:txBody>
                    <a:bodyPr/>
                    <a:lstStyle/>
                    <a:p>
                      <a:pPr algn="ctr"/>
                      <a:r>
                        <a:rPr lang="en-GB" sz="1600" dirty="0"/>
                        <a:t>Population</a:t>
                      </a:r>
                    </a:p>
                  </a:txBody>
                  <a:tcPr/>
                </a:tc>
                <a:tc>
                  <a:txBody>
                    <a:bodyPr/>
                    <a:lstStyle/>
                    <a:p>
                      <a:pPr algn="ctr"/>
                      <a:r>
                        <a:rPr lang="en-GB" sz="1600" dirty="0"/>
                        <a:t>Survival (Median OS)</a:t>
                      </a:r>
                    </a:p>
                  </a:txBody>
                  <a:tcPr/>
                </a:tc>
                <a:extLst>
                  <a:ext uri="{0D108BD9-81ED-4DB2-BD59-A6C34878D82A}">
                    <a16:rowId xmlns:a16="http://schemas.microsoft.com/office/drawing/2014/main" val="965597502"/>
                  </a:ext>
                </a:extLst>
              </a:tr>
              <a:tr h="370840">
                <a:tc>
                  <a:txBody>
                    <a:bodyPr/>
                    <a:lstStyle/>
                    <a:p>
                      <a:pPr algn="ctr"/>
                      <a:r>
                        <a:rPr lang="en-GB" sz="1600" dirty="0"/>
                        <a:t>Royal Marsden</a:t>
                      </a:r>
                    </a:p>
                  </a:txBody>
                  <a:tcPr/>
                </a:tc>
                <a:tc>
                  <a:txBody>
                    <a:bodyPr/>
                    <a:lstStyle/>
                    <a:p>
                      <a:r>
                        <a:rPr lang="en-GB" sz="1600" dirty="0"/>
                        <a:t>Advanced oesophagogastric adenocarcinoma </a:t>
                      </a:r>
                    </a:p>
                    <a:p>
                      <a:r>
                        <a:rPr lang="en-GB" sz="1600" dirty="0"/>
                        <a:t>(n= 511, 58% HER2-negative) [2009-2015]</a:t>
                      </a:r>
                    </a:p>
                  </a:txBody>
                  <a:tcPr/>
                </a:tc>
                <a:tc>
                  <a:txBody>
                    <a:bodyPr/>
                    <a:lstStyle/>
                    <a:p>
                      <a:r>
                        <a:rPr lang="en-GB" sz="1600" dirty="0"/>
                        <a:t>11.5 months; 2% alive at 96 months</a:t>
                      </a:r>
                    </a:p>
                  </a:txBody>
                  <a:tcPr/>
                </a:tc>
                <a:extLst>
                  <a:ext uri="{0D108BD9-81ED-4DB2-BD59-A6C34878D82A}">
                    <a16:rowId xmlns:a16="http://schemas.microsoft.com/office/drawing/2014/main" val="1815346703"/>
                  </a:ext>
                </a:extLst>
              </a:tr>
              <a:tr h="370840">
                <a:tc>
                  <a:txBody>
                    <a:bodyPr/>
                    <a:lstStyle/>
                    <a:p>
                      <a:pPr algn="ctr"/>
                      <a:r>
                        <a:rPr lang="en-GB" sz="1600" dirty="0"/>
                        <a:t>BECOME (France)</a:t>
                      </a:r>
                    </a:p>
                  </a:txBody>
                  <a:tcPr/>
                </a:tc>
                <a:tc>
                  <a:txBody>
                    <a:bodyPr/>
                    <a:lstStyle/>
                    <a:p>
                      <a:r>
                        <a:rPr lang="en-GB" sz="1600" kern="1200" dirty="0">
                          <a:solidFill>
                            <a:schemeClr val="dk1"/>
                          </a:solidFill>
                          <a:effectLst/>
                        </a:rPr>
                        <a:t>HER2-negative, locally advanced unresectable or metastatic G/GEJ adenocarcinoma (n=128)</a:t>
                      </a:r>
                      <a:endParaRPr lang="en-GB"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dk1"/>
                          </a:solidFill>
                          <a:effectLst/>
                        </a:rPr>
                        <a:t>Since diagnosis: 15 months, 10% (95% CI: 5%, 17%) alive at 60 months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dk1"/>
                          </a:solidFill>
                          <a:effectLst/>
                        </a:rPr>
                        <a:t>Since treatment start: 13 months, 11% (95% CI: 5%, 18%) alive at 60 months</a:t>
                      </a:r>
                      <a:endParaRPr lang="en-GB" sz="1600" kern="1200" dirty="0">
                        <a:solidFill>
                          <a:schemeClr val="dk1"/>
                        </a:solidFill>
                        <a:effectLst/>
                        <a:latin typeface="+mn-lt"/>
                        <a:ea typeface="+mn-ea"/>
                        <a:cs typeface="+mn-cs"/>
                      </a:endParaRPr>
                    </a:p>
                  </a:txBody>
                  <a:tcPr/>
                </a:tc>
                <a:extLst>
                  <a:ext uri="{0D108BD9-81ED-4DB2-BD59-A6C34878D82A}">
                    <a16:rowId xmlns:a16="http://schemas.microsoft.com/office/drawing/2014/main" val="3389000347"/>
                  </a:ext>
                </a:extLst>
              </a:tr>
              <a:tr h="370840">
                <a:tc>
                  <a:txBody>
                    <a:bodyPr/>
                    <a:lstStyle/>
                    <a:p>
                      <a:pPr algn="ctr"/>
                      <a:r>
                        <a:rPr lang="en-GB" sz="1600" dirty="0"/>
                        <a:t>Ontario Cancer Registry (Merchant cohort)</a:t>
                      </a:r>
                    </a:p>
                  </a:txBody>
                  <a:tcPr/>
                </a:tc>
                <a:tc>
                  <a:txBody>
                    <a:bodyPr/>
                    <a:lstStyle/>
                    <a:p>
                      <a:r>
                        <a:rPr lang="en-GB" sz="1600" kern="1200" dirty="0">
                          <a:solidFill>
                            <a:schemeClr val="dk1"/>
                          </a:solidFill>
                          <a:effectLst/>
                        </a:rPr>
                        <a:t>Oesophageal or GC (n=9,848, 27% with GC had palliative chemotherapy) [2007-2016]</a:t>
                      </a:r>
                      <a:endParaRPr lang="en-GB" sz="1600" dirty="0"/>
                    </a:p>
                  </a:txBody>
                  <a:tcPr/>
                </a:tc>
                <a:tc>
                  <a:txBody>
                    <a:bodyPr/>
                    <a:lstStyle/>
                    <a:p>
                      <a:r>
                        <a:rPr lang="en-GB" sz="1600" kern="1200" dirty="0">
                          <a:solidFill>
                            <a:schemeClr val="dk1"/>
                          </a:solidFill>
                          <a:effectLst/>
                        </a:rPr>
                        <a:t>Since start of first-line palliative chemotherapy: 9.5 months, with non-negligible proportion alive at 5 years</a:t>
                      </a:r>
                      <a:endParaRPr lang="en-GB" sz="1600" dirty="0"/>
                    </a:p>
                  </a:txBody>
                  <a:tcPr/>
                </a:tc>
                <a:extLst>
                  <a:ext uri="{0D108BD9-81ED-4DB2-BD59-A6C34878D82A}">
                    <a16:rowId xmlns:a16="http://schemas.microsoft.com/office/drawing/2014/main" val="2607873828"/>
                  </a:ext>
                </a:extLst>
              </a:tr>
              <a:tr h="370840">
                <a:tc>
                  <a:txBody>
                    <a:bodyPr/>
                    <a:lstStyle/>
                    <a:p>
                      <a:pPr algn="ctr"/>
                      <a:r>
                        <a:rPr lang="en-GB" sz="1600" dirty="0"/>
                        <a:t>Scotland’s Cavanagh cohort</a:t>
                      </a:r>
                    </a:p>
                  </a:txBody>
                  <a:tcPr/>
                </a:tc>
                <a:tc>
                  <a:txBody>
                    <a:bodyPr/>
                    <a:lstStyle/>
                    <a:p>
                      <a:r>
                        <a:rPr lang="en-GB" sz="1600" kern="1200" dirty="0">
                          <a:solidFill>
                            <a:schemeClr val="dk1"/>
                          </a:solidFill>
                          <a:effectLst/>
                        </a:rPr>
                        <a:t>Advanced gastroesophageal adenocarcinoma, including oesophageal, GEJ or gastric (n=127; 52 people with palliative chemotherapy) [2016-2017]</a:t>
                      </a:r>
                      <a:endParaRPr lang="en-GB" sz="1600" dirty="0"/>
                    </a:p>
                  </a:txBody>
                  <a:tcPr/>
                </a:tc>
                <a:tc>
                  <a:txBody>
                    <a:bodyPr/>
                    <a:lstStyle/>
                    <a:p>
                      <a:r>
                        <a:rPr lang="en-GB" sz="1600" kern="1200" dirty="0">
                          <a:solidFill>
                            <a:schemeClr val="dk1"/>
                          </a:solidFill>
                          <a:effectLst/>
                        </a:rPr>
                        <a:t>First-line treatment: 8.9 months</a:t>
                      </a:r>
                    </a:p>
                    <a:p>
                      <a:r>
                        <a:rPr lang="en-GB" sz="1600" kern="1200" dirty="0">
                          <a:solidFill>
                            <a:schemeClr val="dk1"/>
                          </a:solidFill>
                          <a:effectLst/>
                        </a:rPr>
                        <a:t>Small survival plateau in KM curve at 36 months</a:t>
                      </a:r>
                      <a:endParaRPr lang="en-GB" sz="1600" dirty="0"/>
                    </a:p>
                  </a:txBody>
                  <a:tcPr/>
                </a:tc>
                <a:extLst>
                  <a:ext uri="{0D108BD9-81ED-4DB2-BD59-A6C34878D82A}">
                    <a16:rowId xmlns:a16="http://schemas.microsoft.com/office/drawing/2014/main" val="3221170143"/>
                  </a:ext>
                </a:extLst>
              </a:tr>
              <a:tr h="370840">
                <a:tc>
                  <a:txBody>
                    <a:bodyPr/>
                    <a:lstStyle/>
                    <a:p>
                      <a:pPr algn="ctr"/>
                      <a:r>
                        <a:rPr lang="en-GB" sz="1600" dirty="0"/>
                        <a:t>US Flatiron cohort</a:t>
                      </a:r>
                    </a:p>
                  </a:txBody>
                  <a:tcPr/>
                </a:tc>
                <a:tc>
                  <a:txBody>
                    <a:bodyPr/>
                    <a:lstStyle/>
                    <a:p>
                      <a:r>
                        <a:rPr lang="en-GB" sz="1600" kern="1200" dirty="0">
                          <a:solidFill>
                            <a:schemeClr val="dk1"/>
                          </a:solidFill>
                          <a:effectLst/>
                        </a:rPr>
                        <a:t>Locally advanced unresectable or metastatic gastric or GEJ adenocarcinoma (HER2-positive excluded) (n=1,753 having first-line treatment) [2011-2018]</a:t>
                      </a:r>
                      <a:endParaRPr lang="en-GB" sz="1600" dirty="0"/>
                    </a:p>
                  </a:txBody>
                  <a:tcPr/>
                </a:tc>
                <a:tc>
                  <a:txBody>
                    <a:bodyPr/>
                    <a:lstStyle/>
                    <a:p>
                      <a:r>
                        <a:rPr lang="en-GB" sz="1600" kern="1200" dirty="0">
                          <a:solidFill>
                            <a:schemeClr val="dk1"/>
                          </a:solidFill>
                          <a:effectLst/>
                        </a:rPr>
                        <a:t>Since start of first-line treatment: 9.7 months (95% CI: 9%, 10%), 15.5% alive at 2 years (SD 1.3), small subset alive at 5 years</a:t>
                      </a:r>
                      <a:endParaRPr lang="en-GB" sz="1600" dirty="0"/>
                    </a:p>
                  </a:txBody>
                  <a:tcPr/>
                </a:tc>
                <a:extLst>
                  <a:ext uri="{0D108BD9-81ED-4DB2-BD59-A6C34878D82A}">
                    <a16:rowId xmlns:a16="http://schemas.microsoft.com/office/drawing/2014/main" val="287992159"/>
                  </a:ext>
                </a:extLst>
              </a:tr>
              <a:tr h="370840">
                <a:tc>
                  <a:txBody>
                    <a:bodyPr/>
                    <a:lstStyle/>
                    <a:p>
                      <a:pPr algn="ctr"/>
                      <a:r>
                        <a:rPr lang="en-GB" sz="1600" dirty="0"/>
                        <a:t>Chau cohort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rPr>
                        <a:t>Locally advanced or metastatic oesophageal, GEJ or stomach cancer (n=2,110 from 4 RCTs in UK and Australia) [1992-2005]</a:t>
                      </a:r>
                      <a:endParaRPr lang="en-GB" sz="1600" dirty="0"/>
                    </a:p>
                  </a:txBody>
                  <a:tcPr/>
                </a:tc>
                <a:tc>
                  <a:txBody>
                    <a:bodyPr/>
                    <a:lstStyle/>
                    <a:p>
                      <a:r>
                        <a:rPr lang="en-GB" sz="1600" kern="1200" dirty="0">
                          <a:solidFill>
                            <a:schemeClr val="dk1"/>
                          </a:solidFill>
                          <a:effectLst/>
                        </a:rPr>
                        <a:t>First-line treatment: 8.7 months in GC, small proportion alive at 9 years</a:t>
                      </a:r>
                      <a:endParaRPr lang="en-GB" sz="1600" dirty="0"/>
                    </a:p>
                  </a:txBody>
                  <a:tcPr/>
                </a:tc>
                <a:extLst>
                  <a:ext uri="{0D108BD9-81ED-4DB2-BD59-A6C34878D82A}">
                    <a16:rowId xmlns:a16="http://schemas.microsoft.com/office/drawing/2014/main" val="3950546260"/>
                  </a:ext>
                </a:extLst>
              </a:tr>
            </a:tbl>
          </a:graphicData>
        </a:graphic>
      </p:graphicFrame>
      <p:sp>
        <p:nvSpPr>
          <p:cNvPr id="3" name="Text Placeholder 4">
            <a:extLst>
              <a:ext uri="{FF2B5EF4-FFF2-40B4-BE49-F238E27FC236}">
                <a16:creationId xmlns:a16="http://schemas.microsoft.com/office/drawing/2014/main" id="{2A511AB0-24B6-9B86-6DC8-9DDF7E244F8B}"/>
              </a:ext>
            </a:extLst>
          </p:cNvPr>
          <p:cNvSpPr txBox="1">
            <a:spLocks/>
          </p:cNvSpPr>
          <p:nvPr/>
        </p:nvSpPr>
        <p:spPr>
          <a:xfrm>
            <a:off x="1037014" y="6376260"/>
            <a:ext cx="10809827" cy="43643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CI: confidence interval; G(C): gastric (cancer); GEJ(C): gastro-oesophageal junction (cancer); HER2: human epidermal growth factor receptor 2; KM: Kaplan-Meier; n: number; OS: overall survival; RCT: randomised controlled trial; SD: standard deviation </a:t>
            </a:r>
          </a:p>
        </p:txBody>
      </p:sp>
    </p:spTree>
    <p:extLst>
      <p:ext uri="{BB962C8B-B14F-4D97-AF65-F5344CB8AC3E}">
        <p14:creationId xmlns:p14="http://schemas.microsoft.com/office/powerpoint/2010/main" val="35925245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p:txBody>
          <a:bodyPr>
            <a:normAutofit/>
          </a:bodyPr>
          <a:lstStyle/>
          <a:p>
            <a:r>
              <a:rPr lang="en-GB" dirty="0">
                <a:hlinkClick r:id="rId3" action="ppaction://hlinksldjump"/>
              </a:rPr>
              <a:t>Key issue </a:t>
            </a:r>
            <a:r>
              <a:rPr lang="en-GB" dirty="0"/>
              <a:t>9: Estimated utility values</a:t>
            </a:r>
          </a:p>
        </p:txBody>
      </p:sp>
      <p:sp>
        <p:nvSpPr>
          <p:cNvPr id="13" name="Rectangle 12">
            <a:extLst>
              <a:ext uri="{FF2B5EF4-FFF2-40B4-BE49-F238E27FC236}">
                <a16:creationId xmlns:a16="http://schemas.microsoft.com/office/drawing/2014/main" id="{E82CA74A-6F08-4190-9479-10C9823605C7}"/>
              </a:ext>
            </a:extLst>
          </p:cNvPr>
          <p:cNvSpPr/>
          <p:nvPr/>
        </p:nvSpPr>
        <p:spPr>
          <a:xfrm>
            <a:off x="389795" y="878511"/>
            <a:ext cx="11306862" cy="657681"/>
          </a:xfrm>
          <a:prstGeom prst="rect">
            <a:avLst/>
          </a:prstGeom>
          <a:solidFill>
            <a:srgbClr val="FAF5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1"/>
                </a:solidFill>
                <a:latin typeface="Arial" panose="020B0604020202020204" pitchFamily="34" charset="0"/>
              </a:rPr>
              <a:t>Background: </a:t>
            </a:r>
            <a:r>
              <a:rPr lang="en-GB" dirty="0">
                <a:solidFill>
                  <a:schemeClr val="tx1"/>
                </a:solidFill>
                <a:latin typeface="Arial" panose="020B0604020202020204" pitchFamily="34" charset="0"/>
              </a:rPr>
              <a:t>SPOTLIGHT and GLOW EQ-5D pooled and mapped but no data imputation for missing data</a:t>
            </a:r>
          </a:p>
          <a:p>
            <a:pPr marL="285750" indent="-285750">
              <a:buFont typeface="Arial" panose="020B0604020202020204" pitchFamily="34" charset="0"/>
              <a:buChar char="•"/>
            </a:pPr>
            <a:r>
              <a:rPr lang="en-GB" dirty="0">
                <a:solidFill>
                  <a:schemeClr val="tx1"/>
                </a:solidFill>
                <a:latin typeface="Arial" panose="020B0604020202020204" pitchFamily="34" charset="0"/>
              </a:rPr>
              <a:t>Pre-progression: EQ-5D from PFS state; Post-progression: EQ-5D of people not in pre-progression state</a:t>
            </a:r>
          </a:p>
        </p:txBody>
      </p:sp>
      <p:graphicFrame>
        <p:nvGraphicFramePr>
          <p:cNvPr id="7" name="Table 6">
            <a:extLst>
              <a:ext uri="{FF2B5EF4-FFF2-40B4-BE49-F238E27FC236}">
                <a16:creationId xmlns:a16="http://schemas.microsoft.com/office/drawing/2014/main" id="{0226F2AA-EC8D-D786-B9BE-20D9C833C8EA}"/>
              </a:ext>
            </a:extLst>
          </p:cNvPr>
          <p:cNvGraphicFramePr>
            <a:graphicFrameLocks noGrp="1"/>
          </p:cNvGraphicFramePr>
          <p:nvPr>
            <p:extLst>
              <p:ext uri="{D42A27DB-BD31-4B8C-83A1-F6EECF244321}">
                <p14:modId xmlns:p14="http://schemas.microsoft.com/office/powerpoint/2010/main" val="1251150239"/>
              </p:ext>
            </p:extLst>
          </p:nvPr>
        </p:nvGraphicFramePr>
        <p:xfrm>
          <a:off x="334148" y="2054856"/>
          <a:ext cx="6746882" cy="3429000"/>
        </p:xfrm>
        <a:graphic>
          <a:graphicData uri="http://schemas.openxmlformats.org/drawingml/2006/table">
            <a:tbl>
              <a:tblPr firstRow="1" bandRow="1">
                <a:tableStyleId>{5C22544A-7EE6-4342-B048-85BDC9FD1C3A}</a:tableStyleId>
              </a:tblPr>
              <a:tblGrid>
                <a:gridCol w="2082188">
                  <a:extLst>
                    <a:ext uri="{9D8B030D-6E8A-4147-A177-3AD203B41FA5}">
                      <a16:colId xmlns:a16="http://schemas.microsoft.com/office/drawing/2014/main" val="587442272"/>
                    </a:ext>
                  </a:extLst>
                </a:gridCol>
                <a:gridCol w="1432193">
                  <a:extLst>
                    <a:ext uri="{9D8B030D-6E8A-4147-A177-3AD203B41FA5}">
                      <a16:colId xmlns:a16="http://schemas.microsoft.com/office/drawing/2014/main" val="2503898816"/>
                    </a:ext>
                  </a:extLst>
                </a:gridCol>
                <a:gridCol w="1366092">
                  <a:extLst>
                    <a:ext uri="{9D8B030D-6E8A-4147-A177-3AD203B41FA5}">
                      <a16:colId xmlns:a16="http://schemas.microsoft.com/office/drawing/2014/main" val="1093520583"/>
                    </a:ext>
                  </a:extLst>
                </a:gridCol>
                <a:gridCol w="1866409">
                  <a:extLst>
                    <a:ext uri="{9D8B030D-6E8A-4147-A177-3AD203B41FA5}">
                      <a16:colId xmlns:a16="http://schemas.microsoft.com/office/drawing/2014/main" val="782989362"/>
                    </a:ext>
                  </a:extLst>
                </a:gridCol>
              </a:tblGrid>
              <a:tr h="370840">
                <a:tc>
                  <a:txBody>
                    <a:bodyPr/>
                    <a:lstStyle/>
                    <a:p>
                      <a:pPr algn="ctr"/>
                      <a:r>
                        <a:rPr lang="en-GB" sz="1600" dirty="0"/>
                        <a:t>Utility</a:t>
                      </a:r>
                    </a:p>
                  </a:txBody>
                  <a:tcPr/>
                </a:tc>
                <a:tc>
                  <a:txBody>
                    <a:bodyPr/>
                    <a:lstStyle/>
                    <a:p>
                      <a:pPr algn="ctr"/>
                      <a:r>
                        <a:rPr lang="en-GB" sz="1600" dirty="0"/>
                        <a:t>Pre-progression</a:t>
                      </a:r>
                    </a:p>
                  </a:txBody>
                  <a:tcPr/>
                </a:tc>
                <a:tc>
                  <a:txBody>
                    <a:bodyPr/>
                    <a:lstStyle/>
                    <a:p>
                      <a:pPr algn="ctr"/>
                      <a:r>
                        <a:rPr lang="en-GB" sz="1600" dirty="0"/>
                        <a:t>Post-progression</a:t>
                      </a:r>
                    </a:p>
                  </a:txBody>
                  <a:tcPr/>
                </a:tc>
                <a:tc>
                  <a:txBody>
                    <a:bodyPr/>
                    <a:lstStyle/>
                    <a:p>
                      <a:pPr algn="ctr"/>
                      <a:r>
                        <a:rPr lang="en-GB" sz="1600" dirty="0"/>
                        <a:t>Use in model</a:t>
                      </a:r>
                    </a:p>
                  </a:txBody>
                  <a:tcPr/>
                </a:tc>
                <a:extLst>
                  <a:ext uri="{0D108BD9-81ED-4DB2-BD59-A6C34878D82A}">
                    <a16:rowId xmlns:a16="http://schemas.microsoft.com/office/drawing/2014/main" val="1809025549"/>
                  </a:ext>
                </a:extLst>
              </a:tr>
              <a:tr h="0">
                <a:tc>
                  <a:txBody>
                    <a:bodyPr/>
                    <a:lstStyle/>
                    <a:p>
                      <a:pPr algn="ctr"/>
                      <a:r>
                        <a:rPr lang="en-GB" sz="1600" dirty="0"/>
                        <a:t>GEE (exchangeable working correlation)</a:t>
                      </a: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a:txBody>
                    <a:bodyPr/>
                    <a:lstStyle/>
                    <a:p>
                      <a:pPr algn="ctr"/>
                      <a:r>
                        <a:rPr lang="en-GB" sz="1600" dirty="0"/>
                        <a:t>Company base-case</a:t>
                      </a:r>
                    </a:p>
                  </a:txBody>
                  <a:tcPr/>
                </a:tc>
                <a:extLst>
                  <a:ext uri="{0D108BD9-81ED-4DB2-BD59-A6C34878D82A}">
                    <a16:rowId xmlns:a16="http://schemas.microsoft.com/office/drawing/2014/main" val="1282855762"/>
                  </a:ext>
                </a:extLst>
              </a:tr>
              <a:tr h="370840">
                <a:tc>
                  <a:txBody>
                    <a:bodyPr/>
                    <a:lstStyle/>
                    <a:p>
                      <a:pPr algn="ctr"/>
                      <a:r>
                        <a:rPr lang="en-GB" sz="1600" dirty="0"/>
                        <a:t>GEE (independent working correlation)</a:t>
                      </a: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a:txBody>
                    <a:bodyPr/>
                    <a:lstStyle/>
                    <a:p>
                      <a:pPr algn="ctr"/>
                      <a:r>
                        <a:rPr lang="en-GB" sz="1600" dirty="0"/>
                        <a:t>Previous company base-case </a:t>
                      </a:r>
                    </a:p>
                  </a:txBody>
                  <a:tcPr/>
                </a:tc>
                <a:extLst>
                  <a:ext uri="{0D108BD9-81ED-4DB2-BD59-A6C34878D82A}">
                    <a16:rowId xmlns:a16="http://schemas.microsoft.com/office/drawing/2014/main" val="894767844"/>
                  </a:ext>
                </a:extLst>
              </a:tr>
              <a:tr h="370840">
                <a:tc>
                  <a:txBody>
                    <a:bodyPr/>
                    <a:lstStyle/>
                    <a:p>
                      <a:pPr algn="ctr"/>
                      <a:r>
                        <a:rPr lang="en-GB" sz="1600" dirty="0"/>
                        <a:t>Mixed-effects</a:t>
                      </a:r>
                    </a:p>
                  </a:txBody>
                  <a:tcPr/>
                </a:tc>
                <a:tc>
                  <a:txBody>
                    <a:bodyPr/>
                    <a:lstStyle/>
                    <a:p>
                      <a:pPr algn="ct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a:txBody>
                    <a:bodyPr/>
                    <a:lstStyle/>
                    <a:p>
                      <a:pPr algn="ct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lang="en-GB" sz="1600" u="sng" dirty="0">
                        <a:highlight>
                          <a:srgbClr val="000000"/>
                        </a:highlight>
                      </a:endParaRPr>
                    </a:p>
                  </a:txBody>
                  <a:tcPr/>
                </a:tc>
                <a:tc>
                  <a:txBody>
                    <a:bodyPr/>
                    <a:lstStyle/>
                    <a:p>
                      <a:pPr algn="ctr"/>
                      <a:r>
                        <a:rPr lang="en-GB" sz="1600" dirty="0"/>
                        <a:t>EAG base case</a:t>
                      </a:r>
                    </a:p>
                  </a:txBody>
                  <a:tcPr/>
                </a:tc>
                <a:extLst>
                  <a:ext uri="{0D108BD9-81ED-4DB2-BD59-A6C34878D82A}">
                    <a16:rowId xmlns:a16="http://schemas.microsoft.com/office/drawing/2014/main" val="4230617171"/>
                  </a:ext>
                </a:extLst>
              </a:tr>
              <a:tr h="370840">
                <a:tc>
                  <a:txBody>
                    <a:bodyPr/>
                    <a:lstStyle/>
                    <a:p>
                      <a:pPr algn="ctr"/>
                      <a:r>
                        <a:rPr lang="en-GB" sz="1600" dirty="0"/>
                        <a:t>TA191</a:t>
                      </a:r>
                    </a:p>
                  </a:txBody>
                  <a:tcPr/>
                </a:tc>
                <a:tc>
                  <a:txBody>
                    <a:bodyPr/>
                    <a:lstStyle/>
                    <a:p>
                      <a:pPr algn="ctr"/>
                      <a:r>
                        <a:rPr lang="en-GB" sz="1600" dirty="0"/>
                        <a:t>0.73</a:t>
                      </a:r>
                    </a:p>
                  </a:txBody>
                  <a:tcPr/>
                </a:tc>
                <a:tc>
                  <a:txBody>
                    <a:bodyPr/>
                    <a:lstStyle/>
                    <a:p>
                      <a:pPr algn="ctr"/>
                      <a:r>
                        <a:rPr lang="en-GB" sz="1600" dirty="0"/>
                        <a:t>-</a:t>
                      </a:r>
                    </a:p>
                  </a:txBody>
                  <a:tcPr/>
                </a:tc>
                <a:tc>
                  <a:txBody>
                    <a:bodyPr/>
                    <a:lstStyle/>
                    <a:p>
                      <a:pPr algn="ctr"/>
                      <a:r>
                        <a:rPr lang="en-GB" sz="1600" dirty="0"/>
                        <a:t>-</a:t>
                      </a:r>
                    </a:p>
                  </a:txBody>
                  <a:tcPr/>
                </a:tc>
                <a:extLst>
                  <a:ext uri="{0D108BD9-81ED-4DB2-BD59-A6C34878D82A}">
                    <a16:rowId xmlns:a16="http://schemas.microsoft.com/office/drawing/2014/main" val="2058112986"/>
                  </a:ext>
                </a:extLst>
              </a:tr>
              <a:tr h="370840">
                <a:tc>
                  <a:txBody>
                    <a:bodyPr/>
                    <a:lstStyle/>
                    <a:p>
                      <a:pPr algn="ctr"/>
                      <a:r>
                        <a:rPr lang="en-GB" sz="1600" dirty="0"/>
                        <a:t>TA208</a:t>
                      </a:r>
                    </a:p>
                  </a:txBody>
                  <a:tcPr/>
                </a:tc>
                <a:tc>
                  <a:txBody>
                    <a:bodyPr/>
                    <a:lstStyle/>
                    <a:p>
                      <a:pPr algn="ctr"/>
                      <a:r>
                        <a:rPr lang="en-GB" sz="1600" dirty="0"/>
                        <a:t>0.729</a:t>
                      </a:r>
                    </a:p>
                  </a:txBody>
                  <a:tcPr/>
                </a:tc>
                <a:tc>
                  <a:txBody>
                    <a:bodyPr/>
                    <a:lstStyle/>
                    <a:p>
                      <a:pPr algn="ctr"/>
                      <a:r>
                        <a:rPr lang="en-GB" sz="1600" dirty="0"/>
                        <a:t>0.577</a:t>
                      </a:r>
                    </a:p>
                  </a:txBody>
                  <a:tcPr/>
                </a:tc>
                <a:tc>
                  <a:txBody>
                    <a:bodyPr/>
                    <a:lstStyle/>
                    <a:p>
                      <a:pPr algn="ctr"/>
                      <a:r>
                        <a:rPr lang="en-GB" sz="1600" dirty="0"/>
                        <a:t>Scenario</a:t>
                      </a:r>
                    </a:p>
                  </a:txBody>
                  <a:tcPr/>
                </a:tc>
                <a:extLst>
                  <a:ext uri="{0D108BD9-81ED-4DB2-BD59-A6C34878D82A}">
                    <a16:rowId xmlns:a16="http://schemas.microsoft.com/office/drawing/2014/main" val="568966429"/>
                  </a:ext>
                </a:extLst>
              </a:tr>
              <a:tr h="370840">
                <a:tc>
                  <a:txBody>
                    <a:bodyPr/>
                    <a:lstStyle/>
                    <a:p>
                      <a:pPr algn="ctr"/>
                      <a:r>
                        <a:rPr lang="en-GB" sz="1600" dirty="0"/>
                        <a:t>*Shirowa et al. (</a:t>
                      </a:r>
                      <a:r>
                        <a:rPr lang="en-GB" sz="1600" dirty="0" err="1"/>
                        <a:t>ToGA</a:t>
                      </a:r>
                      <a:r>
                        <a:rPr lang="en-GB" sz="1600" dirty="0"/>
                        <a:t> trial)</a:t>
                      </a:r>
                    </a:p>
                  </a:txBody>
                  <a:tcPr/>
                </a:tc>
                <a:tc>
                  <a:txBody>
                    <a:bodyPr/>
                    <a:lstStyle/>
                    <a:p>
                      <a:pPr algn="ctr"/>
                      <a:r>
                        <a:rPr lang="en-GB" sz="1600" dirty="0"/>
                        <a:t>0.797</a:t>
                      </a:r>
                    </a:p>
                  </a:txBody>
                  <a:tcPr/>
                </a:tc>
                <a:tc>
                  <a:txBody>
                    <a:bodyPr/>
                    <a:lstStyle/>
                    <a:p>
                      <a:pPr algn="ctr"/>
                      <a:r>
                        <a:rPr lang="en-GB" sz="1600" dirty="0"/>
                        <a:t>0.577</a:t>
                      </a:r>
                    </a:p>
                  </a:txBody>
                  <a:tcPr/>
                </a:tc>
                <a:tc>
                  <a:txBody>
                    <a:bodyPr/>
                    <a:lstStyle/>
                    <a:p>
                      <a:pPr algn="ctr"/>
                      <a:r>
                        <a:rPr lang="en-GB" sz="1600" dirty="0"/>
                        <a:t>Scenario</a:t>
                      </a:r>
                    </a:p>
                  </a:txBody>
                  <a:tcPr/>
                </a:tc>
                <a:extLst>
                  <a:ext uri="{0D108BD9-81ED-4DB2-BD59-A6C34878D82A}">
                    <a16:rowId xmlns:a16="http://schemas.microsoft.com/office/drawing/2014/main" val="3676920026"/>
                  </a:ext>
                </a:extLst>
              </a:tr>
            </a:tbl>
          </a:graphicData>
        </a:graphic>
      </p:graphicFrame>
      <p:sp>
        <p:nvSpPr>
          <p:cNvPr id="8" name="Rectangle 7">
            <a:extLst>
              <a:ext uri="{FF2B5EF4-FFF2-40B4-BE49-F238E27FC236}">
                <a16:creationId xmlns:a16="http://schemas.microsoft.com/office/drawing/2014/main" id="{BE4E1D21-37B6-4DED-9C97-E9DA5819D47B}"/>
              </a:ext>
            </a:extLst>
          </p:cNvPr>
          <p:cNvSpPr/>
          <p:nvPr/>
        </p:nvSpPr>
        <p:spPr>
          <a:xfrm>
            <a:off x="7118057" y="2054856"/>
            <a:ext cx="4638771" cy="4214887"/>
          </a:xfrm>
          <a:prstGeom prst="rect">
            <a:avLst/>
          </a:prstGeom>
          <a:solidFill>
            <a:srgbClr val="FFFFE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r>
              <a:rPr lang="en-GB" dirty="0">
                <a:solidFill>
                  <a:schemeClr val="tx1"/>
                </a:solidFill>
                <a:latin typeface="Arial" panose="020B0604020202020204" pitchFamily="34" charset="0"/>
              </a:rPr>
              <a:t>No data imputation for missing evaluations – may increase bias</a:t>
            </a:r>
          </a:p>
          <a:p>
            <a:pPr marL="285750" indent="-285750">
              <a:buFont typeface="Arial" panose="020B0604020202020204" pitchFamily="34" charset="0"/>
              <a:buChar char="•"/>
            </a:pPr>
            <a:r>
              <a:rPr lang="en-GB" dirty="0">
                <a:solidFill>
                  <a:schemeClr val="tx1"/>
                </a:solidFill>
                <a:latin typeface="Arial" panose="020B0604020202020204" pitchFamily="34" charset="0"/>
              </a:rPr>
              <a:t>Healthier people are more likely to stay in trial, increasing average utility</a:t>
            </a:r>
          </a:p>
          <a:p>
            <a:pPr marL="285750" indent="-285750">
              <a:buFont typeface="Arial" panose="020B0604020202020204" pitchFamily="34" charset="0"/>
              <a:buChar char="•"/>
            </a:pPr>
            <a:r>
              <a:rPr lang="en-GB" dirty="0">
                <a:solidFill>
                  <a:schemeClr val="tx1"/>
                </a:solidFill>
                <a:latin typeface="Arial" panose="020B0604020202020204" pitchFamily="34" charset="0"/>
              </a:rPr>
              <a:t>Prefer mixed-effects model in base case (limited information on updated GEE)</a:t>
            </a:r>
          </a:p>
          <a:p>
            <a:pPr marL="285750" indent="-285750">
              <a:buFont typeface="Arial" panose="020B0604020202020204" pitchFamily="34" charset="0"/>
              <a:buChar char="•"/>
            </a:pPr>
            <a:r>
              <a:rPr lang="en-GB" dirty="0">
                <a:solidFill>
                  <a:schemeClr val="tx1"/>
                </a:solidFill>
                <a:latin typeface="Arial" panose="020B0604020202020204" pitchFamily="34" charset="0"/>
              </a:rPr>
              <a:t>Utility pre-progression estimates </a:t>
            </a:r>
            <a:r>
              <a:rPr lang="en-GB" u="sng" dirty="0">
                <a:solidFill>
                  <a:schemeClr val="tx1"/>
                </a:solidFill>
                <a:highlight>
                  <a:srgbClr val="000000"/>
                </a:highlight>
                <a:latin typeface="Arial" panose="020B0604020202020204" pitchFamily="34" charset="0"/>
              </a:rPr>
              <a:t>XXXX</a:t>
            </a:r>
            <a:r>
              <a:rPr lang="en-GB" dirty="0">
                <a:solidFill>
                  <a:schemeClr val="tx1"/>
                </a:solidFill>
                <a:latin typeface="Arial" panose="020B0604020202020204" pitchFamily="34" charset="0"/>
              </a:rPr>
              <a:t> than those from the UK general population in the same age group (male: 0.809, female: 0.791 - lacks face validity</a:t>
            </a:r>
          </a:p>
          <a:p>
            <a:pPr marL="285750" indent="-285750">
              <a:buFont typeface="Arial" panose="020B0604020202020204" pitchFamily="34" charset="0"/>
              <a:buChar char="•"/>
            </a:pPr>
            <a:r>
              <a:rPr lang="en-GB" dirty="0">
                <a:solidFill>
                  <a:schemeClr val="tx1"/>
                </a:solidFill>
                <a:latin typeface="Arial" panose="020B0604020202020204" pitchFamily="34" charset="0"/>
              </a:rPr>
              <a:t>Utility from other TAs generally </a:t>
            </a:r>
            <a:r>
              <a:rPr lang="en-GB" u="sng" dirty="0">
                <a:solidFill>
                  <a:schemeClr val="tx1"/>
                </a:solidFill>
                <a:highlight>
                  <a:srgbClr val="000000"/>
                </a:highlight>
                <a:latin typeface="Arial" panose="020B0604020202020204" pitchFamily="34" charset="0"/>
              </a:rPr>
              <a:t>XXXX</a:t>
            </a:r>
            <a:r>
              <a:rPr lang="en-GB" dirty="0">
                <a:solidFill>
                  <a:schemeClr val="tx1"/>
                </a:solidFill>
                <a:latin typeface="Arial" panose="020B0604020202020204" pitchFamily="34" charset="0"/>
              </a:rPr>
              <a:t> than company’s utility estimates</a:t>
            </a:r>
          </a:p>
          <a:p>
            <a:r>
              <a:rPr lang="en-GB" dirty="0">
                <a:solidFill>
                  <a:schemeClr val="tx1"/>
                </a:solidFill>
                <a:latin typeface="Arial" panose="020B0604020202020204" pitchFamily="34" charset="0"/>
              </a:rPr>
              <a:t>Note: pre-progression from TA208 increases over time and post-progression is progression after 2 lines of treatment</a:t>
            </a: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a:p>
            <a:endParaRPr lang="en-GB" dirty="0">
              <a:solidFill>
                <a:schemeClr val="tx1"/>
              </a:solidFill>
              <a:latin typeface="Arial" panose="020B0604020202020204" pitchFamily="34" charset="0"/>
            </a:endParaRPr>
          </a:p>
        </p:txBody>
      </p:sp>
      <p:sp>
        <p:nvSpPr>
          <p:cNvPr id="9" name="TextBox 8">
            <a:extLst>
              <a:ext uri="{FF2B5EF4-FFF2-40B4-BE49-F238E27FC236}">
                <a16:creationId xmlns:a16="http://schemas.microsoft.com/office/drawing/2014/main" id="{94C92040-8627-3C37-988F-07CD9EAEFC3E}"/>
              </a:ext>
            </a:extLst>
          </p:cNvPr>
          <p:cNvSpPr txBox="1"/>
          <p:nvPr/>
        </p:nvSpPr>
        <p:spPr>
          <a:xfrm>
            <a:off x="206436" y="5376577"/>
            <a:ext cx="2117887" cy="276999"/>
          </a:xfrm>
          <a:prstGeom prst="rect">
            <a:avLst/>
          </a:prstGeom>
          <a:noFill/>
        </p:spPr>
        <p:txBody>
          <a:bodyPr wrap="none" rtlCol="0">
            <a:spAutoFit/>
          </a:bodyPr>
          <a:lstStyle/>
          <a:p>
            <a:r>
              <a:rPr lang="en-GB" sz="1200" dirty="0"/>
              <a:t>*Japanese scoring algorithm</a:t>
            </a:r>
          </a:p>
        </p:txBody>
      </p:sp>
      <p:sp>
        <p:nvSpPr>
          <p:cNvPr id="10" name="Rectangle 9">
            <a:extLst>
              <a:ext uri="{FF2B5EF4-FFF2-40B4-BE49-F238E27FC236}">
                <a16:creationId xmlns:a16="http://schemas.microsoft.com/office/drawing/2014/main" id="{A095D89B-195A-4D94-A8DE-CD5502F42403}"/>
              </a:ext>
            </a:extLst>
          </p:cNvPr>
          <p:cNvSpPr/>
          <p:nvPr/>
        </p:nvSpPr>
        <p:spPr>
          <a:xfrm>
            <a:off x="381031" y="1594180"/>
            <a:ext cx="11317288" cy="402688"/>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 </a:t>
            </a:r>
            <a:r>
              <a:rPr lang="en-GB" dirty="0">
                <a:solidFill>
                  <a:schemeClr val="tx1"/>
                </a:solidFill>
                <a:latin typeface="Arial" panose="020B0604020202020204" pitchFamily="34" charset="0"/>
              </a:rPr>
              <a:t>GEE model estimate utilities using treatment-independent utilities from pooled treatment arms</a:t>
            </a:r>
          </a:p>
        </p:txBody>
      </p:sp>
      <p:grpSp>
        <p:nvGrpSpPr>
          <p:cNvPr id="3" name="Group 2">
            <a:extLst>
              <a:ext uri="{FF2B5EF4-FFF2-40B4-BE49-F238E27FC236}">
                <a16:creationId xmlns:a16="http://schemas.microsoft.com/office/drawing/2014/main" id="{83432735-60D6-8142-D49B-0CD41635495C}"/>
              </a:ext>
            </a:extLst>
          </p:cNvPr>
          <p:cNvGrpSpPr/>
          <p:nvPr/>
        </p:nvGrpSpPr>
        <p:grpSpPr>
          <a:xfrm>
            <a:off x="334148" y="5653576"/>
            <a:ext cx="6041965" cy="576000"/>
            <a:chOff x="1456000" y="5711882"/>
            <a:chExt cx="6041965" cy="576000"/>
          </a:xfrm>
        </p:grpSpPr>
        <p:sp>
          <p:nvSpPr>
            <p:cNvPr id="4" name="Rectangle 3" descr="Question to committee">
              <a:extLst>
                <a:ext uri="{FF2B5EF4-FFF2-40B4-BE49-F238E27FC236}">
                  <a16:creationId xmlns:a16="http://schemas.microsoft.com/office/drawing/2014/main" id="{5977CA66-E4E4-00F0-44B5-984B52D065A7}"/>
                </a:ext>
              </a:extLst>
            </p:cNvPr>
            <p:cNvSpPr/>
            <p:nvPr/>
          </p:nvSpPr>
          <p:spPr>
            <a:xfrm>
              <a:off x="1818063" y="5734052"/>
              <a:ext cx="5679902" cy="53166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Arial" panose="020B0604020202020204" pitchFamily="34" charset="0"/>
                </a:rPr>
                <a:t>Which utility value estimate is the most plausible?</a:t>
              </a:r>
            </a:p>
          </p:txBody>
        </p:sp>
        <p:grpSp>
          <p:nvGrpSpPr>
            <p:cNvPr id="6" name="Group 5">
              <a:extLst>
                <a:ext uri="{FF2B5EF4-FFF2-40B4-BE49-F238E27FC236}">
                  <a16:creationId xmlns:a16="http://schemas.microsoft.com/office/drawing/2014/main" id="{791E0F49-D821-7A1A-E94F-2F178DB8B156}"/>
                </a:ext>
                <a:ext uri="{C183D7F6-B498-43B3-948B-1728B52AA6E4}">
                  <adec:decorative xmlns:adec="http://schemas.microsoft.com/office/drawing/2017/decorative" val="1"/>
                </a:ext>
              </a:extLst>
            </p:cNvPr>
            <p:cNvGrpSpPr/>
            <p:nvPr/>
          </p:nvGrpSpPr>
          <p:grpSpPr>
            <a:xfrm>
              <a:off x="1456000" y="5711882"/>
              <a:ext cx="576000" cy="576000"/>
              <a:chOff x="-1440493" y="4133589"/>
              <a:chExt cx="576000" cy="576000"/>
            </a:xfrm>
          </p:grpSpPr>
          <p:sp>
            <p:nvSpPr>
              <p:cNvPr id="11" name="Oval 10">
                <a:extLst>
                  <a:ext uri="{FF2B5EF4-FFF2-40B4-BE49-F238E27FC236}">
                    <a16:creationId xmlns:a16="http://schemas.microsoft.com/office/drawing/2014/main" id="{3BE3DBC8-82C0-55AA-6E85-B3810EBD1CD4}"/>
                  </a:ext>
                </a:extLst>
              </p:cNvPr>
              <p:cNvSpPr/>
              <p:nvPr/>
            </p:nvSpPr>
            <p:spPr>
              <a:xfrm>
                <a:off x="-1440493" y="4133589"/>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12" name="Graphic 11">
                <a:extLst>
                  <a:ext uri="{FF2B5EF4-FFF2-40B4-BE49-F238E27FC236}">
                    <a16:creationId xmlns:a16="http://schemas.microsoft.com/office/drawing/2014/main" id="{55F2F19B-6D39-6C07-8302-79B4C6CF2D80}"/>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4225" y="4189857"/>
                <a:ext cx="463463" cy="463463"/>
              </a:xfrm>
              <a:prstGeom prst="rect">
                <a:avLst/>
              </a:prstGeom>
            </p:spPr>
          </p:pic>
        </p:grpSp>
      </p:grpSp>
      <p:sp>
        <p:nvSpPr>
          <p:cNvPr id="14" name="Text Placeholder 4">
            <a:extLst>
              <a:ext uri="{FF2B5EF4-FFF2-40B4-BE49-F238E27FC236}">
                <a16:creationId xmlns:a16="http://schemas.microsoft.com/office/drawing/2014/main" id="{B1C0FC9E-29D2-0E4F-C833-3F16DEB18DDB}"/>
              </a:ext>
            </a:extLst>
          </p:cNvPr>
          <p:cNvSpPr txBox="1">
            <a:spLocks/>
          </p:cNvSpPr>
          <p:nvPr/>
        </p:nvSpPr>
        <p:spPr>
          <a:xfrm>
            <a:off x="1204565" y="6507265"/>
            <a:ext cx="9554479" cy="29300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GEE: generalised estimating equation; OS: overall survival; PFS: progression-free survival; TA: technology appraisal</a:t>
            </a:r>
          </a:p>
        </p:txBody>
      </p:sp>
      <p:sp>
        <p:nvSpPr>
          <p:cNvPr id="5" name="Rectangle 4" descr="Marker showing slides are confidential ">
            <a:extLst>
              <a:ext uri="{FF2B5EF4-FFF2-40B4-BE49-F238E27FC236}">
                <a16:creationId xmlns:a16="http://schemas.microsoft.com/office/drawing/2014/main" id="{BCB86C53-A1BC-1F2F-B3C9-EFC6130BF288}"/>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29495553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1835E-E578-093E-2D0B-0280CB67EB1D}"/>
              </a:ext>
            </a:extLst>
          </p:cNvPr>
          <p:cNvSpPr>
            <a:spLocks noGrp="1"/>
          </p:cNvSpPr>
          <p:nvPr>
            <p:ph type="title"/>
          </p:nvPr>
        </p:nvSpPr>
        <p:spPr/>
        <p:txBody>
          <a:bodyPr>
            <a:normAutofit fontScale="90000"/>
          </a:bodyPr>
          <a:lstStyle/>
          <a:p>
            <a:r>
              <a:rPr lang="en-GB" dirty="0">
                <a:hlinkClick r:id="rId3" action="ppaction://hlinksldjump"/>
              </a:rPr>
              <a:t>Key issue </a:t>
            </a:r>
            <a:r>
              <a:rPr lang="en-GB" dirty="0"/>
              <a:t>10: Representativeness of post-progression treatments to UK clinical practice</a:t>
            </a:r>
          </a:p>
        </p:txBody>
      </p:sp>
      <p:sp>
        <p:nvSpPr>
          <p:cNvPr id="16" name="Rectangle 15">
            <a:extLst>
              <a:ext uri="{FF2B5EF4-FFF2-40B4-BE49-F238E27FC236}">
                <a16:creationId xmlns:a16="http://schemas.microsoft.com/office/drawing/2014/main" id="{BE4E1D21-37B6-4DED-9C97-E9DA5819D47B}"/>
              </a:ext>
            </a:extLst>
          </p:cNvPr>
          <p:cNvSpPr/>
          <p:nvPr/>
        </p:nvSpPr>
        <p:spPr>
          <a:xfrm>
            <a:off x="6289582" y="2235851"/>
            <a:ext cx="5427927" cy="2809874"/>
          </a:xfrm>
          <a:prstGeom prst="rect">
            <a:avLst/>
          </a:prstGeom>
          <a:solidFill>
            <a:srgbClr val="FFFFE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a:t>
            </a:r>
          </a:p>
          <a:p>
            <a:pPr marL="285750" indent="-285750">
              <a:buFont typeface="Arial" panose="020B0604020202020204" pitchFamily="34" charset="0"/>
              <a:buChar char="•"/>
            </a:pPr>
            <a:r>
              <a:rPr lang="en-GB" dirty="0">
                <a:solidFill>
                  <a:schemeClr val="tx1"/>
                </a:solidFill>
                <a:latin typeface="Arial" panose="020B0604020202020204" pitchFamily="34" charset="0"/>
              </a:rPr>
              <a:t>Clinical advice from company: Most common distribution of 2</a:t>
            </a:r>
            <a:r>
              <a:rPr lang="en-GB" baseline="30000" dirty="0">
                <a:solidFill>
                  <a:schemeClr val="tx1"/>
                </a:solidFill>
                <a:latin typeface="Arial" panose="020B0604020202020204" pitchFamily="34" charset="0"/>
              </a:rPr>
              <a:t>nd</a:t>
            </a:r>
            <a:r>
              <a:rPr lang="en-GB" dirty="0">
                <a:solidFill>
                  <a:schemeClr val="tx1"/>
                </a:solidFill>
                <a:latin typeface="Arial" panose="020B0604020202020204" pitchFamily="34" charset="0"/>
              </a:rPr>
              <a:t>-line treatments is FOLFIRI in England and docetaxel and irinotecan in Scotland</a:t>
            </a:r>
          </a:p>
          <a:p>
            <a:pPr marL="285750" indent="-285750">
              <a:buFont typeface="Arial" panose="020B0604020202020204" pitchFamily="34" charset="0"/>
              <a:buChar char="•"/>
            </a:pPr>
            <a:r>
              <a:rPr lang="en-GB" dirty="0">
                <a:solidFill>
                  <a:schemeClr val="tx1"/>
                </a:solidFill>
                <a:latin typeface="Arial" panose="020B0604020202020204" pitchFamily="34" charset="0"/>
              </a:rPr>
              <a:t>Combination of docetaxel and paclitaxel not aligned with UK clinical practice or SPOTLIGHT and GLOW</a:t>
            </a:r>
          </a:p>
          <a:p>
            <a:pPr marL="285750" indent="-285750">
              <a:buFont typeface="Arial" panose="020B0604020202020204" pitchFamily="34" charset="0"/>
              <a:buChar char="•"/>
            </a:pPr>
            <a:r>
              <a:rPr lang="en-GB" dirty="0">
                <a:solidFill>
                  <a:schemeClr val="tx1"/>
                </a:solidFill>
                <a:latin typeface="Arial" panose="020B0604020202020204" pitchFamily="34" charset="0"/>
              </a:rPr>
              <a:t>One-off post-progression cost may be too simplistic</a:t>
            </a:r>
          </a:p>
        </p:txBody>
      </p:sp>
      <p:grpSp>
        <p:nvGrpSpPr>
          <p:cNvPr id="3" name="Group 2">
            <a:extLst>
              <a:ext uri="{FF2B5EF4-FFF2-40B4-BE49-F238E27FC236}">
                <a16:creationId xmlns:a16="http://schemas.microsoft.com/office/drawing/2014/main" id="{1FEF9133-742E-1F2A-F7E4-3242C25D58A7}"/>
              </a:ext>
            </a:extLst>
          </p:cNvPr>
          <p:cNvGrpSpPr/>
          <p:nvPr/>
        </p:nvGrpSpPr>
        <p:grpSpPr>
          <a:xfrm>
            <a:off x="1376494" y="5140263"/>
            <a:ext cx="10077188" cy="576000"/>
            <a:chOff x="1456000" y="5711882"/>
            <a:chExt cx="10077188" cy="576000"/>
          </a:xfrm>
        </p:grpSpPr>
        <p:sp>
          <p:nvSpPr>
            <p:cNvPr id="18" name="Rectangle 17" descr="Question to committee">
              <a:extLst>
                <a:ext uri="{FF2B5EF4-FFF2-40B4-BE49-F238E27FC236}">
                  <a16:creationId xmlns:a16="http://schemas.microsoft.com/office/drawing/2014/main" id="{AC801C5F-FEB0-40FF-A36B-9C824A96DC9D}"/>
                </a:ext>
              </a:extLst>
            </p:cNvPr>
            <p:cNvSpPr/>
            <p:nvPr/>
          </p:nvSpPr>
          <p:spPr>
            <a:xfrm>
              <a:off x="1818062" y="5734052"/>
              <a:ext cx="9715126" cy="53166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Arial" panose="020B0604020202020204" pitchFamily="34" charset="0"/>
                </a:rPr>
                <a:t>Are post-progression treatments in the model aligned with NHS clinical practice?</a:t>
              </a:r>
            </a:p>
          </p:txBody>
        </p:sp>
        <p:grpSp>
          <p:nvGrpSpPr>
            <p:cNvPr id="19" name="Group 18">
              <a:extLst>
                <a:ext uri="{FF2B5EF4-FFF2-40B4-BE49-F238E27FC236}">
                  <a16:creationId xmlns:a16="http://schemas.microsoft.com/office/drawing/2014/main" id="{6D9A7C60-4C89-4CFD-AF3B-502EA82E57D8}"/>
                </a:ext>
                <a:ext uri="{C183D7F6-B498-43B3-948B-1728B52AA6E4}">
                  <adec:decorative xmlns:adec="http://schemas.microsoft.com/office/drawing/2017/decorative" val="1"/>
                </a:ext>
              </a:extLst>
            </p:cNvPr>
            <p:cNvGrpSpPr/>
            <p:nvPr/>
          </p:nvGrpSpPr>
          <p:grpSpPr>
            <a:xfrm>
              <a:off x="1456000" y="5711882"/>
              <a:ext cx="576000" cy="576000"/>
              <a:chOff x="-1440493" y="4133589"/>
              <a:chExt cx="576000" cy="576000"/>
            </a:xfrm>
          </p:grpSpPr>
          <p:sp>
            <p:nvSpPr>
              <p:cNvPr id="20" name="Oval 19">
                <a:extLst>
                  <a:ext uri="{FF2B5EF4-FFF2-40B4-BE49-F238E27FC236}">
                    <a16:creationId xmlns:a16="http://schemas.microsoft.com/office/drawing/2014/main" id="{48838C65-6756-4939-9479-5E73E09012AB}"/>
                  </a:ext>
                </a:extLst>
              </p:cNvPr>
              <p:cNvSpPr/>
              <p:nvPr/>
            </p:nvSpPr>
            <p:spPr>
              <a:xfrm>
                <a:off x="-1440493" y="4133589"/>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21" name="Graphic 20">
                <a:extLst>
                  <a:ext uri="{FF2B5EF4-FFF2-40B4-BE49-F238E27FC236}">
                    <a16:creationId xmlns:a16="http://schemas.microsoft.com/office/drawing/2014/main" id="{DB9D2A3C-C9C6-4A0A-8247-E7B3A6AEA55E}"/>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84225" y="4189857"/>
                <a:ext cx="463463" cy="463463"/>
              </a:xfrm>
              <a:prstGeom prst="rect">
                <a:avLst/>
              </a:prstGeom>
            </p:spPr>
          </p:pic>
        </p:grpSp>
      </p:grpSp>
      <p:sp>
        <p:nvSpPr>
          <p:cNvPr id="13" name="Rectangle 12">
            <a:extLst>
              <a:ext uri="{FF2B5EF4-FFF2-40B4-BE49-F238E27FC236}">
                <a16:creationId xmlns:a16="http://schemas.microsoft.com/office/drawing/2014/main" id="{E82CA74A-6F08-4190-9479-10C9823605C7}"/>
              </a:ext>
            </a:extLst>
          </p:cNvPr>
          <p:cNvSpPr/>
          <p:nvPr/>
        </p:nvSpPr>
        <p:spPr>
          <a:xfrm>
            <a:off x="438685" y="1224875"/>
            <a:ext cx="11306862" cy="912188"/>
          </a:xfrm>
          <a:prstGeom prst="rect">
            <a:avLst/>
          </a:prstGeom>
          <a:solidFill>
            <a:srgbClr val="FAF5F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1"/>
                </a:solidFill>
                <a:latin typeface="Arial" panose="020B0604020202020204" pitchFamily="34" charset="0"/>
              </a:rPr>
              <a:t>Background: </a:t>
            </a:r>
            <a:r>
              <a:rPr lang="en-GB" dirty="0">
                <a:solidFill>
                  <a:schemeClr val="tx1"/>
                </a:solidFill>
                <a:latin typeface="Arial" panose="020B0604020202020204" pitchFamily="34" charset="0"/>
              </a:rPr>
              <a:t>Pre- and post-progression costs calculated separately</a:t>
            </a:r>
          </a:p>
          <a:p>
            <a:pPr marL="285750" indent="-285750">
              <a:buFont typeface="Arial" panose="020B0604020202020204" pitchFamily="34" charset="0"/>
              <a:buChar char="•"/>
            </a:pPr>
            <a:r>
              <a:rPr lang="en-GB" dirty="0">
                <a:solidFill>
                  <a:schemeClr val="tx1"/>
                </a:solidFill>
                <a:latin typeface="Arial" panose="020B0604020202020204" pitchFamily="34" charset="0"/>
              </a:rPr>
              <a:t>Company base case – assume people in post-progression health state have equal split of docetaxel and paclitaxel (irrespective of first-line treatment)</a:t>
            </a:r>
          </a:p>
        </p:txBody>
      </p:sp>
      <p:graphicFrame>
        <p:nvGraphicFramePr>
          <p:cNvPr id="4" name="Table 3">
            <a:extLst>
              <a:ext uri="{FF2B5EF4-FFF2-40B4-BE49-F238E27FC236}">
                <a16:creationId xmlns:a16="http://schemas.microsoft.com/office/drawing/2014/main" id="{D57EEB93-5E10-4591-2515-7E414C810500}"/>
              </a:ext>
            </a:extLst>
          </p:cNvPr>
          <p:cNvGraphicFramePr>
            <a:graphicFrameLocks noGrp="1"/>
          </p:cNvGraphicFramePr>
          <p:nvPr>
            <p:extLst>
              <p:ext uri="{D42A27DB-BD31-4B8C-83A1-F6EECF244321}">
                <p14:modId xmlns:p14="http://schemas.microsoft.com/office/powerpoint/2010/main" val="2564857296"/>
              </p:ext>
            </p:extLst>
          </p:nvPr>
        </p:nvGraphicFramePr>
        <p:xfrm>
          <a:off x="438685" y="2299619"/>
          <a:ext cx="5766895" cy="2494280"/>
        </p:xfrm>
        <a:graphic>
          <a:graphicData uri="http://schemas.openxmlformats.org/drawingml/2006/table">
            <a:tbl>
              <a:tblPr firstRow="1" firstCol="1" bandRow="1">
                <a:tableStyleId>{5C22544A-7EE6-4342-B048-85BDC9FD1C3A}</a:tableStyleId>
              </a:tblPr>
              <a:tblGrid>
                <a:gridCol w="1770380">
                  <a:extLst>
                    <a:ext uri="{9D8B030D-6E8A-4147-A177-3AD203B41FA5}">
                      <a16:colId xmlns:a16="http://schemas.microsoft.com/office/drawing/2014/main" val="2365869093"/>
                    </a:ext>
                  </a:extLst>
                </a:gridCol>
                <a:gridCol w="1460105">
                  <a:extLst>
                    <a:ext uri="{9D8B030D-6E8A-4147-A177-3AD203B41FA5}">
                      <a16:colId xmlns:a16="http://schemas.microsoft.com/office/drawing/2014/main" val="2931137420"/>
                    </a:ext>
                  </a:extLst>
                </a:gridCol>
                <a:gridCol w="1553430">
                  <a:extLst>
                    <a:ext uri="{9D8B030D-6E8A-4147-A177-3AD203B41FA5}">
                      <a16:colId xmlns:a16="http://schemas.microsoft.com/office/drawing/2014/main" val="654329052"/>
                    </a:ext>
                  </a:extLst>
                </a:gridCol>
                <a:gridCol w="982980">
                  <a:extLst>
                    <a:ext uri="{9D8B030D-6E8A-4147-A177-3AD203B41FA5}">
                      <a16:colId xmlns:a16="http://schemas.microsoft.com/office/drawing/2014/main" val="1279836317"/>
                    </a:ext>
                  </a:extLst>
                </a:gridCol>
              </a:tblGrid>
              <a:tr h="370840">
                <a:tc>
                  <a:txBody>
                    <a:bodyPr/>
                    <a:lstStyle/>
                    <a:p>
                      <a:pPr algn="ctr"/>
                      <a:r>
                        <a:rPr lang="en-GB" dirty="0"/>
                        <a:t>2</a:t>
                      </a:r>
                      <a:r>
                        <a:rPr lang="en-GB" baseline="30000" dirty="0"/>
                        <a:t>nd</a:t>
                      </a:r>
                      <a:r>
                        <a:rPr lang="en-GB" dirty="0"/>
                        <a:t>-line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Economic model</a:t>
                      </a:r>
                    </a:p>
                  </a:txBody>
                  <a:tcPr/>
                </a:tc>
                <a:tc>
                  <a:txBody>
                    <a:bodyPr/>
                    <a:lstStyle/>
                    <a:p>
                      <a:pPr algn="ctr"/>
                      <a:r>
                        <a:rPr lang="en-GB" dirty="0"/>
                        <a:t>SPOTLIGHT and GLOW</a:t>
                      </a:r>
                    </a:p>
                  </a:txBody>
                  <a:tcPr/>
                </a:tc>
                <a:tc>
                  <a:txBody>
                    <a:bodyPr/>
                    <a:lstStyle/>
                    <a:p>
                      <a:pPr algn="ctr"/>
                      <a:r>
                        <a:rPr lang="en-GB" dirty="0"/>
                        <a:t>ID4030</a:t>
                      </a:r>
                    </a:p>
                  </a:txBody>
                  <a:tcPr/>
                </a:tc>
                <a:extLst>
                  <a:ext uri="{0D108BD9-81ED-4DB2-BD59-A6C34878D82A}">
                    <a16:rowId xmlns:a16="http://schemas.microsoft.com/office/drawing/2014/main" val="1971967633"/>
                  </a:ext>
                </a:extLst>
              </a:tr>
              <a:tr h="370840">
                <a:tc>
                  <a:txBody>
                    <a:bodyPr/>
                    <a:lstStyle/>
                    <a:p>
                      <a:pPr algn="ctr"/>
                      <a:r>
                        <a:rPr lang="en-GB" dirty="0"/>
                        <a:t>Docetaxel</a:t>
                      </a:r>
                    </a:p>
                  </a:txBody>
                  <a:tcPr/>
                </a:tc>
                <a:tc>
                  <a:txBody>
                    <a:bodyPr/>
                    <a:lstStyle/>
                    <a:p>
                      <a:pPr algn="ctr"/>
                      <a:r>
                        <a:rPr lang="en-GB" dirty="0"/>
                        <a:t>50%</a:t>
                      </a:r>
                    </a:p>
                  </a:txBody>
                  <a:tcPr/>
                </a:tc>
                <a:tc>
                  <a:txBody>
                    <a:bodyPr/>
                    <a:lstStyle/>
                    <a:p>
                      <a:pPr algn="ctr"/>
                      <a:r>
                        <a:rPr lang="en-GB" dirty="0"/>
                        <a:t>-</a:t>
                      </a:r>
                    </a:p>
                  </a:txBody>
                  <a:tcPr/>
                </a:tc>
                <a:tc>
                  <a:txBody>
                    <a:bodyPr/>
                    <a:lstStyle/>
                    <a:p>
                      <a:pPr algn="ctr"/>
                      <a:r>
                        <a:rPr lang="en-GB" dirty="0"/>
                        <a:t>-</a:t>
                      </a:r>
                    </a:p>
                  </a:txBody>
                  <a:tcPr/>
                </a:tc>
                <a:extLst>
                  <a:ext uri="{0D108BD9-81ED-4DB2-BD59-A6C34878D82A}">
                    <a16:rowId xmlns:a16="http://schemas.microsoft.com/office/drawing/2014/main" val="369992615"/>
                  </a:ext>
                </a:extLst>
              </a:tr>
              <a:tr h="370840">
                <a:tc>
                  <a:txBody>
                    <a:bodyPr/>
                    <a:lstStyle/>
                    <a:p>
                      <a:pPr algn="ctr"/>
                      <a:r>
                        <a:rPr lang="en-GB" dirty="0"/>
                        <a:t>Paclitaxel</a:t>
                      </a:r>
                    </a:p>
                  </a:txBody>
                  <a:tcPr/>
                </a:tc>
                <a:tc>
                  <a:txBody>
                    <a:bodyPr/>
                    <a:lstStyle/>
                    <a:p>
                      <a:pPr algn="ctr"/>
                      <a:r>
                        <a:rPr lang="en-GB" dirty="0"/>
                        <a:t>50%</a:t>
                      </a:r>
                    </a:p>
                  </a:txBody>
                  <a:tcPr/>
                </a:tc>
                <a:tc>
                  <a:txBody>
                    <a:bodyPr/>
                    <a:lstStyle/>
                    <a:p>
                      <a:pPr algn="ctr"/>
                      <a:r>
                        <a:rPr lang="en-GB" dirty="0"/>
                        <a:t>17-20%</a:t>
                      </a:r>
                    </a:p>
                  </a:txBody>
                  <a:tcPr/>
                </a:tc>
                <a:tc>
                  <a:txBody>
                    <a:bodyPr/>
                    <a:lstStyle/>
                    <a:p>
                      <a:pPr algn="ctr"/>
                      <a:r>
                        <a:rPr lang="en-GB" dirty="0"/>
                        <a:t>30%</a:t>
                      </a:r>
                    </a:p>
                  </a:txBody>
                  <a:tcPr/>
                </a:tc>
                <a:extLst>
                  <a:ext uri="{0D108BD9-81ED-4DB2-BD59-A6C34878D82A}">
                    <a16:rowId xmlns:a16="http://schemas.microsoft.com/office/drawing/2014/main" val="3017570049"/>
                  </a:ext>
                </a:extLst>
              </a:tr>
              <a:tr h="370840">
                <a:tc>
                  <a:txBody>
                    <a:bodyPr/>
                    <a:lstStyle/>
                    <a:p>
                      <a:pPr algn="ctr"/>
                      <a:r>
                        <a:rPr lang="en-GB" dirty="0"/>
                        <a:t>Ramucirumab</a:t>
                      </a:r>
                    </a:p>
                  </a:txBody>
                  <a:tcPr/>
                </a:tc>
                <a:tc>
                  <a:txBody>
                    <a:bodyPr/>
                    <a:lstStyle/>
                    <a:p>
                      <a:pPr algn="ctr"/>
                      <a:r>
                        <a:rPr lang="en-GB" dirty="0"/>
                        <a:t>-</a:t>
                      </a:r>
                    </a:p>
                  </a:txBody>
                  <a:tcPr/>
                </a:tc>
                <a:tc>
                  <a:txBody>
                    <a:bodyPr/>
                    <a:lstStyle/>
                    <a:p>
                      <a:pPr algn="ctr"/>
                      <a:r>
                        <a:rPr lang="en-GB" dirty="0"/>
                        <a:t>8-12%</a:t>
                      </a:r>
                    </a:p>
                  </a:txBody>
                  <a:tcPr/>
                </a:tc>
                <a:tc>
                  <a:txBody>
                    <a:bodyPr/>
                    <a:lstStyle/>
                    <a:p>
                      <a:pPr algn="ctr"/>
                      <a:r>
                        <a:rPr lang="en-GB" dirty="0"/>
                        <a:t>-</a:t>
                      </a:r>
                    </a:p>
                  </a:txBody>
                  <a:tcPr/>
                </a:tc>
                <a:extLst>
                  <a:ext uri="{0D108BD9-81ED-4DB2-BD59-A6C34878D82A}">
                    <a16:rowId xmlns:a16="http://schemas.microsoft.com/office/drawing/2014/main" val="1216448787"/>
                  </a:ext>
                </a:extLst>
              </a:tr>
              <a:tr h="370840">
                <a:tc>
                  <a:txBody>
                    <a:bodyPr/>
                    <a:lstStyle/>
                    <a:p>
                      <a:pPr algn="ctr"/>
                      <a:r>
                        <a:rPr lang="en-GB" dirty="0"/>
                        <a:t>FOLFIRI</a:t>
                      </a:r>
                    </a:p>
                  </a:txBody>
                  <a:tcPr/>
                </a:tc>
                <a:tc>
                  <a:txBody>
                    <a:bodyPr/>
                    <a:lstStyle/>
                    <a:p>
                      <a:pPr algn="ctr"/>
                      <a:r>
                        <a:rPr lang="en-GB" dirty="0"/>
                        <a:t>-</a:t>
                      </a:r>
                    </a:p>
                  </a:txBody>
                  <a:tcPr/>
                </a:tc>
                <a:tc>
                  <a:txBody>
                    <a:bodyPr/>
                    <a:lstStyle/>
                    <a:p>
                      <a:pPr algn="ctr"/>
                      <a:r>
                        <a:rPr lang="en-GB" dirty="0"/>
                        <a:t>-</a:t>
                      </a:r>
                    </a:p>
                  </a:txBody>
                  <a:tcPr/>
                </a:tc>
                <a:tc>
                  <a:txBody>
                    <a:bodyPr/>
                    <a:lstStyle/>
                    <a:p>
                      <a:pPr algn="ctr"/>
                      <a:r>
                        <a:rPr lang="en-GB" dirty="0"/>
                        <a:t>60%</a:t>
                      </a:r>
                    </a:p>
                  </a:txBody>
                  <a:tcPr/>
                </a:tc>
                <a:extLst>
                  <a:ext uri="{0D108BD9-81ED-4DB2-BD59-A6C34878D82A}">
                    <a16:rowId xmlns:a16="http://schemas.microsoft.com/office/drawing/2014/main" val="191556299"/>
                  </a:ext>
                </a:extLst>
              </a:tr>
              <a:tr h="370840">
                <a:tc>
                  <a:txBody>
                    <a:bodyPr/>
                    <a:lstStyle/>
                    <a:p>
                      <a:pPr algn="ctr"/>
                      <a:r>
                        <a:rPr lang="en-GB" dirty="0"/>
                        <a:t>Irinotecan</a:t>
                      </a:r>
                    </a:p>
                  </a:txBody>
                  <a:tcPr/>
                </a:tc>
                <a:tc>
                  <a:txBody>
                    <a:bodyPr/>
                    <a:lstStyle/>
                    <a:p>
                      <a:pPr algn="ctr"/>
                      <a:r>
                        <a:rPr lang="en-GB" dirty="0"/>
                        <a:t>-</a:t>
                      </a:r>
                    </a:p>
                  </a:txBody>
                  <a:tcPr/>
                </a:tc>
                <a:tc>
                  <a:txBody>
                    <a:bodyPr/>
                    <a:lstStyle/>
                    <a:p>
                      <a:pPr algn="ctr"/>
                      <a:r>
                        <a:rPr lang="en-GB" dirty="0"/>
                        <a:t>-</a:t>
                      </a:r>
                    </a:p>
                  </a:txBody>
                  <a:tcPr/>
                </a:tc>
                <a:tc>
                  <a:txBody>
                    <a:bodyPr/>
                    <a:lstStyle/>
                    <a:p>
                      <a:pPr algn="ctr"/>
                      <a:r>
                        <a:rPr lang="en-GB" dirty="0"/>
                        <a:t>10%</a:t>
                      </a:r>
                    </a:p>
                  </a:txBody>
                  <a:tcPr/>
                </a:tc>
                <a:extLst>
                  <a:ext uri="{0D108BD9-81ED-4DB2-BD59-A6C34878D82A}">
                    <a16:rowId xmlns:a16="http://schemas.microsoft.com/office/drawing/2014/main" val="2095484652"/>
                  </a:ext>
                </a:extLst>
              </a:tr>
            </a:tbl>
          </a:graphicData>
        </a:graphic>
      </p:graphicFrame>
    </p:spTree>
    <p:extLst>
      <p:ext uri="{BB962C8B-B14F-4D97-AF65-F5344CB8AC3E}">
        <p14:creationId xmlns:p14="http://schemas.microsoft.com/office/powerpoint/2010/main" val="37166021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8C48D-51E9-49E9-A03C-CE8C1E8041B1}"/>
              </a:ext>
            </a:extLst>
          </p:cNvPr>
          <p:cNvSpPr txBox="1">
            <a:spLocks noGrp="1"/>
          </p:cNvSpPr>
          <p:nvPr>
            <p:ph type="title"/>
          </p:nvPr>
        </p:nvSpPr>
        <p:spPr>
          <a:xfrm>
            <a:off x="420515" y="242283"/>
            <a:ext cx="11363496"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rPr>
              <a:t>QALY weightings for severity</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2400" b="0"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endParaRPr>
          </a:p>
        </p:txBody>
      </p:sp>
      <p:sp>
        <p:nvSpPr>
          <p:cNvPr id="6" name="TextBox 5">
            <a:extLst>
              <a:ext uri="{FF2B5EF4-FFF2-40B4-BE49-F238E27FC236}">
                <a16:creationId xmlns:a16="http://schemas.microsoft.com/office/drawing/2014/main" id="{9A2873EC-66C6-1EF5-9073-E8FDAF4CAEAF}"/>
              </a:ext>
            </a:extLst>
          </p:cNvPr>
          <p:cNvSpPr txBox="1"/>
          <p:nvPr/>
        </p:nvSpPr>
        <p:spPr>
          <a:xfrm>
            <a:off x="407989" y="1131060"/>
            <a:ext cx="6554972" cy="369332"/>
          </a:xfrm>
          <a:prstGeom prst="rect">
            <a:avLst/>
          </a:prstGeom>
          <a:noFill/>
        </p:spPr>
        <p:txBody>
          <a:bodyPr wrap="square">
            <a:spAutoFit/>
          </a:bodyPr>
          <a:lstStyle/>
          <a:p>
            <a:r>
              <a:rPr lang="en-GB" b="1" dirty="0">
                <a:latin typeface="Arial" panose="020B0604020202020204" pitchFamily="34" charset="0"/>
              </a:rPr>
              <a:t>Severity modifier calculations and components:</a:t>
            </a:r>
          </a:p>
        </p:txBody>
      </p:sp>
      <p:grpSp>
        <p:nvGrpSpPr>
          <p:cNvPr id="5" name="Group 4">
            <a:extLst>
              <a:ext uri="{FF2B5EF4-FFF2-40B4-BE49-F238E27FC236}">
                <a16:creationId xmlns:a16="http://schemas.microsoft.com/office/drawing/2014/main" id="{45236E75-9397-7DCB-929B-EA15707B3B4B}"/>
              </a:ext>
            </a:extLst>
          </p:cNvPr>
          <p:cNvGrpSpPr/>
          <p:nvPr/>
        </p:nvGrpSpPr>
        <p:grpSpPr>
          <a:xfrm>
            <a:off x="535744" y="1528019"/>
            <a:ext cx="5042710" cy="1369451"/>
            <a:chOff x="535744" y="1528019"/>
            <a:chExt cx="5042710" cy="1369451"/>
          </a:xfrm>
        </p:grpSpPr>
        <p:pic>
          <p:nvPicPr>
            <p:cNvPr id="15" name="Picture 14">
              <a:extLst>
                <a:ext uri="{FF2B5EF4-FFF2-40B4-BE49-F238E27FC236}">
                  <a16:creationId xmlns:a16="http://schemas.microsoft.com/office/drawing/2014/main" id="{F10F0160-8FCB-6978-21BF-0D7AADB6C3BA}"/>
                </a:ext>
                <a:ext uri="{C183D7F6-B498-43B3-948B-1728B52AA6E4}">
                  <adec:decorative xmlns:adec="http://schemas.microsoft.com/office/drawing/2017/decorative" val="1"/>
                </a:ext>
              </a:extLst>
            </p:cNvPr>
            <p:cNvPicPr>
              <a:picLocks/>
            </p:cNvPicPr>
            <p:nvPr/>
          </p:nvPicPr>
          <p:blipFill rotWithShape="1">
            <a:blip r:embed="rId3"/>
            <a:srcRect l="15940" t="4198" r="14395" b="4115"/>
            <a:stretch/>
          </p:blipFill>
          <p:spPr>
            <a:xfrm>
              <a:off x="535744" y="1528019"/>
              <a:ext cx="607448" cy="607448"/>
            </a:xfrm>
            <a:prstGeom prst="rect">
              <a:avLst/>
            </a:prstGeom>
          </p:spPr>
        </p:pic>
        <p:sp>
          <p:nvSpPr>
            <p:cNvPr id="13" name="Rectangle 12">
              <a:extLst>
                <a:ext uri="{FF2B5EF4-FFF2-40B4-BE49-F238E27FC236}">
                  <a16:creationId xmlns:a16="http://schemas.microsoft.com/office/drawing/2014/main" id="{162301FB-552C-BEA2-74DF-8CF6B2A166E2}"/>
                </a:ext>
              </a:extLst>
            </p:cNvPr>
            <p:cNvSpPr/>
            <p:nvPr/>
          </p:nvSpPr>
          <p:spPr>
            <a:xfrm>
              <a:off x="1266472" y="1553053"/>
              <a:ext cx="4311982" cy="558131"/>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Arial" panose="020B0604020202020204" pitchFamily="34" charset="0"/>
                </a:rPr>
                <a:t>QALYs people without the condition (A)</a:t>
              </a:r>
            </a:p>
          </p:txBody>
        </p:sp>
        <p:pic>
          <p:nvPicPr>
            <p:cNvPr id="16" name="Picture 15">
              <a:extLst>
                <a:ext uri="{FF2B5EF4-FFF2-40B4-BE49-F238E27FC236}">
                  <a16:creationId xmlns:a16="http://schemas.microsoft.com/office/drawing/2014/main" id="{C2717DDE-DA34-3374-63A4-C46E7BB802A2}"/>
                </a:ext>
                <a:ext uri="{C183D7F6-B498-43B3-948B-1728B52AA6E4}">
                  <adec:decorative xmlns:adec="http://schemas.microsoft.com/office/drawing/2017/decorative" val="1"/>
                </a:ext>
              </a:extLst>
            </p:cNvPr>
            <p:cNvPicPr>
              <a:picLocks noChangeAspect="1"/>
            </p:cNvPicPr>
            <p:nvPr/>
          </p:nvPicPr>
          <p:blipFill rotWithShape="1">
            <a:blip r:embed="rId4"/>
            <a:srcRect l="15802" t="4883" r="14957" b="4040"/>
            <a:stretch/>
          </p:blipFill>
          <p:spPr>
            <a:xfrm>
              <a:off x="535744" y="2290022"/>
              <a:ext cx="607448" cy="607448"/>
            </a:xfrm>
            <a:prstGeom prst="rect">
              <a:avLst/>
            </a:prstGeom>
          </p:spPr>
        </p:pic>
        <p:sp>
          <p:nvSpPr>
            <p:cNvPr id="14" name="Rectangle 13">
              <a:extLst>
                <a:ext uri="{FF2B5EF4-FFF2-40B4-BE49-F238E27FC236}">
                  <a16:creationId xmlns:a16="http://schemas.microsoft.com/office/drawing/2014/main" id="{6649E093-C44E-DB1A-D739-D575EDA6C0FE}"/>
                </a:ext>
              </a:extLst>
            </p:cNvPr>
            <p:cNvSpPr/>
            <p:nvPr/>
          </p:nvSpPr>
          <p:spPr>
            <a:xfrm>
              <a:off x="1266471" y="2315056"/>
              <a:ext cx="2476189" cy="5581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latin typeface="Arial" panose="020B0604020202020204" pitchFamily="34" charset="0"/>
                </a:rPr>
                <a:t>QALYs people with the condition (B)</a:t>
              </a:r>
            </a:p>
          </p:txBody>
        </p:sp>
      </p:grpSp>
      <p:sp>
        <p:nvSpPr>
          <p:cNvPr id="17" name="TextBox 16">
            <a:extLst>
              <a:ext uri="{FF2B5EF4-FFF2-40B4-BE49-F238E27FC236}">
                <a16:creationId xmlns:a16="http://schemas.microsoft.com/office/drawing/2014/main" id="{69F28545-2B4F-7307-C242-8C4EBD364C76}"/>
              </a:ext>
            </a:extLst>
          </p:cNvPr>
          <p:cNvSpPr txBox="1"/>
          <p:nvPr/>
        </p:nvSpPr>
        <p:spPr>
          <a:xfrm>
            <a:off x="934902" y="3273873"/>
            <a:ext cx="5351716" cy="3139321"/>
          </a:xfrm>
          <a:prstGeom prst="rect">
            <a:avLst/>
          </a:prstGeom>
          <a:solidFill>
            <a:schemeClr val="bg1"/>
          </a:solidFill>
        </p:spPr>
        <p:txBody>
          <a:bodyPr wrap="square" rtlCol="0">
            <a:spAutoFit/>
          </a:bodyPr>
          <a:lstStyle/>
          <a:p>
            <a:r>
              <a:rPr lang="en-GB" dirty="0">
                <a:latin typeface="Arial" panose="020B0604020202020204" pitchFamily="34" charset="0"/>
                <a:ea typeface="Inter SemiBold" panose="02000503000000020004" pitchFamily="2" charset="0"/>
              </a:rPr>
              <a:t>Health lost by people with the condition: </a:t>
            </a:r>
          </a:p>
          <a:p>
            <a:pPr marL="285750" indent="-285750">
              <a:buFont typeface="Arial" panose="020B0604020202020204" pitchFamily="34" charset="0"/>
              <a:buChar char="•"/>
            </a:pPr>
            <a:r>
              <a:rPr lang="en-GB" dirty="0">
                <a:latin typeface="Arial" panose="020B0604020202020204" pitchFamily="34" charset="0"/>
              </a:rPr>
              <a:t>Absolute shortfall: total = A – B </a:t>
            </a:r>
          </a:p>
          <a:p>
            <a:pPr marL="285750" indent="-285750">
              <a:buFont typeface="Arial" panose="020B0604020202020204" pitchFamily="34" charset="0"/>
              <a:buChar char="•"/>
            </a:pPr>
            <a:r>
              <a:rPr lang="en-GB" dirty="0">
                <a:latin typeface="Arial" panose="020B0604020202020204" pitchFamily="34" charset="0"/>
              </a:rPr>
              <a:t>Proportional shortfall: fraction = ( A – B ) / A</a:t>
            </a:r>
          </a:p>
          <a:p>
            <a:pPr marL="285750" indent="-285750">
              <a:buFont typeface="Arial" panose="020B0604020202020204" pitchFamily="34" charset="0"/>
              <a:buChar char="•"/>
            </a:pPr>
            <a:r>
              <a:rPr lang="en-GB" dirty="0">
                <a:latin typeface="Arial" panose="020B0604020202020204" pitchFamily="34" charset="0"/>
              </a:rPr>
              <a:t>*Note: The QALY weightings for severity are applied based on </a:t>
            </a:r>
            <a:r>
              <a:rPr lang="en-GB" b="1" dirty="0">
                <a:latin typeface="Arial" panose="020B0604020202020204" pitchFamily="34" charset="0"/>
              </a:rPr>
              <a:t>whichever of absolute or proportional shortfall implies the greater severity</a:t>
            </a:r>
            <a:r>
              <a:rPr lang="en-GB" dirty="0">
                <a:latin typeface="Arial" panose="020B0604020202020204" pitchFamily="34" charset="0"/>
              </a:rPr>
              <a:t>. If either the proportional or absolute QALY shortfall calculated falls on the cut-off between severity levels, the higher severity level will apply</a:t>
            </a:r>
          </a:p>
          <a:p>
            <a:pPr marL="285750" indent="-285750">
              <a:buFont typeface="Arial" panose="020B0604020202020204" pitchFamily="34" charset="0"/>
              <a:buChar char="•"/>
            </a:pPr>
            <a:endParaRPr lang="en-GB" dirty="0">
              <a:latin typeface="Arial" panose="020B0604020202020204" pitchFamily="34" charset="0"/>
            </a:endParaRPr>
          </a:p>
        </p:txBody>
      </p:sp>
      <p:grpSp>
        <p:nvGrpSpPr>
          <p:cNvPr id="7" name="Group 6">
            <a:extLst>
              <a:ext uri="{FF2B5EF4-FFF2-40B4-BE49-F238E27FC236}">
                <a16:creationId xmlns:a16="http://schemas.microsoft.com/office/drawing/2014/main" id="{E9ABDE47-F96F-CAF1-CED6-B2379E2462E7}"/>
              </a:ext>
              <a:ext uri="{C183D7F6-B498-43B3-948B-1728B52AA6E4}">
                <adec:decorative xmlns:adec="http://schemas.microsoft.com/office/drawing/2017/decorative" val="1"/>
              </a:ext>
            </a:extLst>
          </p:cNvPr>
          <p:cNvGrpSpPr/>
          <p:nvPr/>
        </p:nvGrpSpPr>
        <p:grpSpPr>
          <a:xfrm>
            <a:off x="3582185" y="2680688"/>
            <a:ext cx="2002680" cy="593185"/>
            <a:chOff x="3582185" y="2680688"/>
            <a:chExt cx="2002680" cy="593185"/>
          </a:xfrm>
        </p:grpSpPr>
        <p:sp>
          <p:nvSpPr>
            <p:cNvPr id="19" name="Left Brace 18">
              <a:extLst>
                <a:ext uri="{FF2B5EF4-FFF2-40B4-BE49-F238E27FC236}">
                  <a16:creationId xmlns:a16="http://schemas.microsoft.com/office/drawing/2014/main" id="{F7C233C9-B438-0EBA-6CEF-01A3035E126D}"/>
                </a:ext>
                <a:ext uri="{C183D7F6-B498-43B3-948B-1728B52AA6E4}">
                  <adec:decorative xmlns:adec="http://schemas.microsoft.com/office/drawing/2017/decorative" val="1"/>
                </a:ext>
              </a:extLst>
            </p:cNvPr>
            <p:cNvSpPr/>
            <p:nvPr/>
          </p:nvSpPr>
          <p:spPr>
            <a:xfrm rot="16200000">
              <a:off x="4578771" y="1942932"/>
              <a:ext cx="192499" cy="1806866"/>
            </a:xfrm>
            <a:prstGeom prst="leftBrace">
              <a:avLst>
                <a:gd name="adj1" fmla="val 0"/>
                <a:gd name="adj2" fmla="val 50000"/>
              </a:avLst>
            </a:prstGeom>
            <a:ln w="285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latin typeface="Arial" panose="020B0604020202020204" pitchFamily="34" charset="0"/>
              </a:endParaRPr>
            </a:p>
          </p:txBody>
        </p:sp>
        <p:sp>
          <p:nvSpPr>
            <p:cNvPr id="21" name="Rectangle 20">
              <a:extLst>
                <a:ext uri="{FF2B5EF4-FFF2-40B4-BE49-F238E27FC236}">
                  <a16:creationId xmlns:a16="http://schemas.microsoft.com/office/drawing/2014/main" id="{DF4DEFBC-5AA0-D16A-1B58-EC21A1A7E8F7}"/>
                </a:ext>
                <a:ext uri="{C183D7F6-B498-43B3-948B-1728B52AA6E4}">
                  <adec:decorative xmlns:adec="http://schemas.microsoft.com/office/drawing/2017/decorative" val="1"/>
                </a:ext>
              </a:extLst>
            </p:cNvPr>
            <p:cNvSpPr/>
            <p:nvPr/>
          </p:nvSpPr>
          <p:spPr>
            <a:xfrm flipV="1">
              <a:off x="3782179" y="2680688"/>
              <a:ext cx="1802686" cy="694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cxnSp>
          <p:nvCxnSpPr>
            <p:cNvPr id="22" name="Connector: Elbow 21">
              <a:extLst>
                <a:ext uri="{FF2B5EF4-FFF2-40B4-BE49-F238E27FC236}">
                  <a16:creationId xmlns:a16="http://schemas.microsoft.com/office/drawing/2014/main" id="{35D89119-A2BD-ECA3-3D6A-6981BF3399A8}"/>
                </a:ext>
                <a:ext uri="{C183D7F6-B498-43B3-948B-1728B52AA6E4}">
                  <adec:decorative xmlns:adec="http://schemas.microsoft.com/office/drawing/2017/decorative" val="1"/>
                </a:ext>
              </a:extLst>
            </p:cNvPr>
            <p:cNvCxnSpPr>
              <a:cxnSpLocks/>
              <a:stCxn id="19" idx="1"/>
            </p:cNvCxnSpPr>
            <p:nvPr/>
          </p:nvCxnSpPr>
          <p:spPr>
            <a:xfrm rot="5400000">
              <a:off x="3962974" y="2561826"/>
              <a:ext cx="331258" cy="1092836"/>
            </a:xfrm>
            <a:prstGeom prst="bentConnector5">
              <a:avLst>
                <a:gd name="adj1" fmla="val 30493"/>
                <a:gd name="adj2" fmla="val 5788"/>
                <a:gd name="adj3" fmla="val 30990"/>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graphicFrame>
        <p:nvGraphicFramePr>
          <p:cNvPr id="4" name="Table 4">
            <a:extLst>
              <a:ext uri="{FF2B5EF4-FFF2-40B4-BE49-F238E27FC236}">
                <a16:creationId xmlns:a16="http://schemas.microsoft.com/office/drawing/2014/main" id="{DA9F9013-AB55-4B92-85E9-DADD13BA0A34}"/>
              </a:ext>
            </a:extLst>
          </p:cNvPr>
          <p:cNvGraphicFramePr>
            <a:graphicFrameLocks noGrp="1"/>
          </p:cNvGraphicFramePr>
          <p:nvPr/>
        </p:nvGraphicFramePr>
        <p:xfrm>
          <a:off x="6418518" y="1246410"/>
          <a:ext cx="5612622" cy="2937984"/>
        </p:xfrm>
        <a:graphic>
          <a:graphicData uri="http://schemas.openxmlformats.org/drawingml/2006/table">
            <a:tbl>
              <a:tblPr firstRow="1" bandRow="1">
                <a:tableStyleId>{21E4AEA4-8DFA-4A89-87EB-49C32662AFE0}</a:tableStyleId>
              </a:tblPr>
              <a:tblGrid>
                <a:gridCol w="1408700">
                  <a:extLst>
                    <a:ext uri="{9D8B030D-6E8A-4147-A177-3AD203B41FA5}">
                      <a16:colId xmlns:a16="http://schemas.microsoft.com/office/drawing/2014/main" val="604690041"/>
                    </a:ext>
                  </a:extLst>
                </a:gridCol>
                <a:gridCol w="2032411">
                  <a:extLst>
                    <a:ext uri="{9D8B030D-6E8A-4147-A177-3AD203B41FA5}">
                      <a16:colId xmlns:a16="http://schemas.microsoft.com/office/drawing/2014/main" val="1558910358"/>
                    </a:ext>
                  </a:extLst>
                </a:gridCol>
                <a:gridCol w="2171511">
                  <a:extLst>
                    <a:ext uri="{9D8B030D-6E8A-4147-A177-3AD203B41FA5}">
                      <a16:colId xmlns:a16="http://schemas.microsoft.com/office/drawing/2014/main" val="2539275014"/>
                    </a:ext>
                  </a:extLst>
                </a:gridCol>
              </a:tblGrid>
              <a:tr h="793700">
                <a:tc>
                  <a:txBody>
                    <a:bodyPr/>
                    <a:lstStyle/>
                    <a:p>
                      <a:r>
                        <a:rPr lang="en-GB" dirty="0"/>
                        <a:t>QALY weight</a:t>
                      </a:r>
                      <a:endParaRPr lang="en-GB" dirty="0">
                        <a:latin typeface="Arial" panose="020B0604020202020204" pitchFamily="34" charset="0"/>
                      </a:endParaRPr>
                    </a:p>
                  </a:txBody>
                  <a:tcPr/>
                </a:tc>
                <a:tc>
                  <a:txBody>
                    <a:bodyPr/>
                    <a:lstStyle/>
                    <a:p>
                      <a:r>
                        <a:rPr lang="en-GB" dirty="0"/>
                        <a:t>Absolute shortfall</a:t>
                      </a:r>
                      <a:endParaRPr lang="en-GB" dirty="0">
                        <a:latin typeface="Arial" panose="020B0604020202020204" pitchFamily="34" charset="0"/>
                      </a:endParaRPr>
                    </a:p>
                  </a:txBody>
                  <a:tcPr/>
                </a:tc>
                <a:tc>
                  <a:txBody>
                    <a:bodyPr/>
                    <a:lstStyle/>
                    <a:p>
                      <a:r>
                        <a:rPr lang="en-GB" dirty="0"/>
                        <a:t>Proportional shortfall</a:t>
                      </a:r>
                      <a:endParaRPr lang="en-GB" dirty="0">
                        <a:latin typeface="Arial" panose="020B0604020202020204" pitchFamily="34" charset="0"/>
                      </a:endParaRPr>
                    </a:p>
                  </a:txBody>
                  <a:tcPr/>
                </a:tc>
                <a:extLst>
                  <a:ext uri="{0D108BD9-81ED-4DB2-BD59-A6C34878D82A}">
                    <a16:rowId xmlns:a16="http://schemas.microsoft.com/office/drawing/2014/main" val="3135952743"/>
                  </a:ext>
                </a:extLst>
              </a:tr>
              <a:tr h="718040">
                <a:tc>
                  <a:txBody>
                    <a:bodyPr/>
                    <a:lstStyle/>
                    <a:p>
                      <a:r>
                        <a:rPr lang="en-GB" dirty="0"/>
                        <a:t>1</a:t>
                      </a:r>
                      <a:endParaRPr lang="en-GB" dirty="0">
                        <a:latin typeface="Arial" panose="020B0604020202020204" pitchFamily="34" charset="0"/>
                      </a:endParaRPr>
                    </a:p>
                  </a:txBody>
                  <a:tcPr/>
                </a:tc>
                <a:tc>
                  <a:txBody>
                    <a:bodyPr/>
                    <a:lstStyle/>
                    <a:p>
                      <a:r>
                        <a:rPr lang="en-GB" dirty="0"/>
                        <a:t>Less than 12</a:t>
                      </a:r>
                      <a:endParaRPr lang="en-GB" dirty="0">
                        <a:latin typeface="Arial" panose="020B0604020202020204" pitchFamily="34" charset="0"/>
                      </a:endParaRPr>
                    </a:p>
                  </a:txBody>
                  <a:tcPr/>
                </a:tc>
                <a:tc>
                  <a:txBody>
                    <a:bodyPr/>
                    <a:lstStyle/>
                    <a:p>
                      <a:r>
                        <a:rPr lang="en-GB" dirty="0"/>
                        <a:t>Less than 0.85</a:t>
                      </a:r>
                      <a:endParaRPr lang="en-GB" dirty="0">
                        <a:latin typeface="Arial" panose="020B0604020202020204" pitchFamily="34" charset="0"/>
                      </a:endParaRPr>
                    </a:p>
                  </a:txBody>
                  <a:tcPr/>
                </a:tc>
                <a:extLst>
                  <a:ext uri="{0D108BD9-81ED-4DB2-BD59-A6C34878D82A}">
                    <a16:rowId xmlns:a16="http://schemas.microsoft.com/office/drawing/2014/main" val="123753817"/>
                  </a:ext>
                </a:extLst>
              </a:tr>
              <a:tr h="718040">
                <a:tc>
                  <a:txBody>
                    <a:bodyPr/>
                    <a:lstStyle/>
                    <a:p>
                      <a:r>
                        <a:rPr lang="en-GB" dirty="0"/>
                        <a:t>X 1.2</a:t>
                      </a:r>
                      <a:endParaRPr lang="en-GB" dirty="0">
                        <a:latin typeface="Arial" panose="020B0604020202020204" pitchFamily="34" charset="0"/>
                      </a:endParaRPr>
                    </a:p>
                  </a:txBody>
                  <a:tcPr/>
                </a:tc>
                <a:tc>
                  <a:txBody>
                    <a:bodyPr/>
                    <a:lstStyle/>
                    <a:p>
                      <a:r>
                        <a:rPr lang="en-GB" dirty="0"/>
                        <a:t>12 to 18</a:t>
                      </a:r>
                      <a:endParaRPr lang="en-GB" dirty="0">
                        <a:latin typeface="Arial" panose="020B0604020202020204" pitchFamily="34" charset="0"/>
                      </a:endParaRPr>
                    </a:p>
                  </a:txBody>
                  <a:tcPr/>
                </a:tc>
                <a:tc>
                  <a:txBody>
                    <a:bodyPr/>
                    <a:lstStyle/>
                    <a:p>
                      <a:r>
                        <a:rPr lang="en-GB" dirty="0"/>
                        <a:t>0.85 to 0.95</a:t>
                      </a:r>
                      <a:endParaRPr lang="en-GB" dirty="0">
                        <a:latin typeface="Arial" panose="020B0604020202020204" pitchFamily="34" charset="0"/>
                      </a:endParaRPr>
                    </a:p>
                  </a:txBody>
                  <a:tcPr/>
                </a:tc>
                <a:extLst>
                  <a:ext uri="{0D108BD9-81ED-4DB2-BD59-A6C34878D82A}">
                    <a16:rowId xmlns:a16="http://schemas.microsoft.com/office/drawing/2014/main" val="200722641"/>
                  </a:ext>
                </a:extLst>
              </a:tr>
              <a:tr h="708204">
                <a:tc>
                  <a:txBody>
                    <a:bodyPr/>
                    <a:lstStyle/>
                    <a:p>
                      <a:r>
                        <a:rPr lang="en-GB" dirty="0"/>
                        <a:t>X 1.7</a:t>
                      </a:r>
                      <a:endParaRPr lang="en-GB" dirty="0">
                        <a:latin typeface="Arial" panose="020B0604020202020204" pitchFamily="34" charset="0"/>
                      </a:endParaRPr>
                    </a:p>
                  </a:txBody>
                  <a:tcPr/>
                </a:tc>
                <a:tc>
                  <a:txBody>
                    <a:bodyPr/>
                    <a:lstStyle/>
                    <a:p>
                      <a:r>
                        <a:rPr lang="en-GB" dirty="0"/>
                        <a:t>At least 18</a:t>
                      </a:r>
                      <a:endParaRPr lang="en-GB" dirty="0">
                        <a:latin typeface="Arial" panose="020B0604020202020204" pitchFamily="34" charset="0"/>
                      </a:endParaRPr>
                    </a:p>
                  </a:txBody>
                  <a:tcPr/>
                </a:tc>
                <a:tc>
                  <a:txBody>
                    <a:bodyPr/>
                    <a:lstStyle/>
                    <a:p>
                      <a:r>
                        <a:rPr lang="en-GB" dirty="0"/>
                        <a:t>At least 0.95</a:t>
                      </a:r>
                      <a:endParaRPr lang="en-GB" dirty="0">
                        <a:latin typeface="Arial" panose="020B0604020202020204" pitchFamily="34" charset="0"/>
                      </a:endParaRPr>
                    </a:p>
                  </a:txBody>
                  <a:tcPr/>
                </a:tc>
                <a:extLst>
                  <a:ext uri="{0D108BD9-81ED-4DB2-BD59-A6C34878D82A}">
                    <a16:rowId xmlns:a16="http://schemas.microsoft.com/office/drawing/2014/main" val="2109313565"/>
                  </a:ext>
                </a:extLst>
              </a:tr>
            </a:tbl>
          </a:graphicData>
        </a:graphic>
      </p:graphicFrame>
      <p:sp>
        <p:nvSpPr>
          <p:cNvPr id="3" name="TextBox 2">
            <a:extLst>
              <a:ext uri="{FF2B5EF4-FFF2-40B4-BE49-F238E27FC236}">
                <a16:creationId xmlns:a16="http://schemas.microsoft.com/office/drawing/2014/main" id="{356DC272-5332-C137-F717-9E7E7C703A96}"/>
              </a:ext>
            </a:extLst>
          </p:cNvPr>
          <p:cNvSpPr txBox="1"/>
          <p:nvPr/>
        </p:nvSpPr>
        <p:spPr>
          <a:xfrm>
            <a:off x="1384609" y="6493588"/>
            <a:ext cx="4601731" cy="276999"/>
          </a:xfrm>
          <a:prstGeom prst="rect">
            <a:avLst/>
          </a:prstGeom>
          <a:noFill/>
        </p:spPr>
        <p:txBody>
          <a:bodyPr wrap="square" rtlCol="0">
            <a:spAutoFit/>
          </a:bodyPr>
          <a:lstStyle/>
          <a:p>
            <a:r>
              <a:rPr lang="en-GB" sz="1200" dirty="0">
                <a:latin typeface="Arial" panose="020B0604020202020204" pitchFamily="34" charset="0"/>
              </a:rPr>
              <a:t>Abbreviations: QALY: quality-adjusted life year  </a:t>
            </a:r>
          </a:p>
        </p:txBody>
      </p:sp>
    </p:spTree>
    <p:extLst>
      <p:ext uri="{BB962C8B-B14F-4D97-AF65-F5344CB8AC3E}">
        <p14:creationId xmlns:p14="http://schemas.microsoft.com/office/powerpoint/2010/main" val="420350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B170F7C-69A2-0361-D637-1128D6D8CCD7}"/>
              </a:ext>
            </a:extLst>
          </p:cNvPr>
          <p:cNvSpPr>
            <a:spLocks noGrp="1"/>
          </p:cNvSpPr>
          <p:nvPr>
            <p:ph type="title"/>
          </p:nvPr>
        </p:nvSpPr>
        <p:spPr/>
        <p:txBody>
          <a:bodyPr>
            <a:normAutofit fontScale="90000"/>
          </a:bodyPr>
          <a:lstStyle/>
          <a:p>
            <a:r>
              <a:rPr lang="en-GB" dirty="0"/>
              <a:t>Clinical perspectives</a:t>
            </a:r>
            <a:br>
              <a:rPr lang="en-GB" dirty="0"/>
            </a:br>
            <a:endParaRPr lang="en-GB" dirty="0"/>
          </a:p>
        </p:txBody>
      </p:sp>
      <p:sp>
        <p:nvSpPr>
          <p:cNvPr id="6" name="Text Placeholder 5">
            <a:extLst>
              <a:ext uri="{FF2B5EF4-FFF2-40B4-BE49-F238E27FC236}">
                <a16:creationId xmlns:a16="http://schemas.microsoft.com/office/drawing/2014/main" id="{E47874C5-AF6C-5F9F-FE4D-76146CE79497}"/>
              </a:ext>
            </a:extLst>
          </p:cNvPr>
          <p:cNvSpPr>
            <a:spLocks noGrp="1"/>
          </p:cNvSpPr>
          <p:nvPr>
            <p:ph type="body" sz="quarter" idx="12"/>
          </p:nvPr>
        </p:nvSpPr>
        <p:spPr>
          <a:xfrm>
            <a:off x="466724" y="856340"/>
            <a:ext cx="7792565" cy="5592101"/>
          </a:xfrm>
        </p:spPr>
        <p:txBody>
          <a:bodyPr/>
          <a:lstStyle/>
          <a:p>
            <a:r>
              <a:rPr lang="en-GB" b="1" dirty="0"/>
              <a:t>Submission from University Hospital Coventry and Warwickshire</a:t>
            </a:r>
          </a:p>
          <a:p>
            <a:pPr marL="342900" indent="-342900">
              <a:buFont typeface="Arial" panose="020B0604020202020204" pitchFamily="34" charset="0"/>
              <a:buChar char="•"/>
            </a:pPr>
            <a:r>
              <a:rPr lang="en-GB" b="1" dirty="0"/>
              <a:t>Treatment aim: </a:t>
            </a:r>
            <a:r>
              <a:rPr lang="en-GB" dirty="0"/>
              <a:t>Delay cancer progression and maintain quality of life</a:t>
            </a:r>
          </a:p>
          <a:p>
            <a:pPr marL="342900" indent="-342900">
              <a:buFont typeface="Arial" panose="020B0604020202020204" pitchFamily="34" charset="0"/>
              <a:buChar char="•"/>
            </a:pPr>
            <a:r>
              <a:rPr lang="en-GB" b="1" dirty="0"/>
              <a:t>Currently: </a:t>
            </a:r>
            <a:r>
              <a:rPr lang="en-GB" dirty="0"/>
              <a:t>Drugs used with chemotherapy improve median PFS by 1-2 months in first-line and median 2-3 months for OS; also, improvements in 2- and 3-year survivors</a:t>
            </a:r>
          </a:p>
          <a:p>
            <a:pPr marL="342900" indent="-342900">
              <a:buFont typeface="Arial" panose="020B0604020202020204" pitchFamily="34" charset="0"/>
              <a:buChar char="•"/>
            </a:pPr>
            <a:r>
              <a:rPr lang="en-GB" b="1" dirty="0"/>
              <a:t>Unmet need: </a:t>
            </a:r>
            <a:r>
              <a:rPr lang="en-GB" dirty="0"/>
              <a:t>Striving for personalised cancer treatment by adding targeted therapy – a proportion people are only having 1</a:t>
            </a:r>
            <a:r>
              <a:rPr lang="en-GB" baseline="30000" dirty="0"/>
              <a:t>st</a:t>
            </a:r>
            <a:r>
              <a:rPr lang="en-GB" dirty="0"/>
              <a:t>-line chemotherapy (HER2-negative, CPS-negative)</a:t>
            </a:r>
          </a:p>
          <a:p>
            <a:pPr marL="1028700" lvl="1" indent="-342900"/>
            <a:r>
              <a:rPr lang="en-GB" dirty="0"/>
              <a:t>CLDN18.2 positivity is more common for CPS&lt;5 (ineligible for other treatment other than chemotherapy alone)</a:t>
            </a:r>
          </a:p>
          <a:p>
            <a:pPr marL="342900" indent="-342900">
              <a:buFont typeface="Arial" panose="020B0604020202020204" pitchFamily="34" charset="0"/>
              <a:buChar char="•"/>
            </a:pPr>
            <a:r>
              <a:rPr lang="en-GB" b="1" dirty="0"/>
              <a:t>Considerations: </a:t>
            </a:r>
            <a:r>
              <a:rPr lang="en-GB" dirty="0"/>
              <a:t>Some impact on chemotherapy unit capacity because of additional infusion times, and specialised pathology units for biopsy testing for CLDN18.2 biomarker</a:t>
            </a:r>
          </a:p>
          <a:p>
            <a:pPr marL="342900" indent="-342900">
              <a:buFont typeface="Arial" panose="020B0604020202020204" pitchFamily="34" charset="0"/>
              <a:buChar char="•"/>
            </a:pPr>
            <a:r>
              <a:rPr lang="en-GB" b="1" dirty="0"/>
              <a:t>Adverse events: </a:t>
            </a:r>
            <a:r>
              <a:rPr lang="en-GB" dirty="0"/>
              <a:t>Mostly nausea and vomiting (significant treatment-related) – manageable, usually controlled within 2-3 weeks of treatment</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
        <p:nvSpPr>
          <p:cNvPr id="2" name="Speech Bubble: Rectangle with Corners Rounded 1" descr="Patient quotation">
            <a:extLst>
              <a:ext uri="{FF2B5EF4-FFF2-40B4-BE49-F238E27FC236}">
                <a16:creationId xmlns:a16="http://schemas.microsoft.com/office/drawing/2014/main" id="{5C09CD07-C167-238D-0AAB-291AC63B4C11}"/>
              </a:ext>
              <a:ext uri="{C183D7F6-B498-43B3-948B-1728B52AA6E4}">
                <adec:decorative xmlns:adec="http://schemas.microsoft.com/office/drawing/2017/decorative" val="0"/>
              </a:ext>
            </a:extLst>
          </p:cNvPr>
          <p:cNvSpPr/>
          <p:nvPr/>
        </p:nvSpPr>
        <p:spPr>
          <a:xfrm>
            <a:off x="8283380" y="925929"/>
            <a:ext cx="3714232" cy="2200340"/>
          </a:xfrm>
          <a:prstGeom prst="wedgeRoundRectCallout">
            <a:avLst>
              <a:gd name="adj1" fmla="val -37758"/>
              <a:gd name="adj2" fmla="val 59903"/>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700" i="1" dirty="0">
                <a:latin typeface="+mj-lt"/>
                <a:ea typeface="Times New Roman" panose="02020603050405020304" pitchFamily="18" charset="0"/>
              </a:rPr>
              <a:t>“For m</a:t>
            </a:r>
            <a:r>
              <a:rPr lang="en-GB" sz="1700" i="1" dirty="0">
                <a:effectLst/>
                <a:latin typeface="+mj-lt"/>
                <a:ea typeface="Times New Roman" panose="02020603050405020304" pitchFamily="18" charset="0"/>
              </a:rPr>
              <a:t>any…with HER2-negative Claudin 18.2 positive gastric and gastro-oesophageal adenocarcinoma we have no other treatment than the blunt tool of systemic chemotherapy, using targeted therapy is a “step-change” in their management”</a:t>
            </a:r>
            <a:endParaRPr kumimoji="0" lang="en-GB" sz="1700" b="0" i="1" u="none" strike="noStrike" kern="1200" cap="none" spc="0" normalizeH="0" baseline="0" noProof="0" dirty="0">
              <a:ln>
                <a:noFill/>
              </a:ln>
              <a:solidFill>
                <a:srgbClr val="FFFFFF"/>
              </a:solidFill>
              <a:effectLst/>
              <a:uLnTx/>
              <a:uFillTx/>
              <a:latin typeface="+mj-lt"/>
              <a:ea typeface="+mn-ea"/>
              <a:cs typeface="+mn-cs"/>
            </a:endParaRPr>
          </a:p>
        </p:txBody>
      </p:sp>
      <p:sp>
        <p:nvSpPr>
          <p:cNvPr id="5" name="Speech Bubble: Rectangle with Corners Rounded 4" descr="Patient quotation">
            <a:extLst>
              <a:ext uri="{FF2B5EF4-FFF2-40B4-BE49-F238E27FC236}">
                <a16:creationId xmlns:a16="http://schemas.microsoft.com/office/drawing/2014/main" id="{D02535E0-CFB0-CD91-4392-DCDDF6E1F9F1}"/>
              </a:ext>
              <a:ext uri="{C183D7F6-B498-43B3-948B-1728B52AA6E4}">
                <adec:decorative xmlns:adec="http://schemas.microsoft.com/office/drawing/2017/decorative" val="0"/>
              </a:ext>
            </a:extLst>
          </p:cNvPr>
          <p:cNvSpPr/>
          <p:nvPr/>
        </p:nvSpPr>
        <p:spPr>
          <a:xfrm>
            <a:off x="8458199" y="3562350"/>
            <a:ext cx="3563503" cy="2158969"/>
          </a:xfrm>
          <a:prstGeom prst="wedgeRoundRectCallout">
            <a:avLst>
              <a:gd name="adj1" fmla="val 38507"/>
              <a:gd name="adj2" fmla="val 58367"/>
              <a:gd name="adj3" fmla="val 166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700" i="1" dirty="0">
                <a:effectLst/>
                <a:ea typeface="Times New Roman" panose="02020603050405020304" pitchFamily="18" charset="0"/>
              </a:rPr>
              <a:t>Improving control of cancer…[PFS and OS</a:t>
            </a:r>
            <a:r>
              <a:rPr lang="en-GB" sz="1700" i="1" dirty="0">
                <a:ea typeface="Times New Roman" panose="02020603050405020304" pitchFamily="18" charset="0"/>
              </a:rPr>
              <a:t>]</a:t>
            </a:r>
            <a:r>
              <a:rPr lang="en-GB" sz="1700" i="1" dirty="0">
                <a:effectLst/>
                <a:ea typeface="Times New Roman" panose="02020603050405020304" pitchFamily="18" charset="0"/>
              </a:rPr>
              <a:t> is an unmet need in Gastric and gastro-oesophageal cancer, particularly in those without any additional treatment over and above doublet systemic chemotherapy.</a:t>
            </a:r>
            <a:endParaRPr kumimoji="0" lang="en-GB" sz="1700" b="0" i="1" u="none" strike="noStrike" kern="1200" cap="none" spc="0" normalizeH="0" baseline="0" noProof="0" dirty="0">
              <a:ln>
                <a:noFill/>
              </a:ln>
              <a:solidFill>
                <a:srgbClr val="FFFFFF"/>
              </a:solidFill>
              <a:effectLst/>
              <a:uLnTx/>
              <a:uFillTx/>
              <a:ea typeface="+mn-ea"/>
              <a:cs typeface="+mn-cs"/>
            </a:endParaRPr>
          </a:p>
        </p:txBody>
      </p:sp>
      <p:sp>
        <p:nvSpPr>
          <p:cNvPr id="3" name="Text Placeholder 4">
            <a:extLst>
              <a:ext uri="{FF2B5EF4-FFF2-40B4-BE49-F238E27FC236}">
                <a16:creationId xmlns:a16="http://schemas.microsoft.com/office/drawing/2014/main" id="{BF91DBF4-9A29-9190-5311-4A7F8B5FDAC9}"/>
              </a:ext>
            </a:extLst>
          </p:cNvPr>
          <p:cNvSpPr txBox="1">
            <a:spLocks/>
          </p:cNvSpPr>
          <p:nvPr/>
        </p:nvSpPr>
        <p:spPr>
          <a:xfrm>
            <a:off x="945061" y="6440327"/>
            <a:ext cx="10027739" cy="44329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CLDN18.2: Claudin 18.2; CPS: combined positive score; HER2: human epidermal growth factor receptor 2; OS: overall survival; PFS: progression-free survival </a:t>
            </a:r>
          </a:p>
        </p:txBody>
      </p:sp>
    </p:spTree>
    <p:extLst>
      <p:ext uri="{BB962C8B-B14F-4D97-AF65-F5344CB8AC3E}">
        <p14:creationId xmlns:p14="http://schemas.microsoft.com/office/powerpoint/2010/main" val="2531904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903C0-AB70-5551-51E3-F7BCB36A620E}"/>
              </a:ext>
            </a:extLst>
          </p:cNvPr>
          <p:cNvSpPr>
            <a:spLocks noGrp="1"/>
          </p:cNvSpPr>
          <p:nvPr>
            <p:ph type="title"/>
          </p:nvPr>
        </p:nvSpPr>
        <p:spPr>
          <a:xfrm>
            <a:off x="466724" y="238124"/>
            <a:ext cx="11250785" cy="592817"/>
          </a:xfrm>
        </p:spPr>
        <p:txBody>
          <a:bodyPr/>
          <a:lstStyle/>
          <a:p>
            <a:r>
              <a:rPr lang="en-GB" dirty="0"/>
              <a:t>Equality considerations</a:t>
            </a:r>
          </a:p>
        </p:txBody>
      </p:sp>
      <p:sp>
        <p:nvSpPr>
          <p:cNvPr id="9" name="Text Placeholder 8">
            <a:extLst>
              <a:ext uri="{FF2B5EF4-FFF2-40B4-BE49-F238E27FC236}">
                <a16:creationId xmlns:a16="http://schemas.microsoft.com/office/drawing/2014/main" id="{A3202B3C-291E-1582-A044-0695C4C5949B}"/>
              </a:ext>
            </a:extLst>
          </p:cNvPr>
          <p:cNvSpPr>
            <a:spLocks noGrp="1"/>
          </p:cNvSpPr>
          <p:nvPr>
            <p:ph type="body" sz="quarter" idx="12"/>
          </p:nvPr>
        </p:nvSpPr>
        <p:spPr/>
        <p:txBody>
          <a:bodyPr/>
          <a:lstStyle/>
          <a:p>
            <a:r>
              <a:rPr lang="en-GB" sz="1800" dirty="0">
                <a:effectLst/>
                <a:latin typeface="+mn-lt"/>
              </a:rPr>
              <a:t>No equality issues submitted by company or stakeholders.</a:t>
            </a:r>
          </a:p>
          <a:p>
            <a:endParaRPr lang="en-GB" dirty="0"/>
          </a:p>
        </p:txBody>
      </p:sp>
    </p:spTree>
    <p:extLst>
      <p:ext uri="{BB962C8B-B14F-4D97-AF65-F5344CB8AC3E}">
        <p14:creationId xmlns:p14="http://schemas.microsoft.com/office/powerpoint/2010/main" val="2999048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D3618D5-ACD0-CB2C-098D-AB43F7CFD640}"/>
              </a:ext>
            </a:extLst>
          </p:cNvPr>
          <p:cNvSpPr/>
          <p:nvPr/>
        </p:nvSpPr>
        <p:spPr>
          <a:xfrm>
            <a:off x="316523" y="705080"/>
            <a:ext cx="11660495" cy="3807957"/>
          </a:xfrm>
          <a:prstGeom prst="rect">
            <a:avLst/>
          </a:prstGeom>
          <a:solidFill>
            <a:srgbClr val="F5F5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9E07F84A-ABD8-B253-3A94-738520812294}"/>
              </a:ext>
            </a:extLst>
          </p:cNvPr>
          <p:cNvSpPr>
            <a:spLocks noGrp="1"/>
          </p:cNvSpPr>
          <p:nvPr>
            <p:ph type="title"/>
          </p:nvPr>
        </p:nvSpPr>
        <p:spPr>
          <a:xfrm>
            <a:off x="466724" y="250824"/>
            <a:ext cx="11250785" cy="592817"/>
          </a:xfrm>
        </p:spPr>
        <p:txBody>
          <a:bodyPr/>
          <a:lstStyle/>
          <a:p>
            <a:r>
              <a:rPr lang="en-GB" dirty="0"/>
              <a:t>First-line treatment options</a:t>
            </a:r>
          </a:p>
        </p:txBody>
      </p:sp>
      <p:grpSp>
        <p:nvGrpSpPr>
          <p:cNvPr id="13" name="Group 12">
            <a:extLst>
              <a:ext uri="{FF2B5EF4-FFF2-40B4-BE49-F238E27FC236}">
                <a16:creationId xmlns:a16="http://schemas.microsoft.com/office/drawing/2014/main" id="{C962E482-07F4-F694-2A94-8A5A6CC421E3}"/>
              </a:ext>
            </a:extLst>
          </p:cNvPr>
          <p:cNvGrpSpPr/>
          <p:nvPr/>
        </p:nvGrpSpPr>
        <p:grpSpPr>
          <a:xfrm>
            <a:off x="2916354" y="6054987"/>
            <a:ext cx="6671848" cy="372400"/>
            <a:chOff x="1717512" y="5575795"/>
            <a:chExt cx="6671848" cy="372400"/>
          </a:xfrm>
        </p:grpSpPr>
        <p:sp>
          <p:nvSpPr>
            <p:cNvPr id="7" name="Rectangle: Rounded Corners 6" descr="Question to committee">
              <a:extLst>
                <a:ext uri="{FF2B5EF4-FFF2-40B4-BE49-F238E27FC236}">
                  <a16:creationId xmlns:a16="http://schemas.microsoft.com/office/drawing/2014/main" id="{80AB0BCC-0084-0FCC-1B49-ADC7793615DF}"/>
                </a:ext>
                <a:ext uri="{C183D7F6-B498-43B3-948B-1728B52AA6E4}">
                  <adec:decorative xmlns:adec="http://schemas.microsoft.com/office/drawing/2017/decorative" val="0"/>
                </a:ext>
              </a:extLst>
            </p:cNvPr>
            <p:cNvSpPr/>
            <p:nvPr/>
          </p:nvSpPr>
          <p:spPr>
            <a:xfrm>
              <a:off x="1818062" y="5620065"/>
              <a:ext cx="6571298" cy="328130"/>
            </a:xfrm>
            <a:prstGeom prst="round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lIns="252000" rtlCol="0" anchor="ctr"/>
            <a:lstStyle/>
            <a:p>
              <a:r>
                <a:rPr lang="en-GB" dirty="0">
                  <a:solidFill>
                    <a:schemeClr val="tx1"/>
                  </a:solidFill>
                  <a:latin typeface="Arial" panose="020B0604020202020204" pitchFamily="34" charset="0"/>
                </a:rPr>
                <a:t>Do these treatment options reflect NHS clinical practice?</a:t>
              </a:r>
            </a:p>
          </p:txBody>
        </p:sp>
        <p:pic>
          <p:nvPicPr>
            <p:cNvPr id="10" name="Graphic 9" descr="Chat with solid fill">
              <a:extLst>
                <a:ext uri="{FF2B5EF4-FFF2-40B4-BE49-F238E27FC236}">
                  <a16:creationId xmlns:a16="http://schemas.microsoft.com/office/drawing/2014/main" id="{889FFACD-3C85-D722-8614-EB0A9D45456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17512" y="5575795"/>
              <a:ext cx="328130" cy="328130"/>
            </a:xfrm>
            <a:prstGeom prst="rect">
              <a:avLst/>
            </a:prstGeom>
          </p:spPr>
        </p:pic>
      </p:grpSp>
      <p:grpSp>
        <p:nvGrpSpPr>
          <p:cNvPr id="26" name="Group 25">
            <a:extLst>
              <a:ext uri="{FF2B5EF4-FFF2-40B4-BE49-F238E27FC236}">
                <a16:creationId xmlns:a16="http://schemas.microsoft.com/office/drawing/2014/main" id="{EE815C53-FAC0-4117-8B54-D490AAA6B09F}"/>
              </a:ext>
            </a:extLst>
          </p:cNvPr>
          <p:cNvGrpSpPr/>
          <p:nvPr/>
        </p:nvGrpSpPr>
        <p:grpSpPr>
          <a:xfrm>
            <a:off x="214982" y="788382"/>
            <a:ext cx="11502527" cy="705527"/>
            <a:chOff x="224506" y="526772"/>
            <a:chExt cx="11502527" cy="705527"/>
          </a:xfrm>
        </p:grpSpPr>
        <p:sp>
          <p:nvSpPr>
            <p:cNvPr id="14" name="Rectangle: Rounded Corners 13">
              <a:extLst>
                <a:ext uri="{FF2B5EF4-FFF2-40B4-BE49-F238E27FC236}">
                  <a16:creationId xmlns:a16="http://schemas.microsoft.com/office/drawing/2014/main" id="{8EA5BBC6-F7CD-A96E-640D-D92A355BDFA7}"/>
                </a:ext>
              </a:extLst>
            </p:cNvPr>
            <p:cNvSpPr/>
            <p:nvPr/>
          </p:nvSpPr>
          <p:spPr>
            <a:xfrm>
              <a:off x="758483" y="534083"/>
              <a:ext cx="9747933" cy="698216"/>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a:extLst>
                <a:ext uri="{FF2B5EF4-FFF2-40B4-BE49-F238E27FC236}">
                  <a16:creationId xmlns:a16="http://schemas.microsoft.com/office/drawing/2014/main" id="{0C32386D-F411-38B7-31C4-28FA9645F33D}"/>
                </a:ext>
              </a:extLst>
            </p:cNvPr>
            <p:cNvSpPr txBox="1"/>
            <p:nvPr/>
          </p:nvSpPr>
          <p:spPr>
            <a:xfrm>
              <a:off x="224506" y="526772"/>
              <a:ext cx="11502527" cy="353943"/>
            </a:xfrm>
            <a:prstGeom prst="rect">
              <a:avLst/>
            </a:prstGeom>
            <a:noFill/>
          </p:spPr>
          <p:txBody>
            <a:bodyPr wrap="square" rtlCol="0">
              <a:spAutoFit/>
            </a:bodyPr>
            <a:lstStyle/>
            <a:p>
              <a:pPr algn="ctr"/>
              <a:r>
                <a:rPr lang="en-GB" sz="1700" b="1" dirty="0"/>
                <a:t>Locally advanced, unresectable or metastatic G/GEJ adenocarcinoma</a:t>
              </a:r>
            </a:p>
          </p:txBody>
        </p:sp>
        <p:sp>
          <p:nvSpPr>
            <p:cNvPr id="11" name="TextBox 10">
              <a:extLst>
                <a:ext uri="{FF2B5EF4-FFF2-40B4-BE49-F238E27FC236}">
                  <a16:creationId xmlns:a16="http://schemas.microsoft.com/office/drawing/2014/main" id="{4484697D-226C-C7F3-45AB-0356AF6B69CB}"/>
                </a:ext>
              </a:extLst>
            </p:cNvPr>
            <p:cNvSpPr txBox="1"/>
            <p:nvPr/>
          </p:nvSpPr>
          <p:spPr>
            <a:xfrm>
              <a:off x="4817698" y="743955"/>
              <a:ext cx="1648208" cy="307777"/>
            </a:xfrm>
            <a:prstGeom prst="rect">
              <a:avLst/>
            </a:prstGeom>
            <a:noFill/>
          </p:spPr>
          <p:txBody>
            <a:bodyPr wrap="none" rtlCol="0">
              <a:spAutoFit/>
            </a:bodyPr>
            <a:lstStyle/>
            <a:p>
              <a:r>
                <a:rPr lang="en-GB" sz="1400" i="1" dirty="0"/>
                <a:t>Biomarker testing*</a:t>
              </a:r>
            </a:p>
          </p:txBody>
        </p:sp>
      </p:grpSp>
      <p:graphicFrame>
        <p:nvGraphicFramePr>
          <p:cNvPr id="25" name="Table 24">
            <a:extLst>
              <a:ext uri="{FF2B5EF4-FFF2-40B4-BE49-F238E27FC236}">
                <a16:creationId xmlns:a16="http://schemas.microsoft.com/office/drawing/2014/main" id="{3F0B45CF-B10C-D29A-0601-6D9C7B7485CD}"/>
              </a:ext>
            </a:extLst>
          </p:cNvPr>
          <p:cNvGraphicFramePr>
            <a:graphicFrameLocks noGrp="1"/>
          </p:cNvGraphicFramePr>
          <p:nvPr/>
        </p:nvGraphicFramePr>
        <p:xfrm>
          <a:off x="805867" y="1559023"/>
          <a:ext cx="9652823" cy="2362200"/>
        </p:xfrm>
        <a:graphic>
          <a:graphicData uri="http://schemas.openxmlformats.org/drawingml/2006/table">
            <a:tbl>
              <a:tblPr firstRow="1" bandRow="1">
                <a:tableStyleId>{BC89EF96-8CEA-46FF-86C4-4CE0E7609802}</a:tableStyleId>
              </a:tblPr>
              <a:tblGrid>
                <a:gridCol w="1590556">
                  <a:extLst>
                    <a:ext uri="{9D8B030D-6E8A-4147-A177-3AD203B41FA5}">
                      <a16:colId xmlns:a16="http://schemas.microsoft.com/office/drawing/2014/main" val="1660088558"/>
                    </a:ext>
                  </a:extLst>
                </a:gridCol>
                <a:gridCol w="1292190">
                  <a:extLst>
                    <a:ext uri="{9D8B030D-6E8A-4147-A177-3AD203B41FA5}">
                      <a16:colId xmlns:a16="http://schemas.microsoft.com/office/drawing/2014/main" val="411213786"/>
                    </a:ext>
                  </a:extLst>
                </a:gridCol>
                <a:gridCol w="1336431">
                  <a:extLst>
                    <a:ext uri="{9D8B030D-6E8A-4147-A177-3AD203B41FA5}">
                      <a16:colId xmlns:a16="http://schemas.microsoft.com/office/drawing/2014/main" val="3464106181"/>
                    </a:ext>
                  </a:extLst>
                </a:gridCol>
                <a:gridCol w="2751992">
                  <a:extLst>
                    <a:ext uri="{9D8B030D-6E8A-4147-A177-3AD203B41FA5}">
                      <a16:colId xmlns:a16="http://schemas.microsoft.com/office/drawing/2014/main" val="78277886"/>
                    </a:ext>
                  </a:extLst>
                </a:gridCol>
                <a:gridCol w="2681654">
                  <a:extLst>
                    <a:ext uri="{9D8B030D-6E8A-4147-A177-3AD203B41FA5}">
                      <a16:colId xmlns:a16="http://schemas.microsoft.com/office/drawing/2014/main" val="549259935"/>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700" dirty="0"/>
                        <a:t>CPS negative</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700" dirty="0"/>
                        <a:t>CPS≥1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700" dirty="0"/>
                        <a:t>CPS&lt;5</a:t>
                      </a:r>
                    </a:p>
                  </a:txBody>
                  <a:tcPr>
                    <a:solidFill>
                      <a:schemeClr val="bg1">
                        <a:lumMod val="85000"/>
                      </a:schemeClr>
                    </a:solidFill>
                  </a:tcPr>
                </a:tc>
                <a:tc>
                  <a:txBody>
                    <a:bodyPr/>
                    <a:lstStyle/>
                    <a:p>
                      <a:pPr algn="ctr"/>
                      <a:r>
                        <a:rPr lang="en-GB" sz="1700" dirty="0"/>
                        <a:t>CPS≥5</a:t>
                      </a:r>
                      <a:endParaRPr lang="en-GB"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700" dirty="0"/>
                        <a:t>CPS≥10</a:t>
                      </a:r>
                    </a:p>
                  </a:txBody>
                  <a:tcPr>
                    <a:solidFill>
                      <a:schemeClr val="bg1">
                        <a:lumMod val="85000"/>
                      </a:schemeClr>
                    </a:solidFill>
                  </a:tcPr>
                </a:tc>
                <a:extLst>
                  <a:ext uri="{0D108BD9-81ED-4DB2-BD59-A6C34878D82A}">
                    <a16:rowId xmlns:a16="http://schemas.microsoft.com/office/drawing/2014/main" val="2603627362"/>
                  </a:ext>
                </a:extLst>
              </a:tr>
              <a:tr h="0">
                <a:tc gridSpan="5">
                  <a:txBody>
                    <a:bodyPr/>
                    <a:lstStyle/>
                    <a:p>
                      <a:pPr algn="ctr"/>
                      <a:r>
                        <a:rPr lang="en-GB" sz="1700" dirty="0">
                          <a:solidFill>
                            <a:schemeClr val="bg1"/>
                          </a:solidFill>
                        </a:rPr>
                        <a:t>Zolbetuximab + doublet chemotherapy</a:t>
                      </a:r>
                    </a:p>
                  </a:txBody>
                  <a:tcPr>
                    <a:solidFill>
                      <a:srgbClr val="481F67"/>
                    </a:solidFill>
                  </a:tcPr>
                </a:tc>
                <a:tc hMerge="1">
                  <a:txBody>
                    <a:bodyPr/>
                    <a:lstStyle/>
                    <a:p>
                      <a:endParaRPr dirty="0"/>
                    </a:p>
                  </a:txBody>
                  <a:tcPr>
                    <a:solidFill>
                      <a:srgbClr val="481F67"/>
                    </a:solidFill>
                  </a:tcPr>
                </a:tc>
                <a:tc hMerge="1">
                  <a:txBody>
                    <a:bodyPr/>
                    <a:lstStyle/>
                    <a:p>
                      <a:endParaRPr dirty="0"/>
                    </a:p>
                  </a:txBody>
                  <a:tcPr/>
                </a:tc>
                <a:tc hMerge="1">
                  <a:txBody>
                    <a:bodyPr/>
                    <a:lstStyle/>
                    <a:p>
                      <a:endParaRPr lang="en-GB"/>
                    </a:p>
                  </a:txBody>
                  <a:tcPr/>
                </a:tc>
                <a:tc hMerge="1">
                  <a:txBody>
                    <a:bodyPr/>
                    <a:lstStyle/>
                    <a:p>
                      <a:pPr algn="ctr"/>
                      <a:endParaRPr lang="en-GB" sz="1700" dirty="0">
                        <a:solidFill>
                          <a:schemeClr val="bg1"/>
                        </a:solidFill>
                      </a:endParaRPr>
                    </a:p>
                  </a:txBody>
                  <a:tcPr>
                    <a:solidFill>
                      <a:srgbClr val="481F67"/>
                    </a:solidFill>
                  </a:tcPr>
                </a:tc>
                <a:extLst>
                  <a:ext uri="{0D108BD9-81ED-4DB2-BD59-A6C34878D82A}">
                    <a16:rowId xmlns:a16="http://schemas.microsoft.com/office/drawing/2014/main" val="814785061"/>
                  </a:ext>
                </a:extLst>
              </a:tr>
              <a:tr h="0">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700" dirty="0"/>
                        <a:t>Doublet chemotherapy (NG83*)</a:t>
                      </a:r>
                    </a:p>
                  </a:txBody>
                  <a:tcPr>
                    <a:solidFill>
                      <a:srgbClr val="D3E6EA"/>
                    </a:solidFill>
                  </a:tcPr>
                </a:tc>
                <a:tc hMerge="1">
                  <a:txBody>
                    <a:bodyPr/>
                    <a:lstStyle/>
                    <a:p>
                      <a:endParaRPr dirty="0"/>
                    </a:p>
                  </a:txBody>
                  <a:tcPr/>
                </a:tc>
                <a:tc hMerge="1">
                  <a:txBody>
                    <a:bodyPr/>
                    <a:lstStyle/>
                    <a:p>
                      <a:endParaRPr dirty="0"/>
                    </a:p>
                  </a:txBody>
                  <a:tcPr/>
                </a:tc>
                <a:tc hMerge="1">
                  <a:txBody>
                    <a:bodyPr/>
                    <a:lstStyle/>
                    <a:p>
                      <a:endParaRPr lang="en-GB"/>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700" dirty="0"/>
                    </a:p>
                  </a:txBody>
                  <a:tcPr/>
                </a:tc>
                <a:extLst>
                  <a:ext uri="{0D108BD9-81ED-4DB2-BD59-A6C34878D82A}">
                    <a16:rowId xmlns:a16="http://schemas.microsoft.com/office/drawing/2014/main" val="1370965670"/>
                  </a:ext>
                </a:extLst>
              </a:tr>
              <a:tr h="0">
                <a:tc gridSpan="3">
                  <a:txBody>
                    <a:bodyPr/>
                    <a:lstStyle/>
                    <a:p>
                      <a:endParaRPr lang="en-GB" sz="1700" dirty="0"/>
                    </a:p>
                  </a:txBody>
                  <a:tcPr>
                    <a:pattFill prst="ltUpDiag">
                      <a:fgClr>
                        <a:schemeClr val="accent1"/>
                      </a:fgClr>
                      <a:bgClr>
                        <a:schemeClr val="bg1"/>
                      </a:bgClr>
                    </a:pattFill>
                  </a:tcPr>
                </a:tc>
                <a:tc hMerge="1">
                  <a:txBody>
                    <a:bodyPr/>
                    <a:lstStyle/>
                    <a:p>
                      <a:endParaRPr lang="en-GB" sz="1700" dirty="0"/>
                    </a:p>
                  </a:txBody>
                  <a:tcPr>
                    <a:pattFill prst="ltUpDiag">
                      <a:fgClr>
                        <a:schemeClr val="accent1"/>
                      </a:fgClr>
                      <a:bgClr>
                        <a:schemeClr val="bg1"/>
                      </a:bgClr>
                    </a:pattFill>
                  </a:tcPr>
                </a:tc>
                <a:tc hMerge="1">
                  <a:txBody>
                    <a:bodyPr/>
                    <a:lstStyle/>
                    <a:p>
                      <a:endParaRPr lang="en-GB" sz="1700" dirty="0"/>
                    </a:p>
                  </a:txBody>
                  <a:tcPr/>
                </a:tc>
                <a:tc gridSpan="2">
                  <a:txBody>
                    <a:bodyPr/>
                    <a:lstStyle/>
                    <a:p>
                      <a:r>
                        <a:rPr lang="en-GB" sz="1700" dirty="0"/>
                        <a:t>Nivolumab + doublet chemotherapy (TA857)</a:t>
                      </a:r>
                      <a:endParaRPr lang="en-GB" dirty="0"/>
                    </a:p>
                  </a:txBody>
                  <a:tcPr>
                    <a:solidFill>
                      <a:srgbClr val="D3E6EA"/>
                    </a:solidFill>
                  </a:tcPr>
                </a:tc>
                <a:tc hMerge="1">
                  <a:txBody>
                    <a:bodyPr/>
                    <a:lstStyle/>
                    <a:p>
                      <a:endParaRPr lang="en-GB" sz="1700" dirty="0"/>
                    </a:p>
                  </a:txBody>
                  <a:tcPr>
                    <a:solidFill>
                      <a:srgbClr val="D3E6EA"/>
                    </a:solidFill>
                  </a:tcPr>
                </a:tc>
                <a:extLst>
                  <a:ext uri="{0D108BD9-81ED-4DB2-BD59-A6C34878D82A}">
                    <a16:rowId xmlns:a16="http://schemas.microsoft.com/office/drawing/2014/main" val="3583326623"/>
                  </a:ext>
                </a:extLst>
              </a:tr>
              <a:tr h="0">
                <a:tc>
                  <a:txBody>
                    <a:bodyPr/>
                    <a:lstStyle/>
                    <a:p>
                      <a:pPr algn="ctr"/>
                      <a:endParaRPr lang="en-GB" sz="1700" dirty="0"/>
                    </a:p>
                  </a:txBody>
                  <a:tcPr>
                    <a:pattFill prst="ltUpDiag">
                      <a:fgClr>
                        <a:schemeClr val="accent1"/>
                      </a:fgClr>
                      <a:bgClr>
                        <a:schemeClr val="bg1"/>
                      </a:bgClr>
                    </a:pattFill>
                  </a:tcPr>
                </a:tc>
                <a:tc gridSpan="4">
                  <a:txBody>
                    <a:bodyPr/>
                    <a:lstStyle/>
                    <a:p>
                      <a:pPr algn="ctr"/>
                      <a:r>
                        <a:rPr lang="en-GB" sz="1700" dirty="0"/>
                        <a:t>Pembrolizumab + doublet chemotherapy (ID4030, subject to NICE evaluation)</a:t>
                      </a:r>
                    </a:p>
                  </a:txBody>
                  <a:tcPr>
                    <a:solidFill>
                      <a:srgbClr val="D3E6EA"/>
                    </a:solidFill>
                  </a:tcPr>
                </a:tc>
                <a:tc hMerge="1">
                  <a:txBody>
                    <a:bodyPr/>
                    <a:lstStyle/>
                    <a:p>
                      <a:endParaRPr lang="en-GB" dirty="0"/>
                    </a:p>
                  </a:txBody>
                  <a:tcPr>
                    <a:noFill/>
                  </a:tcPr>
                </a:tc>
                <a:tc hMerge="1">
                  <a:txBody>
                    <a:bodyPr/>
                    <a:lstStyle/>
                    <a:p>
                      <a:endParaRPr lang="en-GB"/>
                    </a:p>
                  </a:txBody>
                  <a:tcPr/>
                </a:tc>
                <a:tc hMerge="1">
                  <a:txBody>
                    <a:bodyPr/>
                    <a:lstStyle/>
                    <a:p>
                      <a:pPr algn="ctr"/>
                      <a:endParaRPr lang="en-GB" sz="1700" dirty="0"/>
                    </a:p>
                  </a:txBody>
                  <a:tcPr/>
                </a:tc>
                <a:extLst>
                  <a:ext uri="{0D108BD9-81ED-4DB2-BD59-A6C34878D82A}">
                    <a16:rowId xmlns:a16="http://schemas.microsoft.com/office/drawing/2014/main" val="3237292118"/>
                  </a:ext>
                </a:extLst>
              </a:tr>
              <a:tr h="0">
                <a:tc gridSpan="4">
                  <a:txBody>
                    <a:bodyPr/>
                    <a:lstStyle/>
                    <a:p>
                      <a:endParaRPr lang="en-GB" sz="1700" dirty="0"/>
                    </a:p>
                  </a:txBody>
                  <a:tcPr>
                    <a:pattFill prst="ltUpDiag">
                      <a:fgClr>
                        <a:schemeClr val="accent1"/>
                      </a:fgClr>
                      <a:bgClr>
                        <a:schemeClr val="bg1"/>
                      </a:bgClr>
                    </a:pattFill>
                  </a:tcPr>
                </a:tc>
                <a:tc hMerge="1">
                  <a:txBody>
                    <a:bodyPr/>
                    <a:lstStyle/>
                    <a:p>
                      <a:endParaRPr lang="en-GB" sz="1700" dirty="0"/>
                    </a:p>
                  </a:txBody>
                  <a:tcPr>
                    <a:pattFill prst="ltUpDiag">
                      <a:fgClr>
                        <a:schemeClr val="accent1"/>
                      </a:fgClr>
                      <a:bgClr>
                        <a:schemeClr val="bg1"/>
                      </a:bgClr>
                    </a:pattFill>
                  </a:tcPr>
                </a:tc>
                <a:tc hMerge="1">
                  <a:txBody>
                    <a:bodyPr/>
                    <a:lstStyle/>
                    <a:p>
                      <a:endParaRPr lang="en-GB" sz="1700" dirty="0"/>
                    </a:p>
                  </a:txBody>
                  <a:tcPr/>
                </a:tc>
                <a:tc hMerge="1">
                  <a:txBody>
                    <a:bodyPr/>
                    <a:lstStyle/>
                    <a:p>
                      <a:endParaRPr lang="en-GB" sz="1700" dirty="0"/>
                    </a:p>
                  </a:txBody>
                  <a:tcPr>
                    <a:pattFill prst="ltUpDiag">
                      <a:fgClr>
                        <a:schemeClr val="accent1"/>
                      </a:fgClr>
                      <a:bgClr>
                        <a:schemeClr val="bg1"/>
                      </a:bgClr>
                    </a:pattFill>
                  </a:tcPr>
                </a:tc>
                <a:tc>
                  <a:txBody>
                    <a:bodyPr/>
                    <a:lstStyle/>
                    <a:p>
                      <a:r>
                        <a:rPr lang="en-GB" sz="1700" dirty="0"/>
                        <a:t>Pembrolizumab + doublet chemotherapy (TA737**)</a:t>
                      </a:r>
                    </a:p>
                  </a:txBody>
                  <a:tcPr>
                    <a:solidFill>
                      <a:srgbClr val="D3E6EA"/>
                    </a:solidFill>
                  </a:tcPr>
                </a:tc>
                <a:extLst>
                  <a:ext uri="{0D108BD9-81ED-4DB2-BD59-A6C34878D82A}">
                    <a16:rowId xmlns:a16="http://schemas.microsoft.com/office/drawing/2014/main" val="2382602641"/>
                  </a:ext>
                </a:extLst>
              </a:tr>
            </a:tbl>
          </a:graphicData>
        </a:graphic>
      </p:graphicFrame>
      <p:sp>
        <p:nvSpPr>
          <p:cNvPr id="3" name="TextBox 2">
            <a:extLst>
              <a:ext uri="{FF2B5EF4-FFF2-40B4-BE49-F238E27FC236}">
                <a16:creationId xmlns:a16="http://schemas.microsoft.com/office/drawing/2014/main" id="{F11D5B3C-E45D-9CD1-5C8B-06FFDF511BCA}"/>
              </a:ext>
            </a:extLst>
          </p:cNvPr>
          <p:cNvSpPr txBox="1"/>
          <p:nvPr/>
        </p:nvSpPr>
        <p:spPr>
          <a:xfrm>
            <a:off x="748960" y="3932608"/>
            <a:ext cx="9704385" cy="646331"/>
          </a:xfrm>
          <a:prstGeom prst="rect">
            <a:avLst/>
          </a:prstGeom>
          <a:noFill/>
        </p:spPr>
        <p:txBody>
          <a:bodyPr wrap="square" rtlCol="0">
            <a:spAutoFit/>
          </a:bodyPr>
          <a:lstStyle/>
          <a:p>
            <a:r>
              <a:rPr lang="en-GB" sz="1200" i="1" dirty="0"/>
              <a:t>*NG83 Chemotherapy combinations include: Doublet treatment: 5-fluorouracil or capecitabine in combination with cisplatin or oxaliplatin; Triplet treatment: 5-fluorouracil or capecitabine in combination with cisplatin or oxaliplatin + epirubicin</a:t>
            </a:r>
          </a:p>
          <a:p>
            <a:r>
              <a:rPr lang="en-GB" sz="1200" i="1" dirty="0"/>
              <a:t>**In GEJ adenocarcinoma</a:t>
            </a:r>
          </a:p>
        </p:txBody>
      </p:sp>
      <p:sp>
        <p:nvSpPr>
          <p:cNvPr id="4" name="Rectangle 3">
            <a:extLst>
              <a:ext uri="{FF2B5EF4-FFF2-40B4-BE49-F238E27FC236}">
                <a16:creationId xmlns:a16="http://schemas.microsoft.com/office/drawing/2014/main" id="{4E71C02E-76E6-2C23-59A2-0E974ED42CFF}"/>
              </a:ext>
            </a:extLst>
          </p:cNvPr>
          <p:cNvSpPr/>
          <p:nvPr/>
        </p:nvSpPr>
        <p:spPr>
          <a:xfrm>
            <a:off x="316522" y="4541850"/>
            <a:ext cx="11660494" cy="593658"/>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Ins="36000" rtlCol="0" anchor="t"/>
          <a:lstStyle/>
          <a:p>
            <a:r>
              <a:rPr lang="en-GB" sz="1700" b="1" dirty="0">
                <a:solidFill>
                  <a:schemeClr val="accent2"/>
                </a:solidFill>
                <a:latin typeface="Arial" panose="020B0604020202020204" pitchFamily="34" charset="0"/>
              </a:rPr>
              <a:t>Company:</a:t>
            </a:r>
            <a:r>
              <a:rPr lang="en-GB" sz="1700" dirty="0">
                <a:solidFill>
                  <a:schemeClr val="tx1"/>
                </a:solidFill>
                <a:latin typeface="Arial" panose="020B0604020202020204" pitchFamily="34" charset="0"/>
              </a:rPr>
              <a:t> CAPOX for first-line HER2-negative metastatic G/GEJC and significant use of other regiments inc. FOLFOX, cisplatin plus capecitabine or fluorouracil (n=48 medical and clinical oncologists)</a:t>
            </a:r>
          </a:p>
        </p:txBody>
      </p:sp>
      <p:sp>
        <p:nvSpPr>
          <p:cNvPr id="15" name="TextBox 14">
            <a:extLst>
              <a:ext uri="{FF2B5EF4-FFF2-40B4-BE49-F238E27FC236}">
                <a16:creationId xmlns:a16="http://schemas.microsoft.com/office/drawing/2014/main" id="{39A68C01-341E-C40E-0670-52C0A5FD6316}"/>
              </a:ext>
            </a:extLst>
          </p:cNvPr>
          <p:cNvSpPr txBox="1"/>
          <p:nvPr/>
        </p:nvSpPr>
        <p:spPr>
          <a:xfrm rot="16200000">
            <a:off x="-638760" y="2723113"/>
            <a:ext cx="2436886" cy="338554"/>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GB" sz="1600" dirty="0">
                <a:solidFill>
                  <a:schemeClr val="tx1"/>
                </a:solidFill>
              </a:rPr>
              <a:t>1</a:t>
            </a:r>
            <a:r>
              <a:rPr lang="en-GB" sz="1600" baseline="30000" dirty="0">
                <a:solidFill>
                  <a:schemeClr val="tx1"/>
                </a:solidFill>
              </a:rPr>
              <a:t>st</a:t>
            </a:r>
            <a:r>
              <a:rPr lang="en-GB" sz="1600" dirty="0">
                <a:solidFill>
                  <a:schemeClr val="tx1"/>
                </a:solidFill>
              </a:rPr>
              <a:t>-line treatment options</a:t>
            </a:r>
          </a:p>
        </p:txBody>
      </p:sp>
      <p:sp>
        <p:nvSpPr>
          <p:cNvPr id="16" name="Rectangle 15">
            <a:extLst>
              <a:ext uri="{FF2B5EF4-FFF2-40B4-BE49-F238E27FC236}">
                <a16:creationId xmlns:a16="http://schemas.microsoft.com/office/drawing/2014/main" id="{A4DAFBB0-E121-5DDE-9C61-0A6E479E152D}"/>
              </a:ext>
            </a:extLst>
          </p:cNvPr>
          <p:cNvSpPr/>
          <p:nvPr/>
        </p:nvSpPr>
        <p:spPr>
          <a:xfrm>
            <a:off x="842842" y="1933686"/>
            <a:ext cx="9626103" cy="316222"/>
          </a:xfrm>
          <a:prstGeom prst="rect">
            <a:avLst/>
          </a:prstGeom>
          <a:noFill/>
          <a:ln w="38100">
            <a:solidFill>
              <a:srgbClr val="FFC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8CFB4D3C-629D-8118-5DED-7136A87B11EB}"/>
              </a:ext>
            </a:extLst>
          </p:cNvPr>
          <p:cNvSpPr txBox="1"/>
          <p:nvPr/>
        </p:nvSpPr>
        <p:spPr>
          <a:xfrm>
            <a:off x="10496893" y="2389410"/>
            <a:ext cx="1436577" cy="1200329"/>
          </a:xfrm>
          <a:prstGeom prst="rect">
            <a:avLst/>
          </a:prstGeom>
        </p:spPr>
        <p:style>
          <a:lnRef idx="3">
            <a:schemeClr val="lt1"/>
          </a:lnRef>
          <a:fillRef idx="1">
            <a:schemeClr val="accent4"/>
          </a:fillRef>
          <a:effectRef idx="1">
            <a:schemeClr val="accent4"/>
          </a:effectRef>
          <a:fontRef idx="minor">
            <a:schemeClr val="lt1"/>
          </a:fontRef>
        </p:style>
        <p:txBody>
          <a:bodyPr wrap="square" lIns="0" rIns="0" rtlCol="0">
            <a:spAutoFit/>
          </a:bodyPr>
          <a:lstStyle/>
          <a:p>
            <a:pPr algn="ctr"/>
            <a:r>
              <a:rPr lang="en-GB" sz="1200" dirty="0">
                <a:solidFill>
                  <a:schemeClr val="tx1"/>
                </a:solidFill>
              </a:rPr>
              <a:t>All doublet chemotherapy in treatment pathway: Fluoropyrimidine- + platinum-containing regimens  </a:t>
            </a:r>
          </a:p>
        </p:txBody>
      </p:sp>
      <p:sp>
        <p:nvSpPr>
          <p:cNvPr id="20" name="Text Placeholder 4">
            <a:extLst>
              <a:ext uri="{FF2B5EF4-FFF2-40B4-BE49-F238E27FC236}">
                <a16:creationId xmlns:a16="http://schemas.microsoft.com/office/drawing/2014/main" id="{3361BDC4-75F9-6772-E298-2A66079249AA}"/>
              </a:ext>
            </a:extLst>
          </p:cNvPr>
          <p:cNvSpPr txBox="1">
            <a:spLocks/>
          </p:cNvSpPr>
          <p:nvPr/>
        </p:nvSpPr>
        <p:spPr>
          <a:xfrm>
            <a:off x="945061" y="6440327"/>
            <a:ext cx="10551614" cy="44329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CAPOX: capecitabine, oxaliplatin; CPS: combined positive score; FOLFOX: folinic acid, fluorouracil, oxaliplatin; G/GEJ(C): gastric/gastro-oesophageal junction (cancer); HER2: human epidermal growth factor receptor 2; ICH: immunohistochemistry; PD-L1: Programmed Cell Death Ligand 1</a:t>
            </a:r>
          </a:p>
        </p:txBody>
      </p:sp>
      <p:sp>
        <p:nvSpPr>
          <p:cNvPr id="5" name="TextBox 4">
            <a:extLst>
              <a:ext uri="{FF2B5EF4-FFF2-40B4-BE49-F238E27FC236}">
                <a16:creationId xmlns:a16="http://schemas.microsoft.com/office/drawing/2014/main" id="{FC481030-E55A-1857-E2E8-5E264B5A57B4}"/>
              </a:ext>
            </a:extLst>
          </p:cNvPr>
          <p:cNvSpPr txBox="1"/>
          <p:nvPr/>
        </p:nvSpPr>
        <p:spPr>
          <a:xfrm>
            <a:off x="7830178" y="688"/>
            <a:ext cx="4361822" cy="830997"/>
          </a:xfrm>
          <a:prstGeom prst="rect">
            <a:avLst/>
          </a:prstGeom>
          <a:noFill/>
        </p:spPr>
        <p:txBody>
          <a:bodyPr wrap="square" rtlCol="0">
            <a:spAutoFit/>
          </a:bodyPr>
          <a:lstStyle/>
          <a:p>
            <a:pPr algn="ctr"/>
            <a:r>
              <a:rPr lang="en-GB" sz="1200" i="1" dirty="0">
                <a:latin typeface="Arial" panose="020B0604020202020204" pitchFamily="34" charset="0"/>
              </a:rPr>
              <a:t>*Claudin18.2 positivity (≥75% tumour cells have moderate-strong membranous CLDN18 IHC staining) by validated test); Companion diagnostic specific to zolbetuximab under development – expected approval once medicine is licensed</a:t>
            </a:r>
          </a:p>
        </p:txBody>
      </p:sp>
      <p:sp>
        <p:nvSpPr>
          <p:cNvPr id="8" name="Rectangle 7">
            <a:extLst>
              <a:ext uri="{FF2B5EF4-FFF2-40B4-BE49-F238E27FC236}">
                <a16:creationId xmlns:a16="http://schemas.microsoft.com/office/drawing/2014/main" id="{390FC634-AAD2-F6B5-815D-4A901269A986}"/>
              </a:ext>
            </a:extLst>
          </p:cNvPr>
          <p:cNvSpPr/>
          <p:nvPr/>
        </p:nvSpPr>
        <p:spPr>
          <a:xfrm>
            <a:off x="316523" y="5175261"/>
            <a:ext cx="11660494" cy="868341"/>
          </a:xfrm>
          <a:prstGeom prst="rect">
            <a:avLst/>
          </a:prstGeom>
          <a:solidFill>
            <a:schemeClr val="accent5">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Ins="36000" rtlCol="0" anchor="t"/>
          <a:lstStyle/>
          <a:p>
            <a:r>
              <a:rPr lang="en-GB" sz="1700" b="1" dirty="0">
                <a:solidFill>
                  <a:sysClr val="windowText" lastClr="000000"/>
                </a:solidFill>
                <a:latin typeface="Arial" panose="020B0604020202020204" pitchFamily="34" charset="0"/>
              </a:rPr>
              <a:t>Clinical expert: </a:t>
            </a:r>
            <a:r>
              <a:rPr lang="en-GB" sz="1700" dirty="0">
                <a:solidFill>
                  <a:schemeClr val="tx1"/>
                </a:solidFill>
                <a:latin typeface="Arial" panose="020B0604020202020204" pitchFamily="34" charset="0"/>
              </a:rPr>
              <a:t>CAPOX/FOLFOX chemotherapy usually used as backbone in first-line</a:t>
            </a:r>
          </a:p>
          <a:p>
            <a:pPr marL="285750" indent="-285750">
              <a:buFont typeface="Arial" panose="020B0604020202020204" pitchFamily="34" charset="0"/>
              <a:buChar char="•"/>
            </a:pPr>
            <a:r>
              <a:rPr lang="en-GB" sz="1700" dirty="0">
                <a:solidFill>
                  <a:schemeClr val="tx1"/>
                </a:solidFill>
                <a:latin typeface="Arial" panose="020B0604020202020204" pitchFamily="34" charset="0"/>
              </a:rPr>
              <a:t>Well-defined treatment pathway, adding immunotherapy to chemotherapy is standard for CPS&gt;5 – no evidence zolbetuximab is less effective in high CPS tumours, but people may feel greater benefit from immunotherapy</a:t>
            </a:r>
          </a:p>
        </p:txBody>
      </p:sp>
      <p:sp>
        <p:nvSpPr>
          <p:cNvPr id="22" name="TextBox 21">
            <a:extLst>
              <a:ext uri="{FF2B5EF4-FFF2-40B4-BE49-F238E27FC236}">
                <a16:creationId xmlns:a16="http://schemas.microsoft.com/office/drawing/2014/main" id="{59DA989E-120E-63E6-8E0A-FBAFD11453C8}"/>
              </a:ext>
            </a:extLst>
          </p:cNvPr>
          <p:cNvSpPr txBox="1"/>
          <p:nvPr/>
        </p:nvSpPr>
        <p:spPr>
          <a:xfrm>
            <a:off x="1503859" y="1180640"/>
            <a:ext cx="8084343" cy="353943"/>
          </a:xfrm>
          <a:prstGeom prst="rect">
            <a:avLst/>
          </a:prstGeom>
          <a:noFill/>
        </p:spPr>
        <p:txBody>
          <a:bodyPr wrap="square">
            <a:spAutoFit/>
          </a:bodyPr>
          <a:lstStyle/>
          <a:p>
            <a:pPr algn="ctr"/>
            <a:r>
              <a:rPr lang="en-GB" sz="1700" b="1" dirty="0"/>
              <a:t>HER2-negative, Claudin18.2-positive</a:t>
            </a:r>
            <a:endParaRPr lang="en-GB" sz="1700" dirty="0"/>
          </a:p>
        </p:txBody>
      </p:sp>
    </p:spTree>
    <p:extLst>
      <p:ext uri="{BB962C8B-B14F-4D97-AF65-F5344CB8AC3E}">
        <p14:creationId xmlns:p14="http://schemas.microsoft.com/office/powerpoint/2010/main" val="2175840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AB92F7-556C-2C33-1A32-C7D5A738931F}"/>
              </a:ext>
            </a:extLst>
          </p:cNvPr>
          <p:cNvSpPr>
            <a:spLocks noGrp="1"/>
          </p:cNvSpPr>
          <p:nvPr>
            <p:ph type="title"/>
          </p:nvPr>
        </p:nvSpPr>
        <p:spPr/>
        <p:txBody>
          <a:bodyPr/>
          <a:lstStyle/>
          <a:p>
            <a:r>
              <a:rPr lang="en-GB" dirty="0"/>
              <a:t>Technology (VYLOY, Astellas)</a:t>
            </a:r>
          </a:p>
        </p:txBody>
      </p:sp>
      <p:graphicFrame>
        <p:nvGraphicFramePr>
          <p:cNvPr id="3" name="Table 3" descr="Details of treatment, including marketing authorisation, mechanism of action, administration and price">
            <a:extLst>
              <a:ext uri="{FF2B5EF4-FFF2-40B4-BE49-F238E27FC236}">
                <a16:creationId xmlns:a16="http://schemas.microsoft.com/office/drawing/2014/main" id="{5D2D4C97-4C53-47C8-9E4D-69E7EB51A419}"/>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981825252"/>
              </p:ext>
            </p:extLst>
          </p:nvPr>
        </p:nvGraphicFramePr>
        <p:xfrm>
          <a:off x="343231" y="1048920"/>
          <a:ext cx="11497769" cy="5306160"/>
        </p:xfrm>
        <a:graphic>
          <a:graphicData uri="http://schemas.openxmlformats.org/drawingml/2006/table">
            <a:tbl>
              <a:tblPr firstCol="1" bandRow="1">
                <a:tableStyleId>{5C22544A-7EE6-4342-B048-85BDC9FD1C3A}</a:tableStyleId>
              </a:tblPr>
              <a:tblGrid>
                <a:gridCol w="1832774">
                  <a:extLst>
                    <a:ext uri="{9D8B030D-6E8A-4147-A177-3AD203B41FA5}">
                      <a16:colId xmlns:a16="http://schemas.microsoft.com/office/drawing/2014/main" val="748657784"/>
                    </a:ext>
                  </a:extLst>
                </a:gridCol>
                <a:gridCol w="9664995">
                  <a:extLst>
                    <a:ext uri="{9D8B030D-6E8A-4147-A177-3AD203B41FA5}">
                      <a16:colId xmlns:a16="http://schemas.microsoft.com/office/drawing/2014/main" val="3173266189"/>
                    </a:ext>
                  </a:extLst>
                </a:gridCol>
              </a:tblGrid>
              <a:tr h="915556">
                <a:tc>
                  <a:txBody>
                    <a:bodyPr/>
                    <a:lstStyle/>
                    <a:p>
                      <a:r>
                        <a:rPr lang="en-GB" dirty="0">
                          <a:solidFill>
                            <a:schemeClr val="bg1"/>
                          </a:solidFill>
                          <a:latin typeface="Arial" panose="020B0604020202020204" pitchFamily="34" charset="0"/>
                        </a:rPr>
                        <a:t>Anticipated marketing authorisation</a:t>
                      </a:r>
                    </a:p>
                  </a:txBody>
                  <a:tcPr/>
                </a:tc>
                <a:tc>
                  <a:txBody>
                    <a:bodyPr/>
                    <a:lstStyle/>
                    <a:p>
                      <a:pPr marL="285750" indent="-285750">
                        <a:buFont typeface="Arial" panose="020B0604020202020204" pitchFamily="34" charset="0"/>
                        <a:buChar char="•"/>
                      </a:pPr>
                      <a:r>
                        <a:rPr lang="en-GB" dirty="0">
                          <a:latin typeface="Arial" panose="020B0604020202020204" pitchFamily="34" charset="0"/>
                        </a:rPr>
                        <a:t>Zolbetuximab in combination with fluoropyrimidine- and platinum-containing chemotherapy for ‘first-line treatment of adult patients with locally advanced unresectable or metastatic HER2-negative G/GEJ adenocarcinoma whose tumours are claudin 18.2 positive’</a:t>
                      </a:r>
                    </a:p>
                    <a:p>
                      <a:pPr marL="285750" indent="-285750">
                        <a:buFont typeface="Arial" panose="020B0604020202020204" pitchFamily="34" charset="0"/>
                        <a:buChar char="•"/>
                      </a:pPr>
                      <a:r>
                        <a:rPr lang="en-GB" dirty="0">
                          <a:latin typeface="Arial" panose="020B0604020202020204" pitchFamily="34" charset="0"/>
                        </a:rPr>
                        <a:t>MHRA national (150-day) route – expected date </a:t>
                      </a:r>
                      <a:r>
                        <a:rPr lang="en-GB" u="sng" dirty="0">
                          <a:highlight>
                            <a:srgbClr val="000000"/>
                          </a:highlight>
                          <a:latin typeface="Arial" panose="020B0604020202020204" pitchFamily="34" charset="0"/>
                        </a:rPr>
                        <a:t>XXXXXX</a:t>
                      </a:r>
                    </a:p>
                  </a:txBody>
                  <a:tcPr/>
                </a:tc>
                <a:extLst>
                  <a:ext uri="{0D108BD9-81ED-4DB2-BD59-A6C34878D82A}">
                    <a16:rowId xmlns:a16="http://schemas.microsoft.com/office/drawing/2014/main" val="3751016788"/>
                  </a:ext>
                </a:extLst>
              </a:tr>
              <a:tr h="1191360">
                <a:tc>
                  <a:txBody>
                    <a:bodyPr/>
                    <a:lstStyle/>
                    <a:p>
                      <a:r>
                        <a:rPr lang="en-GB" dirty="0">
                          <a:solidFill>
                            <a:schemeClr val="bg1"/>
                          </a:solidFill>
                          <a:latin typeface="Arial" panose="020B0604020202020204" pitchFamily="34" charset="0"/>
                        </a:rPr>
                        <a:t>Mechanism of action</a:t>
                      </a:r>
                    </a:p>
                  </a:txBody>
                  <a:tcPr/>
                </a:tc>
                <a:tc>
                  <a:txBody>
                    <a:bodyPr/>
                    <a:lstStyle/>
                    <a:p>
                      <a:pPr marL="285750" indent="-285750">
                        <a:buFont typeface="Arial" panose="020B0604020202020204" pitchFamily="34" charset="0"/>
                        <a:buChar char="•"/>
                      </a:pPr>
                      <a:r>
                        <a:rPr lang="en-GB" dirty="0">
                          <a:latin typeface="Arial" panose="020B0604020202020204" pitchFamily="34" charset="0"/>
                        </a:rPr>
                        <a:t>Genetically engineered chimeric monoclonal antibody directed against tight junction molecule CLDN18.2</a:t>
                      </a:r>
                    </a:p>
                    <a:p>
                      <a:pPr marL="285750" indent="-285750">
                        <a:buFont typeface="Arial" panose="020B0604020202020204" pitchFamily="34" charset="0"/>
                        <a:buChar char="•"/>
                      </a:pPr>
                      <a:r>
                        <a:rPr lang="en-GB" dirty="0">
                          <a:latin typeface="Arial" panose="020B0604020202020204" pitchFamily="34" charset="0"/>
                        </a:rPr>
                        <a:t>Non-clinical data suggest zolbetuximab selectively binds to cell lines transfected or endogenously expressing CLDN18.2 and depletes CLDN18.2 positive cells</a:t>
                      </a:r>
                    </a:p>
                  </a:txBody>
                  <a:tcPr/>
                </a:tc>
                <a:extLst>
                  <a:ext uri="{0D108BD9-81ED-4DB2-BD59-A6C34878D82A}">
                    <a16:rowId xmlns:a16="http://schemas.microsoft.com/office/drawing/2014/main" val="984656975"/>
                  </a:ext>
                </a:extLst>
              </a:tr>
              <a:tr h="788602">
                <a:tc>
                  <a:txBody>
                    <a:bodyPr/>
                    <a:lstStyle/>
                    <a:p>
                      <a:r>
                        <a:rPr lang="en-GB" dirty="0">
                          <a:solidFill>
                            <a:schemeClr val="bg1"/>
                          </a:solidFill>
                          <a:latin typeface="Arial" panose="020B0604020202020204" pitchFamily="34" charset="0"/>
                        </a:rPr>
                        <a:t>Administration</a:t>
                      </a:r>
                    </a:p>
                  </a:txBody>
                  <a:tcPr/>
                </a:tc>
                <a:tc>
                  <a:txBody>
                    <a:bodyPr/>
                    <a:lstStyle/>
                    <a:p>
                      <a:r>
                        <a:rPr lang="en-GB" dirty="0">
                          <a:latin typeface="Arial" panose="020B0604020202020204" pitchFamily="34" charset="0"/>
                        </a:rPr>
                        <a:t>Intravenous infusion over minimum 2 hours:</a:t>
                      </a:r>
                    </a:p>
                    <a:p>
                      <a:pPr marL="285750" indent="-285750">
                        <a:buFont typeface="Arial" panose="020B0604020202020204" pitchFamily="34" charset="0"/>
                        <a:buChar char="•"/>
                      </a:pPr>
                      <a:r>
                        <a:rPr lang="en-GB" dirty="0">
                          <a:latin typeface="Arial" panose="020B0604020202020204" pitchFamily="34" charset="0"/>
                        </a:rPr>
                        <a:t>Single loading dose: 800 mg/m</a:t>
                      </a:r>
                      <a:r>
                        <a:rPr lang="en-GB" baseline="30000" dirty="0">
                          <a:latin typeface="Arial" panose="020B0604020202020204" pitchFamily="34" charset="0"/>
                        </a:rPr>
                        <a:t>2</a:t>
                      </a:r>
                      <a:r>
                        <a:rPr lang="en-GB" dirty="0">
                          <a:latin typeface="Arial" panose="020B0604020202020204" pitchFamily="34" charset="0"/>
                        </a:rPr>
                        <a:t> on cycle 1, day 1</a:t>
                      </a:r>
                    </a:p>
                    <a:p>
                      <a:pPr marL="285750" indent="-285750">
                        <a:buFont typeface="Arial" panose="020B0604020202020204" pitchFamily="34" charset="0"/>
                        <a:buChar char="•"/>
                      </a:pPr>
                      <a:r>
                        <a:rPr lang="en-GB" dirty="0">
                          <a:latin typeface="Arial" panose="020B0604020202020204" pitchFamily="34" charset="0"/>
                        </a:rPr>
                        <a:t>Maintenance dose: 600 mg/m</a:t>
                      </a:r>
                      <a:r>
                        <a:rPr lang="en-GB" baseline="30000" dirty="0">
                          <a:latin typeface="Arial" panose="020B0604020202020204" pitchFamily="34" charset="0"/>
                        </a:rPr>
                        <a:t>2</a:t>
                      </a:r>
                      <a:r>
                        <a:rPr lang="en-GB" dirty="0">
                          <a:latin typeface="Arial" panose="020B0604020202020204" pitchFamily="34" charset="0"/>
                        </a:rPr>
                        <a:t> every 21 days or 400 mg/m</a:t>
                      </a:r>
                      <a:r>
                        <a:rPr lang="en-GB" baseline="30000" dirty="0">
                          <a:latin typeface="Arial" panose="020B0604020202020204" pitchFamily="34" charset="0"/>
                        </a:rPr>
                        <a:t>2</a:t>
                      </a:r>
                      <a:r>
                        <a:rPr lang="en-GB" dirty="0">
                          <a:latin typeface="Arial" panose="020B0604020202020204" pitchFamily="34" charset="0"/>
                        </a:rPr>
                        <a:t> every 14 days; until disease progression or unacceptable toxicity</a:t>
                      </a:r>
                    </a:p>
                  </a:txBody>
                  <a:tcPr/>
                </a:tc>
                <a:extLst>
                  <a:ext uri="{0D108BD9-81ED-4DB2-BD59-A6C34878D82A}">
                    <a16:rowId xmlns:a16="http://schemas.microsoft.com/office/drawing/2014/main" val="2152176351"/>
                  </a:ext>
                </a:extLst>
              </a:tr>
              <a:tr h="1191360">
                <a:tc>
                  <a:txBody>
                    <a:bodyPr/>
                    <a:lstStyle/>
                    <a:p>
                      <a:r>
                        <a:rPr lang="en-GB" dirty="0">
                          <a:solidFill>
                            <a:schemeClr val="bg1"/>
                          </a:solidFill>
                          <a:latin typeface="Arial" panose="020B0604020202020204" pitchFamily="34" charset="0"/>
                        </a:rPr>
                        <a:t>Price</a:t>
                      </a:r>
                    </a:p>
                  </a:txBody>
                  <a:tcPr/>
                </a:tc>
                <a:tc>
                  <a:txBody>
                    <a:bodyPr/>
                    <a:lstStyle/>
                    <a:p>
                      <a:pPr marL="285750" indent="-285750">
                        <a:buFont typeface="Arial" panose="020B0604020202020204" pitchFamily="34" charset="0"/>
                        <a:buChar char="•"/>
                      </a:pPr>
                      <a:r>
                        <a:rPr lang="en-GB" dirty="0">
                          <a:latin typeface="Arial" panose="020B0604020202020204" pitchFamily="34" charset="0"/>
                        </a:rPr>
                        <a:t>Proposed list price: £410 per 100 mg vial</a:t>
                      </a:r>
                    </a:p>
                    <a:p>
                      <a:pPr marL="285750" indent="-285750">
                        <a:buFont typeface="Arial" panose="020B0604020202020204" pitchFamily="34" charset="0"/>
                        <a:buChar char="•"/>
                      </a:pPr>
                      <a:r>
                        <a:rPr lang="en-GB" dirty="0">
                          <a:latin typeface="Arial" panose="020B0604020202020204" pitchFamily="34" charset="0"/>
                        </a:rPr>
                        <a:t>Modelled cost of 21-day treatment cycle with mean body surface area 1.70 m</a:t>
                      </a:r>
                      <a:r>
                        <a:rPr lang="en-GB" baseline="30000" dirty="0">
                          <a:latin typeface="Arial" panose="020B0604020202020204" pitchFamily="34" charset="0"/>
                        </a:rPr>
                        <a:t>2</a:t>
                      </a:r>
                      <a:r>
                        <a:rPr lang="en-GB" dirty="0">
                          <a:latin typeface="Arial" panose="020B0604020202020204" pitchFamily="34" charset="0"/>
                        </a:rPr>
                        <a:t>: £5,576 (loading dose) and £4,182 (maintenance dose), assuming no dose reductions</a:t>
                      </a:r>
                    </a:p>
                    <a:p>
                      <a:pPr marL="285750" indent="-285750">
                        <a:buFont typeface="Arial" panose="020B0604020202020204" pitchFamily="34" charset="0"/>
                        <a:buChar char="•"/>
                      </a:pPr>
                      <a:r>
                        <a:rPr lang="en-GB" dirty="0">
                          <a:latin typeface="Arial" panose="020B0604020202020204" pitchFamily="34" charset="0"/>
                        </a:rPr>
                        <a:t>Annual cost: </a:t>
                      </a:r>
                      <a:r>
                        <a:rPr lang="en-GB" u="none" dirty="0">
                          <a:latin typeface="Arial" panose="020B0604020202020204" pitchFamily="34" charset="0"/>
                        </a:rPr>
                        <a:t>~£75,000 first year; ~£72,000 second year assuming no dose reductions or discontinuations</a:t>
                      </a:r>
                    </a:p>
                    <a:p>
                      <a:pPr marL="285750" indent="-285750">
                        <a:buFont typeface="Arial" panose="020B0604020202020204" pitchFamily="34" charset="0"/>
                        <a:buChar char="•"/>
                      </a:pPr>
                      <a:r>
                        <a:rPr lang="en-GB" dirty="0">
                          <a:latin typeface="Arial" panose="020B0604020202020204" pitchFamily="34" charset="0"/>
                        </a:rPr>
                        <a:t>Patient access scheme is applicable</a:t>
                      </a:r>
                      <a:endParaRPr lang="en-GB" b="1" dirty="0">
                        <a:latin typeface="Arial" panose="020B0604020202020204" pitchFamily="34" charset="0"/>
                      </a:endParaRPr>
                    </a:p>
                  </a:txBody>
                  <a:tcPr/>
                </a:tc>
                <a:extLst>
                  <a:ext uri="{0D108BD9-81ED-4DB2-BD59-A6C34878D82A}">
                    <a16:rowId xmlns:a16="http://schemas.microsoft.com/office/drawing/2014/main" val="3201822029"/>
                  </a:ext>
                </a:extLst>
              </a:tr>
            </a:tbl>
          </a:graphicData>
        </a:graphic>
      </p:graphicFrame>
      <p:sp>
        <p:nvSpPr>
          <p:cNvPr id="2" name="Text Placeholder 4">
            <a:extLst>
              <a:ext uri="{FF2B5EF4-FFF2-40B4-BE49-F238E27FC236}">
                <a16:creationId xmlns:a16="http://schemas.microsoft.com/office/drawing/2014/main" id="{08CFAE5D-9CB9-A213-4292-632C3CB4C113}"/>
              </a:ext>
            </a:extLst>
          </p:cNvPr>
          <p:cNvSpPr txBox="1">
            <a:spLocks/>
          </p:cNvSpPr>
          <p:nvPr/>
        </p:nvSpPr>
        <p:spPr>
          <a:xfrm>
            <a:off x="1006643" y="6564970"/>
            <a:ext cx="10463818" cy="260678"/>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CLDN18.2: Claudin 18.2; G: gastric; GEJ(C): gastro-oesophageal junction (cancer); HER2: human epidermal growth factor receptor 2</a:t>
            </a:r>
          </a:p>
        </p:txBody>
      </p:sp>
      <p:sp>
        <p:nvSpPr>
          <p:cNvPr id="5" name="Rectangle 4" descr="Marker showing slides are confidential ">
            <a:extLst>
              <a:ext uri="{FF2B5EF4-FFF2-40B4-BE49-F238E27FC236}">
                <a16:creationId xmlns:a16="http://schemas.microsoft.com/office/drawing/2014/main" id="{CD061BDE-D3C2-D5DE-6E26-D86F6049C0BD}"/>
              </a:ext>
              <a:ext uri="{C183D7F6-B498-43B3-948B-1728B52AA6E4}">
                <adec:decorative xmlns:adec="http://schemas.microsoft.com/office/drawing/2017/decorative" val="0"/>
              </a:ext>
            </a:extLst>
          </p:cNvPr>
          <p:cNvSpPr/>
          <p:nvPr/>
        </p:nvSpPr>
        <p:spPr>
          <a:xfrm>
            <a:off x="5334000" y="0"/>
            <a:ext cx="1524000" cy="228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369276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DC34036-A7A6-E00B-516C-A07E5F9B7441}"/>
              </a:ext>
            </a:extLst>
          </p:cNvPr>
          <p:cNvSpPr>
            <a:spLocks noGrp="1"/>
          </p:cNvSpPr>
          <p:nvPr>
            <p:ph type="title"/>
          </p:nvPr>
        </p:nvSpPr>
        <p:spPr/>
        <p:txBody>
          <a:bodyPr/>
          <a:lstStyle/>
          <a:p>
            <a:r>
              <a:rPr lang="en-GB" dirty="0"/>
              <a:t>Key issues</a:t>
            </a:r>
          </a:p>
        </p:txBody>
      </p:sp>
      <p:graphicFrame>
        <p:nvGraphicFramePr>
          <p:cNvPr id="6" name="Table 6" descr="Key issues for discussion, including clinical and cost effectiveness">
            <a:extLst>
              <a:ext uri="{FF2B5EF4-FFF2-40B4-BE49-F238E27FC236}">
                <a16:creationId xmlns:a16="http://schemas.microsoft.com/office/drawing/2014/main" id="{A94190EE-F4C3-48A7-918D-4A104E53CFA4}"/>
              </a:ext>
            </a:extLst>
          </p:cNvPr>
          <p:cNvGraphicFramePr>
            <a:graphicFrameLocks noGrp="1"/>
          </p:cNvGraphicFramePr>
          <p:nvPr>
            <p:extLst>
              <p:ext uri="{D42A27DB-BD31-4B8C-83A1-F6EECF244321}">
                <p14:modId xmlns:p14="http://schemas.microsoft.com/office/powerpoint/2010/main" val="1602677950"/>
              </p:ext>
            </p:extLst>
          </p:nvPr>
        </p:nvGraphicFramePr>
        <p:xfrm>
          <a:off x="518048" y="856341"/>
          <a:ext cx="11148135" cy="4886960"/>
        </p:xfrm>
        <a:graphic>
          <a:graphicData uri="http://schemas.openxmlformats.org/drawingml/2006/table">
            <a:tbl>
              <a:tblPr firstRow="1" bandRow="1">
                <a:tableStyleId>{5C22544A-7EE6-4342-B048-85BDC9FD1C3A}</a:tableStyleId>
              </a:tblPr>
              <a:tblGrid>
                <a:gridCol w="9778477">
                  <a:extLst>
                    <a:ext uri="{9D8B030D-6E8A-4147-A177-3AD203B41FA5}">
                      <a16:colId xmlns:a16="http://schemas.microsoft.com/office/drawing/2014/main" val="3322847139"/>
                    </a:ext>
                  </a:extLst>
                </a:gridCol>
                <a:gridCol w="1369658">
                  <a:extLst>
                    <a:ext uri="{9D8B030D-6E8A-4147-A177-3AD203B41FA5}">
                      <a16:colId xmlns:a16="http://schemas.microsoft.com/office/drawing/2014/main" val="1001237316"/>
                    </a:ext>
                  </a:extLst>
                </a:gridCol>
              </a:tblGrid>
              <a:tr h="370840">
                <a:tc>
                  <a:txBody>
                    <a:bodyPr/>
                    <a:lstStyle/>
                    <a:p>
                      <a:r>
                        <a:rPr lang="en-GB" dirty="0">
                          <a:latin typeface="Arial" panose="020B0604020202020204" pitchFamily="34" charset="0"/>
                        </a:rPr>
                        <a:t>Key issue</a:t>
                      </a:r>
                    </a:p>
                  </a:txBody>
                  <a:tcPr/>
                </a:tc>
                <a:tc>
                  <a:txBody>
                    <a:bodyPr/>
                    <a:lstStyle/>
                    <a:p>
                      <a:pPr algn="ctr"/>
                      <a:r>
                        <a:rPr lang="en-GB" dirty="0">
                          <a:latin typeface="Arial" panose="020B0604020202020204" pitchFamily="34" charset="0"/>
                        </a:rPr>
                        <a:t>Slide</a:t>
                      </a:r>
                    </a:p>
                  </a:txBody>
                  <a:tcPr/>
                </a:tc>
                <a:extLst>
                  <a:ext uri="{0D108BD9-81ED-4DB2-BD59-A6C34878D82A}">
                    <a16:rowId xmlns:a16="http://schemas.microsoft.com/office/drawing/2014/main" val="2647452487"/>
                  </a:ext>
                </a:extLst>
              </a:tr>
              <a:tr h="370840">
                <a:tc>
                  <a:txBody>
                    <a:bodyPr/>
                    <a:lstStyle/>
                    <a:p>
                      <a:pPr marL="342900" indent="-342900">
                        <a:buFont typeface="+mj-lt"/>
                        <a:buAutoNum type="arabicPeriod"/>
                      </a:pPr>
                      <a:r>
                        <a:rPr lang="en-GB" dirty="0">
                          <a:latin typeface="Arial" panose="020B0604020202020204" pitchFamily="34" charset="0"/>
                        </a:rPr>
                        <a:t>Lack of evidence on pembrolizumab + chemotherapy comparator for people with PD-L1 CPS ≥10</a:t>
                      </a:r>
                    </a:p>
                  </a:txBody>
                  <a:tcPr anchor="ctr"/>
                </a:tc>
                <a:tc>
                  <a:txBody>
                    <a:bodyPr/>
                    <a:lstStyle/>
                    <a:p>
                      <a:pPr algn="ctr"/>
                      <a:r>
                        <a:rPr lang="en-GB" dirty="0">
                          <a:latin typeface="Arial" panose="020B0604020202020204" pitchFamily="34" charset="0"/>
                          <a:hlinkClick r:id="rId3" action="ppaction://hlinksldjump"/>
                        </a:rPr>
                        <a:t>14</a:t>
                      </a:r>
                      <a:endParaRPr lang="en-GB" dirty="0">
                        <a:latin typeface="Arial" panose="020B0604020202020204" pitchFamily="34" charset="0"/>
                      </a:endParaRPr>
                    </a:p>
                  </a:txBody>
                  <a:tcPr anchor="ctr"/>
                </a:tc>
                <a:extLst>
                  <a:ext uri="{0D108BD9-81ED-4DB2-BD59-A6C34878D82A}">
                    <a16:rowId xmlns:a16="http://schemas.microsoft.com/office/drawing/2014/main" val="4286048228"/>
                  </a:ext>
                </a:extLst>
              </a:tr>
              <a:tr h="370840">
                <a:tc>
                  <a:txBody>
                    <a:bodyPr/>
                    <a:lstStyle/>
                    <a:p>
                      <a:pPr marL="342900" indent="-342900">
                        <a:buFont typeface="+mj-lt"/>
                        <a:buAutoNum type="arabicPeriod" startAt="2"/>
                      </a:pPr>
                      <a:r>
                        <a:rPr lang="en-GB" dirty="0">
                          <a:latin typeface="Arial" panose="020B0604020202020204" pitchFamily="34" charset="0"/>
                        </a:rPr>
                        <a:t>Limited comparability of baseline characteristics (PD-L1 CPS status) between trials in ITC</a:t>
                      </a:r>
                    </a:p>
                  </a:txBody>
                  <a:tcPr anchor="ctr"/>
                </a:tc>
                <a:tc>
                  <a:txBody>
                    <a:bodyPr/>
                    <a:lstStyle/>
                    <a:p>
                      <a:pPr algn="ctr"/>
                      <a:r>
                        <a:rPr lang="en-GB" dirty="0">
                          <a:latin typeface="Arial" panose="020B0604020202020204" pitchFamily="34" charset="0"/>
                          <a:hlinkClick r:id="rId4" action="ppaction://hlinksldjump"/>
                        </a:rPr>
                        <a:t>17</a:t>
                      </a:r>
                      <a:endParaRPr lang="en-GB" dirty="0">
                        <a:latin typeface="Arial" panose="020B0604020202020204" pitchFamily="34" charset="0"/>
                      </a:endParaRPr>
                    </a:p>
                  </a:txBody>
                  <a:tcPr anchor="ctr"/>
                </a:tc>
                <a:extLst>
                  <a:ext uri="{0D108BD9-81ED-4DB2-BD59-A6C34878D82A}">
                    <a16:rowId xmlns:a16="http://schemas.microsoft.com/office/drawing/2014/main" val="4079267917"/>
                  </a:ext>
                </a:extLst>
              </a:tr>
              <a:tr h="370840">
                <a:tc>
                  <a:txBody>
                    <a:bodyPr/>
                    <a:lstStyle/>
                    <a:p>
                      <a:pPr marL="342900" indent="-342900">
                        <a:buFont typeface="+mj-lt"/>
                        <a:buAutoNum type="arabicPeriod" startAt="3"/>
                      </a:pPr>
                      <a:r>
                        <a:rPr lang="en-GB" dirty="0">
                          <a:latin typeface="Arial" panose="020B0604020202020204" pitchFamily="34" charset="0"/>
                        </a:rPr>
                        <a:t>Lack of sufficient evidence to support assumption of exchangeability for ITC analysis</a:t>
                      </a:r>
                    </a:p>
                  </a:txBody>
                  <a:tcPr anchor="ctr"/>
                </a:tc>
                <a:tc>
                  <a:txBody>
                    <a:bodyPr/>
                    <a:lstStyle/>
                    <a:p>
                      <a:pPr algn="ctr"/>
                      <a:r>
                        <a:rPr lang="en-GB" dirty="0">
                          <a:latin typeface="Arial" panose="020B0604020202020204" pitchFamily="34" charset="0"/>
                          <a:hlinkClick r:id="rId4" action="ppaction://hlinksldjump"/>
                        </a:rPr>
                        <a:t>17</a:t>
                      </a:r>
                      <a:endParaRPr lang="en-GB" dirty="0">
                        <a:latin typeface="Arial" panose="020B0604020202020204" pitchFamily="34" charset="0"/>
                      </a:endParaRPr>
                    </a:p>
                  </a:txBody>
                  <a:tcPr anchor="ctr"/>
                </a:tc>
                <a:extLst>
                  <a:ext uri="{0D108BD9-81ED-4DB2-BD59-A6C34878D82A}">
                    <a16:rowId xmlns:a16="http://schemas.microsoft.com/office/drawing/2014/main" val="710463053"/>
                  </a:ext>
                </a:extLst>
              </a:tr>
              <a:tr h="370840">
                <a:tc>
                  <a:txBody>
                    <a:bodyPr/>
                    <a:lstStyle/>
                    <a:p>
                      <a:pPr marL="342900" indent="-342900">
                        <a:buFont typeface="+mj-lt"/>
                        <a:buAutoNum type="arabicPeriod" startAt="4"/>
                      </a:pPr>
                      <a:r>
                        <a:rPr lang="en-GB" dirty="0">
                          <a:latin typeface="Arial" panose="020B0604020202020204" pitchFamily="34" charset="0"/>
                        </a:rPr>
                        <a:t>Relevant comparators in different sub-populations</a:t>
                      </a:r>
                    </a:p>
                  </a:txBody>
                  <a:tcPr anchor="ctr"/>
                </a:tc>
                <a:tc>
                  <a:txBody>
                    <a:bodyPr/>
                    <a:lstStyle/>
                    <a:p>
                      <a:pPr algn="ctr"/>
                      <a:r>
                        <a:rPr lang="en-GB" dirty="0">
                          <a:latin typeface="Arial" panose="020B0604020202020204" pitchFamily="34" charset="0"/>
                          <a:hlinkClick r:id="rId5" action="ppaction://hlinksldjump"/>
                        </a:rPr>
                        <a:t>19</a:t>
                      </a:r>
                      <a:endParaRPr lang="en-GB" dirty="0">
                        <a:latin typeface="Arial" panose="020B0604020202020204" pitchFamily="34" charset="0"/>
                      </a:endParaRPr>
                    </a:p>
                  </a:txBody>
                  <a:tcPr anchor="ctr"/>
                </a:tc>
                <a:extLst>
                  <a:ext uri="{0D108BD9-81ED-4DB2-BD59-A6C34878D82A}">
                    <a16:rowId xmlns:a16="http://schemas.microsoft.com/office/drawing/2014/main" val="1907513868"/>
                  </a:ext>
                </a:extLst>
              </a:tr>
              <a:tr h="271501">
                <a:tc>
                  <a:txBody>
                    <a:bodyPr/>
                    <a:lstStyle/>
                    <a:p>
                      <a:pPr marL="342900" indent="-342900">
                        <a:buFont typeface="+mj-lt"/>
                        <a:buAutoNum type="arabicPeriod" startAt="5"/>
                      </a:pPr>
                      <a:r>
                        <a:rPr lang="en-GB" dirty="0">
                          <a:latin typeface="Arial" panose="020B0604020202020204" pitchFamily="34" charset="0"/>
                        </a:rPr>
                        <a:t>Uncertainty in appropriateness of including CheckMate 649 trial to estimate chemotherapy outcomes</a:t>
                      </a:r>
                    </a:p>
                  </a:txBody>
                  <a:tcPr anchor="ctr"/>
                </a:tc>
                <a:tc>
                  <a:txBody>
                    <a:bodyPr/>
                    <a:lstStyle/>
                    <a:p>
                      <a:pPr algn="ctr"/>
                      <a:r>
                        <a:rPr lang="en-GB" dirty="0">
                          <a:latin typeface="Arial" panose="020B0604020202020204" pitchFamily="34" charset="0"/>
                          <a:hlinkClick r:id="rId6" action="ppaction://hlinksldjump"/>
                        </a:rPr>
                        <a:t>21</a:t>
                      </a:r>
                      <a:r>
                        <a:rPr lang="en-GB" dirty="0">
                          <a:latin typeface="Arial" panose="020B0604020202020204" pitchFamily="34" charset="0"/>
                        </a:rPr>
                        <a:t>-</a:t>
                      </a:r>
                      <a:r>
                        <a:rPr lang="en-GB" dirty="0">
                          <a:latin typeface="Arial" panose="020B0604020202020204" pitchFamily="34" charset="0"/>
                          <a:hlinkClick r:id="rId7" action="ppaction://hlinksldjump"/>
                        </a:rPr>
                        <a:t>22</a:t>
                      </a:r>
                      <a:endParaRPr lang="en-GB" dirty="0">
                        <a:latin typeface="Arial" panose="020B0604020202020204" pitchFamily="34" charset="0"/>
                      </a:endParaRPr>
                    </a:p>
                  </a:txBody>
                  <a:tcPr anchor="ctr"/>
                </a:tc>
                <a:extLst>
                  <a:ext uri="{0D108BD9-81ED-4DB2-BD59-A6C34878D82A}">
                    <a16:rowId xmlns:a16="http://schemas.microsoft.com/office/drawing/2014/main" val="3252160011"/>
                  </a:ext>
                </a:extLst>
              </a:tr>
              <a:tr h="370840">
                <a:tc>
                  <a:txBody>
                    <a:bodyPr/>
                    <a:lstStyle/>
                    <a:p>
                      <a:pPr marL="342900" indent="-342900">
                        <a:buFont typeface="+mj-lt"/>
                        <a:buAutoNum type="arabicPeriod" startAt="6"/>
                      </a:pPr>
                      <a:r>
                        <a:rPr lang="en-GB" dirty="0">
                          <a:latin typeface="Arial" panose="020B0604020202020204" pitchFamily="34" charset="0"/>
                        </a:rPr>
                        <a:t>Appropriateness of assuming equal treatment effectiveness for zolbetuximab + chemotherapy and nivolumab + chemotherapy</a:t>
                      </a:r>
                    </a:p>
                  </a:txBody>
                  <a:tcPr anchor="ctr"/>
                </a:tc>
                <a:tc>
                  <a:txBody>
                    <a:bodyPr/>
                    <a:lstStyle/>
                    <a:p>
                      <a:pPr algn="ctr"/>
                      <a:r>
                        <a:rPr lang="en-GB" dirty="0">
                          <a:latin typeface="Arial" panose="020B0604020202020204" pitchFamily="34" charset="0"/>
                          <a:hlinkClick r:id="rId3" action="ppaction://hlinksldjump"/>
                        </a:rPr>
                        <a:t>14</a:t>
                      </a:r>
                      <a:r>
                        <a:rPr lang="en-GB" dirty="0">
                          <a:latin typeface="Arial" panose="020B0604020202020204" pitchFamily="34" charset="0"/>
                        </a:rPr>
                        <a:t> and </a:t>
                      </a:r>
                      <a:r>
                        <a:rPr lang="en-GB" dirty="0">
                          <a:latin typeface="Arial" panose="020B0604020202020204" pitchFamily="34" charset="0"/>
                          <a:hlinkClick r:id="rId8" action="ppaction://hlinksldjump"/>
                        </a:rPr>
                        <a:t>39</a:t>
                      </a:r>
                      <a:endParaRPr lang="en-GB" dirty="0">
                        <a:latin typeface="Arial" panose="020B0604020202020204" pitchFamily="34" charset="0"/>
                      </a:endParaRPr>
                    </a:p>
                  </a:txBody>
                  <a:tcPr anchor="ctr"/>
                </a:tc>
                <a:extLst>
                  <a:ext uri="{0D108BD9-81ED-4DB2-BD59-A6C34878D82A}">
                    <a16:rowId xmlns:a16="http://schemas.microsoft.com/office/drawing/2014/main" val="3993071413"/>
                  </a:ext>
                </a:extLst>
              </a:tr>
              <a:tr h="370840">
                <a:tc>
                  <a:txBody>
                    <a:bodyPr/>
                    <a:lstStyle/>
                    <a:p>
                      <a:pPr marL="342900" indent="-342900">
                        <a:buFont typeface="+mj-lt"/>
                        <a:buAutoNum type="arabicPeriod" startAt="7"/>
                      </a:pPr>
                      <a:r>
                        <a:rPr lang="en-GB" dirty="0">
                          <a:latin typeface="Arial" panose="020B0604020202020204" pitchFamily="34" charset="0"/>
                        </a:rPr>
                        <a:t>Extrapolation curves to estimate treatment effectiveness in PD-L1 CPS populations</a:t>
                      </a:r>
                    </a:p>
                  </a:txBody>
                  <a:tcPr anchor="ctr"/>
                </a:tc>
                <a:tc>
                  <a:txBody>
                    <a:bodyPr/>
                    <a:lstStyle/>
                    <a:p>
                      <a:pPr algn="ctr"/>
                      <a:r>
                        <a:rPr lang="en-GB" dirty="0">
                          <a:latin typeface="Arial" panose="020B0604020202020204" pitchFamily="34" charset="0"/>
                          <a:hlinkClick r:id="rId9" action="ppaction://hlinksldjump"/>
                        </a:rPr>
                        <a:t>22</a:t>
                      </a:r>
                      <a:endParaRPr lang="en-GB" dirty="0">
                        <a:latin typeface="Arial" panose="020B0604020202020204" pitchFamily="34" charset="0"/>
                      </a:endParaRPr>
                    </a:p>
                  </a:txBody>
                  <a:tcPr anchor="ctr"/>
                </a:tc>
                <a:extLst>
                  <a:ext uri="{0D108BD9-81ED-4DB2-BD59-A6C34878D82A}">
                    <a16:rowId xmlns:a16="http://schemas.microsoft.com/office/drawing/2014/main" val="586058316"/>
                  </a:ext>
                </a:extLst>
              </a:tr>
              <a:tr h="370840">
                <a:tc>
                  <a:txBody>
                    <a:bodyPr/>
                    <a:lstStyle/>
                    <a:p>
                      <a:pPr marL="342900" indent="-342900">
                        <a:buFont typeface="+mj-lt"/>
                        <a:buAutoNum type="arabicPeriod" startAt="8"/>
                      </a:pPr>
                      <a:r>
                        <a:rPr lang="en-GB" dirty="0">
                          <a:latin typeface="Arial" panose="020B0604020202020204" pitchFamily="34" charset="0"/>
                        </a:rPr>
                        <a:t>Uncertainty regarding existence and onset of treatment effectiveness waning</a:t>
                      </a:r>
                    </a:p>
                  </a:txBody>
                  <a:tcPr anchor="ctr"/>
                </a:tc>
                <a:tc>
                  <a:txBody>
                    <a:bodyPr/>
                    <a:lstStyle/>
                    <a:p>
                      <a:pPr algn="ctr"/>
                      <a:r>
                        <a:rPr lang="en-GB" dirty="0">
                          <a:latin typeface="Arial" panose="020B0604020202020204" pitchFamily="34" charset="0"/>
                          <a:hlinkClick r:id="rId10" action="ppaction://hlinksldjump"/>
                        </a:rPr>
                        <a:t>23</a:t>
                      </a:r>
                      <a:r>
                        <a:rPr lang="en-GB" dirty="0">
                          <a:latin typeface="Arial" panose="020B0604020202020204" pitchFamily="34" charset="0"/>
                        </a:rPr>
                        <a:t>-</a:t>
                      </a:r>
                      <a:r>
                        <a:rPr lang="en-GB" dirty="0">
                          <a:latin typeface="Arial" panose="020B0604020202020204" pitchFamily="34" charset="0"/>
                          <a:hlinkClick r:id="rId11" action="ppaction://hlinksldjump"/>
                        </a:rPr>
                        <a:t>24</a:t>
                      </a:r>
                      <a:endParaRPr lang="en-GB" dirty="0">
                        <a:latin typeface="Arial" panose="020B0604020202020204" pitchFamily="34" charset="0"/>
                      </a:endParaRPr>
                    </a:p>
                  </a:txBody>
                  <a:tcPr anchor="ctr"/>
                </a:tc>
                <a:extLst>
                  <a:ext uri="{0D108BD9-81ED-4DB2-BD59-A6C34878D82A}">
                    <a16:rowId xmlns:a16="http://schemas.microsoft.com/office/drawing/2014/main" val="2676560043"/>
                  </a:ext>
                </a:extLst>
              </a:tr>
              <a:tr h="370840">
                <a:tc>
                  <a:txBody>
                    <a:bodyPr/>
                    <a:lstStyle/>
                    <a:p>
                      <a:pPr marL="342900" indent="-342900">
                        <a:buFont typeface="+mj-lt"/>
                        <a:buAutoNum type="arabicPeriod" startAt="9"/>
                      </a:pPr>
                      <a:r>
                        <a:rPr lang="en-GB" dirty="0">
                          <a:latin typeface="Arial" panose="020B0604020202020204" pitchFamily="34" charset="0"/>
                        </a:rPr>
                        <a:t>Uncertainty on utility values</a:t>
                      </a:r>
                    </a:p>
                  </a:txBody>
                  <a:tcPr anchor="ctr"/>
                </a:tc>
                <a:tc>
                  <a:txBody>
                    <a:bodyPr/>
                    <a:lstStyle/>
                    <a:p>
                      <a:pPr algn="ctr"/>
                      <a:r>
                        <a:rPr lang="en-GB" dirty="0">
                          <a:latin typeface="Arial" panose="020B0604020202020204" pitchFamily="34" charset="0"/>
                          <a:hlinkClick r:id="rId12" action="ppaction://hlinksldjump"/>
                        </a:rPr>
                        <a:t>43</a:t>
                      </a:r>
                      <a:endParaRPr lang="en-GB" dirty="0">
                        <a:latin typeface="Arial" panose="020B0604020202020204" pitchFamily="34" charset="0"/>
                      </a:endParaRPr>
                    </a:p>
                  </a:txBody>
                  <a:tcPr anchor="ctr"/>
                </a:tc>
                <a:extLst>
                  <a:ext uri="{0D108BD9-81ED-4DB2-BD59-A6C34878D82A}">
                    <a16:rowId xmlns:a16="http://schemas.microsoft.com/office/drawing/2014/main" val="4105508497"/>
                  </a:ext>
                </a:extLst>
              </a:tr>
              <a:tr h="370840">
                <a:tc>
                  <a:txBody>
                    <a:bodyPr/>
                    <a:lstStyle/>
                    <a:p>
                      <a:pPr marL="342900" indent="-342900">
                        <a:buFont typeface="+mj-lt"/>
                        <a:buAutoNum type="arabicPeriod" startAt="10"/>
                      </a:pPr>
                      <a:r>
                        <a:rPr lang="en-GB" dirty="0">
                          <a:latin typeface="Arial" panose="020B0604020202020204" pitchFamily="34" charset="0"/>
                        </a:rPr>
                        <a:t>Post-progression treatments not representative of UK clinical practice</a:t>
                      </a:r>
                    </a:p>
                  </a:txBody>
                  <a:tcPr anchor="ctr"/>
                </a:tc>
                <a:tc>
                  <a:txBody>
                    <a:bodyPr/>
                    <a:lstStyle/>
                    <a:p>
                      <a:pPr algn="ctr"/>
                      <a:r>
                        <a:rPr lang="en-GB" dirty="0">
                          <a:latin typeface="Arial" panose="020B0604020202020204" pitchFamily="34" charset="0"/>
                          <a:hlinkClick r:id="rId13" action="ppaction://hlinksldjump"/>
                        </a:rPr>
                        <a:t>44</a:t>
                      </a:r>
                      <a:endParaRPr lang="en-GB" dirty="0">
                        <a:latin typeface="Arial" panose="020B0604020202020204" pitchFamily="34" charset="0"/>
                      </a:endParaRPr>
                    </a:p>
                  </a:txBody>
                  <a:tcPr anchor="ctr"/>
                </a:tc>
                <a:extLst>
                  <a:ext uri="{0D108BD9-81ED-4DB2-BD59-A6C34878D82A}">
                    <a16:rowId xmlns:a16="http://schemas.microsoft.com/office/drawing/2014/main" val="1363427083"/>
                  </a:ext>
                </a:extLst>
              </a:tr>
            </a:tbl>
          </a:graphicData>
        </a:graphic>
      </p:graphicFrame>
      <p:sp>
        <p:nvSpPr>
          <p:cNvPr id="2" name="Text Placeholder 4">
            <a:extLst>
              <a:ext uri="{FF2B5EF4-FFF2-40B4-BE49-F238E27FC236}">
                <a16:creationId xmlns:a16="http://schemas.microsoft.com/office/drawing/2014/main" id="{91AA06E3-8A95-CB73-B8A3-8D6C7BA6DD41}"/>
              </a:ext>
            </a:extLst>
          </p:cNvPr>
          <p:cNvSpPr txBox="1">
            <a:spLocks/>
          </p:cNvSpPr>
          <p:nvPr/>
        </p:nvSpPr>
        <p:spPr>
          <a:xfrm>
            <a:off x="1006642" y="6437005"/>
            <a:ext cx="10916183" cy="365125"/>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CPS: combined positive score; ICER: incremental cost-effectiveness ratio; ITC: indirect treatment comparison; PD-L1: Programmed Cell Death Ligand 1</a:t>
            </a:r>
          </a:p>
        </p:txBody>
      </p:sp>
      <p:sp>
        <p:nvSpPr>
          <p:cNvPr id="4" name="Rectangle 3">
            <a:extLst>
              <a:ext uri="{FF2B5EF4-FFF2-40B4-BE49-F238E27FC236}">
                <a16:creationId xmlns:a16="http://schemas.microsoft.com/office/drawing/2014/main" id="{08A7985E-51BE-9500-8F5B-154957C92D7C}"/>
              </a:ext>
            </a:extLst>
          </p:cNvPr>
          <p:cNvSpPr/>
          <p:nvPr/>
        </p:nvSpPr>
        <p:spPr>
          <a:xfrm>
            <a:off x="518048" y="2971800"/>
            <a:ext cx="11148135" cy="1666875"/>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66E21501-F9D1-A1C6-FF33-DC0E252D9C7C}"/>
              </a:ext>
            </a:extLst>
          </p:cNvPr>
          <p:cNvSpPr txBox="1"/>
          <p:nvPr/>
        </p:nvSpPr>
        <p:spPr>
          <a:xfrm>
            <a:off x="1225717" y="5816993"/>
            <a:ext cx="2512226" cy="369332"/>
          </a:xfrm>
          <a:prstGeom prst="rect">
            <a:avLst/>
          </a:prstGeom>
          <a:noFill/>
        </p:spPr>
        <p:txBody>
          <a:bodyPr wrap="none" rtlCol="0">
            <a:spAutoFit/>
          </a:bodyPr>
          <a:lstStyle/>
          <a:p>
            <a:r>
              <a:rPr lang="en-GB" dirty="0"/>
              <a:t>= Largest ICER impact</a:t>
            </a:r>
          </a:p>
        </p:txBody>
      </p:sp>
      <p:sp>
        <p:nvSpPr>
          <p:cNvPr id="7" name="Rectangle 6">
            <a:extLst>
              <a:ext uri="{FF2B5EF4-FFF2-40B4-BE49-F238E27FC236}">
                <a16:creationId xmlns:a16="http://schemas.microsoft.com/office/drawing/2014/main" id="{B1FF11FF-54B2-0D89-3D8D-09550744072A}"/>
              </a:ext>
            </a:extLst>
          </p:cNvPr>
          <p:cNvSpPr/>
          <p:nvPr/>
        </p:nvSpPr>
        <p:spPr>
          <a:xfrm>
            <a:off x="518048" y="5816993"/>
            <a:ext cx="707669" cy="365125"/>
          </a:xfrm>
          <a:prstGeom prst="rect">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0778163"/>
      </p:ext>
    </p:extLst>
  </p:cSld>
  <p:clrMapOvr>
    <a:masterClrMapping/>
  </p:clrMapOvr>
</p:sld>
</file>

<file path=ppt/theme/theme1.xml><?xml version="1.0" encoding="utf-8"?>
<a:theme xmlns:a="http://schemas.openxmlformats.org/drawingml/2006/main" name="NICEbrandthem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Committee slide template" id="{1D808D7C-0E02-4F86-8288-887B615E4A2A}" vid="{7864F150-11F5-47EF-8A0B-8ACCF11E6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e18a3a9fb01f4e1185d6fd80a961dfc5 xmlns="22a4ce4c-4130-45f5-940e-699e8d75c5d7">
      <Terms xmlns="http://schemas.microsoft.com/office/infopath/2007/PartnerControls"/>
    </e18a3a9fb01f4e1185d6fd80a961dfc5>
    <TaxCatchAll xmlns="0eb656aa-4e79-4e95-9076-bc119a23e0cc" xsi:nil="true"/>
    <lcf76f155ced4ddcb4097134ff3c332f xmlns="22a4ce4c-4130-45f5-940e-699e8d75c5d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42410EBAD291349B5F1287E06115212" ma:contentTypeVersion="23" ma:contentTypeDescription="Create a new document." ma:contentTypeScope="" ma:versionID="132f14901e9546b7073fccc63651a6a5">
  <xsd:schema xmlns:xsd="http://www.w3.org/2001/XMLSchema" xmlns:xs="http://www.w3.org/2001/XMLSchema" xmlns:p="http://schemas.microsoft.com/office/2006/metadata/properties" xmlns:ns2="22a4ce4c-4130-45f5-940e-699e8d75c5d7" xmlns:ns3="0eb656aa-4e79-4e95-9076-bc119a23e0cc" targetNamespace="http://schemas.microsoft.com/office/2006/metadata/properties" ma:root="true" ma:fieldsID="71bae6b919f0c40d20549229b9f31154" ns2:_="" ns3:_="">
    <xsd:import namespace="22a4ce4c-4130-45f5-940e-699e8d75c5d7"/>
    <xsd:import namespace="0eb656aa-4e79-4e95-9076-bc119a23e0c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e18a3a9fb01f4e1185d6fd80a961dfc5" minOccurs="0"/>
                <xsd:element ref="ns3:TaxCatchAll"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a4ce4c-4130-45f5-940e-699e8d75c5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e18a3a9fb01f4e1185d6fd80a961dfc5" ma:index="13" nillable="true" ma:taxonomy="true" ma:internalName="e18a3a9fb01f4e1185d6fd80a961dfc5" ma:taxonomyFieldName="Condition_x0020_category" ma:displayName="Condition category" ma:default="" ma:fieldId="{e18a3a9f-b01f-4e11-85d6-fd80a961dfc5}" ma:sspId="9abb4586-6e39-4769-a9e9-e64cee0e77fc" ma:termSetId="a7ec81b1-b973-4542-a2ec-925a7eb86941" ma:anchorId="00000000-0000-0000-0000-000000000000" ma:open="false" ma:isKeyword="false">
      <xsd:complexType>
        <xsd:sequence>
          <xsd:element ref="pc:Terms" minOccurs="0" maxOccurs="1"/>
        </xsd:sequence>
      </xsd:complex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abb4586-6e39-4769-a9e9-e64cee0e77fc"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descriptio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eb656aa-4e79-4e95-9076-bc119a23e0c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e3b6d6a-0d86-42f2-94f2-ab57abf19206}" ma:internalName="TaxCatchAll" ma:showField="CatchAllData" ma:web="5da25f22-6e67-4052-b59c-66d53f7eab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1EC78B-BD21-4F7D-A745-F4837912BCCE}">
  <ds:schemaRefs>
    <ds:schemaRef ds:uri="http://schemas.microsoft.com/sharepoint/v3/contenttype/forms"/>
  </ds:schemaRefs>
</ds:datastoreItem>
</file>

<file path=customXml/itemProps2.xml><?xml version="1.0" encoding="utf-8"?>
<ds:datastoreItem xmlns:ds="http://schemas.openxmlformats.org/officeDocument/2006/customXml" ds:itemID="{506D4A81-9AA7-4839-9F7C-49A81BAA6B43}">
  <ds:schemaRefs>
    <ds:schemaRef ds:uri="http://purl.org/dc/elements/1.1/"/>
    <ds:schemaRef ds:uri="5da25f22-6e67-4052-b59c-66d53f7eabc2"/>
    <ds:schemaRef ds:uri="http://schemas.microsoft.com/office/2006/metadata/properties"/>
    <ds:schemaRef ds:uri="22a4ce4c-4130-45f5-940e-699e8d75c5d7"/>
    <ds:schemaRef ds:uri="http://schemas.microsoft.com/office/2006/documentManagement/types"/>
    <ds:schemaRef ds:uri="http://purl.org/dc/dcmitype/"/>
    <ds:schemaRef ds:uri="http://purl.org/dc/terms/"/>
    <ds:schemaRef ds:uri="0eb656aa-4e79-4e95-9076-bc119a23e0cc"/>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827ED137-C4F3-470D-BE08-49229FC6A4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a4ce4c-4130-45f5-940e-699e8d75c5d7"/>
    <ds:schemaRef ds:uri="0eb656aa-4e79-4e95-9076-bc119a23e0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Committee slide template</Template>
  <TotalTime>11441</TotalTime>
  <Words>8310</Words>
  <Application>Microsoft Office PowerPoint</Application>
  <PresentationFormat>Widescreen</PresentationFormat>
  <Paragraphs>1539</Paragraphs>
  <Slides>45</Slides>
  <Notes>38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Lora SemiBold</vt:lpstr>
      <vt:lpstr>Wingdings</vt:lpstr>
      <vt:lpstr>Times New Roman</vt:lpstr>
      <vt:lpstr>Courier New</vt:lpstr>
      <vt:lpstr>Lato</vt:lpstr>
      <vt:lpstr>Arial</vt:lpstr>
      <vt:lpstr>Inter</vt:lpstr>
      <vt:lpstr>NICEbrandtheme</vt:lpstr>
      <vt:lpstr>Zolbetuximab with chemotherapy for untreated CLDN18.2-positive HER2-negative unresectable advanced gastric or gastro-oesophageal junction adenocarcinoma [ID5123]</vt:lpstr>
      <vt:lpstr>Zolbetuximab with chemotherapy for untreated CLDN18.2-positive HER2-negative unresectable advanced gastric or gastro-oesophageal junction adenocarcinoma</vt:lpstr>
      <vt:lpstr>Background on CLDN18.2-positive, HER2-negative unresectable advanced gastric/gastro-oesophageal junction adenocarcinoma </vt:lpstr>
      <vt:lpstr>Patient perspectives</vt:lpstr>
      <vt:lpstr>Clinical perspectives </vt:lpstr>
      <vt:lpstr>Equality considerations</vt:lpstr>
      <vt:lpstr>First-line treatment options</vt:lpstr>
      <vt:lpstr>Technology (VYLOY, Astellas)</vt:lpstr>
      <vt:lpstr>Key issues</vt:lpstr>
      <vt:lpstr>Zolbetuximab with chemotherapy for untreated CLDN18.2-positive HER2-negative unresectable advanced gastric or gastro-oesophageal junction adenocarcinoma</vt:lpstr>
      <vt:lpstr>Key clinical trials – used in economic model </vt:lpstr>
      <vt:lpstr>Progression-free survival (SPOTLIGHT and GLOW)</vt:lpstr>
      <vt:lpstr>Overall survival (SPOTLIGHT and GLOW)</vt:lpstr>
      <vt:lpstr>Key issue 1: Lack of evidence on pembrolizumab + chemotherapy comparator for PD-L1 CPS ≥10</vt:lpstr>
      <vt:lpstr>Network meta-analysis (NMA)</vt:lpstr>
      <vt:lpstr>Trials included in network meta-analysis</vt:lpstr>
      <vt:lpstr>Key issue 2 &amp; 3: Exchangeability assumption for ITC</vt:lpstr>
      <vt:lpstr>Zolbetuximab with chemotherapy for untreated CLDN18.2-positive HER2-negative unresectable advanced gastric or gastro-oesophageal junction adenocarcinoma</vt:lpstr>
      <vt:lpstr>Company’s model overview </vt:lpstr>
      <vt:lpstr>Key issue 5: Uncertainty on including CheckMate 649 to estimate chemotherapy outcomes (1)</vt:lpstr>
      <vt:lpstr>Key issue 5: Uncertainty on including CheckMate 649 to estimate chemotherapy outcomes (2)</vt:lpstr>
      <vt:lpstr>Key issue 7: Extrapolation curves to estimate treatment effectiveness in PD-L1 CPS populations</vt:lpstr>
      <vt:lpstr>Key issue 8: Treatment effectiveness waning (1)</vt:lpstr>
      <vt:lpstr>Key issue 8: Treatment effectiveness waning (2)</vt:lpstr>
      <vt:lpstr>QALY weightings for severity </vt:lpstr>
      <vt:lpstr>Deterministic cost-effectiveness estimates (primary analysis)</vt:lpstr>
      <vt:lpstr>Summary of company and EAG secondary analysis assumptions</vt:lpstr>
      <vt:lpstr>EAG exploratory analyses</vt:lpstr>
      <vt:lpstr>Zolbetuximab with chemotherapy for untreated CLDN18.2-positive HER2-negative unresectable advanced gastric or gastro-oesophageal junction adenocarcinoma</vt:lpstr>
      <vt:lpstr>Key issues</vt:lpstr>
      <vt:lpstr>Committee preferred assumptions </vt:lpstr>
      <vt:lpstr>PowerPoint Presentation</vt:lpstr>
      <vt:lpstr>Recent NICE appraisals for untreated gastric and gastro-oesophageal junction adenocarcinoma</vt:lpstr>
      <vt:lpstr>Decision problem</vt:lpstr>
      <vt:lpstr>Baseline characteristics in network meta-analysis (1)</vt:lpstr>
      <vt:lpstr>Baseline characteristics in network meta-analysis (2)</vt:lpstr>
      <vt:lpstr>Comparison of economic analysis with previous TAs</vt:lpstr>
      <vt:lpstr>How company incorporated evidence into model</vt:lpstr>
      <vt:lpstr>Key issue 6: Appropriateness assuming equal treatment effectiveness for zolbetuximab and nivolumab treatment </vt:lpstr>
      <vt:lpstr>OS extrapolation: Company and EAG</vt:lpstr>
      <vt:lpstr>PFS extrapolation: Company and EAG</vt:lpstr>
      <vt:lpstr>Supportive RWE on chemotherapy survival outcomes</vt:lpstr>
      <vt:lpstr>Key issue 9: Estimated utility values</vt:lpstr>
      <vt:lpstr>Key issue 10: Representativeness of post-progression treatments to UK clinical practice</vt:lpstr>
      <vt:lpstr>QALY weightings for severity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Zolbetuximab with chemotherapy for untreated CLDN18.2-positive HER2-negative unresectable advanced gastric or gastro-oesophageal junction adenocarcinoma [ID5123]</dc:title>
  <dc:creator>Summaya Mohammad</dc:creator>
  <cp:lastModifiedBy>Jennifer Upton</cp:lastModifiedBy>
  <cp:revision>43</cp:revision>
  <dcterms:created xsi:type="dcterms:W3CDTF">2024-07-09T10:13:46Z</dcterms:created>
  <dcterms:modified xsi:type="dcterms:W3CDTF">2024-09-09T14:51:02Z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2023-06-06T08:52:22Z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3592bedb-0887-4889-a00b-955ebe06d3f5</vt:lpwstr>
  </property>
  <property fmtid="{D5CDD505-2E9C-101B-9397-08002B2CF9AE}" pid="8" name="MSIP_Label_c69d85d5-6d9e-4305-a294-1f636ec0f2d6_ContentBits">
    <vt:lpwstr>0</vt:lpwstr>
  </property>
  <property fmtid="{D5CDD505-2E9C-101B-9397-08002B2CF9AE}" pid="9" name="ContentTypeId">
    <vt:lpwstr>0x010100342410EBAD291349B5F1287E06115212</vt:lpwstr>
  </property>
  <property fmtid="{D5CDD505-2E9C-101B-9397-08002B2CF9AE}" pid="10" name="Order">
    <vt:r8>100</vt:r8>
  </property>
  <property fmtid="{D5CDD505-2E9C-101B-9397-08002B2CF9AE}" pid="11" name="Condition category">
    <vt:lpwstr/>
  </property>
  <property fmtid="{D5CDD505-2E9C-101B-9397-08002B2CF9AE}" pid="13" name="MediaServiceImageTags">
    <vt:lpwstr/>
  </property>
</Properties>
</file>